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  <p:sldMasterId id="2147483668" r:id="rId2"/>
  </p:sldMasterIdLst>
  <p:notesMasterIdLst>
    <p:notesMasterId r:id="rId18"/>
  </p:notesMasterIdLst>
  <p:sldIdLst>
    <p:sldId id="405" r:id="rId3"/>
    <p:sldId id="590" r:id="rId4"/>
    <p:sldId id="594" r:id="rId5"/>
    <p:sldId id="569" r:id="rId6"/>
    <p:sldId id="628" r:id="rId7"/>
    <p:sldId id="568" r:id="rId8"/>
    <p:sldId id="624" r:id="rId9"/>
    <p:sldId id="629" r:id="rId10"/>
    <p:sldId id="567" r:id="rId11"/>
    <p:sldId id="625" r:id="rId12"/>
    <p:sldId id="626" r:id="rId13"/>
    <p:sldId id="627" r:id="rId14"/>
    <p:sldId id="547" r:id="rId15"/>
    <p:sldId id="630" r:id="rId16"/>
    <p:sldId id="631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>
          <p15:clr>
            <a:srgbClr val="A4A3A4"/>
          </p15:clr>
        </p15:guide>
        <p15:guide id="2" orient="horz" pos="306">
          <p15:clr>
            <a:srgbClr val="A4A3A4"/>
          </p15:clr>
        </p15:guide>
        <p15:guide id="3" orient="horz" pos="606">
          <p15:clr>
            <a:srgbClr val="A4A3A4"/>
          </p15:clr>
        </p15:guide>
        <p15:guide id="4" orient="horz" pos="662">
          <p15:clr>
            <a:srgbClr val="A4A3A4"/>
          </p15:clr>
        </p15:guide>
        <p15:guide id="5" orient="horz" pos="1450">
          <p15:clr>
            <a:srgbClr val="A4A3A4"/>
          </p15:clr>
        </p15:guide>
        <p15:guide id="6" orient="horz" pos="1742">
          <p15:clr>
            <a:srgbClr val="A4A3A4"/>
          </p15:clr>
        </p15:guide>
        <p15:guide id="7" orient="horz" pos="1016">
          <p15:clr>
            <a:srgbClr val="A4A3A4"/>
          </p15:clr>
        </p15:guide>
        <p15:guide id="8" pos="2880">
          <p15:clr>
            <a:srgbClr val="A4A3A4"/>
          </p15:clr>
        </p15:guide>
        <p15:guide id="9" pos="835">
          <p15:clr>
            <a:srgbClr val="A4A3A4"/>
          </p15:clr>
        </p15:guide>
        <p15:guide id="10" pos="5373">
          <p15:clr>
            <a:srgbClr val="A4A3A4"/>
          </p15:clr>
        </p15:guide>
        <p15:guide id="11" pos="225">
          <p15:clr>
            <a:srgbClr val="A4A3A4"/>
          </p15:clr>
        </p15:guide>
        <p15:guide id="12" pos="323">
          <p15:clr>
            <a:srgbClr val="A4A3A4"/>
          </p15:clr>
        </p15:guide>
        <p15:guide id="1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004976"/>
    <a:srgbClr val="80B8B9"/>
    <a:srgbClr val="282D2F"/>
    <a:srgbClr val="595959"/>
    <a:srgbClr val="DF6A26"/>
    <a:srgbClr val="B3B3B3"/>
    <a:srgbClr val="8E988D"/>
    <a:srgbClr val="807C63"/>
    <a:srgbClr val="6A8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87264" autoAdjust="0"/>
  </p:normalViewPr>
  <p:slideViewPr>
    <p:cSldViewPr snapToGrid="0" showGuides="1">
      <p:cViewPr varScale="1">
        <p:scale>
          <a:sx n="103" d="100"/>
          <a:sy n="103" d="100"/>
        </p:scale>
        <p:origin x="811" y="72"/>
      </p:cViewPr>
      <p:guideLst>
        <p:guide orient="horz" pos="550"/>
        <p:guide orient="horz" pos="306"/>
        <p:guide orient="horz" pos="606"/>
        <p:guide orient="horz" pos="662"/>
        <p:guide orient="horz" pos="1450"/>
        <p:guide orient="horz" pos="1742"/>
        <p:guide orient="horz" pos="1016"/>
        <p:guide pos="2880"/>
        <p:guide pos="835"/>
        <p:guide pos="5373"/>
        <p:guide pos="225"/>
        <p:guide pos="323"/>
        <p:guide pos="2980"/>
      </p:guideLst>
    </p:cSldViewPr>
  </p:slideViewPr>
  <p:outlineViewPr>
    <p:cViewPr>
      <p:scale>
        <a:sx n="33" d="100"/>
        <a:sy n="33" d="100"/>
      </p:scale>
      <p:origin x="0" y="-3562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A297793-E83A-47D5-992D-2D95A22CD440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F5F52B1-0B9F-4E57-9840-C7170BE2B3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6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F52B1-0B9F-4E57-9840-C7170BE2B3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5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F52B1-0B9F-4E57-9840-C7170BE2B3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F52B1-0B9F-4E57-9840-C7170BE2B3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1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F52B1-0B9F-4E57-9840-C7170BE2B3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84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F52B1-0B9F-4E57-9840-C7170BE2B3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5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57187" y="962026"/>
            <a:ext cx="5866879" cy="87303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2600" b="0" cap="all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57188" y="1876425"/>
            <a:ext cx="4521700" cy="384523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 bwMode="white">
          <a:xfrm>
            <a:off x="357188" y="2297896"/>
            <a:ext cx="3532144" cy="338833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 bwMode="white">
          <a:xfrm>
            <a:off x="357188" y="2765425"/>
            <a:ext cx="2254489" cy="338833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" b="-10205"/>
          <a:stretch/>
        </p:blipFill>
        <p:spPr>
          <a:xfrm>
            <a:off x="7791727" y="187495"/>
            <a:ext cx="1003466" cy="58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154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563" y="1927225"/>
            <a:ext cx="7772400" cy="1021556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" b="-10205"/>
          <a:stretch/>
        </p:blipFill>
        <p:spPr>
          <a:xfrm>
            <a:off x="7456105" y="4492415"/>
            <a:ext cx="841248" cy="4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0013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94789" y="4873920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8333232" y="4896112"/>
            <a:ext cx="4816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04583EA4-67CD-C040-A070-9F5DF6529252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5808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Page_Oran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"/>
            <a:ext cx="9144000" cy="5142585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90" y="4640263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8" y="4753978"/>
            <a:ext cx="5082761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 © Copyright 2015. Aruba Networks, Inc. All rights reserved</a:t>
            </a:r>
          </a:p>
          <a:p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8" y="1084420"/>
            <a:ext cx="8213799" cy="2116766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DF6A26"/>
              </a:buClr>
              <a:buFont typeface="Arial"/>
              <a:buChar char="•"/>
              <a:defRPr baseline="0"/>
            </a:lvl1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126730"/>
            <a:ext cx="7366000" cy="354806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995" y="4667774"/>
            <a:ext cx="802387" cy="4251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08375" y="4751751"/>
            <a:ext cx="260328" cy="1923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fld id="{04583EA4-67CD-C040-A070-9F5DF6529252}" type="slidenum">
              <a:rPr lang="en-US" sz="800" kern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en-US" sz="8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3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57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Page_white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0" y="0"/>
            <a:ext cx="9149479" cy="80725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4791" y="4793168"/>
            <a:ext cx="8444411" cy="0"/>
          </a:xfrm>
          <a:prstGeom prst="line">
            <a:avLst/>
          </a:prstGeom>
          <a:ln w="762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499534" y="2666675"/>
            <a:ext cx="3556806" cy="28607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46" y="178562"/>
            <a:ext cx="7366000" cy="354806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3" y="1049573"/>
            <a:ext cx="7543800" cy="3248025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 smtClean="0"/>
              <a:t>Sub headline is 24pt Arial bold, Text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7318" y="4838628"/>
            <a:ext cx="27443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4583EA4-67CD-C040-A070-9F5DF6529252}" type="slidenum">
              <a:rPr lang="en-US" sz="60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sz="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2826" y="4867013"/>
            <a:ext cx="320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50" dirty="0" smtClean="0">
                <a:solidFill>
                  <a:schemeClr val="bg2">
                    <a:lumMod val="75000"/>
                  </a:schemeClr>
                </a:solidFill>
              </a:rPr>
              <a:t>CONFIDENTIAL © Copyright 2015. Aruba Networks, Inc. All rights reserved</a:t>
            </a:r>
          </a:p>
          <a:p>
            <a:endParaRPr lang="en-US" sz="135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87" y="4830049"/>
            <a:ext cx="15586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#ATM15 |</a:t>
            </a:r>
            <a:endParaRPr lang="en-US" sz="6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873" y="359581"/>
            <a:ext cx="113792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55775"/>
      </p:ext>
    </p:extLst>
  </p:cSld>
  <p:clrMapOvr>
    <a:masterClrMapping/>
  </p:clrMapOvr>
  <p:transition spd="med"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genda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0" y="0"/>
            <a:ext cx="9149479" cy="80725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4791" y="4793168"/>
            <a:ext cx="8444411" cy="0"/>
          </a:xfrm>
          <a:prstGeom prst="line">
            <a:avLst/>
          </a:prstGeom>
          <a:ln w="762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22826" y="4867013"/>
            <a:ext cx="320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50" dirty="0" smtClean="0">
                <a:solidFill>
                  <a:schemeClr val="bg2">
                    <a:lumMod val="75000"/>
                  </a:schemeClr>
                </a:solidFill>
              </a:rPr>
              <a:t>CONFIDENTIAL © Copyright 2015. Aruba Networks, Inc. All rights reserved</a:t>
            </a:r>
          </a:p>
          <a:p>
            <a:endParaRPr lang="en-US" sz="135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7318" y="4838628"/>
            <a:ext cx="27443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4583EA4-67CD-C040-A070-9F5DF6529252}" type="slidenum">
              <a:rPr lang="en-US" sz="60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sz="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99534" y="2666675"/>
            <a:ext cx="3556806" cy="28607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46" y="178562"/>
            <a:ext cx="7366000" cy="354806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873" y="359581"/>
            <a:ext cx="1137920" cy="177800"/>
          </a:xfrm>
          <a:prstGeom prst="rect">
            <a:avLst/>
          </a:prstGeom>
        </p:spPr>
      </p:pic>
      <p:sp>
        <p:nvSpPr>
          <p:cNvPr id="1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9541" y="1084421"/>
            <a:ext cx="8213799" cy="2116766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DF6A26"/>
              </a:buClr>
              <a:buFont typeface="Arial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5787" y="4830049"/>
            <a:ext cx="15586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#ATM15 |</a:t>
            </a:r>
            <a:endParaRPr lang="en-US" sz="6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38790"/>
      </p:ext>
    </p:extLst>
  </p:cSld>
  <p:clrMapOvr>
    <a:masterClrMapping/>
  </p:clrMapOvr>
  <p:transition spd="med"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ptional 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76" y="317035"/>
            <a:ext cx="2600960" cy="406400"/>
          </a:xfrm>
          <a:prstGeom prst="rect">
            <a:avLst/>
          </a:prstGeom>
        </p:spPr>
      </p:pic>
      <p:sp>
        <p:nvSpPr>
          <p:cNvPr id="4" name="Right Triangle 3"/>
          <p:cNvSpPr/>
          <p:nvPr/>
        </p:nvSpPr>
        <p:spPr bwMode="auto">
          <a:xfrm rot="9843877">
            <a:off x="292189" y="468860"/>
            <a:ext cx="9543771" cy="5244996"/>
          </a:xfrm>
          <a:custGeom>
            <a:avLst/>
            <a:gdLst/>
            <a:ahLst/>
            <a:cxnLst/>
            <a:rect l="l" t="t" r="r" b="b"/>
            <a:pathLst>
              <a:path w="9543771" h="5244996">
                <a:moveTo>
                  <a:pt x="0" y="4474906"/>
                </a:moveTo>
                <a:lnTo>
                  <a:pt x="335162" y="3301063"/>
                </a:lnTo>
                <a:lnTo>
                  <a:pt x="643328" y="2221769"/>
                </a:lnTo>
                <a:lnTo>
                  <a:pt x="1277698" y="0"/>
                </a:lnTo>
                <a:lnTo>
                  <a:pt x="9543771" y="4354629"/>
                </a:lnTo>
                <a:lnTo>
                  <a:pt x="9289549" y="5244995"/>
                </a:lnTo>
                <a:lnTo>
                  <a:pt x="2697100" y="5244996"/>
                </a:lnTo>
                <a:close/>
              </a:path>
            </a:pathLst>
          </a:custGeom>
          <a:solidFill>
            <a:srgbClr val="008375">
              <a:alpha val="7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0" y="3741955"/>
            <a:ext cx="9144000" cy="986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8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Isosceles Triangle 38"/>
          <p:cNvSpPr/>
          <p:nvPr/>
        </p:nvSpPr>
        <p:spPr bwMode="auto">
          <a:xfrm rot="5400000">
            <a:off x="2593146" y="-1810045"/>
            <a:ext cx="3957712" cy="9144000"/>
          </a:xfrm>
          <a:custGeom>
            <a:avLst/>
            <a:gdLst/>
            <a:ahLst/>
            <a:cxnLst/>
            <a:rect l="l" t="t" r="r" b="b"/>
            <a:pathLst>
              <a:path w="3957712" h="9144000">
                <a:moveTo>
                  <a:pt x="0" y="9144000"/>
                </a:moveTo>
                <a:lnTo>
                  <a:pt x="1978856" y="0"/>
                </a:lnTo>
                <a:lnTo>
                  <a:pt x="3957712" y="9144000"/>
                </a:lnTo>
                <a:close/>
              </a:path>
            </a:pathLst>
          </a:custGeom>
          <a:solidFill>
            <a:srgbClr val="008375">
              <a:alpha val="4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57318" y="4838628"/>
            <a:ext cx="27443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4583EA4-67CD-C040-A070-9F5DF6529252}" type="slidenum">
              <a:rPr lang="en-US" sz="600" smtClean="0">
                <a:solidFill>
                  <a:srgbClr val="FFFFFF"/>
                </a:solidFill>
              </a:rPr>
              <a:pPr/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87" y="4830049"/>
            <a:ext cx="15586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#ATM15 |</a:t>
            </a:r>
            <a:endParaRPr lang="en-US" sz="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99392"/>
      </p:ext>
    </p:extLst>
  </p:cSld>
  <p:clrMapOvr>
    <a:masterClrMapping/>
  </p:clrMapOvr>
  <p:transition spd="med"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7"/>
          <a:stretch/>
        </p:blipFill>
        <p:spPr>
          <a:xfrm>
            <a:off x="0" y="1"/>
            <a:ext cx="9235440" cy="51435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 bwMode="auto">
          <a:xfrm flipV="1">
            <a:off x="2243138" y="1586144"/>
            <a:ext cx="7001070" cy="3557356"/>
          </a:xfrm>
          <a:prstGeom prst="line">
            <a:avLst/>
          </a:prstGeom>
          <a:solidFill>
            <a:srgbClr val="F8981E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-1882" y="4213681"/>
            <a:ext cx="7195638" cy="929819"/>
          </a:xfrm>
          <a:prstGeom prst="line">
            <a:avLst/>
          </a:prstGeom>
          <a:solidFill>
            <a:srgbClr val="F8981E"/>
          </a:solidFill>
          <a:ln w="22225" cap="flat" cmpd="sng" algn="ctr">
            <a:solidFill>
              <a:srgbClr val="9FD5C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188" y="962026"/>
            <a:ext cx="7772400" cy="87303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2600" b="0" cap="all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188" y="1876425"/>
            <a:ext cx="6400800" cy="384523"/>
          </a:xfrm>
        </p:spPr>
        <p:txBody>
          <a:bodyPr>
            <a:noAutofit/>
          </a:bodyPr>
          <a:lstStyle>
            <a:lvl1pPr marL="0" indent="0" algn="l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57188" y="2297896"/>
            <a:ext cx="4214812" cy="338833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57188" y="2765425"/>
            <a:ext cx="4214812" cy="338833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7791727" y="187496"/>
            <a:ext cx="1003466" cy="527120"/>
            <a:chOff x="7791727" y="187496"/>
            <a:chExt cx="1003466" cy="52712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810"/>
            <a:stretch/>
          </p:blipFill>
          <p:spPr>
            <a:xfrm>
              <a:off x="7791727" y="476410"/>
              <a:ext cx="1003466" cy="2382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190"/>
            <a:stretch/>
          </p:blipFill>
          <p:spPr>
            <a:xfrm>
              <a:off x="7791727" y="187496"/>
              <a:ext cx="1003466" cy="288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566790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7"/>
          <a:stretch/>
        </p:blipFill>
        <p:spPr>
          <a:xfrm>
            <a:off x="0" y="1"/>
            <a:ext cx="9235440" cy="51435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 bwMode="auto">
          <a:xfrm flipV="1">
            <a:off x="2243138" y="1586144"/>
            <a:ext cx="7001070" cy="3557356"/>
          </a:xfrm>
          <a:prstGeom prst="line">
            <a:avLst/>
          </a:prstGeom>
          <a:solidFill>
            <a:srgbClr val="F8981E"/>
          </a:solidFill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-1882" y="4213681"/>
            <a:ext cx="7217070" cy="929819"/>
          </a:xfrm>
          <a:prstGeom prst="line">
            <a:avLst/>
          </a:prstGeom>
          <a:solidFill>
            <a:srgbClr val="F8981E"/>
          </a:solidFill>
          <a:ln w="22225" cap="flat" cmpd="sng" algn="ctr">
            <a:solidFill>
              <a:srgbClr val="9FD5C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188" y="962026"/>
            <a:ext cx="7772400" cy="87303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2600" b="0" cap="all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188" y="1876425"/>
            <a:ext cx="6400800" cy="384523"/>
          </a:xfrm>
        </p:spPr>
        <p:txBody>
          <a:bodyPr>
            <a:noAutofit/>
          </a:bodyPr>
          <a:lstStyle>
            <a:lvl1pPr marL="0" indent="0" algn="l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57188" y="2297896"/>
            <a:ext cx="4214812" cy="338833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57188" y="2765425"/>
            <a:ext cx="4214812" cy="338833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" b="-10205"/>
          <a:stretch/>
        </p:blipFill>
        <p:spPr>
          <a:xfrm>
            <a:off x="7791727" y="187495"/>
            <a:ext cx="1003466" cy="58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3081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7"/>
          <a:stretch/>
        </p:blipFill>
        <p:spPr>
          <a:xfrm>
            <a:off x="-12675" y="0"/>
            <a:ext cx="9156675" cy="51435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458202" y="816583"/>
            <a:ext cx="460147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auto">
          <a:xfrm flipV="1">
            <a:off x="-14274" y="4278362"/>
            <a:ext cx="9158274" cy="6958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 userDrawn="1"/>
        </p:nvCxnSpPr>
        <p:spPr bwMode="auto">
          <a:xfrm>
            <a:off x="-21601" y="3309884"/>
            <a:ext cx="4215008" cy="182480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188" y="962026"/>
            <a:ext cx="7772400" cy="87303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2600" b="0" cap="all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188" y="1876425"/>
            <a:ext cx="6400800" cy="384523"/>
          </a:xfrm>
        </p:spPr>
        <p:txBody>
          <a:bodyPr>
            <a:noAutofit/>
          </a:bodyPr>
          <a:lstStyle>
            <a:lvl1pPr marL="0" indent="0" algn="l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57188" y="2297896"/>
            <a:ext cx="4214812" cy="338833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57188" y="2765425"/>
            <a:ext cx="4214812" cy="338833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791727" y="187496"/>
            <a:ext cx="1003466" cy="527120"/>
            <a:chOff x="7791727" y="187496"/>
            <a:chExt cx="1003466" cy="52712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810"/>
            <a:stretch/>
          </p:blipFill>
          <p:spPr>
            <a:xfrm>
              <a:off x="7791727" y="476410"/>
              <a:ext cx="1003466" cy="23820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190"/>
            <a:stretch/>
          </p:blipFill>
          <p:spPr>
            <a:xfrm>
              <a:off x="7791727" y="187496"/>
              <a:ext cx="1003466" cy="288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68109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579427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7"/>
          <a:stretch/>
        </p:blipFill>
        <p:spPr>
          <a:xfrm>
            <a:off x="-12675" y="0"/>
            <a:ext cx="9156675" cy="51435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458202" y="816583"/>
            <a:ext cx="460147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auto">
          <a:xfrm flipV="1">
            <a:off x="-14274" y="4278362"/>
            <a:ext cx="9158274" cy="6958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 userDrawn="1"/>
        </p:nvCxnSpPr>
        <p:spPr bwMode="auto">
          <a:xfrm>
            <a:off x="-21601" y="3309884"/>
            <a:ext cx="4215008" cy="182480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188" y="962026"/>
            <a:ext cx="7772400" cy="87303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2600" b="0" cap="all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188" y="1876425"/>
            <a:ext cx="6400800" cy="384523"/>
          </a:xfrm>
        </p:spPr>
        <p:txBody>
          <a:bodyPr>
            <a:noAutofit/>
          </a:bodyPr>
          <a:lstStyle>
            <a:lvl1pPr marL="0" indent="0" algn="l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57188" y="2297896"/>
            <a:ext cx="4214812" cy="338833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57188" y="2765425"/>
            <a:ext cx="4214812" cy="338833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" b="-10205"/>
          <a:stretch/>
        </p:blipFill>
        <p:spPr>
          <a:xfrm>
            <a:off x="7791727" y="187495"/>
            <a:ext cx="1003466" cy="58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1146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5652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">
    <p:bg>
      <p:bgPr>
        <a:solidFill>
          <a:srgbClr val="282D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529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041" y="1612900"/>
            <a:ext cx="8229600" cy="319709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2763" y="919402"/>
            <a:ext cx="8205352" cy="4206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4979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Subtitle 2">
    <p:bg>
      <p:bgPr>
        <a:solidFill>
          <a:srgbClr val="282D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041" y="1612900"/>
            <a:ext cx="8229600" cy="319709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2763" y="919402"/>
            <a:ext cx="8205352" cy="4206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6361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092200"/>
            <a:ext cx="8229600" cy="3394472"/>
          </a:xfrm>
        </p:spPr>
        <p:txBody>
          <a:bodyPr>
            <a:noAutofit/>
          </a:bodyPr>
          <a:lstStyle>
            <a:lvl1pPr marL="256032" indent="-256032">
              <a:spcBef>
                <a:spcPts val="1000"/>
              </a:spcBef>
              <a:buClr>
                <a:srgbClr val="DF6A26"/>
              </a:buClr>
              <a:defRPr sz="2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0577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Layout 2">
    <p:bg>
      <p:bgPr>
        <a:solidFill>
          <a:srgbClr val="282D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092200"/>
            <a:ext cx="8229600" cy="3394472"/>
          </a:xfrm>
        </p:spPr>
        <p:txBody>
          <a:bodyPr>
            <a:noAutofit/>
          </a:bodyPr>
          <a:lstStyle>
            <a:lvl1pPr marL="256032" indent="-256032">
              <a:spcBef>
                <a:spcPts val="1000"/>
              </a:spcBef>
              <a:buClr>
                <a:srgbClr val="DF6A26"/>
              </a:buCl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1867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238" y="1133078"/>
            <a:ext cx="4047250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238" y="1612899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591" y="1133078"/>
            <a:ext cx="4048840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590" y="1612899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353515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2">
    <p:bg>
      <p:bgPr>
        <a:solidFill>
          <a:srgbClr val="282D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238" y="1133078"/>
            <a:ext cx="4047250" cy="47982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238" y="1612899"/>
            <a:ext cx="4040188" cy="296346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591" y="1133078"/>
            <a:ext cx="4048840" cy="47982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590" y="1612899"/>
            <a:ext cx="4041775" cy="296346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9376158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238" y="1133078"/>
            <a:ext cx="4047250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238" y="1612899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8157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041" y="1612900"/>
            <a:ext cx="8229600" cy="319709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2763" y="919402"/>
            <a:ext cx="8205352" cy="4206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30719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2">
    <p:bg>
      <p:bgPr>
        <a:solidFill>
          <a:srgbClr val="282D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238" y="1133078"/>
            <a:ext cx="4047250" cy="47982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238" y="1612899"/>
            <a:ext cx="4040188" cy="296346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9337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591" y="1133078"/>
            <a:ext cx="4048840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590" y="1612899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101623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2">
    <p:bg>
      <p:bgPr>
        <a:solidFill>
          <a:srgbClr val="282D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591" y="1133078"/>
            <a:ext cx="4048840" cy="47982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590" y="1612899"/>
            <a:ext cx="4041775" cy="296346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318974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368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bg>
      <p:bgPr>
        <a:solidFill>
          <a:srgbClr val="282D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4843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657350"/>
            <a:ext cx="7772400" cy="1021556"/>
          </a:xfrm>
        </p:spPr>
        <p:txBody>
          <a:bodyPr anchor="t"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693602"/>
            <a:ext cx="7772400" cy="1125140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41230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ransition Slide 2">
    <p:bg>
      <p:bgPr>
        <a:solidFill>
          <a:srgbClr val="282D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657350"/>
            <a:ext cx="7772400" cy="1021556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693602"/>
            <a:ext cx="7772400" cy="1125140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94789" y="4873920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8333232" y="4896112"/>
            <a:ext cx="4816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04583EA4-67CD-C040-A070-9F5DF6529252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4350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282D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563" y="1927225"/>
            <a:ext cx="7772400" cy="1021556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4789" y="4873920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8333232" y="4896112"/>
            <a:ext cx="4816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04583EA4-67CD-C040-A070-9F5DF6529252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026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91753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2">
    <p:bg>
      <p:bgPr>
        <a:solidFill>
          <a:srgbClr val="282D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94789" y="4873920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8333232" y="4896112"/>
            <a:ext cx="4816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04583EA4-67CD-C040-A070-9F5DF6529252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079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092200"/>
            <a:ext cx="8229600" cy="3394472"/>
          </a:xfrm>
        </p:spPr>
        <p:txBody>
          <a:bodyPr>
            <a:noAutofit/>
          </a:bodyPr>
          <a:lstStyle>
            <a:lvl1pPr marL="256032" indent="-256032">
              <a:spcBef>
                <a:spcPts val="1000"/>
              </a:spcBef>
              <a:buClr>
                <a:schemeClr val="accent2"/>
              </a:buClr>
              <a:defRPr sz="2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1013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Header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238" y="1133078"/>
            <a:ext cx="4047250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238" y="1612899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591" y="1133078"/>
            <a:ext cx="4048840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590" y="1612899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582347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238" y="1133078"/>
            <a:ext cx="4047250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238" y="1612899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2252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591" y="1133078"/>
            <a:ext cx="4048840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590" y="1612899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283115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8503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657350"/>
            <a:ext cx="7772400" cy="1021556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693602"/>
            <a:ext cx="7772400" cy="1125140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" b="-10205"/>
          <a:stretch/>
        </p:blipFill>
        <p:spPr>
          <a:xfrm>
            <a:off x="7456105" y="4492415"/>
            <a:ext cx="841248" cy="4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463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:\Liquid Swapspace\HP+Aruba\_PPTslidebackings\PPT_Slide_clue_content.jpg"/>
          <p:cNvPicPr>
            <a:picLocks noChangeAspect="1" noChangeArrowheads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567" y="168402"/>
            <a:ext cx="8091814" cy="401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041" y="103731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94789" y="4873920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33232" y="4896112"/>
            <a:ext cx="4816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04583EA4-67CD-C040-A070-9F5DF6529252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0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2" r:id="rId3"/>
    <p:sldLayoutId id="2147483744" r:id="rId4"/>
    <p:sldLayoutId id="2147483746" r:id="rId5"/>
    <p:sldLayoutId id="2147483748" r:id="rId6"/>
    <p:sldLayoutId id="2147483750" r:id="rId7"/>
    <p:sldLayoutId id="2147483752" r:id="rId8"/>
    <p:sldLayoutId id="2147483755" r:id="rId9"/>
    <p:sldLayoutId id="2147483757" r:id="rId10"/>
    <p:sldLayoutId id="2147483758" r:id="rId11"/>
    <p:sldLayoutId id="2147483775" r:id="rId12"/>
    <p:sldLayoutId id="2147483777" r:id="rId13"/>
    <p:sldLayoutId id="2147483800" r:id="rId14"/>
    <p:sldLayoutId id="2147483801" r:id="rId15"/>
    <p:sldLayoutId id="2147483802" r:id="rId16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0"/>
        </a:spcAft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lnSpc>
          <a:spcPct val="95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7200" indent="-225425" algn="l" defTabSz="914400" rtl="0" eaLnBrk="1" latinLnBrk="0" hangingPunct="1">
        <a:lnSpc>
          <a:spcPct val="95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−"/>
        <a:defRPr sz="1600" kern="1200">
          <a:solidFill>
            <a:srgbClr val="595959"/>
          </a:solidFill>
          <a:latin typeface="Arial" panose="020B0604020202020204" pitchFamily="34" charset="0"/>
          <a:ea typeface="+mn-ea"/>
          <a:cs typeface="+mn-cs"/>
        </a:defRPr>
      </a:lvl2pPr>
      <a:lvl3pPr marL="688975" indent="-174625" algn="l" defTabSz="914400" rtl="0" eaLnBrk="1" latinLnBrk="0" hangingPunct="1">
        <a:lnSpc>
          <a:spcPct val="95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783317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-4572" y="783317"/>
            <a:ext cx="9153144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567" y="168402"/>
            <a:ext cx="8091814" cy="401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041" y="103731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94789" y="4873920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33232" y="4896112"/>
            <a:ext cx="4816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04583EA4-67CD-C040-A070-9F5DF6529252}" type="slidenum"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1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675" r:id="rId5"/>
    <p:sldLayoutId id="2147483760" r:id="rId6"/>
    <p:sldLayoutId id="2147483722" r:id="rId7"/>
    <p:sldLayoutId id="2147483761" r:id="rId8"/>
    <p:sldLayoutId id="2147483676" r:id="rId9"/>
    <p:sldLayoutId id="2147483762" r:id="rId10"/>
    <p:sldLayoutId id="2147483677" r:id="rId11"/>
    <p:sldLayoutId id="2147483763" r:id="rId12"/>
    <p:sldLayoutId id="2147483678" r:id="rId13"/>
    <p:sldLayoutId id="2147483764" r:id="rId14"/>
    <p:sldLayoutId id="2147483679" r:id="rId15"/>
    <p:sldLayoutId id="2147483765" r:id="rId16"/>
    <p:sldLayoutId id="2147483680" r:id="rId17"/>
    <p:sldLayoutId id="2147483766" r:id="rId18"/>
    <p:sldLayoutId id="2147483773" r:id="rId19"/>
    <p:sldLayoutId id="2147483772" r:id="rId20"/>
    <p:sldLayoutId id="2147483774" r:id="rId21"/>
    <p:sldLayoutId id="2147483759" r:id="rId22"/>
    <p:sldLayoutId id="2147483767" r:id="rId2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0"/>
        </a:spcAft>
        <a:buNone/>
        <a:defRPr sz="2600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lnSpc>
          <a:spcPct val="95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7200" indent="-225425" algn="l" defTabSz="914400" rtl="0" eaLnBrk="1" latinLnBrk="0" hangingPunct="1">
        <a:lnSpc>
          <a:spcPct val="95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rgbClr val="595959"/>
          </a:solidFill>
          <a:latin typeface="Arial" panose="020B0604020202020204" pitchFamily="34" charset="0"/>
          <a:ea typeface="+mn-ea"/>
          <a:cs typeface="+mn-cs"/>
        </a:defRPr>
      </a:lvl2pPr>
      <a:lvl3pPr marL="688975" indent="-174625" algn="l" defTabSz="914400" rtl="0" eaLnBrk="1" latinLnBrk="0" hangingPunct="1">
        <a:lnSpc>
          <a:spcPct val="95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718789"/>
            <a:ext cx="8572258" cy="873038"/>
          </a:xfrm>
        </p:spPr>
        <p:txBody>
          <a:bodyPr/>
          <a:lstStyle/>
          <a:p>
            <a:pPr algn="ctr"/>
            <a:r>
              <a:rPr lang="en-US" dirty="0" smtClean="0"/>
              <a:t>CLEARPASS EXTENSIONS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3" y="1399565"/>
            <a:ext cx="4521700" cy="384523"/>
          </a:xfrm>
        </p:spPr>
        <p:txBody>
          <a:bodyPr/>
          <a:lstStyle/>
          <a:p>
            <a:r>
              <a:rPr lang="en-US" noProof="0" dirty="0" smtClean="0"/>
              <a:t>Technical Climb Webinar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5763" y="1784088"/>
            <a:ext cx="3532144" cy="338833"/>
          </a:xfrm>
        </p:spPr>
        <p:txBody>
          <a:bodyPr/>
          <a:lstStyle/>
          <a:p>
            <a:r>
              <a:rPr lang="en-US" dirty="0" smtClean="0"/>
              <a:t>10</a:t>
            </a:r>
            <a:r>
              <a:rPr lang="en-US" noProof="0" dirty="0" smtClean="0"/>
              <a:t>:00 GMT | </a:t>
            </a:r>
            <a:r>
              <a:rPr lang="en-US" dirty="0" smtClean="0"/>
              <a:t>11</a:t>
            </a:r>
            <a:r>
              <a:rPr lang="en-US" noProof="0" dirty="0" smtClean="0"/>
              <a:t>:00 CET | </a:t>
            </a:r>
            <a:r>
              <a:rPr lang="en-US" dirty="0" smtClean="0"/>
              <a:t>13</a:t>
            </a:r>
            <a:r>
              <a:rPr lang="en-US" noProof="0" dirty="0" smtClean="0"/>
              <a:t>:00 GST</a:t>
            </a:r>
            <a:br>
              <a:rPr lang="en-US" noProof="0" dirty="0" smtClean="0"/>
            </a:br>
            <a:r>
              <a:rPr lang="en-US" noProof="0" dirty="0" smtClean="0"/>
              <a:t>March 28th, 2017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763" y="2390000"/>
            <a:ext cx="3558488" cy="338833"/>
          </a:xfrm>
        </p:spPr>
        <p:txBody>
          <a:bodyPr/>
          <a:lstStyle/>
          <a:p>
            <a:r>
              <a:rPr lang="en-US" sz="1200" noProof="0" dirty="0" smtClean="0"/>
              <a:t>Presenter: Chandrakanth Narayanabhatla</a:t>
            </a:r>
          </a:p>
          <a:p>
            <a:r>
              <a:rPr lang="en-US" sz="1200" dirty="0" smtClean="0"/>
              <a:t>Principal Network Engineer</a:t>
            </a:r>
          </a:p>
          <a:p>
            <a:r>
              <a:rPr lang="en-US" sz="1200" dirty="0" smtClean="0"/>
              <a:t>chandrakanthn@hpe.com</a:t>
            </a:r>
            <a:r>
              <a:rPr lang="en-US" sz="1200" noProof="0" dirty="0" smtClean="0"/>
              <a:t/>
            </a:r>
            <a:br>
              <a:rPr lang="en-US" sz="1200" noProof="0" dirty="0" smtClean="0"/>
            </a:br>
            <a:endParaRPr lang="en-US" sz="1200" noProof="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53" y="4401290"/>
            <a:ext cx="1879575" cy="59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64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 for installing an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308" y="906905"/>
            <a:ext cx="8611849" cy="3919928"/>
          </a:xfrm>
        </p:spPr>
        <p:txBody>
          <a:bodyPr/>
          <a:lstStyle/>
          <a:p>
            <a:r>
              <a:rPr lang="en-US" sz="1600" b="0" dirty="0" smtClean="0"/>
              <a:t>Using that operator profile we need to create an API client </a:t>
            </a:r>
            <a:endParaRPr lang="en-US" sz="1600" b="0" dirty="0"/>
          </a:p>
          <a:p>
            <a:endParaRPr lang="en-US" sz="1600" b="0" dirty="0" smtClean="0"/>
          </a:p>
          <a:p>
            <a:pPr marL="0" indent="0">
              <a:buNone/>
            </a:pPr>
            <a:endParaRPr lang="en-US" sz="1600" b="0" dirty="0" smtClean="0"/>
          </a:p>
          <a:p>
            <a:endParaRPr lang="en-US" sz="1600" b="0" dirty="0" smtClean="0"/>
          </a:p>
          <a:p>
            <a:endParaRPr lang="en-US" sz="1600" b="0" dirty="0" smtClean="0"/>
          </a:p>
          <a:p>
            <a:pPr marL="0" indent="0">
              <a:buNone/>
            </a:pPr>
            <a:endParaRPr lang="en-US" sz="1600" b="0" dirty="0" smtClean="0"/>
          </a:p>
          <a:p>
            <a:pPr marL="0" indent="0">
              <a:buNone/>
            </a:pPr>
            <a:endParaRPr lang="en-US" sz="1600" b="0" dirty="0" smtClean="0"/>
          </a:p>
          <a:p>
            <a:endParaRPr lang="en-US" sz="1600" b="0" dirty="0" smtClean="0"/>
          </a:p>
          <a:p>
            <a:pPr marL="0" indent="0">
              <a:buNone/>
            </a:pPr>
            <a:endParaRPr lang="en-US" sz="1600" b="0" dirty="0" smtClean="0"/>
          </a:p>
          <a:p>
            <a:endParaRPr lang="en-US" sz="1600" b="0" dirty="0" smtClean="0"/>
          </a:p>
          <a:p>
            <a:endParaRPr lang="en-US" sz="1600" b="0" dirty="0" smtClean="0"/>
          </a:p>
          <a:p>
            <a:endParaRPr lang="en-US" sz="16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600" y="1496163"/>
            <a:ext cx="4449600" cy="30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1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 for installing an 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308" y="906905"/>
            <a:ext cx="8611849" cy="3919928"/>
          </a:xfrm>
        </p:spPr>
        <p:txBody>
          <a:bodyPr/>
          <a:lstStyle/>
          <a:p>
            <a:r>
              <a:rPr lang="en-US" sz="1600" b="0" dirty="0" smtClean="0"/>
              <a:t>Once the API Client is created you should see an option called “Generate Access Token” which should generate an </a:t>
            </a:r>
            <a:r>
              <a:rPr lang="en-US" sz="1600" b="0" dirty="0" err="1" smtClean="0"/>
              <a:t>oauth</a:t>
            </a:r>
            <a:r>
              <a:rPr lang="en-US" sz="1600" b="0" dirty="0" smtClean="0"/>
              <a:t> access token that can be used to make the REST API calls</a:t>
            </a:r>
          </a:p>
          <a:p>
            <a:pPr marL="0" indent="0">
              <a:buNone/>
            </a:pPr>
            <a:r>
              <a:rPr lang="en-US" sz="1600" b="0" dirty="0" smtClean="0"/>
              <a:t> </a:t>
            </a:r>
          </a:p>
          <a:p>
            <a:pPr marL="0" indent="0">
              <a:buNone/>
            </a:pPr>
            <a:endParaRPr lang="en-US" sz="1600" b="0" dirty="0"/>
          </a:p>
          <a:p>
            <a:endParaRPr lang="en-US" sz="1600" b="0" dirty="0" smtClean="0"/>
          </a:p>
          <a:p>
            <a:pPr marL="0" indent="0">
              <a:buNone/>
            </a:pPr>
            <a:endParaRPr lang="en-US" sz="1600" b="0" dirty="0" smtClean="0"/>
          </a:p>
          <a:p>
            <a:endParaRPr lang="en-US" sz="1600" b="0" dirty="0" smtClean="0"/>
          </a:p>
          <a:p>
            <a:endParaRPr lang="en-US" sz="1600" b="0" dirty="0" smtClean="0"/>
          </a:p>
          <a:p>
            <a:pPr marL="0" indent="0">
              <a:buNone/>
            </a:pPr>
            <a:endParaRPr lang="en-US" sz="1600" b="0" dirty="0" smtClean="0"/>
          </a:p>
          <a:p>
            <a:pPr marL="0" indent="0">
              <a:buNone/>
            </a:pPr>
            <a:endParaRPr lang="en-US" sz="1600" b="0" dirty="0" smtClean="0"/>
          </a:p>
          <a:p>
            <a:endParaRPr lang="en-US" sz="1600" b="0" dirty="0" smtClean="0"/>
          </a:p>
          <a:p>
            <a:pPr marL="0" indent="0">
              <a:buNone/>
            </a:pPr>
            <a:endParaRPr lang="en-US" sz="1600" b="0" dirty="0" smtClean="0"/>
          </a:p>
          <a:p>
            <a:endParaRPr lang="en-US" sz="1600" b="0" dirty="0" smtClean="0"/>
          </a:p>
          <a:p>
            <a:endParaRPr lang="en-US" sz="1600" b="0" dirty="0" smtClean="0"/>
          </a:p>
          <a:p>
            <a:endParaRPr lang="en-US" sz="16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426" y="1960303"/>
            <a:ext cx="4843576" cy="22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61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 for installing an 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308" y="906905"/>
            <a:ext cx="8611849" cy="3919928"/>
          </a:xfrm>
        </p:spPr>
        <p:txBody>
          <a:bodyPr/>
          <a:lstStyle/>
          <a:p>
            <a:r>
              <a:rPr lang="en-US" sz="1600" b="0" dirty="0" smtClean="0"/>
              <a:t>Before we make the required </a:t>
            </a:r>
            <a:r>
              <a:rPr lang="en-US" sz="1600" b="0" dirty="0" err="1" smtClean="0"/>
              <a:t>api</a:t>
            </a:r>
            <a:r>
              <a:rPr lang="en-US" sz="1600" b="0" dirty="0" smtClean="0"/>
              <a:t> call to install the Extension, we need to know the </a:t>
            </a:r>
            <a:r>
              <a:rPr lang="en-US" sz="1600" b="0" dirty="0" err="1" smtClean="0"/>
              <a:t>store_id</a:t>
            </a:r>
            <a:r>
              <a:rPr lang="en-US" sz="1600" b="0" dirty="0" smtClean="0"/>
              <a:t> of the extension we are planning to install, for instance the </a:t>
            </a:r>
            <a:r>
              <a:rPr lang="en-US" sz="1600" b="0" dirty="0" err="1" smtClean="0"/>
              <a:t>store_id</a:t>
            </a:r>
            <a:r>
              <a:rPr lang="en-US" sz="1600" b="0" dirty="0" smtClean="0"/>
              <a:t> for the Intune </a:t>
            </a:r>
            <a:r>
              <a:rPr lang="en-US" sz="1600" b="0" dirty="0"/>
              <a:t>MDM </a:t>
            </a:r>
            <a:r>
              <a:rPr lang="en-US" sz="1600" b="0" dirty="0" smtClean="0"/>
              <a:t>Extension </a:t>
            </a:r>
            <a:r>
              <a:rPr lang="en-US" sz="1600" b="0" dirty="0"/>
              <a:t>is </a:t>
            </a:r>
            <a:r>
              <a:rPr lang="en-US" sz="1600" dirty="0" smtClean="0"/>
              <a:t>b3b8622c-be88-4846-847a-7e10ac74bc0f</a:t>
            </a:r>
          </a:p>
          <a:p>
            <a:r>
              <a:rPr lang="en-US" sz="1600" b="0" dirty="0" smtClean="0"/>
              <a:t>We also need to make sure ClearPass has access to the following destinations when installing an Extension</a:t>
            </a:r>
          </a:p>
          <a:p>
            <a:pPr marL="0" indent="0">
              <a:buNone/>
            </a:pPr>
            <a:r>
              <a:rPr lang="en-US" sz="1600" b="0" dirty="0"/>
              <a:t>    </a:t>
            </a:r>
            <a:r>
              <a:rPr lang="en-US" sz="1600" dirty="0" smtClean="0"/>
              <a:t>extensions.clearpassbeta.com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*.docker.io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*.cloudfront.net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b="0" dirty="0" smtClean="0"/>
          </a:p>
          <a:p>
            <a:pPr marL="0" indent="0">
              <a:buNone/>
            </a:pPr>
            <a:r>
              <a:rPr lang="en-US" sz="1600" b="0" dirty="0" smtClean="0"/>
              <a:t> </a:t>
            </a:r>
          </a:p>
          <a:p>
            <a:pPr marL="0" indent="0">
              <a:buNone/>
            </a:pPr>
            <a:endParaRPr lang="en-US" sz="1600" b="0" dirty="0"/>
          </a:p>
          <a:p>
            <a:endParaRPr lang="en-US" sz="1600" b="0" dirty="0" smtClean="0"/>
          </a:p>
          <a:p>
            <a:pPr marL="0" indent="0">
              <a:buNone/>
            </a:pPr>
            <a:endParaRPr lang="en-US" sz="1600" b="0" dirty="0" smtClean="0"/>
          </a:p>
          <a:p>
            <a:endParaRPr lang="en-US" sz="1600" b="0" dirty="0" smtClean="0"/>
          </a:p>
          <a:p>
            <a:endParaRPr lang="en-US" sz="1600" b="0" dirty="0" smtClean="0"/>
          </a:p>
          <a:p>
            <a:pPr marL="0" indent="0">
              <a:buNone/>
            </a:pPr>
            <a:endParaRPr lang="en-US" sz="1600" b="0" dirty="0" smtClean="0"/>
          </a:p>
          <a:p>
            <a:pPr marL="0" indent="0">
              <a:buNone/>
            </a:pPr>
            <a:endParaRPr lang="en-US" sz="1600" b="0" dirty="0" smtClean="0"/>
          </a:p>
          <a:p>
            <a:endParaRPr lang="en-US" sz="1600" b="0" dirty="0" smtClean="0"/>
          </a:p>
          <a:p>
            <a:pPr marL="0" indent="0">
              <a:buNone/>
            </a:pPr>
            <a:endParaRPr lang="en-US" sz="1600" b="0" dirty="0" smtClean="0"/>
          </a:p>
          <a:p>
            <a:endParaRPr lang="en-US" sz="1600" b="0" dirty="0" smtClean="0"/>
          </a:p>
          <a:p>
            <a:endParaRPr lang="en-US" sz="1600" b="0" dirty="0" smtClean="0"/>
          </a:p>
          <a:p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495555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EXTENSION INSTALLATION DEMO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1145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WORKING of AN EXTENSION</a:t>
            </a:r>
            <a:br>
              <a:rPr lang="en-US" noProof="0" dirty="0" smtClean="0"/>
            </a:br>
            <a:r>
              <a:rPr lang="en-US" noProof="0" dirty="0" smtClean="0"/>
              <a:t>DEMO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7067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MONITORING AND DEBUGGING EXTENSIONS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2211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EXTENSIONS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63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are ClearPass Extensions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79" y="921894"/>
            <a:ext cx="8551888" cy="387495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Extensions are like add-ons to ClearPass which run independently, allowing ClearPass to interact with any internal/external applications in real-time, enabling it to deliver different kinds of services 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400" dirty="0" smtClean="0"/>
              <a:t>Some examples of ClearPass Extensions</a:t>
            </a:r>
          </a:p>
          <a:p>
            <a:r>
              <a:rPr lang="en-US" b="0" dirty="0">
                <a:solidFill>
                  <a:srgbClr val="757679"/>
                </a:solidFill>
                <a:latin typeface="Open Sans"/>
              </a:rPr>
              <a:t>ClearPass Envoy Integration</a:t>
            </a:r>
          </a:p>
          <a:p>
            <a:r>
              <a:rPr lang="en-US" b="0" dirty="0">
                <a:solidFill>
                  <a:srgbClr val="757679"/>
                </a:solidFill>
                <a:latin typeface="Open Sans"/>
              </a:rPr>
              <a:t>Intel </a:t>
            </a:r>
            <a:r>
              <a:rPr lang="en-IN" b="0" dirty="0">
                <a:solidFill>
                  <a:srgbClr val="757679"/>
                </a:solidFill>
                <a:latin typeface="Open Sans"/>
              </a:rPr>
              <a:t>McAfee </a:t>
            </a:r>
            <a:r>
              <a:rPr lang="en-IN" b="0" dirty="0" err="1">
                <a:solidFill>
                  <a:srgbClr val="757679"/>
                </a:solidFill>
                <a:latin typeface="Open Sans"/>
              </a:rPr>
              <a:t>ePolicy</a:t>
            </a:r>
            <a:r>
              <a:rPr lang="en-IN" b="0" dirty="0">
                <a:solidFill>
                  <a:srgbClr val="757679"/>
                </a:solidFill>
                <a:latin typeface="Open Sans"/>
              </a:rPr>
              <a:t> </a:t>
            </a:r>
            <a:r>
              <a:rPr lang="en-IN" b="0" dirty="0" smtClean="0">
                <a:solidFill>
                  <a:srgbClr val="757679"/>
                </a:solidFill>
                <a:latin typeface="Open Sans"/>
              </a:rPr>
              <a:t>Orchestrator Integration</a:t>
            </a:r>
          </a:p>
          <a:p>
            <a:r>
              <a:rPr lang="en-IN" b="0" dirty="0" smtClean="0">
                <a:solidFill>
                  <a:srgbClr val="757679"/>
                </a:solidFill>
                <a:latin typeface="Open Sans"/>
              </a:rPr>
              <a:t>Microsoft Intune MDM Integration</a:t>
            </a:r>
          </a:p>
          <a:p>
            <a:r>
              <a:rPr lang="en-IN" b="0" dirty="0" smtClean="0">
                <a:solidFill>
                  <a:srgbClr val="757679"/>
                </a:solidFill>
                <a:latin typeface="Open Sans"/>
              </a:rPr>
              <a:t>Amazon Alexa Integration</a:t>
            </a:r>
          </a:p>
          <a:p>
            <a:r>
              <a:rPr lang="en-IN" b="0" dirty="0" err="1" smtClean="0">
                <a:solidFill>
                  <a:srgbClr val="757679"/>
                </a:solidFill>
                <a:latin typeface="Open Sans"/>
              </a:rPr>
              <a:t>RadSec</a:t>
            </a:r>
            <a:r>
              <a:rPr lang="en-IN" b="0" dirty="0" smtClean="0">
                <a:solidFill>
                  <a:srgbClr val="757679"/>
                </a:solidFill>
                <a:latin typeface="Open Sans"/>
              </a:rPr>
              <a:t> Proxy</a:t>
            </a:r>
          </a:p>
          <a:p>
            <a:pPr marL="0" indent="0">
              <a:buNone/>
            </a:pPr>
            <a:endParaRPr lang="en-IN" sz="1400" b="0" dirty="0" smtClean="0">
              <a:solidFill>
                <a:srgbClr val="757679"/>
              </a:solidFill>
              <a:latin typeface="Open Sans"/>
            </a:endParaRPr>
          </a:p>
          <a:p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/>
          </a:p>
          <a:p>
            <a:pPr lvl="1"/>
            <a:endParaRPr lang="en-US" sz="1200" b="0" dirty="0" smtClean="0"/>
          </a:p>
          <a:p>
            <a:pPr lvl="1"/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833560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Features of </a:t>
            </a:r>
            <a:r>
              <a:rPr lang="en-US" sz="2800" dirty="0" smtClean="0"/>
              <a:t>Extensions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156" y="1267832"/>
            <a:ext cx="8717910" cy="3752044"/>
          </a:xfrm>
        </p:spPr>
        <p:txBody>
          <a:bodyPr/>
          <a:lstStyle/>
          <a:p>
            <a:pPr lvl="1"/>
            <a:r>
              <a:rPr lang="en-US" sz="1800" dirty="0" smtClean="0"/>
              <a:t>They </a:t>
            </a:r>
            <a:r>
              <a:rPr lang="en-US" sz="1800" dirty="0"/>
              <a:t>allow ClearPass to interact with </a:t>
            </a:r>
            <a:r>
              <a:rPr lang="en-US" sz="1800" dirty="0" smtClean="0"/>
              <a:t>most applications </a:t>
            </a:r>
            <a:r>
              <a:rPr lang="en-US" sz="1800" dirty="0"/>
              <a:t>that </a:t>
            </a:r>
            <a:r>
              <a:rPr lang="en-US" sz="1800" dirty="0" smtClean="0"/>
              <a:t>support </a:t>
            </a:r>
            <a:r>
              <a:rPr lang="en-US" sz="1800" dirty="0"/>
              <a:t>APIs</a:t>
            </a:r>
          </a:p>
          <a:p>
            <a:pPr lvl="1"/>
            <a:r>
              <a:rPr lang="en-US" sz="1800" dirty="0"/>
              <a:t>You don’t have to wait for the software release cycle of ClearPass to integrate with a new 3</a:t>
            </a:r>
            <a:r>
              <a:rPr lang="en-US" sz="1800" baseline="30000" dirty="0"/>
              <a:t>rd</a:t>
            </a:r>
            <a:r>
              <a:rPr lang="en-US" sz="1800" dirty="0"/>
              <a:t> party application</a:t>
            </a:r>
          </a:p>
          <a:p>
            <a:pPr lvl="1"/>
            <a:r>
              <a:rPr lang="en-US" sz="1800" dirty="0"/>
              <a:t>Data is fetched </a:t>
            </a:r>
            <a:r>
              <a:rPr lang="en-US" sz="1800" dirty="0" smtClean="0"/>
              <a:t>in real </a:t>
            </a:r>
            <a:r>
              <a:rPr lang="en-US" sz="1800" dirty="0"/>
              <a:t>time without having to wait for a polling interval</a:t>
            </a:r>
          </a:p>
          <a:p>
            <a:pPr lvl="1"/>
            <a:r>
              <a:rPr lang="en-US" sz="1800" dirty="0"/>
              <a:t>Ability to install only the extensions we are interested in</a:t>
            </a:r>
          </a:p>
          <a:p>
            <a:pPr lvl="1"/>
            <a:r>
              <a:rPr lang="en-US" sz="1800" dirty="0"/>
              <a:t>Monitor/debug/restart specific extensions linked to a functionality without affecting ClearPass core functions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Extend the core functionality of modules like Radius in features like </a:t>
            </a:r>
            <a:r>
              <a:rPr lang="en-US" sz="1800" dirty="0" err="1" smtClean="0"/>
              <a:t>RadSec</a:t>
            </a:r>
            <a:r>
              <a:rPr lang="en-US" sz="1800" dirty="0" smtClean="0"/>
              <a:t> where the extension can act as a bridge between NAD devices and the Radius module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78507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EXTENSIONS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87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Extensions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220" y="1040624"/>
            <a:ext cx="8484432" cy="3936110"/>
          </a:xfrm>
        </p:spPr>
        <p:txBody>
          <a:bodyPr/>
          <a:lstStyle/>
          <a:p>
            <a:r>
              <a:rPr lang="en-US" sz="1600" b="0" dirty="0" smtClean="0"/>
              <a:t>Each ClearPass extension is a Docker container running independently</a:t>
            </a:r>
          </a:p>
          <a:p>
            <a:r>
              <a:rPr lang="en-US" sz="1600" b="0" dirty="0" smtClean="0"/>
              <a:t>Docker is an open platform to build, ship and run distributed applications </a:t>
            </a:r>
          </a:p>
          <a:p>
            <a:r>
              <a:rPr lang="en-US" sz="1600" b="0" dirty="0" smtClean="0"/>
              <a:t>A Docker container is a package of applications designated to run for a specific purpose</a:t>
            </a:r>
          </a:p>
          <a:p>
            <a:pPr marL="0" indent="0">
              <a:buNone/>
            </a:pPr>
            <a:endParaRPr lang="en-US" sz="1600" b="0" dirty="0" smtClean="0"/>
          </a:p>
          <a:p>
            <a:endParaRPr lang="en-US" sz="1600" b="0" dirty="0" smtClean="0"/>
          </a:p>
          <a:p>
            <a:endParaRPr lang="en-US" sz="1600" b="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832657"/>
              </p:ext>
            </p:extLst>
          </p:nvPr>
        </p:nvGraphicFramePr>
        <p:xfrm>
          <a:off x="1397456" y="2225611"/>
          <a:ext cx="4087507" cy="2532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Image" r:id="rId3" imgW="14450760" imgH="8952120" progId="Photoshop.Image.13">
                  <p:embed/>
                </p:oleObj>
              </mc:Choice>
              <mc:Fallback>
                <p:oleObj name="Image" r:id="rId3" imgW="14450760" imgH="89521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7456" y="2225611"/>
                        <a:ext cx="4087507" cy="2532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5965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Interacting with </a:t>
            </a:r>
            <a:r>
              <a:rPr lang="en-IN" dirty="0" err="1" smtClean="0"/>
              <a:t>Clearpass</a:t>
            </a:r>
            <a:r>
              <a:rPr lang="en-IN" dirty="0" smtClean="0"/>
              <a:t> Extensions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IN" sz="1200" dirty="0" smtClean="0"/>
          </a:p>
          <a:p>
            <a:pPr algn="ctr"/>
            <a:endParaRPr lang="en-IN" sz="1200" dirty="0"/>
          </a:p>
          <a:p>
            <a:pPr algn="ctr"/>
            <a:endParaRPr lang="en-IN" sz="1200" dirty="0" smtClean="0"/>
          </a:p>
          <a:p>
            <a:pPr algn="ctr"/>
            <a:endParaRPr lang="en-IN" sz="1200" dirty="0"/>
          </a:p>
          <a:p>
            <a:pPr algn="ctr"/>
            <a:endParaRPr lang="en-IN" sz="1200" dirty="0" smtClean="0"/>
          </a:p>
          <a:p>
            <a:pPr algn="ctr"/>
            <a:endParaRPr lang="en-IN" sz="1200" dirty="0"/>
          </a:p>
          <a:p>
            <a:pPr algn="ctr"/>
            <a:endParaRPr lang="en-IN" sz="1200" dirty="0" smtClean="0"/>
          </a:p>
          <a:p>
            <a:pPr algn="ctr"/>
            <a:endParaRPr lang="en-IN" sz="1200" dirty="0"/>
          </a:p>
          <a:p>
            <a:pPr algn="ctr"/>
            <a:endParaRPr lang="en-IN" sz="1200" dirty="0" smtClean="0"/>
          </a:p>
          <a:p>
            <a:pPr algn="ctr"/>
            <a:endParaRPr lang="en-IN" sz="1200" dirty="0"/>
          </a:p>
          <a:p>
            <a:pPr algn="ctr"/>
            <a:endParaRPr lang="en-IN" sz="1200" dirty="0" smtClean="0"/>
          </a:p>
          <a:p>
            <a:pPr marL="0" indent="0" algn="ctr">
              <a:buNone/>
            </a:pPr>
            <a:r>
              <a:rPr lang="en-IN" sz="1200" dirty="0" smtClean="0"/>
              <a:t>The API Explorer can be accessed using https://&lt;ClearPass IP/Hostname&gt;/</a:t>
            </a:r>
            <a:r>
              <a:rPr lang="en-IN" sz="1200" dirty="0" err="1" smtClean="0"/>
              <a:t>api</a:t>
            </a:r>
            <a:r>
              <a:rPr lang="en-IN" sz="1200" dirty="0" smtClean="0"/>
              <a:t>-docs</a:t>
            </a:r>
            <a:endParaRPr lang="en-IN" sz="1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633900"/>
              </p:ext>
            </p:extLst>
          </p:nvPr>
        </p:nvGraphicFramePr>
        <p:xfrm>
          <a:off x="2965461" y="1122350"/>
          <a:ext cx="30480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Image" r:id="rId4" imgW="3047400" imgH="2996640" progId="Photoshop.Image.13">
                  <p:embed/>
                </p:oleObj>
              </mc:Choice>
              <mc:Fallback>
                <p:oleObj name="Image" r:id="rId4" imgW="3047400" imgH="29966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65461" y="1122350"/>
                        <a:ext cx="3048000" cy="299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787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INSTALLING an EXTENSION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90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 for installing an 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308" y="906905"/>
            <a:ext cx="8611849" cy="3919928"/>
          </a:xfrm>
        </p:spPr>
        <p:txBody>
          <a:bodyPr/>
          <a:lstStyle/>
          <a:p>
            <a:r>
              <a:rPr lang="en-US" sz="1600" b="0" dirty="0" smtClean="0"/>
              <a:t>Extensions are available on ClearPass starting from version 6.6</a:t>
            </a:r>
          </a:p>
          <a:p>
            <a:r>
              <a:rPr lang="en-US" sz="1600" b="0" dirty="0" smtClean="0"/>
              <a:t>An operator profile with privileges to install and work with extensions needs to be created </a:t>
            </a:r>
          </a:p>
          <a:p>
            <a:pPr marL="0" indent="0">
              <a:buNone/>
            </a:pPr>
            <a:endParaRPr lang="en-US" sz="1600" b="0" dirty="0"/>
          </a:p>
          <a:p>
            <a:endParaRPr lang="en-US" sz="1600" b="0" dirty="0" smtClean="0"/>
          </a:p>
          <a:p>
            <a:pPr marL="0" indent="0">
              <a:buNone/>
            </a:pPr>
            <a:endParaRPr lang="en-US" sz="1600" b="0" dirty="0" smtClean="0"/>
          </a:p>
          <a:p>
            <a:endParaRPr lang="en-US" sz="1600" b="0" dirty="0" smtClean="0"/>
          </a:p>
          <a:p>
            <a:endParaRPr lang="en-US" sz="1600" b="0" dirty="0" smtClean="0"/>
          </a:p>
          <a:p>
            <a:pPr marL="0" indent="0">
              <a:buNone/>
            </a:pPr>
            <a:endParaRPr lang="en-US" sz="1600" b="0" dirty="0" smtClean="0"/>
          </a:p>
          <a:p>
            <a:pPr marL="0" indent="0">
              <a:buNone/>
            </a:pPr>
            <a:endParaRPr lang="en-US" sz="1600" b="0" dirty="0" smtClean="0"/>
          </a:p>
          <a:p>
            <a:endParaRPr lang="en-US" sz="1600" b="0" dirty="0" smtClean="0"/>
          </a:p>
          <a:p>
            <a:pPr marL="0" indent="0">
              <a:buNone/>
            </a:pPr>
            <a:endParaRPr lang="en-US" sz="1100" b="0" dirty="0" smtClean="0"/>
          </a:p>
          <a:p>
            <a:r>
              <a:rPr lang="en-US" sz="700" b="0" dirty="0" smtClean="0"/>
              <a:t>* Please note that the privileges needed for the operator profile could vary slightly depending on the Extension</a:t>
            </a:r>
          </a:p>
          <a:p>
            <a:endParaRPr lang="en-US" sz="1600" b="0" dirty="0" smtClean="0"/>
          </a:p>
          <a:p>
            <a:endParaRPr lang="en-US" sz="16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431" y="2147421"/>
            <a:ext cx="3802009" cy="2265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431" y="1608328"/>
            <a:ext cx="3776902" cy="40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5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 Template 2">
  <a:themeElements>
    <a:clrScheme name="Aruba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981E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0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ark Template">
  <a:themeElements>
    <a:clrScheme name="Aruba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981E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0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13508</TotalTime>
  <Words>431</Words>
  <Application>Microsoft Office PowerPoint</Application>
  <PresentationFormat>On-screen Show (16:9)</PresentationFormat>
  <Paragraphs>113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Open Sans</vt:lpstr>
      <vt:lpstr>Light Template 2</vt:lpstr>
      <vt:lpstr>Dark Template</vt:lpstr>
      <vt:lpstr>Image</vt:lpstr>
      <vt:lpstr>CLEARPASS EXTENSIONS</vt:lpstr>
      <vt:lpstr>Introduction TO EXTENSIONS</vt:lpstr>
      <vt:lpstr>What are ClearPass Extensions</vt:lpstr>
      <vt:lpstr>Features of Extensions</vt:lpstr>
      <vt:lpstr>ARCHITECTURE OF EXTENSIONS</vt:lpstr>
      <vt:lpstr>How do Extensions work</vt:lpstr>
      <vt:lpstr>Interacting with Clearpass Extensions</vt:lpstr>
      <vt:lpstr>STEPS FOR INSTALLING an EXTENSION </vt:lpstr>
      <vt:lpstr>Prerequisites for installing an Extension</vt:lpstr>
      <vt:lpstr>Prerequisites for installing an Extension</vt:lpstr>
      <vt:lpstr>Prerequisites for installing an Extension</vt:lpstr>
      <vt:lpstr>Prerequisites for installing an Extension</vt:lpstr>
      <vt:lpstr>EXTENSION INSTALLATION DEMO</vt:lpstr>
      <vt:lpstr>WORKING of AN EXTENSION DEMO</vt:lpstr>
      <vt:lpstr>MONITORING AND DEBUGGING EXTENSIONS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ARIAL 28 PT REGULAR AND CAN BE TWO LINES</dc:title>
  <dc:creator>greg</dc:creator>
  <cp:lastModifiedBy>Chandrakanth Narayanabhatla</cp:lastModifiedBy>
  <cp:revision>390</cp:revision>
  <dcterms:created xsi:type="dcterms:W3CDTF">2015-10-22T20:26:18Z</dcterms:created>
  <dcterms:modified xsi:type="dcterms:W3CDTF">2017-03-27T22:09:09Z</dcterms:modified>
</cp:coreProperties>
</file>