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2" r:id="rId4"/>
  </p:sldMasterIdLst>
  <p:notesMasterIdLst>
    <p:notesMasterId r:id="rId108"/>
  </p:notesMasterIdLst>
  <p:sldIdLst>
    <p:sldId id="637" r:id="rId5"/>
    <p:sldId id="640" r:id="rId6"/>
    <p:sldId id="675" r:id="rId7"/>
    <p:sldId id="677" r:id="rId8"/>
    <p:sldId id="825" r:id="rId9"/>
    <p:sldId id="678" r:id="rId10"/>
    <p:sldId id="679" r:id="rId11"/>
    <p:sldId id="680" r:id="rId12"/>
    <p:sldId id="681" r:id="rId13"/>
    <p:sldId id="683" r:id="rId14"/>
    <p:sldId id="814" r:id="rId15"/>
    <p:sldId id="684" r:id="rId16"/>
    <p:sldId id="816" r:id="rId17"/>
    <p:sldId id="783" r:id="rId18"/>
    <p:sldId id="806" r:id="rId19"/>
    <p:sldId id="784" r:id="rId20"/>
    <p:sldId id="785" r:id="rId21"/>
    <p:sldId id="693" r:id="rId22"/>
    <p:sldId id="817" r:id="rId23"/>
    <p:sldId id="828" r:id="rId24"/>
    <p:sldId id="831" r:id="rId25"/>
    <p:sldId id="694" r:id="rId26"/>
    <p:sldId id="689" r:id="rId27"/>
    <p:sldId id="695" r:id="rId28"/>
    <p:sldId id="696" r:id="rId29"/>
    <p:sldId id="812" r:id="rId30"/>
    <p:sldId id="690" r:id="rId31"/>
    <p:sldId id="691" r:id="rId32"/>
    <p:sldId id="697" r:id="rId33"/>
    <p:sldId id="698" r:id="rId34"/>
    <p:sldId id="830" r:id="rId35"/>
    <p:sldId id="796" r:id="rId36"/>
    <p:sldId id="827" r:id="rId37"/>
    <p:sldId id="798" r:id="rId38"/>
    <p:sldId id="799" r:id="rId39"/>
    <p:sldId id="800" r:id="rId40"/>
    <p:sldId id="801" r:id="rId41"/>
    <p:sldId id="802" r:id="rId42"/>
    <p:sldId id="803" r:id="rId43"/>
    <p:sldId id="804" r:id="rId44"/>
    <p:sldId id="707" r:id="rId45"/>
    <p:sldId id="713" r:id="rId46"/>
    <p:sldId id="821" r:id="rId47"/>
    <p:sldId id="715" r:id="rId48"/>
    <p:sldId id="714" r:id="rId49"/>
    <p:sldId id="822" r:id="rId50"/>
    <p:sldId id="819" r:id="rId51"/>
    <p:sldId id="716" r:id="rId52"/>
    <p:sldId id="813" r:id="rId53"/>
    <p:sldId id="737" r:id="rId54"/>
    <p:sldId id="742" r:id="rId55"/>
    <p:sldId id="741" r:id="rId56"/>
    <p:sldId id="740" r:id="rId57"/>
    <p:sldId id="739" r:id="rId58"/>
    <p:sldId id="745" r:id="rId59"/>
    <p:sldId id="746" r:id="rId60"/>
    <p:sldId id="747" r:id="rId61"/>
    <p:sldId id="805" r:id="rId62"/>
    <p:sldId id="829" r:id="rId63"/>
    <p:sldId id="717" r:id="rId64"/>
    <p:sldId id="748" r:id="rId65"/>
    <p:sldId id="749" r:id="rId66"/>
    <p:sldId id="750" r:id="rId67"/>
    <p:sldId id="751" r:id="rId68"/>
    <p:sldId id="787" r:id="rId69"/>
    <p:sldId id="823" r:id="rId70"/>
    <p:sldId id="824" r:id="rId71"/>
    <p:sldId id="754" r:id="rId72"/>
    <p:sldId id="755" r:id="rId73"/>
    <p:sldId id="756" r:id="rId74"/>
    <p:sldId id="758" r:id="rId75"/>
    <p:sldId id="718" r:id="rId76"/>
    <p:sldId id="759" r:id="rId77"/>
    <p:sldId id="791" r:id="rId78"/>
    <p:sldId id="760" r:id="rId79"/>
    <p:sldId id="761" r:id="rId80"/>
    <p:sldId id="762" r:id="rId81"/>
    <p:sldId id="809" r:id="rId82"/>
    <p:sldId id="810" r:id="rId83"/>
    <p:sldId id="763" r:id="rId84"/>
    <p:sldId id="811" r:id="rId85"/>
    <p:sldId id="789" r:id="rId86"/>
    <p:sldId id="776" r:id="rId87"/>
    <p:sldId id="767" r:id="rId88"/>
    <p:sldId id="768" r:id="rId89"/>
    <p:sldId id="769" r:id="rId90"/>
    <p:sldId id="770" r:id="rId91"/>
    <p:sldId id="771" r:id="rId92"/>
    <p:sldId id="772" r:id="rId93"/>
    <p:sldId id="773" r:id="rId94"/>
    <p:sldId id="774" r:id="rId95"/>
    <p:sldId id="777" r:id="rId96"/>
    <p:sldId id="778" r:id="rId97"/>
    <p:sldId id="779" r:id="rId98"/>
    <p:sldId id="780" r:id="rId99"/>
    <p:sldId id="795" r:id="rId100"/>
    <p:sldId id="792" r:id="rId101"/>
    <p:sldId id="793" r:id="rId102"/>
    <p:sldId id="790" r:id="rId103"/>
    <p:sldId id="794" r:id="rId104"/>
    <p:sldId id="807" r:id="rId105"/>
    <p:sldId id="808" r:id="rId106"/>
    <p:sldId id="646" r:id="rId107"/>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Arial" pitchFamily="1" charset="0"/>
        <a:ea typeface="ＭＳ Ｐゴシック" pitchFamily="1" charset="-128"/>
        <a:cs typeface="ＭＳ Ｐゴシック" pitchFamily="1" charset="-128"/>
      </a:defRPr>
    </a:lvl1pPr>
    <a:lvl2pPr marL="457200" algn="l" defTabSz="457200" rtl="0" fontAlgn="base">
      <a:spcBef>
        <a:spcPct val="0"/>
      </a:spcBef>
      <a:spcAft>
        <a:spcPct val="0"/>
      </a:spcAft>
      <a:defRPr kern="1200">
        <a:solidFill>
          <a:schemeClr val="tx1"/>
        </a:solidFill>
        <a:latin typeface="Arial" pitchFamily="1" charset="0"/>
        <a:ea typeface="ＭＳ Ｐゴシック" pitchFamily="1" charset="-128"/>
        <a:cs typeface="ＭＳ Ｐゴシック" pitchFamily="1" charset="-128"/>
      </a:defRPr>
    </a:lvl2pPr>
    <a:lvl3pPr marL="914400" algn="l" defTabSz="457200" rtl="0" fontAlgn="base">
      <a:spcBef>
        <a:spcPct val="0"/>
      </a:spcBef>
      <a:spcAft>
        <a:spcPct val="0"/>
      </a:spcAft>
      <a:defRPr kern="1200">
        <a:solidFill>
          <a:schemeClr val="tx1"/>
        </a:solidFill>
        <a:latin typeface="Arial" pitchFamily="1" charset="0"/>
        <a:ea typeface="ＭＳ Ｐゴシック" pitchFamily="1" charset="-128"/>
        <a:cs typeface="ＭＳ Ｐゴシック" pitchFamily="1" charset="-128"/>
      </a:defRPr>
    </a:lvl3pPr>
    <a:lvl4pPr marL="1371600" algn="l" defTabSz="457200" rtl="0" fontAlgn="base">
      <a:spcBef>
        <a:spcPct val="0"/>
      </a:spcBef>
      <a:spcAft>
        <a:spcPct val="0"/>
      </a:spcAft>
      <a:defRPr kern="1200">
        <a:solidFill>
          <a:schemeClr val="tx1"/>
        </a:solidFill>
        <a:latin typeface="Arial" pitchFamily="1" charset="0"/>
        <a:ea typeface="ＭＳ Ｐゴシック" pitchFamily="1" charset="-128"/>
        <a:cs typeface="ＭＳ Ｐゴシック" pitchFamily="1" charset="-128"/>
      </a:defRPr>
    </a:lvl4pPr>
    <a:lvl5pPr marL="1828800" algn="l" defTabSz="457200" rtl="0" fontAlgn="base">
      <a:spcBef>
        <a:spcPct val="0"/>
      </a:spcBef>
      <a:spcAft>
        <a:spcPct val="0"/>
      </a:spcAft>
      <a:defRPr kern="1200">
        <a:solidFill>
          <a:schemeClr val="tx1"/>
        </a:solidFill>
        <a:latin typeface="Arial" pitchFamily="1" charset="0"/>
        <a:ea typeface="ＭＳ Ｐゴシック" pitchFamily="1" charset="-128"/>
        <a:cs typeface="ＭＳ Ｐゴシック" pitchFamily="1" charset="-128"/>
      </a:defRPr>
    </a:lvl5pPr>
    <a:lvl6pPr marL="2286000" algn="l" defTabSz="457200" rtl="0" eaLnBrk="1" latinLnBrk="0" hangingPunct="1">
      <a:defRPr kern="1200">
        <a:solidFill>
          <a:schemeClr val="tx1"/>
        </a:solidFill>
        <a:latin typeface="Arial" pitchFamily="1" charset="0"/>
        <a:ea typeface="ＭＳ Ｐゴシック" pitchFamily="1" charset="-128"/>
        <a:cs typeface="ＭＳ Ｐゴシック" pitchFamily="1" charset="-128"/>
      </a:defRPr>
    </a:lvl6pPr>
    <a:lvl7pPr marL="2743200" algn="l" defTabSz="457200" rtl="0" eaLnBrk="1" latinLnBrk="0" hangingPunct="1">
      <a:defRPr kern="1200">
        <a:solidFill>
          <a:schemeClr val="tx1"/>
        </a:solidFill>
        <a:latin typeface="Arial" pitchFamily="1" charset="0"/>
        <a:ea typeface="ＭＳ Ｐゴシック" pitchFamily="1" charset="-128"/>
        <a:cs typeface="ＭＳ Ｐゴシック" pitchFamily="1" charset="-128"/>
      </a:defRPr>
    </a:lvl7pPr>
    <a:lvl8pPr marL="3200400" algn="l" defTabSz="457200" rtl="0" eaLnBrk="1" latinLnBrk="0" hangingPunct="1">
      <a:defRPr kern="1200">
        <a:solidFill>
          <a:schemeClr val="tx1"/>
        </a:solidFill>
        <a:latin typeface="Arial" pitchFamily="1" charset="0"/>
        <a:ea typeface="ＭＳ Ｐゴシック" pitchFamily="1" charset="-128"/>
        <a:cs typeface="ＭＳ Ｐゴシック" pitchFamily="1" charset="-128"/>
      </a:defRPr>
    </a:lvl8pPr>
    <a:lvl9pPr marL="3657600" algn="l" defTabSz="457200" rtl="0" eaLnBrk="1" latinLnBrk="0" hangingPunct="1">
      <a:defRPr kern="1200">
        <a:solidFill>
          <a:schemeClr val="tx1"/>
        </a:solidFill>
        <a:latin typeface="Arial" pitchFamily="1" charset="0"/>
        <a:ea typeface="ＭＳ Ｐゴシック" pitchFamily="1" charset="-128"/>
        <a:cs typeface="ＭＳ Ｐゴシック" pitchFamily="1" charset="-128"/>
      </a:defRPr>
    </a:lvl9pPr>
  </p:defaultTextStyle>
  <p:extLst>
    <p:ext uri="{521415D9-36F7-43E2-AB2F-B90AF26B5E84}">
      <p14:sectionLst xmlns:p14="http://schemas.microsoft.com/office/powerpoint/2010/main">
        <p14:section name="Default Section" id="{0B31E8A6-B59E-774A-9C62-60652890B107}">
          <p14:sldIdLst/>
        </p14:section>
        <p14:section name="Opening" id="{04066F75-2F15-F841-903A-48D160BDA0D1}">
          <p14:sldIdLst>
            <p14:sldId id="637"/>
          </p14:sldIdLst>
        </p14:section>
        <p14:section name="Agenda" id="{8EE6436C-6CF1-8B40-B428-B7ACDF849102}">
          <p14:sldIdLst>
            <p14:sldId id="640"/>
          </p14:sldIdLst>
        </p14:section>
        <p14:section name="Content" id="{DE667E87-AE55-C146-8AB3-431B0D356EB6}">
          <p14:sldIdLst>
            <p14:sldId id="675"/>
            <p14:sldId id="677"/>
            <p14:sldId id="825"/>
            <p14:sldId id="678"/>
            <p14:sldId id="679"/>
            <p14:sldId id="680"/>
            <p14:sldId id="681"/>
            <p14:sldId id="683"/>
            <p14:sldId id="814"/>
            <p14:sldId id="684"/>
            <p14:sldId id="816"/>
            <p14:sldId id="783"/>
            <p14:sldId id="806"/>
            <p14:sldId id="784"/>
            <p14:sldId id="785"/>
            <p14:sldId id="693"/>
            <p14:sldId id="817"/>
            <p14:sldId id="828"/>
            <p14:sldId id="831"/>
            <p14:sldId id="694"/>
            <p14:sldId id="689"/>
            <p14:sldId id="695"/>
            <p14:sldId id="696"/>
            <p14:sldId id="812"/>
            <p14:sldId id="690"/>
            <p14:sldId id="691"/>
            <p14:sldId id="697"/>
            <p14:sldId id="698"/>
            <p14:sldId id="830"/>
            <p14:sldId id="796"/>
            <p14:sldId id="827"/>
            <p14:sldId id="798"/>
            <p14:sldId id="799"/>
            <p14:sldId id="800"/>
            <p14:sldId id="801"/>
            <p14:sldId id="802"/>
            <p14:sldId id="803"/>
            <p14:sldId id="804"/>
            <p14:sldId id="707"/>
            <p14:sldId id="713"/>
            <p14:sldId id="821"/>
            <p14:sldId id="715"/>
            <p14:sldId id="714"/>
            <p14:sldId id="822"/>
            <p14:sldId id="819"/>
            <p14:sldId id="716"/>
            <p14:sldId id="813"/>
            <p14:sldId id="737"/>
            <p14:sldId id="742"/>
            <p14:sldId id="741"/>
            <p14:sldId id="740"/>
            <p14:sldId id="739"/>
            <p14:sldId id="745"/>
            <p14:sldId id="746"/>
            <p14:sldId id="747"/>
            <p14:sldId id="805"/>
            <p14:sldId id="829"/>
            <p14:sldId id="717"/>
            <p14:sldId id="748"/>
            <p14:sldId id="749"/>
            <p14:sldId id="750"/>
            <p14:sldId id="751"/>
            <p14:sldId id="787"/>
            <p14:sldId id="823"/>
            <p14:sldId id="824"/>
            <p14:sldId id="754"/>
            <p14:sldId id="755"/>
            <p14:sldId id="756"/>
            <p14:sldId id="758"/>
            <p14:sldId id="718"/>
            <p14:sldId id="759"/>
            <p14:sldId id="791"/>
            <p14:sldId id="760"/>
            <p14:sldId id="761"/>
            <p14:sldId id="762"/>
            <p14:sldId id="809"/>
            <p14:sldId id="810"/>
            <p14:sldId id="763"/>
            <p14:sldId id="811"/>
            <p14:sldId id="789"/>
            <p14:sldId id="776"/>
            <p14:sldId id="767"/>
            <p14:sldId id="768"/>
            <p14:sldId id="769"/>
            <p14:sldId id="770"/>
            <p14:sldId id="771"/>
            <p14:sldId id="772"/>
            <p14:sldId id="773"/>
            <p14:sldId id="774"/>
            <p14:sldId id="777"/>
            <p14:sldId id="778"/>
            <p14:sldId id="779"/>
            <p14:sldId id="780"/>
            <p14:sldId id="795"/>
            <p14:sldId id="792"/>
            <p14:sldId id="793"/>
            <p14:sldId id="790"/>
            <p14:sldId id="794"/>
            <p14:sldId id="807"/>
            <p14:sldId id="808"/>
          </p14:sldIdLst>
        </p14:section>
        <p14:section name="Thank You" id="{03842248-B8E1-2D40-A4B2-1A16723A1224}">
          <p14:sldIdLst>
            <p14:sldId id="64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guide id="3" orient="horz">
          <p15:clr>
            <a:srgbClr val="A4A3A4"/>
          </p15:clr>
        </p15:guide>
        <p15:guide id="4" pos="2359">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D97"/>
    <a:srgbClr val="004876"/>
    <a:srgbClr val="008000"/>
    <a:srgbClr val="000066"/>
    <a:srgbClr val="020296"/>
    <a:srgbClr val="006600"/>
    <a:srgbClr val="9FD5CA"/>
    <a:srgbClr val="003300"/>
    <a:srgbClr val="FF8300"/>
    <a:srgbClr val="DF6A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23" autoAdjust="0"/>
    <p:restoredTop sz="64395" autoAdjust="0"/>
  </p:normalViewPr>
  <p:slideViewPr>
    <p:cSldViewPr snapToGrid="0" snapToObjects="1">
      <p:cViewPr varScale="1">
        <p:scale>
          <a:sx n="97" d="100"/>
          <a:sy n="97" d="100"/>
        </p:scale>
        <p:origin x="2184" y="78"/>
      </p:cViewPr>
      <p:guideLst>
        <p:guide orient="horz" pos="2160"/>
        <p:guide pos="2880"/>
        <p:guide orient="horz"/>
        <p:guide pos="2359"/>
      </p:guideLst>
    </p:cSldViewPr>
  </p:slideViewPr>
  <p:outlineViewPr>
    <p:cViewPr>
      <p:scale>
        <a:sx n="33" d="100"/>
        <a:sy n="33" d="100"/>
      </p:scale>
      <p:origin x="0" y="-136344"/>
    </p:cViewPr>
  </p:outlineViewPr>
  <p:notesTextViewPr>
    <p:cViewPr>
      <p:scale>
        <a:sx n="3" d="2"/>
        <a:sy n="3" d="2"/>
      </p:scale>
      <p:origin x="0" y="0"/>
    </p:cViewPr>
  </p:notesTextViewPr>
  <p:sorterViewPr>
    <p:cViewPr varScale="1">
      <p:scale>
        <a:sx n="1" d="1"/>
        <a:sy n="1" d="1"/>
      </p:scale>
      <p:origin x="0" y="-12678"/>
    </p:cViewPr>
  </p:sorterViewPr>
  <p:notesViewPr>
    <p:cSldViewPr snapToGrid="0" snapToObjects="1">
      <p:cViewPr varScale="1">
        <p:scale>
          <a:sx n="87" d="100"/>
          <a:sy n="87" d="100"/>
        </p:scale>
        <p:origin x="3840" y="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07" Type="http://schemas.openxmlformats.org/officeDocument/2006/relationships/slide" Target="slides/slide103.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slide" Target="slides/slide98.xml"/><Relationship Id="rId110"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presProps" Target="presProp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clukaszewski\Documents\Testing\2014.02.04%2011ac%20HD%20VRD%20Testing\Charts%20for%20WLPC%20Talk.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8509283561777"/>
          <c:y val="0.17172766598619618"/>
          <c:w val="0.64912134247108"/>
          <c:h val="0.69443469682068426"/>
        </c:manualLayout>
      </c:layout>
      <c:lineChart>
        <c:grouping val="standard"/>
        <c:varyColors val="0"/>
        <c:ser>
          <c:idx val="5"/>
          <c:order val="0"/>
          <c:tx>
            <c:strRef>
              <c:f>'[VHD_Datasheet_0115 (5).xlsx]DAY28-h'!$X$3</c:f>
              <c:strCache>
                <c:ptCount val="1"/>
                <c:pt idx="0">
                  <c:v>VHT20x4 Up</c:v>
                </c:pt>
              </c:strCache>
            </c:strRef>
          </c:tx>
          <c:spPr>
            <a:ln>
              <a:solidFill>
                <a:schemeClr val="accent2"/>
              </a:solidFill>
              <a:prstDash val="dash"/>
            </a:ln>
          </c:spPr>
          <c:marker>
            <c:symbol val="triangle"/>
            <c:size val="7"/>
            <c:spPr>
              <a:solidFill>
                <a:schemeClr val="accent2"/>
              </a:solidFill>
              <a:ln>
                <a:solidFill>
                  <a:schemeClr val="accent2"/>
                </a:solidFill>
              </a:ln>
            </c:spPr>
          </c:marker>
          <c:cat>
            <c:numRef>
              <c:f>('[5]DAY28-h'!$B$1,'[5]DAY28-h'!$E$1,'[5]DAY28-h'!$H$1,'[5]DAY28-h'!$K$1,'[5]DAY28-h'!$N$1,'[5]DAY28-h'!$Q$1,'[5]DAY28-h'!$T$1)</c:f>
              <c:numCache>
                <c:formatCode>_(* #,##0_);_(* \(#,##0\);_(* "-"??_);_(@_)</c:formatCode>
                <c:ptCount val="6"/>
                <c:pt idx="0">
                  <c:v>5</c:v>
                </c:pt>
                <c:pt idx="1">
                  <c:v>10</c:v>
                </c:pt>
                <c:pt idx="2">
                  <c:v>25</c:v>
                </c:pt>
                <c:pt idx="3">
                  <c:v>50</c:v>
                </c:pt>
                <c:pt idx="4">
                  <c:v>75</c:v>
                </c:pt>
                <c:pt idx="5">
                  <c:v>100</c:v>
                </c:pt>
              </c:numCache>
              <c:extLst/>
            </c:numRef>
          </c:cat>
          <c:val>
            <c:numRef>
              <c:f>('[5]DAY28-h'!$C$3,'[5]DAY28-h'!$F$3,'[5]DAY28-h'!$I$3,'[5]DAY28-h'!$L$3,'[5]DAY28-h'!$O$3,'[5]DAY28-h'!$R$3,'[5]DAY28-h'!$U$3)</c:f>
              <c:numCache>
                <c:formatCode>General</c:formatCode>
                <c:ptCount val="6"/>
                <c:pt idx="0">
                  <c:v>557.44524233333334</c:v>
                </c:pt>
                <c:pt idx="1">
                  <c:v>555.751262</c:v>
                </c:pt>
                <c:pt idx="2">
                  <c:v>531.11130533333335</c:v>
                </c:pt>
                <c:pt idx="3">
                  <c:v>523.82343166666669</c:v>
                </c:pt>
                <c:pt idx="4">
                  <c:v>489.747703</c:v>
                </c:pt>
                <c:pt idx="5">
                  <c:v>424.11400266666669</c:v>
                </c:pt>
              </c:numCache>
              <c:extLst/>
            </c:numRef>
          </c:val>
          <c:smooth val="0"/>
          <c:extLst>
            <c:ext xmlns:c16="http://schemas.microsoft.com/office/drawing/2014/chart" uri="{C3380CC4-5D6E-409C-BE32-E72D297353CC}">
              <c16:uniqueId val="{00000000-8ED2-4F60-9525-6B472EE13822}"/>
            </c:ext>
          </c:extLst>
        </c:ser>
        <c:ser>
          <c:idx val="10"/>
          <c:order val="1"/>
          <c:tx>
            <c:strRef>
              <c:f>'[VHD_Datasheet_0115 (5).xlsx]DAY28-h'!$Y$3</c:f>
              <c:strCache>
                <c:ptCount val="1"/>
                <c:pt idx="0">
                  <c:v>VHT20x4 Bidirect</c:v>
                </c:pt>
              </c:strCache>
            </c:strRef>
          </c:tx>
          <c:spPr>
            <a:ln>
              <a:solidFill>
                <a:schemeClr val="accent2"/>
              </a:solidFill>
              <a:prstDash val="sysDot"/>
            </a:ln>
          </c:spPr>
          <c:marker>
            <c:symbol val="diamond"/>
            <c:size val="7"/>
            <c:spPr>
              <a:solidFill>
                <a:schemeClr val="accent2"/>
              </a:solidFill>
              <a:ln>
                <a:solidFill>
                  <a:schemeClr val="accent2"/>
                </a:solidFill>
              </a:ln>
            </c:spPr>
          </c:marker>
          <c:cat>
            <c:numRef>
              <c:f>('[5]DAY28-h'!$B$1,'[5]DAY28-h'!$E$1,'[5]DAY28-h'!$H$1,'[5]DAY28-h'!$K$1,'[5]DAY28-h'!$N$1,'[5]DAY28-h'!$Q$1,'[5]DAY28-h'!$T$1)</c:f>
              <c:numCache>
                <c:formatCode>_(* #,##0_);_(* \(#,##0\);_(* "-"??_);_(@_)</c:formatCode>
                <c:ptCount val="6"/>
                <c:pt idx="0">
                  <c:v>5</c:v>
                </c:pt>
                <c:pt idx="1">
                  <c:v>10</c:v>
                </c:pt>
                <c:pt idx="2">
                  <c:v>25</c:v>
                </c:pt>
                <c:pt idx="3">
                  <c:v>50</c:v>
                </c:pt>
                <c:pt idx="4">
                  <c:v>75</c:v>
                </c:pt>
                <c:pt idx="5">
                  <c:v>100</c:v>
                </c:pt>
              </c:numCache>
              <c:extLst/>
            </c:numRef>
          </c:cat>
          <c:val>
            <c:numRef>
              <c:f>('[5]DAY28-h'!$D$3,'[5]DAY28-h'!$G$3,'[5]DAY28-h'!$J$3,'[5]DAY28-h'!$M$3,'[5]DAY28-h'!$P$3,'[5]DAY28-h'!$S$3,'[5]DAY28-h'!$V$3)</c:f>
              <c:numCache>
                <c:formatCode>General</c:formatCode>
                <c:ptCount val="6"/>
                <c:pt idx="0">
                  <c:v>582.18271833333336</c:v>
                </c:pt>
                <c:pt idx="1">
                  <c:v>576.99354900000003</c:v>
                </c:pt>
                <c:pt idx="2">
                  <c:v>555.58645133333323</c:v>
                </c:pt>
                <c:pt idx="3">
                  <c:v>526.66919166666662</c:v>
                </c:pt>
                <c:pt idx="4">
                  <c:v>489.50235199999997</c:v>
                </c:pt>
                <c:pt idx="5">
                  <c:v>461.03078899999997</c:v>
                </c:pt>
              </c:numCache>
              <c:extLst/>
            </c:numRef>
          </c:val>
          <c:smooth val="0"/>
          <c:extLst>
            <c:ext xmlns:c16="http://schemas.microsoft.com/office/drawing/2014/chart" uri="{C3380CC4-5D6E-409C-BE32-E72D297353CC}">
              <c16:uniqueId val="{00000001-8ED2-4F60-9525-6B472EE13822}"/>
            </c:ext>
          </c:extLst>
        </c:ser>
        <c:ser>
          <c:idx val="9"/>
          <c:order val="2"/>
          <c:tx>
            <c:strRef>
              <c:f>'[VHD_Datasheet_0115 (5).xlsx]DAY28-h'!$X$4</c:f>
              <c:strCache>
                <c:ptCount val="1"/>
                <c:pt idx="0">
                  <c:v>VHT40x2 Up</c:v>
                </c:pt>
              </c:strCache>
            </c:strRef>
          </c:tx>
          <c:spPr>
            <a:ln>
              <a:solidFill>
                <a:schemeClr val="accent1"/>
              </a:solidFill>
              <a:prstDash val="dash"/>
            </a:ln>
          </c:spPr>
          <c:marker>
            <c:symbol val="triangle"/>
            <c:size val="7"/>
            <c:spPr>
              <a:solidFill>
                <a:schemeClr val="accent1"/>
              </a:solidFill>
              <a:ln>
                <a:solidFill>
                  <a:schemeClr val="accent1"/>
                </a:solidFill>
              </a:ln>
            </c:spPr>
          </c:marker>
          <c:cat>
            <c:numRef>
              <c:f>('[5]DAY28-h'!$B$1,'[5]DAY28-h'!$E$1,'[5]DAY28-h'!$H$1,'[5]DAY28-h'!$K$1,'[5]DAY28-h'!$N$1,'[5]DAY28-h'!$Q$1,'[5]DAY28-h'!$T$1)</c:f>
              <c:numCache>
                <c:formatCode>_(* #,##0_);_(* \(#,##0\);_(* "-"??_);_(@_)</c:formatCode>
                <c:ptCount val="6"/>
                <c:pt idx="0">
                  <c:v>5</c:v>
                </c:pt>
                <c:pt idx="1">
                  <c:v>10</c:v>
                </c:pt>
                <c:pt idx="2">
                  <c:v>25</c:v>
                </c:pt>
                <c:pt idx="3">
                  <c:v>50</c:v>
                </c:pt>
                <c:pt idx="4">
                  <c:v>75</c:v>
                </c:pt>
                <c:pt idx="5">
                  <c:v>100</c:v>
                </c:pt>
              </c:numCache>
              <c:extLst/>
            </c:numRef>
          </c:cat>
          <c:val>
            <c:numRef>
              <c:f>('[5]DAY28-h'!$C$4,'[5]DAY28-h'!$F$4,'[5]DAY28-h'!$I$4,'[5]DAY28-h'!$L$4,'[5]DAY28-h'!$O$4,'[5]DAY28-h'!$R$4,'[5]DAY28-h'!$U$4)</c:f>
              <c:numCache>
                <c:formatCode>General</c:formatCode>
                <c:ptCount val="6"/>
                <c:pt idx="0">
                  <c:v>636.07333333333338</c:v>
                </c:pt>
                <c:pt idx="1">
                  <c:v>622.95333333333338</c:v>
                </c:pt>
                <c:pt idx="2">
                  <c:v>579.39762733333339</c:v>
                </c:pt>
                <c:pt idx="3">
                  <c:v>498.07005466666664</c:v>
                </c:pt>
                <c:pt idx="4">
                  <c:v>466.93529766666671</c:v>
                </c:pt>
                <c:pt idx="5">
                  <c:v>399.00224466666668</c:v>
                </c:pt>
              </c:numCache>
              <c:extLst/>
            </c:numRef>
          </c:val>
          <c:smooth val="0"/>
          <c:extLst>
            <c:ext xmlns:c16="http://schemas.microsoft.com/office/drawing/2014/chart" uri="{C3380CC4-5D6E-409C-BE32-E72D297353CC}">
              <c16:uniqueId val="{00000002-8ED2-4F60-9525-6B472EE13822}"/>
            </c:ext>
          </c:extLst>
        </c:ser>
        <c:ser>
          <c:idx val="11"/>
          <c:order val="3"/>
          <c:tx>
            <c:strRef>
              <c:f>'[VHD_Datasheet_0115 (5).xlsx]DAY28-h'!$Y$4</c:f>
              <c:strCache>
                <c:ptCount val="1"/>
                <c:pt idx="0">
                  <c:v>VHT40x2 Bidirect</c:v>
                </c:pt>
              </c:strCache>
            </c:strRef>
          </c:tx>
          <c:spPr>
            <a:ln>
              <a:solidFill>
                <a:schemeClr val="accent1"/>
              </a:solidFill>
              <a:prstDash val="sysDot"/>
            </a:ln>
          </c:spPr>
          <c:marker>
            <c:symbol val="diamond"/>
            <c:size val="7"/>
            <c:spPr>
              <a:solidFill>
                <a:schemeClr val="accent1"/>
              </a:solidFill>
              <a:ln>
                <a:solidFill>
                  <a:schemeClr val="accent1"/>
                </a:solidFill>
              </a:ln>
            </c:spPr>
          </c:marker>
          <c:cat>
            <c:numRef>
              <c:f>('[5]DAY28-h'!$B$1,'[5]DAY28-h'!$E$1,'[5]DAY28-h'!$H$1,'[5]DAY28-h'!$K$1,'[5]DAY28-h'!$N$1,'[5]DAY28-h'!$Q$1,'[5]DAY28-h'!$T$1)</c:f>
              <c:numCache>
                <c:formatCode>_(* #,##0_);_(* \(#,##0\);_(* "-"??_);_(@_)</c:formatCode>
                <c:ptCount val="6"/>
                <c:pt idx="0">
                  <c:v>5</c:v>
                </c:pt>
                <c:pt idx="1">
                  <c:v>10</c:v>
                </c:pt>
                <c:pt idx="2">
                  <c:v>25</c:v>
                </c:pt>
                <c:pt idx="3">
                  <c:v>50</c:v>
                </c:pt>
                <c:pt idx="4">
                  <c:v>75</c:v>
                </c:pt>
                <c:pt idx="5">
                  <c:v>100</c:v>
                </c:pt>
              </c:numCache>
              <c:extLst/>
            </c:numRef>
          </c:cat>
          <c:val>
            <c:numRef>
              <c:f>('[5]DAY28-h'!$D$4,'[5]DAY28-h'!$G$4,'[5]DAY28-h'!$J$4,'[5]DAY28-h'!$M$4,'[5]DAY28-h'!$P$4,'[5]DAY28-h'!$S$4,'[5]DAY28-h'!$V$4)</c:f>
              <c:numCache>
                <c:formatCode>General</c:formatCode>
                <c:ptCount val="6"/>
                <c:pt idx="0">
                  <c:v>638.64569533333326</c:v>
                </c:pt>
                <c:pt idx="1">
                  <c:v>587.7706146666668</c:v>
                </c:pt>
                <c:pt idx="2">
                  <c:v>591.95767033333334</c:v>
                </c:pt>
                <c:pt idx="3">
                  <c:v>524.39452066666672</c:v>
                </c:pt>
                <c:pt idx="4">
                  <c:v>486.38716433333337</c:v>
                </c:pt>
                <c:pt idx="5">
                  <c:v>475.52224499999994</c:v>
                </c:pt>
              </c:numCache>
              <c:extLst/>
            </c:numRef>
          </c:val>
          <c:smooth val="0"/>
          <c:extLst>
            <c:ext xmlns:c16="http://schemas.microsoft.com/office/drawing/2014/chart" uri="{C3380CC4-5D6E-409C-BE32-E72D297353CC}">
              <c16:uniqueId val="{00000003-8ED2-4F60-9525-6B472EE13822}"/>
            </c:ext>
          </c:extLst>
        </c:ser>
        <c:ser>
          <c:idx val="13"/>
          <c:order val="4"/>
          <c:tx>
            <c:strRef>
              <c:f>'[VHD_Datasheet_0115 (5).xlsx]DAY28-h'!$X$5</c:f>
              <c:strCache>
                <c:ptCount val="1"/>
                <c:pt idx="0">
                  <c:v>VHT80x1 Up</c:v>
                </c:pt>
              </c:strCache>
            </c:strRef>
          </c:tx>
          <c:spPr>
            <a:ln>
              <a:solidFill>
                <a:schemeClr val="accent3"/>
              </a:solidFill>
              <a:prstDash val="dash"/>
            </a:ln>
          </c:spPr>
          <c:marker>
            <c:symbol val="triangle"/>
            <c:size val="7"/>
            <c:spPr>
              <a:solidFill>
                <a:schemeClr val="accent3"/>
              </a:solidFill>
              <a:ln>
                <a:solidFill>
                  <a:schemeClr val="accent3"/>
                </a:solidFill>
              </a:ln>
            </c:spPr>
          </c:marker>
          <c:cat>
            <c:numRef>
              <c:f>('[5]DAY28-h'!$B$1,'[5]DAY28-h'!$E$1,'[5]DAY28-h'!$H$1,'[5]DAY28-h'!$K$1,'[5]DAY28-h'!$N$1,'[5]DAY28-h'!$Q$1,'[5]DAY28-h'!$T$1)</c:f>
              <c:numCache>
                <c:formatCode>_(* #,##0_);_(* \(#,##0\);_(* "-"??_);_(@_)</c:formatCode>
                <c:ptCount val="6"/>
                <c:pt idx="0">
                  <c:v>5</c:v>
                </c:pt>
                <c:pt idx="1">
                  <c:v>10</c:v>
                </c:pt>
                <c:pt idx="2">
                  <c:v>25</c:v>
                </c:pt>
                <c:pt idx="3">
                  <c:v>50</c:v>
                </c:pt>
                <c:pt idx="4">
                  <c:v>75</c:v>
                </c:pt>
                <c:pt idx="5">
                  <c:v>100</c:v>
                </c:pt>
              </c:numCache>
              <c:extLst/>
            </c:numRef>
          </c:cat>
          <c:val>
            <c:numRef>
              <c:f>('[5]DAY28-h'!$C$5,'[5]DAY28-h'!$F$5,'[5]DAY28-h'!$I$5,'[5]DAY28-h'!$L$5,'[5]DAY28-h'!$O$5,'[5]DAY28-h'!$R$5,'[5]DAY28-h'!$U$5)</c:f>
              <c:numCache>
                <c:formatCode>General</c:formatCode>
                <c:ptCount val="6"/>
                <c:pt idx="0">
                  <c:v>625.84254566666675</c:v>
                </c:pt>
                <c:pt idx="1">
                  <c:v>618.89093833333334</c:v>
                </c:pt>
                <c:pt idx="2">
                  <c:v>552.52373266666666</c:v>
                </c:pt>
                <c:pt idx="3">
                  <c:v>463.72282666666661</c:v>
                </c:pt>
                <c:pt idx="4">
                  <c:v>335.67406733333331</c:v>
                </c:pt>
                <c:pt idx="5">
                  <c:v>241.80856566666668</c:v>
                </c:pt>
              </c:numCache>
              <c:extLst/>
            </c:numRef>
          </c:val>
          <c:smooth val="0"/>
          <c:extLst>
            <c:ext xmlns:c16="http://schemas.microsoft.com/office/drawing/2014/chart" uri="{C3380CC4-5D6E-409C-BE32-E72D297353CC}">
              <c16:uniqueId val="{00000004-8ED2-4F60-9525-6B472EE13822}"/>
            </c:ext>
          </c:extLst>
        </c:ser>
        <c:ser>
          <c:idx val="16"/>
          <c:order val="5"/>
          <c:tx>
            <c:strRef>
              <c:f>'[VHD_Datasheet_0115 (5).xlsx]DAY28-h'!$Y$5</c:f>
              <c:strCache>
                <c:ptCount val="1"/>
                <c:pt idx="0">
                  <c:v>VHT80x1 Bidirect</c:v>
                </c:pt>
              </c:strCache>
            </c:strRef>
          </c:tx>
          <c:spPr>
            <a:ln>
              <a:solidFill>
                <a:schemeClr val="accent3"/>
              </a:solidFill>
              <a:prstDash val="sysDot"/>
            </a:ln>
          </c:spPr>
          <c:marker>
            <c:symbol val="diamond"/>
            <c:size val="7"/>
            <c:spPr>
              <a:solidFill>
                <a:schemeClr val="accent3"/>
              </a:solidFill>
              <a:ln>
                <a:solidFill>
                  <a:schemeClr val="accent3"/>
                </a:solidFill>
              </a:ln>
            </c:spPr>
          </c:marker>
          <c:cat>
            <c:numRef>
              <c:f>('[5]DAY28-h'!$B$1,'[5]DAY28-h'!$E$1,'[5]DAY28-h'!$H$1,'[5]DAY28-h'!$K$1,'[5]DAY28-h'!$N$1,'[5]DAY28-h'!$Q$1,'[5]DAY28-h'!$T$1)</c:f>
              <c:numCache>
                <c:formatCode>_(* #,##0_);_(* \(#,##0\);_(* "-"??_);_(@_)</c:formatCode>
                <c:ptCount val="6"/>
                <c:pt idx="0">
                  <c:v>5</c:v>
                </c:pt>
                <c:pt idx="1">
                  <c:v>10</c:v>
                </c:pt>
                <c:pt idx="2">
                  <c:v>25</c:v>
                </c:pt>
                <c:pt idx="3">
                  <c:v>50</c:v>
                </c:pt>
                <c:pt idx="4">
                  <c:v>75</c:v>
                </c:pt>
                <c:pt idx="5">
                  <c:v>100</c:v>
                </c:pt>
              </c:numCache>
              <c:extLst/>
            </c:numRef>
          </c:cat>
          <c:val>
            <c:numRef>
              <c:f>('[5]DAY28-h'!$D$5,'[5]DAY28-h'!$G$5,'[5]DAY28-h'!$J$5,'[5]DAY28-h'!$M$5,'[5]DAY28-h'!$P$5,'[5]DAY28-h'!$S$5,'[5]DAY28-h'!$V$5)</c:f>
              <c:numCache>
                <c:formatCode>General</c:formatCode>
                <c:ptCount val="6"/>
                <c:pt idx="0">
                  <c:v>627.08975133333342</c:v>
                </c:pt>
                <c:pt idx="1">
                  <c:v>594.17124033333334</c:v>
                </c:pt>
                <c:pt idx="2">
                  <c:v>517.32304266666665</c:v>
                </c:pt>
                <c:pt idx="3">
                  <c:v>436.86709866666666</c:v>
                </c:pt>
                <c:pt idx="4">
                  <c:v>397.65236333333331</c:v>
                </c:pt>
                <c:pt idx="5">
                  <c:v>239.82187766666667</c:v>
                </c:pt>
              </c:numCache>
              <c:extLst/>
            </c:numRef>
          </c:val>
          <c:smooth val="0"/>
          <c:extLst>
            <c:ext xmlns:c16="http://schemas.microsoft.com/office/drawing/2014/chart" uri="{C3380CC4-5D6E-409C-BE32-E72D297353CC}">
              <c16:uniqueId val="{00000005-8ED2-4F60-9525-6B472EE13822}"/>
            </c:ext>
          </c:extLst>
        </c:ser>
        <c:ser>
          <c:idx val="14"/>
          <c:order val="6"/>
          <c:tx>
            <c:strRef>
              <c:f>'[5]DAY28-h'!$W$6</c:f>
              <c:strCache>
                <c:ptCount val="1"/>
                <c:pt idx="0">
                  <c:v> Down</c:v>
                </c:pt>
              </c:strCache>
              <c:extLst xmlns:c15="http://schemas.microsoft.com/office/drawing/2012/chart"/>
            </c:strRef>
          </c:tx>
          <c:spPr>
            <a:ln>
              <a:solidFill>
                <a:schemeClr val="accent6"/>
              </a:solidFill>
              <a:prstDash val="solid"/>
            </a:ln>
          </c:spPr>
          <c:marker>
            <c:symbol val="square"/>
            <c:size val="7"/>
            <c:spPr>
              <a:solidFill>
                <a:schemeClr val="accent6"/>
              </a:solidFill>
              <a:ln>
                <a:solidFill>
                  <a:schemeClr val="accent6"/>
                </a:solidFill>
              </a:ln>
            </c:spPr>
          </c:marker>
          <c:cat>
            <c:numRef>
              <c:f>('[5]DAY28-h'!$B$1,'[5]DAY28-h'!$E$1,'[5]DAY28-h'!$H$1,'[5]DAY28-h'!$K$1,'[5]DAY28-h'!$N$1,'[5]DAY28-h'!$Q$1,'[5]DAY28-h'!$T$1)</c:f>
              <c:numCache>
                <c:formatCode>_(* #,##0_);_(* \(#,##0\);_(* "-"??_);_(@_)</c:formatCode>
                <c:ptCount val="6"/>
                <c:pt idx="0">
                  <c:v>5</c:v>
                </c:pt>
                <c:pt idx="1">
                  <c:v>10</c:v>
                </c:pt>
                <c:pt idx="2">
                  <c:v>25</c:v>
                </c:pt>
                <c:pt idx="3">
                  <c:v>50</c:v>
                </c:pt>
                <c:pt idx="4">
                  <c:v>75</c:v>
                </c:pt>
                <c:pt idx="5">
                  <c:v>100</c:v>
                </c:pt>
              </c:numCache>
              <c:extLst xmlns:c15="http://schemas.microsoft.com/office/drawing/2012/chart"/>
            </c:numRef>
          </c:cat>
          <c:val>
            <c:numRef>
              <c:f>('[5]DAY28-h'!$B$6,'[5]DAY28-h'!$E$6,'[5]DAY28-h'!$H$6,'[5]DAY28-h'!$K$6,'[5]DAY28-h'!$N$6,'[5]DAY28-h'!$Q$6,'[5]DAY28-h'!$T$6)</c:f>
              <c:numCache>
                <c:formatCode>General</c:formatCode>
                <c:ptCount val="6"/>
              </c:numCache>
              <c:extLst xmlns:c15="http://schemas.microsoft.com/office/drawing/2012/chart"/>
            </c:numRef>
          </c:val>
          <c:smooth val="0"/>
          <c:extLst>
            <c:ext xmlns:c16="http://schemas.microsoft.com/office/drawing/2014/chart" uri="{C3380CC4-5D6E-409C-BE32-E72D297353CC}">
              <c16:uniqueId val="{00000006-8ED2-4F60-9525-6B472EE13822}"/>
            </c:ext>
          </c:extLst>
        </c:ser>
        <c:ser>
          <c:idx val="15"/>
          <c:order val="7"/>
          <c:tx>
            <c:strRef>
              <c:f>'[5]DAY28-h'!$X$6</c:f>
              <c:strCache>
                <c:ptCount val="1"/>
                <c:pt idx="0">
                  <c:v> Up</c:v>
                </c:pt>
              </c:strCache>
              <c:extLst xmlns:c15="http://schemas.microsoft.com/office/drawing/2012/chart"/>
            </c:strRef>
          </c:tx>
          <c:spPr>
            <a:ln>
              <a:solidFill>
                <a:schemeClr val="accent6"/>
              </a:solidFill>
              <a:prstDash val="dash"/>
            </a:ln>
          </c:spPr>
          <c:marker>
            <c:symbol val="triangle"/>
            <c:size val="7"/>
            <c:spPr>
              <a:solidFill>
                <a:schemeClr val="accent6"/>
              </a:solidFill>
              <a:ln>
                <a:solidFill>
                  <a:schemeClr val="accent6"/>
                </a:solidFill>
              </a:ln>
            </c:spPr>
          </c:marker>
          <c:cat>
            <c:numRef>
              <c:f>('[5]DAY28-h'!$B$1,'[5]DAY28-h'!$E$1,'[5]DAY28-h'!$H$1,'[5]DAY28-h'!$K$1,'[5]DAY28-h'!$N$1,'[5]DAY28-h'!$Q$1,'[5]DAY28-h'!$T$1)</c:f>
              <c:numCache>
                <c:formatCode>_(* #,##0_);_(* \(#,##0\);_(* "-"??_);_(@_)</c:formatCode>
                <c:ptCount val="6"/>
                <c:pt idx="0">
                  <c:v>5</c:v>
                </c:pt>
                <c:pt idx="1">
                  <c:v>10</c:v>
                </c:pt>
                <c:pt idx="2">
                  <c:v>25</c:v>
                </c:pt>
                <c:pt idx="3">
                  <c:v>50</c:v>
                </c:pt>
                <c:pt idx="4">
                  <c:v>75</c:v>
                </c:pt>
                <c:pt idx="5">
                  <c:v>100</c:v>
                </c:pt>
              </c:numCache>
              <c:extLst xmlns:c15="http://schemas.microsoft.com/office/drawing/2012/chart"/>
            </c:numRef>
          </c:cat>
          <c:val>
            <c:numRef>
              <c:f>('[5]DAY28-h'!$C$6,'[5]DAY28-h'!$F$6,'[5]DAY28-h'!$I$6,'[5]DAY28-h'!$L$6,'[5]DAY28-h'!$O$6,'[5]DAY28-h'!$R$6,'[5]DAY28-h'!$U$6)</c:f>
              <c:numCache>
                <c:formatCode>General</c:formatCode>
                <c:ptCount val="6"/>
              </c:numCache>
              <c:extLst xmlns:c15="http://schemas.microsoft.com/office/drawing/2012/chart"/>
            </c:numRef>
          </c:val>
          <c:smooth val="0"/>
          <c:extLst>
            <c:ext xmlns:c16="http://schemas.microsoft.com/office/drawing/2014/chart" uri="{C3380CC4-5D6E-409C-BE32-E72D297353CC}">
              <c16:uniqueId val="{00000007-8ED2-4F60-9525-6B472EE13822}"/>
            </c:ext>
          </c:extLst>
        </c:ser>
        <c:ser>
          <c:idx val="17"/>
          <c:order val="8"/>
          <c:tx>
            <c:strRef>
              <c:f>'[5]DAY28-h'!$Y$6</c:f>
              <c:strCache>
                <c:ptCount val="1"/>
                <c:pt idx="0">
                  <c:v> Bidirect</c:v>
                </c:pt>
              </c:strCache>
              <c:extLst xmlns:c15="http://schemas.microsoft.com/office/drawing/2012/chart"/>
            </c:strRef>
          </c:tx>
          <c:spPr>
            <a:ln>
              <a:solidFill>
                <a:schemeClr val="accent6"/>
              </a:solidFill>
              <a:prstDash val="sysDot"/>
            </a:ln>
          </c:spPr>
          <c:marker>
            <c:symbol val="diamond"/>
            <c:size val="7"/>
            <c:spPr>
              <a:solidFill>
                <a:schemeClr val="accent6"/>
              </a:solidFill>
              <a:ln>
                <a:solidFill>
                  <a:schemeClr val="accent6"/>
                </a:solidFill>
              </a:ln>
            </c:spPr>
          </c:marker>
          <c:cat>
            <c:numRef>
              <c:f>('[5]DAY28-h'!$B$1,'[5]DAY28-h'!$E$1,'[5]DAY28-h'!$H$1,'[5]DAY28-h'!$K$1,'[5]DAY28-h'!$N$1,'[5]DAY28-h'!$Q$1,'[5]DAY28-h'!$T$1)</c:f>
              <c:numCache>
                <c:formatCode>_(* #,##0_);_(* \(#,##0\);_(* "-"??_);_(@_)</c:formatCode>
                <c:ptCount val="6"/>
                <c:pt idx="0">
                  <c:v>5</c:v>
                </c:pt>
                <c:pt idx="1">
                  <c:v>10</c:v>
                </c:pt>
                <c:pt idx="2">
                  <c:v>25</c:v>
                </c:pt>
                <c:pt idx="3">
                  <c:v>50</c:v>
                </c:pt>
                <c:pt idx="4">
                  <c:v>75</c:v>
                </c:pt>
                <c:pt idx="5">
                  <c:v>100</c:v>
                </c:pt>
              </c:numCache>
              <c:extLst xmlns:c15="http://schemas.microsoft.com/office/drawing/2012/chart"/>
            </c:numRef>
          </c:cat>
          <c:val>
            <c:numRef>
              <c:f>('[5]DAY28-h'!$D$6,'[5]DAY28-h'!$G$6,'[5]DAY28-h'!$J$6,'[5]DAY28-h'!$M$6,'[5]DAY28-h'!$P$6,'[5]DAY28-h'!$S$6,'[5]DAY28-h'!$V$6)</c:f>
              <c:numCache>
                <c:formatCode>General</c:formatCode>
                <c:ptCount val="6"/>
              </c:numCache>
              <c:extLst xmlns:c15="http://schemas.microsoft.com/office/drawing/2012/chart"/>
            </c:numRef>
          </c:val>
          <c:smooth val="0"/>
          <c:extLst>
            <c:ext xmlns:c16="http://schemas.microsoft.com/office/drawing/2014/chart" uri="{C3380CC4-5D6E-409C-BE32-E72D297353CC}">
              <c16:uniqueId val="{00000008-8ED2-4F60-9525-6B472EE13822}"/>
            </c:ext>
          </c:extLst>
        </c:ser>
        <c:dLbls>
          <c:showLegendKey val="0"/>
          <c:showVal val="0"/>
          <c:showCatName val="0"/>
          <c:showSerName val="0"/>
          <c:showPercent val="0"/>
          <c:showBubbleSize val="0"/>
        </c:dLbls>
        <c:marker val="1"/>
        <c:smooth val="0"/>
        <c:axId val="99436416"/>
        <c:axId val="99451264"/>
        <c:extLst>
          <c:ext xmlns:c15="http://schemas.microsoft.com/office/drawing/2012/chart" uri="{02D57815-91ED-43cb-92C2-25804820EDAC}">
            <c15:filteredLineSeries>
              <c15:ser>
                <c:idx val="0"/>
                <c:order val="9"/>
                <c:tx>
                  <c:strRef>
                    <c:extLst>
                      <c:ext uri="{02D57815-91ED-43cb-92C2-25804820EDAC}">
                        <c15:formulaRef>
                          <c15:sqref>'[5]DAY28-h'!$W$7</c15:sqref>
                        </c15:formulaRef>
                      </c:ext>
                    </c:extLst>
                    <c:strCache>
                      <c:ptCount val="1"/>
                      <c:pt idx="0">
                        <c:v> Down</c:v>
                      </c:pt>
                    </c:strCache>
                  </c:strRef>
                </c:tx>
                <c:spPr>
                  <a:ln>
                    <a:solidFill>
                      <a:srgbClr val="00B050"/>
                    </a:solidFill>
                  </a:ln>
                </c:spPr>
                <c:marker>
                  <c:symbol val="square"/>
                  <c:size val="7"/>
                  <c:spPr>
                    <a:solidFill>
                      <a:srgbClr val="00B050"/>
                    </a:solidFill>
                    <a:ln>
                      <a:solidFill>
                        <a:srgbClr val="00B050"/>
                      </a:solidFill>
                    </a:ln>
                  </c:spPr>
                </c:marker>
                <c:cat>
                  <c:numRef>
                    <c:extLst>
                      <c:ext uri="{02D57815-91ED-43cb-92C2-25804820EDAC}">
                        <c15:formulaRef>
                          <c15:sqref>('[5]DAY28-h'!$B$1,'[5]DAY28-h'!$E$1,'[5]DAY28-h'!$H$1,'[5]DAY28-h'!$K$1,'[5]DAY28-h'!$N$1,'[5]DAY28-h'!$Q$1,'[5]DAY28-h'!$T$1)</c15:sqref>
                        </c15:formulaRef>
                      </c:ext>
                    </c:extLst>
                    <c:numCache>
                      <c:formatCode>_(* #,##0_);_(* \(#,##0\);_(* "-"??_);_(@_)</c:formatCode>
                      <c:ptCount val="6"/>
                      <c:pt idx="0">
                        <c:v>5</c:v>
                      </c:pt>
                      <c:pt idx="1">
                        <c:v>10</c:v>
                      </c:pt>
                      <c:pt idx="2">
                        <c:v>25</c:v>
                      </c:pt>
                      <c:pt idx="3">
                        <c:v>50</c:v>
                      </c:pt>
                      <c:pt idx="4">
                        <c:v>75</c:v>
                      </c:pt>
                      <c:pt idx="5">
                        <c:v>100</c:v>
                      </c:pt>
                    </c:numCache>
                  </c:numRef>
                </c:cat>
                <c:val>
                  <c:numRef>
                    <c:extLst>
                      <c:ext uri="{02D57815-91ED-43cb-92C2-25804820EDAC}">
                        <c15:formulaRef>
                          <c15:sqref>('[5]DAY28-h'!$B$7,'[5]DAY28-h'!$E$7,'[5]DAY28-h'!$H$7,'[5]DAY28-h'!$K$7,'[5]DAY28-h'!$N$7,'[5]DAY28-h'!$Q$7,'[5]DAY28-h'!$T$7)</c15:sqref>
                        </c15:formulaRef>
                      </c:ext>
                    </c:extLst>
                    <c:numCache>
                      <c:formatCode>General</c:formatCode>
                      <c:ptCount val="6"/>
                    </c:numCache>
                  </c:numRef>
                </c:val>
                <c:smooth val="0"/>
                <c:extLst>
                  <c:ext xmlns:c16="http://schemas.microsoft.com/office/drawing/2014/chart" uri="{C3380CC4-5D6E-409C-BE32-E72D297353CC}">
                    <c16:uniqueId val="{00000009-8ED2-4F60-9525-6B472EE13822}"/>
                  </c:ext>
                </c:extLst>
              </c15:ser>
            </c15:filteredLineSeries>
            <c15:filteredLineSeries>
              <c15:ser>
                <c:idx val="2"/>
                <c:order val="10"/>
                <c:tx>
                  <c:strRef>
                    <c:extLst xmlns:c15="http://schemas.microsoft.com/office/drawing/2012/chart">
                      <c:ext xmlns:c15="http://schemas.microsoft.com/office/drawing/2012/chart" uri="{02D57815-91ED-43cb-92C2-25804820EDAC}">
                        <c15:formulaRef>
                          <c15:sqref>'[5]DAY28-h'!$X$7</c15:sqref>
                        </c15:formulaRef>
                      </c:ext>
                    </c:extLst>
                    <c:strCache>
                      <c:ptCount val="1"/>
                      <c:pt idx="0">
                        <c:v> Up</c:v>
                      </c:pt>
                    </c:strCache>
                  </c:strRef>
                </c:tx>
                <c:spPr>
                  <a:ln>
                    <a:solidFill>
                      <a:srgbClr val="00B050"/>
                    </a:solidFill>
                    <a:prstDash val="dash"/>
                  </a:ln>
                </c:spPr>
                <c:marker>
                  <c:symbol val="triangle"/>
                  <c:size val="7"/>
                  <c:spPr>
                    <a:solidFill>
                      <a:srgbClr val="00B050"/>
                    </a:solidFill>
                    <a:ln>
                      <a:solidFill>
                        <a:srgbClr val="00B050"/>
                      </a:solidFill>
                    </a:ln>
                  </c:spPr>
                </c:marker>
                <c:cat>
                  <c:numRef>
                    <c:extLst xmlns:c15="http://schemas.microsoft.com/office/drawing/2012/chart">
                      <c:ext xmlns:c15="http://schemas.microsoft.com/office/drawing/2012/chart" uri="{02D57815-91ED-43cb-92C2-25804820EDAC}">
                        <c15:formulaRef>
                          <c15:sqref>('[5]DAY28-h'!$B$1,'[5]DAY28-h'!$E$1,'[5]DAY28-h'!$H$1,'[5]DAY28-h'!$K$1,'[5]DAY28-h'!$N$1,'[5]DAY28-h'!$Q$1,'[5]DAY28-h'!$T$1)</c15:sqref>
                        </c15:formulaRef>
                      </c:ext>
                    </c:extLst>
                    <c:numCache>
                      <c:formatCode>_(* #,##0_);_(* \(#,##0\);_(* "-"??_);_(@_)</c:formatCode>
                      <c:ptCount val="6"/>
                      <c:pt idx="0">
                        <c:v>5</c:v>
                      </c:pt>
                      <c:pt idx="1">
                        <c:v>10</c:v>
                      </c:pt>
                      <c:pt idx="2">
                        <c:v>25</c:v>
                      </c:pt>
                      <c:pt idx="3">
                        <c:v>50</c:v>
                      </c:pt>
                      <c:pt idx="4">
                        <c:v>75</c:v>
                      </c:pt>
                      <c:pt idx="5">
                        <c:v>100</c:v>
                      </c:pt>
                    </c:numCache>
                  </c:numRef>
                </c:cat>
                <c:val>
                  <c:numRef>
                    <c:extLst xmlns:c15="http://schemas.microsoft.com/office/drawing/2012/chart">
                      <c:ext xmlns:c15="http://schemas.microsoft.com/office/drawing/2012/chart" uri="{02D57815-91ED-43cb-92C2-25804820EDAC}">
                        <c15:formulaRef>
                          <c15:sqref>('[5]DAY28-h'!$C$7,'[5]DAY28-h'!$F$7,'[5]DAY28-h'!$I$7,'[5]DAY28-h'!$L$7,'[5]DAY28-h'!$O$7,'[5]DAY28-h'!$R$7,'[5]DAY28-h'!$U$7)</c15:sqref>
                        </c15:formulaRef>
                      </c:ext>
                    </c:extLst>
                    <c:numCache>
                      <c:formatCode>General</c:formatCode>
                      <c:ptCount val="6"/>
                    </c:numCache>
                  </c:numRef>
                </c:val>
                <c:smooth val="0"/>
                <c:extLst xmlns:c15="http://schemas.microsoft.com/office/drawing/2012/chart">
                  <c:ext xmlns:c16="http://schemas.microsoft.com/office/drawing/2014/chart" uri="{C3380CC4-5D6E-409C-BE32-E72D297353CC}">
                    <c16:uniqueId val="{0000000A-8ED2-4F60-9525-6B472EE13822}"/>
                  </c:ext>
                </c:extLst>
              </c15:ser>
            </c15:filteredLineSeries>
            <c15:filteredLineSeries>
              <c15:ser>
                <c:idx val="6"/>
                <c:order val="11"/>
                <c:tx>
                  <c:strRef>
                    <c:extLst xmlns:c15="http://schemas.microsoft.com/office/drawing/2012/chart">
                      <c:ext xmlns:c15="http://schemas.microsoft.com/office/drawing/2012/chart" uri="{02D57815-91ED-43cb-92C2-25804820EDAC}">
                        <c15:formulaRef>
                          <c15:sqref>'[5]DAY28-h'!$Y$7</c15:sqref>
                        </c15:formulaRef>
                      </c:ext>
                    </c:extLst>
                    <c:strCache>
                      <c:ptCount val="1"/>
                      <c:pt idx="0">
                        <c:v> Bidirect</c:v>
                      </c:pt>
                    </c:strCache>
                  </c:strRef>
                </c:tx>
                <c:spPr>
                  <a:ln>
                    <a:solidFill>
                      <a:srgbClr val="00B050"/>
                    </a:solidFill>
                    <a:prstDash val="sysDot"/>
                  </a:ln>
                </c:spPr>
                <c:marker>
                  <c:symbol val="diamond"/>
                  <c:size val="7"/>
                  <c:spPr>
                    <a:solidFill>
                      <a:srgbClr val="00B050"/>
                    </a:solidFill>
                    <a:ln>
                      <a:solidFill>
                        <a:srgbClr val="00B050"/>
                      </a:solidFill>
                    </a:ln>
                  </c:spPr>
                </c:marker>
                <c:cat>
                  <c:numRef>
                    <c:extLst xmlns:c15="http://schemas.microsoft.com/office/drawing/2012/chart">
                      <c:ext xmlns:c15="http://schemas.microsoft.com/office/drawing/2012/chart" uri="{02D57815-91ED-43cb-92C2-25804820EDAC}">
                        <c15:formulaRef>
                          <c15:sqref>('[5]DAY28-h'!$B$1,'[5]DAY28-h'!$E$1,'[5]DAY28-h'!$H$1,'[5]DAY28-h'!$K$1,'[5]DAY28-h'!$N$1,'[5]DAY28-h'!$Q$1,'[5]DAY28-h'!$T$1)</c15:sqref>
                        </c15:formulaRef>
                      </c:ext>
                    </c:extLst>
                    <c:numCache>
                      <c:formatCode>_(* #,##0_);_(* \(#,##0\);_(* "-"??_);_(@_)</c:formatCode>
                      <c:ptCount val="6"/>
                      <c:pt idx="0">
                        <c:v>5</c:v>
                      </c:pt>
                      <c:pt idx="1">
                        <c:v>10</c:v>
                      </c:pt>
                      <c:pt idx="2">
                        <c:v>25</c:v>
                      </c:pt>
                      <c:pt idx="3">
                        <c:v>50</c:v>
                      </c:pt>
                      <c:pt idx="4">
                        <c:v>75</c:v>
                      </c:pt>
                      <c:pt idx="5">
                        <c:v>100</c:v>
                      </c:pt>
                    </c:numCache>
                  </c:numRef>
                </c:cat>
                <c:val>
                  <c:numRef>
                    <c:extLst xmlns:c15="http://schemas.microsoft.com/office/drawing/2012/chart">
                      <c:ext xmlns:c15="http://schemas.microsoft.com/office/drawing/2012/chart" uri="{02D57815-91ED-43cb-92C2-25804820EDAC}">
                        <c15:formulaRef>
                          <c15:sqref>('[5]DAY28-h'!$D$7,'[5]DAY28-h'!$G$7,'[5]DAY28-h'!$J$7,'[5]DAY28-h'!$M$7,'[5]DAY28-h'!$P$7,'[5]DAY28-h'!$S$7,'[5]DAY28-h'!$V$7)</c15:sqref>
                        </c15:formulaRef>
                      </c:ext>
                    </c:extLst>
                    <c:numCache>
                      <c:formatCode>General</c:formatCode>
                      <c:ptCount val="6"/>
                    </c:numCache>
                  </c:numRef>
                </c:val>
                <c:smooth val="0"/>
                <c:extLst xmlns:c15="http://schemas.microsoft.com/office/drawing/2012/chart">
                  <c:ext xmlns:c16="http://schemas.microsoft.com/office/drawing/2014/chart" uri="{C3380CC4-5D6E-409C-BE32-E72D297353CC}">
                    <c16:uniqueId val="{0000000B-8ED2-4F60-9525-6B472EE13822}"/>
                  </c:ext>
                </c:extLst>
              </c15:ser>
            </c15:filteredLineSeries>
            <c15:filteredLineSeries>
              <c15:ser>
                <c:idx val="3"/>
                <c:order val="12"/>
                <c:tx>
                  <c:strRef>
                    <c:extLst xmlns:c15="http://schemas.microsoft.com/office/drawing/2012/chart">
                      <c:ext xmlns:c15="http://schemas.microsoft.com/office/drawing/2012/chart" uri="{02D57815-91ED-43cb-92C2-25804820EDAC}">
                        <c15:formulaRef>
                          <c15:sqref>'[5]DAY28-h'!$W$8</c15:sqref>
                        </c15:formulaRef>
                      </c:ext>
                    </c:extLst>
                    <c:strCache>
                      <c:ptCount val="1"/>
                      <c:pt idx="0">
                        <c:v> Down</c:v>
                      </c:pt>
                    </c:strCache>
                  </c:strRef>
                </c:tx>
                <c:spPr>
                  <a:ln>
                    <a:solidFill>
                      <a:srgbClr val="7030A0"/>
                    </a:solidFill>
                  </a:ln>
                </c:spPr>
                <c:marker>
                  <c:symbol val="square"/>
                  <c:size val="7"/>
                  <c:spPr>
                    <a:solidFill>
                      <a:srgbClr val="7030A0"/>
                    </a:solidFill>
                    <a:ln>
                      <a:noFill/>
                    </a:ln>
                  </c:spPr>
                </c:marker>
                <c:val>
                  <c:numRef>
                    <c:extLst xmlns:c15="http://schemas.microsoft.com/office/drawing/2012/chart">
                      <c:ext xmlns:c15="http://schemas.microsoft.com/office/drawing/2012/chart" uri="{02D57815-91ED-43cb-92C2-25804820EDAC}">
                        <c15:formulaRef>
                          <c15:sqref>('[5]DAY28-h'!$B$8,'[5]DAY28-h'!$E$8,'[5]DAY28-h'!$H$8,'[5]DAY28-h'!$K$8,'[5]DAY28-h'!$N$8,'[5]DAY28-h'!$Q$8,'[5]DAY28-h'!$T$8)</c15:sqref>
                        </c15:formulaRef>
                      </c:ext>
                    </c:extLst>
                    <c:numCache>
                      <c:formatCode>General</c:formatCode>
                      <c:ptCount val="6"/>
                    </c:numCache>
                  </c:numRef>
                </c:val>
                <c:smooth val="0"/>
                <c:extLst xmlns:c15="http://schemas.microsoft.com/office/drawing/2012/chart">
                  <c:ext xmlns:c16="http://schemas.microsoft.com/office/drawing/2014/chart" uri="{C3380CC4-5D6E-409C-BE32-E72D297353CC}">
                    <c16:uniqueId val="{0000000C-8ED2-4F60-9525-6B472EE13822}"/>
                  </c:ext>
                </c:extLst>
              </c15:ser>
            </c15:filteredLineSeries>
            <c15:filteredLineSeries>
              <c15:ser>
                <c:idx val="4"/>
                <c:order val="13"/>
                <c:tx>
                  <c:strRef>
                    <c:extLst xmlns:c15="http://schemas.microsoft.com/office/drawing/2012/chart">
                      <c:ext xmlns:c15="http://schemas.microsoft.com/office/drawing/2012/chart" uri="{02D57815-91ED-43cb-92C2-25804820EDAC}">
                        <c15:formulaRef>
                          <c15:sqref>'[5]DAY28-h'!$X$8</c15:sqref>
                        </c15:formulaRef>
                      </c:ext>
                    </c:extLst>
                    <c:strCache>
                      <c:ptCount val="1"/>
                      <c:pt idx="0">
                        <c:v> Up</c:v>
                      </c:pt>
                    </c:strCache>
                  </c:strRef>
                </c:tx>
                <c:spPr>
                  <a:ln>
                    <a:solidFill>
                      <a:srgbClr val="7030A0"/>
                    </a:solidFill>
                    <a:prstDash val="dash"/>
                  </a:ln>
                </c:spPr>
                <c:marker>
                  <c:symbol val="triangle"/>
                  <c:size val="7"/>
                  <c:spPr>
                    <a:solidFill>
                      <a:srgbClr val="7030A0"/>
                    </a:solidFill>
                    <a:ln>
                      <a:noFill/>
                    </a:ln>
                  </c:spPr>
                </c:marker>
                <c:val>
                  <c:numRef>
                    <c:extLst xmlns:c15="http://schemas.microsoft.com/office/drawing/2012/chart">
                      <c:ext xmlns:c15="http://schemas.microsoft.com/office/drawing/2012/chart" uri="{02D57815-91ED-43cb-92C2-25804820EDAC}">
                        <c15:formulaRef>
                          <c15:sqref>('[5]DAY28-h'!$C$8,'[5]DAY28-h'!$F$8,'[5]DAY28-h'!$I$8,'[5]DAY28-h'!$L$8,'[5]DAY28-h'!$O$8,'[5]DAY28-h'!$R$8,'[5]DAY28-h'!$U$8)</c15:sqref>
                        </c15:formulaRef>
                      </c:ext>
                    </c:extLst>
                    <c:numCache>
                      <c:formatCode>General</c:formatCode>
                      <c:ptCount val="6"/>
                    </c:numCache>
                  </c:numRef>
                </c:val>
                <c:smooth val="0"/>
                <c:extLst xmlns:c15="http://schemas.microsoft.com/office/drawing/2012/chart">
                  <c:ext xmlns:c16="http://schemas.microsoft.com/office/drawing/2014/chart" uri="{C3380CC4-5D6E-409C-BE32-E72D297353CC}">
                    <c16:uniqueId val="{0000000D-8ED2-4F60-9525-6B472EE13822}"/>
                  </c:ext>
                </c:extLst>
              </c15:ser>
            </c15:filteredLineSeries>
            <c15:filteredLineSeries>
              <c15:ser>
                <c:idx val="7"/>
                <c:order val="14"/>
                <c:tx>
                  <c:strRef>
                    <c:extLst xmlns:c15="http://schemas.microsoft.com/office/drawing/2012/chart">
                      <c:ext xmlns:c15="http://schemas.microsoft.com/office/drawing/2012/chart" uri="{02D57815-91ED-43cb-92C2-25804820EDAC}">
                        <c15:formulaRef>
                          <c15:sqref>'[5]DAY28-h'!$Y$8</c15:sqref>
                        </c15:formulaRef>
                      </c:ext>
                    </c:extLst>
                    <c:strCache>
                      <c:ptCount val="1"/>
                      <c:pt idx="0">
                        <c:v> Bidirect</c:v>
                      </c:pt>
                    </c:strCache>
                  </c:strRef>
                </c:tx>
                <c:spPr>
                  <a:ln>
                    <a:solidFill>
                      <a:srgbClr val="7030A0"/>
                    </a:solidFill>
                    <a:prstDash val="sysDot"/>
                  </a:ln>
                </c:spPr>
                <c:marker>
                  <c:symbol val="diamond"/>
                  <c:size val="7"/>
                  <c:spPr>
                    <a:solidFill>
                      <a:srgbClr val="7030A0"/>
                    </a:solidFill>
                    <a:ln>
                      <a:noFill/>
                    </a:ln>
                  </c:spPr>
                </c:marker>
                <c:val>
                  <c:numRef>
                    <c:extLst xmlns:c15="http://schemas.microsoft.com/office/drawing/2012/chart">
                      <c:ext xmlns:c15="http://schemas.microsoft.com/office/drawing/2012/chart" uri="{02D57815-91ED-43cb-92C2-25804820EDAC}">
                        <c15:formulaRef>
                          <c15:sqref>('[5]DAY28-h'!$D$8,'[5]DAY28-h'!$G$8,'[5]DAY28-h'!$J$8,'[5]DAY28-h'!$M$8,'[5]DAY28-h'!$P$8,'[5]DAY28-h'!$S$8,'[5]DAY28-h'!$V$8)</c15:sqref>
                        </c15:formulaRef>
                      </c:ext>
                    </c:extLst>
                    <c:numCache>
                      <c:formatCode>General</c:formatCode>
                      <c:ptCount val="6"/>
                    </c:numCache>
                  </c:numRef>
                </c:val>
                <c:smooth val="0"/>
                <c:extLst xmlns:c15="http://schemas.microsoft.com/office/drawing/2012/chart">
                  <c:ext xmlns:c16="http://schemas.microsoft.com/office/drawing/2014/chart" uri="{C3380CC4-5D6E-409C-BE32-E72D297353CC}">
                    <c16:uniqueId val="{0000000E-8ED2-4F60-9525-6B472EE13822}"/>
                  </c:ext>
                </c:extLst>
              </c15:ser>
            </c15:filteredLineSeries>
            <c15:filteredLineSeries>
              <c15:ser>
                <c:idx val="18"/>
                <c:order val="15"/>
                <c:tx>
                  <c:strRef>
                    <c:extLst xmlns:c15="http://schemas.microsoft.com/office/drawing/2012/chart">
                      <c:ext xmlns:c15="http://schemas.microsoft.com/office/drawing/2012/chart" uri="{02D57815-91ED-43cb-92C2-25804820EDAC}">
                        <c15:formulaRef>
                          <c15:sqref>'[5]DAY28-h'!$W$9</c15:sqref>
                        </c15:formulaRef>
                      </c:ext>
                    </c:extLst>
                    <c:strCache>
                      <c:ptCount val="1"/>
                      <c:pt idx="0">
                        <c:v> Down</c:v>
                      </c:pt>
                    </c:strCache>
                  </c:strRef>
                </c:tx>
                <c:spPr>
                  <a:ln>
                    <a:solidFill>
                      <a:srgbClr val="00B0F0"/>
                    </a:solidFill>
                  </a:ln>
                </c:spPr>
                <c:marker>
                  <c:symbol val="square"/>
                  <c:size val="7"/>
                  <c:spPr>
                    <a:solidFill>
                      <a:srgbClr val="00B0F0"/>
                    </a:solidFill>
                    <a:ln>
                      <a:noFill/>
                    </a:ln>
                  </c:spPr>
                </c:marker>
                <c:val>
                  <c:numRef>
                    <c:extLst xmlns:c15="http://schemas.microsoft.com/office/drawing/2012/chart">
                      <c:ext xmlns:c15="http://schemas.microsoft.com/office/drawing/2012/chart" uri="{02D57815-91ED-43cb-92C2-25804820EDAC}">
                        <c15:formulaRef>
                          <c15:sqref>('[5]DAY28-h'!$B$9,'[5]DAY28-h'!$E$9,'[5]DAY28-h'!$H$9,'[5]DAY28-h'!$K$9,'[5]DAY28-h'!$N$9,'[5]DAY28-h'!$Q$9,'[5]DAY28-h'!$T$9)</c15:sqref>
                        </c15:formulaRef>
                      </c:ext>
                    </c:extLst>
                    <c:numCache>
                      <c:formatCode>General</c:formatCode>
                      <c:ptCount val="6"/>
                    </c:numCache>
                  </c:numRef>
                </c:val>
                <c:smooth val="0"/>
                <c:extLst xmlns:c15="http://schemas.microsoft.com/office/drawing/2012/chart">
                  <c:ext xmlns:c16="http://schemas.microsoft.com/office/drawing/2014/chart" uri="{C3380CC4-5D6E-409C-BE32-E72D297353CC}">
                    <c16:uniqueId val="{0000000F-8ED2-4F60-9525-6B472EE13822}"/>
                  </c:ext>
                </c:extLst>
              </c15:ser>
            </c15:filteredLineSeries>
            <c15:filteredLineSeries>
              <c15:ser>
                <c:idx val="19"/>
                <c:order val="16"/>
                <c:tx>
                  <c:strRef>
                    <c:extLst xmlns:c15="http://schemas.microsoft.com/office/drawing/2012/chart">
                      <c:ext xmlns:c15="http://schemas.microsoft.com/office/drawing/2012/chart" uri="{02D57815-91ED-43cb-92C2-25804820EDAC}">
                        <c15:formulaRef>
                          <c15:sqref>'[5]DAY28-h'!$X$9</c15:sqref>
                        </c15:formulaRef>
                      </c:ext>
                    </c:extLst>
                    <c:strCache>
                      <c:ptCount val="1"/>
                      <c:pt idx="0">
                        <c:v> Up</c:v>
                      </c:pt>
                    </c:strCache>
                  </c:strRef>
                </c:tx>
                <c:spPr>
                  <a:ln>
                    <a:solidFill>
                      <a:srgbClr val="00B0F0"/>
                    </a:solidFill>
                    <a:prstDash val="dash"/>
                  </a:ln>
                </c:spPr>
                <c:marker>
                  <c:symbol val="triangle"/>
                  <c:size val="7"/>
                  <c:spPr>
                    <a:solidFill>
                      <a:srgbClr val="00B0F0"/>
                    </a:solidFill>
                    <a:ln>
                      <a:noFill/>
                    </a:ln>
                  </c:spPr>
                </c:marker>
                <c:val>
                  <c:numRef>
                    <c:extLst xmlns:c15="http://schemas.microsoft.com/office/drawing/2012/chart">
                      <c:ext xmlns:c15="http://schemas.microsoft.com/office/drawing/2012/chart" uri="{02D57815-91ED-43cb-92C2-25804820EDAC}">
                        <c15:formulaRef>
                          <c15:sqref>('[5]DAY28-h'!$C$9,'[5]DAY28-h'!$F$9,'[5]DAY28-h'!$I$9,'[5]DAY28-h'!$L$9,'[5]DAY28-h'!$O$9,'[5]DAY28-h'!$R$9,'[5]DAY28-h'!$U$9)</c15:sqref>
                        </c15:formulaRef>
                      </c:ext>
                    </c:extLst>
                    <c:numCache>
                      <c:formatCode>General</c:formatCode>
                      <c:ptCount val="6"/>
                    </c:numCache>
                  </c:numRef>
                </c:val>
                <c:smooth val="0"/>
                <c:extLst xmlns:c15="http://schemas.microsoft.com/office/drawing/2012/chart">
                  <c:ext xmlns:c16="http://schemas.microsoft.com/office/drawing/2014/chart" uri="{C3380CC4-5D6E-409C-BE32-E72D297353CC}">
                    <c16:uniqueId val="{00000010-8ED2-4F60-9525-6B472EE13822}"/>
                  </c:ext>
                </c:extLst>
              </c15:ser>
            </c15:filteredLineSeries>
            <c15:filteredLineSeries>
              <c15:ser>
                <c:idx val="20"/>
                <c:order val="17"/>
                <c:tx>
                  <c:strRef>
                    <c:extLst xmlns:c15="http://schemas.microsoft.com/office/drawing/2012/chart">
                      <c:ext xmlns:c15="http://schemas.microsoft.com/office/drawing/2012/chart" uri="{02D57815-91ED-43cb-92C2-25804820EDAC}">
                        <c15:formulaRef>
                          <c15:sqref>'[5]DAY28-h'!$Y$9</c15:sqref>
                        </c15:formulaRef>
                      </c:ext>
                    </c:extLst>
                    <c:strCache>
                      <c:ptCount val="1"/>
                      <c:pt idx="0">
                        <c:v> Bidirect</c:v>
                      </c:pt>
                    </c:strCache>
                  </c:strRef>
                </c:tx>
                <c:spPr>
                  <a:ln>
                    <a:solidFill>
                      <a:srgbClr val="00B0F0"/>
                    </a:solidFill>
                    <a:prstDash val="sysDot"/>
                  </a:ln>
                </c:spPr>
                <c:marker>
                  <c:symbol val="diamond"/>
                  <c:size val="7"/>
                  <c:spPr>
                    <a:solidFill>
                      <a:srgbClr val="00B0F0"/>
                    </a:solidFill>
                    <a:ln>
                      <a:noFill/>
                    </a:ln>
                  </c:spPr>
                </c:marker>
                <c:val>
                  <c:numRef>
                    <c:extLst xmlns:c15="http://schemas.microsoft.com/office/drawing/2012/chart">
                      <c:ext xmlns:c15="http://schemas.microsoft.com/office/drawing/2012/chart" uri="{02D57815-91ED-43cb-92C2-25804820EDAC}">
                        <c15:formulaRef>
                          <c15:sqref>('[5]DAY28-h'!$D$9,'[5]DAY28-h'!$G$9,'[5]DAY28-h'!$J$9,'[5]DAY28-h'!$M$9,'[5]DAY28-h'!$P$9,'[5]DAY28-h'!$S$9,'[5]DAY28-h'!$V$9)</c15:sqref>
                        </c15:formulaRef>
                      </c:ext>
                    </c:extLst>
                    <c:numCache>
                      <c:formatCode>General</c:formatCode>
                      <c:ptCount val="6"/>
                    </c:numCache>
                  </c:numRef>
                </c:val>
                <c:smooth val="0"/>
                <c:extLst xmlns:c15="http://schemas.microsoft.com/office/drawing/2012/chart">
                  <c:ext xmlns:c16="http://schemas.microsoft.com/office/drawing/2014/chart" uri="{C3380CC4-5D6E-409C-BE32-E72D297353CC}">
                    <c16:uniqueId val="{00000011-8ED2-4F60-9525-6B472EE13822}"/>
                  </c:ext>
                </c:extLst>
              </c15:ser>
            </c15:filteredLineSeries>
            <c15:filteredLineSeries>
              <c15:ser>
                <c:idx val="21"/>
                <c:order val="18"/>
                <c:tx>
                  <c:strRef>
                    <c:extLst xmlns:c15="http://schemas.microsoft.com/office/drawing/2012/chart">
                      <c:ext xmlns:c15="http://schemas.microsoft.com/office/drawing/2012/chart" uri="{02D57815-91ED-43cb-92C2-25804820EDAC}">
                        <c15:formulaRef>
                          <c15:sqref>'[5]DAY28-h'!$W$10</c15:sqref>
                        </c15:formulaRef>
                      </c:ext>
                    </c:extLst>
                    <c:strCache>
                      <c:ptCount val="1"/>
                      <c:pt idx="0">
                        <c:v> Down</c:v>
                      </c:pt>
                    </c:strCache>
                  </c:strRef>
                </c:tx>
                <c:spPr>
                  <a:ln>
                    <a:solidFill>
                      <a:schemeClr val="tx1"/>
                    </a:solidFill>
                  </a:ln>
                </c:spPr>
                <c:marker>
                  <c:symbol val="square"/>
                  <c:size val="7"/>
                  <c:spPr>
                    <a:solidFill>
                      <a:schemeClr val="tx1"/>
                    </a:solidFill>
                    <a:ln>
                      <a:noFill/>
                    </a:ln>
                  </c:spPr>
                </c:marker>
                <c:val>
                  <c:numRef>
                    <c:extLst xmlns:c15="http://schemas.microsoft.com/office/drawing/2012/chart">
                      <c:ext xmlns:c15="http://schemas.microsoft.com/office/drawing/2012/chart" uri="{02D57815-91ED-43cb-92C2-25804820EDAC}">
                        <c15:formulaRef>
                          <c15:sqref>('[5]DAY28-h'!$B$10,'[5]DAY28-h'!$E$10,'[5]DAY28-h'!$H$10,'[5]DAY28-h'!$K$10,'[5]DAY28-h'!$N$10,'[5]DAY28-h'!$Q$10,'[5]DAY28-h'!$T$10)</c15:sqref>
                        </c15:formulaRef>
                      </c:ext>
                    </c:extLst>
                    <c:numCache>
                      <c:formatCode>General</c:formatCode>
                      <c:ptCount val="6"/>
                    </c:numCache>
                  </c:numRef>
                </c:val>
                <c:smooth val="0"/>
                <c:extLst xmlns:c15="http://schemas.microsoft.com/office/drawing/2012/chart">
                  <c:ext xmlns:c16="http://schemas.microsoft.com/office/drawing/2014/chart" uri="{C3380CC4-5D6E-409C-BE32-E72D297353CC}">
                    <c16:uniqueId val="{00000012-8ED2-4F60-9525-6B472EE13822}"/>
                  </c:ext>
                </c:extLst>
              </c15:ser>
            </c15:filteredLineSeries>
            <c15:filteredLineSeries>
              <c15:ser>
                <c:idx val="22"/>
                <c:order val="19"/>
                <c:tx>
                  <c:strRef>
                    <c:extLst xmlns:c15="http://schemas.microsoft.com/office/drawing/2012/chart">
                      <c:ext xmlns:c15="http://schemas.microsoft.com/office/drawing/2012/chart" uri="{02D57815-91ED-43cb-92C2-25804820EDAC}">
                        <c15:formulaRef>
                          <c15:sqref>'[5]DAY28-h'!$X$10</c15:sqref>
                        </c15:formulaRef>
                      </c:ext>
                    </c:extLst>
                    <c:strCache>
                      <c:ptCount val="1"/>
                      <c:pt idx="0">
                        <c:v> Up</c:v>
                      </c:pt>
                    </c:strCache>
                  </c:strRef>
                </c:tx>
                <c:spPr>
                  <a:ln>
                    <a:solidFill>
                      <a:schemeClr val="tx1"/>
                    </a:solidFill>
                    <a:prstDash val="dash"/>
                  </a:ln>
                </c:spPr>
                <c:marker>
                  <c:symbol val="triangle"/>
                  <c:size val="7"/>
                  <c:spPr>
                    <a:solidFill>
                      <a:schemeClr val="tx1"/>
                    </a:solidFill>
                    <a:ln>
                      <a:noFill/>
                    </a:ln>
                  </c:spPr>
                </c:marker>
                <c:val>
                  <c:numRef>
                    <c:extLst xmlns:c15="http://schemas.microsoft.com/office/drawing/2012/chart">
                      <c:ext xmlns:c15="http://schemas.microsoft.com/office/drawing/2012/chart" uri="{02D57815-91ED-43cb-92C2-25804820EDAC}">
                        <c15:formulaRef>
                          <c15:sqref>('[5]DAY28-h'!$C$10,'[5]DAY28-h'!$F$10)</c15:sqref>
                        </c15:formulaRef>
                      </c:ext>
                    </c:extLst>
                    <c:numCache>
                      <c:formatCode>General</c:formatCode>
                      <c:ptCount val="2"/>
                    </c:numCache>
                  </c:numRef>
                </c:val>
                <c:smooth val="0"/>
                <c:extLst xmlns:c15="http://schemas.microsoft.com/office/drawing/2012/chart">
                  <c:ext xmlns:c16="http://schemas.microsoft.com/office/drawing/2014/chart" uri="{C3380CC4-5D6E-409C-BE32-E72D297353CC}">
                    <c16:uniqueId val="{00000013-8ED2-4F60-9525-6B472EE13822}"/>
                  </c:ext>
                </c:extLst>
              </c15:ser>
            </c15:filteredLineSeries>
            <c15:filteredLineSeries>
              <c15:ser>
                <c:idx val="23"/>
                <c:order val="20"/>
                <c:tx>
                  <c:strRef>
                    <c:extLst xmlns:c15="http://schemas.microsoft.com/office/drawing/2012/chart">
                      <c:ext xmlns:c15="http://schemas.microsoft.com/office/drawing/2012/chart" uri="{02D57815-91ED-43cb-92C2-25804820EDAC}">
                        <c15:formulaRef>
                          <c15:sqref>'[5]DAY28-h'!$Y$10</c15:sqref>
                        </c15:formulaRef>
                      </c:ext>
                    </c:extLst>
                    <c:strCache>
                      <c:ptCount val="1"/>
                      <c:pt idx="0">
                        <c:v> Bidirect</c:v>
                      </c:pt>
                    </c:strCache>
                  </c:strRef>
                </c:tx>
                <c:spPr>
                  <a:ln>
                    <a:solidFill>
                      <a:schemeClr val="tx1"/>
                    </a:solidFill>
                    <a:prstDash val="sysDot"/>
                  </a:ln>
                </c:spPr>
                <c:marker>
                  <c:symbol val="diamond"/>
                  <c:size val="7"/>
                  <c:spPr>
                    <a:solidFill>
                      <a:schemeClr val="tx1"/>
                    </a:solidFill>
                    <a:ln>
                      <a:noFill/>
                    </a:ln>
                  </c:spPr>
                </c:marker>
                <c:val>
                  <c:numRef>
                    <c:extLst xmlns:c15="http://schemas.microsoft.com/office/drawing/2012/chart">
                      <c:ext xmlns:c15="http://schemas.microsoft.com/office/drawing/2012/chart" uri="{02D57815-91ED-43cb-92C2-25804820EDAC}">
                        <c15:formulaRef>
                          <c15:sqref>('[5]DAY28-h'!$D$10,'[5]DAY28-h'!$G$10,'[5]DAY28-h'!$J$10,'[5]DAY28-h'!$M$10,'[5]DAY28-h'!$P$10,'[5]DAY28-h'!$S$10,'[5]DAY28-h'!$V$10)</c15:sqref>
                        </c15:formulaRef>
                      </c:ext>
                    </c:extLst>
                    <c:numCache>
                      <c:formatCode>General</c:formatCode>
                      <c:ptCount val="6"/>
                    </c:numCache>
                  </c:numRef>
                </c:val>
                <c:smooth val="0"/>
                <c:extLst xmlns:c15="http://schemas.microsoft.com/office/drawing/2012/chart">
                  <c:ext xmlns:c16="http://schemas.microsoft.com/office/drawing/2014/chart" uri="{C3380CC4-5D6E-409C-BE32-E72D297353CC}">
                    <c16:uniqueId val="{00000014-8ED2-4F60-9525-6B472EE13822}"/>
                  </c:ext>
                </c:extLst>
              </c15:ser>
            </c15:filteredLineSeries>
          </c:ext>
        </c:extLst>
      </c:lineChart>
      <c:catAx>
        <c:axId val="99436416"/>
        <c:scaling>
          <c:orientation val="minMax"/>
        </c:scaling>
        <c:delete val="0"/>
        <c:axPos val="b"/>
        <c:title>
          <c:tx>
            <c:rich>
              <a:bodyPr/>
              <a:lstStyle/>
              <a:p>
                <a:pPr>
                  <a:defRPr sz="1400"/>
                </a:pPr>
                <a:r>
                  <a:rPr lang="en-US" sz="1400" dirty="0"/>
                  <a:t>Clients</a:t>
                </a:r>
              </a:p>
            </c:rich>
          </c:tx>
          <c:overlay val="0"/>
        </c:title>
        <c:numFmt formatCode="_(* #,##0_);_(* \(#,##0\);_(* &quot;-&quot;??_);_(@_)" sourceLinked="1"/>
        <c:majorTickMark val="out"/>
        <c:minorTickMark val="none"/>
        <c:tickLblPos val="nextTo"/>
        <c:txPr>
          <a:bodyPr/>
          <a:lstStyle/>
          <a:p>
            <a:pPr>
              <a:defRPr sz="1400"/>
            </a:pPr>
            <a:endParaRPr lang="en-US"/>
          </a:p>
        </c:txPr>
        <c:crossAx val="99451264"/>
        <c:crosses val="autoZero"/>
        <c:auto val="1"/>
        <c:lblAlgn val="ctr"/>
        <c:lblOffset val="100"/>
        <c:noMultiLvlLbl val="0"/>
      </c:catAx>
      <c:valAx>
        <c:axId val="99451264"/>
        <c:scaling>
          <c:orientation val="minMax"/>
          <c:max val="650"/>
          <c:min val="200"/>
        </c:scaling>
        <c:delete val="0"/>
        <c:axPos val="l"/>
        <c:majorGridlines/>
        <c:minorGridlines>
          <c:spPr>
            <a:ln>
              <a:solidFill>
                <a:schemeClr val="bg1">
                  <a:lumMod val="95000"/>
                </a:schemeClr>
              </a:solidFill>
            </a:ln>
          </c:spPr>
        </c:minorGridlines>
        <c:numFmt formatCode="#,##0\ &quot;Mbps&quot;\ ;\-#,##0" sourceLinked="0"/>
        <c:majorTickMark val="out"/>
        <c:minorTickMark val="none"/>
        <c:tickLblPos val="nextTo"/>
        <c:txPr>
          <a:bodyPr/>
          <a:lstStyle/>
          <a:p>
            <a:pPr>
              <a:defRPr sz="1400"/>
            </a:pPr>
            <a:endParaRPr lang="en-US"/>
          </a:p>
        </c:txPr>
        <c:crossAx val="99436416"/>
        <c:crosses val="autoZero"/>
        <c:crossBetween val="between"/>
      </c:valAx>
    </c:plotArea>
    <c:legend>
      <c:legendPos val="r"/>
      <c:overlay val="0"/>
      <c:txPr>
        <a:bodyPr/>
        <a:lstStyle/>
        <a:p>
          <a:pPr>
            <a:defRPr sz="1000" baseline="0"/>
          </a:pPr>
          <a:endParaRPr lang="en-US"/>
        </a:p>
      </c:txPr>
    </c:legend>
    <c:plotVisOnly val="1"/>
    <c:dispBlanksAs val="span"/>
    <c:showDLblsOverMax val="0"/>
  </c:chart>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0.24078</cdr:x>
      <cdr:y>0.62497</cdr:y>
    </cdr:from>
    <cdr:to>
      <cdr:x>0.57522</cdr:x>
      <cdr:y>0.74371</cdr:y>
    </cdr:to>
    <cdr:sp macro="" textlink="">
      <cdr:nvSpPr>
        <cdr:cNvPr id="2" name="TextBox 1"/>
        <cdr:cNvSpPr txBox="1"/>
      </cdr:nvSpPr>
      <cdr:spPr>
        <a:xfrm xmlns:a="http://schemas.openxmlformats.org/drawingml/2006/main">
          <a:off x="1981557" y="2619243"/>
          <a:ext cx="2752254" cy="49762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dirty="0">
              <a:solidFill>
                <a:srgbClr val="008000"/>
              </a:solidFill>
            </a:rPr>
            <a:t>Keep your collision domains at 25 users or smaller for optimal performance</a:t>
          </a:r>
          <a:endParaRPr lang="en-US" sz="1100" dirty="0">
            <a:solidFill>
              <a:srgbClr val="008000"/>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2D7DACDE-8477-5E43-B17A-9FA623C4ADAA}" type="datetime1">
              <a:rPr lang="en-US"/>
              <a:pPr>
                <a:defRPr/>
              </a:pPr>
              <a:t>2/26/2018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9A5BED69-ED0B-B74B-9B77-B6A03253A3B3}" type="slidenum">
              <a:rPr lang="en-US"/>
              <a:pPr>
                <a:defRPr/>
              </a:pPr>
              <a:t>‹#›</a:t>
            </a:fld>
            <a:endParaRPr lang="en-US"/>
          </a:p>
        </p:txBody>
      </p:sp>
    </p:spTree>
    <p:extLst>
      <p:ext uri="{BB962C8B-B14F-4D97-AF65-F5344CB8AC3E}">
        <p14:creationId xmlns:p14="http://schemas.microsoft.com/office/powerpoint/2010/main" val="3234734262"/>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A5BED69-ED0B-B74B-9B77-B6A03253A3B3}" type="slidenum">
              <a:rPr lang="en-US" smtClean="0"/>
              <a:pPr>
                <a:defRPr/>
              </a:pPr>
              <a:t>1</a:t>
            </a:fld>
            <a:endParaRPr lang="en-US" dirty="0"/>
          </a:p>
        </p:txBody>
      </p:sp>
    </p:spTree>
    <p:extLst>
      <p:ext uri="{BB962C8B-B14F-4D97-AF65-F5344CB8AC3E}">
        <p14:creationId xmlns:p14="http://schemas.microsoft.com/office/powerpoint/2010/main" val="9468891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A5BED69-ED0B-B74B-9B77-B6A03253A3B3}" type="slidenum">
              <a:rPr lang="en-US" smtClean="0"/>
              <a:pPr>
                <a:defRPr/>
              </a:pPr>
              <a:t>10</a:t>
            </a:fld>
            <a:endParaRPr lang="en-US"/>
          </a:p>
        </p:txBody>
      </p:sp>
    </p:spTree>
    <p:extLst>
      <p:ext uri="{BB962C8B-B14F-4D97-AF65-F5344CB8AC3E}">
        <p14:creationId xmlns:p14="http://schemas.microsoft.com/office/powerpoint/2010/main" val="40409563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A5BED69-ED0B-B74B-9B77-B6A03253A3B3}" type="slidenum">
              <a:rPr lang="en-US" smtClean="0"/>
              <a:pPr>
                <a:defRPr/>
              </a:pPr>
              <a:t>11</a:t>
            </a:fld>
            <a:endParaRPr lang="en-US"/>
          </a:p>
        </p:txBody>
      </p:sp>
    </p:spTree>
    <p:extLst>
      <p:ext uri="{BB962C8B-B14F-4D97-AF65-F5344CB8AC3E}">
        <p14:creationId xmlns:p14="http://schemas.microsoft.com/office/powerpoint/2010/main" val="23086878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A5BED69-ED0B-B74B-9B77-B6A03253A3B3}" type="slidenum">
              <a:rPr lang="en-US" smtClean="0"/>
              <a:pPr>
                <a:defRPr/>
              </a:pPr>
              <a:t>12</a:t>
            </a:fld>
            <a:endParaRPr lang="en-US"/>
          </a:p>
        </p:txBody>
      </p:sp>
    </p:spTree>
    <p:extLst>
      <p:ext uri="{BB962C8B-B14F-4D97-AF65-F5344CB8AC3E}">
        <p14:creationId xmlns:p14="http://schemas.microsoft.com/office/powerpoint/2010/main" val="6785832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7650" lvl="1" indent="-228600" defTabSz="914400" eaLnBrk="1" hangingPunct="1">
              <a:lnSpc>
                <a:spcPct val="95000"/>
              </a:lnSpc>
              <a:spcBef>
                <a:spcPts val="300"/>
              </a:spcBef>
              <a:buFont typeface="+mj-lt"/>
              <a:buAutoNum type="arabicPeriod"/>
            </a:pPr>
            <a:r>
              <a:rPr lang="en-US" kern="0" dirty="0">
                <a:cs typeface="Arial" pitchFamily="34" charset="0"/>
              </a:rPr>
              <a:t>Devices take longer to roam to DFS channels since they only use beacons to look for DFS channel versus sending probe requests for standard channels. </a:t>
            </a:r>
          </a:p>
          <a:p>
            <a:endParaRPr lang="en-US" dirty="0"/>
          </a:p>
        </p:txBody>
      </p:sp>
      <p:sp>
        <p:nvSpPr>
          <p:cNvPr id="4" name="Slide Number Placeholder 3"/>
          <p:cNvSpPr>
            <a:spLocks noGrp="1"/>
          </p:cNvSpPr>
          <p:nvPr>
            <p:ph type="sldNum" sz="quarter" idx="10"/>
          </p:nvPr>
        </p:nvSpPr>
        <p:spPr/>
        <p:txBody>
          <a:bodyPr/>
          <a:lstStyle/>
          <a:p>
            <a:pPr>
              <a:defRPr/>
            </a:pPr>
            <a:fld id="{9A5BED69-ED0B-B74B-9B77-B6A03253A3B3}" type="slidenum">
              <a:rPr lang="en-US" smtClean="0"/>
              <a:pPr>
                <a:defRPr/>
              </a:pPr>
              <a:t>13</a:t>
            </a:fld>
            <a:endParaRPr lang="en-US"/>
          </a:p>
        </p:txBody>
      </p:sp>
    </p:spTree>
    <p:extLst>
      <p:ext uri="{BB962C8B-B14F-4D97-AF65-F5344CB8AC3E}">
        <p14:creationId xmlns:p14="http://schemas.microsoft.com/office/powerpoint/2010/main" val="16306348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A5BED69-ED0B-B74B-9B77-B6A03253A3B3}" type="slidenum">
              <a:rPr lang="en-US" smtClean="0"/>
              <a:pPr>
                <a:defRPr/>
              </a:pPr>
              <a:t>14</a:t>
            </a:fld>
            <a:endParaRPr lang="en-US"/>
          </a:p>
        </p:txBody>
      </p:sp>
    </p:spTree>
    <p:extLst>
      <p:ext uri="{BB962C8B-B14F-4D97-AF65-F5344CB8AC3E}">
        <p14:creationId xmlns:p14="http://schemas.microsoft.com/office/powerpoint/2010/main" val="2168749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7650" lvl="1" indent="-228600" defTabSz="914400" eaLnBrk="1" hangingPunct="1">
              <a:lnSpc>
                <a:spcPct val="95000"/>
              </a:lnSpc>
              <a:spcBef>
                <a:spcPts val="300"/>
              </a:spcBef>
              <a:buFont typeface="+mj-lt"/>
              <a:buAutoNum type="arabicPeriod"/>
            </a:pPr>
            <a:r>
              <a:rPr lang="en-US" kern="0" dirty="0">
                <a:cs typeface="Arial" pitchFamily="34" charset="0"/>
              </a:rPr>
              <a:t>At the point were there are more than 25 devices per channel it starts to make more sense to user narrower channels</a:t>
            </a:r>
          </a:p>
          <a:p>
            <a:pPr marL="247650" lvl="1" indent="-228600" defTabSz="914400" eaLnBrk="1" hangingPunct="1">
              <a:lnSpc>
                <a:spcPct val="95000"/>
              </a:lnSpc>
              <a:spcBef>
                <a:spcPts val="300"/>
              </a:spcBef>
              <a:buFont typeface="+mj-lt"/>
              <a:buAutoNum type="arabicPeriod"/>
            </a:pPr>
            <a:r>
              <a:rPr lang="en-US" kern="0" dirty="0">
                <a:cs typeface="Arial" pitchFamily="34" charset="0"/>
              </a:rPr>
              <a:t>More collision domains with fewer users per domain means better performance after this threshold is reached.</a:t>
            </a:r>
          </a:p>
          <a:p>
            <a:endParaRPr lang="en-US" dirty="0"/>
          </a:p>
        </p:txBody>
      </p:sp>
      <p:sp>
        <p:nvSpPr>
          <p:cNvPr id="4" name="Slide Number Placeholder 3"/>
          <p:cNvSpPr>
            <a:spLocks noGrp="1"/>
          </p:cNvSpPr>
          <p:nvPr>
            <p:ph type="sldNum" sz="quarter" idx="10"/>
          </p:nvPr>
        </p:nvSpPr>
        <p:spPr/>
        <p:txBody>
          <a:bodyPr/>
          <a:lstStyle/>
          <a:p>
            <a:pPr>
              <a:defRPr/>
            </a:pPr>
            <a:fld id="{9A5BED69-ED0B-B74B-9B77-B6A03253A3B3}" type="slidenum">
              <a:rPr lang="en-US" smtClean="0"/>
              <a:pPr>
                <a:defRPr/>
              </a:pPr>
              <a:t>15</a:t>
            </a:fld>
            <a:endParaRPr lang="en-US"/>
          </a:p>
        </p:txBody>
      </p:sp>
    </p:spTree>
    <p:extLst>
      <p:ext uri="{BB962C8B-B14F-4D97-AF65-F5344CB8AC3E}">
        <p14:creationId xmlns:p14="http://schemas.microsoft.com/office/powerpoint/2010/main" val="32343862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A5BED69-ED0B-B74B-9B77-B6A03253A3B3}" type="slidenum">
              <a:rPr lang="en-US" smtClean="0"/>
              <a:pPr>
                <a:defRPr/>
              </a:pPr>
              <a:t>16</a:t>
            </a:fld>
            <a:endParaRPr lang="en-US"/>
          </a:p>
        </p:txBody>
      </p:sp>
    </p:spTree>
    <p:extLst>
      <p:ext uri="{BB962C8B-B14F-4D97-AF65-F5344CB8AC3E}">
        <p14:creationId xmlns:p14="http://schemas.microsoft.com/office/powerpoint/2010/main" val="13876049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A5BED69-ED0B-B74B-9B77-B6A03253A3B3}" type="slidenum">
              <a:rPr lang="en-US" smtClean="0"/>
              <a:pPr>
                <a:defRPr/>
              </a:pPr>
              <a:t>17</a:t>
            </a:fld>
            <a:endParaRPr lang="en-US"/>
          </a:p>
        </p:txBody>
      </p:sp>
    </p:spTree>
    <p:extLst>
      <p:ext uri="{BB962C8B-B14F-4D97-AF65-F5344CB8AC3E}">
        <p14:creationId xmlns:p14="http://schemas.microsoft.com/office/powerpoint/2010/main" val="26188514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A5BED69-ED0B-B74B-9B77-B6A03253A3B3}" type="slidenum">
              <a:rPr lang="en-US" smtClean="0"/>
              <a:pPr>
                <a:defRPr/>
              </a:pPr>
              <a:t>18</a:t>
            </a:fld>
            <a:endParaRPr lang="en-US"/>
          </a:p>
        </p:txBody>
      </p:sp>
    </p:spTree>
    <p:extLst>
      <p:ext uri="{BB962C8B-B14F-4D97-AF65-F5344CB8AC3E}">
        <p14:creationId xmlns:p14="http://schemas.microsoft.com/office/powerpoint/2010/main" val="35286007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A5BED69-ED0B-B74B-9B77-B6A03253A3B3}" type="slidenum">
              <a:rPr lang="en-US" smtClean="0"/>
              <a:pPr>
                <a:defRPr/>
              </a:pPr>
              <a:t>19</a:t>
            </a:fld>
            <a:endParaRPr lang="en-US"/>
          </a:p>
        </p:txBody>
      </p:sp>
    </p:spTree>
    <p:extLst>
      <p:ext uri="{BB962C8B-B14F-4D97-AF65-F5344CB8AC3E}">
        <p14:creationId xmlns:p14="http://schemas.microsoft.com/office/powerpoint/2010/main" val="1556215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A5BED69-ED0B-B74B-9B77-B6A03253A3B3}" type="slidenum">
              <a:rPr lang="en-US" smtClean="0"/>
              <a:pPr>
                <a:defRPr/>
              </a:pPr>
              <a:t>2</a:t>
            </a:fld>
            <a:endParaRPr lang="en-US" dirty="0"/>
          </a:p>
        </p:txBody>
      </p:sp>
    </p:spTree>
    <p:extLst>
      <p:ext uri="{BB962C8B-B14F-4D97-AF65-F5344CB8AC3E}">
        <p14:creationId xmlns:p14="http://schemas.microsoft.com/office/powerpoint/2010/main" val="40492707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A5BED69-ED0B-B74B-9B77-B6A03253A3B3}" type="slidenum">
              <a:rPr lang="en-US" smtClean="0"/>
              <a:pPr>
                <a:defRPr/>
              </a:pPr>
              <a:t>20</a:t>
            </a:fld>
            <a:endParaRPr lang="en-US"/>
          </a:p>
        </p:txBody>
      </p:sp>
    </p:spTree>
    <p:extLst>
      <p:ext uri="{BB962C8B-B14F-4D97-AF65-F5344CB8AC3E}">
        <p14:creationId xmlns:p14="http://schemas.microsoft.com/office/powerpoint/2010/main" val="42221854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A5BED69-ED0B-B74B-9B77-B6A03253A3B3}" type="slidenum">
              <a:rPr lang="en-US" smtClean="0"/>
              <a:pPr>
                <a:defRPr/>
              </a:pPr>
              <a:t>21</a:t>
            </a:fld>
            <a:endParaRPr lang="en-US"/>
          </a:p>
        </p:txBody>
      </p:sp>
    </p:spTree>
    <p:extLst>
      <p:ext uri="{BB962C8B-B14F-4D97-AF65-F5344CB8AC3E}">
        <p14:creationId xmlns:p14="http://schemas.microsoft.com/office/powerpoint/2010/main" val="15183714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A5BED69-ED0B-B74B-9B77-B6A03253A3B3}" type="slidenum">
              <a:rPr lang="en-US" smtClean="0"/>
              <a:pPr>
                <a:defRPr/>
              </a:pPr>
              <a:t>22</a:t>
            </a:fld>
            <a:endParaRPr lang="en-US"/>
          </a:p>
        </p:txBody>
      </p:sp>
    </p:spTree>
    <p:extLst>
      <p:ext uri="{BB962C8B-B14F-4D97-AF65-F5344CB8AC3E}">
        <p14:creationId xmlns:p14="http://schemas.microsoft.com/office/powerpoint/2010/main" val="10975671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7650" lvl="1" indent="-228600" defTabSz="914400" eaLnBrk="1" hangingPunct="1">
              <a:lnSpc>
                <a:spcPct val="95000"/>
              </a:lnSpc>
              <a:spcBef>
                <a:spcPts val="300"/>
              </a:spcBef>
              <a:buFont typeface="+mj-lt"/>
              <a:buAutoNum type="arabicPeriod"/>
            </a:pPr>
            <a:r>
              <a:rPr lang="en-US" kern="0" dirty="0">
                <a:cs typeface="Arial" pitchFamily="34" charset="0"/>
              </a:rPr>
              <a:t>Just because one party can hear the other doesn’t mean the that the other party can hear the return signal</a:t>
            </a:r>
          </a:p>
          <a:p>
            <a:endParaRPr lang="en-US" dirty="0"/>
          </a:p>
        </p:txBody>
      </p:sp>
      <p:sp>
        <p:nvSpPr>
          <p:cNvPr id="4" name="Slide Number Placeholder 3"/>
          <p:cNvSpPr>
            <a:spLocks noGrp="1"/>
          </p:cNvSpPr>
          <p:nvPr>
            <p:ph type="sldNum" sz="quarter" idx="10"/>
          </p:nvPr>
        </p:nvSpPr>
        <p:spPr/>
        <p:txBody>
          <a:bodyPr/>
          <a:lstStyle/>
          <a:p>
            <a:pPr>
              <a:defRPr/>
            </a:pPr>
            <a:fld id="{9A5BED69-ED0B-B74B-9B77-B6A03253A3B3}" type="slidenum">
              <a:rPr lang="en-US" smtClean="0"/>
              <a:pPr>
                <a:defRPr/>
              </a:pPr>
              <a:t>23</a:t>
            </a:fld>
            <a:endParaRPr lang="en-US"/>
          </a:p>
        </p:txBody>
      </p:sp>
    </p:spTree>
    <p:extLst>
      <p:ext uri="{BB962C8B-B14F-4D97-AF65-F5344CB8AC3E}">
        <p14:creationId xmlns:p14="http://schemas.microsoft.com/office/powerpoint/2010/main" val="29675474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247650" lvl="1" indent="-228600" defTabSz="914400" eaLnBrk="1" hangingPunct="1">
              <a:lnSpc>
                <a:spcPct val="95000"/>
              </a:lnSpc>
              <a:spcBef>
                <a:spcPts val="300"/>
              </a:spcBef>
              <a:buFont typeface="+mj-lt"/>
              <a:buAutoNum type="arabicPeriod"/>
            </a:pPr>
            <a:r>
              <a:rPr lang="en-US" sz="1300" kern="0" dirty="0">
                <a:cs typeface="Arial" pitchFamily="34" charset="0"/>
              </a:rPr>
              <a:t>Relative measurement of the signal to the “noise floor” of the environment</a:t>
            </a:r>
          </a:p>
          <a:p>
            <a:pPr marL="247650" lvl="1" indent="-228600" defTabSz="914400" eaLnBrk="1" hangingPunct="1">
              <a:lnSpc>
                <a:spcPct val="95000"/>
              </a:lnSpc>
              <a:spcBef>
                <a:spcPts val="300"/>
              </a:spcBef>
              <a:buFont typeface="+mj-lt"/>
              <a:buAutoNum type="arabicPeriod"/>
            </a:pPr>
            <a:r>
              <a:rPr lang="en-US" sz="1300" kern="0" dirty="0">
                <a:cs typeface="Arial" pitchFamily="34" charset="0"/>
              </a:rPr>
              <a:t>The “noise floor” is the environmental or ambient noise in the 2.5GHz or 5GHz frequency</a:t>
            </a:r>
          </a:p>
          <a:p>
            <a:pPr marL="247650" lvl="1" indent="-228600" defTabSz="914400" eaLnBrk="1" hangingPunct="1">
              <a:lnSpc>
                <a:spcPct val="95000"/>
              </a:lnSpc>
              <a:spcBef>
                <a:spcPts val="300"/>
              </a:spcBef>
              <a:buFont typeface="+mj-lt"/>
              <a:buAutoNum type="arabicPeriod"/>
            </a:pPr>
            <a:r>
              <a:rPr lang="en-US" sz="1300" kern="0" dirty="0">
                <a:cs typeface="Arial" pitchFamily="34" charset="0"/>
              </a:rPr>
              <a:t>Analogies: </a:t>
            </a:r>
          </a:p>
          <a:p>
            <a:pPr marL="247650" lvl="1" indent="-228600" defTabSz="914400" eaLnBrk="1" hangingPunct="1">
              <a:lnSpc>
                <a:spcPct val="95000"/>
              </a:lnSpc>
              <a:spcBef>
                <a:spcPts val="300"/>
              </a:spcBef>
              <a:buFont typeface="+mj-lt"/>
              <a:buAutoNum type="arabicPeriod"/>
            </a:pPr>
            <a:r>
              <a:rPr lang="en-US" sz="1300" kern="0" dirty="0">
                <a:cs typeface="Arial" pitchFamily="34" charset="0"/>
              </a:rPr>
              <a:t>Library – you can whisper since there is no noise at all</a:t>
            </a:r>
          </a:p>
          <a:p>
            <a:pPr marL="247650" lvl="1" indent="-228600" defTabSz="914400" eaLnBrk="1" hangingPunct="1">
              <a:lnSpc>
                <a:spcPct val="95000"/>
              </a:lnSpc>
              <a:spcBef>
                <a:spcPts val="300"/>
              </a:spcBef>
              <a:buFont typeface="+mj-lt"/>
              <a:buAutoNum type="arabicPeriod"/>
            </a:pPr>
            <a:r>
              <a:rPr lang="en-US" sz="1300" kern="0" dirty="0">
                <a:cs typeface="Arial" pitchFamily="34" charset="0"/>
              </a:rPr>
              <a:t>Office – you have to speak in a normal voice to be heard over the background noise</a:t>
            </a:r>
          </a:p>
          <a:p>
            <a:pPr marL="247650" lvl="1" indent="-228600" defTabSz="914400" eaLnBrk="1" hangingPunct="1">
              <a:lnSpc>
                <a:spcPct val="95000"/>
              </a:lnSpc>
              <a:spcBef>
                <a:spcPts val="300"/>
              </a:spcBef>
              <a:buFont typeface="+mj-lt"/>
              <a:buAutoNum type="arabicPeriod"/>
            </a:pPr>
            <a:r>
              <a:rPr lang="en-US" sz="1300" kern="0" dirty="0">
                <a:cs typeface="Arial" pitchFamily="34" charset="0"/>
              </a:rPr>
              <a:t>Concert – you have to shout to be heard</a:t>
            </a:r>
          </a:p>
          <a:p>
            <a:pPr marL="247650" lvl="1" indent="-228600" defTabSz="914400" eaLnBrk="1" hangingPunct="1">
              <a:lnSpc>
                <a:spcPct val="95000"/>
              </a:lnSpc>
              <a:spcBef>
                <a:spcPts val="300"/>
              </a:spcBef>
              <a:buFont typeface="+mj-lt"/>
              <a:buAutoNum type="arabicPeriod"/>
            </a:pPr>
            <a:r>
              <a:rPr lang="en-US" sz="1300" kern="0" dirty="0">
                <a:cs typeface="Arial" pitchFamily="34" charset="0"/>
              </a:rPr>
              <a:t>Remember that the 2.4 GHz and 5 GHz are unlicensed so any device can use them, adding to the noise floor and/or causing interference</a:t>
            </a:r>
          </a:p>
          <a:p>
            <a:pPr marL="247650" lvl="1" indent="-228600" defTabSz="914400" eaLnBrk="1" hangingPunct="1">
              <a:lnSpc>
                <a:spcPct val="95000"/>
              </a:lnSpc>
              <a:spcBef>
                <a:spcPts val="300"/>
              </a:spcBef>
              <a:buFont typeface="+mj-lt"/>
              <a:buAutoNum type="arabicPeriod"/>
            </a:pPr>
            <a:r>
              <a:rPr lang="en-US" sz="1300" kern="0" dirty="0">
                <a:cs typeface="Arial" pitchFamily="34" charset="0"/>
              </a:rPr>
              <a:t>This noise floor is usually between -85 and -100 dB with 5GHz almost always having a lower noise floor</a:t>
            </a:r>
          </a:p>
          <a:p>
            <a:pPr marL="247650" lvl="1" indent="-228600" defTabSz="914400" eaLnBrk="1" hangingPunct="1">
              <a:lnSpc>
                <a:spcPct val="95000"/>
              </a:lnSpc>
              <a:spcBef>
                <a:spcPts val="300"/>
              </a:spcBef>
              <a:buFont typeface="+mj-lt"/>
              <a:buAutoNum type="arabicPeriod"/>
            </a:pPr>
            <a:r>
              <a:rPr lang="en-US" sz="1300" kern="0" dirty="0">
                <a:cs typeface="Arial" pitchFamily="34" charset="0"/>
              </a:rPr>
              <a:t>The higher the noise floor, the stronger your signal needs to be and the more APs you need</a:t>
            </a:r>
          </a:p>
          <a:p>
            <a:pPr marL="247650" lvl="1" indent="-228600" defTabSz="914400" eaLnBrk="1" hangingPunct="1">
              <a:lnSpc>
                <a:spcPct val="95000"/>
              </a:lnSpc>
              <a:spcBef>
                <a:spcPts val="300"/>
              </a:spcBef>
              <a:buFont typeface="+mj-lt"/>
              <a:buAutoNum type="arabicPeriod"/>
            </a:pPr>
            <a:r>
              <a:rPr lang="en-US" sz="1300" kern="0" dirty="0">
                <a:cs typeface="Arial" pitchFamily="34" charset="0"/>
              </a:rPr>
              <a:t>So if you have a -65 dBm signal at your device and the noise floor is -95dBm then you have a 30 signal to noise ratio which is excellent</a:t>
            </a:r>
          </a:p>
          <a:p>
            <a:pPr marL="247650" lvl="1" indent="-228600" defTabSz="914400" eaLnBrk="1" hangingPunct="1">
              <a:lnSpc>
                <a:spcPct val="95000"/>
              </a:lnSpc>
              <a:spcBef>
                <a:spcPts val="300"/>
              </a:spcBef>
              <a:buFont typeface="+mj-lt"/>
              <a:buAutoNum type="arabicPeriod"/>
            </a:pPr>
            <a:r>
              <a:rPr lang="en-US" sz="1300" kern="0" dirty="0">
                <a:cs typeface="Arial" pitchFamily="34" charset="0"/>
              </a:rPr>
              <a:t>A minimum SNR of 25 will support the highest data rates between a 802.11n client and AP</a:t>
            </a:r>
          </a:p>
          <a:p>
            <a:pPr marL="247650" lvl="1" indent="-228600" defTabSz="914400" eaLnBrk="1" hangingPunct="1">
              <a:lnSpc>
                <a:spcPct val="95000"/>
              </a:lnSpc>
              <a:spcBef>
                <a:spcPts val="300"/>
              </a:spcBef>
              <a:buFont typeface="+mj-lt"/>
              <a:buAutoNum type="arabicPeriod"/>
            </a:pPr>
            <a:r>
              <a:rPr lang="en-US" sz="1300" kern="0" dirty="0">
                <a:cs typeface="Arial" pitchFamily="34" charset="0"/>
              </a:rPr>
              <a:t>A minimum SNR of 35 will support the highest data rates between a 802.11ac client and AP</a:t>
            </a:r>
          </a:p>
          <a:p>
            <a:pPr marL="247650" lvl="1" indent="-228600" defTabSz="914400" eaLnBrk="1" hangingPunct="1">
              <a:lnSpc>
                <a:spcPct val="95000"/>
              </a:lnSpc>
              <a:spcBef>
                <a:spcPts val="300"/>
              </a:spcBef>
              <a:buFont typeface="+mj-lt"/>
              <a:buAutoNum type="arabicPeriod"/>
            </a:pPr>
            <a:r>
              <a:rPr lang="en-US" sz="1300" kern="0" dirty="0">
                <a:cs typeface="Arial" pitchFamily="34" charset="0"/>
              </a:rPr>
              <a:t>Any SNR below that and the client or access point will slowly start to down rate to a lower megabits per second data rate</a:t>
            </a:r>
          </a:p>
          <a:p>
            <a:pPr marL="247650" lvl="1" indent="-228600" defTabSz="914400" eaLnBrk="1" hangingPunct="1">
              <a:lnSpc>
                <a:spcPct val="95000"/>
              </a:lnSpc>
              <a:spcBef>
                <a:spcPts val="300"/>
              </a:spcBef>
              <a:buFont typeface="+mj-lt"/>
              <a:buAutoNum type="arabicPeriod"/>
            </a:pPr>
            <a:r>
              <a:rPr lang="en-US" sz="1300" kern="0" dirty="0">
                <a:cs typeface="Arial" pitchFamily="34" charset="0"/>
              </a:rPr>
              <a:t>This happens rapidly and signal to noise ratios below 20 are practically unusable</a:t>
            </a:r>
            <a:endParaRPr lang="en-US" kern="0" dirty="0">
              <a:cs typeface="Arial" pitchFamily="34" charset="0"/>
            </a:endParaRPr>
          </a:p>
        </p:txBody>
      </p:sp>
      <p:sp>
        <p:nvSpPr>
          <p:cNvPr id="4" name="Slide Number Placeholder 3"/>
          <p:cNvSpPr>
            <a:spLocks noGrp="1"/>
          </p:cNvSpPr>
          <p:nvPr>
            <p:ph type="sldNum" sz="quarter" idx="10"/>
          </p:nvPr>
        </p:nvSpPr>
        <p:spPr/>
        <p:txBody>
          <a:bodyPr/>
          <a:lstStyle/>
          <a:p>
            <a:pPr>
              <a:defRPr/>
            </a:pPr>
            <a:fld id="{9A5BED69-ED0B-B74B-9B77-B6A03253A3B3}" type="slidenum">
              <a:rPr lang="en-US" smtClean="0"/>
              <a:pPr>
                <a:defRPr/>
              </a:pPr>
              <a:t>24</a:t>
            </a:fld>
            <a:endParaRPr lang="en-US"/>
          </a:p>
        </p:txBody>
      </p:sp>
    </p:spTree>
    <p:extLst>
      <p:ext uri="{BB962C8B-B14F-4D97-AF65-F5344CB8AC3E}">
        <p14:creationId xmlns:p14="http://schemas.microsoft.com/office/powerpoint/2010/main" val="25515275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A5BED69-ED0B-B74B-9B77-B6A03253A3B3}" type="slidenum">
              <a:rPr lang="en-US" smtClean="0"/>
              <a:pPr>
                <a:defRPr/>
              </a:pPr>
              <a:t>25</a:t>
            </a:fld>
            <a:endParaRPr lang="en-US"/>
          </a:p>
        </p:txBody>
      </p:sp>
    </p:spTree>
    <p:extLst>
      <p:ext uri="{BB962C8B-B14F-4D97-AF65-F5344CB8AC3E}">
        <p14:creationId xmlns:p14="http://schemas.microsoft.com/office/powerpoint/2010/main" val="5042469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7650" lvl="1" indent="-228600" defTabSz="914400" eaLnBrk="1" hangingPunct="1">
              <a:lnSpc>
                <a:spcPct val="95000"/>
              </a:lnSpc>
              <a:spcBef>
                <a:spcPts val="300"/>
              </a:spcBef>
              <a:buFont typeface="+mj-lt"/>
              <a:buAutoNum type="arabicPeriod"/>
            </a:pPr>
            <a:r>
              <a:rPr lang="en-US" kern="0" dirty="0">
                <a:cs typeface="Arial" pitchFamily="34" charset="0"/>
              </a:rPr>
              <a:t>There are two data rates</a:t>
            </a:r>
          </a:p>
          <a:p>
            <a:pPr marL="247650" lvl="1" indent="-228600" defTabSz="914400" eaLnBrk="1" hangingPunct="1">
              <a:lnSpc>
                <a:spcPct val="95000"/>
              </a:lnSpc>
              <a:spcBef>
                <a:spcPts val="300"/>
              </a:spcBef>
              <a:buFont typeface="+mj-lt"/>
              <a:buAutoNum type="arabicPeriod"/>
            </a:pPr>
            <a:r>
              <a:rPr lang="en-US" kern="0" dirty="0">
                <a:cs typeface="Arial" pitchFamily="34" charset="0"/>
              </a:rPr>
              <a:t>From the AP to the client </a:t>
            </a:r>
          </a:p>
          <a:p>
            <a:pPr marL="247650" lvl="1" indent="-228600" defTabSz="914400" eaLnBrk="1" hangingPunct="1">
              <a:lnSpc>
                <a:spcPct val="95000"/>
              </a:lnSpc>
              <a:spcBef>
                <a:spcPts val="300"/>
              </a:spcBef>
              <a:buFont typeface="+mj-lt"/>
              <a:buAutoNum type="arabicPeriod"/>
            </a:pPr>
            <a:r>
              <a:rPr lang="en-US" kern="0" dirty="0">
                <a:cs typeface="Arial" pitchFamily="34" charset="0"/>
              </a:rPr>
              <a:t>From the client to the AP</a:t>
            </a:r>
          </a:p>
          <a:p>
            <a:pPr marL="247650" lvl="1" indent="-228600" defTabSz="914400" eaLnBrk="1" hangingPunct="1">
              <a:lnSpc>
                <a:spcPct val="95000"/>
              </a:lnSpc>
              <a:spcBef>
                <a:spcPts val="300"/>
              </a:spcBef>
              <a:buFont typeface="+mj-lt"/>
              <a:buAutoNum type="arabicPeriod"/>
            </a:pPr>
            <a:r>
              <a:rPr lang="en-US" kern="0" dirty="0">
                <a:cs typeface="Arial" pitchFamily="34" charset="0"/>
              </a:rPr>
              <a:t>High access point power &gt;18dBm almost ALWAYS leads to a link imbalance and thus a poor </a:t>
            </a:r>
            <a:r>
              <a:rPr lang="en-US" kern="0" dirty="0" err="1">
                <a:cs typeface="Arial" pitchFamily="34" charset="0"/>
              </a:rPr>
              <a:t>upsteam</a:t>
            </a:r>
            <a:r>
              <a:rPr lang="en-US" kern="0" dirty="0">
                <a:cs typeface="Arial" pitchFamily="34" charset="0"/>
              </a:rPr>
              <a:t> data rate.</a:t>
            </a:r>
          </a:p>
          <a:p>
            <a:pPr marL="247650" lvl="1" indent="-228600" defTabSz="914400" eaLnBrk="1" hangingPunct="1">
              <a:lnSpc>
                <a:spcPct val="95000"/>
              </a:lnSpc>
              <a:spcBef>
                <a:spcPts val="300"/>
              </a:spcBef>
              <a:buFont typeface="+mj-lt"/>
              <a:buAutoNum type="arabicPeriod"/>
            </a:pPr>
            <a:r>
              <a:rPr lang="en-US" kern="0" dirty="0">
                <a:cs typeface="Arial" pitchFamily="34" charset="0"/>
              </a:rPr>
              <a:t>The client has not idea about this, all it sees is a strong Wi-Fi signal</a:t>
            </a:r>
          </a:p>
        </p:txBody>
      </p:sp>
      <p:sp>
        <p:nvSpPr>
          <p:cNvPr id="4" name="Slide Number Placeholder 3"/>
          <p:cNvSpPr>
            <a:spLocks noGrp="1"/>
          </p:cNvSpPr>
          <p:nvPr>
            <p:ph type="sldNum" sz="quarter" idx="10"/>
          </p:nvPr>
        </p:nvSpPr>
        <p:spPr/>
        <p:txBody>
          <a:bodyPr/>
          <a:lstStyle/>
          <a:p>
            <a:pPr>
              <a:defRPr/>
            </a:pPr>
            <a:fld id="{9A5BED69-ED0B-B74B-9B77-B6A03253A3B3}" type="slidenum">
              <a:rPr lang="en-US" smtClean="0"/>
              <a:pPr>
                <a:defRPr/>
              </a:pPr>
              <a:t>26</a:t>
            </a:fld>
            <a:endParaRPr lang="en-US"/>
          </a:p>
        </p:txBody>
      </p:sp>
    </p:spTree>
    <p:extLst>
      <p:ext uri="{BB962C8B-B14F-4D97-AF65-F5344CB8AC3E}">
        <p14:creationId xmlns:p14="http://schemas.microsoft.com/office/powerpoint/2010/main" val="26278869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7650" lvl="1" indent="-228600" defTabSz="914400" eaLnBrk="1" hangingPunct="1">
              <a:lnSpc>
                <a:spcPct val="95000"/>
              </a:lnSpc>
              <a:spcBef>
                <a:spcPts val="300"/>
              </a:spcBef>
              <a:buFont typeface="+mj-lt"/>
              <a:buAutoNum type="arabicPeriod"/>
            </a:pPr>
            <a:r>
              <a:rPr lang="en-US" kern="0" dirty="0">
                <a:cs typeface="Arial" pitchFamily="34" charset="0"/>
              </a:rPr>
              <a:t>If the client or access point can’t successfully transmit to the other party they  “down rate” and try using a slower </a:t>
            </a:r>
            <a:r>
              <a:rPr lang="en-US" kern="0" dirty="0" err="1">
                <a:cs typeface="Arial" pitchFamily="34" charset="0"/>
              </a:rPr>
              <a:t>mbps</a:t>
            </a:r>
            <a:r>
              <a:rPr lang="en-US" kern="0" dirty="0">
                <a:cs typeface="Arial" pitchFamily="34" charset="0"/>
              </a:rPr>
              <a:t> data rate.  This can go down as low as 1, 2 or 5mbps which really means that the signal is all but unusable and will cause major customer satisfaction issues with the network</a:t>
            </a:r>
          </a:p>
          <a:p>
            <a:pPr marL="247650" lvl="1" indent="-228600" defTabSz="914400" eaLnBrk="1" hangingPunct="1">
              <a:lnSpc>
                <a:spcPct val="95000"/>
              </a:lnSpc>
              <a:spcBef>
                <a:spcPts val="300"/>
              </a:spcBef>
              <a:buFont typeface="+mj-lt"/>
              <a:buAutoNum type="arabicPeriod"/>
            </a:pPr>
            <a:r>
              <a:rPr lang="en-US" kern="0" dirty="0">
                <a:cs typeface="Arial" pitchFamily="34" charset="0"/>
              </a:rPr>
              <a:t>Remember that those data rates are really half of the actual rate since </a:t>
            </a:r>
            <a:r>
              <a:rPr lang="en-US" kern="0" dirty="0" err="1">
                <a:cs typeface="Arial" pitchFamily="34" charset="0"/>
              </a:rPr>
              <a:t>wirelss</a:t>
            </a:r>
            <a:r>
              <a:rPr lang="en-US" kern="0" dirty="0">
                <a:cs typeface="Arial" pitchFamily="34" charset="0"/>
              </a:rPr>
              <a:t>  is half duplex</a:t>
            </a:r>
          </a:p>
          <a:p>
            <a:pPr marL="247650" lvl="1" indent="-228600" defTabSz="914400" eaLnBrk="1" hangingPunct="1">
              <a:lnSpc>
                <a:spcPct val="95000"/>
              </a:lnSpc>
              <a:spcBef>
                <a:spcPts val="300"/>
              </a:spcBef>
              <a:buFont typeface="+mj-lt"/>
              <a:buAutoNum type="arabicPeriod"/>
            </a:pPr>
            <a:r>
              <a:rPr lang="en-US" kern="0" dirty="0">
                <a:cs typeface="Arial" pitchFamily="34" charset="0"/>
              </a:rPr>
              <a:t>Once again, bringing the power levels more in balance with each other will sustain higher data rates and make happier users</a:t>
            </a:r>
          </a:p>
          <a:p>
            <a:endParaRPr lang="en-US" dirty="0"/>
          </a:p>
        </p:txBody>
      </p:sp>
      <p:sp>
        <p:nvSpPr>
          <p:cNvPr id="4" name="Slide Number Placeholder 3"/>
          <p:cNvSpPr>
            <a:spLocks noGrp="1"/>
          </p:cNvSpPr>
          <p:nvPr>
            <p:ph type="sldNum" sz="quarter" idx="10"/>
          </p:nvPr>
        </p:nvSpPr>
        <p:spPr/>
        <p:txBody>
          <a:bodyPr/>
          <a:lstStyle/>
          <a:p>
            <a:pPr>
              <a:defRPr/>
            </a:pPr>
            <a:fld id="{9A5BED69-ED0B-B74B-9B77-B6A03253A3B3}" type="slidenum">
              <a:rPr lang="en-US" smtClean="0"/>
              <a:pPr>
                <a:defRPr/>
              </a:pPr>
              <a:t>27</a:t>
            </a:fld>
            <a:endParaRPr lang="en-US"/>
          </a:p>
        </p:txBody>
      </p:sp>
    </p:spTree>
    <p:extLst>
      <p:ext uri="{BB962C8B-B14F-4D97-AF65-F5344CB8AC3E}">
        <p14:creationId xmlns:p14="http://schemas.microsoft.com/office/powerpoint/2010/main" val="17259804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7650" lvl="1" indent="-228600" defTabSz="914400" eaLnBrk="1" hangingPunct="1">
              <a:lnSpc>
                <a:spcPct val="95000"/>
              </a:lnSpc>
              <a:spcBef>
                <a:spcPts val="300"/>
              </a:spcBef>
              <a:buFont typeface="+mj-lt"/>
              <a:buAutoNum type="arabicPeriod"/>
            </a:pPr>
            <a:r>
              <a:rPr lang="en-US" kern="0" dirty="0">
                <a:cs typeface="Arial" pitchFamily="34" charset="0"/>
              </a:rPr>
              <a:t>Remember that each channel is in effect, a hub, and thus a very finite resource.</a:t>
            </a:r>
          </a:p>
          <a:p>
            <a:pPr marL="247650" lvl="1" indent="-228600" defTabSz="914400" eaLnBrk="1" hangingPunct="1">
              <a:lnSpc>
                <a:spcPct val="95000"/>
              </a:lnSpc>
              <a:spcBef>
                <a:spcPts val="300"/>
              </a:spcBef>
              <a:buFont typeface="+mj-lt"/>
              <a:buAutoNum type="arabicPeriod"/>
            </a:pPr>
            <a:r>
              <a:rPr lang="en-US" kern="0" dirty="0">
                <a:cs typeface="Arial" pitchFamily="34" charset="0"/>
              </a:rPr>
              <a:t>It takes much, much longer (airtime) to transmit a frame at 11mbps than it does at 54mbps or even longer relative to a 300mbps data rate</a:t>
            </a:r>
          </a:p>
          <a:p>
            <a:pPr marL="247650" lvl="1" indent="-228600" defTabSz="914400" eaLnBrk="1" hangingPunct="1">
              <a:lnSpc>
                <a:spcPct val="95000"/>
              </a:lnSpc>
              <a:spcBef>
                <a:spcPts val="300"/>
              </a:spcBef>
              <a:buFont typeface="+mj-lt"/>
              <a:buAutoNum type="arabicPeriod"/>
            </a:pPr>
            <a:r>
              <a:rPr lang="en-US" kern="0" dirty="0">
                <a:cs typeface="Arial" pitchFamily="34" charset="0"/>
              </a:rPr>
              <a:t>Having clients connected at lower data rates slows everyone down on that AP since they have to wait for those slow clients to get on and off the channel</a:t>
            </a:r>
          </a:p>
          <a:p>
            <a:endParaRPr lang="en-US" dirty="0"/>
          </a:p>
        </p:txBody>
      </p:sp>
      <p:sp>
        <p:nvSpPr>
          <p:cNvPr id="4" name="Slide Number Placeholder 3"/>
          <p:cNvSpPr>
            <a:spLocks noGrp="1"/>
          </p:cNvSpPr>
          <p:nvPr>
            <p:ph type="sldNum" sz="quarter" idx="10"/>
          </p:nvPr>
        </p:nvSpPr>
        <p:spPr/>
        <p:txBody>
          <a:bodyPr/>
          <a:lstStyle/>
          <a:p>
            <a:pPr>
              <a:defRPr/>
            </a:pPr>
            <a:fld id="{9A5BED69-ED0B-B74B-9B77-B6A03253A3B3}" type="slidenum">
              <a:rPr lang="en-US" smtClean="0"/>
              <a:pPr>
                <a:defRPr/>
              </a:pPr>
              <a:t>28</a:t>
            </a:fld>
            <a:endParaRPr lang="en-US"/>
          </a:p>
        </p:txBody>
      </p:sp>
    </p:spTree>
    <p:extLst>
      <p:ext uri="{BB962C8B-B14F-4D97-AF65-F5344CB8AC3E}">
        <p14:creationId xmlns:p14="http://schemas.microsoft.com/office/powerpoint/2010/main" val="33182866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A5BED69-ED0B-B74B-9B77-B6A03253A3B3}" type="slidenum">
              <a:rPr lang="en-US" smtClean="0"/>
              <a:pPr>
                <a:defRPr/>
              </a:pPr>
              <a:t>29</a:t>
            </a:fld>
            <a:endParaRPr lang="en-US"/>
          </a:p>
        </p:txBody>
      </p:sp>
    </p:spTree>
    <p:extLst>
      <p:ext uri="{BB962C8B-B14F-4D97-AF65-F5344CB8AC3E}">
        <p14:creationId xmlns:p14="http://schemas.microsoft.com/office/powerpoint/2010/main" val="2416078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A5BED69-ED0B-B74B-9B77-B6A03253A3B3}" type="slidenum">
              <a:rPr lang="en-US" smtClean="0"/>
              <a:pPr>
                <a:defRPr/>
              </a:pPr>
              <a:t>3</a:t>
            </a:fld>
            <a:endParaRPr lang="en-US" dirty="0"/>
          </a:p>
        </p:txBody>
      </p:sp>
    </p:spTree>
    <p:extLst>
      <p:ext uri="{BB962C8B-B14F-4D97-AF65-F5344CB8AC3E}">
        <p14:creationId xmlns:p14="http://schemas.microsoft.com/office/powerpoint/2010/main" val="35987237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A5BED69-ED0B-B74B-9B77-B6A03253A3B3}" type="slidenum">
              <a:rPr lang="en-US" smtClean="0"/>
              <a:pPr>
                <a:defRPr/>
              </a:pPr>
              <a:t>30</a:t>
            </a:fld>
            <a:endParaRPr lang="en-US"/>
          </a:p>
        </p:txBody>
      </p:sp>
    </p:spTree>
    <p:extLst>
      <p:ext uri="{BB962C8B-B14F-4D97-AF65-F5344CB8AC3E}">
        <p14:creationId xmlns:p14="http://schemas.microsoft.com/office/powerpoint/2010/main" val="19127426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A5BED69-ED0B-B74B-9B77-B6A03253A3B3}" type="slidenum">
              <a:rPr lang="en-US" smtClean="0"/>
              <a:pPr>
                <a:defRPr/>
              </a:pPr>
              <a:t>31</a:t>
            </a:fld>
            <a:endParaRPr lang="en-US"/>
          </a:p>
        </p:txBody>
      </p:sp>
    </p:spTree>
    <p:extLst>
      <p:ext uri="{BB962C8B-B14F-4D97-AF65-F5344CB8AC3E}">
        <p14:creationId xmlns:p14="http://schemas.microsoft.com/office/powerpoint/2010/main" val="25356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A5BED69-ED0B-B74B-9B77-B6A03253A3B3}" type="slidenum">
              <a:rPr lang="en-US" smtClean="0"/>
              <a:pPr>
                <a:defRPr/>
              </a:pPr>
              <a:t>32</a:t>
            </a:fld>
            <a:endParaRPr lang="en-US"/>
          </a:p>
        </p:txBody>
      </p:sp>
    </p:spTree>
    <p:extLst>
      <p:ext uri="{BB962C8B-B14F-4D97-AF65-F5344CB8AC3E}">
        <p14:creationId xmlns:p14="http://schemas.microsoft.com/office/powerpoint/2010/main" val="17418177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247650" lvl="1" indent="-228600" defTabSz="914400" eaLnBrk="1" hangingPunct="1">
              <a:lnSpc>
                <a:spcPct val="95000"/>
              </a:lnSpc>
              <a:spcBef>
                <a:spcPts val="300"/>
              </a:spcBef>
              <a:buFont typeface="+mj-lt"/>
              <a:buAutoNum type="arabicPeriod"/>
            </a:pPr>
            <a:r>
              <a:rPr lang="en-US" kern="0" dirty="0">
                <a:cs typeface="Arial" pitchFamily="34" charset="0"/>
              </a:rPr>
              <a:t>AP Placement is the single most important predictor of user satisfaction!!! </a:t>
            </a:r>
          </a:p>
          <a:p>
            <a:pPr marL="247650" lvl="1" indent="-228600" defTabSz="914400" eaLnBrk="1" hangingPunct="1">
              <a:lnSpc>
                <a:spcPct val="95000"/>
              </a:lnSpc>
              <a:spcBef>
                <a:spcPts val="300"/>
              </a:spcBef>
              <a:buFont typeface="+mj-lt"/>
              <a:buAutoNum type="arabicPeriod"/>
            </a:pPr>
            <a:r>
              <a:rPr lang="en-US" kern="0" dirty="0">
                <a:cs typeface="Arial" pitchFamily="34" charset="0"/>
              </a:rPr>
              <a:t>ARM and </a:t>
            </a:r>
            <a:r>
              <a:rPr lang="en-US" kern="0" dirty="0" err="1">
                <a:cs typeface="Arial" pitchFamily="34" charset="0"/>
              </a:rPr>
              <a:t>Airmatch</a:t>
            </a:r>
            <a:r>
              <a:rPr lang="en-US" kern="0" dirty="0">
                <a:cs typeface="Arial" pitchFamily="34" charset="0"/>
              </a:rPr>
              <a:t> are very effective but it can’t defy the laws of physics and make up for poor AP placements</a:t>
            </a:r>
          </a:p>
          <a:p>
            <a:pPr marL="247650" lvl="1" indent="-228600" defTabSz="914400" eaLnBrk="1" hangingPunct="1">
              <a:lnSpc>
                <a:spcPct val="95000"/>
              </a:lnSpc>
              <a:spcBef>
                <a:spcPts val="300"/>
              </a:spcBef>
              <a:buFont typeface="+mj-lt"/>
              <a:buAutoNum type="arabicPeriod"/>
            </a:pPr>
            <a:r>
              <a:rPr lang="en-US" kern="0" dirty="0">
                <a:cs typeface="Arial" pitchFamily="34" charset="0"/>
              </a:rPr>
              <a:t>Cabling is a very large expense when deploying network devices.  </a:t>
            </a:r>
          </a:p>
          <a:p>
            <a:pPr marL="247650" lvl="1" indent="-228600" defTabSz="914400" eaLnBrk="1" hangingPunct="1">
              <a:lnSpc>
                <a:spcPct val="95000"/>
              </a:lnSpc>
              <a:spcBef>
                <a:spcPts val="300"/>
              </a:spcBef>
              <a:buFont typeface="+mj-lt"/>
              <a:buAutoNum type="arabicPeriod"/>
            </a:pPr>
            <a:r>
              <a:rPr lang="en-US" kern="0" dirty="0">
                <a:cs typeface="Arial" pitchFamily="34" charset="0"/>
              </a:rPr>
              <a:t>Make poor AP placement decisions and you are going to live with them for a long time.</a:t>
            </a:r>
          </a:p>
          <a:p>
            <a:pPr marL="247650" lvl="1" indent="-228600" defTabSz="914400" eaLnBrk="1" hangingPunct="1">
              <a:lnSpc>
                <a:spcPct val="95000"/>
              </a:lnSpc>
              <a:spcBef>
                <a:spcPts val="300"/>
              </a:spcBef>
              <a:buFont typeface="+mj-lt"/>
              <a:buAutoNum type="arabicPeriod"/>
            </a:pPr>
            <a:r>
              <a:rPr lang="en-US" kern="0" dirty="0">
                <a:cs typeface="Arial" pitchFamily="34" charset="0"/>
              </a:rPr>
              <a:t>Too many AP’s for the building/users and you are going to be locked into 20 MHz channels if you can’t use the DFS channels</a:t>
            </a:r>
          </a:p>
          <a:p>
            <a:pPr marL="247650" lvl="1" indent="-228600" defTabSz="914400" eaLnBrk="1" hangingPunct="1">
              <a:lnSpc>
                <a:spcPct val="95000"/>
              </a:lnSpc>
              <a:spcBef>
                <a:spcPts val="300"/>
              </a:spcBef>
              <a:buFont typeface="+mj-lt"/>
              <a:buAutoNum type="arabicPeriod"/>
            </a:pPr>
            <a:r>
              <a:rPr lang="en-US" kern="0" dirty="0">
                <a:cs typeface="Arial" pitchFamily="34" charset="0"/>
              </a:rPr>
              <a:t>Too Few AP’s and you are going to create bad coverage areas</a:t>
            </a:r>
          </a:p>
          <a:p>
            <a:pPr marL="247650" lvl="1" indent="-228600" defTabSz="914400" eaLnBrk="1" hangingPunct="1">
              <a:lnSpc>
                <a:spcPct val="95000"/>
              </a:lnSpc>
              <a:spcBef>
                <a:spcPts val="300"/>
              </a:spcBef>
              <a:buFont typeface="+mj-lt"/>
              <a:buAutoNum type="arabicPeriod"/>
            </a:pPr>
            <a:r>
              <a:rPr lang="en-US" kern="0" dirty="0">
                <a:cs typeface="Arial" pitchFamily="34" charset="0"/>
              </a:rPr>
              <a:t>ARM is going to want to put the AP power too high creating near/far issues</a:t>
            </a:r>
          </a:p>
          <a:p>
            <a:pPr marL="247650" lvl="1" indent="-228600" defTabSz="914400" eaLnBrk="1" hangingPunct="1">
              <a:lnSpc>
                <a:spcPct val="95000"/>
              </a:lnSpc>
              <a:spcBef>
                <a:spcPts val="300"/>
              </a:spcBef>
              <a:buFont typeface="+mj-lt"/>
              <a:buAutoNum type="arabicPeriod"/>
            </a:pPr>
            <a:r>
              <a:rPr lang="en-US" kern="0" dirty="0">
                <a:cs typeface="Arial" pitchFamily="34" charset="0"/>
              </a:rPr>
              <a:t>Client match will help with the near/far issues but it takes time to steer clients (typically about 60 seconds once stationary)</a:t>
            </a:r>
          </a:p>
          <a:p>
            <a:pPr marL="247650" lvl="1" indent="-228600" defTabSz="914400" eaLnBrk="1" hangingPunct="1">
              <a:lnSpc>
                <a:spcPct val="95000"/>
              </a:lnSpc>
              <a:spcBef>
                <a:spcPts val="300"/>
              </a:spcBef>
              <a:buFont typeface="+mj-lt"/>
              <a:buAutoNum type="arabicPeriod"/>
            </a:pPr>
            <a:r>
              <a:rPr lang="en-US" kern="0" dirty="0">
                <a:cs typeface="Arial" pitchFamily="34" charset="0"/>
              </a:rPr>
              <a:t>Badly placed AP’s are almost as bad as putting too many AP’s and to few AP’s</a:t>
            </a:r>
          </a:p>
          <a:p>
            <a:pPr marL="247650" lvl="1" indent="-228600" defTabSz="914400" eaLnBrk="1" hangingPunct="1">
              <a:lnSpc>
                <a:spcPct val="95000"/>
              </a:lnSpc>
              <a:spcBef>
                <a:spcPts val="300"/>
              </a:spcBef>
              <a:buFont typeface="+mj-lt"/>
              <a:buAutoNum type="arabicPeriod"/>
            </a:pPr>
            <a:r>
              <a:rPr lang="en-US" kern="0" dirty="0">
                <a:cs typeface="Arial" pitchFamily="34" charset="0"/>
              </a:rPr>
              <a:t>Avoid AP’s having Line of Sight to each other if you can avoid It</a:t>
            </a:r>
          </a:p>
          <a:p>
            <a:pPr marL="247650" lvl="1" indent="-228600" defTabSz="914400" eaLnBrk="1" hangingPunct="1">
              <a:lnSpc>
                <a:spcPct val="95000"/>
              </a:lnSpc>
              <a:spcBef>
                <a:spcPts val="300"/>
              </a:spcBef>
              <a:buFont typeface="+mj-lt"/>
              <a:buAutoNum type="arabicPeriod"/>
            </a:pPr>
            <a:r>
              <a:rPr lang="en-US" kern="0" dirty="0">
                <a:cs typeface="Arial" pitchFamily="34" charset="0"/>
              </a:rPr>
              <a:t>In dense deployments you can’t avoid this most of the time but the fewer AP’s that have LOS to each other, the better.  </a:t>
            </a:r>
          </a:p>
          <a:p>
            <a:pPr marL="247650" lvl="1" indent="-228600" defTabSz="914400" eaLnBrk="1" hangingPunct="1">
              <a:lnSpc>
                <a:spcPct val="95000"/>
              </a:lnSpc>
              <a:spcBef>
                <a:spcPts val="300"/>
              </a:spcBef>
              <a:buFont typeface="+mj-lt"/>
              <a:buAutoNum type="arabicPeriod"/>
            </a:pPr>
            <a:r>
              <a:rPr lang="en-US" kern="0" dirty="0">
                <a:cs typeface="Arial" pitchFamily="34" charset="0"/>
              </a:rPr>
              <a:t>Think about the number of channels in each band and how much overlap you have in dense areas</a:t>
            </a:r>
          </a:p>
          <a:p>
            <a:pPr marL="247650" lvl="1" indent="-228600" defTabSz="914400" eaLnBrk="1" hangingPunct="1">
              <a:lnSpc>
                <a:spcPct val="95000"/>
              </a:lnSpc>
              <a:spcBef>
                <a:spcPts val="300"/>
              </a:spcBef>
              <a:buFont typeface="+mj-lt"/>
              <a:buAutoNum type="arabicPeriod"/>
            </a:pPr>
            <a:r>
              <a:rPr lang="en-US" kern="0" dirty="0">
                <a:cs typeface="Arial" pitchFamily="34" charset="0"/>
              </a:rPr>
              <a:t>A few feet can make a big difference in signal quality and the way that ARM reacts</a:t>
            </a:r>
          </a:p>
          <a:p>
            <a:pPr marL="247650" lvl="1" indent="-228600" defTabSz="914400" eaLnBrk="1" hangingPunct="1">
              <a:lnSpc>
                <a:spcPct val="95000"/>
              </a:lnSpc>
              <a:spcBef>
                <a:spcPts val="300"/>
              </a:spcBef>
              <a:buFont typeface="+mj-lt"/>
              <a:buAutoNum type="arabicPeriod"/>
            </a:pPr>
            <a:r>
              <a:rPr lang="en-US" kern="0" dirty="0">
                <a:cs typeface="Arial" pitchFamily="34" charset="0"/>
              </a:rPr>
              <a:t>Don’t stack AP’s on top of each other floor to floor</a:t>
            </a:r>
          </a:p>
        </p:txBody>
      </p:sp>
      <p:sp>
        <p:nvSpPr>
          <p:cNvPr id="4" name="Slide Number Placeholder 3"/>
          <p:cNvSpPr>
            <a:spLocks noGrp="1"/>
          </p:cNvSpPr>
          <p:nvPr>
            <p:ph type="sldNum" sz="quarter" idx="10"/>
          </p:nvPr>
        </p:nvSpPr>
        <p:spPr/>
        <p:txBody>
          <a:bodyPr/>
          <a:lstStyle/>
          <a:p>
            <a:pPr>
              <a:defRPr/>
            </a:pPr>
            <a:fld id="{9A5BED69-ED0B-B74B-9B77-B6A03253A3B3}" type="slidenum">
              <a:rPr lang="en-US" smtClean="0"/>
              <a:pPr>
                <a:defRPr/>
              </a:pPr>
              <a:t>33</a:t>
            </a:fld>
            <a:endParaRPr lang="en-US"/>
          </a:p>
        </p:txBody>
      </p:sp>
    </p:spTree>
    <p:extLst>
      <p:ext uri="{BB962C8B-B14F-4D97-AF65-F5344CB8AC3E}">
        <p14:creationId xmlns:p14="http://schemas.microsoft.com/office/powerpoint/2010/main" val="33404620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A5BED69-ED0B-B74B-9B77-B6A03253A3B3}" type="slidenum">
              <a:rPr lang="en-US" smtClean="0"/>
              <a:pPr>
                <a:defRPr/>
              </a:pPr>
              <a:t>34</a:t>
            </a:fld>
            <a:endParaRPr lang="en-US"/>
          </a:p>
        </p:txBody>
      </p:sp>
    </p:spTree>
    <p:extLst>
      <p:ext uri="{BB962C8B-B14F-4D97-AF65-F5344CB8AC3E}">
        <p14:creationId xmlns:p14="http://schemas.microsoft.com/office/powerpoint/2010/main" val="15009907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A5BED69-ED0B-B74B-9B77-B6A03253A3B3}" type="slidenum">
              <a:rPr lang="en-US" smtClean="0"/>
              <a:pPr>
                <a:defRPr/>
              </a:pPr>
              <a:t>35</a:t>
            </a:fld>
            <a:endParaRPr lang="en-US"/>
          </a:p>
        </p:txBody>
      </p:sp>
    </p:spTree>
    <p:extLst>
      <p:ext uri="{BB962C8B-B14F-4D97-AF65-F5344CB8AC3E}">
        <p14:creationId xmlns:p14="http://schemas.microsoft.com/office/powerpoint/2010/main" val="12477029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A5BED69-ED0B-B74B-9B77-B6A03253A3B3}" type="slidenum">
              <a:rPr lang="en-US" smtClean="0"/>
              <a:pPr>
                <a:defRPr/>
              </a:pPr>
              <a:t>36</a:t>
            </a:fld>
            <a:endParaRPr lang="en-US"/>
          </a:p>
        </p:txBody>
      </p:sp>
    </p:spTree>
    <p:extLst>
      <p:ext uri="{BB962C8B-B14F-4D97-AF65-F5344CB8AC3E}">
        <p14:creationId xmlns:p14="http://schemas.microsoft.com/office/powerpoint/2010/main" val="26217889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A5BED69-ED0B-B74B-9B77-B6A03253A3B3}" type="slidenum">
              <a:rPr lang="en-US" smtClean="0"/>
              <a:pPr>
                <a:defRPr/>
              </a:pPr>
              <a:t>37</a:t>
            </a:fld>
            <a:endParaRPr lang="en-US"/>
          </a:p>
        </p:txBody>
      </p:sp>
    </p:spTree>
    <p:extLst>
      <p:ext uri="{BB962C8B-B14F-4D97-AF65-F5344CB8AC3E}">
        <p14:creationId xmlns:p14="http://schemas.microsoft.com/office/powerpoint/2010/main" val="8027074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A5BED69-ED0B-B74B-9B77-B6A03253A3B3}" type="slidenum">
              <a:rPr lang="en-US" smtClean="0"/>
              <a:pPr>
                <a:defRPr/>
              </a:pPr>
              <a:t>38</a:t>
            </a:fld>
            <a:endParaRPr lang="en-US"/>
          </a:p>
        </p:txBody>
      </p:sp>
    </p:spTree>
    <p:extLst>
      <p:ext uri="{BB962C8B-B14F-4D97-AF65-F5344CB8AC3E}">
        <p14:creationId xmlns:p14="http://schemas.microsoft.com/office/powerpoint/2010/main" val="22542939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A5BED69-ED0B-B74B-9B77-B6A03253A3B3}" type="slidenum">
              <a:rPr lang="en-US" smtClean="0"/>
              <a:pPr>
                <a:defRPr/>
              </a:pPr>
              <a:t>39</a:t>
            </a:fld>
            <a:endParaRPr lang="en-US"/>
          </a:p>
        </p:txBody>
      </p:sp>
    </p:spTree>
    <p:extLst>
      <p:ext uri="{BB962C8B-B14F-4D97-AF65-F5344CB8AC3E}">
        <p14:creationId xmlns:p14="http://schemas.microsoft.com/office/powerpoint/2010/main" val="78355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A5BED69-ED0B-B74B-9B77-B6A03253A3B3}" type="slidenum">
              <a:rPr lang="en-US" smtClean="0"/>
              <a:pPr>
                <a:defRPr/>
              </a:pPr>
              <a:t>4</a:t>
            </a:fld>
            <a:endParaRPr lang="en-US" dirty="0"/>
          </a:p>
        </p:txBody>
      </p:sp>
    </p:spTree>
    <p:extLst>
      <p:ext uri="{BB962C8B-B14F-4D97-AF65-F5344CB8AC3E}">
        <p14:creationId xmlns:p14="http://schemas.microsoft.com/office/powerpoint/2010/main" val="33836125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A5BED69-ED0B-B74B-9B77-B6A03253A3B3}" type="slidenum">
              <a:rPr lang="en-US" smtClean="0"/>
              <a:pPr>
                <a:defRPr/>
              </a:pPr>
              <a:t>40</a:t>
            </a:fld>
            <a:endParaRPr lang="en-US"/>
          </a:p>
        </p:txBody>
      </p:sp>
    </p:spTree>
    <p:extLst>
      <p:ext uri="{BB962C8B-B14F-4D97-AF65-F5344CB8AC3E}">
        <p14:creationId xmlns:p14="http://schemas.microsoft.com/office/powerpoint/2010/main" val="33624197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A5BED69-ED0B-B74B-9B77-B6A03253A3B3}" type="slidenum">
              <a:rPr lang="en-US" smtClean="0"/>
              <a:pPr>
                <a:defRPr/>
              </a:pPr>
              <a:t>41</a:t>
            </a:fld>
            <a:endParaRPr lang="en-US"/>
          </a:p>
        </p:txBody>
      </p:sp>
    </p:spTree>
    <p:extLst>
      <p:ext uri="{BB962C8B-B14F-4D97-AF65-F5344CB8AC3E}">
        <p14:creationId xmlns:p14="http://schemas.microsoft.com/office/powerpoint/2010/main" val="6113529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7650" lvl="1" indent="-228600" defTabSz="914400" eaLnBrk="1" hangingPunct="1">
              <a:lnSpc>
                <a:spcPct val="95000"/>
              </a:lnSpc>
              <a:spcBef>
                <a:spcPts val="300"/>
              </a:spcBef>
              <a:buFont typeface="+mj-lt"/>
              <a:buAutoNum type="arabicPeriod"/>
            </a:pPr>
            <a:r>
              <a:rPr lang="en-US" kern="0" dirty="0">
                <a:cs typeface="Arial" pitchFamily="34" charset="0"/>
              </a:rPr>
              <a:t>ARM calculations are done by each access point independently</a:t>
            </a:r>
          </a:p>
          <a:p>
            <a:pPr marL="247650" lvl="1" indent="-228600" defTabSz="914400" eaLnBrk="1" hangingPunct="1">
              <a:lnSpc>
                <a:spcPct val="95000"/>
              </a:lnSpc>
              <a:spcBef>
                <a:spcPts val="300"/>
              </a:spcBef>
              <a:buFont typeface="+mj-lt"/>
              <a:buAutoNum type="arabicPeriod"/>
            </a:pPr>
            <a:r>
              <a:rPr lang="en-US" kern="0" dirty="0">
                <a:cs typeface="Arial" pitchFamily="34" charset="0"/>
              </a:rPr>
              <a:t>ARM power increases or decreases in 3dB increments</a:t>
            </a:r>
          </a:p>
        </p:txBody>
      </p:sp>
      <p:sp>
        <p:nvSpPr>
          <p:cNvPr id="4" name="Slide Number Placeholder 3"/>
          <p:cNvSpPr>
            <a:spLocks noGrp="1"/>
          </p:cNvSpPr>
          <p:nvPr>
            <p:ph type="sldNum" sz="quarter" idx="10"/>
          </p:nvPr>
        </p:nvSpPr>
        <p:spPr/>
        <p:txBody>
          <a:bodyPr/>
          <a:lstStyle/>
          <a:p>
            <a:pPr>
              <a:defRPr/>
            </a:pPr>
            <a:fld id="{9A5BED69-ED0B-B74B-9B77-B6A03253A3B3}" type="slidenum">
              <a:rPr lang="en-US" smtClean="0"/>
              <a:pPr>
                <a:defRPr/>
              </a:pPr>
              <a:t>42</a:t>
            </a:fld>
            <a:endParaRPr lang="en-US"/>
          </a:p>
        </p:txBody>
      </p:sp>
    </p:spTree>
    <p:extLst>
      <p:ext uri="{BB962C8B-B14F-4D97-AF65-F5344CB8AC3E}">
        <p14:creationId xmlns:p14="http://schemas.microsoft.com/office/powerpoint/2010/main" val="5323789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7650" lvl="1" indent="-228600" defTabSz="914400" eaLnBrk="1" hangingPunct="1">
              <a:lnSpc>
                <a:spcPct val="95000"/>
              </a:lnSpc>
              <a:spcBef>
                <a:spcPts val="300"/>
              </a:spcBef>
              <a:buFont typeface="+mj-lt"/>
              <a:buAutoNum type="arabicPeriod"/>
            </a:pPr>
            <a:r>
              <a:rPr lang="en-US" kern="0" dirty="0">
                <a:cs typeface="Arial" pitchFamily="34" charset="0"/>
              </a:rPr>
              <a:t>This can lead to unintended consequences and may cause a ripple 		effect</a:t>
            </a:r>
          </a:p>
          <a:p>
            <a:pPr marL="247650" lvl="1" indent="-228600" defTabSz="914400" eaLnBrk="1" hangingPunct="1">
              <a:lnSpc>
                <a:spcPct val="95000"/>
              </a:lnSpc>
              <a:spcBef>
                <a:spcPts val="300"/>
              </a:spcBef>
              <a:buFont typeface="+mj-lt"/>
              <a:buAutoNum type="arabicPeriod"/>
            </a:pPr>
            <a:r>
              <a:rPr lang="en-US" kern="0" dirty="0">
                <a:cs typeface="Arial" pitchFamily="34" charset="0"/>
              </a:rPr>
              <a:t>A couple examples-</a:t>
            </a:r>
          </a:p>
          <a:p>
            <a:pPr marL="704850" lvl="2" indent="-228600" defTabSz="914400" eaLnBrk="1" hangingPunct="1">
              <a:lnSpc>
                <a:spcPct val="95000"/>
              </a:lnSpc>
              <a:spcBef>
                <a:spcPts val="300"/>
              </a:spcBef>
              <a:buFont typeface="+mj-lt"/>
              <a:buAutoNum type="arabicPeriod"/>
            </a:pPr>
            <a:r>
              <a:rPr lang="en-US" kern="0" dirty="0">
                <a:cs typeface="Arial" pitchFamily="34" charset="0"/>
              </a:rPr>
              <a:t>AP-X comes up on channel 165 and sees no other AP’s on that channel so it goes to the maximum power allowed in the ARM profile</a:t>
            </a:r>
          </a:p>
          <a:p>
            <a:pPr marL="704850" lvl="2" indent="-228600" defTabSz="914400" eaLnBrk="1" hangingPunct="1">
              <a:lnSpc>
                <a:spcPct val="95000"/>
              </a:lnSpc>
              <a:spcBef>
                <a:spcPts val="300"/>
              </a:spcBef>
              <a:buFont typeface="+mj-lt"/>
              <a:buAutoNum type="arabicPeriod"/>
            </a:pPr>
            <a:r>
              <a:rPr lang="en-US" kern="0" dirty="0">
                <a:cs typeface="Arial" pitchFamily="34" charset="0"/>
              </a:rPr>
              <a:t>The interference index threshold is reached for AP-X so it changes channels but this channel can now be heard by another AP on the same channel so it thinks it needs to power down</a:t>
            </a:r>
          </a:p>
          <a:p>
            <a:endParaRPr lang="en-US" dirty="0"/>
          </a:p>
        </p:txBody>
      </p:sp>
      <p:sp>
        <p:nvSpPr>
          <p:cNvPr id="4" name="Slide Number Placeholder 3"/>
          <p:cNvSpPr>
            <a:spLocks noGrp="1"/>
          </p:cNvSpPr>
          <p:nvPr>
            <p:ph type="sldNum" sz="quarter" idx="10"/>
          </p:nvPr>
        </p:nvSpPr>
        <p:spPr/>
        <p:txBody>
          <a:bodyPr/>
          <a:lstStyle/>
          <a:p>
            <a:pPr>
              <a:defRPr/>
            </a:pPr>
            <a:fld id="{9A5BED69-ED0B-B74B-9B77-B6A03253A3B3}" type="slidenum">
              <a:rPr lang="en-US" smtClean="0"/>
              <a:pPr>
                <a:defRPr/>
              </a:pPr>
              <a:t>43</a:t>
            </a:fld>
            <a:endParaRPr lang="en-US"/>
          </a:p>
        </p:txBody>
      </p:sp>
    </p:spTree>
    <p:extLst>
      <p:ext uri="{BB962C8B-B14F-4D97-AF65-F5344CB8AC3E}">
        <p14:creationId xmlns:p14="http://schemas.microsoft.com/office/powerpoint/2010/main" val="19327664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A5BED69-ED0B-B74B-9B77-B6A03253A3B3}" type="slidenum">
              <a:rPr lang="en-US" smtClean="0"/>
              <a:pPr>
                <a:defRPr/>
              </a:pPr>
              <a:t>44</a:t>
            </a:fld>
            <a:endParaRPr lang="en-US"/>
          </a:p>
        </p:txBody>
      </p:sp>
    </p:spTree>
    <p:extLst>
      <p:ext uri="{BB962C8B-B14F-4D97-AF65-F5344CB8AC3E}">
        <p14:creationId xmlns:p14="http://schemas.microsoft.com/office/powerpoint/2010/main" val="41847189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A5BED69-ED0B-B74B-9B77-B6A03253A3B3}" type="slidenum">
              <a:rPr lang="en-US" smtClean="0"/>
              <a:pPr>
                <a:defRPr/>
              </a:pPr>
              <a:t>45</a:t>
            </a:fld>
            <a:endParaRPr lang="en-US"/>
          </a:p>
        </p:txBody>
      </p:sp>
    </p:spTree>
    <p:extLst>
      <p:ext uri="{BB962C8B-B14F-4D97-AF65-F5344CB8AC3E}">
        <p14:creationId xmlns:p14="http://schemas.microsoft.com/office/powerpoint/2010/main" val="30577106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7650" lvl="1" indent="-228600" defTabSz="914400" eaLnBrk="1" hangingPunct="1">
              <a:lnSpc>
                <a:spcPct val="95000"/>
              </a:lnSpc>
              <a:spcBef>
                <a:spcPts val="300"/>
              </a:spcBef>
              <a:buFont typeface="+mj-lt"/>
              <a:buAutoNum type="arabicPeriod"/>
            </a:pPr>
            <a:r>
              <a:rPr lang="en-US" kern="0" dirty="0">
                <a:cs typeface="Arial" pitchFamily="34" charset="0"/>
              </a:rPr>
              <a:t>Power is set in 1dB increments</a:t>
            </a:r>
          </a:p>
          <a:p>
            <a:pPr marL="247650" lvl="1" indent="-228600" defTabSz="914400" eaLnBrk="1" hangingPunct="1">
              <a:lnSpc>
                <a:spcPct val="95000"/>
              </a:lnSpc>
              <a:spcBef>
                <a:spcPts val="300"/>
              </a:spcBef>
              <a:buFont typeface="+mj-lt"/>
              <a:buAutoNum type="arabicPeriod"/>
            </a:pPr>
            <a:r>
              <a:rPr lang="en-US" kern="0" dirty="0" err="1">
                <a:cs typeface="Arial" pitchFamily="34" charset="0"/>
              </a:rPr>
              <a:t>Airmatch</a:t>
            </a:r>
            <a:r>
              <a:rPr lang="en-US" kern="0" dirty="0">
                <a:cs typeface="Arial" pitchFamily="34" charset="0"/>
              </a:rPr>
              <a:t> will almost never set power higher than 18dBm and will almost always maintain a 6dB gap between 5GHz and 2.4GHz</a:t>
            </a:r>
          </a:p>
          <a:p>
            <a:endParaRPr lang="en-US" dirty="0"/>
          </a:p>
        </p:txBody>
      </p:sp>
      <p:sp>
        <p:nvSpPr>
          <p:cNvPr id="4" name="Slide Number Placeholder 3"/>
          <p:cNvSpPr>
            <a:spLocks noGrp="1"/>
          </p:cNvSpPr>
          <p:nvPr>
            <p:ph type="sldNum" sz="quarter" idx="10"/>
          </p:nvPr>
        </p:nvSpPr>
        <p:spPr/>
        <p:txBody>
          <a:bodyPr/>
          <a:lstStyle/>
          <a:p>
            <a:pPr>
              <a:defRPr/>
            </a:pPr>
            <a:fld id="{9A5BED69-ED0B-B74B-9B77-B6A03253A3B3}" type="slidenum">
              <a:rPr lang="en-US" smtClean="0"/>
              <a:pPr>
                <a:defRPr/>
              </a:pPr>
              <a:t>46</a:t>
            </a:fld>
            <a:endParaRPr lang="en-US"/>
          </a:p>
        </p:txBody>
      </p:sp>
    </p:spTree>
    <p:extLst>
      <p:ext uri="{BB962C8B-B14F-4D97-AF65-F5344CB8AC3E}">
        <p14:creationId xmlns:p14="http://schemas.microsoft.com/office/powerpoint/2010/main" val="22746375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kern="0" dirty="0">
              <a:cs typeface="Arial" pitchFamily="34" charset="0"/>
            </a:endParaRPr>
          </a:p>
        </p:txBody>
      </p:sp>
      <p:sp>
        <p:nvSpPr>
          <p:cNvPr id="4" name="Slide Number Placeholder 3"/>
          <p:cNvSpPr>
            <a:spLocks noGrp="1"/>
          </p:cNvSpPr>
          <p:nvPr>
            <p:ph type="sldNum" sz="quarter" idx="10"/>
          </p:nvPr>
        </p:nvSpPr>
        <p:spPr/>
        <p:txBody>
          <a:bodyPr/>
          <a:lstStyle/>
          <a:p>
            <a:pPr>
              <a:defRPr/>
            </a:pPr>
            <a:fld id="{9A5BED69-ED0B-B74B-9B77-B6A03253A3B3}" type="slidenum">
              <a:rPr lang="en-US" smtClean="0"/>
              <a:pPr>
                <a:defRPr/>
              </a:pPr>
              <a:t>47</a:t>
            </a:fld>
            <a:endParaRPr lang="en-US"/>
          </a:p>
        </p:txBody>
      </p:sp>
    </p:spTree>
    <p:extLst>
      <p:ext uri="{BB962C8B-B14F-4D97-AF65-F5344CB8AC3E}">
        <p14:creationId xmlns:p14="http://schemas.microsoft.com/office/powerpoint/2010/main" val="17406537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A5BED69-ED0B-B74B-9B77-B6A03253A3B3}" type="slidenum">
              <a:rPr lang="en-US" smtClean="0"/>
              <a:pPr>
                <a:defRPr/>
              </a:pPr>
              <a:t>48</a:t>
            </a:fld>
            <a:endParaRPr lang="en-US"/>
          </a:p>
        </p:txBody>
      </p:sp>
    </p:spTree>
    <p:extLst>
      <p:ext uri="{BB962C8B-B14F-4D97-AF65-F5344CB8AC3E}">
        <p14:creationId xmlns:p14="http://schemas.microsoft.com/office/powerpoint/2010/main" val="16914965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A5BED69-ED0B-B74B-9B77-B6A03253A3B3}" type="slidenum">
              <a:rPr lang="en-US" smtClean="0"/>
              <a:pPr>
                <a:defRPr/>
              </a:pPr>
              <a:t>49</a:t>
            </a:fld>
            <a:endParaRPr lang="en-US"/>
          </a:p>
        </p:txBody>
      </p:sp>
    </p:spTree>
    <p:extLst>
      <p:ext uri="{BB962C8B-B14F-4D97-AF65-F5344CB8AC3E}">
        <p14:creationId xmlns:p14="http://schemas.microsoft.com/office/powerpoint/2010/main" val="467441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8757" lvl="1" indent="-228600">
              <a:buFont typeface="+mj-lt"/>
              <a:buAutoNum type="arabicPeriod"/>
            </a:pPr>
            <a:r>
              <a:rPr lang="en-US" dirty="0"/>
              <a:t>Only the person with the ball can talk</a:t>
            </a:r>
          </a:p>
          <a:p>
            <a:pPr marL="258757" lvl="1" indent="-228600">
              <a:buFont typeface="+mj-lt"/>
              <a:buAutoNum type="arabicPeriod"/>
            </a:pPr>
            <a:r>
              <a:rPr lang="en-US" dirty="0"/>
              <a:t>When they are done talking everyone else can fight for the ball </a:t>
            </a:r>
          </a:p>
          <a:p>
            <a:endParaRPr lang="en-US" dirty="0"/>
          </a:p>
        </p:txBody>
      </p:sp>
      <p:sp>
        <p:nvSpPr>
          <p:cNvPr id="4" name="Slide Number Placeholder 3"/>
          <p:cNvSpPr>
            <a:spLocks noGrp="1"/>
          </p:cNvSpPr>
          <p:nvPr>
            <p:ph type="sldNum" sz="quarter" idx="10"/>
          </p:nvPr>
        </p:nvSpPr>
        <p:spPr/>
        <p:txBody>
          <a:bodyPr/>
          <a:lstStyle/>
          <a:p>
            <a:pPr>
              <a:defRPr/>
            </a:pPr>
            <a:fld id="{9A5BED69-ED0B-B74B-9B77-B6A03253A3B3}" type="slidenum">
              <a:rPr lang="en-US" smtClean="0"/>
              <a:pPr>
                <a:defRPr/>
              </a:pPr>
              <a:t>5</a:t>
            </a:fld>
            <a:endParaRPr lang="en-US" dirty="0"/>
          </a:p>
        </p:txBody>
      </p:sp>
    </p:spTree>
    <p:extLst>
      <p:ext uri="{BB962C8B-B14F-4D97-AF65-F5344CB8AC3E}">
        <p14:creationId xmlns:p14="http://schemas.microsoft.com/office/powerpoint/2010/main" val="32440895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A5BED69-ED0B-B74B-9B77-B6A03253A3B3}" type="slidenum">
              <a:rPr lang="en-US" smtClean="0"/>
              <a:pPr>
                <a:defRPr/>
              </a:pPr>
              <a:t>50</a:t>
            </a:fld>
            <a:endParaRPr lang="en-US"/>
          </a:p>
        </p:txBody>
      </p:sp>
    </p:spTree>
    <p:extLst>
      <p:ext uri="{BB962C8B-B14F-4D97-AF65-F5344CB8AC3E}">
        <p14:creationId xmlns:p14="http://schemas.microsoft.com/office/powerpoint/2010/main" val="35553144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A5BED69-ED0B-B74B-9B77-B6A03253A3B3}" type="slidenum">
              <a:rPr lang="en-US" smtClean="0"/>
              <a:pPr>
                <a:defRPr/>
              </a:pPr>
              <a:t>51</a:t>
            </a:fld>
            <a:endParaRPr lang="en-US"/>
          </a:p>
        </p:txBody>
      </p:sp>
    </p:spTree>
    <p:extLst>
      <p:ext uri="{BB962C8B-B14F-4D97-AF65-F5344CB8AC3E}">
        <p14:creationId xmlns:p14="http://schemas.microsoft.com/office/powerpoint/2010/main" val="148527939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Client reaches a vendor specific, secret sauce, signal level and starts to probe to see where he’s going to go next.  For this example let’s assume this is -72dBm.</a:t>
            </a:r>
          </a:p>
          <a:p>
            <a:pPr marL="228600" indent="-228600">
              <a:buFont typeface="+mj-lt"/>
              <a:buAutoNum type="arabicPeriod"/>
            </a:pPr>
            <a:r>
              <a:rPr lang="en-US" dirty="0"/>
              <a:t>If it supports DFS it will also start to scan the DFS channels it supports for beacons</a:t>
            </a:r>
          </a:p>
          <a:p>
            <a:endParaRPr lang="en-US" dirty="0"/>
          </a:p>
        </p:txBody>
      </p:sp>
      <p:sp>
        <p:nvSpPr>
          <p:cNvPr id="4" name="Slide Number Placeholder 3"/>
          <p:cNvSpPr>
            <a:spLocks noGrp="1"/>
          </p:cNvSpPr>
          <p:nvPr>
            <p:ph type="sldNum" sz="quarter" idx="10"/>
          </p:nvPr>
        </p:nvSpPr>
        <p:spPr/>
        <p:txBody>
          <a:bodyPr/>
          <a:lstStyle/>
          <a:p>
            <a:pPr>
              <a:defRPr/>
            </a:pPr>
            <a:fld id="{9A5BED69-ED0B-B74B-9B77-B6A03253A3B3}" type="slidenum">
              <a:rPr lang="en-US" smtClean="0"/>
              <a:pPr>
                <a:defRPr/>
              </a:pPr>
              <a:t>52</a:t>
            </a:fld>
            <a:endParaRPr lang="en-US"/>
          </a:p>
        </p:txBody>
      </p:sp>
    </p:spTree>
    <p:extLst>
      <p:ext uri="{BB962C8B-B14F-4D97-AF65-F5344CB8AC3E}">
        <p14:creationId xmlns:p14="http://schemas.microsoft.com/office/powerpoint/2010/main" val="359852458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All the AP’s that hear the probe requests respond to it with a probe response frame.</a:t>
            </a:r>
          </a:p>
          <a:p>
            <a:pPr marL="228600" indent="-228600">
              <a:buFont typeface="+mj-lt"/>
              <a:buAutoNum type="arabicPeriod"/>
            </a:pPr>
            <a:r>
              <a:rPr lang="en-US" dirty="0"/>
              <a:t>The client then builds a roaming table of </a:t>
            </a:r>
            <a:r>
              <a:rPr lang="en-US" dirty="0" err="1"/>
              <a:t>bssid’s</a:t>
            </a:r>
            <a:r>
              <a:rPr lang="en-US" dirty="0"/>
              <a:t> that are candidate AP’s to roam to.</a:t>
            </a:r>
          </a:p>
          <a:p>
            <a:pPr marL="228600" indent="-228600">
              <a:buFont typeface="+mj-lt"/>
              <a:buAutoNum type="arabicPeriod"/>
            </a:pPr>
            <a:r>
              <a:rPr lang="en-US" dirty="0"/>
              <a:t>If AP’s are seen within -8 to -10dB of each other those are treated as equivalent AP’s in the client’s roaming table and the stronger AP may be below the weaker AP in the client’s table.</a:t>
            </a:r>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pPr>
              <a:defRPr/>
            </a:pPr>
            <a:fld id="{9A5BED69-ED0B-B74B-9B77-B6A03253A3B3}" type="slidenum">
              <a:rPr lang="en-US" smtClean="0"/>
              <a:pPr>
                <a:defRPr/>
              </a:pPr>
              <a:t>53</a:t>
            </a:fld>
            <a:endParaRPr lang="en-US"/>
          </a:p>
        </p:txBody>
      </p:sp>
    </p:spTree>
    <p:extLst>
      <p:ext uri="{BB962C8B-B14F-4D97-AF65-F5344CB8AC3E}">
        <p14:creationId xmlns:p14="http://schemas.microsoft.com/office/powerpoint/2010/main" val="12012292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The client reaches the roam threshold and roams to the top candidate in it’s list. For this example let’s say that is -75dBm.</a:t>
            </a:r>
          </a:p>
          <a:p>
            <a:pPr marL="228600" indent="-228600">
              <a:buFont typeface="+mj-lt"/>
              <a:buAutoNum type="arabicPeriod"/>
            </a:pPr>
            <a:r>
              <a:rPr lang="en-US" dirty="0"/>
              <a:t>….and the process repeats itself when the client reaches the probe threshold again</a:t>
            </a:r>
          </a:p>
        </p:txBody>
      </p:sp>
      <p:sp>
        <p:nvSpPr>
          <p:cNvPr id="4" name="Slide Number Placeholder 3"/>
          <p:cNvSpPr>
            <a:spLocks noGrp="1"/>
          </p:cNvSpPr>
          <p:nvPr>
            <p:ph type="sldNum" sz="quarter" idx="10"/>
          </p:nvPr>
        </p:nvSpPr>
        <p:spPr/>
        <p:txBody>
          <a:bodyPr/>
          <a:lstStyle/>
          <a:p>
            <a:pPr>
              <a:defRPr/>
            </a:pPr>
            <a:fld id="{9A5BED69-ED0B-B74B-9B77-B6A03253A3B3}" type="slidenum">
              <a:rPr lang="en-US" smtClean="0"/>
              <a:pPr>
                <a:defRPr/>
              </a:pPr>
              <a:t>54</a:t>
            </a:fld>
            <a:endParaRPr lang="en-US"/>
          </a:p>
        </p:txBody>
      </p:sp>
    </p:spTree>
    <p:extLst>
      <p:ext uri="{BB962C8B-B14F-4D97-AF65-F5344CB8AC3E}">
        <p14:creationId xmlns:p14="http://schemas.microsoft.com/office/powerpoint/2010/main" val="20145107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If the AP power is too high the client could connect to a far away AP</a:t>
            </a:r>
          </a:p>
          <a:p>
            <a:pPr marL="228600" indent="-228600">
              <a:buFont typeface="+mj-lt"/>
              <a:buAutoNum type="arabicPeriod"/>
            </a:pPr>
            <a:r>
              <a:rPr lang="en-US" dirty="0"/>
              <a:t>This results in a link imbalance and data rate imbalance</a:t>
            </a:r>
          </a:p>
          <a:p>
            <a:endParaRPr lang="en-US" dirty="0"/>
          </a:p>
        </p:txBody>
      </p:sp>
      <p:sp>
        <p:nvSpPr>
          <p:cNvPr id="4" name="Slide Number Placeholder 3"/>
          <p:cNvSpPr>
            <a:spLocks noGrp="1"/>
          </p:cNvSpPr>
          <p:nvPr>
            <p:ph type="sldNum" sz="quarter" idx="10"/>
          </p:nvPr>
        </p:nvSpPr>
        <p:spPr/>
        <p:txBody>
          <a:bodyPr/>
          <a:lstStyle/>
          <a:p>
            <a:pPr>
              <a:defRPr/>
            </a:pPr>
            <a:fld id="{9A5BED69-ED0B-B74B-9B77-B6A03253A3B3}" type="slidenum">
              <a:rPr lang="en-US" smtClean="0"/>
              <a:pPr>
                <a:defRPr/>
              </a:pPr>
              <a:t>55</a:t>
            </a:fld>
            <a:endParaRPr lang="en-US"/>
          </a:p>
        </p:txBody>
      </p:sp>
    </p:spTree>
    <p:extLst>
      <p:ext uri="{BB962C8B-B14F-4D97-AF65-F5344CB8AC3E}">
        <p14:creationId xmlns:p14="http://schemas.microsoft.com/office/powerpoint/2010/main" val="218104319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Instead of the client reaching a probe threshold where it starts the roaming process it reaches either a retry threshold or error threshold</a:t>
            </a:r>
          </a:p>
          <a:p>
            <a:pPr marL="228600" indent="-228600">
              <a:buFont typeface="+mj-lt"/>
              <a:buAutoNum type="arabicPeriod"/>
            </a:pPr>
            <a:r>
              <a:rPr lang="en-US" dirty="0"/>
              <a:t>This triggers a panicked set of probes and scanning for DFS beacons.  The client may or may not be able to maintain connectivity at this point.</a:t>
            </a:r>
          </a:p>
          <a:p>
            <a:pPr marL="228600" indent="-228600">
              <a:buFont typeface="+mj-lt"/>
              <a:buAutoNum type="arabicPeriod"/>
            </a:pPr>
            <a:r>
              <a:rPr lang="en-US" dirty="0"/>
              <a:t>All the AP’s the hear the client respond</a:t>
            </a:r>
          </a:p>
          <a:p>
            <a:endParaRPr lang="en-US" dirty="0"/>
          </a:p>
        </p:txBody>
      </p:sp>
      <p:sp>
        <p:nvSpPr>
          <p:cNvPr id="4" name="Slide Number Placeholder 3"/>
          <p:cNvSpPr>
            <a:spLocks noGrp="1"/>
          </p:cNvSpPr>
          <p:nvPr>
            <p:ph type="sldNum" sz="quarter" idx="10"/>
          </p:nvPr>
        </p:nvSpPr>
        <p:spPr/>
        <p:txBody>
          <a:bodyPr/>
          <a:lstStyle/>
          <a:p>
            <a:pPr>
              <a:defRPr/>
            </a:pPr>
            <a:fld id="{9A5BED69-ED0B-B74B-9B77-B6A03253A3B3}" type="slidenum">
              <a:rPr lang="en-US" smtClean="0"/>
              <a:pPr>
                <a:defRPr/>
              </a:pPr>
              <a:t>56</a:t>
            </a:fld>
            <a:endParaRPr lang="en-US"/>
          </a:p>
        </p:txBody>
      </p:sp>
    </p:spTree>
    <p:extLst>
      <p:ext uri="{BB962C8B-B14F-4D97-AF65-F5344CB8AC3E}">
        <p14:creationId xmlns:p14="http://schemas.microsoft.com/office/powerpoint/2010/main" val="30102654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The client roams and the client may get lucky and connect to a relatively close AP but most likely will connect to a far away AP and the same process starts over. </a:t>
            </a:r>
          </a:p>
          <a:p>
            <a:pPr marL="228600" indent="-228600">
              <a:buFont typeface="+mj-lt"/>
              <a:buAutoNum type="arabicPeriod"/>
            </a:pPr>
            <a:r>
              <a:rPr lang="en-US" dirty="0"/>
              <a:t>With all the low data rate traffic in the air it will slow down all the users that got lucky and are on a relatively close AP.</a:t>
            </a:r>
          </a:p>
          <a:p>
            <a:pPr marL="228600" indent="-228600">
              <a:buFont typeface="+mj-lt"/>
              <a:buAutoNum type="arabicPeriod"/>
            </a:pPr>
            <a:r>
              <a:rPr lang="en-US" dirty="0"/>
              <a:t>With voice SSID’s you could potentially hear choppiness, one way audio and other voice anomalies during roams or even after roaming as you may have roamed to a far away AP</a:t>
            </a:r>
          </a:p>
          <a:p>
            <a:pPr marL="228600" indent="-228600">
              <a:buFont typeface="+mj-lt"/>
              <a:buAutoNum type="arabicPeriod"/>
            </a:pPr>
            <a:r>
              <a:rPr lang="en-US" dirty="0"/>
              <a:t>With data clients the performance will just be horrible for the most part.</a:t>
            </a:r>
          </a:p>
        </p:txBody>
      </p:sp>
      <p:sp>
        <p:nvSpPr>
          <p:cNvPr id="4" name="Slide Number Placeholder 3"/>
          <p:cNvSpPr>
            <a:spLocks noGrp="1"/>
          </p:cNvSpPr>
          <p:nvPr>
            <p:ph type="sldNum" sz="quarter" idx="10"/>
          </p:nvPr>
        </p:nvSpPr>
        <p:spPr/>
        <p:txBody>
          <a:bodyPr/>
          <a:lstStyle/>
          <a:p>
            <a:pPr>
              <a:defRPr/>
            </a:pPr>
            <a:fld id="{9A5BED69-ED0B-B74B-9B77-B6A03253A3B3}" type="slidenum">
              <a:rPr lang="en-US" smtClean="0"/>
              <a:pPr>
                <a:defRPr/>
              </a:pPr>
              <a:t>57</a:t>
            </a:fld>
            <a:endParaRPr lang="en-US"/>
          </a:p>
        </p:txBody>
      </p:sp>
    </p:spTree>
    <p:extLst>
      <p:ext uri="{BB962C8B-B14F-4D97-AF65-F5344CB8AC3E}">
        <p14:creationId xmlns:p14="http://schemas.microsoft.com/office/powerpoint/2010/main" val="412419037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We support neighbor and channel reports for 802.11k</a:t>
            </a:r>
          </a:p>
          <a:p>
            <a:pPr marL="228600" indent="-228600">
              <a:buFont typeface="+mj-lt"/>
              <a:buAutoNum type="arabicPeriod"/>
            </a:pPr>
            <a:r>
              <a:rPr lang="en-US" dirty="0"/>
              <a:t>802.11v is used with client match for </a:t>
            </a:r>
            <a:r>
              <a:rPr lang="en-US" dirty="0" err="1"/>
              <a:t>bss</a:t>
            </a:r>
            <a:r>
              <a:rPr lang="en-US" dirty="0"/>
              <a:t> transition messages to tell clients to go to a better </a:t>
            </a:r>
            <a:r>
              <a:rPr lang="en-US" dirty="0" err="1"/>
              <a:t>bssid</a:t>
            </a:r>
            <a:endParaRPr lang="en-US" dirty="0"/>
          </a:p>
        </p:txBody>
      </p:sp>
      <p:sp>
        <p:nvSpPr>
          <p:cNvPr id="4" name="Slide Number Placeholder 3"/>
          <p:cNvSpPr>
            <a:spLocks noGrp="1"/>
          </p:cNvSpPr>
          <p:nvPr>
            <p:ph type="sldNum" sz="quarter" idx="10"/>
          </p:nvPr>
        </p:nvSpPr>
        <p:spPr/>
        <p:txBody>
          <a:bodyPr/>
          <a:lstStyle/>
          <a:p>
            <a:pPr>
              <a:defRPr/>
            </a:pPr>
            <a:fld id="{9A5BED69-ED0B-B74B-9B77-B6A03253A3B3}" type="slidenum">
              <a:rPr lang="en-US" smtClean="0"/>
              <a:pPr>
                <a:defRPr/>
              </a:pPr>
              <a:t>58</a:t>
            </a:fld>
            <a:endParaRPr lang="en-US"/>
          </a:p>
        </p:txBody>
      </p:sp>
    </p:spTree>
    <p:extLst>
      <p:ext uri="{BB962C8B-B14F-4D97-AF65-F5344CB8AC3E}">
        <p14:creationId xmlns:p14="http://schemas.microsoft.com/office/powerpoint/2010/main" val="178639585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Considering how a client roams based on received signal strength directional antennas can have unintended consequences since they have typically have relatively sharp signal edges</a:t>
            </a:r>
          </a:p>
          <a:p>
            <a:pPr marL="228600" indent="-228600">
              <a:buFont typeface="+mj-lt"/>
              <a:buAutoNum type="arabicPeriod"/>
            </a:pPr>
            <a:r>
              <a:rPr lang="en-US" dirty="0"/>
              <a:t>While in motion, this means that the client could have a great signal and then that signal could drop off suddenly where the client has to go through it’s probe phase for roaming very suddenly versus having the time gap between the probe phase and actual roam.</a:t>
            </a:r>
          </a:p>
          <a:p>
            <a:pPr marL="228600" indent="-228600">
              <a:buFont typeface="+mj-lt"/>
              <a:buAutoNum type="arabicPeriod"/>
            </a:pPr>
            <a:r>
              <a:rPr lang="en-US" dirty="0"/>
              <a:t>This could cause minor issues during roaming</a:t>
            </a:r>
          </a:p>
          <a:p>
            <a:pPr marL="228600" indent="-228600">
              <a:buFont typeface="+mj-lt"/>
              <a:buAutoNum type="arabicPeriod"/>
            </a:pPr>
            <a:r>
              <a:rPr lang="en-US" dirty="0"/>
              <a:t>Omni-directional antennas will satisfy 98% of the wireless needs out there.</a:t>
            </a:r>
          </a:p>
          <a:p>
            <a:pPr marL="228600" indent="-228600">
              <a:buFont typeface="+mj-lt"/>
              <a:buAutoNum type="arabicPeriod"/>
            </a:pPr>
            <a:r>
              <a:rPr lang="en-US" dirty="0"/>
              <a:t>An AP-275 at 18 feet high can reach out as far as 300-350 feet in an open air environment like a hanger or field house.  This is the typical place where directional antennas are needed for client connectivity. </a:t>
            </a:r>
          </a:p>
        </p:txBody>
      </p:sp>
      <p:sp>
        <p:nvSpPr>
          <p:cNvPr id="4" name="Slide Number Placeholder 3"/>
          <p:cNvSpPr>
            <a:spLocks noGrp="1"/>
          </p:cNvSpPr>
          <p:nvPr>
            <p:ph type="sldNum" sz="quarter" idx="10"/>
          </p:nvPr>
        </p:nvSpPr>
        <p:spPr/>
        <p:txBody>
          <a:bodyPr/>
          <a:lstStyle/>
          <a:p>
            <a:pPr>
              <a:defRPr/>
            </a:pPr>
            <a:fld id="{9A5BED69-ED0B-B74B-9B77-B6A03253A3B3}" type="slidenum">
              <a:rPr lang="en-US" smtClean="0"/>
              <a:pPr>
                <a:defRPr/>
              </a:pPr>
              <a:t>59</a:t>
            </a:fld>
            <a:endParaRPr lang="en-US"/>
          </a:p>
        </p:txBody>
      </p:sp>
    </p:spTree>
    <p:extLst>
      <p:ext uri="{BB962C8B-B14F-4D97-AF65-F5344CB8AC3E}">
        <p14:creationId xmlns:p14="http://schemas.microsoft.com/office/powerpoint/2010/main" val="36545630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62" indent="-228600" defTabSz="914400" eaLnBrk="1" hangingPunct="1">
              <a:lnSpc>
                <a:spcPct val="95000"/>
              </a:lnSpc>
              <a:spcBef>
                <a:spcPts val="300"/>
              </a:spcBef>
              <a:buFont typeface="+mj-lt"/>
              <a:buAutoNum type="arabicPeriod"/>
            </a:pPr>
            <a:r>
              <a:rPr lang="en-US" kern="0" dirty="0">
                <a:cs typeface="Arial" pitchFamily="34" charset="0"/>
              </a:rPr>
              <a:t>If we add another table but are still speaking on the same channel in close proximity, we’ve bought no additional capacity.</a:t>
            </a:r>
          </a:p>
          <a:p>
            <a:pPr marL="17462" indent="-228600" defTabSz="914400" eaLnBrk="1" hangingPunct="1">
              <a:lnSpc>
                <a:spcPct val="95000"/>
              </a:lnSpc>
              <a:spcBef>
                <a:spcPts val="300"/>
              </a:spcBef>
              <a:buFont typeface="+mj-lt"/>
              <a:buAutoNum type="arabicPeriod"/>
            </a:pPr>
            <a:r>
              <a:rPr lang="en-US" kern="0" dirty="0">
                <a:cs typeface="Arial" pitchFamily="34" charset="0"/>
              </a:rPr>
              <a:t>The cross talk between the two tables causes things to be repeated, or in the wireless world re-transmitted.  </a:t>
            </a:r>
          </a:p>
          <a:p>
            <a:pPr marL="17462" indent="-228600" defTabSz="914400" eaLnBrk="1" hangingPunct="1">
              <a:lnSpc>
                <a:spcPct val="95000"/>
              </a:lnSpc>
              <a:spcBef>
                <a:spcPts val="300"/>
              </a:spcBef>
              <a:buFont typeface="+mj-lt"/>
              <a:buAutoNum type="arabicPeriod"/>
            </a:pPr>
            <a:r>
              <a:rPr lang="en-US" kern="0" dirty="0">
                <a:cs typeface="Arial" pitchFamily="34" charset="0"/>
              </a:rPr>
              <a:t>Another bad thing is that meeting 2 can’t hear what exactly is being said in meeting 1 so it can’t pick a good time to interrupt</a:t>
            </a:r>
          </a:p>
          <a:p>
            <a:pPr marL="17462" indent="-228600" defTabSz="914400" eaLnBrk="1" hangingPunct="1">
              <a:lnSpc>
                <a:spcPct val="95000"/>
              </a:lnSpc>
              <a:spcBef>
                <a:spcPts val="300"/>
              </a:spcBef>
              <a:buFont typeface="+mj-lt"/>
              <a:buAutoNum type="arabicPeriod"/>
            </a:pPr>
            <a:r>
              <a:rPr lang="en-US" kern="0" dirty="0">
                <a:cs typeface="Arial" pitchFamily="34" charset="0"/>
              </a:rPr>
              <a:t>The louder the speaker’s voice (transmit power) the worse this problem can be</a:t>
            </a:r>
          </a:p>
          <a:p>
            <a:pPr marL="17462" indent="-228600" defTabSz="914400" eaLnBrk="1" hangingPunct="1">
              <a:lnSpc>
                <a:spcPct val="95000"/>
              </a:lnSpc>
              <a:spcBef>
                <a:spcPts val="300"/>
              </a:spcBef>
              <a:buFont typeface="+mj-lt"/>
              <a:buAutoNum type="arabicPeriod"/>
            </a:pPr>
            <a:r>
              <a:rPr lang="en-US" kern="0" dirty="0">
                <a:cs typeface="Arial" pitchFamily="34" charset="0"/>
              </a:rPr>
              <a:t>In other words, too many wireless access points can be as bad as too few access points</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9A5BED69-ED0B-B74B-9B77-B6A03253A3B3}" type="slidenum">
              <a:rPr lang="en-US" smtClean="0"/>
              <a:pPr>
                <a:defRPr/>
              </a:pPr>
              <a:t>6</a:t>
            </a:fld>
            <a:endParaRPr lang="en-US" dirty="0"/>
          </a:p>
        </p:txBody>
      </p:sp>
    </p:spTree>
    <p:extLst>
      <p:ext uri="{BB962C8B-B14F-4D97-AF65-F5344CB8AC3E}">
        <p14:creationId xmlns:p14="http://schemas.microsoft.com/office/powerpoint/2010/main" val="291420317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A5BED69-ED0B-B74B-9B77-B6A03253A3B3}" type="slidenum">
              <a:rPr lang="en-US" smtClean="0"/>
              <a:pPr>
                <a:defRPr/>
              </a:pPr>
              <a:t>60</a:t>
            </a:fld>
            <a:endParaRPr lang="en-US"/>
          </a:p>
        </p:txBody>
      </p:sp>
    </p:spTree>
    <p:extLst>
      <p:ext uri="{BB962C8B-B14F-4D97-AF65-F5344CB8AC3E}">
        <p14:creationId xmlns:p14="http://schemas.microsoft.com/office/powerpoint/2010/main" val="234590137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A5BED69-ED0B-B74B-9B77-B6A03253A3B3}" type="slidenum">
              <a:rPr lang="en-US" smtClean="0"/>
              <a:pPr>
                <a:defRPr/>
              </a:pPr>
              <a:t>61</a:t>
            </a:fld>
            <a:endParaRPr lang="en-US"/>
          </a:p>
        </p:txBody>
      </p:sp>
    </p:spTree>
    <p:extLst>
      <p:ext uri="{BB962C8B-B14F-4D97-AF65-F5344CB8AC3E}">
        <p14:creationId xmlns:p14="http://schemas.microsoft.com/office/powerpoint/2010/main" val="346293818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A5BED69-ED0B-B74B-9B77-B6A03253A3B3}" type="slidenum">
              <a:rPr lang="en-US" smtClean="0"/>
              <a:pPr>
                <a:defRPr/>
              </a:pPr>
              <a:t>62</a:t>
            </a:fld>
            <a:endParaRPr lang="en-US"/>
          </a:p>
        </p:txBody>
      </p:sp>
    </p:spTree>
    <p:extLst>
      <p:ext uri="{BB962C8B-B14F-4D97-AF65-F5344CB8AC3E}">
        <p14:creationId xmlns:p14="http://schemas.microsoft.com/office/powerpoint/2010/main" val="307694888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A5BED69-ED0B-B74B-9B77-B6A03253A3B3}" type="slidenum">
              <a:rPr lang="en-US" smtClean="0"/>
              <a:pPr>
                <a:defRPr/>
              </a:pPr>
              <a:t>63</a:t>
            </a:fld>
            <a:endParaRPr lang="en-US"/>
          </a:p>
        </p:txBody>
      </p:sp>
    </p:spTree>
    <p:extLst>
      <p:ext uri="{BB962C8B-B14F-4D97-AF65-F5344CB8AC3E}">
        <p14:creationId xmlns:p14="http://schemas.microsoft.com/office/powerpoint/2010/main" val="344621997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A5BED69-ED0B-B74B-9B77-B6A03253A3B3}" type="slidenum">
              <a:rPr lang="en-US" smtClean="0"/>
              <a:pPr>
                <a:defRPr/>
              </a:pPr>
              <a:t>64</a:t>
            </a:fld>
            <a:endParaRPr lang="en-US"/>
          </a:p>
        </p:txBody>
      </p:sp>
    </p:spTree>
    <p:extLst>
      <p:ext uri="{BB962C8B-B14F-4D97-AF65-F5344CB8AC3E}">
        <p14:creationId xmlns:p14="http://schemas.microsoft.com/office/powerpoint/2010/main" val="167360346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A5BED69-ED0B-B74B-9B77-B6A03253A3B3}" type="slidenum">
              <a:rPr lang="en-US" smtClean="0"/>
              <a:pPr>
                <a:defRPr/>
              </a:pPr>
              <a:t>65</a:t>
            </a:fld>
            <a:endParaRPr lang="en-US"/>
          </a:p>
        </p:txBody>
      </p:sp>
    </p:spTree>
    <p:extLst>
      <p:ext uri="{BB962C8B-B14F-4D97-AF65-F5344CB8AC3E}">
        <p14:creationId xmlns:p14="http://schemas.microsoft.com/office/powerpoint/2010/main" val="15946197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A5BED69-ED0B-B74B-9B77-B6A03253A3B3}" type="slidenum">
              <a:rPr lang="en-US" smtClean="0"/>
              <a:pPr>
                <a:defRPr/>
              </a:pPr>
              <a:t>66</a:t>
            </a:fld>
            <a:endParaRPr lang="en-US"/>
          </a:p>
        </p:txBody>
      </p:sp>
    </p:spTree>
    <p:extLst>
      <p:ext uri="{BB962C8B-B14F-4D97-AF65-F5344CB8AC3E}">
        <p14:creationId xmlns:p14="http://schemas.microsoft.com/office/powerpoint/2010/main" val="414122639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A5BED69-ED0B-B74B-9B77-B6A03253A3B3}" type="slidenum">
              <a:rPr lang="en-US" smtClean="0"/>
              <a:pPr>
                <a:defRPr/>
              </a:pPr>
              <a:t>67</a:t>
            </a:fld>
            <a:endParaRPr lang="en-US"/>
          </a:p>
        </p:txBody>
      </p:sp>
    </p:spTree>
    <p:extLst>
      <p:ext uri="{BB962C8B-B14F-4D97-AF65-F5344CB8AC3E}">
        <p14:creationId xmlns:p14="http://schemas.microsoft.com/office/powerpoint/2010/main" val="279846464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A5BED69-ED0B-B74B-9B77-B6A03253A3B3}" type="slidenum">
              <a:rPr lang="en-US" smtClean="0"/>
              <a:pPr>
                <a:defRPr/>
              </a:pPr>
              <a:t>68</a:t>
            </a:fld>
            <a:endParaRPr lang="en-US"/>
          </a:p>
        </p:txBody>
      </p:sp>
    </p:spTree>
    <p:extLst>
      <p:ext uri="{BB962C8B-B14F-4D97-AF65-F5344CB8AC3E}">
        <p14:creationId xmlns:p14="http://schemas.microsoft.com/office/powerpoint/2010/main" val="177355208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A5BED69-ED0B-B74B-9B77-B6A03253A3B3}" type="slidenum">
              <a:rPr lang="en-US" smtClean="0"/>
              <a:pPr>
                <a:defRPr/>
              </a:pPr>
              <a:t>69</a:t>
            </a:fld>
            <a:endParaRPr lang="en-US"/>
          </a:p>
        </p:txBody>
      </p:sp>
    </p:spTree>
    <p:extLst>
      <p:ext uri="{BB962C8B-B14F-4D97-AF65-F5344CB8AC3E}">
        <p14:creationId xmlns:p14="http://schemas.microsoft.com/office/powerpoint/2010/main" val="3822858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62" indent="-228600" defTabSz="914400" eaLnBrk="1" hangingPunct="1">
              <a:lnSpc>
                <a:spcPct val="95000"/>
              </a:lnSpc>
              <a:spcBef>
                <a:spcPts val="300"/>
              </a:spcBef>
              <a:buFont typeface="+mj-lt"/>
              <a:buAutoNum type="arabicPeriod"/>
            </a:pPr>
            <a:r>
              <a:rPr lang="en-US" kern="0" dirty="0">
                <a:cs typeface="Arial" pitchFamily="34" charset="0"/>
              </a:rPr>
              <a:t>Using another channel creates a completely new collision domain and now each 	meeting can take place without interfering with the other.</a:t>
            </a:r>
            <a:endParaRPr lang="en-US" dirty="0"/>
          </a:p>
        </p:txBody>
      </p:sp>
      <p:sp>
        <p:nvSpPr>
          <p:cNvPr id="4" name="Slide Number Placeholder 3"/>
          <p:cNvSpPr>
            <a:spLocks noGrp="1"/>
          </p:cNvSpPr>
          <p:nvPr>
            <p:ph type="sldNum" sz="quarter" idx="10"/>
          </p:nvPr>
        </p:nvSpPr>
        <p:spPr/>
        <p:txBody>
          <a:bodyPr/>
          <a:lstStyle/>
          <a:p>
            <a:pPr>
              <a:defRPr/>
            </a:pPr>
            <a:fld id="{9A5BED69-ED0B-B74B-9B77-B6A03253A3B3}" type="slidenum">
              <a:rPr lang="en-US" smtClean="0"/>
              <a:pPr>
                <a:defRPr/>
              </a:pPr>
              <a:t>7</a:t>
            </a:fld>
            <a:endParaRPr lang="en-US" dirty="0"/>
          </a:p>
        </p:txBody>
      </p:sp>
    </p:spTree>
    <p:extLst>
      <p:ext uri="{BB962C8B-B14F-4D97-AF65-F5344CB8AC3E}">
        <p14:creationId xmlns:p14="http://schemas.microsoft.com/office/powerpoint/2010/main" val="399734915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A5BED69-ED0B-B74B-9B77-B6A03253A3B3}" type="slidenum">
              <a:rPr lang="en-US" smtClean="0"/>
              <a:pPr>
                <a:defRPr/>
              </a:pPr>
              <a:t>70</a:t>
            </a:fld>
            <a:endParaRPr lang="en-US"/>
          </a:p>
        </p:txBody>
      </p:sp>
    </p:spTree>
    <p:extLst>
      <p:ext uri="{BB962C8B-B14F-4D97-AF65-F5344CB8AC3E}">
        <p14:creationId xmlns:p14="http://schemas.microsoft.com/office/powerpoint/2010/main" val="350282251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A5BED69-ED0B-B74B-9B77-B6A03253A3B3}" type="slidenum">
              <a:rPr lang="en-US" smtClean="0"/>
              <a:pPr>
                <a:defRPr/>
              </a:pPr>
              <a:t>71</a:t>
            </a:fld>
            <a:endParaRPr lang="en-US"/>
          </a:p>
        </p:txBody>
      </p:sp>
    </p:spTree>
    <p:extLst>
      <p:ext uri="{BB962C8B-B14F-4D97-AF65-F5344CB8AC3E}">
        <p14:creationId xmlns:p14="http://schemas.microsoft.com/office/powerpoint/2010/main" val="425340113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A5BED69-ED0B-B74B-9B77-B6A03253A3B3}" type="slidenum">
              <a:rPr lang="en-US" smtClean="0"/>
              <a:pPr>
                <a:defRPr/>
              </a:pPr>
              <a:t>72</a:t>
            </a:fld>
            <a:endParaRPr lang="en-US"/>
          </a:p>
        </p:txBody>
      </p:sp>
    </p:spTree>
    <p:extLst>
      <p:ext uri="{BB962C8B-B14F-4D97-AF65-F5344CB8AC3E}">
        <p14:creationId xmlns:p14="http://schemas.microsoft.com/office/powerpoint/2010/main" val="65843399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A5BED69-ED0B-B74B-9B77-B6A03253A3B3}" type="slidenum">
              <a:rPr lang="en-US" smtClean="0"/>
              <a:pPr>
                <a:defRPr/>
              </a:pPr>
              <a:t>73</a:t>
            </a:fld>
            <a:endParaRPr lang="en-US"/>
          </a:p>
        </p:txBody>
      </p:sp>
    </p:spTree>
    <p:extLst>
      <p:ext uri="{BB962C8B-B14F-4D97-AF65-F5344CB8AC3E}">
        <p14:creationId xmlns:p14="http://schemas.microsoft.com/office/powerpoint/2010/main" val="363541653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A5BED69-ED0B-B74B-9B77-B6A03253A3B3}" type="slidenum">
              <a:rPr lang="en-US" smtClean="0"/>
              <a:pPr>
                <a:defRPr/>
              </a:pPr>
              <a:t>74</a:t>
            </a:fld>
            <a:endParaRPr lang="en-US"/>
          </a:p>
        </p:txBody>
      </p:sp>
    </p:spTree>
    <p:extLst>
      <p:ext uri="{BB962C8B-B14F-4D97-AF65-F5344CB8AC3E}">
        <p14:creationId xmlns:p14="http://schemas.microsoft.com/office/powerpoint/2010/main" val="289480778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A5BED69-ED0B-B74B-9B77-B6A03253A3B3}" type="slidenum">
              <a:rPr lang="en-US" smtClean="0"/>
              <a:pPr>
                <a:defRPr/>
              </a:pPr>
              <a:t>75</a:t>
            </a:fld>
            <a:endParaRPr lang="en-US"/>
          </a:p>
        </p:txBody>
      </p:sp>
    </p:spTree>
    <p:extLst>
      <p:ext uri="{BB962C8B-B14F-4D97-AF65-F5344CB8AC3E}">
        <p14:creationId xmlns:p14="http://schemas.microsoft.com/office/powerpoint/2010/main" val="248984337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A5BED69-ED0B-B74B-9B77-B6A03253A3B3}" type="slidenum">
              <a:rPr lang="en-US" smtClean="0"/>
              <a:pPr>
                <a:defRPr/>
              </a:pPr>
              <a:t>76</a:t>
            </a:fld>
            <a:endParaRPr lang="en-US"/>
          </a:p>
        </p:txBody>
      </p:sp>
    </p:spTree>
    <p:extLst>
      <p:ext uri="{BB962C8B-B14F-4D97-AF65-F5344CB8AC3E}">
        <p14:creationId xmlns:p14="http://schemas.microsoft.com/office/powerpoint/2010/main" val="71308122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Note the key things highlighted</a:t>
            </a:r>
          </a:p>
        </p:txBody>
      </p:sp>
      <p:sp>
        <p:nvSpPr>
          <p:cNvPr id="4" name="Slide Number Placeholder 3"/>
          <p:cNvSpPr>
            <a:spLocks noGrp="1"/>
          </p:cNvSpPr>
          <p:nvPr>
            <p:ph type="sldNum" sz="quarter" idx="10"/>
          </p:nvPr>
        </p:nvSpPr>
        <p:spPr/>
        <p:txBody>
          <a:bodyPr/>
          <a:lstStyle/>
          <a:p>
            <a:pPr>
              <a:defRPr/>
            </a:pPr>
            <a:fld id="{9A5BED69-ED0B-B74B-9B77-B6A03253A3B3}" type="slidenum">
              <a:rPr lang="en-US" smtClean="0"/>
              <a:pPr>
                <a:defRPr/>
              </a:pPr>
              <a:t>77</a:t>
            </a:fld>
            <a:endParaRPr lang="en-US"/>
          </a:p>
        </p:txBody>
      </p:sp>
    </p:spTree>
    <p:extLst>
      <p:ext uri="{BB962C8B-B14F-4D97-AF65-F5344CB8AC3E}">
        <p14:creationId xmlns:p14="http://schemas.microsoft.com/office/powerpoint/2010/main" val="118191403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A5BED69-ED0B-B74B-9B77-B6A03253A3B3}" type="slidenum">
              <a:rPr lang="en-US" smtClean="0"/>
              <a:pPr>
                <a:defRPr/>
              </a:pPr>
              <a:t>78</a:t>
            </a:fld>
            <a:endParaRPr lang="en-US"/>
          </a:p>
        </p:txBody>
      </p:sp>
    </p:spTree>
    <p:extLst>
      <p:ext uri="{BB962C8B-B14F-4D97-AF65-F5344CB8AC3E}">
        <p14:creationId xmlns:p14="http://schemas.microsoft.com/office/powerpoint/2010/main" val="141048766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A5BED69-ED0B-B74B-9B77-B6A03253A3B3}" type="slidenum">
              <a:rPr lang="en-US" smtClean="0"/>
              <a:pPr>
                <a:defRPr/>
              </a:pPr>
              <a:t>79</a:t>
            </a:fld>
            <a:endParaRPr lang="en-US"/>
          </a:p>
        </p:txBody>
      </p:sp>
    </p:spTree>
    <p:extLst>
      <p:ext uri="{BB962C8B-B14F-4D97-AF65-F5344CB8AC3E}">
        <p14:creationId xmlns:p14="http://schemas.microsoft.com/office/powerpoint/2010/main" val="3928378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Try not to stack AP’s on top of each other floor to floor.</a:t>
            </a:r>
          </a:p>
        </p:txBody>
      </p:sp>
      <p:sp>
        <p:nvSpPr>
          <p:cNvPr id="4" name="Slide Number Placeholder 3"/>
          <p:cNvSpPr>
            <a:spLocks noGrp="1"/>
          </p:cNvSpPr>
          <p:nvPr>
            <p:ph type="sldNum" sz="quarter" idx="10"/>
          </p:nvPr>
        </p:nvSpPr>
        <p:spPr/>
        <p:txBody>
          <a:bodyPr/>
          <a:lstStyle/>
          <a:p>
            <a:pPr>
              <a:defRPr/>
            </a:pPr>
            <a:fld id="{9A5BED69-ED0B-B74B-9B77-B6A03253A3B3}" type="slidenum">
              <a:rPr lang="en-US" smtClean="0"/>
              <a:pPr>
                <a:defRPr/>
              </a:pPr>
              <a:t>8</a:t>
            </a:fld>
            <a:endParaRPr lang="en-US" dirty="0"/>
          </a:p>
        </p:txBody>
      </p:sp>
    </p:spTree>
    <p:extLst>
      <p:ext uri="{BB962C8B-B14F-4D97-AF65-F5344CB8AC3E}">
        <p14:creationId xmlns:p14="http://schemas.microsoft.com/office/powerpoint/2010/main" val="325585226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Note the data rates here where you can see not only the downlink (from AP to client) data rates but also the uplink (from client to AP) data rates. </a:t>
            </a:r>
          </a:p>
          <a:p>
            <a:pPr marL="228600" indent="-228600">
              <a:buFont typeface="+mj-lt"/>
              <a:buAutoNum type="arabicPeriod"/>
            </a:pPr>
            <a:r>
              <a:rPr lang="en-US" dirty="0"/>
              <a:t>Note that if a client is idle that it’s uplink data rate may drop down, especially if in power save mode (see </a:t>
            </a:r>
            <a:r>
              <a:rPr lang="en-US" dirty="0" err="1"/>
              <a:t>PS_State</a:t>
            </a:r>
            <a:r>
              <a:rPr lang="en-US" dirty="0"/>
              <a:t> field)</a:t>
            </a:r>
          </a:p>
        </p:txBody>
      </p:sp>
      <p:sp>
        <p:nvSpPr>
          <p:cNvPr id="4" name="Slide Number Placeholder 3"/>
          <p:cNvSpPr>
            <a:spLocks noGrp="1"/>
          </p:cNvSpPr>
          <p:nvPr>
            <p:ph type="sldNum" sz="quarter" idx="10"/>
          </p:nvPr>
        </p:nvSpPr>
        <p:spPr/>
        <p:txBody>
          <a:bodyPr/>
          <a:lstStyle/>
          <a:p>
            <a:pPr>
              <a:defRPr/>
            </a:pPr>
            <a:fld id="{9A5BED69-ED0B-B74B-9B77-B6A03253A3B3}" type="slidenum">
              <a:rPr lang="en-US" smtClean="0"/>
              <a:pPr>
                <a:defRPr/>
              </a:pPr>
              <a:t>80</a:t>
            </a:fld>
            <a:endParaRPr lang="en-US"/>
          </a:p>
        </p:txBody>
      </p:sp>
    </p:spTree>
    <p:extLst>
      <p:ext uri="{BB962C8B-B14F-4D97-AF65-F5344CB8AC3E}">
        <p14:creationId xmlns:p14="http://schemas.microsoft.com/office/powerpoint/2010/main" val="205966604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A5BED69-ED0B-B74B-9B77-B6A03253A3B3}" type="slidenum">
              <a:rPr lang="en-US" smtClean="0"/>
              <a:pPr>
                <a:defRPr/>
              </a:pPr>
              <a:t>81</a:t>
            </a:fld>
            <a:endParaRPr lang="en-US"/>
          </a:p>
        </p:txBody>
      </p:sp>
    </p:spTree>
    <p:extLst>
      <p:ext uri="{BB962C8B-B14F-4D97-AF65-F5344CB8AC3E}">
        <p14:creationId xmlns:p14="http://schemas.microsoft.com/office/powerpoint/2010/main" val="7808671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A5BED69-ED0B-B74B-9B77-B6A03253A3B3}" type="slidenum">
              <a:rPr lang="en-US" smtClean="0"/>
              <a:pPr>
                <a:defRPr/>
              </a:pPr>
              <a:t>82</a:t>
            </a:fld>
            <a:endParaRPr lang="en-US"/>
          </a:p>
        </p:txBody>
      </p:sp>
    </p:spTree>
    <p:extLst>
      <p:ext uri="{BB962C8B-B14F-4D97-AF65-F5344CB8AC3E}">
        <p14:creationId xmlns:p14="http://schemas.microsoft.com/office/powerpoint/2010/main" val="181660189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A5BED69-ED0B-B74B-9B77-B6A03253A3B3}" type="slidenum">
              <a:rPr lang="en-US" smtClean="0"/>
              <a:pPr>
                <a:defRPr/>
              </a:pPr>
              <a:t>83</a:t>
            </a:fld>
            <a:endParaRPr lang="en-US"/>
          </a:p>
        </p:txBody>
      </p:sp>
    </p:spTree>
    <p:extLst>
      <p:ext uri="{BB962C8B-B14F-4D97-AF65-F5344CB8AC3E}">
        <p14:creationId xmlns:p14="http://schemas.microsoft.com/office/powerpoint/2010/main" val="11296481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A5BED69-ED0B-B74B-9B77-B6A03253A3B3}" type="slidenum">
              <a:rPr lang="en-US" smtClean="0"/>
              <a:pPr>
                <a:defRPr/>
              </a:pPr>
              <a:t>84</a:t>
            </a:fld>
            <a:endParaRPr lang="en-US"/>
          </a:p>
        </p:txBody>
      </p:sp>
    </p:spTree>
    <p:extLst>
      <p:ext uri="{BB962C8B-B14F-4D97-AF65-F5344CB8AC3E}">
        <p14:creationId xmlns:p14="http://schemas.microsoft.com/office/powerpoint/2010/main" val="300436077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A5BED69-ED0B-B74B-9B77-B6A03253A3B3}" type="slidenum">
              <a:rPr lang="en-US" smtClean="0"/>
              <a:pPr>
                <a:defRPr/>
              </a:pPr>
              <a:t>85</a:t>
            </a:fld>
            <a:endParaRPr lang="en-US"/>
          </a:p>
        </p:txBody>
      </p:sp>
    </p:spTree>
    <p:extLst>
      <p:ext uri="{BB962C8B-B14F-4D97-AF65-F5344CB8AC3E}">
        <p14:creationId xmlns:p14="http://schemas.microsoft.com/office/powerpoint/2010/main" val="212734842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A5BED69-ED0B-B74B-9B77-B6A03253A3B3}" type="slidenum">
              <a:rPr lang="en-US" smtClean="0"/>
              <a:pPr>
                <a:defRPr/>
              </a:pPr>
              <a:t>86</a:t>
            </a:fld>
            <a:endParaRPr lang="en-US"/>
          </a:p>
        </p:txBody>
      </p:sp>
    </p:spTree>
    <p:extLst>
      <p:ext uri="{BB962C8B-B14F-4D97-AF65-F5344CB8AC3E}">
        <p14:creationId xmlns:p14="http://schemas.microsoft.com/office/powerpoint/2010/main" val="356996527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A5BED69-ED0B-B74B-9B77-B6A03253A3B3}" type="slidenum">
              <a:rPr lang="en-US" smtClean="0"/>
              <a:pPr>
                <a:defRPr/>
              </a:pPr>
              <a:t>87</a:t>
            </a:fld>
            <a:endParaRPr lang="en-US"/>
          </a:p>
        </p:txBody>
      </p:sp>
    </p:spTree>
    <p:extLst>
      <p:ext uri="{BB962C8B-B14F-4D97-AF65-F5344CB8AC3E}">
        <p14:creationId xmlns:p14="http://schemas.microsoft.com/office/powerpoint/2010/main" val="204058141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Make networks mobility-defined instead</a:t>
            </a:r>
            <a:r>
              <a:rPr lang="en-US" baseline="0" dirty="0"/>
              <a:t> of fixed</a:t>
            </a:r>
            <a:endParaRPr lang="en-US" dirty="0"/>
          </a:p>
        </p:txBody>
      </p:sp>
      <p:sp>
        <p:nvSpPr>
          <p:cNvPr id="4" name="Slide Number Placeholder 3"/>
          <p:cNvSpPr>
            <a:spLocks noGrp="1"/>
          </p:cNvSpPr>
          <p:nvPr>
            <p:ph type="sldNum" sz="quarter" idx="10"/>
          </p:nvPr>
        </p:nvSpPr>
        <p:spPr/>
        <p:txBody>
          <a:bodyPr/>
          <a:lstStyle/>
          <a:p>
            <a:fld id="{3EF17663-FC09-473C-81BD-E9A80236EEA7}" type="slidenum">
              <a:rPr lang="en-US" smtClean="0">
                <a:solidFill>
                  <a:prstClr val="black"/>
                </a:solidFill>
              </a:rPr>
              <a:pPr/>
              <a:t>103</a:t>
            </a:fld>
            <a:endParaRPr lang="en-US">
              <a:solidFill>
                <a:prstClr val="black"/>
              </a:solidFill>
            </a:endParaRPr>
          </a:p>
        </p:txBody>
      </p:sp>
    </p:spTree>
    <p:extLst>
      <p:ext uri="{BB962C8B-B14F-4D97-AF65-F5344CB8AC3E}">
        <p14:creationId xmlns:p14="http://schemas.microsoft.com/office/powerpoint/2010/main" val="769385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7650" lvl="1" indent="-228600" defTabSz="914400" eaLnBrk="1" hangingPunct="1">
              <a:lnSpc>
                <a:spcPct val="95000"/>
              </a:lnSpc>
              <a:spcBef>
                <a:spcPts val="300"/>
              </a:spcBef>
              <a:buFont typeface="+mj-lt"/>
              <a:buAutoNum type="arabicPeriod"/>
            </a:pPr>
            <a:r>
              <a:rPr lang="en-US" kern="0" dirty="0">
                <a:cs typeface="Arial" pitchFamily="34" charset="0"/>
              </a:rPr>
              <a:t>Only 3 non-overlapping channels that can be used</a:t>
            </a:r>
          </a:p>
          <a:p>
            <a:pPr marL="247650" lvl="1" indent="-228600" defTabSz="914400" eaLnBrk="1" hangingPunct="1">
              <a:lnSpc>
                <a:spcPct val="95000"/>
              </a:lnSpc>
              <a:spcBef>
                <a:spcPts val="300"/>
              </a:spcBef>
              <a:buFont typeface="+mj-lt"/>
              <a:buAutoNum type="arabicPeriod"/>
            </a:pPr>
            <a:r>
              <a:rPr lang="en-US" kern="0" dirty="0">
                <a:cs typeface="Arial" pitchFamily="34" charset="0"/>
              </a:rPr>
              <a:t>Older technology</a:t>
            </a:r>
          </a:p>
          <a:p>
            <a:pPr marL="247650" lvl="1" indent="-228600" defTabSz="914400" eaLnBrk="1" hangingPunct="1">
              <a:lnSpc>
                <a:spcPct val="95000"/>
              </a:lnSpc>
              <a:spcBef>
                <a:spcPts val="300"/>
              </a:spcBef>
              <a:buFont typeface="+mj-lt"/>
              <a:buAutoNum type="arabicPeriod"/>
            </a:pPr>
            <a:r>
              <a:rPr lang="en-US" kern="0" dirty="0">
                <a:cs typeface="Arial" pitchFamily="34" charset="0"/>
              </a:rPr>
              <a:t>Limited number of channels means more channel overlap and potential same channel interference when in close proximity.  This is known as Co-Channel Interference and is another reason that too much access point power is a bad idea</a:t>
            </a:r>
          </a:p>
          <a:p>
            <a:pPr marL="247650" lvl="1" indent="-228600" defTabSz="914400" eaLnBrk="1" hangingPunct="1">
              <a:lnSpc>
                <a:spcPct val="95000"/>
              </a:lnSpc>
              <a:spcBef>
                <a:spcPts val="300"/>
              </a:spcBef>
              <a:buFont typeface="+mj-lt"/>
              <a:buAutoNum type="arabicPeriod"/>
            </a:pPr>
            <a:r>
              <a:rPr lang="en-US" kern="0" dirty="0">
                <a:cs typeface="Arial" pitchFamily="34" charset="0"/>
              </a:rPr>
              <a:t>Travels further than 5 GHz – A because of longer frequency</a:t>
            </a:r>
          </a:p>
          <a:p>
            <a:pPr marL="247650" lvl="1" indent="-228600" defTabSz="914400" eaLnBrk="1" hangingPunct="1">
              <a:lnSpc>
                <a:spcPct val="95000"/>
              </a:lnSpc>
              <a:spcBef>
                <a:spcPts val="300"/>
              </a:spcBef>
              <a:buFont typeface="+mj-lt"/>
              <a:buAutoNum type="arabicPeriod"/>
            </a:pPr>
            <a:r>
              <a:rPr lang="en-US" kern="0" dirty="0">
                <a:cs typeface="Arial" pitchFamily="34" charset="0"/>
              </a:rPr>
              <a:t>Much more co-channel interference because there are only 2 collision domains to work with.  </a:t>
            </a:r>
          </a:p>
          <a:p>
            <a:endParaRPr lang="en-US" dirty="0"/>
          </a:p>
        </p:txBody>
      </p:sp>
      <p:sp>
        <p:nvSpPr>
          <p:cNvPr id="4" name="Slide Number Placeholder 3"/>
          <p:cNvSpPr>
            <a:spLocks noGrp="1"/>
          </p:cNvSpPr>
          <p:nvPr>
            <p:ph type="sldNum" sz="quarter" idx="10"/>
          </p:nvPr>
        </p:nvSpPr>
        <p:spPr/>
        <p:txBody>
          <a:bodyPr/>
          <a:lstStyle/>
          <a:p>
            <a:pPr>
              <a:defRPr/>
            </a:pPr>
            <a:fld id="{9A5BED69-ED0B-B74B-9B77-B6A03253A3B3}" type="slidenum">
              <a:rPr lang="en-US" smtClean="0"/>
              <a:pPr>
                <a:defRPr/>
              </a:pPr>
              <a:t>9</a:t>
            </a:fld>
            <a:endParaRPr lang="en-US" dirty="0"/>
          </a:p>
        </p:txBody>
      </p:sp>
    </p:spTree>
    <p:extLst>
      <p:ext uri="{BB962C8B-B14F-4D97-AF65-F5344CB8AC3E}">
        <p14:creationId xmlns:p14="http://schemas.microsoft.com/office/powerpoint/2010/main" val="42005980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8383"/>
          <a:stretch/>
        </p:blipFill>
        <p:spPr>
          <a:xfrm>
            <a:off x="-1" y="-1"/>
            <a:ext cx="9144002" cy="4716471"/>
          </a:xfrm>
          <a:prstGeom prst="rect">
            <a:avLst/>
          </a:prstGeom>
        </p:spPr>
      </p:pic>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9013" y="294170"/>
            <a:ext cx="826770" cy="316230"/>
          </a:xfrm>
          <a:prstGeom prst="rect">
            <a:avLst/>
          </a:prstGeom>
        </p:spPr>
      </p:pic>
      <p:sp>
        <p:nvSpPr>
          <p:cNvPr id="8" name="Rectangle 7"/>
          <p:cNvSpPr/>
          <p:nvPr userDrawn="1"/>
        </p:nvSpPr>
        <p:spPr bwMode="auto">
          <a:xfrm>
            <a:off x="0" y="4663440"/>
            <a:ext cx="9144001" cy="548766"/>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34" charset="-128"/>
            </a:endParaRPr>
          </a:p>
        </p:txBody>
      </p:sp>
    </p:spTree>
    <p:extLst>
      <p:ext uri="{BB962C8B-B14F-4D97-AF65-F5344CB8AC3E}">
        <p14:creationId xmlns:p14="http://schemas.microsoft.com/office/powerpoint/2010/main" val="73080894"/>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screen">
            <a:extLst>
              <a:ext uri="{28A0092B-C50C-407E-A947-70E740481C1C}">
                <a14:useLocalDpi xmlns:a14="http://schemas.microsoft.com/office/drawing/2010/main"/>
              </a:ext>
            </a:extLst>
          </a:blip>
          <a:srcRect l="-4"/>
          <a:stretch/>
        </p:blipFill>
        <p:spPr>
          <a:xfrm>
            <a:off x="-1994" y="0"/>
            <a:ext cx="9145994" cy="5045493"/>
          </a:xfrm>
          <a:prstGeom prst="rect">
            <a:avLst/>
          </a:prstGeom>
        </p:spPr>
      </p:pic>
      <p:cxnSp>
        <p:nvCxnSpPr>
          <p:cNvPr id="11" name="Straight Connector 10"/>
          <p:cNvCxnSpPr/>
          <p:nvPr userDrawn="1"/>
        </p:nvCxnSpPr>
        <p:spPr bwMode="auto">
          <a:xfrm flipV="1">
            <a:off x="-1994" y="1245142"/>
            <a:ext cx="9145994" cy="1251995"/>
          </a:xfrm>
          <a:prstGeom prst="line">
            <a:avLst/>
          </a:prstGeom>
          <a:solidFill>
            <a:schemeClr val="accent1"/>
          </a:solidFill>
          <a:ln w="9525" cap="flat" cmpd="sng" algn="ctr">
            <a:solidFill>
              <a:srgbClr val="FF8300"/>
            </a:solidFill>
            <a:prstDash val="solid"/>
            <a:round/>
            <a:headEnd type="none" w="med" len="med"/>
            <a:tailEnd type="none" w="med" len="med"/>
          </a:ln>
          <a:effectLst/>
        </p:spPr>
      </p:cxnSp>
      <p:cxnSp>
        <p:nvCxnSpPr>
          <p:cNvPr id="17" name="Straight Connector 16"/>
          <p:cNvCxnSpPr/>
          <p:nvPr userDrawn="1"/>
        </p:nvCxnSpPr>
        <p:spPr bwMode="auto">
          <a:xfrm>
            <a:off x="-1994" y="1603728"/>
            <a:ext cx="9144407" cy="2205056"/>
          </a:xfrm>
          <a:prstGeom prst="line">
            <a:avLst/>
          </a:prstGeom>
          <a:solidFill>
            <a:schemeClr val="accent1"/>
          </a:solidFill>
          <a:ln w="9525" cap="flat" cmpd="sng" algn="ctr">
            <a:solidFill>
              <a:srgbClr val="FFFFFF"/>
            </a:solidFill>
            <a:prstDash val="solid"/>
            <a:round/>
            <a:headEnd type="none" w="med" len="med"/>
            <a:tailEnd type="none" w="med" len="med"/>
          </a:ln>
          <a:effectLst/>
        </p:spPr>
      </p:cxnSp>
      <p:sp>
        <p:nvSpPr>
          <p:cNvPr id="13" name="TextBox 12"/>
          <p:cNvSpPr txBox="1"/>
          <p:nvPr userDrawn="1"/>
        </p:nvSpPr>
        <p:spPr>
          <a:xfrm>
            <a:off x="5364074" y="1992858"/>
            <a:ext cx="3039906" cy="630942"/>
          </a:xfrm>
          <a:prstGeom prst="rect">
            <a:avLst/>
          </a:prstGeom>
          <a:noFill/>
        </p:spPr>
        <p:txBody>
          <a:bodyPr wrap="square" rtlCol="0">
            <a:spAutoFit/>
          </a:bodyPr>
          <a:lstStyle/>
          <a:p>
            <a:r>
              <a:rPr lang="en-US" sz="3500" kern="1600" spc="80" dirty="0">
                <a:solidFill>
                  <a:srgbClr val="FFFFFF"/>
                </a:solidFill>
              </a:rPr>
              <a:t>THANK YOU </a:t>
            </a:r>
          </a:p>
        </p:txBody>
      </p:sp>
      <p:pic>
        <p:nvPicPr>
          <p:cNvPr id="21" name="Picture 2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9013" y="294170"/>
            <a:ext cx="826770" cy="316230"/>
          </a:xfrm>
          <a:prstGeom prst="rect">
            <a:avLst/>
          </a:prstGeom>
        </p:spPr>
      </p:pic>
      <p:sp>
        <p:nvSpPr>
          <p:cNvPr id="15" name="Rectangle 14"/>
          <p:cNvSpPr/>
          <p:nvPr userDrawn="1"/>
        </p:nvSpPr>
        <p:spPr bwMode="auto">
          <a:xfrm>
            <a:off x="0" y="4829102"/>
            <a:ext cx="9144000" cy="393137"/>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34" charset="-128"/>
            </a:endParaRPr>
          </a:p>
        </p:txBody>
      </p:sp>
      <p:sp>
        <p:nvSpPr>
          <p:cNvPr id="18" name="Rectangle 17"/>
          <p:cNvSpPr/>
          <p:nvPr userDrawn="1"/>
        </p:nvSpPr>
        <p:spPr>
          <a:xfrm>
            <a:off x="4457318" y="4838628"/>
            <a:ext cx="312906" cy="215444"/>
          </a:xfrm>
          <a:prstGeom prst="rect">
            <a:avLst/>
          </a:prstGeom>
        </p:spPr>
        <p:txBody>
          <a:bodyPr wrap="none">
            <a:spAutoFit/>
          </a:bodyPr>
          <a:lstStyle/>
          <a:p>
            <a:fld id="{04583EA4-67CD-C040-A070-9F5DF6529252}" type="slidenum">
              <a:rPr lang="en-US" sz="800" smtClean="0">
                <a:solidFill>
                  <a:srgbClr val="FFFFFF"/>
                </a:solidFill>
              </a:rPr>
              <a:pPr/>
              <a:t>‹#›</a:t>
            </a:fld>
            <a:endParaRPr lang="en-US" sz="800" dirty="0">
              <a:solidFill>
                <a:srgbClr val="FFFFFF"/>
              </a:solidFill>
            </a:endParaRPr>
          </a:p>
        </p:txBody>
      </p:sp>
      <p:sp>
        <p:nvSpPr>
          <p:cNvPr id="19" name="TextBox 18"/>
          <p:cNvSpPr txBox="1"/>
          <p:nvPr userDrawn="1"/>
        </p:nvSpPr>
        <p:spPr>
          <a:xfrm>
            <a:off x="285786" y="4830049"/>
            <a:ext cx="1558628" cy="215444"/>
          </a:xfrm>
          <a:prstGeom prst="rect">
            <a:avLst/>
          </a:prstGeom>
          <a:noFill/>
        </p:spPr>
        <p:txBody>
          <a:bodyPr wrap="square" rtlCol="0">
            <a:spAutoFit/>
          </a:bodyPr>
          <a:lstStyle/>
          <a:p>
            <a:r>
              <a:rPr lang="en-US" sz="800" b="1" dirty="0">
                <a:solidFill>
                  <a:schemeClr val="bg1"/>
                </a:solidFill>
              </a:rPr>
              <a:t>#ATM15 |</a:t>
            </a:r>
          </a:p>
        </p:txBody>
      </p:sp>
    </p:spTree>
    <p:extLst>
      <p:ext uri="{BB962C8B-B14F-4D97-AF65-F5344CB8AC3E}">
        <p14:creationId xmlns:p14="http://schemas.microsoft.com/office/powerpoint/2010/main" val="4118806678"/>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21" name="Rectangle 20"/>
          <p:cNvSpPr/>
          <p:nvPr userDrawn="1"/>
        </p:nvSpPr>
        <p:spPr bwMode="auto">
          <a:xfrm>
            <a:off x="-1" y="1003609"/>
            <a:ext cx="9144001" cy="4139891"/>
          </a:xfrm>
          <a:prstGeom prst="rect">
            <a:avLst/>
          </a:prstGeom>
          <a:solidFill>
            <a:schemeClr val="tx1">
              <a:alpha val="33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34" charset="-128"/>
            </a:endParaRPr>
          </a:p>
        </p:txBody>
      </p:sp>
      <p:sp>
        <p:nvSpPr>
          <p:cNvPr id="29" name="Title 1"/>
          <p:cNvSpPr>
            <a:spLocks noGrp="1"/>
          </p:cNvSpPr>
          <p:nvPr>
            <p:ph type="title"/>
          </p:nvPr>
        </p:nvSpPr>
        <p:spPr>
          <a:xfrm>
            <a:off x="499533" y="232570"/>
            <a:ext cx="5709356" cy="354171"/>
          </a:xfrm>
          <a:prstGeom prst="rect">
            <a:avLst/>
          </a:prstGeom>
          <a:noFill/>
          <a:ln w="9525">
            <a:noFill/>
            <a:miter lim="800000"/>
            <a:headEnd/>
            <a:tailEnd/>
          </a:ln>
        </p:spPr>
        <p:txBody>
          <a:bodyPr/>
          <a:lstStyle>
            <a:lvl1pPr>
              <a:defRPr lang="en-US" altLang="ja-JP" sz="2800" b="1" i="0" dirty="0">
                <a:solidFill>
                  <a:schemeClr val="bg1"/>
                </a:solidFill>
                <a:latin typeface="Arial"/>
                <a:ea typeface="ＭＳ Ｐゴシック" pitchFamily="34" charset="-128"/>
                <a:cs typeface="Arial"/>
              </a:defRPr>
            </a:lvl1pPr>
          </a:lstStyle>
          <a:p>
            <a:pPr lvl="0"/>
            <a:r>
              <a:rPr lang="en-US"/>
              <a:t>Click to edit Master title style</a:t>
            </a:r>
            <a:endParaRPr lang="en-US" dirty="0"/>
          </a:p>
        </p:txBody>
      </p:sp>
      <p:sp>
        <p:nvSpPr>
          <p:cNvPr id="31" name="Rectangle 30"/>
          <p:cNvSpPr/>
          <p:nvPr userDrawn="1"/>
        </p:nvSpPr>
        <p:spPr bwMode="auto">
          <a:xfrm>
            <a:off x="0" y="878417"/>
            <a:ext cx="9144000" cy="385006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pitchFamily="34" charset="-128"/>
            </a:endParaRPr>
          </a:p>
        </p:txBody>
      </p:sp>
      <p:sp>
        <p:nvSpPr>
          <p:cNvPr id="32" name="Rectangle 31"/>
          <p:cNvSpPr/>
          <p:nvPr userDrawn="1"/>
        </p:nvSpPr>
        <p:spPr bwMode="auto">
          <a:xfrm>
            <a:off x="0" y="4724400"/>
            <a:ext cx="9160931" cy="4191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pitchFamily="34" charset="-128"/>
            </a:endParaRPr>
          </a:p>
        </p:txBody>
      </p:sp>
      <p:sp>
        <p:nvSpPr>
          <p:cNvPr id="33" name="TextBox 32"/>
          <p:cNvSpPr txBox="1"/>
          <p:nvPr userDrawn="1"/>
        </p:nvSpPr>
        <p:spPr>
          <a:xfrm>
            <a:off x="4360423" y="4846272"/>
            <a:ext cx="435855" cy="246221"/>
          </a:xfrm>
          <a:prstGeom prst="rect">
            <a:avLst/>
          </a:prstGeom>
          <a:noFill/>
        </p:spPr>
        <p:txBody>
          <a:bodyPr wrap="square" rtlCol="0">
            <a:spAutoFit/>
          </a:bodyPr>
          <a:lstStyle/>
          <a:p>
            <a:pPr algn="ctr"/>
            <a:fld id="{23012D06-F38B-4356-A24A-00D85CA6255C}" type="slidenum">
              <a:rPr lang="en-US" sz="1000" kern="1200" smtClean="0">
                <a:solidFill>
                  <a:schemeClr val="bg1"/>
                </a:solidFill>
                <a:latin typeface="Arial" charset="0"/>
                <a:ea typeface="ＭＳ Ｐゴシック" charset="-128"/>
                <a:cs typeface="Arial" charset="0"/>
              </a:rPr>
              <a:pPr algn="ctr"/>
              <a:t>‹#›</a:t>
            </a:fld>
            <a:endParaRPr lang="en-US" sz="1000" kern="1200" dirty="0">
              <a:solidFill>
                <a:schemeClr val="bg1"/>
              </a:solidFill>
              <a:latin typeface="Arial" charset="0"/>
              <a:ea typeface="ＭＳ Ｐゴシック" charset="-128"/>
              <a:cs typeface="Arial" charset="0"/>
            </a:endParaRPr>
          </a:p>
        </p:txBody>
      </p:sp>
      <p:sp>
        <p:nvSpPr>
          <p:cNvPr id="38" name="Text Placeholder 15"/>
          <p:cNvSpPr>
            <a:spLocks noGrp="1"/>
          </p:cNvSpPr>
          <p:nvPr>
            <p:ph type="body" sz="quarter" idx="10" hasCustomPrompt="1"/>
          </p:nvPr>
        </p:nvSpPr>
        <p:spPr>
          <a:xfrm>
            <a:off x="445180" y="1140948"/>
            <a:ext cx="7543800" cy="3168435"/>
          </a:xfrm>
          <a:prstGeom prst="rect">
            <a:avLst/>
          </a:prstGeom>
        </p:spPr>
        <p:txBody>
          <a:bodyPr/>
          <a:lstStyle>
            <a:lvl1pPr marL="233363" marR="0" indent="-233363" algn="l" defTabSz="914400" rtl="0" eaLnBrk="0" fontAlgn="base" latinLnBrk="0" hangingPunct="0">
              <a:lnSpc>
                <a:spcPct val="100000"/>
              </a:lnSpc>
              <a:spcBef>
                <a:spcPts val="0"/>
              </a:spcBef>
              <a:spcAft>
                <a:spcPts val="600"/>
              </a:spcAft>
              <a:buClr>
                <a:srgbClr val="FF9933"/>
              </a:buClr>
              <a:buSzTx/>
              <a:buFontTx/>
              <a:buChar char="•"/>
              <a:tabLst/>
              <a:defRPr sz="2400" baseline="0">
                <a:solidFill>
                  <a:schemeClr val="tx1"/>
                </a:solidFill>
              </a:defRPr>
            </a:lvl1pPr>
            <a:lvl2pPr>
              <a:lnSpc>
                <a:spcPct val="100000"/>
              </a:lnSpc>
              <a:spcBef>
                <a:spcPts val="0"/>
              </a:spcBef>
              <a:spcAft>
                <a:spcPts val="600"/>
              </a:spcAft>
              <a:defRPr>
                <a:solidFill>
                  <a:schemeClr val="bg2">
                    <a:lumMod val="75000"/>
                  </a:schemeClr>
                </a:solidFill>
              </a:defRPr>
            </a:lvl2pPr>
            <a:lvl3pPr indent="-246063">
              <a:lnSpc>
                <a:spcPct val="100000"/>
              </a:lnSpc>
              <a:spcBef>
                <a:spcPts val="0"/>
              </a:spcBef>
              <a:spcAft>
                <a:spcPts val="600"/>
              </a:spcAft>
              <a:defRPr>
                <a:solidFill>
                  <a:schemeClr val="bg2">
                    <a:lumMod val="75000"/>
                  </a:schemeClr>
                </a:solidFill>
              </a:defRPr>
            </a:lvl3pPr>
          </a:lstStyle>
          <a:p>
            <a:pPr marL="0" indent="0">
              <a:lnSpc>
                <a:spcPct val="100000"/>
              </a:lnSpc>
              <a:spcBef>
                <a:spcPts val="0"/>
              </a:spcBef>
              <a:spcAft>
                <a:spcPts val="1800"/>
              </a:spcAft>
              <a:buFontTx/>
              <a:buNone/>
              <a:defRPr/>
            </a:pPr>
            <a:r>
              <a:rPr lang="en-US" dirty="0">
                <a:latin typeface="Arial" charset="0"/>
                <a:cs typeface="Arial" charset="0"/>
              </a:rPr>
              <a:t>Sub headline is 24 pt Arial bold, Text 1</a:t>
            </a:r>
          </a:p>
          <a:p>
            <a:pPr marL="233363" indent="-233363">
              <a:lnSpc>
                <a:spcPct val="100000"/>
              </a:lnSpc>
              <a:spcBef>
                <a:spcPts val="0"/>
              </a:spcBef>
              <a:spcAft>
                <a:spcPts val="600"/>
              </a:spcAft>
              <a:buFontTx/>
              <a:buChar char="•"/>
              <a:defRPr/>
            </a:pPr>
            <a:r>
              <a:rPr lang="en-US" dirty="0">
                <a:solidFill>
                  <a:srgbClr val="000000"/>
                </a:solidFill>
                <a:latin typeface="Arial" charset="0"/>
                <a:cs typeface="Arial" charset="0"/>
              </a:rPr>
              <a:t>First-level bullet is 24 pt Arial bold</a:t>
            </a:r>
          </a:p>
          <a:p>
            <a:pPr lvl="1">
              <a:lnSpc>
                <a:spcPct val="100000"/>
              </a:lnSpc>
              <a:spcBef>
                <a:spcPts val="0"/>
              </a:spcBef>
              <a:spcAft>
                <a:spcPts val="600"/>
              </a:spcAft>
              <a:defRPr/>
            </a:pPr>
            <a:r>
              <a:rPr lang="en-US" dirty="0">
                <a:solidFill>
                  <a:srgbClr val="595959"/>
                </a:solidFill>
                <a:latin typeface="Arial" charset="0"/>
                <a:cs typeface="Arial" charset="0"/>
              </a:rPr>
              <a:t>Second-level bullet is 20 pt Arial, Text 1 lighter 35%</a:t>
            </a:r>
          </a:p>
          <a:p>
            <a:pPr lvl="2" indent="-246063">
              <a:lnSpc>
                <a:spcPct val="100000"/>
              </a:lnSpc>
              <a:spcBef>
                <a:spcPts val="0"/>
              </a:spcBef>
              <a:spcAft>
                <a:spcPts val="600"/>
              </a:spcAft>
              <a:defRPr/>
            </a:pPr>
            <a:r>
              <a:rPr lang="en-US" dirty="0">
                <a:solidFill>
                  <a:srgbClr val="595959"/>
                </a:solidFill>
                <a:latin typeface="Arial" charset="0"/>
                <a:cs typeface="Arial" charset="0"/>
              </a:rPr>
              <a:t>Third-level bullet is 18 pt Arial, Text 1 lighter 35%</a:t>
            </a:r>
          </a:p>
          <a:p>
            <a:pPr marL="233363" indent="-233363">
              <a:lnSpc>
                <a:spcPct val="100000"/>
              </a:lnSpc>
              <a:spcBef>
                <a:spcPts val="0"/>
              </a:spcBef>
              <a:spcAft>
                <a:spcPts val="600"/>
              </a:spcAft>
              <a:buFontTx/>
              <a:buChar char="•"/>
              <a:defRPr/>
            </a:pPr>
            <a:r>
              <a:rPr lang="en-US" dirty="0">
                <a:latin typeface="Arial" charset="0"/>
                <a:cs typeface="Arial" charset="0"/>
              </a:rPr>
              <a:t>First-level bullet is 24 pt Arial bold</a:t>
            </a:r>
          </a:p>
          <a:p>
            <a:pPr lvl="1">
              <a:lnSpc>
                <a:spcPct val="100000"/>
              </a:lnSpc>
              <a:spcBef>
                <a:spcPts val="0"/>
              </a:spcBef>
              <a:spcAft>
                <a:spcPts val="600"/>
              </a:spcAft>
              <a:defRPr/>
            </a:pPr>
            <a:r>
              <a:rPr lang="en-US" dirty="0">
                <a:solidFill>
                  <a:srgbClr val="595959"/>
                </a:solidFill>
                <a:latin typeface="Arial" charset="0"/>
                <a:cs typeface="Arial" charset="0"/>
              </a:rPr>
              <a:t>Second-level bullet is 20 pt Arial, Text 1 lighter 35%</a:t>
            </a:r>
          </a:p>
          <a:p>
            <a:pPr lvl="1">
              <a:lnSpc>
                <a:spcPct val="100000"/>
              </a:lnSpc>
              <a:spcBef>
                <a:spcPts val="0"/>
              </a:spcBef>
              <a:spcAft>
                <a:spcPts val="600"/>
              </a:spcAft>
              <a:defRPr/>
            </a:pPr>
            <a:r>
              <a:rPr lang="en-US" dirty="0">
                <a:solidFill>
                  <a:srgbClr val="595959"/>
                </a:solidFill>
                <a:latin typeface="Arial" charset="0"/>
                <a:cs typeface="Arial" charset="0"/>
              </a:rPr>
              <a:t>Second-level bullet is 20 pt Arial, Text 1 lighter 35%</a:t>
            </a:r>
          </a:p>
          <a:p>
            <a:pPr lvl="2" indent="-246063">
              <a:lnSpc>
                <a:spcPct val="100000"/>
              </a:lnSpc>
              <a:spcBef>
                <a:spcPts val="0"/>
              </a:spcBef>
              <a:spcAft>
                <a:spcPts val="600"/>
              </a:spcAft>
              <a:defRPr/>
            </a:pPr>
            <a:r>
              <a:rPr lang="en-US" dirty="0">
                <a:solidFill>
                  <a:srgbClr val="595959"/>
                </a:solidFill>
                <a:latin typeface="Arial" charset="0"/>
                <a:cs typeface="Arial" charset="0"/>
              </a:rPr>
              <a:t>Third-level bullet is 18 pt Arial, Text 1 lighter 35%</a:t>
            </a:r>
          </a:p>
          <a:p>
            <a:pPr lvl="2">
              <a:lnSpc>
                <a:spcPct val="100000"/>
              </a:lnSpc>
              <a:spcBef>
                <a:spcPts val="0"/>
              </a:spcBef>
              <a:spcAft>
                <a:spcPts val="600"/>
              </a:spcAft>
              <a:defRPr/>
            </a:pPr>
            <a:r>
              <a:rPr lang="en-US" dirty="0">
                <a:solidFill>
                  <a:srgbClr val="595959"/>
                </a:solidFill>
                <a:latin typeface="Arial" charset="0"/>
                <a:cs typeface="Arial" charset="0"/>
              </a:rPr>
              <a:t>Third-level bullet is 18 pt Arial, Text 1 lighter 35%</a:t>
            </a:r>
          </a:p>
          <a:p>
            <a:pPr lvl="2"/>
            <a:endParaRPr lang="en-US" dirty="0"/>
          </a:p>
        </p:txBody>
      </p:sp>
    </p:spTree>
    <p:extLst>
      <p:ext uri="{BB962C8B-B14F-4D97-AF65-F5344CB8AC3E}">
        <p14:creationId xmlns:p14="http://schemas.microsoft.com/office/powerpoint/2010/main" val="3625907614"/>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Content Page_one column">
    <p:spTree>
      <p:nvGrpSpPr>
        <p:cNvPr id="1" name=""/>
        <p:cNvGrpSpPr/>
        <p:nvPr/>
      </p:nvGrpSpPr>
      <p:grpSpPr>
        <a:xfrm>
          <a:off x="0" y="0"/>
          <a:ext cx="0" cy="0"/>
          <a:chOff x="0" y="0"/>
          <a:chExt cx="0" cy="0"/>
        </a:xfrm>
      </p:grpSpPr>
      <p:sp>
        <p:nvSpPr>
          <p:cNvPr id="2" name="Rectangle 1"/>
          <p:cNvSpPr/>
          <p:nvPr userDrawn="1"/>
        </p:nvSpPr>
        <p:spPr bwMode="auto">
          <a:xfrm>
            <a:off x="0" y="0"/>
            <a:ext cx="9144000" cy="783317"/>
          </a:xfrm>
          <a:prstGeom prst="rect">
            <a:avLst/>
          </a:prstGeom>
          <a:solidFill>
            <a:srgbClr val="282D2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34" charset="-128"/>
            </a:endParaRPr>
          </a:p>
        </p:txBody>
      </p:sp>
      <p:cxnSp>
        <p:nvCxnSpPr>
          <p:cNvPr id="17" name="Straight Connector 16"/>
          <p:cNvCxnSpPr/>
          <p:nvPr userDrawn="1"/>
        </p:nvCxnSpPr>
        <p:spPr>
          <a:xfrm>
            <a:off x="0" y="783317"/>
            <a:ext cx="9144000" cy="0"/>
          </a:xfrm>
          <a:prstGeom prst="line">
            <a:avLst/>
          </a:prstGeom>
          <a:ln w="63500" cmpd="sng">
            <a:solidFill>
              <a:srgbClr val="DF6A26"/>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394789" y="4640263"/>
            <a:ext cx="8420100"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a:stretch>
            <a:fillRect/>
          </a:stretch>
        </p:blipFill>
        <p:spPr>
          <a:xfrm>
            <a:off x="8123995" y="4667774"/>
            <a:ext cx="802386" cy="425196"/>
          </a:xfrm>
          <a:prstGeom prst="rect">
            <a:avLst/>
          </a:prstGeom>
        </p:spPr>
      </p:pic>
      <p:sp>
        <p:nvSpPr>
          <p:cNvPr id="10" name="Text Placeholder 3"/>
          <p:cNvSpPr>
            <a:spLocks noGrp="1"/>
          </p:cNvSpPr>
          <p:nvPr>
            <p:ph type="body" sz="quarter" idx="11" hasCustomPrompt="1"/>
          </p:nvPr>
        </p:nvSpPr>
        <p:spPr>
          <a:xfrm>
            <a:off x="499533" y="1049573"/>
            <a:ext cx="7543800" cy="3248025"/>
          </a:xfrm>
          <a:prstGeom prst="rect">
            <a:avLst/>
          </a:prstGeom>
        </p:spPr>
        <p:txBody>
          <a:bodyPr vert="horz"/>
          <a:lstStyle>
            <a:lvl1pPr>
              <a:defRPr baseline="0"/>
            </a:lvl1pPr>
          </a:lstStyle>
          <a:p>
            <a:pPr lvl="0"/>
            <a:r>
              <a:rPr lang="en-US" dirty="0"/>
              <a:t>Sub headline is 24pt Arial bold, Text 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p:cNvSpPr>
            <a:spLocks noGrp="1"/>
          </p:cNvSpPr>
          <p:nvPr>
            <p:ph type="title"/>
          </p:nvPr>
        </p:nvSpPr>
        <p:spPr>
          <a:xfrm>
            <a:off x="499533" y="185531"/>
            <a:ext cx="8420100" cy="354171"/>
          </a:xfrm>
          <a:prstGeom prst="rect">
            <a:avLst/>
          </a:prstGeom>
          <a:noFill/>
          <a:ln w="9525">
            <a:noFill/>
            <a:miter lim="800000"/>
            <a:headEnd/>
            <a:tailEnd/>
          </a:ln>
        </p:spPr>
        <p:txBody>
          <a:bodyPr/>
          <a:lstStyle>
            <a:lvl1pPr>
              <a:defRPr lang="en-US" altLang="ja-JP" sz="2800" b="0" i="0" dirty="0">
                <a:solidFill>
                  <a:schemeClr val="bg1"/>
                </a:solidFill>
                <a:latin typeface="Arial"/>
                <a:ea typeface="ＭＳ Ｐゴシック" pitchFamily="34" charset="-128"/>
                <a:cs typeface="Arial"/>
              </a:defRPr>
            </a:lvl1pPr>
          </a:lstStyle>
          <a:p>
            <a:pPr lvl="0"/>
            <a:r>
              <a:rPr lang="en-US"/>
              <a:t>Click to edit Master title style</a:t>
            </a:r>
            <a:endParaRPr lang="en-US" dirty="0"/>
          </a:p>
        </p:txBody>
      </p:sp>
      <p:sp>
        <p:nvSpPr>
          <p:cNvPr id="12" name="Rectangle 11"/>
          <p:cNvSpPr/>
          <p:nvPr userDrawn="1"/>
        </p:nvSpPr>
        <p:spPr>
          <a:xfrm>
            <a:off x="6508374" y="4751750"/>
            <a:ext cx="282146" cy="246221"/>
          </a:xfrm>
          <a:prstGeom prst="rect">
            <a:avLst/>
          </a:prstGeom>
        </p:spPr>
        <p:txBody>
          <a:bodyPr wrap="none">
            <a:spAutoFit/>
          </a:bodyPr>
          <a:lstStyle/>
          <a:p>
            <a:fld id="{04583EA4-67CD-C040-A070-9F5DF6529252}" type="slidenum">
              <a:rPr lang="en-US" sz="1000" kern="1200" smtClean="0">
                <a:solidFill>
                  <a:schemeClr val="tx1">
                    <a:lumMod val="65000"/>
                    <a:lumOff val="35000"/>
                  </a:schemeClr>
                </a:solidFill>
              </a:rPr>
              <a:pPr/>
              <a:t>‹#›</a:t>
            </a:fld>
            <a:endParaRPr lang="en-US" sz="1000" kern="1200" dirty="0">
              <a:solidFill>
                <a:schemeClr val="tx1">
                  <a:lumMod val="65000"/>
                  <a:lumOff val="35000"/>
                </a:schemeClr>
              </a:solidFill>
            </a:endParaRPr>
          </a:p>
        </p:txBody>
      </p:sp>
    </p:spTree>
    <p:extLst>
      <p:ext uri="{BB962C8B-B14F-4D97-AF65-F5344CB8AC3E}">
        <p14:creationId xmlns:p14="http://schemas.microsoft.com/office/powerpoint/2010/main" val="454423342"/>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Page_white_one column">
    <p:spTree>
      <p:nvGrpSpPr>
        <p:cNvPr id="1" name=""/>
        <p:cNvGrpSpPr/>
        <p:nvPr/>
      </p:nvGrpSpPr>
      <p:grpSpPr>
        <a:xfrm>
          <a:off x="0" y="0"/>
          <a:ext cx="0" cy="0"/>
          <a:chOff x="0" y="0"/>
          <a:chExt cx="0" cy="0"/>
        </a:xfrm>
      </p:grpSpPr>
      <p:pic>
        <p:nvPicPr>
          <p:cNvPr id="28" name="Picture 2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11" y="0"/>
            <a:ext cx="9149479" cy="807258"/>
          </a:xfrm>
          <a:prstGeom prst="rect">
            <a:avLst/>
          </a:prstGeom>
        </p:spPr>
      </p:pic>
      <p:cxnSp>
        <p:nvCxnSpPr>
          <p:cNvPr id="12" name="Straight Connector 11"/>
          <p:cNvCxnSpPr/>
          <p:nvPr userDrawn="1"/>
        </p:nvCxnSpPr>
        <p:spPr bwMode="auto">
          <a:xfrm>
            <a:off x="499534" y="2666673"/>
            <a:ext cx="3556806" cy="286079"/>
          </a:xfrm>
          <a:prstGeom prst="line">
            <a:avLst/>
          </a:prstGeom>
          <a:solidFill>
            <a:schemeClr val="accent1"/>
          </a:solidFill>
          <a:ln w="19050" cap="flat" cmpd="sng" algn="ctr">
            <a:solidFill>
              <a:schemeClr val="bg1"/>
            </a:solidFill>
            <a:prstDash val="solid"/>
            <a:round/>
            <a:headEnd type="none" w="med" len="med"/>
            <a:tailEnd type="none" w="med" len="med"/>
          </a:ln>
          <a:effectLst/>
        </p:spPr>
      </p:cxnSp>
      <p:sp>
        <p:nvSpPr>
          <p:cNvPr id="2" name="Title 1"/>
          <p:cNvSpPr>
            <a:spLocks noGrp="1"/>
          </p:cNvSpPr>
          <p:nvPr>
            <p:ph type="title"/>
          </p:nvPr>
        </p:nvSpPr>
        <p:spPr>
          <a:xfrm>
            <a:off x="394789" y="81736"/>
            <a:ext cx="7366000" cy="354806"/>
          </a:xfrm>
          <a:prstGeom prst="rect">
            <a:avLst/>
          </a:prstGeom>
        </p:spPr>
        <p:txBody>
          <a:bodyPr/>
          <a:lstStyle>
            <a:lvl1pPr>
              <a:defRPr b="0"/>
            </a:lvl1pPr>
          </a:lstStyle>
          <a:p>
            <a:r>
              <a:rPr lang="en-US" dirty="0"/>
              <a:t>Click to edit Master title style</a:t>
            </a:r>
          </a:p>
        </p:txBody>
      </p:sp>
      <p:sp>
        <p:nvSpPr>
          <p:cNvPr id="15" name="Text Placeholder 3"/>
          <p:cNvSpPr>
            <a:spLocks noGrp="1"/>
          </p:cNvSpPr>
          <p:nvPr>
            <p:ph type="body" sz="quarter" idx="11" hasCustomPrompt="1"/>
          </p:nvPr>
        </p:nvSpPr>
        <p:spPr>
          <a:xfrm>
            <a:off x="499444" y="916223"/>
            <a:ext cx="8149167" cy="3248025"/>
          </a:xfrm>
          <a:prstGeom prst="rect">
            <a:avLst/>
          </a:prstGeom>
        </p:spPr>
        <p:txBody>
          <a:bodyPr vert="horz"/>
          <a:lstStyle>
            <a:lvl1pPr>
              <a:defRPr baseline="0"/>
            </a:lvl1pPr>
          </a:lstStyle>
          <a:p>
            <a:pPr lvl="0"/>
            <a:r>
              <a:rPr lang="en-US" dirty="0"/>
              <a:t>Sub headline is 24pt Arial bold, Text 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p:cNvSpPr/>
          <p:nvPr userDrawn="1"/>
        </p:nvSpPr>
        <p:spPr>
          <a:xfrm>
            <a:off x="4457318" y="4838628"/>
            <a:ext cx="312906" cy="215444"/>
          </a:xfrm>
          <a:prstGeom prst="rect">
            <a:avLst/>
          </a:prstGeom>
        </p:spPr>
        <p:txBody>
          <a:bodyPr wrap="none">
            <a:spAutoFit/>
          </a:bodyPr>
          <a:lstStyle/>
          <a:p>
            <a:fld id="{04583EA4-67CD-C040-A070-9F5DF6529252}" type="slidenum">
              <a:rPr lang="en-US" sz="800" smtClean="0">
                <a:solidFill>
                  <a:schemeClr val="tx2">
                    <a:lumMod val="50000"/>
                    <a:lumOff val="50000"/>
                  </a:schemeClr>
                </a:solidFill>
              </a:rPr>
              <a:pPr/>
              <a:t>‹#›</a:t>
            </a:fld>
            <a:endParaRPr lang="en-US" sz="800" dirty="0">
              <a:solidFill>
                <a:schemeClr val="tx2">
                  <a:lumMod val="50000"/>
                  <a:lumOff val="50000"/>
                </a:schemeClr>
              </a:solidFill>
            </a:endParaRPr>
          </a:p>
        </p:txBody>
      </p:sp>
    </p:spTree>
    <p:extLst>
      <p:ext uri="{BB962C8B-B14F-4D97-AF65-F5344CB8AC3E}">
        <p14:creationId xmlns:p14="http://schemas.microsoft.com/office/powerpoint/2010/main" val="964714626"/>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page_white_two column">
    <p:spTree>
      <p:nvGrpSpPr>
        <p:cNvPr id="1" name=""/>
        <p:cNvGrpSpPr/>
        <p:nvPr/>
      </p:nvGrpSpPr>
      <p:grpSpPr>
        <a:xfrm>
          <a:off x="0" y="0"/>
          <a:ext cx="0" cy="0"/>
          <a:chOff x="0" y="0"/>
          <a:chExt cx="0" cy="0"/>
        </a:xfrm>
      </p:grpSpPr>
      <p:pic>
        <p:nvPicPr>
          <p:cNvPr id="28" name="Picture 2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11" y="0"/>
            <a:ext cx="9149479" cy="807258"/>
          </a:xfrm>
          <a:prstGeom prst="rect">
            <a:avLst/>
          </a:prstGeom>
        </p:spPr>
      </p:pic>
      <p:cxnSp>
        <p:nvCxnSpPr>
          <p:cNvPr id="5" name="Straight Connector 4"/>
          <p:cNvCxnSpPr/>
          <p:nvPr userDrawn="1"/>
        </p:nvCxnSpPr>
        <p:spPr>
          <a:xfrm>
            <a:off x="394789" y="4793168"/>
            <a:ext cx="8444411" cy="0"/>
          </a:xfrm>
          <a:prstGeom prst="line">
            <a:avLst/>
          </a:prstGeom>
          <a:ln w="7620">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bwMode="auto">
          <a:xfrm>
            <a:off x="499534" y="2666673"/>
            <a:ext cx="3556806" cy="286079"/>
          </a:xfrm>
          <a:prstGeom prst="line">
            <a:avLst/>
          </a:prstGeom>
          <a:solidFill>
            <a:schemeClr val="accent1"/>
          </a:solidFill>
          <a:ln w="19050" cap="flat" cmpd="sng" algn="ctr">
            <a:solidFill>
              <a:schemeClr val="bg1"/>
            </a:solidFill>
            <a:prstDash val="solid"/>
            <a:round/>
            <a:headEnd type="none" w="med" len="med"/>
            <a:tailEnd type="none" w="med" len="med"/>
          </a:ln>
          <a:effectLst/>
        </p:spPr>
      </p:cxnSp>
      <p:sp>
        <p:nvSpPr>
          <p:cNvPr id="2" name="Title 1"/>
          <p:cNvSpPr>
            <a:spLocks noGrp="1"/>
          </p:cNvSpPr>
          <p:nvPr>
            <p:ph type="title"/>
          </p:nvPr>
        </p:nvSpPr>
        <p:spPr>
          <a:xfrm>
            <a:off x="403745" y="178562"/>
            <a:ext cx="7366000" cy="354806"/>
          </a:xfrm>
          <a:prstGeom prst="rect">
            <a:avLst/>
          </a:prstGeom>
        </p:spPr>
        <p:txBody>
          <a:bodyPr/>
          <a:lstStyle>
            <a:lvl1pPr>
              <a:defRPr b="0"/>
            </a:lvl1pPr>
          </a:lstStyle>
          <a:p>
            <a:r>
              <a:rPr lang="en-US" dirty="0"/>
              <a:t>Click to edit Master title style</a:t>
            </a:r>
          </a:p>
        </p:txBody>
      </p:sp>
      <p:sp>
        <p:nvSpPr>
          <p:cNvPr id="11" name="Content Placeholder 2"/>
          <p:cNvSpPr>
            <a:spLocks noGrp="1"/>
          </p:cNvSpPr>
          <p:nvPr>
            <p:ph sz="half" idx="15"/>
          </p:nvPr>
        </p:nvSpPr>
        <p:spPr>
          <a:xfrm>
            <a:off x="439189" y="1082820"/>
            <a:ext cx="4019929" cy="3194057"/>
          </a:xfrm>
          <a:prstGeom prst="rect">
            <a:avLst/>
          </a:prstGeom>
        </p:spPr>
        <p:txBody>
          <a:bodyPr/>
          <a:lstStyle>
            <a:lvl1pPr>
              <a:defRPr sz="2800">
                <a:solidFill>
                  <a:schemeClr val="tx1"/>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p:cNvSpPr>
            <a:spLocks noGrp="1"/>
          </p:cNvSpPr>
          <p:nvPr>
            <p:ph sz="half" idx="16"/>
          </p:nvPr>
        </p:nvSpPr>
        <p:spPr>
          <a:xfrm>
            <a:off x="4699001" y="1082814"/>
            <a:ext cx="4047072" cy="3194057"/>
          </a:xfrm>
          <a:prstGeom prst="rect">
            <a:avLst/>
          </a:prstGeom>
        </p:spPr>
        <p:txBody>
          <a:bodyPr/>
          <a:lstStyle>
            <a:lvl1pPr>
              <a:defRPr sz="2800">
                <a:solidFill>
                  <a:schemeClr val="tx1"/>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Rectangle 15"/>
          <p:cNvSpPr/>
          <p:nvPr userDrawn="1"/>
        </p:nvSpPr>
        <p:spPr>
          <a:xfrm>
            <a:off x="4457318" y="4838628"/>
            <a:ext cx="312906" cy="215444"/>
          </a:xfrm>
          <a:prstGeom prst="rect">
            <a:avLst/>
          </a:prstGeom>
        </p:spPr>
        <p:txBody>
          <a:bodyPr wrap="none">
            <a:spAutoFit/>
          </a:bodyPr>
          <a:lstStyle/>
          <a:p>
            <a:fld id="{04583EA4-67CD-C040-A070-9F5DF6529252}" type="slidenum">
              <a:rPr lang="en-US" sz="800" smtClean="0">
                <a:solidFill>
                  <a:schemeClr val="tx2">
                    <a:lumMod val="50000"/>
                    <a:lumOff val="50000"/>
                  </a:schemeClr>
                </a:solidFill>
              </a:rPr>
              <a:pPr/>
              <a:t>‹#›</a:t>
            </a:fld>
            <a:endParaRPr lang="en-US" sz="800" dirty="0">
              <a:solidFill>
                <a:schemeClr val="tx2">
                  <a:lumMod val="50000"/>
                  <a:lumOff val="50000"/>
                </a:schemeClr>
              </a:solidFill>
            </a:endParaRPr>
          </a:p>
        </p:txBody>
      </p:sp>
      <p:sp>
        <p:nvSpPr>
          <p:cNvPr id="14" name="TextBox 13"/>
          <p:cNvSpPr txBox="1"/>
          <p:nvPr userDrawn="1"/>
        </p:nvSpPr>
        <p:spPr>
          <a:xfrm>
            <a:off x="5722824" y="4867011"/>
            <a:ext cx="3206179" cy="461665"/>
          </a:xfrm>
          <a:prstGeom prst="rect">
            <a:avLst/>
          </a:prstGeom>
          <a:noFill/>
        </p:spPr>
        <p:txBody>
          <a:bodyPr wrap="square" rtlCol="0">
            <a:spAutoFit/>
          </a:bodyPr>
          <a:lstStyle/>
          <a:p>
            <a:pPr marL="0" marR="0" indent="0" algn="r" defTabSz="457200" rtl="0" eaLnBrk="1" fontAlgn="base" latinLnBrk="0" hangingPunct="1">
              <a:lnSpc>
                <a:spcPct val="100000"/>
              </a:lnSpc>
              <a:spcBef>
                <a:spcPct val="0"/>
              </a:spcBef>
              <a:spcAft>
                <a:spcPct val="0"/>
              </a:spcAft>
              <a:buClrTx/>
              <a:buSzTx/>
              <a:buFontTx/>
              <a:buNone/>
              <a:tabLst/>
              <a:defRPr/>
            </a:pPr>
            <a:r>
              <a:rPr lang="en-US" sz="600" dirty="0">
                <a:solidFill>
                  <a:schemeClr val="bg2">
                    <a:lumMod val="75000"/>
                  </a:schemeClr>
                </a:solidFill>
              </a:rPr>
              <a:t>CONFIDENTIAL © Copyright 2015. Aruba Networks, Inc. All rights reserved</a:t>
            </a:r>
          </a:p>
          <a:p>
            <a:endParaRPr lang="en-US" dirty="0">
              <a:solidFill>
                <a:schemeClr val="bg2">
                  <a:lumMod val="75000"/>
                </a:schemeClr>
              </a:solidFill>
            </a:endParaRPr>
          </a:p>
        </p:txBody>
      </p:sp>
      <p:sp>
        <p:nvSpPr>
          <p:cNvPr id="19" name="TextBox 18"/>
          <p:cNvSpPr txBox="1"/>
          <p:nvPr userDrawn="1"/>
        </p:nvSpPr>
        <p:spPr>
          <a:xfrm>
            <a:off x="285786" y="4830049"/>
            <a:ext cx="1558628" cy="215444"/>
          </a:xfrm>
          <a:prstGeom prst="rect">
            <a:avLst/>
          </a:prstGeom>
          <a:noFill/>
        </p:spPr>
        <p:txBody>
          <a:bodyPr wrap="square" rtlCol="0">
            <a:spAutoFit/>
          </a:bodyPr>
          <a:lstStyle/>
          <a:p>
            <a:r>
              <a:rPr lang="en-US" sz="800" b="1" dirty="0">
                <a:solidFill>
                  <a:schemeClr val="tx2">
                    <a:lumMod val="50000"/>
                    <a:lumOff val="50000"/>
                  </a:schemeClr>
                </a:solidFill>
              </a:rPr>
              <a:t>#ATM15 |</a:t>
            </a:r>
          </a:p>
        </p:txBody>
      </p:sp>
    </p:spTree>
    <p:extLst>
      <p:ext uri="{BB962C8B-B14F-4D97-AF65-F5344CB8AC3E}">
        <p14:creationId xmlns:p14="http://schemas.microsoft.com/office/powerpoint/2010/main" val="3158991044"/>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Optional transition pag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4" name="Right Triangle 3"/>
          <p:cNvSpPr/>
          <p:nvPr userDrawn="1"/>
        </p:nvSpPr>
        <p:spPr bwMode="auto">
          <a:xfrm rot="9843877">
            <a:off x="292187" y="468860"/>
            <a:ext cx="9543771" cy="5244996"/>
          </a:xfrm>
          <a:custGeom>
            <a:avLst/>
            <a:gdLst/>
            <a:ahLst/>
            <a:cxnLst/>
            <a:rect l="l" t="t" r="r" b="b"/>
            <a:pathLst>
              <a:path w="9543771" h="5244996">
                <a:moveTo>
                  <a:pt x="0" y="4474906"/>
                </a:moveTo>
                <a:lnTo>
                  <a:pt x="335162" y="3301063"/>
                </a:lnTo>
                <a:lnTo>
                  <a:pt x="643328" y="2221769"/>
                </a:lnTo>
                <a:lnTo>
                  <a:pt x="1277698" y="0"/>
                </a:lnTo>
                <a:lnTo>
                  <a:pt x="9543771" y="4354629"/>
                </a:lnTo>
                <a:lnTo>
                  <a:pt x="9289549" y="5244995"/>
                </a:lnTo>
                <a:lnTo>
                  <a:pt x="2697100" y="5244996"/>
                </a:lnTo>
                <a:close/>
              </a:path>
            </a:pathLst>
          </a:custGeom>
          <a:solidFill>
            <a:srgbClr val="008375">
              <a:alpha val="76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34" charset="-128"/>
            </a:endParaRPr>
          </a:p>
        </p:txBody>
      </p:sp>
      <p:cxnSp>
        <p:nvCxnSpPr>
          <p:cNvPr id="10" name="Straight Connector 9"/>
          <p:cNvCxnSpPr/>
          <p:nvPr userDrawn="1"/>
        </p:nvCxnSpPr>
        <p:spPr bwMode="auto">
          <a:xfrm flipV="1">
            <a:off x="0" y="3741955"/>
            <a:ext cx="9144000" cy="986148"/>
          </a:xfrm>
          <a:prstGeom prst="line">
            <a:avLst/>
          </a:prstGeom>
          <a:solidFill>
            <a:schemeClr val="accent1"/>
          </a:solidFill>
          <a:ln w="9525" cap="flat" cmpd="sng" algn="ctr">
            <a:solidFill>
              <a:srgbClr val="FF8300"/>
            </a:solidFill>
            <a:prstDash val="solid"/>
            <a:round/>
            <a:headEnd type="none" w="med" len="med"/>
            <a:tailEnd type="none" w="med" len="med"/>
          </a:ln>
          <a:effectLst/>
        </p:spPr>
      </p:cxnSp>
      <p:sp>
        <p:nvSpPr>
          <p:cNvPr id="39" name="Isosceles Triangle 38"/>
          <p:cNvSpPr/>
          <p:nvPr userDrawn="1"/>
        </p:nvSpPr>
        <p:spPr bwMode="auto">
          <a:xfrm rot="5400000">
            <a:off x="2593144" y="-1810045"/>
            <a:ext cx="3957712" cy="9144000"/>
          </a:xfrm>
          <a:custGeom>
            <a:avLst/>
            <a:gdLst/>
            <a:ahLst/>
            <a:cxnLst/>
            <a:rect l="l" t="t" r="r" b="b"/>
            <a:pathLst>
              <a:path w="3957712" h="9144000">
                <a:moveTo>
                  <a:pt x="0" y="9144000"/>
                </a:moveTo>
                <a:lnTo>
                  <a:pt x="1978856" y="0"/>
                </a:lnTo>
                <a:lnTo>
                  <a:pt x="3957712" y="9144000"/>
                </a:lnTo>
                <a:close/>
              </a:path>
            </a:pathLst>
          </a:custGeom>
          <a:solidFill>
            <a:srgbClr val="008375">
              <a:alpha val="4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34" charset="-128"/>
            </a:endParaRPr>
          </a:p>
        </p:txBody>
      </p:sp>
      <p:sp>
        <p:nvSpPr>
          <p:cNvPr id="13" name="Rectangle 12"/>
          <p:cNvSpPr/>
          <p:nvPr userDrawn="1"/>
        </p:nvSpPr>
        <p:spPr>
          <a:xfrm>
            <a:off x="4457318" y="4838628"/>
            <a:ext cx="312906" cy="215444"/>
          </a:xfrm>
          <a:prstGeom prst="rect">
            <a:avLst/>
          </a:prstGeom>
        </p:spPr>
        <p:txBody>
          <a:bodyPr wrap="none">
            <a:spAutoFit/>
          </a:bodyPr>
          <a:lstStyle/>
          <a:p>
            <a:fld id="{04583EA4-67CD-C040-A070-9F5DF6529252}" type="slidenum">
              <a:rPr lang="en-US" sz="800" smtClean="0">
                <a:solidFill>
                  <a:srgbClr val="FFFFFF"/>
                </a:solidFill>
              </a:rPr>
              <a:pPr/>
              <a:t>‹#›</a:t>
            </a:fld>
            <a:endParaRPr lang="en-US" sz="800" dirty="0">
              <a:solidFill>
                <a:srgbClr val="FFFFFF"/>
              </a:solidFill>
            </a:endParaRPr>
          </a:p>
        </p:txBody>
      </p:sp>
    </p:spTree>
    <p:extLst>
      <p:ext uri="{BB962C8B-B14F-4D97-AF65-F5344CB8AC3E}">
        <p14:creationId xmlns:p14="http://schemas.microsoft.com/office/powerpoint/2010/main" val="3412332566"/>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Optional Transition Page">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054072"/>
          </a:xfrm>
          <a:prstGeom prst="rect">
            <a:avLst/>
          </a:prstGeom>
        </p:spPr>
      </p:pic>
      <p:sp>
        <p:nvSpPr>
          <p:cNvPr id="10" name="Rectangle 9"/>
          <p:cNvSpPr/>
          <p:nvPr userDrawn="1"/>
        </p:nvSpPr>
        <p:spPr bwMode="auto">
          <a:xfrm>
            <a:off x="0" y="4829102"/>
            <a:ext cx="9144000" cy="393137"/>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34" charset="-128"/>
            </a:endParaRPr>
          </a:p>
        </p:txBody>
      </p:sp>
      <p:sp>
        <p:nvSpPr>
          <p:cNvPr id="12" name="Rectangle 11"/>
          <p:cNvSpPr/>
          <p:nvPr userDrawn="1"/>
        </p:nvSpPr>
        <p:spPr>
          <a:xfrm>
            <a:off x="4457318" y="4838628"/>
            <a:ext cx="312906" cy="215444"/>
          </a:xfrm>
          <a:prstGeom prst="rect">
            <a:avLst/>
          </a:prstGeom>
        </p:spPr>
        <p:txBody>
          <a:bodyPr wrap="none">
            <a:spAutoFit/>
          </a:bodyPr>
          <a:lstStyle/>
          <a:p>
            <a:fld id="{04583EA4-67CD-C040-A070-9F5DF6529252}" type="slidenum">
              <a:rPr lang="en-US" sz="800" smtClean="0">
                <a:solidFill>
                  <a:srgbClr val="FFFFFF"/>
                </a:solidFill>
              </a:rPr>
              <a:pPr/>
              <a:t>‹#›</a:t>
            </a:fld>
            <a:endParaRPr lang="en-US" sz="800" dirty="0">
              <a:solidFill>
                <a:srgbClr val="FFFFFF"/>
              </a:solidFill>
            </a:endParaRPr>
          </a:p>
        </p:txBody>
      </p:sp>
    </p:spTree>
    <p:extLst>
      <p:ext uri="{BB962C8B-B14F-4D97-AF65-F5344CB8AC3E}">
        <p14:creationId xmlns:p14="http://schemas.microsoft.com/office/powerpoint/2010/main" val="1067742792"/>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 Title Slide_option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06" y="2284"/>
            <a:ext cx="9132187" cy="5138931"/>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01138" y="99667"/>
            <a:ext cx="1625600" cy="833120"/>
          </a:xfrm>
          <a:prstGeom prst="rect">
            <a:avLst/>
          </a:prstGeom>
        </p:spPr>
      </p:pic>
      <p:sp>
        <p:nvSpPr>
          <p:cNvPr id="12" name="TextBox 11"/>
          <p:cNvSpPr txBox="1"/>
          <p:nvPr userDrawn="1"/>
        </p:nvSpPr>
        <p:spPr>
          <a:xfrm>
            <a:off x="9732211" y="6196263"/>
            <a:ext cx="184666" cy="369332"/>
          </a:xfrm>
          <a:prstGeom prst="rect">
            <a:avLst/>
          </a:prstGeom>
          <a:noFill/>
        </p:spPr>
        <p:txBody>
          <a:bodyPr wrap="none" rtlCol="0">
            <a:spAutoFit/>
          </a:bodyPr>
          <a:lstStyle/>
          <a:p>
            <a:endParaRPr lang="en-US" dirty="0"/>
          </a:p>
        </p:txBody>
      </p:sp>
      <p:cxnSp>
        <p:nvCxnSpPr>
          <p:cNvPr id="13" name="Straight Connector 12"/>
          <p:cNvCxnSpPr/>
          <p:nvPr userDrawn="1"/>
        </p:nvCxnSpPr>
        <p:spPr>
          <a:xfrm>
            <a:off x="458202" y="816583"/>
            <a:ext cx="4601478"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0" name="Title 2"/>
          <p:cNvSpPr>
            <a:spLocks noGrp="1" noChangeArrowheads="1"/>
          </p:cNvSpPr>
          <p:nvPr>
            <p:ph type="title" hasCustomPrompt="1"/>
          </p:nvPr>
        </p:nvSpPr>
        <p:spPr>
          <a:xfrm>
            <a:off x="346444" y="961350"/>
            <a:ext cx="8374225" cy="1114099"/>
          </a:xfrm>
          <a:prstGeom prst="rect">
            <a:avLst/>
          </a:prstGeom>
        </p:spPr>
        <p:txBody>
          <a:bodyPr anchor="t"/>
          <a:lstStyle>
            <a:lvl1pPr algn="l">
              <a:lnSpc>
                <a:spcPct val="100000"/>
              </a:lnSpc>
              <a:defRPr sz="3200" b="0" i="0" cap="none" baseline="0">
                <a:solidFill>
                  <a:srgbClr val="DF6A26"/>
                </a:solidFill>
                <a:latin typeface="Arial"/>
                <a:cs typeface="Arial"/>
              </a:defRPr>
            </a:lvl1pPr>
          </a:lstStyle>
          <a:p>
            <a:r>
              <a:rPr lang="en-US" dirty="0"/>
              <a:t>HEADLINE</a:t>
            </a:r>
          </a:p>
        </p:txBody>
      </p:sp>
      <p:sp>
        <p:nvSpPr>
          <p:cNvPr id="11" name="Text Placeholder 10"/>
          <p:cNvSpPr>
            <a:spLocks noGrp="1"/>
          </p:cNvSpPr>
          <p:nvPr>
            <p:ph type="body" sz="quarter" idx="11" hasCustomPrompt="1"/>
          </p:nvPr>
        </p:nvSpPr>
        <p:spPr>
          <a:xfrm>
            <a:off x="356604" y="1538735"/>
            <a:ext cx="8364065" cy="415458"/>
          </a:xfrm>
          <a:prstGeom prst="rect">
            <a:avLst/>
          </a:prstGeom>
        </p:spPr>
        <p:txBody>
          <a:bodyPr anchor="ctr">
            <a:noAutofit/>
          </a:bodyPr>
          <a:lstStyle>
            <a:lvl1pPr marL="0" indent="0">
              <a:buNone/>
              <a:defRPr sz="2400" b="0">
                <a:solidFill>
                  <a:schemeClr val="tx1">
                    <a:lumMod val="75000"/>
                    <a:lumOff val="25000"/>
                  </a:schemeClr>
                </a:solidFill>
              </a:defRPr>
            </a:lvl1pPr>
          </a:lstStyle>
          <a:p>
            <a:pPr lvl="0"/>
            <a:r>
              <a:rPr lang="en-US" dirty="0"/>
              <a:t>SUBHEAD</a:t>
            </a:r>
          </a:p>
        </p:txBody>
      </p:sp>
      <p:sp>
        <p:nvSpPr>
          <p:cNvPr id="14" name="Text Placeholder 10"/>
          <p:cNvSpPr>
            <a:spLocks noGrp="1"/>
          </p:cNvSpPr>
          <p:nvPr>
            <p:ph type="body" sz="quarter" idx="12" hasCustomPrompt="1"/>
          </p:nvPr>
        </p:nvSpPr>
        <p:spPr>
          <a:xfrm>
            <a:off x="346442" y="1883659"/>
            <a:ext cx="1929398" cy="415458"/>
          </a:xfrm>
          <a:prstGeom prst="rect">
            <a:avLst/>
          </a:prstGeom>
        </p:spPr>
        <p:txBody>
          <a:bodyPr anchor="ctr">
            <a:noAutofit/>
          </a:bodyPr>
          <a:lstStyle>
            <a:lvl1pPr marL="0" indent="0">
              <a:buNone/>
              <a:defRPr sz="1800" b="0" baseline="0">
                <a:solidFill>
                  <a:srgbClr val="404040"/>
                </a:solidFill>
              </a:defRPr>
            </a:lvl1pPr>
          </a:lstStyle>
          <a:p>
            <a:pPr lvl="0"/>
            <a:r>
              <a:rPr lang="en-US" dirty="0"/>
              <a:t>Time and Date</a:t>
            </a:r>
          </a:p>
        </p:txBody>
      </p:sp>
      <p:sp>
        <p:nvSpPr>
          <p:cNvPr id="15" name="Text Placeholder 10"/>
          <p:cNvSpPr>
            <a:spLocks noGrp="1"/>
          </p:cNvSpPr>
          <p:nvPr>
            <p:ph type="body" sz="quarter" idx="13" hasCustomPrompt="1"/>
          </p:nvPr>
        </p:nvSpPr>
        <p:spPr>
          <a:xfrm>
            <a:off x="346442" y="2328160"/>
            <a:ext cx="7624320" cy="415458"/>
          </a:xfrm>
          <a:prstGeom prst="rect">
            <a:avLst/>
          </a:prstGeom>
        </p:spPr>
        <p:txBody>
          <a:bodyPr anchor="ctr">
            <a:noAutofit/>
          </a:bodyPr>
          <a:lstStyle>
            <a:lvl1pPr marL="0" indent="0">
              <a:buNone/>
              <a:defRPr sz="1800" b="0" baseline="0">
                <a:solidFill>
                  <a:srgbClr val="404040"/>
                </a:solidFill>
              </a:defRPr>
            </a:lvl1pPr>
          </a:lstStyle>
          <a:p>
            <a:pPr lvl="0"/>
            <a:r>
              <a:rPr lang="en-US" dirty="0"/>
              <a:t>Disclaimer</a:t>
            </a:r>
          </a:p>
        </p:txBody>
      </p:sp>
      <p:cxnSp>
        <p:nvCxnSpPr>
          <p:cNvPr id="18" name="Straight Connector 17"/>
          <p:cNvCxnSpPr/>
          <p:nvPr userDrawn="1"/>
        </p:nvCxnSpPr>
        <p:spPr bwMode="auto">
          <a:xfrm flipV="1">
            <a:off x="-20298" y="4439823"/>
            <a:ext cx="9158391" cy="701392"/>
          </a:xfrm>
          <a:prstGeom prst="line">
            <a:avLst/>
          </a:prstGeom>
          <a:solidFill>
            <a:schemeClr val="accent1"/>
          </a:solidFill>
          <a:ln w="22225" cap="flat" cmpd="sng" algn="ctr">
            <a:solidFill>
              <a:schemeClr val="bg1"/>
            </a:solidFill>
            <a:prstDash val="solid"/>
            <a:round/>
            <a:headEnd type="none" w="med" len="med"/>
            <a:tailEnd type="none" w="med" len="med"/>
          </a:ln>
          <a:effectLst/>
        </p:spPr>
      </p:cxnSp>
      <p:cxnSp>
        <p:nvCxnSpPr>
          <p:cNvPr id="16" name="Straight Connector 15"/>
          <p:cNvCxnSpPr/>
          <p:nvPr userDrawn="1"/>
        </p:nvCxnSpPr>
        <p:spPr bwMode="auto">
          <a:xfrm flipV="1">
            <a:off x="-300762" y="2075450"/>
            <a:ext cx="9936455" cy="2019294"/>
          </a:xfrm>
          <a:prstGeom prst="line">
            <a:avLst/>
          </a:prstGeom>
          <a:solidFill>
            <a:schemeClr val="accent1"/>
          </a:solidFill>
          <a:ln w="22225" cap="flat" cmpd="sng" algn="ctr">
            <a:solidFill>
              <a:schemeClr val="bg1"/>
            </a:solidFill>
            <a:prstDash val="solid"/>
            <a:round/>
            <a:headEnd type="none" w="med" len="med"/>
            <a:tailEnd type="none" w="med" len="med"/>
          </a:ln>
          <a:effectLst/>
        </p:spPr>
      </p:cxnSp>
      <p:cxnSp>
        <p:nvCxnSpPr>
          <p:cNvPr id="19" name="Straight Connector 18"/>
          <p:cNvCxnSpPr/>
          <p:nvPr userDrawn="1"/>
        </p:nvCxnSpPr>
        <p:spPr bwMode="auto">
          <a:xfrm>
            <a:off x="-89728" y="3441588"/>
            <a:ext cx="4223227" cy="1795257"/>
          </a:xfrm>
          <a:prstGeom prst="line">
            <a:avLst/>
          </a:prstGeom>
          <a:solidFill>
            <a:schemeClr val="accent1"/>
          </a:solidFill>
          <a:ln w="22225" cap="flat" cmpd="sng" algn="ctr">
            <a:solidFill>
              <a:srgbClr val="9FD5CA"/>
            </a:solidFill>
            <a:prstDash val="solid"/>
            <a:round/>
            <a:headEnd type="none" w="med" len="med"/>
            <a:tailEnd type="none" w="med" len="med"/>
          </a:ln>
          <a:effectLst/>
        </p:spPr>
      </p:cxnSp>
    </p:spTree>
    <p:extLst>
      <p:ext uri="{BB962C8B-B14F-4D97-AF65-F5344CB8AC3E}">
        <p14:creationId xmlns:p14="http://schemas.microsoft.com/office/powerpoint/2010/main" val="3810507352"/>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Agenda Page ">
    <p:spTree>
      <p:nvGrpSpPr>
        <p:cNvPr id="1" name=""/>
        <p:cNvGrpSpPr/>
        <p:nvPr/>
      </p:nvGrpSpPr>
      <p:grpSpPr>
        <a:xfrm>
          <a:off x="0" y="0"/>
          <a:ext cx="0" cy="0"/>
          <a:chOff x="0" y="0"/>
          <a:chExt cx="0" cy="0"/>
        </a:xfrm>
      </p:grpSpPr>
      <p:sp>
        <p:nvSpPr>
          <p:cNvPr id="2" name="Rectangle 1"/>
          <p:cNvSpPr/>
          <p:nvPr userDrawn="1"/>
        </p:nvSpPr>
        <p:spPr bwMode="auto">
          <a:xfrm>
            <a:off x="0" y="0"/>
            <a:ext cx="9144000" cy="783317"/>
          </a:xfrm>
          <a:prstGeom prst="rect">
            <a:avLst/>
          </a:prstGeom>
          <a:solidFill>
            <a:srgbClr val="282D2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34" charset="-128"/>
            </a:endParaRPr>
          </a:p>
        </p:txBody>
      </p:sp>
      <p:cxnSp>
        <p:nvCxnSpPr>
          <p:cNvPr id="27" name="Straight Connector 26"/>
          <p:cNvCxnSpPr/>
          <p:nvPr userDrawn="1"/>
        </p:nvCxnSpPr>
        <p:spPr>
          <a:xfrm>
            <a:off x="0" y="783317"/>
            <a:ext cx="9144000" cy="0"/>
          </a:xfrm>
          <a:prstGeom prst="line">
            <a:avLst/>
          </a:prstGeom>
          <a:ln w="63500" cmpd="sng">
            <a:solidFill>
              <a:srgbClr val="DF6A26"/>
            </a:solidFill>
          </a:ln>
          <a:effectLst/>
        </p:spPr>
        <p:style>
          <a:lnRef idx="2">
            <a:schemeClr val="accent1"/>
          </a:lnRef>
          <a:fillRef idx="0">
            <a:schemeClr val="accent1"/>
          </a:fillRef>
          <a:effectRef idx="1">
            <a:schemeClr val="accent1"/>
          </a:effectRef>
          <a:fontRef idx="minor">
            <a:schemeClr val="tx1"/>
          </a:fontRef>
        </p:style>
      </p:cxnSp>
      <p:sp>
        <p:nvSpPr>
          <p:cNvPr id="13" name="Title 1"/>
          <p:cNvSpPr>
            <a:spLocks noGrp="1"/>
          </p:cNvSpPr>
          <p:nvPr>
            <p:ph type="title"/>
          </p:nvPr>
        </p:nvSpPr>
        <p:spPr>
          <a:xfrm>
            <a:off x="499533" y="185531"/>
            <a:ext cx="8420100" cy="354171"/>
          </a:xfrm>
          <a:prstGeom prst="rect">
            <a:avLst/>
          </a:prstGeom>
          <a:noFill/>
          <a:ln w="9525">
            <a:noFill/>
            <a:miter lim="800000"/>
            <a:headEnd/>
            <a:tailEnd/>
          </a:ln>
        </p:spPr>
        <p:txBody>
          <a:bodyPr/>
          <a:lstStyle>
            <a:lvl1pPr>
              <a:defRPr lang="en-US" altLang="ja-JP" sz="2800" b="0" i="0" dirty="0">
                <a:solidFill>
                  <a:schemeClr val="bg1"/>
                </a:solidFill>
                <a:latin typeface="Arial"/>
                <a:ea typeface="ＭＳ Ｐゴシック" pitchFamily="34" charset="-128"/>
                <a:cs typeface="Arial"/>
              </a:defRPr>
            </a:lvl1pPr>
          </a:lstStyle>
          <a:p>
            <a:pPr lvl="0"/>
            <a:r>
              <a:rPr lang="en-US"/>
              <a:t>Click to edit Master title style</a:t>
            </a:r>
            <a:endParaRPr lang="en-US" dirty="0"/>
          </a:p>
        </p:txBody>
      </p:sp>
      <p:sp>
        <p:nvSpPr>
          <p:cNvPr id="8" name="Text Placeholder 9"/>
          <p:cNvSpPr>
            <a:spLocks noGrp="1"/>
          </p:cNvSpPr>
          <p:nvPr>
            <p:ph type="body" sz="quarter" idx="11" hasCustomPrompt="1"/>
          </p:nvPr>
        </p:nvSpPr>
        <p:spPr>
          <a:xfrm>
            <a:off x="499535" y="1084419"/>
            <a:ext cx="8213799" cy="2116766"/>
          </a:xfrm>
          <a:prstGeom prst="rect">
            <a:avLst/>
          </a:prstGeom>
        </p:spPr>
        <p:txBody>
          <a:bodyPr vert="horz"/>
          <a:lstStyle>
            <a:lvl1pPr>
              <a:buClr>
                <a:srgbClr val="DF6A26"/>
              </a:buClr>
              <a:buFont typeface="Arial"/>
              <a:buChar char="•"/>
              <a:defRPr baseline="0"/>
            </a:lvl1pPr>
          </a:lstStyle>
          <a:p>
            <a:pPr lvl="0"/>
            <a:r>
              <a:rPr lang="en-US" dirty="0"/>
              <a:t>Item 1</a:t>
            </a:r>
          </a:p>
          <a:p>
            <a:pPr lvl="0"/>
            <a:r>
              <a:rPr lang="en-US" dirty="0"/>
              <a:t>Item 2</a:t>
            </a:r>
          </a:p>
          <a:p>
            <a:pPr lvl="0"/>
            <a:r>
              <a:rPr lang="en-US" dirty="0"/>
              <a:t>Item 3</a:t>
            </a:r>
          </a:p>
        </p:txBody>
      </p:sp>
      <p:cxnSp>
        <p:nvCxnSpPr>
          <p:cNvPr id="12" name="Straight Connector 11"/>
          <p:cNvCxnSpPr/>
          <p:nvPr userDrawn="1"/>
        </p:nvCxnSpPr>
        <p:spPr>
          <a:xfrm>
            <a:off x="394789" y="4640263"/>
            <a:ext cx="8420100"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a:stretch>
            <a:fillRect/>
          </a:stretch>
        </p:blipFill>
        <p:spPr>
          <a:xfrm>
            <a:off x="8123995" y="4667774"/>
            <a:ext cx="802386" cy="425196"/>
          </a:xfrm>
          <a:prstGeom prst="rect">
            <a:avLst/>
          </a:prstGeom>
        </p:spPr>
      </p:pic>
      <p:sp>
        <p:nvSpPr>
          <p:cNvPr id="10" name="Rectangle 9"/>
          <p:cNvSpPr/>
          <p:nvPr userDrawn="1"/>
        </p:nvSpPr>
        <p:spPr>
          <a:xfrm>
            <a:off x="6508374" y="4751750"/>
            <a:ext cx="282146" cy="246221"/>
          </a:xfrm>
          <a:prstGeom prst="rect">
            <a:avLst/>
          </a:prstGeom>
        </p:spPr>
        <p:txBody>
          <a:bodyPr wrap="none">
            <a:spAutoFit/>
          </a:bodyPr>
          <a:lstStyle/>
          <a:p>
            <a:fld id="{04583EA4-67CD-C040-A070-9F5DF6529252}" type="slidenum">
              <a:rPr lang="en-US" sz="1000" kern="1200" smtClean="0">
                <a:solidFill>
                  <a:schemeClr val="tx1">
                    <a:lumMod val="65000"/>
                    <a:lumOff val="35000"/>
                  </a:schemeClr>
                </a:solidFill>
              </a:rPr>
              <a:pPr/>
              <a:t>‹#›</a:t>
            </a:fld>
            <a:endParaRPr lang="en-US" sz="1000" kern="1200" dirty="0">
              <a:solidFill>
                <a:schemeClr val="tx1">
                  <a:lumMod val="65000"/>
                  <a:lumOff val="35000"/>
                </a:schemeClr>
              </a:solidFill>
            </a:endParaRPr>
          </a:p>
        </p:txBody>
      </p:sp>
    </p:spTree>
    <p:extLst>
      <p:ext uri="{BB962C8B-B14F-4D97-AF65-F5344CB8AC3E}">
        <p14:creationId xmlns:p14="http://schemas.microsoft.com/office/powerpoint/2010/main" val="3256209780"/>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wo columns">
    <p:spTree>
      <p:nvGrpSpPr>
        <p:cNvPr id="1" name=""/>
        <p:cNvGrpSpPr/>
        <p:nvPr/>
      </p:nvGrpSpPr>
      <p:grpSpPr>
        <a:xfrm>
          <a:off x="0" y="0"/>
          <a:ext cx="0" cy="0"/>
          <a:chOff x="0" y="0"/>
          <a:chExt cx="0" cy="0"/>
        </a:xfrm>
      </p:grpSpPr>
      <p:sp>
        <p:nvSpPr>
          <p:cNvPr id="2" name="Rectangle 1"/>
          <p:cNvSpPr/>
          <p:nvPr userDrawn="1"/>
        </p:nvSpPr>
        <p:spPr bwMode="auto">
          <a:xfrm>
            <a:off x="0" y="0"/>
            <a:ext cx="9144000" cy="783317"/>
          </a:xfrm>
          <a:prstGeom prst="rect">
            <a:avLst/>
          </a:prstGeom>
          <a:solidFill>
            <a:srgbClr val="282D2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34" charset="-128"/>
            </a:endParaRPr>
          </a:p>
        </p:txBody>
      </p:sp>
      <p:cxnSp>
        <p:nvCxnSpPr>
          <p:cNvPr id="27" name="Straight Connector 26"/>
          <p:cNvCxnSpPr/>
          <p:nvPr userDrawn="1"/>
        </p:nvCxnSpPr>
        <p:spPr>
          <a:xfrm>
            <a:off x="0" y="783317"/>
            <a:ext cx="9144000" cy="0"/>
          </a:xfrm>
          <a:prstGeom prst="line">
            <a:avLst/>
          </a:prstGeom>
          <a:ln w="63500" cmpd="sng">
            <a:solidFill>
              <a:srgbClr val="DF6A26"/>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a:off x="394789" y="4640263"/>
            <a:ext cx="8420100"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sz="half" idx="15"/>
          </p:nvPr>
        </p:nvSpPr>
        <p:spPr>
          <a:xfrm>
            <a:off x="439185" y="1155710"/>
            <a:ext cx="4019929" cy="3194057"/>
          </a:xfrm>
          <a:prstGeom prst="rect">
            <a:avLst/>
          </a:prstGeom>
        </p:spPr>
        <p:txBody>
          <a:bodyPr/>
          <a:lstStyle>
            <a:lvl1pPr>
              <a:defRPr sz="2800">
                <a:solidFill>
                  <a:schemeClr val="tx1"/>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sz="half" idx="16"/>
          </p:nvPr>
        </p:nvSpPr>
        <p:spPr>
          <a:xfrm>
            <a:off x="4684142" y="1155710"/>
            <a:ext cx="4019929" cy="3194057"/>
          </a:xfrm>
          <a:prstGeom prst="rect">
            <a:avLst/>
          </a:prstGeom>
        </p:spPr>
        <p:txBody>
          <a:bodyPr/>
          <a:lstStyle>
            <a:lvl1pPr>
              <a:defRPr sz="2800">
                <a:solidFill>
                  <a:schemeClr val="tx1"/>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p:cNvPicPr>
            <a:picLocks noChangeAspect="1"/>
          </p:cNvPicPr>
          <p:nvPr userDrawn="1"/>
        </p:nvPicPr>
        <p:blipFill>
          <a:blip r:embed="rId2"/>
          <a:stretch>
            <a:fillRect/>
          </a:stretch>
        </p:blipFill>
        <p:spPr>
          <a:xfrm>
            <a:off x="8123995" y="4667774"/>
            <a:ext cx="802386" cy="425196"/>
          </a:xfrm>
          <a:prstGeom prst="rect">
            <a:avLst/>
          </a:prstGeom>
        </p:spPr>
      </p:pic>
      <p:sp>
        <p:nvSpPr>
          <p:cNvPr id="16" name="Title 1"/>
          <p:cNvSpPr>
            <a:spLocks noGrp="1"/>
          </p:cNvSpPr>
          <p:nvPr>
            <p:ph type="title"/>
          </p:nvPr>
        </p:nvSpPr>
        <p:spPr>
          <a:xfrm>
            <a:off x="499533" y="185531"/>
            <a:ext cx="8420100" cy="354171"/>
          </a:xfrm>
          <a:prstGeom prst="rect">
            <a:avLst/>
          </a:prstGeom>
          <a:noFill/>
          <a:ln w="9525">
            <a:noFill/>
            <a:miter lim="800000"/>
            <a:headEnd/>
            <a:tailEnd/>
          </a:ln>
        </p:spPr>
        <p:txBody>
          <a:bodyPr/>
          <a:lstStyle>
            <a:lvl1pPr>
              <a:defRPr lang="en-US" altLang="ja-JP" sz="2800" b="0" i="0" dirty="0">
                <a:solidFill>
                  <a:schemeClr val="bg1"/>
                </a:solidFill>
                <a:latin typeface="Arial"/>
                <a:ea typeface="ＭＳ Ｐゴシック" pitchFamily="34" charset="-128"/>
                <a:cs typeface="Arial"/>
              </a:defRPr>
            </a:lvl1pPr>
          </a:lstStyle>
          <a:p>
            <a:pPr lvl="0"/>
            <a:r>
              <a:rPr lang="en-US"/>
              <a:t>Click to edit Master title style</a:t>
            </a:r>
            <a:endParaRPr lang="en-US" dirty="0"/>
          </a:p>
        </p:txBody>
      </p:sp>
      <p:sp>
        <p:nvSpPr>
          <p:cNvPr id="13" name="Rectangle 12"/>
          <p:cNvSpPr/>
          <p:nvPr userDrawn="1"/>
        </p:nvSpPr>
        <p:spPr>
          <a:xfrm>
            <a:off x="6508374" y="4751750"/>
            <a:ext cx="282146" cy="246221"/>
          </a:xfrm>
          <a:prstGeom prst="rect">
            <a:avLst/>
          </a:prstGeom>
        </p:spPr>
        <p:txBody>
          <a:bodyPr wrap="none">
            <a:spAutoFit/>
          </a:bodyPr>
          <a:lstStyle/>
          <a:p>
            <a:fld id="{04583EA4-67CD-C040-A070-9F5DF6529252}" type="slidenum">
              <a:rPr lang="en-US" sz="1000" kern="1200" smtClean="0">
                <a:solidFill>
                  <a:schemeClr val="tx1">
                    <a:lumMod val="65000"/>
                    <a:lumOff val="35000"/>
                  </a:schemeClr>
                </a:solidFill>
              </a:rPr>
              <a:pPr/>
              <a:t>‹#›</a:t>
            </a:fld>
            <a:endParaRPr lang="en-US" sz="1000" kern="1200" dirty="0">
              <a:solidFill>
                <a:schemeClr val="tx1">
                  <a:lumMod val="65000"/>
                  <a:lumOff val="35000"/>
                </a:schemeClr>
              </a:solidFill>
            </a:endParaRPr>
          </a:p>
        </p:txBody>
      </p:sp>
    </p:spTree>
    <p:extLst>
      <p:ext uri="{BB962C8B-B14F-4D97-AF65-F5344CB8AC3E}">
        <p14:creationId xmlns:p14="http://schemas.microsoft.com/office/powerpoint/2010/main" val="1102031577"/>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hank You_navyblu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txBox="1">
            <a:spLocks/>
          </p:cNvSpPr>
          <p:nvPr userDrawn="1"/>
        </p:nvSpPr>
        <p:spPr>
          <a:xfrm>
            <a:off x="1330250" y="1929242"/>
            <a:ext cx="3843290" cy="599566"/>
          </a:xfrm>
          <a:prstGeom prst="rect">
            <a:avLst/>
          </a:prstGeom>
        </p:spPr>
        <p:txBody>
          <a:bodyPr/>
          <a:lstStyle>
            <a:lvl1pPr algn="l" rtl="0" eaLnBrk="1" fontAlgn="base" hangingPunct="1">
              <a:lnSpc>
                <a:spcPct val="90000"/>
              </a:lnSpc>
              <a:spcBef>
                <a:spcPct val="0"/>
              </a:spcBef>
              <a:spcAft>
                <a:spcPts val="300"/>
              </a:spcAft>
              <a:defRPr sz="2800"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300"/>
              </a:spcAft>
              <a:defRPr sz="3200"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300"/>
              </a:spcAft>
              <a:defRPr sz="3200"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300"/>
              </a:spcAft>
              <a:defRPr sz="3200"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300"/>
              </a:spcAft>
              <a:defRPr sz="3200" b="1">
                <a:solidFill>
                  <a:schemeClr val="tx1"/>
                </a:solidFill>
                <a:latin typeface="Arial" charset="0"/>
                <a:ea typeface="ＭＳ Ｐゴシック" pitchFamily="34" charset="-128"/>
                <a:cs typeface="Arial" charset="0"/>
              </a:defRPr>
            </a:lvl5pPr>
            <a:lvl6pPr marL="456940" algn="l" rtl="0" eaLnBrk="1" fontAlgn="base" hangingPunct="1">
              <a:spcBef>
                <a:spcPct val="0"/>
              </a:spcBef>
              <a:spcAft>
                <a:spcPct val="0"/>
              </a:spcAft>
              <a:defRPr sz="2600" b="1">
                <a:solidFill>
                  <a:srgbClr val="F58719"/>
                </a:solidFill>
                <a:latin typeface="Verdana" pitchFamily="34" charset="0"/>
                <a:ea typeface="ＭＳ Ｐゴシック" pitchFamily="34" charset="-128"/>
              </a:defRPr>
            </a:lvl6pPr>
            <a:lvl7pPr marL="913883" algn="l" rtl="0" eaLnBrk="1" fontAlgn="base" hangingPunct="1">
              <a:spcBef>
                <a:spcPct val="0"/>
              </a:spcBef>
              <a:spcAft>
                <a:spcPct val="0"/>
              </a:spcAft>
              <a:defRPr sz="2600" b="1">
                <a:solidFill>
                  <a:srgbClr val="F58719"/>
                </a:solidFill>
                <a:latin typeface="Verdana" pitchFamily="34" charset="0"/>
                <a:ea typeface="ＭＳ Ｐゴシック" pitchFamily="34" charset="-128"/>
              </a:defRPr>
            </a:lvl7pPr>
            <a:lvl8pPr marL="1370830" algn="l" rtl="0" eaLnBrk="1" fontAlgn="base" hangingPunct="1">
              <a:spcBef>
                <a:spcPct val="0"/>
              </a:spcBef>
              <a:spcAft>
                <a:spcPct val="0"/>
              </a:spcAft>
              <a:defRPr sz="2600" b="1">
                <a:solidFill>
                  <a:srgbClr val="F58719"/>
                </a:solidFill>
                <a:latin typeface="Verdana" pitchFamily="34" charset="0"/>
                <a:ea typeface="ＭＳ Ｐゴシック" pitchFamily="34" charset="-128"/>
              </a:defRPr>
            </a:lvl8pPr>
            <a:lvl9pPr marL="1827772" algn="l" rtl="0" eaLnBrk="1" fontAlgn="base" hangingPunct="1">
              <a:spcBef>
                <a:spcPct val="0"/>
              </a:spcBef>
              <a:spcAft>
                <a:spcPct val="0"/>
              </a:spcAft>
              <a:defRPr sz="2600" b="1">
                <a:solidFill>
                  <a:srgbClr val="F58719"/>
                </a:solidFill>
                <a:latin typeface="Verdana" pitchFamily="34" charset="0"/>
                <a:ea typeface="ＭＳ Ｐゴシック" pitchFamily="34" charset="-128"/>
              </a:defRPr>
            </a:lvl9pPr>
          </a:lstStyle>
          <a:p>
            <a:r>
              <a:rPr lang="en-US" sz="4500" b="0" dirty="0"/>
              <a:t>THANK YOU</a:t>
            </a:r>
          </a:p>
        </p:txBody>
      </p:sp>
      <p:sp>
        <p:nvSpPr>
          <p:cNvPr id="3" name="Rectangle 2"/>
          <p:cNvSpPr/>
          <p:nvPr userDrawn="1"/>
        </p:nvSpPr>
        <p:spPr>
          <a:xfrm>
            <a:off x="6508374" y="4751750"/>
            <a:ext cx="341397" cy="246221"/>
          </a:xfrm>
          <a:prstGeom prst="rect">
            <a:avLst/>
          </a:prstGeom>
        </p:spPr>
        <p:txBody>
          <a:bodyPr wrap="none">
            <a:spAutoFit/>
          </a:bodyPr>
          <a:lstStyle/>
          <a:p>
            <a:fld id="{04583EA4-67CD-C040-A070-9F5DF6529252}" type="slidenum">
              <a:rPr lang="en-US" sz="1000" kern="1200" smtClean="0">
                <a:solidFill>
                  <a:srgbClr val="FFFFFF"/>
                </a:solidFill>
              </a:rPr>
              <a:pPr/>
              <a:t>‹#›</a:t>
            </a:fld>
            <a:endParaRPr lang="en-US" sz="1000" kern="1200" dirty="0">
              <a:solidFill>
                <a:srgbClr val="FFFFFF"/>
              </a:solidFill>
            </a:endParaRPr>
          </a:p>
        </p:txBody>
      </p:sp>
    </p:spTree>
    <p:extLst>
      <p:ext uri="{BB962C8B-B14F-4D97-AF65-F5344CB8AC3E}">
        <p14:creationId xmlns:p14="http://schemas.microsoft.com/office/powerpoint/2010/main" val="3406695634"/>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AutoShape 5"/>
          <p:cNvSpPr>
            <a:spLocks noChangeAspect="1" noChangeArrowheads="1" noTextEdit="1"/>
          </p:cNvSpPr>
          <p:nvPr/>
        </p:nvSpPr>
        <p:spPr bwMode="auto">
          <a:xfrm>
            <a:off x="2389191" y="3148013"/>
            <a:ext cx="3735387" cy="210741"/>
          </a:xfrm>
          <a:prstGeom prst="rect">
            <a:avLst/>
          </a:prstGeom>
          <a:noFill/>
          <a:ln w="9525">
            <a:noFill/>
            <a:miter lim="800000"/>
            <a:headEnd/>
            <a:tailEnd/>
          </a:ln>
        </p:spPr>
        <p:txBody>
          <a:bodyPr lIns="91388" tIns="45694" rIns="91388" bIns="45694"/>
          <a:lstStyle/>
          <a:p>
            <a:pPr defTabSz="914400" eaLnBrk="0" hangingPunct="0">
              <a:defRPr/>
            </a:pPr>
            <a:endParaRPr lang="en-US" sz="2400">
              <a:solidFill>
                <a:srgbClr val="000000"/>
              </a:solidFill>
              <a:latin typeface="Arial" charset="0"/>
              <a:ea typeface="ＭＳ Ｐゴシック" charset="-128"/>
              <a:cs typeface="+mn-cs"/>
            </a:endParaRPr>
          </a:p>
        </p:txBody>
      </p:sp>
    </p:spTree>
    <p:extLst>
      <p:ext uri="{BB962C8B-B14F-4D97-AF65-F5344CB8AC3E}">
        <p14:creationId xmlns:p14="http://schemas.microsoft.com/office/powerpoint/2010/main" val="1872327064"/>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783" r:id="rId6"/>
    <p:sldLayoutId id="2147483724" r:id="rId7"/>
    <p:sldLayoutId id="2147483815" r:id="rId8"/>
    <p:sldLayoutId id="2147483792" r:id="rId9"/>
    <p:sldLayoutId id="2147483821" r:id="rId10"/>
    <p:sldLayoutId id="2147483822" r:id="rId11"/>
    <p:sldLayoutId id="2147483823" r:id="rId12"/>
  </p:sldLayoutIdLst>
  <p:transition spd="med">
    <p:fade/>
  </p:transition>
  <p:hf hdr="0" ftr="0" dt="0"/>
  <p:txStyles>
    <p:titleStyle>
      <a:lvl1pPr algn="l" rtl="0" eaLnBrk="1" fontAlgn="base" hangingPunct="1">
        <a:lnSpc>
          <a:spcPct val="90000"/>
        </a:lnSpc>
        <a:spcBef>
          <a:spcPct val="0"/>
        </a:spcBef>
        <a:spcAft>
          <a:spcPts val="300"/>
        </a:spcAft>
        <a:defRPr sz="2800"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300"/>
        </a:spcAft>
        <a:defRPr sz="3200"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300"/>
        </a:spcAft>
        <a:defRPr sz="3200"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300"/>
        </a:spcAft>
        <a:defRPr sz="3200"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300"/>
        </a:spcAft>
        <a:defRPr sz="3200" b="1">
          <a:solidFill>
            <a:schemeClr val="tx1"/>
          </a:solidFill>
          <a:latin typeface="Arial" charset="0"/>
          <a:ea typeface="ＭＳ Ｐゴシック" pitchFamily="34" charset="-128"/>
          <a:cs typeface="Arial" charset="0"/>
        </a:defRPr>
      </a:lvl5pPr>
      <a:lvl6pPr marL="456940" algn="l" rtl="0" eaLnBrk="1" fontAlgn="base" hangingPunct="1">
        <a:spcBef>
          <a:spcPct val="0"/>
        </a:spcBef>
        <a:spcAft>
          <a:spcPct val="0"/>
        </a:spcAft>
        <a:defRPr sz="2600" b="1">
          <a:solidFill>
            <a:srgbClr val="F58719"/>
          </a:solidFill>
          <a:latin typeface="Verdana" pitchFamily="34" charset="0"/>
          <a:ea typeface="ＭＳ Ｐゴシック" pitchFamily="34" charset="-128"/>
        </a:defRPr>
      </a:lvl6pPr>
      <a:lvl7pPr marL="913883" algn="l" rtl="0" eaLnBrk="1" fontAlgn="base" hangingPunct="1">
        <a:spcBef>
          <a:spcPct val="0"/>
        </a:spcBef>
        <a:spcAft>
          <a:spcPct val="0"/>
        </a:spcAft>
        <a:defRPr sz="2600" b="1">
          <a:solidFill>
            <a:srgbClr val="F58719"/>
          </a:solidFill>
          <a:latin typeface="Verdana" pitchFamily="34" charset="0"/>
          <a:ea typeface="ＭＳ Ｐゴシック" pitchFamily="34" charset="-128"/>
        </a:defRPr>
      </a:lvl7pPr>
      <a:lvl8pPr marL="1370830" algn="l" rtl="0" eaLnBrk="1" fontAlgn="base" hangingPunct="1">
        <a:spcBef>
          <a:spcPct val="0"/>
        </a:spcBef>
        <a:spcAft>
          <a:spcPct val="0"/>
        </a:spcAft>
        <a:defRPr sz="2600" b="1">
          <a:solidFill>
            <a:srgbClr val="F58719"/>
          </a:solidFill>
          <a:latin typeface="Verdana" pitchFamily="34" charset="0"/>
          <a:ea typeface="ＭＳ Ｐゴシック" pitchFamily="34" charset="-128"/>
        </a:defRPr>
      </a:lvl8pPr>
      <a:lvl9pPr marL="1827772" algn="l" rtl="0" eaLnBrk="1" fontAlgn="base" hangingPunct="1">
        <a:spcBef>
          <a:spcPct val="0"/>
        </a:spcBef>
        <a:spcAft>
          <a:spcPct val="0"/>
        </a:spcAft>
        <a:defRPr sz="2600" b="1">
          <a:solidFill>
            <a:srgbClr val="F58719"/>
          </a:solidFill>
          <a:latin typeface="Verdana" pitchFamily="34" charset="0"/>
          <a:ea typeface="ＭＳ Ｐゴシック" pitchFamily="34" charset="-128"/>
        </a:defRPr>
      </a:lvl9pPr>
    </p:titleStyle>
    <p:bodyStyle>
      <a:lvl1pPr marL="342900" indent="-342900" algn="l" rtl="0" eaLnBrk="1" fontAlgn="base" hangingPunct="1">
        <a:lnSpc>
          <a:spcPct val="95000"/>
        </a:lnSpc>
        <a:spcBef>
          <a:spcPts val="1000"/>
        </a:spcBef>
        <a:spcAft>
          <a:spcPct val="0"/>
        </a:spcAft>
        <a:buClr>
          <a:srgbClr val="FF9933"/>
        </a:buClr>
        <a:defRPr sz="2400" b="1">
          <a:solidFill>
            <a:srgbClr val="1C1C1C"/>
          </a:solidFill>
          <a:latin typeface="Arial" pitchFamily="34" charset="0"/>
          <a:ea typeface="Arial"/>
          <a:cs typeface="Arial" pitchFamily="34" charset="0"/>
        </a:defRPr>
      </a:lvl1pPr>
      <a:lvl2pPr marL="473075" indent="-227013" algn="l" rtl="0" eaLnBrk="1" fontAlgn="base" hangingPunct="1">
        <a:lnSpc>
          <a:spcPct val="95000"/>
        </a:lnSpc>
        <a:spcBef>
          <a:spcPts val="300"/>
        </a:spcBef>
        <a:spcAft>
          <a:spcPct val="0"/>
        </a:spcAft>
        <a:buClr>
          <a:srgbClr val="FF9933"/>
        </a:buClr>
        <a:buFont typeface="Lucida Grande" charset="0"/>
        <a:buChar char="–"/>
        <a:defRPr sz="2000">
          <a:solidFill>
            <a:srgbClr val="595959"/>
          </a:solidFill>
          <a:latin typeface="Arial" pitchFamily="34" charset="0"/>
          <a:ea typeface="Arial"/>
          <a:cs typeface="Arial" pitchFamily="34" charset="0"/>
        </a:defRPr>
      </a:lvl2pPr>
      <a:lvl3pPr marL="703263" indent="-227013" algn="l" rtl="0" eaLnBrk="1" fontAlgn="base" hangingPunct="1">
        <a:lnSpc>
          <a:spcPct val="95000"/>
        </a:lnSpc>
        <a:spcBef>
          <a:spcPts val="300"/>
        </a:spcBef>
        <a:spcAft>
          <a:spcPct val="0"/>
        </a:spcAft>
        <a:buClr>
          <a:srgbClr val="FF9933"/>
        </a:buClr>
        <a:buFont typeface="Times" charset="0"/>
        <a:buChar char="•"/>
        <a:defRPr>
          <a:solidFill>
            <a:srgbClr val="595959"/>
          </a:solidFill>
          <a:latin typeface="Arial" pitchFamily="34" charset="0"/>
          <a:ea typeface="Arial"/>
          <a:cs typeface="Arial" pitchFamily="34" charset="0"/>
        </a:defRPr>
      </a:lvl3pPr>
      <a:lvl4pPr marL="1144588" indent="-169863" algn="l" rtl="0" eaLnBrk="1" fontAlgn="base" hangingPunct="1">
        <a:lnSpc>
          <a:spcPct val="95000"/>
        </a:lnSpc>
        <a:spcBef>
          <a:spcPts val="300"/>
        </a:spcBef>
        <a:spcAft>
          <a:spcPct val="0"/>
        </a:spcAft>
        <a:buClr>
          <a:srgbClr val="FF9933"/>
        </a:buClr>
        <a:buFont typeface="Times" charset="0"/>
        <a:buChar char="•"/>
        <a:defRPr sz="1600">
          <a:solidFill>
            <a:srgbClr val="595959"/>
          </a:solidFill>
          <a:latin typeface="Arial" pitchFamily="34" charset="0"/>
          <a:ea typeface="Arial"/>
          <a:cs typeface="Arial" pitchFamily="34" charset="0"/>
        </a:defRPr>
      </a:lvl4pPr>
      <a:lvl5pPr marL="1370013" indent="-111125" algn="l" rtl="0" eaLnBrk="1" fontAlgn="base" hangingPunct="1">
        <a:lnSpc>
          <a:spcPct val="95000"/>
        </a:lnSpc>
        <a:spcBef>
          <a:spcPts val="300"/>
        </a:spcBef>
        <a:spcAft>
          <a:spcPct val="0"/>
        </a:spcAft>
        <a:buClr>
          <a:srgbClr val="FF9933"/>
        </a:buClr>
        <a:buFont typeface="Times" charset="0"/>
        <a:buChar char="•"/>
        <a:defRPr sz="1600">
          <a:solidFill>
            <a:srgbClr val="595959"/>
          </a:solidFill>
          <a:latin typeface="Arial" pitchFamily="34" charset="0"/>
          <a:ea typeface="Arial"/>
          <a:cs typeface="Arial" pitchFamily="34" charset="0"/>
        </a:defRPr>
      </a:lvl5pPr>
      <a:lvl6pPr marL="2513187" indent="-228470" algn="l" rtl="0" eaLnBrk="1" fontAlgn="base" hangingPunct="1">
        <a:spcBef>
          <a:spcPct val="20000"/>
        </a:spcBef>
        <a:spcAft>
          <a:spcPct val="0"/>
        </a:spcAft>
        <a:buChar char="»"/>
        <a:defRPr sz="2200">
          <a:solidFill>
            <a:schemeClr val="tx1"/>
          </a:solidFill>
          <a:latin typeface="+mn-lt"/>
          <a:ea typeface="+mn-ea"/>
        </a:defRPr>
      </a:lvl6pPr>
      <a:lvl7pPr marL="2970128" indent="-228470" algn="l" rtl="0" eaLnBrk="1" fontAlgn="base" hangingPunct="1">
        <a:spcBef>
          <a:spcPct val="20000"/>
        </a:spcBef>
        <a:spcAft>
          <a:spcPct val="0"/>
        </a:spcAft>
        <a:buChar char="»"/>
        <a:defRPr sz="2200">
          <a:solidFill>
            <a:schemeClr val="tx1"/>
          </a:solidFill>
          <a:latin typeface="+mn-lt"/>
          <a:ea typeface="+mn-ea"/>
        </a:defRPr>
      </a:lvl7pPr>
      <a:lvl8pPr marL="3427073" indent="-228470" algn="l" rtl="0" eaLnBrk="1" fontAlgn="base" hangingPunct="1">
        <a:spcBef>
          <a:spcPct val="20000"/>
        </a:spcBef>
        <a:spcAft>
          <a:spcPct val="0"/>
        </a:spcAft>
        <a:buChar char="»"/>
        <a:defRPr sz="2200">
          <a:solidFill>
            <a:schemeClr val="tx1"/>
          </a:solidFill>
          <a:latin typeface="+mn-lt"/>
          <a:ea typeface="+mn-ea"/>
        </a:defRPr>
      </a:lvl8pPr>
      <a:lvl9pPr marL="3884012" indent="-228470" algn="l" rtl="0" eaLnBrk="1" fontAlgn="base" hangingPunct="1">
        <a:spcBef>
          <a:spcPct val="20000"/>
        </a:spcBef>
        <a:spcAft>
          <a:spcPct val="0"/>
        </a:spcAft>
        <a:buChar char="»"/>
        <a:defRPr sz="2200">
          <a:solidFill>
            <a:schemeClr val="tx1"/>
          </a:solidFill>
          <a:latin typeface="+mn-lt"/>
          <a:ea typeface="+mn-ea"/>
        </a:defRPr>
      </a:lvl9pPr>
    </p:bodyStyle>
    <p:otherStyle>
      <a:defPPr>
        <a:defRPr lang="en-US"/>
      </a:defPPr>
      <a:lvl1pPr marL="0" algn="l" defTabSz="913883" rtl="0" eaLnBrk="1" latinLnBrk="0" hangingPunct="1">
        <a:defRPr sz="1800" kern="1200">
          <a:solidFill>
            <a:schemeClr val="tx1"/>
          </a:solidFill>
          <a:latin typeface="+mn-lt"/>
          <a:ea typeface="+mn-ea"/>
          <a:cs typeface="+mn-cs"/>
        </a:defRPr>
      </a:lvl1pPr>
      <a:lvl2pPr marL="456940" algn="l" defTabSz="913883" rtl="0" eaLnBrk="1" latinLnBrk="0" hangingPunct="1">
        <a:defRPr sz="1800" kern="1200">
          <a:solidFill>
            <a:schemeClr val="tx1"/>
          </a:solidFill>
          <a:latin typeface="+mn-lt"/>
          <a:ea typeface="+mn-ea"/>
          <a:cs typeface="+mn-cs"/>
        </a:defRPr>
      </a:lvl2pPr>
      <a:lvl3pPr marL="913883" algn="l" defTabSz="913883" rtl="0" eaLnBrk="1" latinLnBrk="0" hangingPunct="1">
        <a:defRPr sz="1800" kern="1200">
          <a:solidFill>
            <a:schemeClr val="tx1"/>
          </a:solidFill>
          <a:latin typeface="+mn-lt"/>
          <a:ea typeface="+mn-ea"/>
          <a:cs typeface="+mn-cs"/>
        </a:defRPr>
      </a:lvl3pPr>
      <a:lvl4pPr marL="1370830" algn="l" defTabSz="913883" rtl="0" eaLnBrk="1" latinLnBrk="0" hangingPunct="1">
        <a:defRPr sz="1800" kern="1200">
          <a:solidFill>
            <a:schemeClr val="tx1"/>
          </a:solidFill>
          <a:latin typeface="+mn-lt"/>
          <a:ea typeface="+mn-ea"/>
          <a:cs typeface="+mn-cs"/>
        </a:defRPr>
      </a:lvl4pPr>
      <a:lvl5pPr marL="1827772" algn="l" defTabSz="913883" rtl="0" eaLnBrk="1" latinLnBrk="0" hangingPunct="1">
        <a:defRPr sz="1800" kern="1200">
          <a:solidFill>
            <a:schemeClr val="tx1"/>
          </a:solidFill>
          <a:latin typeface="+mn-lt"/>
          <a:ea typeface="+mn-ea"/>
          <a:cs typeface="+mn-cs"/>
        </a:defRPr>
      </a:lvl5pPr>
      <a:lvl6pPr marL="2284713" algn="l" defTabSz="913883" rtl="0" eaLnBrk="1" latinLnBrk="0" hangingPunct="1">
        <a:defRPr sz="1800" kern="1200">
          <a:solidFill>
            <a:schemeClr val="tx1"/>
          </a:solidFill>
          <a:latin typeface="+mn-lt"/>
          <a:ea typeface="+mn-ea"/>
          <a:cs typeface="+mn-cs"/>
        </a:defRPr>
      </a:lvl6pPr>
      <a:lvl7pPr marL="2741659" algn="l" defTabSz="913883" rtl="0" eaLnBrk="1" latinLnBrk="0" hangingPunct="1">
        <a:defRPr sz="1800" kern="1200">
          <a:solidFill>
            <a:schemeClr val="tx1"/>
          </a:solidFill>
          <a:latin typeface="+mn-lt"/>
          <a:ea typeface="+mn-ea"/>
          <a:cs typeface="+mn-cs"/>
        </a:defRPr>
      </a:lvl7pPr>
      <a:lvl8pPr marL="3198596" algn="l" defTabSz="913883" rtl="0" eaLnBrk="1" latinLnBrk="0" hangingPunct="1">
        <a:defRPr sz="1800" kern="1200">
          <a:solidFill>
            <a:schemeClr val="tx1"/>
          </a:solidFill>
          <a:latin typeface="+mn-lt"/>
          <a:ea typeface="+mn-ea"/>
          <a:cs typeface="+mn-cs"/>
        </a:defRPr>
      </a:lvl8pPr>
      <a:lvl9pPr marL="3655543" algn="l" defTabSz="91388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jpe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44.jpg"/><Relationship Id="rId5" Type="http://schemas.openxmlformats.org/officeDocument/2006/relationships/image" Target="../media/image43.png"/><Relationship Id="rId4" Type="http://schemas.openxmlformats.org/officeDocument/2006/relationships/image" Target="../media/image24.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24.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6.png"/><Relationship Id="rId7" Type="http://schemas.openxmlformats.org/officeDocument/2006/relationships/image" Target="../media/image23.jpe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7.xml"/><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9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9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0500" y="931622"/>
            <a:ext cx="8374063" cy="1114425"/>
          </a:xfrm>
          <a:prstGeom prst="rect">
            <a:avLst/>
          </a:prstGeom>
        </p:spPr>
        <p:txBody>
          <a:bodyPr/>
          <a:lstStyle/>
          <a:p>
            <a:r>
              <a:rPr lang="en-US" dirty="0"/>
              <a:t>Roaming Behavior and Client Troubleshooting</a:t>
            </a:r>
            <a:br>
              <a:rPr lang="en-US" dirty="0"/>
            </a:br>
            <a:r>
              <a:rPr lang="en-US" sz="2000" dirty="0"/>
              <a:t>June 2017</a:t>
            </a:r>
            <a:endParaRPr lang="en-US" dirty="0"/>
          </a:p>
        </p:txBody>
      </p:sp>
      <p:sp>
        <p:nvSpPr>
          <p:cNvPr id="3" name="Text Placeholder 2"/>
          <p:cNvSpPr>
            <a:spLocks noGrp="1"/>
          </p:cNvSpPr>
          <p:nvPr>
            <p:ph type="body" sz="quarter" idx="4294967295"/>
          </p:nvPr>
        </p:nvSpPr>
        <p:spPr>
          <a:xfrm>
            <a:off x="630238" y="2060334"/>
            <a:ext cx="7743825" cy="962025"/>
          </a:xfrm>
          <a:prstGeom prst="rect">
            <a:avLst/>
          </a:prstGeom>
        </p:spPr>
        <p:txBody>
          <a:bodyPr anchor="ctr">
            <a:noAutofit/>
          </a:bodyPr>
          <a:lstStyle/>
          <a:p>
            <a:pPr>
              <a:spcBef>
                <a:spcPts val="0"/>
              </a:spcBef>
            </a:pPr>
            <a:endParaRPr lang="en-US" sz="1100" dirty="0">
              <a:solidFill>
                <a:srgbClr val="404040"/>
              </a:solidFill>
            </a:endParaRPr>
          </a:p>
          <a:p>
            <a:pPr>
              <a:spcBef>
                <a:spcPts val="0"/>
              </a:spcBef>
            </a:pPr>
            <a:endParaRPr lang="en-US" sz="1100" dirty="0">
              <a:solidFill>
                <a:schemeClr val="bg1"/>
              </a:solidFill>
            </a:endParaRPr>
          </a:p>
          <a:p>
            <a:pPr>
              <a:spcBef>
                <a:spcPts val="0"/>
              </a:spcBef>
            </a:pPr>
            <a:r>
              <a:rPr lang="en-US" sz="1100" dirty="0">
                <a:solidFill>
                  <a:schemeClr val="bg1"/>
                </a:solidFill>
              </a:rPr>
              <a:t>Presented by Andrew Hejnar</a:t>
            </a:r>
          </a:p>
          <a:p>
            <a:pPr>
              <a:spcBef>
                <a:spcPts val="0"/>
              </a:spcBef>
            </a:pPr>
            <a:r>
              <a:rPr lang="en-US" sz="1100" dirty="0">
                <a:solidFill>
                  <a:schemeClr val="bg1"/>
                </a:solidFill>
              </a:rPr>
              <a:t>Distinguished Engineer</a:t>
            </a:r>
          </a:p>
          <a:p>
            <a:pPr>
              <a:spcBef>
                <a:spcPts val="0"/>
              </a:spcBef>
            </a:pPr>
            <a:r>
              <a:rPr lang="en-US" sz="1100" dirty="0">
                <a:solidFill>
                  <a:schemeClr val="bg1"/>
                </a:solidFill>
              </a:rPr>
              <a:t>Aruba Customer Engineering</a:t>
            </a:r>
          </a:p>
          <a:p>
            <a:pPr>
              <a:spcBef>
                <a:spcPts val="0"/>
              </a:spcBef>
            </a:pPr>
            <a:r>
              <a:rPr lang="en-US" sz="1100" err="1">
                <a:solidFill>
                  <a:schemeClr val="bg1"/>
                </a:solidFill>
              </a:rPr>
              <a:t>ajh</a:t>
            </a:r>
            <a:r>
              <a:rPr lang="en-US" sz="1100">
                <a:solidFill>
                  <a:schemeClr val="bg1"/>
                </a:solidFill>
              </a:rPr>
              <a:t>@hpe.com</a:t>
            </a:r>
            <a:endParaRPr lang="en-US" sz="1100" dirty="0">
              <a:solidFill>
                <a:schemeClr val="bg1"/>
              </a:solidFill>
            </a:endParaRPr>
          </a:p>
          <a:p>
            <a:pPr>
              <a:spcBef>
                <a:spcPts val="0"/>
              </a:spcBef>
            </a:pPr>
            <a:r>
              <a:rPr lang="en-US" sz="1100" dirty="0">
                <a:solidFill>
                  <a:schemeClr val="bg1"/>
                </a:solidFill>
              </a:rPr>
              <a:t>972-899-2670</a:t>
            </a:r>
          </a:p>
        </p:txBody>
      </p:sp>
    </p:spTree>
    <p:extLst>
      <p:ext uri="{BB962C8B-B14F-4D97-AF65-F5344CB8AC3E}">
        <p14:creationId xmlns:p14="http://schemas.microsoft.com/office/powerpoint/2010/main" val="3282582835"/>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p:txBody>
          <a:bodyPr/>
          <a:lstStyle/>
          <a:p>
            <a:pPr>
              <a:spcBef>
                <a:spcPts val="0"/>
              </a:spcBef>
            </a:pPr>
            <a:r>
              <a:rPr lang="en-US" sz="1600" dirty="0"/>
              <a:t>There are a finite number of available channels to communicate on </a:t>
            </a:r>
          </a:p>
          <a:p>
            <a:pPr>
              <a:spcBef>
                <a:spcPts val="0"/>
              </a:spcBef>
            </a:pPr>
            <a:r>
              <a:rPr lang="en-US" sz="1600" dirty="0"/>
              <a:t>(US regulatory Domain)</a:t>
            </a:r>
          </a:p>
          <a:p>
            <a:r>
              <a:rPr lang="en-US" sz="1200" dirty="0"/>
              <a:t>5 GHz Channel Bonding</a:t>
            </a:r>
          </a:p>
          <a:p>
            <a:pPr marL="257168" lvl="2" indent="0">
              <a:spcBef>
                <a:spcPts val="563"/>
              </a:spcBef>
              <a:buNone/>
            </a:pPr>
            <a:r>
              <a:rPr lang="en-US" sz="1200" dirty="0"/>
              <a:t>Bonding channels means higher throughput but less available channels and thus more co-channel Interference because of channel overlap</a:t>
            </a:r>
          </a:p>
          <a:p>
            <a:pPr lvl="1"/>
            <a:r>
              <a:rPr lang="en-US" sz="1000" dirty="0"/>
              <a:t>20 MHz Channels</a:t>
            </a:r>
          </a:p>
          <a:p>
            <a:pPr lvl="2"/>
            <a:r>
              <a:rPr lang="en-US" sz="800" dirty="0"/>
              <a:t>9 - Non-DFS </a:t>
            </a:r>
          </a:p>
          <a:p>
            <a:pPr lvl="2"/>
            <a:r>
              <a:rPr lang="en-US" sz="800" dirty="0"/>
              <a:t>16 - DFS</a:t>
            </a:r>
          </a:p>
          <a:p>
            <a:pPr lvl="1"/>
            <a:r>
              <a:rPr lang="en-US" sz="1000" dirty="0"/>
              <a:t>40 MHz Channels (802.11n)</a:t>
            </a:r>
          </a:p>
          <a:p>
            <a:pPr lvl="2"/>
            <a:r>
              <a:rPr lang="en-US" sz="800" dirty="0"/>
              <a:t>4 - Non-DFS</a:t>
            </a:r>
          </a:p>
          <a:p>
            <a:pPr lvl="2"/>
            <a:r>
              <a:rPr lang="en-US" sz="800" dirty="0"/>
              <a:t>8 – DFS </a:t>
            </a:r>
          </a:p>
          <a:p>
            <a:pPr lvl="1"/>
            <a:r>
              <a:rPr lang="en-US" sz="1000" dirty="0"/>
              <a:t>80 MHz Channels (802.11ac)</a:t>
            </a:r>
          </a:p>
          <a:p>
            <a:pPr lvl="2"/>
            <a:r>
              <a:rPr lang="en-US" sz="800" dirty="0"/>
              <a:t>2 - Non-DFS</a:t>
            </a:r>
          </a:p>
          <a:p>
            <a:pPr lvl="2"/>
            <a:r>
              <a:rPr lang="en-US" sz="800" dirty="0"/>
              <a:t>4 – DFS</a:t>
            </a:r>
            <a:endParaRPr lang="en-US" sz="1000" dirty="0"/>
          </a:p>
          <a:p>
            <a:pPr lvl="1"/>
            <a:r>
              <a:rPr lang="en-US" sz="1000" dirty="0"/>
              <a:t>160 MHz Channels (802.11ac)</a:t>
            </a:r>
          </a:p>
          <a:p>
            <a:pPr lvl="2"/>
            <a:r>
              <a:rPr lang="en-US" sz="800" dirty="0"/>
              <a:t>1 - Non-DFS</a:t>
            </a:r>
          </a:p>
          <a:p>
            <a:pPr lvl="2"/>
            <a:r>
              <a:rPr lang="en-US" sz="800" dirty="0"/>
              <a:t>1 – DFS </a:t>
            </a:r>
          </a:p>
          <a:p>
            <a:pPr marL="457200" lvl="2" indent="0">
              <a:spcBef>
                <a:spcPts val="0"/>
              </a:spcBef>
              <a:buNone/>
            </a:pPr>
            <a:r>
              <a:rPr lang="en-US" sz="700" b="1" i="1" dirty="0"/>
              <a:t>Remember that the 80/160MHz </a:t>
            </a:r>
          </a:p>
          <a:p>
            <a:pPr marL="457200" lvl="2" indent="0">
              <a:spcBef>
                <a:spcPts val="0"/>
              </a:spcBef>
              <a:buNone/>
            </a:pPr>
            <a:r>
              <a:rPr lang="en-US" sz="700" b="1" i="1" dirty="0"/>
              <a:t>Channel usage is dynamic as opposed to </a:t>
            </a:r>
          </a:p>
          <a:p>
            <a:pPr marL="457200" lvl="2" indent="0">
              <a:spcBef>
                <a:spcPts val="0"/>
              </a:spcBef>
              <a:buNone/>
            </a:pPr>
            <a:r>
              <a:rPr lang="en-US" sz="700" b="1" i="1" dirty="0"/>
              <a:t>40MHz channels which are static</a:t>
            </a:r>
          </a:p>
          <a:p>
            <a:pPr marL="385753" lvl="2">
              <a:spcBef>
                <a:spcPts val="563"/>
              </a:spcBef>
            </a:pPr>
            <a:endParaRPr lang="en-US" sz="1000" dirty="0"/>
          </a:p>
          <a:p>
            <a:endParaRPr lang="en-US" sz="1200" dirty="0"/>
          </a:p>
        </p:txBody>
      </p:sp>
      <p:grpSp>
        <p:nvGrpSpPr>
          <p:cNvPr id="4" name="Group 3"/>
          <p:cNvGrpSpPr/>
          <p:nvPr/>
        </p:nvGrpSpPr>
        <p:grpSpPr>
          <a:xfrm>
            <a:off x="3048000" y="2072639"/>
            <a:ext cx="5871633" cy="2489927"/>
            <a:chOff x="600250" y="1747585"/>
            <a:chExt cx="5295667" cy="2953884"/>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839" y="1747585"/>
              <a:ext cx="4779482" cy="2953884"/>
            </a:xfrm>
            <a:prstGeom prst="rect">
              <a:avLst/>
            </a:prstGeom>
            <a:solidFill>
              <a:srgbClr val="00B050">
                <a:alpha val="61000"/>
              </a:srgbClr>
            </a:solidFill>
            <a:ln w="0">
              <a:noFill/>
              <a:miter lim="800000"/>
              <a:headEnd/>
              <a:tailEnd/>
            </a:ln>
            <a:effectLst/>
            <a:extLst/>
          </p:spPr>
        </p:pic>
        <p:sp>
          <p:nvSpPr>
            <p:cNvPr id="7" name="Rectangle 6"/>
            <p:cNvSpPr/>
            <p:nvPr/>
          </p:nvSpPr>
          <p:spPr>
            <a:xfrm>
              <a:off x="600250" y="2120509"/>
              <a:ext cx="5295667" cy="908791"/>
            </a:xfrm>
            <a:prstGeom prst="rect">
              <a:avLst/>
            </a:prstGeom>
            <a:solidFill>
              <a:srgbClr val="00B05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600250" y="3881992"/>
              <a:ext cx="5295667" cy="771820"/>
            </a:xfrm>
            <a:prstGeom prst="rect">
              <a:avLst/>
            </a:prstGeom>
            <a:solidFill>
              <a:srgbClr val="00B05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600250" y="3029299"/>
              <a:ext cx="5295667" cy="852693"/>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Rectangle 1"/>
          <p:cNvSpPr/>
          <p:nvPr/>
        </p:nvSpPr>
        <p:spPr bwMode="auto">
          <a:xfrm>
            <a:off x="4305869" y="2812259"/>
            <a:ext cx="218506" cy="69674"/>
          </a:xfrm>
          <a:prstGeom prst="rect">
            <a:avLst/>
          </a:prstGeom>
          <a:solidFill>
            <a:srgbClr val="00B050"/>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 b="1" i="0" u="none" strike="noStrike" cap="none" normalizeH="0" baseline="0" dirty="0">
              <a:ln>
                <a:noFill/>
              </a:ln>
              <a:solidFill>
                <a:schemeClr val="tx1"/>
              </a:solidFill>
              <a:effectLst/>
              <a:latin typeface="+mn-lt"/>
              <a:ea typeface="ＭＳ Ｐゴシック" pitchFamily="34" charset="-128"/>
            </a:endParaRPr>
          </a:p>
        </p:txBody>
      </p:sp>
      <p:sp>
        <p:nvSpPr>
          <p:cNvPr id="15" name="Rectangle 14"/>
          <p:cNvSpPr/>
          <p:nvPr/>
        </p:nvSpPr>
        <p:spPr bwMode="auto">
          <a:xfrm>
            <a:off x="5179219" y="2812258"/>
            <a:ext cx="216694" cy="69676"/>
          </a:xfrm>
          <a:prstGeom prst="rect">
            <a:avLst/>
          </a:prstGeom>
          <a:solidFill>
            <a:srgbClr val="005D97"/>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hangingPunct="0"/>
            <a:endParaRPr lang="en-US" sz="2400" dirty="0">
              <a:latin typeface="Arial" charset="0"/>
              <a:ea typeface="ＭＳ Ｐゴシック" pitchFamily="34" charset="-128"/>
            </a:endParaRPr>
          </a:p>
        </p:txBody>
      </p:sp>
      <p:sp>
        <p:nvSpPr>
          <p:cNvPr id="18" name="Rectangle 17"/>
          <p:cNvSpPr/>
          <p:nvPr/>
        </p:nvSpPr>
        <p:spPr bwMode="auto">
          <a:xfrm>
            <a:off x="5179219" y="2704619"/>
            <a:ext cx="436675" cy="65395"/>
          </a:xfrm>
          <a:prstGeom prst="rect">
            <a:avLst/>
          </a:prstGeom>
          <a:solidFill>
            <a:srgbClr val="020296"/>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hangingPunct="0"/>
            <a:endParaRPr lang="en-US" sz="2400" dirty="0">
              <a:latin typeface="Arial" charset="0"/>
              <a:ea typeface="ＭＳ Ｐゴシック" pitchFamily="34" charset="-128"/>
            </a:endParaRPr>
          </a:p>
        </p:txBody>
      </p:sp>
      <p:sp>
        <p:nvSpPr>
          <p:cNvPr id="24" name="Rectangle 23"/>
          <p:cNvSpPr/>
          <p:nvPr/>
        </p:nvSpPr>
        <p:spPr bwMode="auto">
          <a:xfrm>
            <a:off x="4305869" y="3447024"/>
            <a:ext cx="441152" cy="65395"/>
          </a:xfrm>
          <a:prstGeom prst="rect">
            <a:avLst/>
          </a:prstGeom>
          <a:solidFill>
            <a:srgbClr val="020296"/>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hangingPunct="0"/>
            <a:endParaRPr lang="en-US" sz="2400" dirty="0">
              <a:latin typeface="Arial" charset="0"/>
              <a:ea typeface="ＭＳ Ｐゴシック" pitchFamily="34" charset="-128"/>
            </a:endParaRPr>
          </a:p>
        </p:txBody>
      </p:sp>
      <p:sp>
        <p:nvSpPr>
          <p:cNvPr id="25" name="Rectangle 24"/>
          <p:cNvSpPr/>
          <p:nvPr/>
        </p:nvSpPr>
        <p:spPr bwMode="auto">
          <a:xfrm>
            <a:off x="4305868" y="2704619"/>
            <a:ext cx="437013" cy="72357"/>
          </a:xfrm>
          <a:prstGeom prst="rect">
            <a:avLst/>
          </a:prstGeom>
          <a:solidFill>
            <a:srgbClr val="008000"/>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pitchFamily="34" charset="-128"/>
            </a:endParaRPr>
          </a:p>
        </p:txBody>
      </p:sp>
      <p:sp>
        <p:nvSpPr>
          <p:cNvPr id="27" name="Rectangle 26"/>
          <p:cNvSpPr/>
          <p:nvPr/>
        </p:nvSpPr>
        <p:spPr bwMode="auto">
          <a:xfrm>
            <a:off x="4305869" y="2599842"/>
            <a:ext cx="873350" cy="65395"/>
          </a:xfrm>
          <a:prstGeom prst="rect">
            <a:avLst/>
          </a:prstGeom>
          <a:solidFill>
            <a:srgbClr val="003300"/>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pitchFamily="34" charset="-128"/>
            </a:endParaRPr>
          </a:p>
        </p:txBody>
      </p:sp>
      <p:sp>
        <p:nvSpPr>
          <p:cNvPr id="28" name="Rectangle 27"/>
          <p:cNvSpPr/>
          <p:nvPr/>
        </p:nvSpPr>
        <p:spPr bwMode="auto">
          <a:xfrm>
            <a:off x="4305869" y="3980407"/>
            <a:ext cx="873350" cy="79321"/>
          </a:xfrm>
          <a:prstGeom prst="rect">
            <a:avLst/>
          </a:prstGeom>
          <a:solidFill>
            <a:srgbClr val="003300"/>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hangingPunct="0"/>
            <a:endParaRPr lang="en-US" sz="2400" dirty="0">
              <a:latin typeface="Arial" charset="0"/>
              <a:ea typeface="ＭＳ Ｐゴシック" pitchFamily="34" charset="-128"/>
            </a:endParaRPr>
          </a:p>
        </p:txBody>
      </p:sp>
      <p:sp>
        <p:nvSpPr>
          <p:cNvPr id="29" name="Rectangle 28"/>
          <p:cNvSpPr/>
          <p:nvPr/>
        </p:nvSpPr>
        <p:spPr bwMode="auto">
          <a:xfrm>
            <a:off x="4524375" y="2812259"/>
            <a:ext cx="218506" cy="67294"/>
          </a:xfrm>
          <a:prstGeom prst="rect">
            <a:avLst/>
          </a:prstGeom>
          <a:solidFill>
            <a:srgbClr val="00B050"/>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hangingPunct="0"/>
            <a:endParaRPr lang="en-US" sz="2400" dirty="0">
              <a:latin typeface="Arial" charset="0"/>
              <a:ea typeface="ＭＳ Ｐゴシック" pitchFamily="34" charset="-128"/>
            </a:endParaRPr>
          </a:p>
        </p:txBody>
      </p:sp>
      <p:sp>
        <p:nvSpPr>
          <p:cNvPr id="30" name="Rectangle 29"/>
          <p:cNvSpPr/>
          <p:nvPr/>
        </p:nvSpPr>
        <p:spPr bwMode="auto">
          <a:xfrm>
            <a:off x="4740731" y="2812259"/>
            <a:ext cx="218506" cy="67294"/>
          </a:xfrm>
          <a:prstGeom prst="rect">
            <a:avLst/>
          </a:prstGeom>
          <a:solidFill>
            <a:srgbClr val="00B050"/>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hangingPunct="0"/>
            <a:endParaRPr lang="en-US" sz="2400" dirty="0">
              <a:latin typeface="Arial" charset="0"/>
              <a:ea typeface="ＭＳ Ｐゴシック" pitchFamily="34" charset="-128"/>
            </a:endParaRPr>
          </a:p>
        </p:txBody>
      </p:sp>
      <p:sp>
        <p:nvSpPr>
          <p:cNvPr id="31" name="Rectangle 30"/>
          <p:cNvSpPr/>
          <p:nvPr/>
        </p:nvSpPr>
        <p:spPr bwMode="auto">
          <a:xfrm>
            <a:off x="4960713" y="2812258"/>
            <a:ext cx="218506" cy="69675"/>
          </a:xfrm>
          <a:prstGeom prst="rect">
            <a:avLst/>
          </a:prstGeom>
          <a:solidFill>
            <a:srgbClr val="00B050"/>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hangingPunct="0"/>
            <a:endParaRPr lang="en-US" sz="2400" dirty="0">
              <a:latin typeface="Arial" charset="0"/>
              <a:ea typeface="ＭＳ Ｐゴシック" pitchFamily="34" charset="-128"/>
            </a:endParaRPr>
          </a:p>
        </p:txBody>
      </p:sp>
      <p:sp>
        <p:nvSpPr>
          <p:cNvPr id="32" name="Rectangle 31"/>
          <p:cNvSpPr/>
          <p:nvPr/>
        </p:nvSpPr>
        <p:spPr bwMode="auto">
          <a:xfrm>
            <a:off x="4742206" y="2704619"/>
            <a:ext cx="437013" cy="72357"/>
          </a:xfrm>
          <a:prstGeom prst="rect">
            <a:avLst/>
          </a:prstGeom>
          <a:solidFill>
            <a:srgbClr val="008000"/>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hangingPunct="0"/>
            <a:endParaRPr lang="en-US" sz="2400" dirty="0">
              <a:latin typeface="Arial" charset="0"/>
              <a:ea typeface="ＭＳ Ｐゴシック" pitchFamily="34" charset="-128"/>
            </a:endParaRPr>
          </a:p>
        </p:txBody>
      </p:sp>
      <p:sp>
        <p:nvSpPr>
          <p:cNvPr id="33" name="Rectangle 32"/>
          <p:cNvSpPr/>
          <p:nvPr/>
        </p:nvSpPr>
        <p:spPr bwMode="auto">
          <a:xfrm>
            <a:off x="5399200" y="2812257"/>
            <a:ext cx="216694" cy="69676"/>
          </a:xfrm>
          <a:prstGeom prst="rect">
            <a:avLst/>
          </a:prstGeom>
          <a:solidFill>
            <a:srgbClr val="005D97"/>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hangingPunct="0"/>
            <a:endParaRPr lang="en-US" sz="2400" dirty="0">
              <a:latin typeface="Arial" charset="0"/>
              <a:ea typeface="ＭＳ Ｐゴシック" pitchFamily="34" charset="-128"/>
            </a:endParaRPr>
          </a:p>
        </p:txBody>
      </p:sp>
      <p:sp>
        <p:nvSpPr>
          <p:cNvPr id="34" name="Rectangle 33"/>
          <p:cNvSpPr/>
          <p:nvPr/>
        </p:nvSpPr>
        <p:spPr bwMode="auto">
          <a:xfrm>
            <a:off x="5615894" y="2812257"/>
            <a:ext cx="216694" cy="69676"/>
          </a:xfrm>
          <a:prstGeom prst="rect">
            <a:avLst/>
          </a:prstGeom>
          <a:solidFill>
            <a:srgbClr val="005D97"/>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hangingPunct="0"/>
            <a:endParaRPr lang="en-US" sz="2400" dirty="0">
              <a:latin typeface="Arial" charset="0"/>
              <a:ea typeface="ＭＳ Ｐゴシック" pitchFamily="34" charset="-128"/>
            </a:endParaRPr>
          </a:p>
        </p:txBody>
      </p:sp>
      <p:sp>
        <p:nvSpPr>
          <p:cNvPr id="35" name="Rectangle 34"/>
          <p:cNvSpPr/>
          <p:nvPr/>
        </p:nvSpPr>
        <p:spPr bwMode="auto">
          <a:xfrm>
            <a:off x="5832588" y="2809876"/>
            <a:ext cx="216694" cy="69676"/>
          </a:xfrm>
          <a:prstGeom prst="rect">
            <a:avLst/>
          </a:prstGeom>
          <a:solidFill>
            <a:srgbClr val="005D97"/>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hangingPunct="0"/>
            <a:endParaRPr lang="en-US" sz="2400" dirty="0">
              <a:latin typeface="Arial" charset="0"/>
              <a:ea typeface="ＭＳ Ｐゴシック" pitchFamily="34" charset="-128"/>
            </a:endParaRPr>
          </a:p>
        </p:txBody>
      </p:sp>
      <p:sp>
        <p:nvSpPr>
          <p:cNvPr id="36" name="Rectangle 35"/>
          <p:cNvSpPr/>
          <p:nvPr/>
        </p:nvSpPr>
        <p:spPr bwMode="auto">
          <a:xfrm>
            <a:off x="5612607" y="2704617"/>
            <a:ext cx="436675" cy="65395"/>
          </a:xfrm>
          <a:prstGeom prst="rect">
            <a:avLst/>
          </a:prstGeom>
          <a:solidFill>
            <a:srgbClr val="020296"/>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hangingPunct="0"/>
            <a:endParaRPr lang="en-US" sz="2400" dirty="0">
              <a:latin typeface="Arial" charset="0"/>
              <a:ea typeface="ＭＳ Ｐゴシック" pitchFamily="34" charset="-128"/>
            </a:endParaRPr>
          </a:p>
        </p:txBody>
      </p:sp>
      <p:sp>
        <p:nvSpPr>
          <p:cNvPr id="37" name="Rectangle 36"/>
          <p:cNvSpPr/>
          <p:nvPr/>
        </p:nvSpPr>
        <p:spPr bwMode="auto">
          <a:xfrm>
            <a:off x="5180862" y="2599842"/>
            <a:ext cx="868420" cy="65395"/>
          </a:xfrm>
          <a:prstGeom prst="rect">
            <a:avLst/>
          </a:prstGeom>
          <a:solidFill>
            <a:srgbClr val="000066"/>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hangingPunct="0"/>
            <a:endParaRPr lang="en-US" sz="2400" dirty="0">
              <a:latin typeface="Arial" charset="0"/>
              <a:ea typeface="ＭＳ Ｐゴシック" pitchFamily="34" charset="-128"/>
            </a:endParaRPr>
          </a:p>
        </p:txBody>
      </p:sp>
      <p:sp>
        <p:nvSpPr>
          <p:cNvPr id="38" name="Rectangle 37"/>
          <p:cNvSpPr/>
          <p:nvPr/>
        </p:nvSpPr>
        <p:spPr bwMode="auto">
          <a:xfrm>
            <a:off x="4307512" y="2477791"/>
            <a:ext cx="1741770" cy="65395"/>
          </a:xfrm>
          <a:prstGeom prst="rect">
            <a:avLst/>
          </a:prstGeom>
          <a:solidFill>
            <a:schemeClr val="tx1"/>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pitchFamily="34" charset="-128"/>
            </a:endParaRPr>
          </a:p>
        </p:txBody>
      </p:sp>
      <p:sp>
        <p:nvSpPr>
          <p:cNvPr id="39" name="Rectangle 38"/>
          <p:cNvSpPr/>
          <p:nvPr/>
        </p:nvSpPr>
        <p:spPr bwMode="auto">
          <a:xfrm>
            <a:off x="4307681" y="3547584"/>
            <a:ext cx="216694" cy="69676"/>
          </a:xfrm>
          <a:prstGeom prst="rect">
            <a:avLst/>
          </a:prstGeom>
          <a:solidFill>
            <a:srgbClr val="005D97"/>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pitchFamily="34" charset="-128"/>
            </a:endParaRPr>
          </a:p>
        </p:txBody>
      </p:sp>
      <p:sp>
        <p:nvSpPr>
          <p:cNvPr id="40" name="Rectangle 39"/>
          <p:cNvSpPr/>
          <p:nvPr/>
        </p:nvSpPr>
        <p:spPr bwMode="auto">
          <a:xfrm>
            <a:off x="4964168" y="3549487"/>
            <a:ext cx="216694" cy="69676"/>
          </a:xfrm>
          <a:prstGeom prst="rect">
            <a:avLst/>
          </a:prstGeom>
          <a:solidFill>
            <a:srgbClr val="005D97"/>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hangingPunct="0"/>
            <a:endParaRPr lang="en-US" sz="2400" dirty="0">
              <a:latin typeface="Arial" charset="0"/>
              <a:ea typeface="ＭＳ Ｐゴシック" pitchFamily="34" charset="-128"/>
            </a:endParaRPr>
          </a:p>
        </p:txBody>
      </p:sp>
      <p:sp>
        <p:nvSpPr>
          <p:cNvPr id="41" name="Rectangle 40"/>
          <p:cNvSpPr/>
          <p:nvPr/>
        </p:nvSpPr>
        <p:spPr bwMode="auto">
          <a:xfrm>
            <a:off x="4747021" y="3549487"/>
            <a:ext cx="216694" cy="69676"/>
          </a:xfrm>
          <a:prstGeom prst="rect">
            <a:avLst/>
          </a:prstGeom>
          <a:solidFill>
            <a:srgbClr val="005D97"/>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hangingPunct="0"/>
            <a:endParaRPr lang="en-US" sz="2400" dirty="0">
              <a:latin typeface="Arial" charset="0"/>
              <a:ea typeface="ＭＳ Ｐゴシック" pitchFamily="34" charset="-128"/>
            </a:endParaRPr>
          </a:p>
        </p:txBody>
      </p:sp>
      <p:sp>
        <p:nvSpPr>
          <p:cNvPr id="42" name="Rectangle 41"/>
          <p:cNvSpPr/>
          <p:nvPr/>
        </p:nvSpPr>
        <p:spPr bwMode="auto">
          <a:xfrm>
            <a:off x="4530327" y="3547584"/>
            <a:ext cx="216694" cy="69676"/>
          </a:xfrm>
          <a:prstGeom prst="rect">
            <a:avLst/>
          </a:prstGeom>
          <a:solidFill>
            <a:srgbClr val="005D97"/>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hangingPunct="0"/>
            <a:endParaRPr lang="en-US" sz="2400" dirty="0">
              <a:latin typeface="Arial" charset="0"/>
              <a:ea typeface="ＭＳ Ｐゴシック" pitchFamily="34" charset="-128"/>
            </a:endParaRPr>
          </a:p>
        </p:txBody>
      </p:sp>
      <p:sp>
        <p:nvSpPr>
          <p:cNvPr id="43" name="Rectangle 42"/>
          <p:cNvSpPr/>
          <p:nvPr/>
        </p:nvSpPr>
        <p:spPr bwMode="auto">
          <a:xfrm>
            <a:off x="5180862" y="3547584"/>
            <a:ext cx="216694" cy="69676"/>
          </a:xfrm>
          <a:prstGeom prst="rect">
            <a:avLst/>
          </a:prstGeom>
          <a:solidFill>
            <a:srgbClr val="005D97"/>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hangingPunct="0"/>
            <a:endParaRPr lang="en-US" sz="2400" dirty="0">
              <a:latin typeface="Arial" charset="0"/>
              <a:ea typeface="ＭＳ Ｐゴシック" pitchFamily="34" charset="-128"/>
            </a:endParaRPr>
          </a:p>
        </p:txBody>
      </p:sp>
      <p:sp>
        <p:nvSpPr>
          <p:cNvPr id="44" name="Rectangle 43"/>
          <p:cNvSpPr/>
          <p:nvPr/>
        </p:nvSpPr>
        <p:spPr bwMode="auto">
          <a:xfrm>
            <a:off x="6720932" y="3549487"/>
            <a:ext cx="216694" cy="69676"/>
          </a:xfrm>
          <a:prstGeom prst="rect">
            <a:avLst/>
          </a:prstGeom>
          <a:solidFill>
            <a:srgbClr val="005D97"/>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hangingPunct="0"/>
            <a:endParaRPr lang="en-US" sz="2400" dirty="0">
              <a:latin typeface="Arial" charset="0"/>
              <a:ea typeface="ＭＳ Ｐゴシック" pitchFamily="34" charset="-128"/>
            </a:endParaRPr>
          </a:p>
        </p:txBody>
      </p:sp>
      <p:sp>
        <p:nvSpPr>
          <p:cNvPr id="45" name="Rectangle 44"/>
          <p:cNvSpPr/>
          <p:nvPr/>
        </p:nvSpPr>
        <p:spPr bwMode="auto">
          <a:xfrm>
            <a:off x="6504238" y="3549489"/>
            <a:ext cx="216694" cy="69676"/>
          </a:xfrm>
          <a:prstGeom prst="rect">
            <a:avLst/>
          </a:prstGeom>
          <a:solidFill>
            <a:srgbClr val="005D97"/>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hangingPunct="0"/>
            <a:endParaRPr lang="en-US" sz="2400" dirty="0">
              <a:latin typeface="Arial" charset="0"/>
              <a:ea typeface="ＭＳ Ｐゴシック" pitchFamily="34" charset="-128"/>
            </a:endParaRPr>
          </a:p>
        </p:txBody>
      </p:sp>
      <p:sp>
        <p:nvSpPr>
          <p:cNvPr id="46" name="Rectangle 45"/>
          <p:cNvSpPr/>
          <p:nvPr/>
        </p:nvSpPr>
        <p:spPr bwMode="auto">
          <a:xfrm>
            <a:off x="6287544" y="3547105"/>
            <a:ext cx="216694" cy="72136"/>
          </a:xfrm>
          <a:prstGeom prst="rect">
            <a:avLst/>
          </a:prstGeom>
          <a:solidFill>
            <a:srgbClr val="005D97"/>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hangingPunct="0"/>
            <a:endParaRPr lang="en-US" sz="2400" dirty="0">
              <a:latin typeface="Arial" charset="0"/>
              <a:ea typeface="ＭＳ Ｐゴシック" pitchFamily="34" charset="-128"/>
            </a:endParaRPr>
          </a:p>
        </p:txBody>
      </p:sp>
      <p:sp>
        <p:nvSpPr>
          <p:cNvPr id="47" name="Rectangle 46"/>
          <p:cNvSpPr/>
          <p:nvPr/>
        </p:nvSpPr>
        <p:spPr bwMode="auto">
          <a:xfrm>
            <a:off x="6070850" y="3547584"/>
            <a:ext cx="216694" cy="69676"/>
          </a:xfrm>
          <a:prstGeom prst="rect">
            <a:avLst/>
          </a:prstGeom>
          <a:solidFill>
            <a:srgbClr val="005D97"/>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hangingPunct="0"/>
            <a:endParaRPr lang="en-US" sz="2400" dirty="0">
              <a:latin typeface="Arial" charset="0"/>
              <a:ea typeface="ＭＳ Ｐゴシック" pitchFamily="34" charset="-128"/>
            </a:endParaRPr>
          </a:p>
        </p:txBody>
      </p:sp>
      <p:sp>
        <p:nvSpPr>
          <p:cNvPr id="48" name="Rectangle 47"/>
          <p:cNvSpPr/>
          <p:nvPr/>
        </p:nvSpPr>
        <p:spPr bwMode="auto">
          <a:xfrm>
            <a:off x="4747021" y="3447024"/>
            <a:ext cx="427920" cy="65395"/>
          </a:xfrm>
          <a:prstGeom prst="rect">
            <a:avLst/>
          </a:prstGeom>
          <a:solidFill>
            <a:srgbClr val="020296"/>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hangingPunct="0"/>
            <a:endParaRPr lang="en-US" sz="2400" dirty="0">
              <a:latin typeface="Arial" charset="0"/>
              <a:ea typeface="ＭＳ Ｐゴシック" pitchFamily="34" charset="-128"/>
            </a:endParaRPr>
          </a:p>
        </p:txBody>
      </p:sp>
      <p:sp>
        <p:nvSpPr>
          <p:cNvPr id="49" name="Rectangle 48"/>
          <p:cNvSpPr/>
          <p:nvPr/>
        </p:nvSpPr>
        <p:spPr bwMode="auto">
          <a:xfrm>
            <a:off x="6070850" y="3447024"/>
            <a:ext cx="441152" cy="65395"/>
          </a:xfrm>
          <a:prstGeom prst="rect">
            <a:avLst/>
          </a:prstGeom>
          <a:solidFill>
            <a:srgbClr val="020296"/>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hangingPunct="0"/>
            <a:endParaRPr lang="en-US" sz="2400" dirty="0">
              <a:latin typeface="Arial" charset="0"/>
              <a:ea typeface="ＭＳ Ｐゴシック" pitchFamily="34" charset="-128"/>
            </a:endParaRPr>
          </a:p>
        </p:txBody>
      </p:sp>
      <p:sp>
        <p:nvSpPr>
          <p:cNvPr id="50" name="Rectangle 49"/>
          <p:cNvSpPr/>
          <p:nvPr/>
        </p:nvSpPr>
        <p:spPr bwMode="auto">
          <a:xfrm>
            <a:off x="6512002" y="3448379"/>
            <a:ext cx="441152" cy="65395"/>
          </a:xfrm>
          <a:prstGeom prst="rect">
            <a:avLst/>
          </a:prstGeom>
          <a:solidFill>
            <a:srgbClr val="020296"/>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hangingPunct="0"/>
            <a:endParaRPr lang="en-US" sz="2400" dirty="0">
              <a:latin typeface="Arial" charset="0"/>
              <a:ea typeface="ＭＳ Ｐゴシック" pitchFamily="34" charset="-128"/>
            </a:endParaRPr>
          </a:p>
        </p:txBody>
      </p:sp>
      <p:sp>
        <p:nvSpPr>
          <p:cNvPr id="51" name="Rectangle 50"/>
          <p:cNvSpPr/>
          <p:nvPr/>
        </p:nvSpPr>
        <p:spPr bwMode="auto">
          <a:xfrm>
            <a:off x="4306521" y="3342792"/>
            <a:ext cx="868420" cy="65395"/>
          </a:xfrm>
          <a:prstGeom prst="rect">
            <a:avLst/>
          </a:prstGeom>
          <a:solidFill>
            <a:srgbClr val="000066"/>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hangingPunct="0"/>
            <a:endParaRPr lang="en-US" sz="2400" dirty="0">
              <a:latin typeface="Arial" charset="0"/>
              <a:ea typeface="ＭＳ Ｐゴシック" pitchFamily="34" charset="-128"/>
            </a:endParaRPr>
          </a:p>
        </p:txBody>
      </p:sp>
      <p:sp>
        <p:nvSpPr>
          <p:cNvPr id="52" name="Rectangle 51"/>
          <p:cNvSpPr/>
          <p:nvPr/>
        </p:nvSpPr>
        <p:spPr bwMode="auto">
          <a:xfrm>
            <a:off x="6069206" y="3342600"/>
            <a:ext cx="868420" cy="65395"/>
          </a:xfrm>
          <a:prstGeom prst="rect">
            <a:avLst/>
          </a:prstGeom>
          <a:solidFill>
            <a:srgbClr val="000066"/>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hangingPunct="0"/>
            <a:endParaRPr lang="en-US" sz="2400" dirty="0">
              <a:latin typeface="Arial" charset="0"/>
              <a:ea typeface="ＭＳ Ｐゴシック" pitchFamily="34" charset="-128"/>
            </a:endParaRPr>
          </a:p>
        </p:txBody>
      </p:sp>
      <p:sp>
        <p:nvSpPr>
          <p:cNvPr id="53" name="Rectangle 52"/>
          <p:cNvSpPr/>
          <p:nvPr/>
        </p:nvSpPr>
        <p:spPr bwMode="auto">
          <a:xfrm>
            <a:off x="4305868" y="3223123"/>
            <a:ext cx="1741770" cy="65395"/>
          </a:xfrm>
          <a:prstGeom prst="rect">
            <a:avLst/>
          </a:prstGeom>
          <a:solidFill>
            <a:schemeClr val="tx1"/>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pitchFamily="34" charset="-128"/>
            </a:endParaRPr>
          </a:p>
        </p:txBody>
      </p:sp>
      <p:sp>
        <p:nvSpPr>
          <p:cNvPr id="54" name="Rectangle 53"/>
          <p:cNvSpPr/>
          <p:nvPr/>
        </p:nvSpPr>
        <p:spPr bwMode="auto">
          <a:xfrm>
            <a:off x="4307938" y="4095269"/>
            <a:ext cx="437013" cy="72357"/>
          </a:xfrm>
          <a:prstGeom prst="rect">
            <a:avLst/>
          </a:prstGeom>
          <a:solidFill>
            <a:srgbClr val="008000"/>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pitchFamily="34" charset="-128"/>
            </a:endParaRPr>
          </a:p>
        </p:txBody>
      </p:sp>
      <p:sp>
        <p:nvSpPr>
          <p:cNvPr id="55" name="Rectangle 54"/>
          <p:cNvSpPr/>
          <p:nvPr/>
        </p:nvSpPr>
        <p:spPr bwMode="auto">
          <a:xfrm>
            <a:off x="4745661" y="4095269"/>
            <a:ext cx="437013" cy="72357"/>
          </a:xfrm>
          <a:prstGeom prst="rect">
            <a:avLst/>
          </a:prstGeom>
          <a:solidFill>
            <a:srgbClr val="008000"/>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pitchFamily="34" charset="-128"/>
            </a:endParaRPr>
          </a:p>
        </p:txBody>
      </p:sp>
      <p:sp>
        <p:nvSpPr>
          <p:cNvPr id="56" name="Rectangle 55"/>
          <p:cNvSpPr/>
          <p:nvPr/>
        </p:nvSpPr>
        <p:spPr bwMode="auto">
          <a:xfrm>
            <a:off x="4307939" y="4201440"/>
            <a:ext cx="218506" cy="67294"/>
          </a:xfrm>
          <a:prstGeom prst="rect">
            <a:avLst/>
          </a:prstGeom>
          <a:solidFill>
            <a:srgbClr val="00B050"/>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 b="1" i="0" u="none" strike="noStrike" cap="none" normalizeH="0" baseline="0" dirty="0">
              <a:ln>
                <a:noFill/>
              </a:ln>
              <a:solidFill>
                <a:schemeClr val="tx1"/>
              </a:solidFill>
              <a:effectLst/>
              <a:latin typeface="+mn-lt"/>
              <a:ea typeface="ＭＳ Ｐゴシック" pitchFamily="34" charset="-128"/>
            </a:endParaRPr>
          </a:p>
        </p:txBody>
      </p:sp>
      <p:sp>
        <p:nvSpPr>
          <p:cNvPr id="78" name="Rectangle 77"/>
          <p:cNvSpPr/>
          <p:nvPr/>
        </p:nvSpPr>
        <p:spPr bwMode="auto">
          <a:xfrm>
            <a:off x="4524375" y="4201440"/>
            <a:ext cx="218506" cy="67294"/>
          </a:xfrm>
          <a:prstGeom prst="rect">
            <a:avLst/>
          </a:prstGeom>
          <a:solidFill>
            <a:srgbClr val="00B050"/>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 b="1" i="0" u="none" strike="noStrike" cap="none" normalizeH="0" baseline="0" dirty="0">
              <a:ln>
                <a:noFill/>
              </a:ln>
              <a:solidFill>
                <a:schemeClr val="tx1"/>
              </a:solidFill>
              <a:effectLst/>
              <a:latin typeface="+mn-lt"/>
              <a:ea typeface="ＭＳ Ｐゴシック" pitchFamily="34" charset="-128"/>
            </a:endParaRPr>
          </a:p>
        </p:txBody>
      </p:sp>
      <p:sp>
        <p:nvSpPr>
          <p:cNvPr id="79" name="Rectangle 78"/>
          <p:cNvSpPr/>
          <p:nvPr/>
        </p:nvSpPr>
        <p:spPr bwMode="auto">
          <a:xfrm>
            <a:off x="4747021" y="4201440"/>
            <a:ext cx="218506" cy="67294"/>
          </a:xfrm>
          <a:prstGeom prst="rect">
            <a:avLst/>
          </a:prstGeom>
          <a:solidFill>
            <a:srgbClr val="00B050"/>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 b="1" i="0" u="none" strike="noStrike" cap="none" normalizeH="0" baseline="0" dirty="0">
              <a:ln>
                <a:noFill/>
              </a:ln>
              <a:solidFill>
                <a:schemeClr val="tx1"/>
              </a:solidFill>
              <a:effectLst/>
              <a:latin typeface="+mn-lt"/>
              <a:ea typeface="ＭＳ Ｐゴシック" pitchFamily="34" charset="-128"/>
            </a:endParaRPr>
          </a:p>
        </p:txBody>
      </p:sp>
      <p:sp>
        <p:nvSpPr>
          <p:cNvPr id="80" name="Rectangle 79"/>
          <p:cNvSpPr/>
          <p:nvPr/>
        </p:nvSpPr>
        <p:spPr bwMode="auto">
          <a:xfrm>
            <a:off x="4965527" y="4202775"/>
            <a:ext cx="218506" cy="67294"/>
          </a:xfrm>
          <a:prstGeom prst="rect">
            <a:avLst/>
          </a:prstGeom>
          <a:solidFill>
            <a:srgbClr val="00B050"/>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 b="1" i="0" u="none" strike="noStrike" cap="none" normalizeH="0" baseline="0" dirty="0">
              <a:ln>
                <a:noFill/>
              </a:ln>
              <a:solidFill>
                <a:schemeClr val="tx1"/>
              </a:solidFill>
              <a:effectLst/>
              <a:latin typeface="+mn-lt"/>
              <a:ea typeface="ＭＳ Ｐゴシック" pitchFamily="34" charset="-128"/>
            </a:endParaRPr>
          </a:p>
        </p:txBody>
      </p:sp>
      <p:sp>
        <p:nvSpPr>
          <p:cNvPr id="81" name="Rectangle 80"/>
          <p:cNvSpPr/>
          <p:nvPr/>
        </p:nvSpPr>
        <p:spPr bwMode="auto">
          <a:xfrm>
            <a:off x="5174941" y="4202775"/>
            <a:ext cx="218506" cy="67294"/>
          </a:xfrm>
          <a:prstGeom prst="rect">
            <a:avLst/>
          </a:prstGeom>
          <a:solidFill>
            <a:srgbClr val="00B050"/>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 b="1" i="0" u="none" strike="noStrike" cap="none" normalizeH="0" baseline="0" dirty="0">
              <a:ln>
                <a:noFill/>
              </a:ln>
              <a:solidFill>
                <a:schemeClr val="tx1"/>
              </a:solidFill>
              <a:effectLst/>
              <a:latin typeface="+mn-lt"/>
              <a:ea typeface="ＭＳ Ｐゴシック" pitchFamily="34" charset="-128"/>
            </a:endParaRPr>
          </a:p>
        </p:txBody>
      </p:sp>
      <p:sp>
        <p:nvSpPr>
          <p:cNvPr id="60" name="Title 1"/>
          <p:cNvSpPr>
            <a:spLocks noGrp="1"/>
          </p:cNvSpPr>
          <p:nvPr>
            <p:ph type="title"/>
          </p:nvPr>
        </p:nvSpPr>
        <p:spPr>
          <a:xfrm>
            <a:off x="76200" y="92837"/>
            <a:ext cx="9067800" cy="354806"/>
          </a:xfrm>
        </p:spPr>
        <p:txBody>
          <a:bodyPr/>
          <a:lstStyle/>
          <a:p>
            <a:r>
              <a:rPr lang="en-US" sz="2400" dirty="0"/>
              <a:t>802.11 Wireless Networking Refresher</a:t>
            </a:r>
            <a:endParaRPr lang="en-US" sz="1600" dirty="0"/>
          </a:p>
        </p:txBody>
      </p:sp>
      <p:sp>
        <p:nvSpPr>
          <p:cNvPr id="62" name="Rectangle 61"/>
          <p:cNvSpPr/>
          <p:nvPr/>
        </p:nvSpPr>
        <p:spPr bwMode="auto">
          <a:xfrm>
            <a:off x="5838634" y="3549487"/>
            <a:ext cx="216694" cy="69676"/>
          </a:xfrm>
          <a:prstGeom prst="rect">
            <a:avLst/>
          </a:prstGeom>
          <a:solidFill>
            <a:srgbClr val="005D97"/>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pitchFamily="34" charset="-128"/>
            </a:endParaRPr>
          </a:p>
        </p:txBody>
      </p:sp>
      <p:sp>
        <p:nvSpPr>
          <p:cNvPr id="63" name="Rectangle 62"/>
          <p:cNvSpPr/>
          <p:nvPr/>
        </p:nvSpPr>
        <p:spPr bwMode="auto">
          <a:xfrm>
            <a:off x="5617903" y="3549565"/>
            <a:ext cx="216694" cy="69676"/>
          </a:xfrm>
          <a:prstGeom prst="rect">
            <a:avLst/>
          </a:prstGeom>
          <a:solidFill>
            <a:srgbClr val="005D97"/>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pitchFamily="34" charset="-128"/>
            </a:endParaRPr>
          </a:p>
        </p:txBody>
      </p:sp>
      <p:sp>
        <p:nvSpPr>
          <p:cNvPr id="64" name="Rectangle 63"/>
          <p:cNvSpPr/>
          <p:nvPr/>
        </p:nvSpPr>
        <p:spPr bwMode="auto">
          <a:xfrm>
            <a:off x="5393448" y="3549487"/>
            <a:ext cx="216694" cy="69676"/>
          </a:xfrm>
          <a:prstGeom prst="rect">
            <a:avLst/>
          </a:prstGeom>
          <a:solidFill>
            <a:srgbClr val="005D97"/>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pitchFamily="34" charset="-128"/>
            </a:endParaRPr>
          </a:p>
        </p:txBody>
      </p:sp>
      <p:sp>
        <p:nvSpPr>
          <p:cNvPr id="65" name="Rectangle 64"/>
          <p:cNvSpPr/>
          <p:nvPr/>
        </p:nvSpPr>
        <p:spPr bwMode="auto">
          <a:xfrm>
            <a:off x="5184033" y="3448379"/>
            <a:ext cx="441152" cy="65395"/>
          </a:xfrm>
          <a:prstGeom prst="rect">
            <a:avLst/>
          </a:prstGeom>
          <a:solidFill>
            <a:srgbClr val="020296"/>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hangingPunct="0"/>
            <a:endParaRPr lang="en-US" sz="2400" dirty="0">
              <a:latin typeface="Arial" charset="0"/>
              <a:ea typeface="ＭＳ Ｐゴシック" pitchFamily="34" charset="-128"/>
            </a:endParaRPr>
          </a:p>
        </p:txBody>
      </p:sp>
      <p:sp>
        <p:nvSpPr>
          <p:cNvPr id="66" name="Rectangle 65"/>
          <p:cNvSpPr/>
          <p:nvPr/>
        </p:nvSpPr>
        <p:spPr bwMode="auto">
          <a:xfrm>
            <a:off x="5624134" y="3448379"/>
            <a:ext cx="441152" cy="65395"/>
          </a:xfrm>
          <a:prstGeom prst="rect">
            <a:avLst/>
          </a:prstGeom>
          <a:solidFill>
            <a:srgbClr val="020296"/>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hangingPunct="0"/>
            <a:endParaRPr lang="en-US" sz="2400" dirty="0">
              <a:latin typeface="Arial" charset="0"/>
              <a:ea typeface="ＭＳ Ｐゴシック" pitchFamily="34" charset="-128"/>
            </a:endParaRPr>
          </a:p>
        </p:txBody>
      </p:sp>
      <p:sp>
        <p:nvSpPr>
          <p:cNvPr id="67" name="Rectangle 66"/>
          <p:cNvSpPr/>
          <p:nvPr/>
        </p:nvSpPr>
        <p:spPr bwMode="auto">
          <a:xfrm>
            <a:off x="5189924" y="3342792"/>
            <a:ext cx="868420" cy="65395"/>
          </a:xfrm>
          <a:prstGeom prst="rect">
            <a:avLst/>
          </a:prstGeom>
          <a:solidFill>
            <a:srgbClr val="000066"/>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hangingPunct="0"/>
            <a:endParaRPr lang="en-US" sz="2400" dirty="0">
              <a:latin typeface="Arial" charset="0"/>
              <a:ea typeface="ＭＳ Ｐゴシック" pitchFamily="34" charset="-128"/>
            </a:endParaRPr>
          </a:p>
        </p:txBody>
      </p:sp>
    </p:spTree>
    <p:extLst>
      <p:ext uri="{BB962C8B-B14F-4D97-AF65-F5344CB8AC3E}">
        <p14:creationId xmlns:p14="http://schemas.microsoft.com/office/powerpoint/2010/main" val="217618731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1000"/>
                                        <p:tgtEl>
                                          <p:spTgt spid="3">
                                            <p:txEl>
                                              <p:pRg st="4" end="4"/>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1000"/>
                                        <p:tgtEl>
                                          <p:spTgt spid="2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1000"/>
                                        <p:tgtEl>
                                          <p:spTgt spid="3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1000"/>
                                        <p:tgtEl>
                                          <p:spTgt spid="3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fade">
                                      <p:cBhvr>
                                        <p:cTn id="22" dur="1000"/>
                                        <p:tgtEl>
                                          <p:spTgt spid="5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8"/>
                                        </p:tgtEl>
                                        <p:attrNameLst>
                                          <p:attrName>style.visibility</p:attrName>
                                        </p:attrNameLst>
                                      </p:cBhvr>
                                      <p:to>
                                        <p:strVal val="visible"/>
                                      </p:to>
                                    </p:set>
                                    <p:animEffect transition="in" filter="fade">
                                      <p:cBhvr>
                                        <p:cTn id="25" dur="1000"/>
                                        <p:tgtEl>
                                          <p:spTgt spid="7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9"/>
                                        </p:tgtEl>
                                        <p:attrNameLst>
                                          <p:attrName>style.visibility</p:attrName>
                                        </p:attrNameLst>
                                      </p:cBhvr>
                                      <p:to>
                                        <p:strVal val="visible"/>
                                      </p:to>
                                    </p:set>
                                    <p:animEffect transition="in" filter="fade">
                                      <p:cBhvr>
                                        <p:cTn id="28" dur="1000"/>
                                        <p:tgtEl>
                                          <p:spTgt spid="7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0"/>
                                        </p:tgtEl>
                                        <p:attrNameLst>
                                          <p:attrName>style.visibility</p:attrName>
                                        </p:attrNameLst>
                                      </p:cBhvr>
                                      <p:to>
                                        <p:strVal val="visible"/>
                                      </p:to>
                                    </p:set>
                                    <p:animEffect transition="in" filter="fade">
                                      <p:cBhvr>
                                        <p:cTn id="31" dur="1000"/>
                                        <p:tgtEl>
                                          <p:spTgt spid="8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1"/>
                                        </p:tgtEl>
                                        <p:attrNameLst>
                                          <p:attrName>style.visibility</p:attrName>
                                        </p:attrNameLst>
                                      </p:cBhvr>
                                      <p:to>
                                        <p:strVal val="visible"/>
                                      </p:to>
                                    </p:set>
                                    <p:animEffect transition="in" filter="fade">
                                      <p:cBhvr>
                                        <p:cTn id="34" dur="1000"/>
                                        <p:tgtEl>
                                          <p:spTgt spid="81"/>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10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1000"/>
                                        <p:tgtEl>
                                          <p:spTgt spid="1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62"/>
                                        </p:tgtEl>
                                        <p:attrNameLst>
                                          <p:attrName>style.visibility</p:attrName>
                                        </p:attrNameLst>
                                      </p:cBhvr>
                                      <p:to>
                                        <p:strVal val="visible"/>
                                      </p:to>
                                    </p:set>
                                    <p:animEffect transition="in" filter="fade">
                                      <p:cBhvr>
                                        <p:cTn id="48" dur="1000"/>
                                        <p:tgtEl>
                                          <p:spTgt spid="62"/>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64"/>
                                        </p:tgtEl>
                                        <p:attrNameLst>
                                          <p:attrName>style.visibility</p:attrName>
                                        </p:attrNameLst>
                                      </p:cBhvr>
                                      <p:to>
                                        <p:strVal val="visible"/>
                                      </p:to>
                                    </p:set>
                                    <p:animEffect transition="in" filter="fade">
                                      <p:cBhvr>
                                        <p:cTn id="51" dur="1000"/>
                                        <p:tgtEl>
                                          <p:spTgt spid="6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63"/>
                                        </p:tgtEl>
                                        <p:attrNameLst>
                                          <p:attrName>style.visibility</p:attrName>
                                        </p:attrNameLst>
                                      </p:cBhvr>
                                      <p:to>
                                        <p:strVal val="visible"/>
                                      </p:to>
                                    </p:set>
                                    <p:animEffect transition="in" filter="fade">
                                      <p:cBhvr>
                                        <p:cTn id="54" dur="1000"/>
                                        <p:tgtEl>
                                          <p:spTgt spid="6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fade">
                                      <p:cBhvr>
                                        <p:cTn id="57" dur="1000"/>
                                        <p:tgtEl>
                                          <p:spTgt spid="33"/>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fade">
                                      <p:cBhvr>
                                        <p:cTn id="60" dur="1000"/>
                                        <p:tgtEl>
                                          <p:spTgt spid="3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fade">
                                      <p:cBhvr>
                                        <p:cTn id="63" dur="1000"/>
                                        <p:tgtEl>
                                          <p:spTgt spid="35"/>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9"/>
                                        </p:tgtEl>
                                        <p:attrNameLst>
                                          <p:attrName>style.visibility</p:attrName>
                                        </p:attrNameLst>
                                      </p:cBhvr>
                                      <p:to>
                                        <p:strVal val="visible"/>
                                      </p:to>
                                    </p:set>
                                    <p:animEffect transition="in" filter="fade">
                                      <p:cBhvr>
                                        <p:cTn id="66" dur="1000"/>
                                        <p:tgtEl>
                                          <p:spTgt spid="39"/>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41"/>
                                        </p:tgtEl>
                                        <p:attrNameLst>
                                          <p:attrName>style.visibility</p:attrName>
                                        </p:attrNameLst>
                                      </p:cBhvr>
                                      <p:to>
                                        <p:strVal val="visible"/>
                                      </p:to>
                                    </p:set>
                                    <p:animEffect transition="in" filter="fade">
                                      <p:cBhvr>
                                        <p:cTn id="69" dur="1000"/>
                                        <p:tgtEl>
                                          <p:spTgt spid="41"/>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42"/>
                                        </p:tgtEl>
                                        <p:attrNameLst>
                                          <p:attrName>style.visibility</p:attrName>
                                        </p:attrNameLst>
                                      </p:cBhvr>
                                      <p:to>
                                        <p:strVal val="visible"/>
                                      </p:to>
                                    </p:set>
                                    <p:animEffect transition="in" filter="fade">
                                      <p:cBhvr>
                                        <p:cTn id="72" dur="1000"/>
                                        <p:tgtEl>
                                          <p:spTgt spid="42"/>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40"/>
                                        </p:tgtEl>
                                        <p:attrNameLst>
                                          <p:attrName>style.visibility</p:attrName>
                                        </p:attrNameLst>
                                      </p:cBhvr>
                                      <p:to>
                                        <p:strVal val="visible"/>
                                      </p:to>
                                    </p:set>
                                    <p:animEffect transition="in" filter="fade">
                                      <p:cBhvr>
                                        <p:cTn id="75" dur="1000"/>
                                        <p:tgtEl>
                                          <p:spTgt spid="40"/>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46"/>
                                        </p:tgtEl>
                                        <p:attrNameLst>
                                          <p:attrName>style.visibility</p:attrName>
                                        </p:attrNameLst>
                                      </p:cBhvr>
                                      <p:to>
                                        <p:strVal val="visible"/>
                                      </p:to>
                                    </p:set>
                                    <p:animEffect transition="in" filter="fade">
                                      <p:cBhvr>
                                        <p:cTn id="78" dur="1000"/>
                                        <p:tgtEl>
                                          <p:spTgt spid="46"/>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47"/>
                                        </p:tgtEl>
                                        <p:attrNameLst>
                                          <p:attrName>style.visibility</p:attrName>
                                        </p:attrNameLst>
                                      </p:cBhvr>
                                      <p:to>
                                        <p:strVal val="visible"/>
                                      </p:to>
                                    </p:set>
                                    <p:animEffect transition="in" filter="fade">
                                      <p:cBhvr>
                                        <p:cTn id="81" dur="1000"/>
                                        <p:tgtEl>
                                          <p:spTgt spid="47"/>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45"/>
                                        </p:tgtEl>
                                        <p:attrNameLst>
                                          <p:attrName>style.visibility</p:attrName>
                                        </p:attrNameLst>
                                      </p:cBhvr>
                                      <p:to>
                                        <p:strVal val="visible"/>
                                      </p:to>
                                    </p:set>
                                    <p:animEffect transition="in" filter="fade">
                                      <p:cBhvr>
                                        <p:cTn id="84" dur="1000"/>
                                        <p:tgtEl>
                                          <p:spTgt spid="45"/>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44"/>
                                        </p:tgtEl>
                                        <p:attrNameLst>
                                          <p:attrName>style.visibility</p:attrName>
                                        </p:attrNameLst>
                                      </p:cBhvr>
                                      <p:to>
                                        <p:strVal val="visible"/>
                                      </p:to>
                                    </p:set>
                                    <p:animEffect transition="in" filter="fade">
                                      <p:cBhvr>
                                        <p:cTn id="87" dur="1000"/>
                                        <p:tgtEl>
                                          <p:spTgt spid="44"/>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43"/>
                                        </p:tgtEl>
                                        <p:attrNameLst>
                                          <p:attrName>style.visibility</p:attrName>
                                        </p:attrNameLst>
                                      </p:cBhvr>
                                      <p:to>
                                        <p:strVal val="visible"/>
                                      </p:to>
                                    </p:set>
                                    <p:animEffect transition="in" filter="fade">
                                      <p:cBhvr>
                                        <p:cTn id="90" dur="1000"/>
                                        <p:tgtEl>
                                          <p:spTgt spid="43"/>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3">
                                            <p:txEl>
                                              <p:pRg st="8" end="8"/>
                                            </p:txEl>
                                          </p:spTgt>
                                        </p:tgtEl>
                                        <p:attrNameLst>
                                          <p:attrName>style.visibility</p:attrName>
                                        </p:attrNameLst>
                                      </p:cBhvr>
                                      <p:to>
                                        <p:strVal val="visible"/>
                                      </p:to>
                                    </p:set>
                                    <p:animEffect transition="in" filter="fade">
                                      <p:cBhvr>
                                        <p:cTn id="95" dur="1000"/>
                                        <p:tgtEl>
                                          <p:spTgt spid="3">
                                            <p:txEl>
                                              <p:pRg st="8" end="8"/>
                                            </p:txEl>
                                          </p:spTgt>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25"/>
                                        </p:tgtEl>
                                        <p:attrNameLst>
                                          <p:attrName>style.visibility</p:attrName>
                                        </p:attrNameLst>
                                      </p:cBhvr>
                                      <p:to>
                                        <p:strVal val="visible"/>
                                      </p:to>
                                    </p:set>
                                    <p:animEffect transition="in" filter="fade">
                                      <p:cBhvr>
                                        <p:cTn id="98" dur="1000"/>
                                        <p:tgtEl>
                                          <p:spTgt spid="25"/>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32"/>
                                        </p:tgtEl>
                                        <p:attrNameLst>
                                          <p:attrName>style.visibility</p:attrName>
                                        </p:attrNameLst>
                                      </p:cBhvr>
                                      <p:to>
                                        <p:strVal val="visible"/>
                                      </p:to>
                                    </p:set>
                                    <p:animEffect transition="in" filter="fade">
                                      <p:cBhvr>
                                        <p:cTn id="101" dur="1000"/>
                                        <p:tgtEl>
                                          <p:spTgt spid="32"/>
                                        </p:tgtEl>
                                      </p:cBhvr>
                                    </p:animEffect>
                                  </p:childTnLst>
                                </p:cTn>
                              </p:par>
                              <p:par>
                                <p:cTn id="102" presetID="10" presetClass="entr" presetSubtype="0" fill="hold" nodeType="withEffect">
                                  <p:stCondLst>
                                    <p:cond delay="0"/>
                                  </p:stCondLst>
                                  <p:childTnLst>
                                    <p:set>
                                      <p:cBhvr>
                                        <p:cTn id="103" dur="1" fill="hold">
                                          <p:stCondLst>
                                            <p:cond delay="0"/>
                                          </p:stCondLst>
                                        </p:cTn>
                                        <p:tgtEl>
                                          <p:spTgt spid="3">
                                            <p:txEl>
                                              <p:pRg st="7" end="7"/>
                                            </p:txEl>
                                          </p:spTgt>
                                        </p:tgtEl>
                                        <p:attrNameLst>
                                          <p:attrName>style.visibility</p:attrName>
                                        </p:attrNameLst>
                                      </p:cBhvr>
                                      <p:to>
                                        <p:strVal val="visible"/>
                                      </p:to>
                                    </p:set>
                                    <p:animEffect transition="in" filter="fade">
                                      <p:cBhvr>
                                        <p:cTn id="104" dur="1000"/>
                                        <p:tgtEl>
                                          <p:spTgt spid="3">
                                            <p:txEl>
                                              <p:pRg st="7" end="7"/>
                                            </p:txEl>
                                          </p:spTgt>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54"/>
                                        </p:tgtEl>
                                        <p:attrNameLst>
                                          <p:attrName>style.visibility</p:attrName>
                                        </p:attrNameLst>
                                      </p:cBhvr>
                                      <p:to>
                                        <p:strVal val="visible"/>
                                      </p:to>
                                    </p:set>
                                    <p:animEffect transition="in" filter="fade">
                                      <p:cBhvr>
                                        <p:cTn id="107" dur="1000"/>
                                        <p:tgtEl>
                                          <p:spTgt spid="54"/>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55"/>
                                        </p:tgtEl>
                                        <p:attrNameLst>
                                          <p:attrName>style.visibility</p:attrName>
                                        </p:attrNameLst>
                                      </p:cBhvr>
                                      <p:to>
                                        <p:strVal val="visible"/>
                                      </p:to>
                                    </p:set>
                                    <p:animEffect transition="in" filter="fade">
                                      <p:cBhvr>
                                        <p:cTn id="110" dur="1000"/>
                                        <p:tgtEl>
                                          <p:spTgt spid="55"/>
                                        </p:tgtEl>
                                      </p:cBhvr>
                                    </p:animEffect>
                                  </p:childTnLst>
                                </p:cTn>
                              </p:par>
                              <p:par>
                                <p:cTn id="111" presetID="10" presetClass="entr" presetSubtype="0" fill="hold" nodeType="withEffect">
                                  <p:stCondLst>
                                    <p:cond delay="0"/>
                                  </p:stCondLst>
                                  <p:childTnLst>
                                    <p:set>
                                      <p:cBhvr>
                                        <p:cTn id="112" dur="1" fill="hold">
                                          <p:stCondLst>
                                            <p:cond delay="0"/>
                                          </p:stCondLst>
                                        </p:cTn>
                                        <p:tgtEl>
                                          <p:spTgt spid="3">
                                            <p:txEl>
                                              <p:pRg st="2" end="2"/>
                                            </p:txEl>
                                          </p:spTgt>
                                        </p:tgtEl>
                                        <p:attrNameLst>
                                          <p:attrName>style.visibility</p:attrName>
                                        </p:attrNameLst>
                                      </p:cBhvr>
                                      <p:to>
                                        <p:strVal val="visible"/>
                                      </p:to>
                                    </p:set>
                                    <p:animEffect transition="in" filter="fade">
                                      <p:cBhvr>
                                        <p:cTn id="113" dur="1000"/>
                                        <p:tgtEl>
                                          <p:spTgt spid="3">
                                            <p:txEl>
                                              <p:pRg st="2" end="2"/>
                                            </p:txEl>
                                          </p:spTgt>
                                        </p:tgtEl>
                                      </p:cBhvr>
                                    </p:animEffect>
                                  </p:childTnLst>
                                </p:cTn>
                              </p:par>
                              <p:par>
                                <p:cTn id="114" presetID="10" presetClass="entr" presetSubtype="0" fill="hold" nodeType="withEffect">
                                  <p:stCondLst>
                                    <p:cond delay="0"/>
                                  </p:stCondLst>
                                  <p:childTnLst>
                                    <p:set>
                                      <p:cBhvr>
                                        <p:cTn id="115" dur="1" fill="hold">
                                          <p:stCondLst>
                                            <p:cond delay="0"/>
                                          </p:stCondLst>
                                        </p:cTn>
                                        <p:tgtEl>
                                          <p:spTgt spid="3">
                                            <p:txEl>
                                              <p:pRg st="3" end="3"/>
                                            </p:txEl>
                                          </p:spTgt>
                                        </p:tgtEl>
                                        <p:attrNameLst>
                                          <p:attrName>style.visibility</p:attrName>
                                        </p:attrNameLst>
                                      </p:cBhvr>
                                      <p:to>
                                        <p:strVal val="visible"/>
                                      </p:to>
                                    </p:set>
                                    <p:animEffect transition="in" filter="fade">
                                      <p:cBhvr>
                                        <p:cTn id="116" dur="1000"/>
                                        <p:tgtEl>
                                          <p:spTgt spid="3">
                                            <p:txEl>
                                              <p:pRg st="3" end="3"/>
                                            </p:txEl>
                                          </p:spTgt>
                                        </p:tgtEl>
                                      </p:cBhvr>
                                    </p:animEffect>
                                  </p:childTnLst>
                                </p:cTn>
                              </p:par>
                              <p:par>
                                <p:cTn id="117" presetID="10" presetClass="exit" presetSubtype="0" fill="hold" nodeType="withEffect">
                                  <p:stCondLst>
                                    <p:cond delay="0"/>
                                  </p:stCondLst>
                                  <p:childTnLst>
                                    <p:animEffect transition="out" filter="fade">
                                      <p:cBhvr>
                                        <p:cTn id="118" dur="500"/>
                                        <p:tgtEl>
                                          <p:spTgt spid="3">
                                            <p:txEl>
                                              <p:pRg st="4" end="4"/>
                                            </p:txEl>
                                          </p:spTgt>
                                        </p:tgtEl>
                                      </p:cBhvr>
                                    </p:animEffect>
                                    <p:set>
                                      <p:cBhvr>
                                        <p:cTn id="119" dur="1" fill="hold">
                                          <p:stCondLst>
                                            <p:cond delay="499"/>
                                          </p:stCondLst>
                                        </p:cTn>
                                        <p:tgtEl>
                                          <p:spTgt spid="3">
                                            <p:txEl>
                                              <p:pRg st="4" end="4"/>
                                            </p:txEl>
                                          </p:spTgt>
                                        </p:tgtEl>
                                        <p:attrNameLst>
                                          <p:attrName>style.visibility</p:attrName>
                                        </p:attrNameLst>
                                      </p:cBhvr>
                                      <p:to>
                                        <p:strVal val="hidden"/>
                                      </p:to>
                                    </p:set>
                                  </p:childTnLst>
                                </p:cTn>
                              </p:par>
                              <p:par>
                                <p:cTn id="120" presetID="10" presetClass="exit" presetSubtype="0" fill="hold" grpId="1" nodeType="withEffect">
                                  <p:stCondLst>
                                    <p:cond delay="0"/>
                                  </p:stCondLst>
                                  <p:childTnLst>
                                    <p:animEffect transition="out" filter="fade">
                                      <p:cBhvr>
                                        <p:cTn id="121" dur="500"/>
                                        <p:tgtEl>
                                          <p:spTgt spid="29"/>
                                        </p:tgtEl>
                                      </p:cBhvr>
                                    </p:animEffect>
                                    <p:set>
                                      <p:cBhvr>
                                        <p:cTn id="122" dur="1" fill="hold">
                                          <p:stCondLst>
                                            <p:cond delay="499"/>
                                          </p:stCondLst>
                                        </p:cTn>
                                        <p:tgtEl>
                                          <p:spTgt spid="29"/>
                                        </p:tgtEl>
                                        <p:attrNameLst>
                                          <p:attrName>style.visibility</p:attrName>
                                        </p:attrNameLst>
                                      </p:cBhvr>
                                      <p:to>
                                        <p:strVal val="hidden"/>
                                      </p:to>
                                    </p:set>
                                  </p:childTnLst>
                                </p:cTn>
                              </p:par>
                              <p:par>
                                <p:cTn id="123" presetID="10" presetClass="exit" presetSubtype="0" fill="hold" nodeType="withEffect">
                                  <p:stCondLst>
                                    <p:cond delay="0"/>
                                  </p:stCondLst>
                                  <p:childTnLst>
                                    <p:animEffect transition="out" filter="fade">
                                      <p:cBhvr>
                                        <p:cTn id="124" dur="500"/>
                                        <p:tgtEl>
                                          <p:spTgt spid="3">
                                            <p:txEl>
                                              <p:pRg st="5" end="5"/>
                                            </p:txEl>
                                          </p:spTgt>
                                        </p:tgtEl>
                                      </p:cBhvr>
                                    </p:animEffect>
                                    <p:set>
                                      <p:cBhvr>
                                        <p:cTn id="125" dur="1" fill="hold">
                                          <p:stCondLst>
                                            <p:cond delay="499"/>
                                          </p:stCondLst>
                                        </p:cTn>
                                        <p:tgtEl>
                                          <p:spTgt spid="3">
                                            <p:txEl>
                                              <p:pRg st="5" end="5"/>
                                            </p:txEl>
                                          </p:spTgt>
                                        </p:tgtEl>
                                        <p:attrNameLst>
                                          <p:attrName>style.visibility</p:attrName>
                                        </p:attrNameLst>
                                      </p:cBhvr>
                                      <p:to>
                                        <p:strVal val="hidden"/>
                                      </p:to>
                                    </p:set>
                                  </p:childTnLst>
                                </p:cTn>
                              </p:par>
                              <p:par>
                                <p:cTn id="126" presetID="10" presetClass="exit" presetSubtype="0" fill="hold" nodeType="withEffect">
                                  <p:stCondLst>
                                    <p:cond delay="0"/>
                                  </p:stCondLst>
                                  <p:childTnLst>
                                    <p:animEffect transition="out" filter="fade">
                                      <p:cBhvr>
                                        <p:cTn id="127" dur="500"/>
                                        <p:tgtEl>
                                          <p:spTgt spid="3">
                                            <p:txEl>
                                              <p:pRg st="6" end="6"/>
                                            </p:txEl>
                                          </p:spTgt>
                                        </p:tgtEl>
                                      </p:cBhvr>
                                    </p:animEffect>
                                    <p:set>
                                      <p:cBhvr>
                                        <p:cTn id="128" dur="1" fill="hold">
                                          <p:stCondLst>
                                            <p:cond delay="499"/>
                                          </p:stCondLst>
                                        </p:cTn>
                                        <p:tgtEl>
                                          <p:spTgt spid="3">
                                            <p:txEl>
                                              <p:pRg st="6" end="6"/>
                                            </p:txEl>
                                          </p:spTgt>
                                        </p:tgtEl>
                                        <p:attrNameLst>
                                          <p:attrName>style.visibility</p:attrName>
                                        </p:attrNameLst>
                                      </p:cBhvr>
                                      <p:to>
                                        <p:strVal val="hidden"/>
                                      </p:to>
                                    </p:set>
                                  </p:childTnLst>
                                </p:cTn>
                              </p:par>
                              <p:par>
                                <p:cTn id="129" presetID="10" presetClass="exit" presetSubtype="0" fill="hold" grpId="1" nodeType="withEffect">
                                  <p:stCondLst>
                                    <p:cond delay="0"/>
                                  </p:stCondLst>
                                  <p:childTnLst>
                                    <p:animEffect transition="out" filter="fade">
                                      <p:cBhvr>
                                        <p:cTn id="130" dur="500"/>
                                        <p:tgtEl>
                                          <p:spTgt spid="2"/>
                                        </p:tgtEl>
                                      </p:cBhvr>
                                    </p:animEffect>
                                    <p:set>
                                      <p:cBhvr>
                                        <p:cTn id="131" dur="1" fill="hold">
                                          <p:stCondLst>
                                            <p:cond delay="499"/>
                                          </p:stCondLst>
                                        </p:cTn>
                                        <p:tgtEl>
                                          <p:spTgt spid="2"/>
                                        </p:tgtEl>
                                        <p:attrNameLst>
                                          <p:attrName>style.visibility</p:attrName>
                                        </p:attrNameLst>
                                      </p:cBhvr>
                                      <p:to>
                                        <p:strVal val="hidden"/>
                                      </p:to>
                                    </p:set>
                                  </p:childTnLst>
                                </p:cTn>
                              </p:par>
                              <p:par>
                                <p:cTn id="132" presetID="10" presetClass="exit" presetSubtype="0" fill="hold" grpId="1" nodeType="withEffect">
                                  <p:stCondLst>
                                    <p:cond delay="0"/>
                                  </p:stCondLst>
                                  <p:childTnLst>
                                    <p:animEffect transition="out" filter="fade">
                                      <p:cBhvr>
                                        <p:cTn id="133" dur="500"/>
                                        <p:tgtEl>
                                          <p:spTgt spid="30"/>
                                        </p:tgtEl>
                                      </p:cBhvr>
                                    </p:animEffect>
                                    <p:set>
                                      <p:cBhvr>
                                        <p:cTn id="134" dur="1" fill="hold">
                                          <p:stCondLst>
                                            <p:cond delay="499"/>
                                          </p:stCondLst>
                                        </p:cTn>
                                        <p:tgtEl>
                                          <p:spTgt spid="30"/>
                                        </p:tgtEl>
                                        <p:attrNameLst>
                                          <p:attrName>style.visibility</p:attrName>
                                        </p:attrNameLst>
                                      </p:cBhvr>
                                      <p:to>
                                        <p:strVal val="hidden"/>
                                      </p:to>
                                    </p:set>
                                  </p:childTnLst>
                                </p:cTn>
                              </p:par>
                              <p:par>
                                <p:cTn id="135" presetID="10" presetClass="exit" presetSubtype="0" fill="hold" grpId="1" nodeType="withEffect">
                                  <p:stCondLst>
                                    <p:cond delay="0"/>
                                  </p:stCondLst>
                                  <p:childTnLst>
                                    <p:animEffect transition="out" filter="fade">
                                      <p:cBhvr>
                                        <p:cTn id="136" dur="500"/>
                                        <p:tgtEl>
                                          <p:spTgt spid="31"/>
                                        </p:tgtEl>
                                      </p:cBhvr>
                                    </p:animEffect>
                                    <p:set>
                                      <p:cBhvr>
                                        <p:cTn id="137" dur="1" fill="hold">
                                          <p:stCondLst>
                                            <p:cond delay="499"/>
                                          </p:stCondLst>
                                        </p:cTn>
                                        <p:tgtEl>
                                          <p:spTgt spid="31"/>
                                        </p:tgtEl>
                                        <p:attrNameLst>
                                          <p:attrName>style.visibility</p:attrName>
                                        </p:attrNameLst>
                                      </p:cBhvr>
                                      <p:to>
                                        <p:strVal val="hidden"/>
                                      </p:to>
                                    </p:set>
                                  </p:childTnLst>
                                </p:cTn>
                              </p:par>
                              <p:par>
                                <p:cTn id="138" presetID="10" presetClass="exit" presetSubtype="0" fill="hold" grpId="1" nodeType="withEffect">
                                  <p:stCondLst>
                                    <p:cond delay="0"/>
                                  </p:stCondLst>
                                  <p:childTnLst>
                                    <p:animEffect transition="out" filter="fade">
                                      <p:cBhvr>
                                        <p:cTn id="139" dur="500"/>
                                        <p:tgtEl>
                                          <p:spTgt spid="56"/>
                                        </p:tgtEl>
                                      </p:cBhvr>
                                    </p:animEffect>
                                    <p:set>
                                      <p:cBhvr>
                                        <p:cTn id="140" dur="1" fill="hold">
                                          <p:stCondLst>
                                            <p:cond delay="499"/>
                                          </p:stCondLst>
                                        </p:cTn>
                                        <p:tgtEl>
                                          <p:spTgt spid="56"/>
                                        </p:tgtEl>
                                        <p:attrNameLst>
                                          <p:attrName>style.visibility</p:attrName>
                                        </p:attrNameLst>
                                      </p:cBhvr>
                                      <p:to>
                                        <p:strVal val="hidden"/>
                                      </p:to>
                                    </p:set>
                                  </p:childTnLst>
                                </p:cTn>
                              </p:par>
                              <p:par>
                                <p:cTn id="141" presetID="10" presetClass="exit" presetSubtype="0" fill="hold" grpId="1" nodeType="withEffect">
                                  <p:stCondLst>
                                    <p:cond delay="0"/>
                                  </p:stCondLst>
                                  <p:childTnLst>
                                    <p:animEffect transition="out" filter="fade">
                                      <p:cBhvr>
                                        <p:cTn id="142" dur="500"/>
                                        <p:tgtEl>
                                          <p:spTgt spid="78"/>
                                        </p:tgtEl>
                                      </p:cBhvr>
                                    </p:animEffect>
                                    <p:set>
                                      <p:cBhvr>
                                        <p:cTn id="143" dur="1" fill="hold">
                                          <p:stCondLst>
                                            <p:cond delay="499"/>
                                          </p:stCondLst>
                                        </p:cTn>
                                        <p:tgtEl>
                                          <p:spTgt spid="78"/>
                                        </p:tgtEl>
                                        <p:attrNameLst>
                                          <p:attrName>style.visibility</p:attrName>
                                        </p:attrNameLst>
                                      </p:cBhvr>
                                      <p:to>
                                        <p:strVal val="hidden"/>
                                      </p:to>
                                    </p:set>
                                  </p:childTnLst>
                                </p:cTn>
                              </p:par>
                              <p:par>
                                <p:cTn id="144" presetID="10" presetClass="exit" presetSubtype="0" fill="hold" grpId="1" nodeType="withEffect">
                                  <p:stCondLst>
                                    <p:cond delay="0"/>
                                  </p:stCondLst>
                                  <p:childTnLst>
                                    <p:animEffect transition="out" filter="fade">
                                      <p:cBhvr>
                                        <p:cTn id="145" dur="500"/>
                                        <p:tgtEl>
                                          <p:spTgt spid="79"/>
                                        </p:tgtEl>
                                      </p:cBhvr>
                                    </p:animEffect>
                                    <p:set>
                                      <p:cBhvr>
                                        <p:cTn id="146" dur="1" fill="hold">
                                          <p:stCondLst>
                                            <p:cond delay="499"/>
                                          </p:stCondLst>
                                        </p:cTn>
                                        <p:tgtEl>
                                          <p:spTgt spid="79"/>
                                        </p:tgtEl>
                                        <p:attrNameLst>
                                          <p:attrName>style.visibility</p:attrName>
                                        </p:attrNameLst>
                                      </p:cBhvr>
                                      <p:to>
                                        <p:strVal val="hidden"/>
                                      </p:to>
                                    </p:set>
                                  </p:childTnLst>
                                </p:cTn>
                              </p:par>
                              <p:par>
                                <p:cTn id="147" presetID="10" presetClass="exit" presetSubtype="0" fill="hold" grpId="1" nodeType="withEffect">
                                  <p:stCondLst>
                                    <p:cond delay="0"/>
                                  </p:stCondLst>
                                  <p:childTnLst>
                                    <p:animEffect transition="out" filter="fade">
                                      <p:cBhvr>
                                        <p:cTn id="148" dur="500"/>
                                        <p:tgtEl>
                                          <p:spTgt spid="80"/>
                                        </p:tgtEl>
                                      </p:cBhvr>
                                    </p:animEffect>
                                    <p:set>
                                      <p:cBhvr>
                                        <p:cTn id="149" dur="1" fill="hold">
                                          <p:stCondLst>
                                            <p:cond delay="499"/>
                                          </p:stCondLst>
                                        </p:cTn>
                                        <p:tgtEl>
                                          <p:spTgt spid="80"/>
                                        </p:tgtEl>
                                        <p:attrNameLst>
                                          <p:attrName>style.visibility</p:attrName>
                                        </p:attrNameLst>
                                      </p:cBhvr>
                                      <p:to>
                                        <p:strVal val="hidden"/>
                                      </p:to>
                                    </p:set>
                                  </p:childTnLst>
                                </p:cTn>
                              </p:par>
                              <p:par>
                                <p:cTn id="150" presetID="10" presetClass="exit" presetSubtype="0" fill="hold" grpId="1" nodeType="withEffect">
                                  <p:stCondLst>
                                    <p:cond delay="0"/>
                                  </p:stCondLst>
                                  <p:childTnLst>
                                    <p:animEffect transition="out" filter="fade">
                                      <p:cBhvr>
                                        <p:cTn id="151" dur="500"/>
                                        <p:tgtEl>
                                          <p:spTgt spid="81"/>
                                        </p:tgtEl>
                                      </p:cBhvr>
                                    </p:animEffect>
                                    <p:set>
                                      <p:cBhvr>
                                        <p:cTn id="152" dur="1" fill="hold">
                                          <p:stCondLst>
                                            <p:cond delay="499"/>
                                          </p:stCondLst>
                                        </p:cTn>
                                        <p:tgtEl>
                                          <p:spTgt spid="81"/>
                                        </p:tgtEl>
                                        <p:attrNameLst>
                                          <p:attrName>style.visibility</p:attrName>
                                        </p:attrNameLst>
                                      </p:cBhvr>
                                      <p:to>
                                        <p:strVal val="hidden"/>
                                      </p:to>
                                    </p:set>
                                  </p:childTnLst>
                                </p:cTn>
                              </p:par>
                              <p:par>
                                <p:cTn id="153" presetID="10" presetClass="exit" presetSubtype="0" fill="hold" grpId="1" nodeType="withEffect">
                                  <p:stCondLst>
                                    <p:cond delay="0"/>
                                  </p:stCondLst>
                                  <p:childTnLst>
                                    <p:animEffect transition="out" filter="fade">
                                      <p:cBhvr>
                                        <p:cTn id="154" dur="500"/>
                                        <p:tgtEl>
                                          <p:spTgt spid="15"/>
                                        </p:tgtEl>
                                      </p:cBhvr>
                                    </p:animEffect>
                                    <p:set>
                                      <p:cBhvr>
                                        <p:cTn id="155" dur="1" fill="hold">
                                          <p:stCondLst>
                                            <p:cond delay="499"/>
                                          </p:stCondLst>
                                        </p:cTn>
                                        <p:tgtEl>
                                          <p:spTgt spid="15"/>
                                        </p:tgtEl>
                                        <p:attrNameLst>
                                          <p:attrName>style.visibility</p:attrName>
                                        </p:attrNameLst>
                                      </p:cBhvr>
                                      <p:to>
                                        <p:strVal val="hidden"/>
                                      </p:to>
                                    </p:set>
                                  </p:childTnLst>
                                </p:cTn>
                              </p:par>
                              <p:par>
                                <p:cTn id="156" presetID="10" presetClass="exit" presetSubtype="0" fill="hold" grpId="1" nodeType="withEffect">
                                  <p:stCondLst>
                                    <p:cond delay="0"/>
                                  </p:stCondLst>
                                  <p:childTnLst>
                                    <p:animEffect transition="out" filter="fade">
                                      <p:cBhvr>
                                        <p:cTn id="157" dur="500"/>
                                        <p:tgtEl>
                                          <p:spTgt spid="33"/>
                                        </p:tgtEl>
                                      </p:cBhvr>
                                    </p:animEffect>
                                    <p:set>
                                      <p:cBhvr>
                                        <p:cTn id="158" dur="1" fill="hold">
                                          <p:stCondLst>
                                            <p:cond delay="499"/>
                                          </p:stCondLst>
                                        </p:cTn>
                                        <p:tgtEl>
                                          <p:spTgt spid="33"/>
                                        </p:tgtEl>
                                        <p:attrNameLst>
                                          <p:attrName>style.visibility</p:attrName>
                                        </p:attrNameLst>
                                      </p:cBhvr>
                                      <p:to>
                                        <p:strVal val="hidden"/>
                                      </p:to>
                                    </p:set>
                                  </p:childTnLst>
                                </p:cTn>
                              </p:par>
                              <p:par>
                                <p:cTn id="159" presetID="10" presetClass="exit" presetSubtype="0" fill="hold" grpId="1" nodeType="withEffect">
                                  <p:stCondLst>
                                    <p:cond delay="0"/>
                                  </p:stCondLst>
                                  <p:childTnLst>
                                    <p:animEffect transition="out" filter="fade">
                                      <p:cBhvr>
                                        <p:cTn id="160" dur="500"/>
                                        <p:tgtEl>
                                          <p:spTgt spid="34"/>
                                        </p:tgtEl>
                                      </p:cBhvr>
                                    </p:animEffect>
                                    <p:set>
                                      <p:cBhvr>
                                        <p:cTn id="161" dur="1" fill="hold">
                                          <p:stCondLst>
                                            <p:cond delay="499"/>
                                          </p:stCondLst>
                                        </p:cTn>
                                        <p:tgtEl>
                                          <p:spTgt spid="34"/>
                                        </p:tgtEl>
                                        <p:attrNameLst>
                                          <p:attrName>style.visibility</p:attrName>
                                        </p:attrNameLst>
                                      </p:cBhvr>
                                      <p:to>
                                        <p:strVal val="hidden"/>
                                      </p:to>
                                    </p:set>
                                  </p:childTnLst>
                                </p:cTn>
                              </p:par>
                              <p:par>
                                <p:cTn id="162" presetID="10" presetClass="exit" presetSubtype="0" fill="hold" grpId="1" nodeType="withEffect">
                                  <p:stCondLst>
                                    <p:cond delay="0"/>
                                  </p:stCondLst>
                                  <p:childTnLst>
                                    <p:animEffect transition="out" filter="fade">
                                      <p:cBhvr>
                                        <p:cTn id="163" dur="500"/>
                                        <p:tgtEl>
                                          <p:spTgt spid="35"/>
                                        </p:tgtEl>
                                      </p:cBhvr>
                                    </p:animEffect>
                                    <p:set>
                                      <p:cBhvr>
                                        <p:cTn id="164" dur="1" fill="hold">
                                          <p:stCondLst>
                                            <p:cond delay="499"/>
                                          </p:stCondLst>
                                        </p:cTn>
                                        <p:tgtEl>
                                          <p:spTgt spid="35"/>
                                        </p:tgtEl>
                                        <p:attrNameLst>
                                          <p:attrName>style.visibility</p:attrName>
                                        </p:attrNameLst>
                                      </p:cBhvr>
                                      <p:to>
                                        <p:strVal val="hidden"/>
                                      </p:to>
                                    </p:set>
                                  </p:childTnLst>
                                </p:cTn>
                              </p:par>
                              <p:par>
                                <p:cTn id="165" presetID="10" presetClass="exit" presetSubtype="0" fill="hold" grpId="1" nodeType="withEffect">
                                  <p:stCondLst>
                                    <p:cond delay="0"/>
                                  </p:stCondLst>
                                  <p:childTnLst>
                                    <p:animEffect transition="out" filter="fade">
                                      <p:cBhvr>
                                        <p:cTn id="166" dur="500"/>
                                        <p:tgtEl>
                                          <p:spTgt spid="39"/>
                                        </p:tgtEl>
                                      </p:cBhvr>
                                    </p:animEffect>
                                    <p:set>
                                      <p:cBhvr>
                                        <p:cTn id="167" dur="1" fill="hold">
                                          <p:stCondLst>
                                            <p:cond delay="499"/>
                                          </p:stCondLst>
                                        </p:cTn>
                                        <p:tgtEl>
                                          <p:spTgt spid="39"/>
                                        </p:tgtEl>
                                        <p:attrNameLst>
                                          <p:attrName>style.visibility</p:attrName>
                                        </p:attrNameLst>
                                      </p:cBhvr>
                                      <p:to>
                                        <p:strVal val="hidden"/>
                                      </p:to>
                                    </p:set>
                                  </p:childTnLst>
                                </p:cTn>
                              </p:par>
                              <p:par>
                                <p:cTn id="168" presetID="10" presetClass="exit" presetSubtype="0" fill="hold" grpId="1" nodeType="withEffect">
                                  <p:stCondLst>
                                    <p:cond delay="0"/>
                                  </p:stCondLst>
                                  <p:childTnLst>
                                    <p:animEffect transition="out" filter="fade">
                                      <p:cBhvr>
                                        <p:cTn id="169" dur="500"/>
                                        <p:tgtEl>
                                          <p:spTgt spid="41"/>
                                        </p:tgtEl>
                                      </p:cBhvr>
                                    </p:animEffect>
                                    <p:set>
                                      <p:cBhvr>
                                        <p:cTn id="170" dur="1" fill="hold">
                                          <p:stCondLst>
                                            <p:cond delay="499"/>
                                          </p:stCondLst>
                                        </p:cTn>
                                        <p:tgtEl>
                                          <p:spTgt spid="41"/>
                                        </p:tgtEl>
                                        <p:attrNameLst>
                                          <p:attrName>style.visibility</p:attrName>
                                        </p:attrNameLst>
                                      </p:cBhvr>
                                      <p:to>
                                        <p:strVal val="hidden"/>
                                      </p:to>
                                    </p:set>
                                  </p:childTnLst>
                                </p:cTn>
                              </p:par>
                              <p:par>
                                <p:cTn id="171" presetID="10" presetClass="exit" presetSubtype="0" fill="hold" grpId="1" nodeType="withEffect">
                                  <p:stCondLst>
                                    <p:cond delay="0"/>
                                  </p:stCondLst>
                                  <p:childTnLst>
                                    <p:animEffect transition="out" filter="fade">
                                      <p:cBhvr>
                                        <p:cTn id="172" dur="500"/>
                                        <p:tgtEl>
                                          <p:spTgt spid="43"/>
                                        </p:tgtEl>
                                      </p:cBhvr>
                                    </p:animEffect>
                                    <p:set>
                                      <p:cBhvr>
                                        <p:cTn id="173" dur="1" fill="hold">
                                          <p:stCondLst>
                                            <p:cond delay="499"/>
                                          </p:stCondLst>
                                        </p:cTn>
                                        <p:tgtEl>
                                          <p:spTgt spid="43"/>
                                        </p:tgtEl>
                                        <p:attrNameLst>
                                          <p:attrName>style.visibility</p:attrName>
                                        </p:attrNameLst>
                                      </p:cBhvr>
                                      <p:to>
                                        <p:strVal val="hidden"/>
                                      </p:to>
                                    </p:set>
                                  </p:childTnLst>
                                </p:cTn>
                              </p:par>
                              <p:par>
                                <p:cTn id="174" presetID="10" presetClass="exit" presetSubtype="0" fill="hold" grpId="1" nodeType="withEffect">
                                  <p:stCondLst>
                                    <p:cond delay="0"/>
                                  </p:stCondLst>
                                  <p:childTnLst>
                                    <p:animEffect transition="out" filter="fade">
                                      <p:cBhvr>
                                        <p:cTn id="175" dur="500"/>
                                        <p:tgtEl>
                                          <p:spTgt spid="64"/>
                                        </p:tgtEl>
                                      </p:cBhvr>
                                    </p:animEffect>
                                    <p:set>
                                      <p:cBhvr>
                                        <p:cTn id="176" dur="1" fill="hold">
                                          <p:stCondLst>
                                            <p:cond delay="499"/>
                                          </p:stCondLst>
                                        </p:cTn>
                                        <p:tgtEl>
                                          <p:spTgt spid="64"/>
                                        </p:tgtEl>
                                        <p:attrNameLst>
                                          <p:attrName>style.visibility</p:attrName>
                                        </p:attrNameLst>
                                      </p:cBhvr>
                                      <p:to>
                                        <p:strVal val="hidden"/>
                                      </p:to>
                                    </p:set>
                                  </p:childTnLst>
                                </p:cTn>
                              </p:par>
                              <p:par>
                                <p:cTn id="177" presetID="10" presetClass="exit" presetSubtype="0" fill="hold" grpId="1" nodeType="withEffect">
                                  <p:stCondLst>
                                    <p:cond delay="0"/>
                                  </p:stCondLst>
                                  <p:childTnLst>
                                    <p:animEffect transition="out" filter="fade">
                                      <p:cBhvr>
                                        <p:cTn id="178" dur="500"/>
                                        <p:tgtEl>
                                          <p:spTgt spid="63"/>
                                        </p:tgtEl>
                                      </p:cBhvr>
                                    </p:animEffect>
                                    <p:set>
                                      <p:cBhvr>
                                        <p:cTn id="179" dur="1" fill="hold">
                                          <p:stCondLst>
                                            <p:cond delay="499"/>
                                          </p:stCondLst>
                                        </p:cTn>
                                        <p:tgtEl>
                                          <p:spTgt spid="63"/>
                                        </p:tgtEl>
                                        <p:attrNameLst>
                                          <p:attrName>style.visibility</p:attrName>
                                        </p:attrNameLst>
                                      </p:cBhvr>
                                      <p:to>
                                        <p:strVal val="hidden"/>
                                      </p:to>
                                    </p:set>
                                  </p:childTnLst>
                                </p:cTn>
                              </p:par>
                              <p:par>
                                <p:cTn id="180" presetID="10" presetClass="exit" presetSubtype="0" fill="hold" grpId="1" nodeType="withEffect">
                                  <p:stCondLst>
                                    <p:cond delay="0"/>
                                  </p:stCondLst>
                                  <p:childTnLst>
                                    <p:animEffect transition="out" filter="fade">
                                      <p:cBhvr>
                                        <p:cTn id="181" dur="500"/>
                                        <p:tgtEl>
                                          <p:spTgt spid="47"/>
                                        </p:tgtEl>
                                      </p:cBhvr>
                                    </p:animEffect>
                                    <p:set>
                                      <p:cBhvr>
                                        <p:cTn id="182" dur="1" fill="hold">
                                          <p:stCondLst>
                                            <p:cond delay="499"/>
                                          </p:stCondLst>
                                        </p:cTn>
                                        <p:tgtEl>
                                          <p:spTgt spid="47"/>
                                        </p:tgtEl>
                                        <p:attrNameLst>
                                          <p:attrName>style.visibility</p:attrName>
                                        </p:attrNameLst>
                                      </p:cBhvr>
                                      <p:to>
                                        <p:strVal val="hidden"/>
                                      </p:to>
                                    </p:set>
                                  </p:childTnLst>
                                </p:cTn>
                              </p:par>
                              <p:par>
                                <p:cTn id="183" presetID="10" presetClass="exit" presetSubtype="0" fill="hold" grpId="1" nodeType="withEffect">
                                  <p:stCondLst>
                                    <p:cond delay="0"/>
                                  </p:stCondLst>
                                  <p:childTnLst>
                                    <p:animEffect transition="out" filter="fade">
                                      <p:cBhvr>
                                        <p:cTn id="184" dur="500"/>
                                        <p:tgtEl>
                                          <p:spTgt spid="62"/>
                                        </p:tgtEl>
                                      </p:cBhvr>
                                    </p:animEffect>
                                    <p:set>
                                      <p:cBhvr>
                                        <p:cTn id="185" dur="1" fill="hold">
                                          <p:stCondLst>
                                            <p:cond delay="499"/>
                                          </p:stCondLst>
                                        </p:cTn>
                                        <p:tgtEl>
                                          <p:spTgt spid="62"/>
                                        </p:tgtEl>
                                        <p:attrNameLst>
                                          <p:attrName>style.visibility</p:attrName>
                                        </p:attrNameLst>
                                      </p:cBhvr>
                                      <p:to>
                                        <p:strVal val="hidden"/>
                                      </p:to>
                                    </p:set>
                                  </p:childTnLst>
                                </p:cTn>
                              </p:par>
                              <p:par>
                                <p:cTn id="186" presetID="10" presetClass="exit" presetSubtype="0" fill="hold" grpId="1" nodeType="withEffect">
                                  <p:stCondLst>
                                    <p:cond delay="0"/>
                                  </p:stCondLst>
                                  <p:childTnLst>
                                    <p:animEffect transition="out" filter="fade">
                                      <p:cBhvr>
                                        <p:cTn id="187" dur="500"/>
                                        <p:tgtEl>
                                          <p:spTgt spid="42"/>
                                        </p:tgtEl>
                                      </p:cBhvr>
                                    </p:animEffect>
                                    <p:set>
                                      <p:cBhvr>
                                        <p:cTn id="188" dur="1" fill="hold">
                                          <p:stCondLst>
                                            <p:cond delay="499"/>
                                          </p:stCondLst>
                                        </p:cTn>
                                        <p:tgtEl>
                                          <p:spTgt spid="42"/>
                                        </p:tgtEl>
                                        <p:attrNameLst>
                                          <p:attrName>style.visibility</p:attrName>
                                        </p:attrNameLst>
                                      </p:cBhvr>
                                      <p:to>
                                        <p:strVal val="hidden"/>
                                      </p:to>
                                    </p:set>
                                  </p:childTnLst>
                                </p:cTn>
                              </p:par>
                              <p:par>
                                <p:cTn id="189" presetID="10" presetClass="exit" presetSubtype="0" fill="hold" grpId="1" nodeType="withEffect">
                                  <p:stCondLst>
                                    <p:cond delay="0"/>
                                  </p:stCondLst>
                                  <p:childTnLst>
                                    <p:animEffect transition="out" filter="fade">
                                      <p:cBhvr>
                                        <p:cTn id="190" dur="500"/>
                                        <p:tgtEl>
                                          <p:spTgt spid="40"/>
                                        </p:tgtEl>
                                      </p:cBhvr>
                                    </p:animEffect>
                                    <p:set>
                                      <p:cBhvr>
                                        <p:cTn id="191" dur="1" fill="hold">
                                          <p:stCondLst>
                                            <p:cond delay="499"/>
                                          </p:stCondLst>
                                        </p:cTn>
                                        <p:tgtEl>
                                          <p:spTgt spid="40"/>
                                        </p:tgtEl>
                                        <p:attrNameLst>
                                          <p:attrName>style.visibility</p:attrName>
                                        </p:attrNameLst>
                                      </p:cBhvr>
                                      <p:to>
                                        <p:strVal val="hidden"/>
                                      </p:to>
                                    </p:set>
                                  </p:childTnLst>
                                </p:cTn>
                              </p:par>
                              <p:par>
                                <p:cTn id="192" presetID="10" presetClass="exit" presetSubtype="0" fill="hold" grpId="1" nodeType="withEffect">
                                  <p:stCondLst>
                                    <p:cond delay="0"/>
                                  </p:stCondLst>
                                  <p:childTnLst>
                                    <p:animEffect transition="out" filter="fade">
                                      <p:cBhvr>
                                        <p:cTn id="193" dur="500"/>
                                        <p:tgtEl>
                                          <p:spTgt spid="46"/>
                                        </p:tgtEl>
                                      </p:cBhvr>
                                    </p:animEffect>
                                    <p:set>
                                      <p:cBhvr>
                                        <p:cTn id="194" dur="1" fill="hold">
                                          <p:stCondLst>
                                            <p:cond delay="499"/>
                                          </p:stCondLst>
                                        </p:cTn>
                                        <p:tgtEl>
                                          <p:spTgt spid="46"/>
                                        </p:tgtEl>
                                        <p:attrNameLst>
                                          <p:attrName>style.visibility</p:attrName>
                                        </p:attrNameLst>
                                      </p:cBhvr>
                                      <p:to>
                                        <p:strVal val="hidden"/>
                                      </p:to>
                                    </p:set>
                                  </p:childTnLst>
                                </p:cTn>
                              </p:par>
                              <p:par>
                                <p:cTn id="195" presetID="10" presetClass="exit" presetSubtype="0" fill="hold" grpId="1" nodeType="withEffect">
                                  <p:stCondLst>
                                    <p:cond delay="0"/>
                                  </p:stCondLst>
                                  <p:childTnLst>
                                    <p:animEffect transition="out" filter="fade">
                                      <p:cBhvr>
                                        <p:cTn id="196" dur="500"/>
                                        <p:tgtEl>
                                          <p:spTgt spid="45"/>
                                        </p:tgtEl>
                                      </p:cBhvr>
                                    </p:animEffect>
                                    <p:set>
                                      <p:cBhvr>
                                        <p:cTn id="197" dur="1" fill="hold">
                                          <p:stCondLst>
                                            <p:cond delay="499"/>
                                          </p:stCondLst>
                                        </p:cTn>
                                        <p:tgtEl>
                                          <p:spTgt spid="45"/>
                                        </p:tgtEl>
                                        <p:attrNameLst>
                                          <p:attrName>style.visibility</p:attrName>
                                        </p:attrNameLst>
                                      </p:cBhvr>
                                      <p:to>
                                        <p:strVal val="hidden"/>
                                      </p:to>
                                    </p:set>
                                  </p:childTnLst>
                                </p:cTn>
                              </p:par>
                              <p:par>
                                <p:cTn id="198" presetID="10" presetClass="exit" presetSubtype="0" fill="hold" grpId="1" nodeType="withEffect">
                                  <p:stCondLst>
                                    <p:cond delay="0"/>
                                  </p:stCondLst>
                                  <p:childTnLst>
                                    <p:animEffect transition="out" filter="fade">
                                      <p:cBhvr>
                                        <p:cTn id="199" dur="500"/>
                                        <p:tgtEl>
                                          <p:spTgt spid="44"/>
                                        </p:tgtEl>
                                      </p:cBhvr>
                                    </p:animEffect>
                                    <p:set>
                                      <p:cBhvr>
                                        <p:cTn id="200" dur="1" fill="hold">
                                          <p:stCondLst>
                                            <p:cond delay="499"/>
                                          </p:stCondLst>
                                        </p:cTn>
                                        <p:tgtEl>
                                          <p:spTgt spid="44"/>
                                        </p:tgtEl>
                                        <p:attrNameLst>
                                          <p:attrName>style.visibility</p:attrName>
                                        </p:attrNameLst>
                                      </p:cBhvr>
                                      <p:to>
                                        <p:strVal val="hidden"/>
                                      </p:to>
                                    </p:set>
                                  </p:childTnLst>
                                </p:cTn>
                              </p:par>
                            </p:childTnLst>
                          </p:cTn>
                        </p:par>
                      </p:childTnLst>
                    </p:cTn>
                  </p:par>
                  <p:par>
                    <p:cTn id="201" fill="hold">
                      <p:stCondLst>
                        <p:cond delay="indefinite"/>
                      </p:stCondLst>
                      <p:childTnLst>
                        <p:par>
                          <p:cTn id="202" fill="hold">
                            <p:stCondLst>
                              <p:cond delay="0"/>
                            </p:stCondLst>
                            <p:childTnLst>
                              <p:par>
                                <p:cTn id="203" presetID="10" presetClass="entr" presetSubtype="0" fill="hold" grpId="0" nodeType="clickEffect">
                                  <p:stCondLst>
                                    <p:cond delay="0"/>
                                  </p:stCondLst>
                                  <p:childTnLst>
                                    <p:set>
                                      <p:cBhvr>
                                        <p:cTn id="204" dur="1" fill="hold">
                                          <p:stCondLst>
                                            <p:cond delay="0"/>
                                          </p:stCondLst>
                                        </p:cTn>
                                        <p:tgtEl>
                                          <p:spTgt spid="24"/>
                                        </p:tgtEl>
                                        <p:attrNameLst>
                                          <p:attrName>style.visibility</p:attrName>
                                        </p:attrNameLst>
                                      </p:cBhvr>
                                      <p:to>
                                        <p:strVal val="visible"/>
                                      </p:to>
                                    </p:set>
                                    <p:animEffect transition="in" filter="fade">
                                      <p:cBhvr>
                                        <p:cTn id="205" dur="1000"/>
                                        <p:tgtEl>
                                          <p:spTgt spid="24"/>
                                        </p:tgtEl>
                                      </p:cBhvr>
                                    </p:animEffect>
                                  </p:childTnLst>
                                </p:cTn>
                              </p:par>
                              <p:par>
                                <p:cTn id="206" presetID="10" presetClass="entr" presetSubtype="0" fill="hold" grpId="0" nodeType="withEffect">
                                  <p:stCondLst>
                                    <p:cond delay="0"/>
                                  </p:stCondLst>
                                  <p:childTnLst>
                                    <p:set>
                                      <p:cBhvr>
                                        <p:cTn id="207" dur="1" fill="hold">
                                          <p:stCondLst>
                                            <p:cond delay="0"/>
                                          </p:stCondLst>
                                        </p:cTn>
                                        <p:tgtEl>
                                          <p:spTgt spid="48"/>
                                        </p:tgtEl>
                                        <p:attrNameLst>
                                          <p:attrName>style.visibility</p:attrName>
                                        </p:attrNameLst>
                                      </p:cBhvr>
                                      <p:to>
                                        <p:strVal val="visible"/>
                                      </p:to>
                                    </p:set>
                                    <p:animEffect transition="in" filter="fade">
                                      <p:cBhvr>
                                        <p:cTn id="208" dur="1000"/>
                                        <p:tgtEl>
                                          <p:spTgt spid="48"/>
                                        </p:tgtEl>
                                      </p:cBhvr>
                                    </p:animEffect>
                                  </p:childTnLst>
                                </p:cTn>
                              </p:par>
                              <p:par>
                                <p:cTn id="209" presetID="10" presetClass="entr" presetSubtype="0" fill="hold" grpId="0" nodeType="withEffect">
                                  <p:stCondLst>
                                    <p:cond delay="0"/>
                                  </p:stCondLst>
                                  <p:childTnLst>
                                    <p:set>
                                      <p:cBhvr>
                                        <p:cTn id="210" dur="1" fill="hold">
                                          <p:stCondLst>
                                            <p:cond delay="0"/>
                                          </p:stCondLst>
                                        </p:cTn>
                                        <p:tgtEl>
                                          <p:spTgt spid="50"/>
                                        </p:tgtEl>
                                        <p:attrNameLst>
                                          <p:attrName>style.visibility</p:attrName>
                                        </p:attrNameLst>
                                      </p:cBhvr>
                                      <p:to>
                                        <p:strVal val="visible"/>
                                      </p:to>
                                    </p:set>
                                    <p:animEffect transition="in" filter="fade">
                                      <p:cBhvr>
                                        <p:cTn id="211" dur="1000"/>
                                        <p:tgtEl>
                                          <p:spTgt spid="50"/>
                                        </p:tgtEl>
                                      </p:cBhvr>
                                    </p:animEffect>
                                  </p:childTnLst>
                                </p:cTn>
                              </p:par>
                              <p:par>
                                <p:cTn id="212" presetID="10" presetClass="entr" presetSubtype="0" fill="hold" grpId="2" nodeType="withEffect">
                                  <p:stCondLst>
                                    <p:cond delay="0"/>
                                  </p:stCondLst>
                                  <p:childTnLst>
                                    <p:set>
                                      <p:cBhvr>
                                        <p:cTn id="213" dur="1" fill="hold">
                                          <p:stCondLst>
                                            <p:cond delay="0"/>
                                          </p:stCondLst>
                                        </p:cTn>
                                        <p:tgtEl>
                                          <p:spTgt spid="65"/>
                                        </p:tgtEl>
                                        <p:attrNameLst>
                                          <p:attrName>style.visibility</p:attrName>
                                        </p:attrNameLst>
                                      </p:cBhvr>
                                      <p:to>
                                        <p:strVal val="visible"/>
                                      </p:to>
                                    </p:set>
                                    <p:animEffect transition="in" filter="fade">
                                      <p:cBhvr>
                                        <p:cTn id="214" dur="1000"/>
                                        <p:tgtEl>
                                          <p:spTgt spid="65"/>
                                        </p:tgtEl>
                                      </p:cBhvr>
                                    </p:animEffect>
                                  </p:childTnLst>
                                </p:cTn>
                              </p:par>
                              <p:par>
                                <p:cTn id="215" presetID="10" presetClass="entr" presetSubtype="0" fill="hold" grpId="2" nodeType="withEffect">
                                  <p:stCondLst>
                                    <p:cond delay="0"/>
                                  </p:stCondLst>
                                  <p:childTnLst>
                                    <p:set>
                                      <p:cBhvr>
                                        <p:cTn id="216" dur="1" fill="hold">
                                          <p:stCondLst>
                                            <p:cond delay="0"/>
                                          </p:stCondLst>
                                        </p:cTn>
                                        <p:tgtEl>
                                          <p:spTgt spid="66"/>
                                        </p:tgtEl>
                                        <p:attrNameLst>
                                          <p:attrName>style.visibility</p:attrName>
                                        </p:attrNameLst>
                                      </p:cBhvr>
                                      <p:to>
                                        <p:strVal val="visible"/>
                                      </p:to>
                                    </p:set>
                                    <p:animEffect transition="in" filter="fade">
                                      <p:cBhvr>
                                        <p:cTn id="217" dur="1000"/>
                                        <p:tgtEl>
                                          <p:spTgt spid="66"/>
                                        </p:tgtEl>
                                      </p:cBhvr>
                                    </p:animEffect>
                                  </p:childTnLst>
                                </p:cTn>
                              </p:par>
                              <p:par>
                                <p:cTn id="218" presetID="10" presetClass="entr" presetSubtype="0" fill="hold" grpId="0" nodeType="withEffect">
                                  <p:stCondLst>
                                    <p:cond delay="0"/>
                                  </p:stCondLst>
                                  <p:childTnLst>
                                    <p:set>
                                      <p:cBhvr>
                                        <p:cTn id="219" dur="1" fill="hold">
                                          <p:stCondLst>
                                            <p:cond delay="0"/>
                                          </p:stCondLst>
                                        </p:cTn>
                                        <p:tgtEl>
                                          <p:spTgt spid="49"/>
                                        </p:tgtEl>
                                        <p:attrNameLst>
                                          <p:attrName>style.visibility</p:attrName>
                                        </p:attrNameLst>
                                      </p:cBhvr>
                                      <p:to>
                                        <p:strVal val="visible"/>
                                      </p:to>
                                    </p:set>
                                    <p:animEffect transition="in" filter="fade">
                                      <p:cBhvr>
                                        <p:cTn id="220" dur="1000"/>
                                        <p:tgtEl>
                                          <p:spTgt spid="49"/>
                                        </p:tgtEl>
                                      </p:cBhvr>
                                    </p:animEffect>
                                  </p:childTnLst>
                                </p:cTn>
                              </p:par>
                              <p:par>
                                <p:cTn id="221" presetID="10" presetClass="entr" presetSubtype="0" fill="hold" grpId="0" nodeType="withEffect">
                                  <p:stCondLst>
                                    <p:cond delay="0"/>
                                  </p:stCondLst>
                                  <p:childTnLst>
                                    <p:set>
                                      <p:cBhvr>
                                        <p:cTn id="222" dur="1" fill="hold">
                                          <p:stCondLst>
                                            <p:cond delay="0"/>
                                          </p:stCondLst>
                                        </p:cTn>
                                        <p:tgtEl>
                                          <p:spTgt spid="18"/>
                                        </p:tgtEl>
                                        <p:attrNameLst>
                                          <p:attrName>style.visibility</p:attrName>
                                        </p:attrNameLst>
                                      </p:cBhvr>
                                      <p:to>
                                        <p:strVal val="visible"/>
                                      </p:to>
                                    </p:set>
                                    <p:animEffect transition="in" filter="fade">
                                      <p:cBhvr>
                                        <p:cTn id="223" dur="1000"/>
                                        <p:tgtEl>
                                          <p:spTgt spid="18"/>
                                        </p:tgtEl>
                                      </p:cBhvr>
                                    </p:animEffect>
                                  </p:childTnLst>
                                </p:cTn>
                              </p:par>
                              <p:par>
                                <p:cTn id="224" presetID="10" presetClass="entr" presetSubtype="0" fill="hold" grpId="0" nodeType="withEffect">
                                  <p:stCondLst>
                                    <p:cond delay="0"/>
                                  </p:stCondLst>
                                  <p:childTnLst>
                                    <p:set>
                                      <p:cBhvr>
                                        <p:cTn id="225" dur="1" fill="hold">
                                          <p:stCondLst>
                                            <p:cond delay="0"/>
                                          </p:stCondLst>
                                        </p:cTn>
                                        <p:tgtEl>
                                          <p:spTgt spid="36"/>
                                        </p:tgtEl>
                                        <p:attrNameLst>
                                          <p:attrName>style.visibility</p:attrName>
                                        </p:attrNameLst>
                                      </p:cBhvr>
                                      <p:to>
                                        <p:strVal val="visible"/>
                                      </p:to>
                                    </p:set>
                                    <p:animEffect transition="in" filter="fade">
                                      <p:cBhvr>
                                        <p:cTn id="226" dur="1000"/>
                                        <p:tgtEl>
                                          <p:spTgt spid="36"/>
                                        </p:tgtEl>
                                      </p:cBhvr>
                                    </p:animEffect>
                                  </p:childTnLst>
                                </p:cTn>
                              </p:par>
                              <p:par>
                                <p:cTn id="227" presetID="10" presetClass="entr" presetSubtype="0" fill="hold" nodeType="withEffect">
                                  <p:stCondLst>
                                    <p:cond delay="0"/>
                                  </p:stCondLst>
                                  <p:childTnLst>
                                    <p:set>
                                      <p:cBhvr>
                                        <p:cTn id="228" dur="1" fill="hold">
                                          <p:stCondLst>
                                            <p:cond delay="0"/>
                                          </p:stCondLst>
                                        </p:cTn>
                                        <p:tgtEl>
                                          <p:spTgt spid="3">
                                            <p:txEl>
                                              <p:pRg st="9" end="9"/>
                                            </p:txEl>
                                          </p:spTgt>
                                        </p:tgtEl>
                                        <p:attrNameLst>
                                          <p:attrName>style.visibility</p:attrName>
                                        </p:attrNameLst>
                                      </p:cBhvr>
                                      <p:to>
                                        <p:strVal val="visible"/>
                                      </p:to>
                                    </p:set>
                                    <p:animEffect transition="in" filter="fade">
                                      <p:cBhvr>
                                        <p:cTn id="229" dur="1000"/>
                                        <p:tgtEl>
                                          <p:spTgt spid="3">
                                            <p:txEl>
                                              <p:pRg st="9" end="9"/>
                                            </p:txEl>
                                          </p:spTgt>
                                        </p:tgtEl>
                                      </p:cBhvr>
                                    </p:animEffect>
                                  </p:childTnLst>
                                </p:cTn>
                              </p:par>
                            </p:childTnLst>
                          </p:cTn>
                        </p:par>
                      </p:childTnLst>
                    </p:cTn>
                  </p:par>
                  <p:par>
                    <p:cTn id="230" fill="hold">
                      <p:stCondLst>
                        <p:cond delay="indefinite"/>
                      </p:stCondLst>
                      <p:childTnLst>
                        <p:par>
                          <p:cTn id="231" fill="hold">
                            <p:stCondLst>
                              <p:cond delay="0"/>
                            </p:stCondLst>
                            <p:childTnLst>
                              <p:par>
                                <p:cTn id="232" presetID="10" presetClass="exit" presetSubtype="0" fill="hold" grpId="1" nodeType="clickEffect">
                                  <p:stCondLst>
                                    <p:cond delay="0"/>
                                  </p:stCondLst>
                                  <p:childTnLst>
                                    <p:animEffect transition="out" filter="fade">
                                      <p:cBhvr>
                                        <p:cTn id="233" dur="500"/>
                                        <p:tgtEl>
                                          <p:spTgt spid="25"/>
                                        </p:tgtEl>
                                      </p:cBhvr>
                                    </p:animEffect>
                                    <p:set>
                                      <p:cBhvr>
                                        <p:cTn id="234" dur="1" fill="hold">
                                          <p:stCondLst>
                                            <p:cond delay="499"/>
                                          </p:stCondLst>
                                        </p:cTn>
                                        <p:tgtEl>
                                          <p:spTgt spid="25"/>
                                        </p:tgtEl>
                                        <p:attrNameLst>
                                          <p:attrName>style.visibility</p:attrName>
                                        </p:attrNameLst>
                                      </p:cBhvr>
                                      <p:to>
                                        <p:strVal val="hidden"/>
                                      </p:to>
                                    </p:set>
                                  </p:childTnLst>
                                </p:cTn>
                              </p:par>
                              <p:par>
                                <p:cTn id="235" presetID="10" presetClass="exit" presetSubtype="0" fill="hold" grpId="1" nodeType="withEffect">
                                  <p:stCondLst>
                                    <p:cond delay="0"/>
                                  </p:stCondLst>
                                  <p:childTnLst>
                                    <p:animEffect transition="out" filter="fade">
                                      <p:cBhvr>
                                        <p:cTn id="236" dur="500"/>
                                        <p:tgtEl>
                                          <p:spTgt spid="32"/>
                                        </p:tgtEl>
                                      </p:cBhvr>
                                    </p:animEffect>
                                    <p:set>
                                      <p:cBhvr>
                                        <p:cTn id="237" dur="1" fill="hold">
                                          <p:stCondLst>
                                            <p:cond delay="499"/>
                                          </p:stCondLst>
                                        </p:cTn>
                                        <p:tgtEl>
                                          <p:spTgt spid="32"/>
                                        </p:tgtEl>
                                        <p:attrNameLst>
                                          <p:attrName>style.visibility</p:attrName>
                                        </p:attrNameLst>
                                      </p:cBhvr>
                                      <p:to>
                                        <p:strVal val="hidden"/>
                                      </p:to>
                                    </p:set>
                                  </p:childTnLst>
                                </p:cTn>
                              </p:par>
                              <p:par>
                                <p:cTn id="238" presetID="10" presetClass="exit" presetSubtype="0" fill="hold" grpId="1" nodeType="withEffect">
                                  <p:stCondLst>
                                    <p:cond delay="0"/>
                                  </p:stCondLst>
                                  <p:childTnLst>
                                    <p:animEffect transition="out" filter="fade">
                                      <p:cBhvr>
                                        <p:cTn id="239" dur="500"/>
                                        <p:tgtEl>
                                          <p:spTgt spid="54"/>
                                        </p:tgtEl>
                                      </p:cBhvr>
                                    </p:animEffect>
                                    <p:set>
                                      <p:cBhvr>
                                        <p:cTn id="240" dur="1" fill="hold">
                                          <p:stCondLst>
                                            <p:cond delay="499"/>
                                          </p:stCondLst>
                                        </p:cTn>
                                        <p:tgtEl>
                                          <p:spTgt spid="54"/>
                                        </p:tgtEl>
                                        <p:attrNameLst>
                                          <p:attrName>style.visibility</p:attrName>
                                        </p:attrNameLst>
                                      </p:cBhvr>
                                      <p:to>
                                        <p:strVal val="hidden"/>
                                      </p:to>
                                    </p:set>
                                  </p:childTnLst>
                                </p:cTn>
                              </p:par>
                              <p:par>
                                <p:cTn id="241" presetID="10" presetClass="exit" presetSubtype="0" fill="hold" grpId="1" nodeType="withEffect">
                                  <p:stCondLst>
                                    <p:cond delay="0"/>
                                  </p:stCondLst>
                                  <p:childTnLst>
                                    <p:animEffect transition="out" filter="fade">
                                      <p:cBhvr>
                                        <p:cTn id="242" dur="500"/>
                                        <p:tgtEl>
                                          <p:spTgt spid="55"/>
                                        </p:tgtEl>
                                      </p:cBhvr>
                                    </p:animEffect>
                                    <p:set>
                                      <p:cBhvr>
                                        <p:cTn id="243" dur="1" fill="hold">
                                          <p:stCondLst>
                                            <p:cond delay="499"/>
                                          </p:stCondLst>
                                        </p:cTn>
                                        <p:tgtEl>
                                          <p:spTgt spid="55"/>
                                        </p:tgtEl>
                                        <p:attrNameLst>
                                          <p:attrName>style.visibility</p:attrName>
                                        </p:attrNameLst>
                                      </p:cBhvr>
                                      <p:to>
                                        <p:strVal val="hidden"/>
                                      </p:to>
                                    </p:set>
                                  </p:childTnLst>
                                </p:cTn>
                              </p:par>
                              <p:par>
                                <p:cTn id="244" presetID="10" presetClass="exit" presetSubtype="0" fill="hold" grpId="1" nodeType="withEffect">
                                  <p:stCondLst>
                                    <p:cond delay="0"/>
                                  </p:stCondLst>
                                  <p:childTnLst>
                                    <p:animEffect transition="out" filter="fade">
                                      <p:cBhvr>
                                        <p:cTn id="245" dur="500"/>
                                        <p:tgtEl>
                                          <p:spTgt spid="24"/>
                                        </p:tgtEl>
                                      </p:cBhvr>
                                    </p:animEffect>
                                    <p:set>
                                      <p:cBhvr>
                                        <p:cTn id="246" dur="1" fill="hold">
                                          <p:stCondLst>
                                            <p:cond delay="499"/>
                                          </p:stCondLst>
                                        </p:cTn>
                                        <p:tgtEl>
                                          <p:spTgt spid="24"/>
                                        </p:tgtEl>
                                        <p:attrNameLst>
                                          <p:attrName>style.visibility</p:attrName>
                                        </p:attrNameLst>
                                      </p:cBhvr>
                                      <p:to>
                                        <p:strVal val="hidden"/>
                                      </p:to>
                                    </p:set>
                                  </p:childTnLst>
                                </p:cTn>
                              </p:par>
                              <p:par>
                                <p:cTn id="247" presetID="10" presetClass="exit" presetSubtype="0" fill="hold" grpId="1" nodeType="withEffect">
                                  <p:stCondLst>
                                    <p:cond delay="0"/>
                                  </p:stCondLst>
                                  <p:childTnLst>
                                    <p:animEffect transition="out" filter="fade">
                                      <p:cBhvr>
                                        <p:cTn id="248" dur="500"/>
                                        <p:tgtEl>
                                          <p:spTgt spid="48"/>
                                        </p:tgtEl>
                                      </p:cBhvr>
                                    </p:animEffect>
                                    <p:set>
                                      <p:cBhvr>
                                        <p:cTn id="249" dur="1" fill="hold">
                                          <p:stCondLst>
                                            <p:cond delay="499"/>
                                          </p:stCondLst>
                                        </p:cTn>
                                        <p:tgtEl>
                                          <p:spTgt spid="48"/>
                                        </p:tgtEl>
                                        <p:attrNameLst>
                                          <p:attrName>style.visibility</p:attrName>
                                        </p:attrNameLst>
                                      </p:cBhvr>
                                      <p:to>
                                        <p:strVal val="hidden"/>
                                      </p:to>
                                    </p:set>
                                  </p:childTnLst>
                                </p:cTn>
                              </p:par>
                              <p:par>
                                <p:cTn id="250" presetID="10" presetClass="exit" presetSubtype="0" fill="hold" grpId="1" nodeType="withEffect">
                                  <p:stCondLst>
                                    <p:cond delay="0"/>
                                  </p:stCondLst>
                                  <p:childTnLst>
                                    <p:animEffect transition="out" filter="fade">
                                      <p:cBhvr>
                                        <p:cTn id="251" dur="500"/>
                                        <p:tgtEl>
                                          <p:spTgt spid="50"/>
                                        </p:tgtEl>
                                      </p:cBhvr>
                                    </p:animEffect>
                                    <p:set>
                                      <p:cBhvr>
                                        <p:cTn id="252" dur="1" fill="hold">
                                          <p:stCondLst>
                                            <p:cond delay="499"/>
                                          </p:stCondLst>
                                        </p:cTn>
                                        <p:tgtEl>
                                          <p:spTgt spid="50"/>
                                        </p:tgtEl>
                                        <p:attrNameLst>
                                          <p:attrName>style.visibility</p:attrName>
                                        </p:attrNameLst>
                                      </p:cBhvr>
                                      <p:to>
                                        <p:strVal val="hidden"/>
                                      </p:to>
                                    </p:set>
                                  </p:childTnLst>
                                </p:cTn>
                              </p:par>
                              <p:par>
                                <p:cTn id="253" presetID="10" presetClass="exit" presetSubtype="0" fill="hold" grpId="1" nodeType="withEffect">
                                  <p:stCondLst>
                                    <p:cond delay="0"/>
                                  </p:stCondLst>
                                  <p:childTnLst>
                                    <p:animEffect transition="out" filter="fade">
                                      <p:cBhvr>
                                        <p:cTn id="254" dur="500"/>
                                        <p:tgtEl>
                                          <p:spTgt spid="66"/>
                                        </p:tgtEl>
                                      </p:cBhvr>
                                    </p:animEffect>
                                    <p:set>
                                      <p:cBhvr>
                                        <p:cTn id="255" dur="1" fill="hold">
                                          <p:stCondLst>
                                            <p:cond delay="499"/>
                                          </p:stCondLst>
                                        </p:cTn>
                                        <p:tgtEl>
                                          <p:spTgt spid="66"/>
                                        </p:tgtEl>
                                        <p:attrNameLst>
                                          <p:attrName>style.visibility</p:attrName>
                                        </p:attrNameLst>
                                      </p:cBhvr>
                                      <p:to>
                                        <p:strVal val="hidden"/>
                                      </p:to>
                                    </p:set>
                                  </p:childTnLst>
                                </p:cTn>
                              </p:par>
                              <p:par>
                                <p:cTn id="256" presetID="10" presetClass="exit" presetSubtype="0" fill="hold" grpId="3" nodeType="withEffect">
                                  <p:stCondLst>
                                    <p:cond delay="0"/>
                                  </p:stCondLst>
                                  <p:childTnLst>
                                    <p:animEffect transition="out" filter="fade">
                                      <p:cBhvr>
                                        <p:cTn id="257" dur="500"/>
                                        <p:tgtEl>
                                          <p:spTgt spid="65"/>
                                        </p:tgtEl>
                                      </p:cBhvr>
                                    </p:animEffect>
                                    <p:set>
                                      <p:cBhvr>
                                        <p:cTn id="258" dur="1" fill="hold">
                                          <p:stCondLst>
                                            <p:cond delay="499"/>
                                          </p:stCondLst>
                                        </p:cTn>
                                        <p:tgtEl>
                                          <p:spTgt spid="65"/>
                                        </p:tgtEl>
                                        <p:attrNameLst>
                                          <p:attrName>style.visibility</p:attrName>
                                        </p:attrNameLst>
                                      </p:cBhvr>
                                      <p:to>
                                        <p:strVal val="hidden"/>
                                      </p:to>
                                    </p:set>
                                  </p:childTnLst>
                                </p:cTn>
                              </p:par>
                              <p:par>
                                <p:cTn id="259" presetID="10" presetClass="exit" presetSubtype="0" fill="hold" grpId="1" nodeType="withEffect">
                                  <p:stCondLst>
                                    <p:cond delay="0"/>
                                  </p:stCondLst>
                                  <p:childTnLst>
                                    <p:animEffect transition="out" filter="fade">
                                      <p:cBhvr>
                                        <p:cTn id="260" dur="500"/>
                                        <p:tgtEl>
                                          <p:spTgt spid="49"/>
                                        </p:tgtEl>
                                      </p:cBhvr>
                                    </p:animEffect>
                                    <p:set>
                                      <p:cBhvr>
                                        <p:cTn id="261" dur="1" fill="hold">
                                          <p:stCondLst>
                                            <p:cond delay="499"/>
                                          </p:stCondLst>
                                        </p:cTn>
                                        <p:tgtEl>
                                          <p:spTgt spid="49"/>
                                        </p:tgtEl>
                                        <p:attrNameLst>
                                          <p:attrName>style.visibility</p:attrName>
                                        </p:attrNameLst>
                                      </p:cBhvr>
                                      <p:to>
                                        <p:strVal val="hidden"/>
                                      </p:to>
                                    </p:set>
                                  </p:childTnLst>
                                </p:cTn>
                              </p:par>
                              <p:par>
                                <p:cTn id="262" presetID="10" presetClass="exit" presetSubtype="0" fill="hold" grpId="1" nodeType="withEffect">
                                  <p:stCondLst>
                                    <p:cond delay="0"/>
                                  </p:stCondLst>
                                  <p:childTnLst>
                                    <p:animEffect transition="out" filter="fade">
                                      <p:cBhvr>
                                        <p:cTn id="263" dur="500"/>
                                        <p:tgtEl>
                                          <p:spTgt spid="18"/>
                                        </p:tgtEl>
                                      </p:cBhvr>
                                    </p:animEffect>
                                    <p:set>
                                      <p:cBhvr>
                                        <p:cTn id="264" dur="1" fill="hold">
                                          <p:stCondLst>
                                            <p:cond delay="499"/>
                                          </p:stCondLst>
                                        </p:cTn>
                                        <p:tgtEl>
                                          <p:spTgt spid="18"/>
                                        </p:tgtEl>
                                        <p:attrNameLst>
                                          <p:attrName>style.visibility</p:attrName>
                                        </p:attrNameLst>
                                      </p:cBhvr>
                                      <p:to>
                                        <p:strVal val="hidden"/>
                                      </p:to>
                                    </p:set>
                                  </p:childTnLst>
                                </p:cTn>
                              </p:par>
                              <p:par>
                                <p:cTn id="265" presetID="10" presetClass="exit" presetSubtype="0" fill="hold" grpId="1" nodeType="withEffect">
                                  <p:stCondLst>
                                    <p:cond delay="0"/>
                                  </p:stCondLst>
                                  <p:childTnLst>
                                    <p:animEffect transition="out" filter="fade">
                                      <p:cBhvr>
                                        <p:cTn id="266" dur="500"/>
                                        <p:tgtEl>
                                          <p:spTgt spid="36"/>
                                        </p:tgtEl>
                                      </p:cBhvr>
                                    </p:animEffect>
                                    <p:set>
                                      <p:cBhvr>
                                        <p:cTn id="267" dur="1" fill="hold">
                                          <p:stCondLst>
                                            <p:cond delay="499"/>
                                          </p:stCondLst>
                                        </p:cTn>
                                        <p:tgtEl>
                                          <p:spTgt spid="36"/>
                                        </p:tgtEl>
                                        <p:attrNameLst>
                                          <p:attrName>style.visibility</p:attrName>
                                        </p:attrNameLst>
                                      </p:cBhvr>
                                      <p:to>
                                        <p:strVal val="hidden"/>
                                      </p:to>
                                    </p:set>
                                  </p:childTnLst>
                                </p:cTn>
                              </p:par>
                              <p:par>
                                <p:cTn id="268" presetID="10" presetClass="exit" presetSubtype="0" fill="hold" nodeType="withEffect">
                                  <p:stCondLst>
                                    <p:cond delay="0"/>
                                  </p:stCondLst>
                                  <p:childTnLst>
                                    <p:animEffect transition="out" filter="fade">
                                      <p:cBhvr>
                                        <p:cTn id="269" dur="500"/>
                                        <p:tgtEl>
                                          <p:spTgt spid="3">
                                            <p:txEl>
                                              <p:pRg st="7" end="7"/>
                                            </p:txEl>
                                          </p:spTgt>
                                        </p:tgtEl>
                                      </p:cBhvr>
                                    </p:animEffect>
                                    <p:set>
                                      <p:cBhvr>
                                        <p:cTn id="270" dur="1" fill="hold">
                                          <p:stCondLst>
                                            <p:cond delay="499"/>
                                          </p:stCondLst>
                                        </p:cTn>
                                        <p:tgtEl>
                                          <p:spTgt spid="3">
                                            <p:txEl>
                                              <p:pRg st="7" end="7"/>
                                            </p:txEl>
                                          </p:spTgt>
                                        </p:tgtEl>
                                        <p:attrNameLst>
                                          <p:attrName>style.visibility</p:attrName>
                                        </p:attrNameLst>
                                      </p:cBhvr>
                                      <p:to>
                                        <p:strVal val="hidden"/>
                                      </p:to>
                                    </p:set>
                                  </p:childTnLst>
                                </p:cTn>
                              </p:par>
                              <p:par>
                                <p:cTn id="271" presetID="10" presetClass="exit" presetSubtype="0" fill="hold" nodeType="withEffect">
                                  <p:stCondLst>
                                    <p:cond delay="0"/>
                                  </p:stCondLst>
                                  <p:childTnLst>
                                    <p:animEffect transition="out" filter="fade">
                                      <p:cBhvr>
                                        <p:cTn id="272" dur="500"/>
                                        <p:tgtEl>
                                          <p:spTgt spid="3">
                                            <p:txEl>
                                              <p:pRg st="8" end="8"/>
                                            </p:txEl>
                                          </p:spTgt>
                                        </p:tgtEl>
                                      </p:cBhvr>
                                    </p:animEffect>
                                    <p:set>
                                      <p:cBhvr>
                                        <p:cTn id="273" dur="1" fill="hold">
                                          <p:stCondLst>
                                            <p:cond delay="499"/>
                                          </p:stCondLst>
                                        </p:cTn>
                                        <p:tgtEl>
                                          <p:spTgt spid="3">
                                            <p:txEl>
                                              <p:pRg st="8" end="8"/>
                                            </p:txEl>
                                          </p:spTgt>
                                        </p:tgtEl>
                                        <p:attrNameLst>
                                          <p:attrName>style.visibility</p:attrName>
                                        </p:attrNameLst>
                                      </p:cBhvr>
                                      <p:to>
                                        <p:strVal val="hidden"/>
                                      </p:to>
                                    </p:set>
                                  </p:childTnLst>
                                </p:cTn>
                              </p:par>
                              <p:par>
                                <p:cTn id="274" presetID="10" presetClass="exit" presetSubtype="0" fill="hold" nodeType="withEffect">
                                  <p:stCondLst>
                                    <p:cond delay="0"/>
                                  </p:stCondLst>
                                  <p:childTnLst>
                                    <p:animEffect transition="out" filter="fade">
                                      <p:cBhvr>
                                        <p:cTn id="275" dur="500"/>
                                        <p:tgtEl>
                                          <p:spTgt spid="3">
                                            <p:txEl>
                                              <p:pRg st="9" end="9"/>
                                            </p:txEl>
                                          </p:spTgt>
                                        </p:tgtEl>
                                      </p:cBhvr>
                                    </p:animEffect>
                                    <p:set>
                                      <p:cBhvr>
                                        <p:cTn id="276" dur="1" fill="hold">
                                          <p:stCondLst>
                                            <p:cond delay="499"/>
                                          </p:stCondLst>
                                        </p:cTn>
                                        <p:tgtEl>
                                          <p:spTgt spid="3">
                                            <p:txEl>
                                              <p:pRg st="9" end="9"/>
                                            </p:txEl>
                                          </p:spTgt>
                                        </p:tgtEl>
                                        <p:attrNameLst>
                                          <p:attrName>style.visibility</p:attrName>
                                        </p:attrNameLst>
                                      </p:cBhvr>
                                      <p:to>
                                        <p:strVal val="hidden"/>
                                      </p:to>
                                    </p:set>
                                  </p:childTnLst>
                                </p:cTn>
                              </p:par>
                              <p:par>
                                <p:cTn id="277" presetID="10" presetClass="entr" presetSubtype="0" fill="hold" nodeType="withEffect">
                                  <p:stCondLst>
                                    <p:cond delay="0"/>
                                  </p:stCondLst>
                                  <p:childTnLst>
                                    <p:set>
                                      <p:cBhvr>
                                        <p:cTn id="278" dur="1" fill="hold">
                                          <p:stCondLst>
                                            <p:cond delay="0"/>
                                          </p:stCondLst>
                                        </p:cTn>
                                        <p:tgtEl>
                                          <p:spTgt spid="3">
                                            <p:txEl>
                                              <p:pRg st="11" end="11"/>
                                            </p:txEl>
                                          </p:spTgt>
                                        </p:tgtEl>
                                        <p:attrNameLst>
                                          <p:attrName>style.visibility</p:attrName>
                                        </p:attrNameLst>
                                      </p:cBhvr>
                                      <p:to>
                                        <p:strVal val="visible"/>
                                      </p:to>
                                    </p:set>
                                    <p:animEffect transition="in" filter="fade">
                                      <p:cBhvr>
                                        <p:cTn id="279" dur="1000"/>
                                        <p:tgtEl>
                                          <p:spTgt spid="3">
                                            <p:txEl>
                                              <p:pRg st="11" end="11"/>
                                            </p:txEl>
                                          </p:spTgt>
                                        </p:tgtEl>
                                      </p:cBhvr>
                                    </p:animEffect>
                                  </p:childTnLst>
                                </p:cTn>
                              </p:par>
                              <p:par>
                                <p:cTn id="280" presetID="10" presetClass="entr" presetSubtype="0" fill="hold" nodeType="withEffect">
                                  <p:stCondLst>
                                    <p:cond delay="0"/>
                                  </p:stCondLst>
                                  <p:childTnLst>
                                    <p:set>
                                      <p:cBhvr>
                                        <p:cTn id="281" dur="1" fill="hold">
                                          <p:stCondLst>
                                            <p:cond delay="0"/>
                                          </p:stCondLst>
                                        </p:cTn>
                                        <p:tgtEl>
                                          <p:spTgt spid="3">
                                            <p:txEl>
                                              <p:pRg st="10" end="10"/>
                                            </p:txEl>
                                          </p:spTgt>
                                        </p:tgtEl>
                                        <p:attrNameLst>
                                          <p:attrName>style.visibility</p:attrName>
                                        </p:attrNameLst>
                                      </p:cBhvr>
                                      <p:to>
                                        <p:strVal val="visible"/>
                                      </p:to>
                                    </p:set>
                                    <p:animEffect transition="in" filter="fade">
                                      <p:cBhvr>
                                        <p:cTn id="282" dur="1000"/>
                                        <p:tgtEl>
                                          <p:spTgt spid="3">
                                            <p:txEl>
                                              <p:pRg st="10" end="10"/>
                                            </p:txEl>
                                          </p:spTgt>
                                        </p:tgtEl>
                                      </p:cBhvr>
                                    </p:animEffect>
                                  </p:childTnLst>
                                </p:cTn>
                              </p:par>
                              <p:par>
                                <p:cTn id="283" presetID="10" presetClass="entr" presetSubtype="0" fill="hold" grpId="0" nodeType="withEffect">
                                  <p:stCondLst>
                                    <p:cond delay="0"/>
                                  </p:stCondLst>
                                  <p:childTnLst>
                                    <p:set>
                                      <p:cBhvr>
                                        <p:cTn id="284" dur="1" fill="hold">
                                          <p:stCondLst>
                                            <p:cond delay="0"/>
                                          </p:stCondLst>
                                        </p:cTn>
                                        <p:tgtEl>
                                          <p:spTgt spid="27"/>
                                        </p:tgtEl>
                                        <p:attrNameLst>
                                          <p:attrName>style.visibility</p:attrName>
                                        </p:attrNameLst>
                                      </p:cBhvr>
                                      <p:to>
                                        <p:strVal val="visible"/>
                                      </p:to>
                                    </p:set>
                                    <p:animEffect transition="in" filter="fade">
                                      <p:cBhvr>
                                        <p:cTn id="285" dur="1000"/>
                                        <p:tgtEl>
                                          <p:spTgt spid="27"/>
                                        </p:tgtEl>
                                      </p:cBhvr>
                                    </p:animEffect>
                                  </p:childTnLst>
                                </p:cTn>
                              </p:par>
                              <p:par>
                                <p:cTn id="286" presetID="10" presetClass="entr" presetSubtype="0" fill="hold" grpId="0" nodeType="withEffect">
                                  <p:stCondLst>
                                    <p:cond delay="0"/>
                                  </p:stCondLst>
                                  <p:childTnLst>
                                    <p:set>
                                      <p:cBhvr>
                                        <p:cTn id="287" dur="1" fill="hold">
                                          <p:stCondLst>
                                            <p:cond delay="0"/>
                                          </p:stCondLst>
                                        </p:cTn>
                                        <p:tgtEl>
                                          <p:spTgt spid="28"/>
                                        </p:tgtEl>
                                        <p:attrNameLst>
                                          <p:attrName>style.visibility</p:attrName>
                                        </p:attrNameLst>
                                      </p:cBhvr>
                                      <p:to>
                                        <p:strVal val="visible"/>
                                      </p:to>
                                    </p:set>
                                    <p:animEffect transition="in" filter="fade">
                                      <p:cBhvr>
                                        <p:cTn id="288" dur="1000"/>
                                        <p:tgtEl>
                                          <p:spTgt spid="28"/>
                                        </p:tgtEl>
                                      </p:cBhvr>
                                    </p:animEffect>
                                  </p:childTnLst>
                                </p:cTn>
                              </p:par>
                            </p:childTnLst>
                          </p:cTn>
                        </p:par>
                      </p:childTnLst>
                    </p:cTn>
                  </p:par>
                  <p:par>
                    <p:cTn id="289" fill="hold">
                      <p:stCondLst>
                        <p:cond delay="indefinite"/>
                      </p:stCondLst>
                      <p:childTnLst>
                        <p:par>
                          <p:cTn id="290" fill="hold">
                            <p:stCondLst>
                              <p:cond delay="0"/>
                            </p:stCondLst>
                            <p:childTnLst>
                              <p:par>
                                <p:cTn id="291" presetID="10" presetClass="entr" presetSubtype="0" fill="hold" grpId="0" nodeType="clickEffect">
                                  <p:stCondLst>
                                    <p:cond delay="0"/>
                                  </p:stCondLst>
                                  <p:childTnLst>
                                    <p:set>
                                      <p:cBhvr>
                                        <p:cTn id="292" dur="1" fill="hold">
                                          <p:stCondLst>
                                            <p:cond delay="0"/>
                                          </p:stCondLst>
                                        </p:cTn>
                                        <p:tgtEl>
                                          <p:spTgt spid="37"/>
                                        </p:tgtEl>
                                        <p:attrNameLst>
                                          <p:attrName>style.visibility</p:attrName>
                                        </p:attrNameLst>
                                      </p:cBhvr>
                                      <p:to>
                                        <p:strVal val="visible"/>
                                      </p:to>
                                    </p:set>
                                    <p:animEffect transition="in" filter="fade">
                                      <p:cBhvr>
                                        <p:cTn id="293" dur="1000"/>
                                        <p:tgtEl>
                                          <p:spTgt spid="37"/>
                                        </p:tgtEl>
                                      </p:cBhvr>
                                    </p:animEffect>
                                  </p:childTnLst>
                                </p:cTn>
                              </p:par>
                              <p:par>
                                <p:cTn id="294" presetID="10" presetClass="entr" presetSubtype="0" fill="hold" nodeType="withEffect">
                                  <p:stCondLst>
                                    <p:cond delay="0"/>
                                  </p:stCondLst>
                                  <p:childTnLst>
                                    <p:set>
                                      <p:cBhvr>
                                        <p:cTn id="295" dur="1" fill="hold">
                                          <p:stCondLst>
                                            <p:cond delay="0"/>
                                          </p:stCondLst>
                                        </p:cTn>
                                        <p:tgtEl>
                                          <p:spTgt spid="3">
                                            <p:txEl>
                                              <p:pRg st="12" end="12"/>
                                            </p:txEl>
                                          </p:spTgt>
                                        </p:tgtEl>
                                        <p:attrNameLst>
                                          <p:attrName>style.visibility</p:attrName>
                                        </p:attrNameLst>
                                      </p:cBhvr>
                                      <p:to>
                                        <p:strVal val="visible"/>
                                      </p:to>
                                    </p:set>
                                    <p:animEffect transition="in" filter="fade">
                                      <p:cBhvr>
                                        <p:cTn id="296" dur="1000"/>
                                        <p:tgtEl>
                                          <p:spTgt spid="3">
                                            <p:txEl>
                                              <p:pRg st="12" end="12"/>
                                            </p:txEl>
                                          </p:spTgt>
                                        </p:tgtEl>
                                      </p:cBhvr>
                                    </p:animEffect>
                                  </p:childTnLst>
                                </p:cTn>
                              </p:par>
                              <p:par>
                                <p:cTn id="297" presetID="10" presetClass="entr" presetSubtype="0" fill="hold" grpId="0" nodeType="withEffect">
                                  <p:stCondLst>
                                    <p:cond delay="0"/>
                                  </p:stCondLst>
                                  <p:childTnLst>
                                    <p:set>
                                      <p:cBhvr>
                                        <p:cTn id="298" dur="1" fill="hold">
                                          <p:stCondLst>
                                            <p:cond delay="0"/>
                                          </p:stCondLst>
                                        </p:cTn>
                                        <p:tgtEl>
                                          <p:spTgt spid="67"/>
                                        </p:tgtEl>
                                        <p:attrNameLst>
                                          <p:attrName>style.visibility</p:attrName>
                                        </p:attrNameLst>
                                      </p:cBhvr>
                                      <p:to>
                                        <p:strVal val="visible"/>
                                      </p:to>
                                    </p:set>
                                    <p:animEffect transition="in" filter="fade">
                                      <p:cBhvr>
                                        <p:cTn id="299" dur="1000"/>
                                        <p:tgtEl>
                                          <p:spTgt spid="67"/>
                                        </p:tgtEl>
                                      </p:cBhvr>
                                    </p:animEffect>
                                  </p:childTnLst>
                                </p:cTn>
                              </p:par>
                              <p:par>
                                <p:cTn id="300" presetID="10" presetClass="entr" presetSubtype="0" fill="hold" grpId="0" nodeType="withEffect">
                                  <p:stCondLst>
                                    <p:cond delay="0"/>
                                  </p:stCondLst>
                                  <p:childTnLst>
                                    <p:set>
                                      <p:cBhvr>
                                        <p:cTn id="301" dur="1" fill="hold">
                                          <p:stCondLst>
                                            <p:cond delay="0"/>
                                          </p:stCondLst>
                                        </p:cTn>
                                        <p:tgtEl>
                                          <p:spTgt spid="52"/>
                                        </p:tgtEl>
                                        <p:attrNameLst>
                                          <p:attrName>style.visibility</p:attrName>
                                        </p:attrNameLst>
                                      </p:cBhvr>
                                      <p:to>
                                        <p:strVal val="visible"/>
                                      </p:to>
                                    </p:set>
                                    <p:animEffect transition="in" filter="fade">
                                      <p:cBhvr>
                                        <p:cTn id="302" dur="500"/>
                                        <p:tgtEl>
                                          <p:spTgt spid="52"/>
                                        </p:tgtEl>
                                      </p:cBhvr>
                                    </p:animEffect>
                                  </p:childTnLst>
                                </p:cTn>
                              </p:par>
                              <p:par>
                                <p:cTn id="303" presetID="10" presetClass="entr" presetSubtype="0" fill="hold" grpId="0" nodeType="withEffect">
                                  <p:stCondLst>
                                    <p:cond delay="0"/>
                                  </p:stCondLst>
                                  <p:childTnLst>
                                    <p:set>
                                      <p:cBhvr>
                                        <p:cTn id="304" dur="1" fill="hold">
                                          <p:stCondLst>
                                            <p:cond delay="0"/>
                                          </p:stCondLst>
                                        </p:cTn>
                                        <p:tgtEl>
                                          <p:spTgt spid="51"/>
                                        </p:tgtEl>
                                        <p:attrNameLst>
                                          <p:attrName>style.visibility</p:attrName>
                                        </p:attrNameLst>
                                      </p:cBhvr>
                                      <p:to>
                                        <p:strVal val="visible"/>
                                      </p:to>
                                    </p:set>
                                    <p:animEffect transition="in" filter="fade">
                                      <p:cBhvr>
                                        <p:cTn id="305" dur="1000"/>
                                        <p:tgtEl>
                                          <p:spTgt spid="51"/>
                                        </p:tgtEl>
                                      </p:cBhvr>
                                    </p:animEffect>
                                  </p:childTnLst>
                                </p:cTn>
                              </p:par>
                            </p:childTnLst>
                          </p:cTn>
                        </p:par>
                      </p:childTnLst>
                    </p:cTn>
                  </p:par>
                  <p:par>
                    <p:cTn id="306" fill="hold">
                      <p:stCondLst>
                        <p:cond delay="indefinite"/>
                      </p:stCondLst>
                      <p:childTnLst>
                        <p:par>
                          <p:cTn id="307" fill="hold">
                            <p:stCondLst>
                              <p:cond delay="0"/>
                            </p:stCondLst>
                            <p:childTnLst>
                              <p:par>
                                <p:cTn id="308" presetID="10" presetClass="exit" presetSubtype="0" fill="hold" grpId="1" nodeType="clickEffect">
                                  <p:stCondLst>
                                    <p:cond delay="0"/>
                                  </p:stCondLst>
                                  <p:childTnLst>
                                    <p:animEffect transition="out" filter="fade">
                                      <p:cBhvr>
                                        <p:cTn id="309" dur="500"/>
                                        <p:tgtEl>
                                          <p:spTgt spid="27"/>
                                        </p:tgtEl>
                                      </p:cBhvr>
                                    </p:animEffect>
                                    <p:set>
                                      <p:cBhvr>
                                        <p:cTn id="310" dur="1" fill="hold">
                                          <p:stCondLst>
                                            <p:cond delay="499"/>
                                          </p:stCondLst>
                                        </p:cTn>
                                        <p:tgtEl>
                                          <p:spTgt spid="27"/>
                                        </p:tgtEl>
                                        <p:attrNameLst>
                                          <p:attrName>style.visibility</p:attrName>
                                        </p:attrNameLst>
                                      </p:cBhvr>
                                      <p:to>
                                        <p:strVal val="hidden"/>
                                      </p:to>
                                    </p:set>
                                  </p:childTnLst>
                                </p:cTn>
                              </p:par>
                              <p:par>
                                <p:cTn id="311" presetID="10" presetClass="exit" presetSubtype="0" fill="hold" grpId="1" nodeType="withEffect">
                                  <p:stCondLst>
                                    <p:cond delay="0"/>
                                  </p:stCondLst>
                                  <p:childTnLst>
                                    <p:animEffect transition="out" filter="fade">
                                      <p:cBhvr>
                                        <p:cTn id="312" dur="500"/>
                                        <p:tgtEl>
                                          <p:spTgt spid="28"/>
                                        </p:tgtEl>
                                      </p:cBhvr>
                                    </p:animEffect>
                                    <p:set>
                                      <p:cBhvr>
                                        <p:cTn id="313" dur="1" fill="hold">
                                          <p:stCondLst>
                                            <p:cond delay="499"/>
                                          </p:stCondLst>
                                        </p:cTn>
                                        <p:tgtEl>
                                          <p:spTgt spid="28"/>
                                        </p:tgtEl>
                                        <p:attrNameLst>
                                          <p:attrName>style.visibility</p:attrName>
                                        </p:attrNameLst>
                                      </p:cBhvr>
                                      <p:to>
                                        <p:strVal val="hidden"/>
                                      </p:to>
                                    </p:set>
                                  </p:childTnLst>
                                </p:cTn>
                              </p:par>
                              <p:par>
                                <p:cTn id="314" presetID="10" presetClass="exit" presetSubtype="0" fill="hold" grpId="1" nodeType="withEffect">
                                  <p:stCondLst>
                                    <p:cond delay="0"/>
                                  </p:stCondLst>
                                  <p:childTnLst>
                                    <p:animEffect transition="out" filter="fade">
                                      <p:cBhvr>
                                        <p:cTn id="315" dur="500"/>
                                        <p:tgtEl>
                                          <p:spTgt spid="37"/>
                                        </p:tgtEl>
                                      </p:cBhvr>
                                    </p:animEffect>
                                    <p:set>
                                      <p:cBhvr>
                                        <p:cTn id="316" dur="1" fill="hold">
                                          <p:stCondLst>
                                            <p:cond delay="499"/>
                                          </p:stCondLst>
                                        </p:cTn>
                                        <p:tgtEl>
                                          <p:spTgt spid="37"/>
                                        </p:tgtEl>
                                        <p:attrNameLst>
                                          <p:attrName>style.visibility</p:attrName>
                                        </p:attrNameLst>
                                      </p:cBhvr>
                                      <p:to>
                                        <p:strVal val="hidden"/>
                                      </p:to>
                                    </p:set>
                                  </p:childTnLst>
                                </p:cTn>
                              </p:par>
                              <p:par>
                                <p:cTn id="317" presetID="10" presetClass="exit" presetSubtype="0" fill="hold" grpId="1" nodeType="withEffect">
                                  <p:stCondLst>
                                    <p:cond delay="0"/>
                                  </p:stCondLst>
                                  <p:childTnLst>
                                    <p:animEffect transition="out" filter="fade">
                                      <p:cBhvr>
                                        <p:cTn id="318" dur="500"/>
                                        <p:tgtEl>
                                          <p:spTgt spid="51"/>
                                        </p:tgtEl>
                                      </p:cBhvr>
                                    </p:animEffect>
                                    <p:set>
                                      <p:cBhvr>
                                        <p:cTn id="319" dur="1" fill="hold">
                                          <p:stCondLst>
                                            <p:cond delay="499"/>
                                          </p:stCondLst>
                                        </p:cTn>
                                        <p:tgtEl>
                                          <p:spTgt spid="51"/>
                                        </p:tgtEl>
                                        <p:attrNameLst>
                                          <p:attrName>style.visibility</p:attrName>
                                        </p:attrNameLst>
                                      </p:cBhvr>
                                      <p:to>
                                        <p:strVal val="hidden"/>
                                      </p:to>
                                    </p:set>
                                  </p:childTnLst>
                                </p:cTn>
                              </p:par>
                              <p:par>
                                <p:cTn id="320" presetID="10" presetClass="exit" presetSubtype="0" fill="hold" grpId="1" nodeType="withEffect">
                                  <p:stCondLst>
                                    <p:cond delay="0"/>
                                  </p:stCondLst>
                                  <p:childTnLst>
                                    <p:animEffect transition="out" filter="fade">
                                      <p:cBhvr>
                                        <p:cTn id="321" dur="500"/>
                                        <p:tgtEl>
                                          <p:spTgt spid="67"/>
                                        </p:tgtEl>
                                      </p:cBhvr>
                                    </p:animEffect>
                                    <p:set>
                                      <p:cBhvr>
                                        <p:cTn id="322" dur="1" fill="hold">
                                          <p:stCondLst>
                                            <p:cond delay="499"/>
                                          </p:stCondLst>
                                        </p:cTn>
                                        <p:tgtEl>
                                          <p:spTgt spid="67"/>
                                        </p:tgtEl>
                                        <p:attrNameLst>
                                          <p:attrName>style.visibility</p:attrName>
                                        </p:attrNameLst>
                                      </p:cBhvr>
                                      <p:to>
                                        <p:strVal val="hidden"/>
                                      </p:to>
                                    </p:set>
                                  </p:childTnLst>
                                </p:cTn>
                              </p:par>
                              <p:par>
                                <p:cTn id="323" presetID="10" presetClass="exit" presetSubtype="0" fill="hold" grpId="1" nodeType="withEffect">
                                  <p:stCondLst>
                                    <p:cond delay="0"/>
                                  </p:stCondLst>
                                  <p:childTnLst>
                                    <p:animEffect transition="out" filter="fade">
                                      <p:cBhvr>
                                        <p:cTn id="324" dur="500"/>
                                        <p:tgtEl>
                                          <p:spTgt spid="52"/>
                                        </p:tgtEl>
                                      </p:cBhvr>
                                    </p:animEffect>
                                    <p:set>
                                      <p:cBhvr>
                                        <p:cTn id="325" dur="1" fill="hold">
                                          <p:stCondLst>
                                            <p:cond delay="499"/>
                                          </p:stCondLst>
                                        </p:cTn>
                                        <p:tgtEl>
                                          <p:spTgt spid="52"/>
                                        </p:tgtEl>
                                        <p:attrNameLst>
                                          <p:attrName>style.visibility</p:attrName>
                                        </p:attrNameLst>
                                      </p:cBhvr>
                                      <p:to>
                                        <p:strVal val="hidden"/>
                                      </p:to>
                                    </p:set>
                                  </p:childTnLst>
                                </p:cTn>
                              </p:par>
                              <p:par>
                                <p:cTn id="326" presetID="10" presetClass="exit" presetSubtype="0" fill="hold" nodeType="withEffect">
                                  <p:stCondLst>
                                    <p:cond delay="0"/>
                                  </p:stCondLst>
                                  <p:childTnLst>
                                    <p:animEffect transition="out" filter="fade">
                                      <p:cBhvr>
                                        <p:cTn id="327" dur="500"/>
                                        <p:tgtEl>
                                          <p:spTgt spid="3">
                                            <p:txEl>
                                              <p:pRg st="10" end="10"/>
                                            </p:txEl>
                                          </p:spTgt>
                                        </p:tgtEl>
                                      </p:cBhvr>
                                    </p:animEffect>
                                    <p:set>
                                      <p:cBhvr>
                                        <p:cTn id="328" dur="1" fill="hold">
                                          <p:stCondLst>
                                            <p:cond delay="499"/>
                                          </p:stCondLst>
                                        </p:cTn>
                                        <p:tgtEl>
                                          <p:spTgt spid="3">
                                            <p:txEl>
                                              <p:pRg st="10" end="10"/>
                                            </p:txEl>
                                          </p:spTgt>
                                        </p:tgtEl>
                                        <p:attrNameLst>
                                          <p:attrName>style.visibility</p:attrName>
                                        </p:attrNameLst>
                                      </p:cBhvr>
                                      <p:to>
                                        <p:strVal val="hidden"/>
                                      </p:to>
                                    </p:set>
                                  </p:childTnLst>
                                </p:cTn>
                              </p:par>
                              <p:par>
                                <p:cTn id="329" presetID="10" presetClass="exit" presetSubtype="0" fill="hold" nodeType="withEffect">
                                  <p:stCondLst>
                                    <p:cond delay="0"/>
                                  </p:stCondLst>
                                  <p:childTnLst>
                                    <p:animEffect transition="out" filter="fade">
                                      <p:cBhvr>
                                        <p:cTn id="330" dur="500"/>
                                        <p:tgtEl>
                                          <p:spTgt spid="3">
                                            <p:txEl>
                                              <p:pRg st="11" end="11"/>
                                            </p:txEl>
                                          </p:spTgt>
                                        </p:tgtEl>
                                      </p:cBhvr>
                                    </p:animEffect>
                                    <p:set>
                                      <p:cBhvr>
                                        <p:cTn id="331" dur="1" fill="hold">
                                          <p:stCondLst>
                                            <p:cond delay="499"/>
                                          </p:stCondLst>
                                        </p:cTn>
                                        <p:tgtEl>
                                          <p:spTgt spid="3">
                                            <p:txEl>
                                              <p:pRg st="11" end="11"/>
                                            </p:txEl>
                                          </p:spTgt>
                                        </p:tgtEl>
                                        <p:attrNameLst>
                                          <p:attrName>style.visibility</p:attrName>
                                        </p:attrNameLst>
                                      </p:cBhvr>
                                      <p:to>
                                        <p:strVal val="hidden"/>
                                      </p:to>
                                    </p:set>
                                  </p:childTnLst>
                                </p:cTn>
                              </p:par>
                              <p:par>
                                <p:cTn id="332" presetID="10" presetClass="exit" presetSubtype="0" fill="hold" nodeType="withEffect">
                                  <p:stCondLst>
                                    <p:cond delay="0"/>
                                  </p:stCondLst>
                                  <p:childTnLst>
                                    <p:animEffect transition="out" filter="fade">
                                      <p:cBhvr>
                                        <p:cTn id="333" dur="500"/>
                                        <p:tgtEl>
                                          <p:spTgt spid="3">
                                            <p:txEl>
                                              <p:pRg st="12" end="12"/>
                                            </p:txEl>
                                          </p:spTgt>
                                        </p:tgtEl>
                                      </p:cBhvr>
                                    </p:animEffect>
                                    <p:set>
                                      <p:cBhvr>
                                        <p:cTn id="334" dur="1" fill="hold">
                                          <p:stCondLst>
                                            <p:cond delay="499"/>
                                          </p:stCondLst>
                                        </p:cTn>
                                        <p:tgtEl>
                                          <p:spTgt spid="3">
                                            <p:txEl>
                                              <p:pRg st="12" end="12"/>
                                            </p:txEl>
                                          </p:spTgt>
                                        </p:tgtEl>
                                        <p:attrNameLst>
                                          <p:attrName>style.visibility</p:attrName>
                                        </p:attrNameLst>
                                      </p:cBhvr>
                                      <p:to>
                                        <p:strVal val="hidden"/>
                                      </p:to>
                                    </p:set>
                                  </p:childTnLst>
                                </p:cTn>
                              </p:par>
                              <p:par>
                                <p:cTn id="335" presetID="10" presetClass="entr" presetSubtype="0" fill="hold" nodeType="withEffect">
                                  <p:stCondLst>
                                    <p:cond delay="0"/>
                                  </p:stCondLst>
                                  <p:childTnLst>
                                    <p:set>
                                      <p:cBhvr>
                                        <p:cTn id="336" dur="1" fill="hold">
                                          <p:stCondLst>
                                            <p:cond delay="0"/>
                                          </p:stCondLst>
                                        </p:cTn>
                                        <p:tgtEl>
                                          <p:spTgt spid="3">
                                            <p:txEl>
                                              <p:pRg st="13" end="13"/>
                                            </p:txEl>
                                          </p:spTgt>
                                        </p:tgtEl>
                                        <p:attrNameLst>
                                          <p:attrName>style.visibility</p:attrName>
                                        </p:attrNameLst>
                                      </p:cBhvr>
                                      <p:to>
                                        <p:strVal val="visible"/>
                                      </p:to>
                                    </p:set>
                                    <p:animEffect transition="in" filter="fade">
                                      <p:cBhvr>
                                        <p:cTn id="337" dur="1000"/>
                                        <p:tgtEl>
                                          <p:spTgt spid="3">
                                            <p:txEl>
                                              <p:pRg st="13" end="13"/>
                                            </p:txEl>
                                          </p:spTgt>
                                        </p:tgtEl>
                                      </p:cBhvr>
                                    </p:animEffect>
                                  </p:childTnLst>
                                </p:cTn>
                              </p:par>
                              <p:par>
                                <p:cTn id="338" presetID="10" presetClass="entr" presetSubtype="0" fill="hold" nodeType="withEffect">
                                  <p:stCondLst>
                                    <p:cond delay="0"/>
                                  </p:stCondLst>
                                  <p:childTnLst>
                                    <p:set>
                                      <p:cBhvr>
                                        <p:cTn id="339" dur="1" fill="hold">
                                          <p:stCondLst>
                                            <p:cond delay="0"/>
                                          </p:stCondLst>
                                        </p:cTn>
                                        <p:tgtEl>
                                          <p:spTgt spid="3">
                                            <p:txEl>
                                              <p:pRg st="14" end="14"/>
                                            </p:txEl>
                                          </p:spTgt>
                                        </p:tgtEl>
                                        <p:attrNameLst>
                                          <p:attrName>style.visibility</p:attrName>
                                        </p:attrNameLst>
                                      </p:cBhvr>
                                      <p:to>
                                        <p:strVal val="visible"/>
                                      </p:to>
                                    </p:set>
                                    <p:animEffect transition="in" filter="fade">
                                      <p:cBhvr>
                                        <p:cTn id="340" dur="1000"/>
                                        <p:tgtEl>
                                          <p:spTgt spid="3">
                                            <p:txEl>
                                              <p:pRg st="14" end="14"/>
                                            </p:txEl>
                                          </p:spTgt>
                                        </p:tgtEl>
                                      </p:cBhvr>
                                    </p:animEffect>
                                  </p:childTnLst>
                                </p:cTn>
                              </p:par>
                              <p:par>
                                <p:cTn id="341" presetID="10" presetClass="entr" presetSubtype="0" fill="hold" nodeType="withEffect">
                                  <p:stCondLst>
                                    <p:cond delay="0"/>
                                  </p:stCondLst>
                                  <p:childTnLst>
                                    <p:set>
                                      <p:cBhvr>
                                        <p:cTn id="342" dur="1" fill="hold">
                                          <p:stCondLst>
                                            <p:cond delay="0"/>
                                          </p:stCondLst>
                                        </p:cTn>
                                        <p:tgtEl>
                                          <p:spTgt spid="3">
                                            <p:txEl>
                                              <p:pRg st="15" end="15"/>
                                            </p:txEl>
                                          </p:spTgt>
                                        </p:tgtEl>
                                        <p:attrNameLst>
                                          <p:attrName>style.visibility</p:attrName>
                                        </p:attrNameLst>
                                      </p:cBhvr>
                                      <p:to>
                                        <p:strVal val="visible"/>
                                      </p:to>
                                    </p:set>
                                    <p:animEffect transition="in" filter="fade">
                                      <p:cBhvr>
                                        <p:cTn id="343" dur="1000"/>
                                        <p:tgtEl>
                                          <p:spTgt spid="3">
                                            <p:txEl>
                                              <p:pRg st="15" end="15"/>
                                            </p:txEl>
                                          </p:spTgt>
                                        </p:tgtEl>
                                      </p:cBhvr>
                                    </p:animEffect>
                                  </p:childTnLst>
                                </p:cTn>
                              </p:par>
                              <p:par>
                                <p:cTn id="344" presetID="10" presetClass="entr" presetSubtype="0" fill="hold" grpId="0" nodeType="withEffect">
                                  <p:stCondLst>
                                    <p:cond delay="0"/>
                                  </p:stCondLst>
                                  <p:childTnLst>
                                    <p:set>
                                      <p:cBhvr>
                                        <p:cTn id="345" dur="1" fill="hold">
                                          <p:stCondLst>
                                            <p:cond delay="0"/>
                                          </p:stCondLst>
                                        </p:cTn>
                                        <p:tgtEl>
                                          <p:spTgt spid="38"/>
                                        </p:tgtEl>
                                        <p:attrNameLst>
                                          <p:attrName>style.visibility</p:attrName>
                                        </p:attrNameLst>
                                      </p:cBhvr>
                                      <p:to>
                                        <p:strVal val="visible"/>
                                      </p:to>
                                    </p:set>
                                    <p:animEffect transition="in" filter="fade">
                                      <p:cBhvr>
                                        <p:cTn id="346" dur="1000"/>
                                        <p:tgtEl>
                                          <p:spTgt spid="38"/>
                                        </p:tgtEl>
                                      </p:cBhvr>
                                    </p:animEffect>
                                  </p:childTnLst>
                                </p:cTn>
                              </p:par>
                              <p:par>
                                <p:cTn id="347" presetID="10" presetClass="entr" presetSubtype="0" fill="hold" grpId="0" nodeType="withEffect">
                                  <p:stCondLst>
                                    <p:cond delay="0"/>
                                  </p:stCondLst>
                                  <p:childTnLst>
                                    <p:set>
                                      <p:cBhvr>
                                        <p:cTn id="348" dur="1" fill="hold">
                                          <p:stCondLst>
                                            <p:cond delay="0"/>
                                          </p:stCondLst>
                                        </p:cTn>
                                        <p:tgtEl>
                                          <p:spTgt spid="53"/>
                                        </p:tgtEl>
                                        <p:attrNameLst>
                                          <p:attrName>style.visibility</p:attrName>
                                        </p:attrNameLst>
                                      </p:cBhvr>
                                      <p:to>
                                        <p:strVal val="visible"/>
                                      </p:to>
                                    </p:set>
                                    <p:animEffect transition="in" filter="fade">
                                      <p:cBhvr>
                                        <p:cTn id="349" dur="1000"/>
                                        <p:tgtEl>
                                          <p:spTgt spid="53"/>
                                        </p:tgtEl>
                                      </p:cBhvr>
                                    </p:animEffect>
                                  </p:childTnLst>
                                </p:cTn>
                              </p:par>
                              <p:par>
                                <p:cTn id="350" presetID="10" presetClass="exit" presetSubtype="0" fill="hold" nodeType="withEffect">
                                  <p:stCondLst>
                                    <p:cond delay="0"/>
                                  </p:stCondLst>
                                  <p:childTnLst>
                                    <p:animEffect transition="out" filter="fade">
                                      <p:cBhvr>
                                        <p:cTn id="351" dur="500"/>
                                        <p:tgtEl>
                                          <p:spTgt spid="3">
                                            <p:txEl>
                                              <p:pRg st="2" end="2"/>
                                            </p:txEl>
                                          </p:spTgt>
                                        </p:tgtEl>
                                      </p:cBhvr>
                                    </p:animEffect>
                                    <p:set>
                                      <p:cBhvr>
                                        <p:cTn id="352" dur="1" fill="hold">
                                          <p:stCondLst>
                                            <p:cond delay="499"/>
                                          </p:stCondLst>
                                        </p:cTn>
                                        <p:tgtEl>
                                          <p:spTgt spid="3">
                                            <p:txEl>
                                              <p:pRg st="2" end="2"/>
                                            </p:txEl>
                                          </p:spTgt>
                                        </p:tgtEl>
                                        <p:attrNameLst>
                                          <p:attrName>style.visibility</p:attrName>
                                        </p:attrNameLst>
                                      </p:cBhvr>
                                      <p:to>
                                        <p:strVal val="hidden"/>
                                      </p:to>
                                    </p:set>
                                  </p:childTnLst>
                                </p:cTn>
                              </p:par>
                              <p:par>
                                <p:cTn id="353" presetID="10" presetClass="exit" presetSubtype="0" fill="hold" nodeType="withEffect">
                                  <p:stCondLst>
                                    <p:cond delay="0"/>
                                  </p:stCondLst>
                                  <p:childTnLst>
                                    <p:animEffect transition="out" filter="fade">
                                      <p:cBhvr>
                                        <p:cTn id="354" dur="500"/>
                                        <p:tgtEl>
                                          <p:spTgt spid="3">
                                            <p:txEl>
                                              <p:pRg st="3" end="3"/>
                                            </p:txEl>
                                          </p:spTgt>
                                        </p:tgtEl>
                                      </p:cBhvr>
                                    </p:animEffect>
                                    <p:set>
                                      <p:cBhvr>
                                        <p:cTn id="355" dur="1" fill="hold">
                                          <p:stCondLst>
                                            <p:cond delay="499"/>
                                          </p:stCondLst>
                                        </p:cTn>
                                        <p:tgtEl>
                                          <p:spTgt spid="3">
                                            <p:txEl>
                                              <p:pRg st="3" end="3"/>
                                            </p:txEl>
                                          </p:spTgt>
                                        </p:tgtEl>
                                        <p:attrNameLst>
                                          <p:attrName>style.visibility</p:attrName>
                                        </p:attrNameLst>
                                      </p:cBhvr>
                                      <p:to>
                                        <p:strVal val="hidden"/>
                                      </p:to>
                                    </p:set>
                                  </p:childTnLst>
                                </p:cTn>
                              </p:par>
                              <p:par>
                                <p:cTn id="356" presetID="10" presetClass="entr" presetSubtype="0" fill="hold" nodeType="withEffect">
                                  <p:stCondLst>
                                    <p:cond delay="0"/>
                                  </p:stCondLst>
                                  <p:childTnLst>
                                    <p:set>
                                      <p:cBhvr>
                                        <p:cTn id="357" dur="1" fill="hold">
                                          <p:stCondLst>
                                            <p:cond delay="0"/>
                                          </p:stCondLst>
                                        </p:cTn>
                                        <p:tgtEl>
                                          <p:spTgt spid="3">
                                            <p:txEl>
                                              <p:pRg st="1" end="1"/>
                                            </p:txEl>
                                          </p:spTgt>
                                        </p:tgtEl>
                                        <p:attrNameLst>
                                          <p:attrName>style.visibility</p:attrName>
                                        </p:attrNameLst>
                                      </p:cBhvr>
                                      <p:to>
                                        <p:strVal val="visible"/>
                                      </p:to>
                                    </p:set>
                                    <p:animEffect transition="in" filter="fade">
                                      <p:cBhvr>
                                        <p:cTn id="358" dur="1000"/>
                                        <p:tgtEl>
                                          <p:spTgt spid="3">
                                            <p:txEl>
                                              <p:pRg st="1" end="1"/>
                                            </p:txEl>
                                          </p:spTgt>
                                        </p:tgtEl>
                                      </p:cBhvr>
                                    </p:animEffect>
                                  </p:childTnLst>
                                </p:cTn>
                              </p:par>
                              <p:par>
                                <p:cTn id="359" presetID="10" presetClass="entr" presetSubtype="0" fill="hold" nodeType="withEffect">
                                  <p:stCondLst>
                                    <p:cond delay="0"/>
                                  </p:stCondLst>
                                  <p:childTnLst>
                                    <p:set>
                                      <p:cBhvr>
                                        <p:cTn id="360" dur="1" fill="hold">
                                          <p:stCondLst>
                                            <p:cond delay="0"/>
                                          </p:stCondLst>
                                        </p:cTn>
                                        <p:tgtEl>
                                          <p:spTgt spid="3">
                                            <p:txEl>
                                              <p:pRg st="16" end="16"/>
                                            </p:txEl>
                                          </p:spTgt>
                                        </p:tgtEl>
                                        <p:attrNameLst>
                                          <p:attrName>style.visibility</p:attrName>
                                        </p:attrNameLst>
                                      </p:cBhvr>
                                      <p:to>
                                        <p:strVal val="visible"/>
                                      </p:to>
                                    </p:set>
                                    <p:animEffect transition="in" filter="fade">
                                      <p:cBhvr>
                                        <p:cTn id="361" dur="1000"/>
                                        <p:tgtEl>
                                          <p:spTgt spid="3">
                                            <p:txEl>
                                              <p:pRg st="16" end="16"/>
                                            </p:txEl>
                                          </p:spTgt>
                                        </p:tgtEl>
                                      </p:cBhvr>
                                    </p:animEffect>
                                  </p:childTnLst>
                                </p:cTn>
                              </p:par>
                              <p:par>
                                <p:cTn id="362" presetID="10" presetClass="entr" presetSubtype="0" fill="hold" nodeType="withEffect">
                                  <p:stCondLst>
                                    <p:cond delay="0"/>
                                  </p:stCondLst>
                                  <p:childTnLst>
                                    <p:set>
                                      <p:cBhvr>
                                        <p:cTn id="363" dur="1" fill="hold">
                                          <p:stCondLst>
                                            <p:cond delay="0"/>
                                          </p:stCondLst>
                                        </p:cTn>
                                        <p:tgtEl>
                                          <p:spTgt spid="3">
                                            <p:txEl>
                                              <p:pRg st="17" end="17"/>
                                            </p:txEl>
                                          </p:spTgt>
                                        </p:tgtEl>
                                        <p:attrNameLst>
                                          <p:attrName>style.visibility</p:attrName>
                                        </p:attrNameLst>
                                      </p:cBhvr>
                                      <p:to>
                                        <p:strVal val="visible"/>
                                      </p:to>
                                    </p:set>
                                    <p:animEffect transition="in" filter="fade">
                                      <p:cBhvr>
                                        <p:cTn id="364" dur="1000"/>
                                        <p:tgtEl>
                                          <p:spTgt spid="3">
                                            <p:txEl>
                                              <p:pRg st="17" end="17"/>
                                            </p:txEl>
                                          </p:spTgt>
                                        </p:tgtEl>
                                      </p:cBhvr>
                                    </p:animEffect>
                                  </p:childTnLst>
                                </p:cTn>
                              </p:par>
                              <p:par>
                                <p:cTn id="365" presetID="10" presetClass="entr" presetSubtype="0" fill="hold" nodeType="withEffect">
                                  <p:stCondLst>
                                    <p:cond delay="0"/>
                                  </p:stCondLst>
                                  <p:childTnLst>
                                    <p:set>
                                      <p:cBhvr>
                                        <p:cTn id="366" dur="1" fill="hold">
                                          <p:stCondLst>
                                            <p:cond delay="0"/>
                                          </p:stCondLst>
                                        </p:cTn>
                                        <p:tgtEl>
                                          <p:spTgt spid="3">
                                            <p:txEl>
                                              <p:pRg st="18" end="18"/>
                                            </p:txEl>
                                          </p:spTgt>
                                        </p:tgtEl>
                                        <p:attrNameLst>
                                          <p:attrName>style.visibility</p:attrName>
                                        </p:attrNameLst>
                                      </p:cBhvr>
                                      <p:to>
                                        <p:strVal val="visible"/>
                                      </p:to>
                                    </p:set>
                                    <p:animEffect transition="in" filter="fade">
                                      <p:cBhvr>
                                        <p:cTn id="367" dur="1000"/>
                                        <p:tgtEl>
                                          <p:spTgt spid="3">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5" grpId="0" animBg="1"/>
      <p:bldP spid="15" grpId="1" animBg="1"/>
      <p:bldP spid="18" grpId="0" animBg="1"/>
      <p:bldP spid="18" grpId="1" animBg="1"/>
      <p:bldP spid="24" grpId="0" animBg="1"/>
      <p:bldP spid="24" grpId="1" animBg="1"/>
      <p:bldP spid="25" grpId="0" animBg="1"/>
      <p:bldP spid="25"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4" grpId="0" animBg="1"/>
      <p:bldP spid="54" grpId="1" animBg="1"/>
      <p:bldP spid="55" grpId="0" animBg="1"/>
      <p:bldP spid="55" grpId="1" animBg="1"/>
      <p:bldP spid="56" grpId="0" animBg="1"/>
      <p:bldP spid="56" grpId="1" animBg="1"/>
      <p:bldP spid="78" grpId="0" animBg="1"/>
      <p:bldP spid="78" grpId="1" animBg="1"/>
      <p:bldP spid="79" grpId="0" animBg="1"/>
      <p:bldP spid="79" grpId="1" animBg="1"/>
      <p:bldP spid="80" grpId="0" animBg="1"/>
      <p:bldP spid="80" grpId="1" animBg="1"/>
      <p:bldP spid="81" grpId="0" animBg="1"/>
      <p:bldP spid="81" grpId="1" animBg="1"/>
      <p:bldP spid="62" grpId="0" animBg="1"/>
      <p:bldP spid="62" grpId="1" animBg="1"/>
      <p:bldP spid="63" grpId="0" animBg="1"/>
      <p:bldP spid="63" grpId="1" animBg="1"/>
      <p:bldP spid="64" grpId="0" animBg="1"/>
      <p:bldP spid="64" grpId="1" animBg="1"/>
      <p:bldP spid="65" grpId="2" animBg="1"/>
      <p:bldP spid="65" grpId="3" animBg="1"/>
      <p:bldP spid="66" grpId="1" animBg="1"/>
      <p:bldP spid="66" grpId="2" animBg="1"/>
      <p:bldP spid="67" grpId="0" animBg="1"/>
      <p:bldP spid="67" grpId="1"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sz="2400" dirty="0"/>
              <a:t>Client Troubleshooting</a:t>
            </a:r>
            <a:endParaRPr lang="en-US" sz="1400" dirty="0"/>
          </a:p>
        </p:txBody>
      </p:sp>
      <p:sp>
        <p:nvSpPr>
          <p:cNvPr id="3" name="Content Placeholder 2"/>
          <p:cNvSpPr>
            <a:spLocks noGrp="1"/>
          </p:cNvSpPr>
          <p:nvPr>
            <p:ph type="body" sz="quarter" idx="11"/>
          </p:nvPr>
        </p:nvSpPr>
        <p:spPr/>
        <p:txBody>
          <a:bodyPr/>
          <a:lstStyle/>
          <a:p>
            <a:pPr>
              <a:spcBef>
                <a:spcPts val="0"/>
              </a:spcBef>
            </a:pPr>
            <a:r>
              <a:rPr lang="en-US" sz="1600" dirty="0"/>
              <a:t>User Role(s) – What ACLS are applied?</a:t>
            </a:r>
          </a:p>
          <a:p>
            <a:pPr>
              <a:spcBef>
                <a:spcPts val="0"/>
              </a:spcBef>
            </a:pPr>
            <a:r>
              <a:rPr lang="en-US" sz="1600" i="1" dirty="0">
                <a:solidFill>
                  <a:schemeClr val="bg2"/>
                </a:solidFill>
              </a:rPr>
              <a:t>Show rights &lt;role name&gt;</a:t>
            </a:r>
          </a:p>
          <a:p>
            <a:endParaRPr lang="en-US" sz="16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7324" y="1638301"/>
            <a:ext cx="5915025" cy="3137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7028895"/>
      </p:ext>
    </p:extLst>
  </p:cSld>
  <p:clrMapOvr>
    <a:masterClrMapping/>
  </p:clrMapOvr>
  <p:transition spd="med">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sz="2400" dirty="0"/>
              <a:t>Client Troubleshooting</a:t>
            </a:r>
            <a:endParaRPr lang="en-US" sz="1400" dirty="0"/>
          </a:p>
        </p:txBody>
      </p:sp>
      <p:sp>
        <p:nvSpPr>
          <p:cNvPr id="3" name="Content Placeholder 2"/>
          <p:cNvSpPr>
            <a:spLocks noGrp="1"/>
          </p:cNvSpPr>
          <p:nvPr>
            <p:ph type="body" sz="quarter" idx="11"/>
          </p:nvPr>
        </p:nvSpPr>
        <p:spPr/>
        <p:txBody>
          <a:bodyPr/>
          <a:lstStyle/>
          <a:p>
            <a:pPr>
              <a:spcBef>
                <a:spcPts val="0"/>
              </a:spcBef>
            </a:pPr>
            <a:r>
              <a:rPr lang="en-US" sz="1600" dirty="0"/>
              <a:t>User Role(s) – Is the user hitting the correct ACL</a:t>
            </a:r>
          </a:p>
          <a:p>
            <a:pPr>
              <a:spcBef>
                <a:spcPts val="0"/>
              </a:spcBef>
            </a:pPr>
            <a:r>
              <a:rPr lang="en-US" sz="1600" i="1" dirty="0">
                <a:solidFill>
                  <a:schemeClr val="bg2"/>
                </a:solidFill>
              </a:rPr>
              <a:t>Show datapath session | </a:t>
            </a:r>
            <a:r>
              <a:rPr lang="en-US" sz="1600" i="1" dirty="0" err="1">
                <a:solidFill>
                  <a:schemeClr val="bg2"/>
                </a:solidFill>
              </a:rPr>
              <a:t>inc</a:t>
            </a:r>
            <a:r>
              <a:rPr lang="en-US" sz="1600" i="1" dirty="0">
                <a:solidFill>
                  <a:schemeClr val="bg2"/>
                </a:solidFill>
              </a:rPr>
              <a:t> &lt;user ip address&gt; </a:t>
            </a:r>
          </a:p>
          <a:p>
            <a:pPr>
              <a:spcBef>
                <a:spcPts val="0"/>
              </a:spcBef>
            </a:pPr>
            <a:r>
              <a:rPr lang="en-US" sz="1600" i="1" dirty="0">
                <a:solidFill>
                  <a:schemeClr val="bg2"/>
                </a:solidFill>
              </a:rPr>
              <a:t>or </a:t>
            </a:r>
          </a:p>
          <a:p>
            <a:pPr>
              <a:spcBef>
                <a:spcPts val="0"/>
              </a:spcBef>
            </a:pPr>
            <a:r>
              <a:rPr lang="en-US" sz="1600" i="1" dirty="0">
                <a:solidFill>
                  <a:schemeClr val="bg2"/>
                </a:solidFill>
              </a:rPr>
              <a:t>Show datapath session | include "Source </a:t>
            </a:r>
            <a:r>
              <a:rPr lang="en-US" sz="1600" i="1" dirty="0" err="1">
                <a:solidFill>
                  <a:schemeClr val="bg2"/>
                </a:solidFill>
              </a:rPr>
              <a:t>IP,Flags,no</a:t>
            </a:r>
            <a:r>
              <a:rPr lang="en-US" sz="1600" i="1" dirty="0">
                <a:solidFill>
                  <a:schemeClr val="bg2"/>
                </a:solidFill>
              </a:rPr>
              <a:t> </a:t>
            </a:r>
            <a:r>
              <a:rPr lang="en-US" sz="1600" i="1" dirty="0" err="1">
                <a:solidFill>
                  <a:schemeClr val="bg2"/>
                </a:solidFill>
              </a:rPr>
              <a:t>syn,set</a:t>
            </a:r>
            <a:r>
              <a:rPr lang="en-US" sz="1600" i="1" dirty="0">
                <a:solidFill>
                  <a:schemeClr val="bg2"/>
                </a:solidFill>
              </a:rPr>
              <a:t> </a:t>
            </a:r>
            <a:r>
              <a:rPr lang="en-US" sz="1600" i="1" dirty="0" err="1">
                <a:solidFill>
                  <a:schemeClr val="bg2"/>
                </a:solidFill>
              </a:rPr>
              <a:t>ToS,mirror,Real-Time,Deep</a:t>
            </a:r>
            <a:r>
              <a:rPr lang="en-US" sz="1600" i="1" dirty="0">
                <a:solidFill>
                  <a:schemeClr val="bg2"/>
                </a:solidFill>
              </a:rPr>
              <a:t> </a:t>
            </a:r>
            <a:r>
              <a:rPr lang="en-US" sz="1600" i="1" dirty="0" err="1">
                <a:solidFill>
                  <a:schemeClr val="bg2"/>
                </a:solidFill>
              </a:rPr>
              <a:t>inspect,Media</a:t>
            </a:r>
            <a:r>
              <a:rPr lang="en-US" sz="1600" i="1" dirty="0">
                <a:solidFill>
                  <a:schemeClr val="bg2"/>
                </a:solidFill>
              </a:rPr>
              <a:t> </a:t>
            </a:r>
            <a:r>
              <a:rPr lang="en-US" sz="1600" i="1" dirty="0" err="1">
                <a:solidFill>
                  <a:schemeClr val="bg2"/>
                </a:solidFill>
              </a:rPr>
              <a:t>Deep,Application</a:t>
            </a:r>
            <a:r>
              <a:rPr lang="en-US" sz="1600" i="1" dirty="0">
                <a:solidFill>
                  <a:schemeClr val="bg2"/>
                </a:solidFill>
              </a:rPr>
              <a:t> Firewall,&lt;user ip&gt;” </a:t>
            </a:r>
            <a:r>
              <a:rPr lang="en-US" sz="1600" b="0" dirty="0">
                <a:solidFill>
                  <a:schemeClr val="bg2"/>
                </a:solidFill>
              </a:rPr>
              <a:t>to show column headers and flag definitions</a:t>
            </a:r>
          </a:p>
          <a:p>
            <a:endParaRPr lang="en-US" sz="1600" dirty="0"/>
          </a:p>
        </p:txBody>
      </p:sp>
      <p:pic>
        <p:nvPicPr>
          <p:cNvPr id="614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789" y="2357438"/>
            <a:ext cx="8168186" cy="2128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21040644"/>
      </p:ext>
    </p:extLst>
  </p:cSld>
  <p:clrMapOvr>
    <a:masterClrMapping/>
  </p:clrMapOvr>
  <p:transition spd="med">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What we covered</a:t>
            </a:r>
          </a:p>
        </p:txBody>
      </p:sp>
      <p:sp>
        <p:nvSpPr>
          <p:cNvPr id="3" name="Text Placeholder 2"/>
          <p:cNvSpPr>
            <a:spLocks noGrp="1"/>
          </p:cNvSpPr>
          <p:nvPr>
            <p:ph type="body" sz="quarter" idx="11"/>
          </p:nvPr>
        </p:nvSpPr>
        <p:spPr>
          <a:xfrm>
            <a:off x="499533" y="1014885"/>
            <a:ext cx="7543800" cy="3699990"/>
          </a:xfrm>
        </p:spPr>
        <p:txBody>
          <a:bodyPr/>
          <a:lstStyle/>
          <a:p>
            <a:pPr>
              <a:buFont typeface="Arial" panose="020B0604020202020204" pitchFamily="34" charset="0"/>
              <a:buChar char="•"/>
            </a:pPr>
            <a:r>
              <a:rPr lang="en-US" sz="2800" dirty="0"/>
              <a:t>802.11 Wireless Networking </a:t>
            </a:r>
          </a:p>
          <a:p>
            <a:pPr>
              <a:buFont typeface="Arial" panose="020B0604020202020204" pitchFamily="34" charset="0"/>
              <a:buChar char="•"/>
            </a:pPr>
            <a:r>
              <a:rPr lang="en-US" sz="2800" dirty="0"/>
              <a:t>Access Point Planning and Placement</a:t>
            </a:r>
          </a:p>
          <a:p>
            <a:pPr>
              <a:buFont typeface="Arial" panose="020B0604020202020204" pitchFamily="34" charset="0"/>
              <a:buChar char="•"/>
            </a:pPr>
            <a:r>
              <a:rPr lang="en-US" sz="2800" dirty="0"/>
              <a:t>Adaptive Radio Management (ARM)</a:t>
            </a:r>
          </a:p>
          <a:p>
            <a:pPr>
              <a:buFont typeface="Arial" panose="020B0604020202020204" pitchFamily="34" charset="0"/>
              <a:buChar char="•"/>
            </a:pPr>
            <a:r>
              <a:rPr lang="en-US" sz="2800" dirty="0"/>
              <a:t>Client Roaming</a:t>
            </a:r>
          </a:p>
          <a:p>
            <a:pPr>
              <a:buFont typeface="Arial" panose="020B0604020202020204" pitchFamily="34" charset="0"/>
              <a:buChar char="•"/>
            </a:pPr>
            <a:r>
              <a:rPr lang="en-US" sz="2800" dirty="0"/>
              <a:t>Client Match in Detail</a:t>
            </a:r>
          </a:p>
          <a:p>
            <a:pPr>
              <a:buFont typeface="Arial" panose="020B0604020202020204" pitchFamily="34" charset="0"/>
              <a:buChar char="•"/>
            </a:pPr>
            <a:r>
              <a:rPr lang="en-US" sz="2800" dirty="0"/>
              <a:t>Client Troubleshooting</a:t>
            </a:r>
          </a:p>
          <a:p>
            <a:pPr marL="246062" lvl="1" indent="0">
              <a:buNone/>
            </a:pPr>
            <a:endParaRPr lang="en-US" sz="1200" i="1" dirty="0"/>
          </a:p>
          <a:p>
            <a:pPr marL="0" indent="0"/>
            <a:endParaRPr lang="en-US" sz="2000" dirty="0"/>
          </a:p>
        </p:txBody>
      </p:sp>
    </p:spTree>
    <p:extLst>
      <p:ext uri="{BB962C8B-B14F-4D97-AF65-F5344CB8AC3E}">
        <p14:creationId xmlns:p14="http://schemas.microsoft.com/office/powerpoint/2010/main" val="4073349527"/>
      </p:ext>
    </p:extLst>
  </p:cSld>
  <p:clrMapOvr>
    <a:masterClrMapping/>
  </p:clrMapOvr>
  <p:transition spd="med">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9924628"/>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a:xfrm>
            <a:off x="499444" y="916223"/>
            <a:ext cx="8149167" cy="967509"/>
          </a:xfrm>
        </p:spPr>
        <p:txBody>
          <a:bodyPr/>
          <a:lstStyle/>
          <a:p>
            <a:r>
              <a:rPr lang="en-US" sz="1600" dirty="0"/>
              <a:t>5 GHz Channels – Things you should know and remember</a:t>
            </a:r>
          </a:p>
          <a:p>
            <a:pPr lvl="1"/>
            <a:r>
              <a:rPr lang="en-US" sz="1000" dirty="0"/>
              <a:t>Channel 144 was added as part of the 802.11ac amendment but some clients may not support it.</a:t>
            </a:r>
          </a:p>
          <a:p>
            <a:pPr lvl="1"/>
            <a:r>
              <a:rPr lang="en-US" sz="1000" dirty="0"/>
              <a:t>Channels 120-128 were not allowed to be used until very recently by the FCC but are still not sanctioned by the ETSI.                              Clients may not support them.</a:t>
            </a:r>
          </a:p>
        </p:txBody>
      </p:sp>
      <p:grpSp>
        <p:nvGrpSpPr>
          <p:cNvPr id="2" name="Group 1"/>
          <p:cNvGrpSpPr/>
          <p:nvPr/>
        </p:nvGrpSpPr>
        <p:grpSpPr>
          <a:xfrm>
            <a:off x="1637883" y="1927873"/>
            <a:ext cx="5098131" cy="2277129"/>
            <a:chOff x="1637883" y="1632985"/>
            <a:chExt cx="5098131" cy="2277129"/>
          </a:xfrm>
        </p:grpSpPr>
        <p:grpSp>
          <p:nvGrpSpPr>
            <p:cNvPr id="4" name="Group 3"/>
            <p:cNvGrpSpPr/>
            <p:nvPr/>
          </p:nvGrpSpPr>
          <p:grpSpPr>
            <a:xfrm>
              <a:off x="1637883" y="1632985"/>
              <a:ext cx="5098131" cy="2277129"/>
              <a:chOff x="600250" y="1747585"/>
              <a:chExt cx="5295667" cy="2953884"/>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839" y="1747585"/>
                <a:ext cx="4779482" cy="2953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600250" y="2120509"/>
                <a:ext cx="5295667" cy="908791"/>
              </a:xfrm>
              <a:prstGeom prst="rect">
                <a:avLst/>
              </a:prstGeom>
              <a:solidFill>
                <a:srgbClr val="00B05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600250" y="3881992"/>
                <a:ext cx="5295667" cy="771820"/>
              </a:xfrm>
              <a:prstGeom prst="rect">
                <a:avLst/>
              </a:prstGeom>
              <a:solidFill>
                <a:srgbClr val="00B05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600250" y="3029299"/>
                <a:ext cx="5295667" cy="852693"/>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Rectangle 9"/>
            <p:cNvSpPr/>
            <p:nvPr/>
          </p:nvSpPr>
          <p:spPr bwMode="auto">
            <a:xfrm>
              <a:off x="3772638" y="2637663"/>
              <a:ext cx="577703" cy="402023"/>
            </a:xfrm>
            <a:prstGeom prst="rect">
              <a:avLst/>
            </a:prstGeom>
            <a:solidFill>
              <a:srgbClr val="FF0000"/>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pitchFamily="34" charset="-128"/>
              </a:endParaRPr>
            </a:p>
          </p:txBody>
        </p:sp>
        <p:sp>
          <p:nvSpPr>
            <p:cNvPr id="12" name="Rectangle 11"/>
            <p:cNvSpPr/>
            <p:nvPr/>
          </p:nvSpPr>
          <p:spPr bwMode="auto">
            <a:xfrm>
              <a:off x="4826052" y="2791546"/>
              <a:ext cx="191015" cy="254000"/>
            </a:xfrm>
            <a:prstGeom prst="rect">
              <a:avLst/>
            </a:prstGeom>
            <a:solidFill>
              <a:srgbClr val="FF0000"/>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pitchFamily="34" charset="-128"/>
              </a:endParaRPr>
            </a:p>
          </p:txBody>
        </p:sp>
      </p:grpSp>
      <p:sp>
        <p:nvSpPr>
          <p:cNvPr id="14" name="Title 1"/>
          <p:cNvSpPr>
            <a:spLocks noGrp="1"/>
          </p:cNvSpPr>
          <p:nvPr>
            <p:ph type="title"/>
          </p:nvPr>
        </p:nvSpPr>
        <p:spPr>
          <a:xfrm>
            <a:off x="76200" y="92837"/>
            <a:ext cx="9067800" cy="354806"/>
          </a:xfrm>
        </p:spPr>
        <p:txBody>
          <a:bodyPr/>
          <a:lstStyle/>
          <a:p>
            <a:r>
              <a:rPr lang="en-US" sz="2400" dirty="0"/>
              <a:t>802.11 Wireless Networking Refresher</a:t>
            </a:r>
            <a:endParaRPr lang="en-US" sz="1600" dirty="0"/>
          </a:p>
        </p:txBody>
      </p:sp>
    </p:spTree>
    <p:extLst>
      <p:ext uri="{BB962C8B-B14F-4D97-AF65-F5344CB8AC3E}">
        <p14:creationId xmlns:p14="http://schemas.microsoft.com/office/powerpoint/2010/main" val="131041255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a:xfrm>
            <a:off x="499444" y="916224"/>
            <a:ext cx="8149167" cy="710624"/>
          </a:xfrm>
        </p:spPr>
        <p:txBody>
          <a:bodyPr/>
          <a:lstStyle/>
          <a:p>
            <a:r>
              <a:rPr lang="en-US" sz="1600" dirty="0"/>
              <a:t>5 GHz Channels – Things you should know and remember</a:t>
            </a:r>
          </a:p>
          <a:p>
            <a:pPr lvl="1"/>
            <a:r>
              <a:rPr lang="en-US" sz="1000" dirty="0"/>
              <a:t>It is a higher frequency so it only travels about 60% of the distance that 2.4 GHz does </a:t>
            </a:r>
          </a:p>
          <a:p>
            <a:pPr lvl="1"/>
            <a:r>
              <a:rPr lang="en-US" sz="1000" dirty="0"/>
              <a:t>This equates to approximately a 6dB power difference for the client to see the signals at relatively equal power’</a:t>
            </a:r>
          </a:p>
          <a:p>
            <a:pPr lvl="1"/>
            <a:r>
              <a:rPr lang="en-US" sz="1000" dirty="0"/>
              <a:t>If the 2.4GHz signal is significantly higher the client may connect to it first and have to be band-steered to 5GHz</a:t>
            </a:r>
          </a:p>
          <a:p>
            <a:pPr lvl="1"/>
            <a:endParaRPr lang="en-US" sz="1000" u="sng" dirty="0"/>
          </a:p>
        </p:txBody>
      </p:sp>
      <p:sp>
        <p:nvSpPr>
          <p:cNvPr id="14" name="Title 1"/>
          <p:cNvSpPr>
            <a:spLocks noGrp="1"/>
          </p:cNvSpPr>
          <p:nvPr>
            <p:ph type="title"/>
          </p:nvPr>
        </p:nvSpPr>
        <p:spPr>
          <a:xfrm>
            <a:off x="76200" y="92837"/>
            <a:ext cx="9067800" cy="354806"/>
          </a:xfrm>
        </p:spPr>
        <p:txBody>
          <a:bodyPr/>
          <a:lstStyle/>
          <a:p>
            <a:r>
              <a:rPr lang="en-US" sz="2400" dirty="0"/>
              <a:t>802.11 Wireless Networking Refresher</a:t>
            </a:r>
            <a:endParaRPr lang="en-US" sz="1600" dirty="0"/>
          </a:p>
        </p:txBody>
      </p:sp>
      <p:pic>
        <p:nvPicPr>
          <p:cNvPr id="1026" name="Picture 2" descr="https://webobjects2.cdw.com/is/image/CDW/4093365?$product-m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101" y="1793921"/>
            <a:ext cx="2082735" cy="149262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3" descr="Give the gift of mobile virtual reality this Father’s Day"/>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86901" y="1834478"/>
            <a:ext cx="446186" cy="109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328479" y="3205038"/>
            <a:ext cx="1987977" cy="584775"/>
          </a:xfrm>
          <a:prstGeom prst="rect">
            <a:avLst/>
          </a:prstGeom>
          <a:noFill/>
        </p:spPr>
        <p:txBody>
          <a:bodyPr wrap="square" rtlCol="0">
            <a:spAutoFit/>
          </a:bodyPr>
          <a:lstStyle/>
          <a:p>
            <a:pPr algn="ctr"/>
            <a:r>
              <a:rPr lang="en-US" sz="1600" dirty="0">
                <a:solidFill>
                  <a:srgbClr val="020296"/>
                </a:solidFill>
              </a:rPr>
              <a:t>2.4 GHz @ 12dBm</a:t>
            </a:r>
          </a:p>
          <a:p>
            <a:pPr algn="ctr"/>
            <a:r>
              <a:rPr lang="en-US" sz="1600" dirty="0">
                <a:solidFill>
                  <a:srgbClr val="006600"/>
                </a:solidFill>
              </a:rPr>
              <a:t>5 GHz @ 18dBm</a:t>
            </a:r>
          </a:p>
        </p:txBody>
      </p:sp>
      <p:sp>
        <p:nvSpPr>
          <p:cNvPr id="8" name="Arrow: Right 7"/>
          <p:cNvSpPr/>
          <p:nvPr/>
        </p:nvSpPr>
        <p:spPr bwMode="auto">
          <a:xfrm>
            <a:off x="2249138" y="3286548"/>
            <a:ext cx="4392883" cy="191538"/>
          </a:xfrm>
          <a:prstGeom prst="rightArrow">
            <a:avLst/>
          </a:prstGeom>
          <a:solidFill>
            <a:srgbClr val="02029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pitchFamily="34" charset="-128"/>
            </a:endParaRPr>
          </a:p>
        </p:txBody>
      </p:sp>
      <p:sp>
        <p:nvSpPr>
          <p:cNvPr id="44" name="Arrow: Right 43"/>
          <p:cNvSpPr/>
          <p:nvPr/>
        </p:nvSpPr>
        <p:spPr bwMode="auto">
          <a:xfrm>
            <a:off x="2249139" y="3538180"/>
            <a:ext cx="4392882" cy="191538"/>
          </a:xfrm>
          <a:prstGeom prst="rightArrow">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pitchFamily="34" charset="-128"/>
            </a:endParaRPr>
          </a:p>
        </p:txBody>
      </p:sp>
      <p:sp>
        <p:nvSpPr>
          <p:cNvPr id="45" name="TextBox 44"/>
          <p:cNvSpPr txBox="1"/>
          <p:nvPr/>
        </p:nvSpPr>
        <p:spPr>
          <a:xfrm>
            <a:off x="6518606" y="3206871"/>
            <a:ext cx="1032206" cy="584775"/>
          </a:xfrm>
          <a:prstGeom prst="rect">
            <a:avLst/>
          </a:prstGeom>
          <a:noFill/>
        </p:spPr>
        <p:txBody>
          <a:bodyPr wrap="square" rtlCol="0">
            <a:spAutoFit/>
          </a:bodyPr>
          <a:lstStyle/>
          <a:p>
            <a:pPr algn="ctr"/>
            <a:r>
              <a:rPr lang="en-US" sz="1600" dirty="0">
                <a:solidFill>
                  <a:srgbClr val="020296"/>
                </a:solidFill>
              </a:rPr>
              <a:t>-65dBm</a:t>
            </a:r>
          </a:p>
          <a:p>
            <a:pPr algn="ctr"/>
            <a:r>
              <a:rPr lang="en-US" sz="1600" dirty="0">
                <a:solidFill>
                  <a:srgbClr val="006600"/>
                </a:solidFill>
              </a:rPr>
              <a:t>-65dBm</a:t>
            </a:r>
          </a:p>
        </p:txBody>
      </p:sp>
    </p:spTree>
    <p:extLst>
      <p:ext uri="{BB962C8B-B14F-4D97-AF65-F5344CB8AC3E}">
        <p14:creationId xmlns:p14="http://schemas.microsoft.com/office/powerpoint/2010/main" val="16086670"/>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a:xfrm>
            <a:off x="499444" y="916224"/>
            <a:ext cx="8149167" cy="537264"/>
          </a:xfrm>
        </p:spPr>
        <p:txBody>
          <a:bodyPr/>
          <a:lstStyle/>
          <a:p>
            <a:r>
              <a:rPr lang="en-US" sz="1600" dirty="0"/>
              <a:t>5 GHz Channels – Things you should know and remember</a:t>
            </a:r>
          </a:p>
          <a:p>
            <a:pPr lvl="1"/>
            <a:r>
              <a:rPr lang="en-US" sz="1000" dirty="0"/>
              <a:t>Devices sends probe requests only after seeing access points sending beacons on DFS channels</a:t>
            </a:r>
            <a:endParaRPr lang="en-US" sz="1000" u="sng" dirty="0"/>
          </a:p>
        </p:txBody>
      </p:sp>
      <p:sp>
        <p:nvSpPr>
          <p:cNvPr id="14" name="Title 1"/>
          <p:cNvSpPr>
            <a:spLocks noGrp="1"/>
          </p:cNvSpPr>
          <p:nvPr>
            <p:ph type="title"/>
          </p:nvPr>
        </p:nvSpPr>
        <p:spPr>
          <a:xfrm>
            <a:off x="76200" y="92837"/>
            <a:ext cx="9067800" cy="354806"/>
          </a:xfrm>
        </p:spPr>
        <p:txBody>
          <a:bodyPr/>
          <a:lstStyle/>
          <a:p>
            <a:r>
              <a:rPr lang="en-US" sz="2400" dirty="0"/>
              <a:t>802.11 Wireless Networking Refresher</a:t>
            </a:r>
            <a:endParaRPr lang="en-US" sz="1600" dirty="0"/>
          </a:p>
        </p:txBody>
      </p:sp>
      <p:pic>
        <p:nvPicPr>
          <p:cNvPr id="13" name="Picture 3" descr="Give the gift of mobile virtual reality this Father’s Day"/>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87007" y="3554096"/>
            <a:ext cx="446186" cy="109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p:cNvCxnSpPr>
            <a:cxnSpLocks/>
            <a:stCxn id="13" idx="0"/>
          </p:cNvCxnSpPr>
          <p:nvPr/>
        </p:nvCxnSpPr>
        <p:spPr bwMode="auto">
          <a:xfrm flipH="1" flipV="1">
            <a:off x="2470245" y="1999069"/>
            <a:ext cx="2139855" cy="1555027"/>
          </a:xfrm>
          <a:prstGeom prst="straightConnector1">
            <a:avLst/>
          </a:prstGeom>
          <a:solidFill>
            <a:schemeClr val="accent1"/>
          </a:solidFill>
          <a:ln w="38100" cap="flat" cmpd="sng" algn="ctr">
            <a:solidFill>
              <a:srgbClr val="FF0000"/>
            </a:solidFill>
            <a:prstDash val="dash"/>
            <a:round/>
            <a:headEnd type="none" w="med" len="med"/>
            <a:tailEnd type="triangle"/>
          </a:ln>
          <a:effectLst/>
        </p:spPr>
      </p:cxnSp>
      <p:cxnSp>
        <p:nvCxnSpPr>
          <p:cNvPr id="16" name="Straight Arrow Connector 15"/>
          <p:cNvCxnSpPr>
            <a:cxnSpLocks/>
            <a:stCxn id="13" idx="0"/>
          </p:cNvCxnSpPr>
          <p:nvPr/>
        </p:nvCxnSpPr>
        <p:spPr bwMode="auto">
          <a:xfrm flipH="1" flipV="1">
            <a:off x="3022979" y="1999067"/>
            <a:ext cx="1587121" cy="1555029"/>
          </a:xfrm>
          <a:prstGeom prst="straightConnector1">
            <a:avLst/>
          </a:prstGeom>
          <a:solidFill>
            <a:schemeClr val="accent1"/>
          </a:solidFill>
          <a:ln w="38100" cap="flat" cmpd="sng" algn="ctr">
            <a:solidFill>
              <a:srgbClr val="FF0000"/>
            </a:solidFill>
            <a:prstDash val="dash"/>
            <a:round/>
            <a:headEnd type="none" w="med" len="med"/>
            <a:tailEnd type="triangle"/>
          </a:ln>
          <a:effectLst/>
        </p:spPr>
      </p:cxnSp>
      <p:cxnSp>
        <p:nvCxnSpPr>
          <p:cNvPr id="17" name="Straight Arrow Connector 16"/>
          <p:cNvCxnSpPr>
            <a:cxnSpLocks/>
            <a:stCxn id="13" idx="0"/>
          </p:cNvCxnSpPr>
          <p:nvPr/>
        </p:nvCxnSpPr>
        <p:spPr bwMode="auto">
          <a:xfrm flipH="1" flipV="1">
            <a:off x="3558593" y="1999068"/>
            <a:ext cx="1051507" cy="1555028"/>
          </a:xfrm>
          <a:prstGeom prst="straightConnector1">
            <a:avLst/>
          </a:prstGeom>
          <a:solidFill>
            <a:schemeClr val="accent1"/>
          </a:solidFill>
          <a:ln w="38100" cap="flat" cmpd="sng" algn="ctr">
            <a:solidFill>
              <a:srgbClr val="FF0000"/>
            </a:solidFill>
            <a:prstDash val="dash"/>
            <a:round/>
            <a:headEnd type="none" w="med" len="med"/>
            <a:tailEnd type="triangle"/>
          </a:ln>
          <a:effectLst/>
        </p:spPr>
      </p:cxnSp>
      <p:cxnSp>
        <p:nvCxnSpPr>
          <p:cNvPr id="18" name="Straight Arrow Connector 17"/>
          <p:cNvCxnSpPr>
            <a:cxnSpLocks/>
            <a:stCxn id="13" idx="0"/>
          </p:cNvCxnSpPr>
          <p:nvPr/>
        </p:nvCxnSpPr>
        <p:spPr bwMode="auto">
          <a:xfrm flipH="1" flipV="1">
            <a:off x="4000500" y="1999069"/>
            <a:ext cx="609600" cy="1555027"/>
          </a:xfrm>
          <a:prstGeom prst="straightConnector1">
            <a:avLst/>
          </a:prstGeom>
          <a:solidFill>
            <a:schemeClr val="accent1"/>
          </a:solidFill>
          <a:ln w="38100" cap="flat" cmpd="sng" algn="ctr">
            <a:solidFill>
              <a:srgbClr val="FF0000"/>
            </a:solidFill>
            <a:prstDash val="dash"/>
            <a:round/>
            <a:headEnd type="none" w="med" len="med"/>
            <a:tailEnd type="triangle"/>
          </a:ln>
          <a:effectLst/>
        </p:spPr>
      </p:cxnSp>
      <p:cxnSp>
        <p:nvCxnSpPr>
          <p:cNvPr id="19" name="Straight Arrow Connector 18"/>
          <p:cNvCxnSpPr>
            <a:cxnSpLocks/>
            <a:stCxn id="13" idx="0"/>
          </p:cNvCxnSpPr>
          <p:nvPr/>
        </p:nvCxnSpPr>
        <p:spPr bwMode="auto">
          <a:xfrm flipV="1">
            <a:off x="4610100" y="1999064"/>
            <a:ext cx="2548151" cy="1555032"/>
          </a:xfrm>
          <a:prstGeom prst="straightConnector1">
            <a:avLst/>
          </a:prstGeom>
          <a:solidFill>
            <a:schemeClr val="accent1"/>
          </a:solidFill>
          <a:ln w="38100" cap="flat" cmpd="sng" algn="ctr">
            <a:solidFill>
              <a:srgbClr val="FF0000"/>
            </a:solidFill>
            <a:prstDash val="dash"/>
            <a:round/>
            <a:headEnd type="none" w="med" len="med"/>
            <a:tailEnd type="triangle"/>
          </a:ln>
          <a:effectLst/>
        </p:spPr>
      </p:cxnSp>
      <p:cxnSp>
        <p:nvCxnSpPr>
          <p:cNvPr id="20" name="Straight Arrow Connector 19"/>
          <p:cNvCxnSpPr>
            <a:cxnSpLocks/>
            <a:stCxn id="13" idx="0"/>
          </p:cNvCxnSpPr>
          <p:nvPr/>
        </p:nvCxnSpPr>
        <p:spPr bwMode="auto">
          <a:xfrm flipV="1">
            <a:off x="4610100" y="1999063"/>
            <a:ext cx="1916762" cy="1555033"/>
          </a:xfrm>
          <a:prstGeom prst="straightConnector1">
            <a:avLst/>
          </a:prstGeom>
          <a:solidFill>
            <a:schemeClr val="accent1"/>
          </a:solidFill>
          <a:ln w="38100" cap="flat" cmpd="sng" algn="ctr">
            <a:solidFill>
              <a:srgbClr val="FF0000"/>
            </a:solidFill>
            <a:prstDash val="dash"/>
            <a:round/>
            <a:headEnd type="none" w="med" len="med"/>
            <a:tailEnd type="triangle"/>
          </a:ln>
          <a:effectLst/>
        </p:spPr>
      </p:cxnSp>
      <p:cxnSp>
        <p:nvCxnSpPr>
          <p:cNvPr id="21" name="Straight Arrow Connector 20"/>
          <p:cNvCxnSpPr>
            <a:cxnSpLocks/>
            <a:stCxn id="13" idx="0"/>
          </p:cNvCxnSpPr>
          <p:nvPr/>
        </p:nvCxnSpPr>
        <p:spPr bwMode="auto">
          <a:xfrm flipV="1">
            <a:off x="4610100" y="2060812"/>
            <a:ext cx="7359" cy="1493284"/>
          </a:xfrm>
          <a:prstGeom prst="straightConnector1">
            <a:avLst/>
          </a:prstGeom>
          <a:solidFill>
            <a:schemeClr val="accent1"/>
          </a:solidFill>
          <a:ln w="38100" cap="flat" cmpd="sng" algn="ctr">
            <a:solidFill>
              <a:srgbClr val="FF0000"/>
            </a:solidFill>
            <a:prstDash val="dash"/>
            <a:round/>
            <a:headEnd type="none" w="med" len="med"/>
            <a:tailEnd type="triangle"/>
          </a:ln>
          <a:effectLst/>
        </p:spPr>
      </p:cxnSp>
      <p:cxnSp>
        <p:nvCxnSpPr>
          <p:cNvPr id="22" name="Straight Arrow Connector 21"/>
          <p:cNvCxnSpPr>
            <a:cxnSpLocks/>
            <a:stCxn id="13" idx="0"/>
          </p:cNvCxnSpPr>
          <p:nvPr/>
        </p:nvCxnSpPr>
        <p:spPr bwMode="auto">
          <a:xfrm flipV="1">
            <a:off x="4610100" y="1999065"/>
            <a:ext cx="617277" cy="1555031"/>
          </a:xfrm>
          <a:prstGeom prst="straightConnector1">
            <a:avLst/>
          </a:prstGeom>
          <a:solidFill>
            <a:schemeClr val="accent1"/>
          </a:solidFill>
          <a:ln w="38100" cap="flat" cmpd="sng" algn="ctr">
            <a:solidFill>
              <a:srgbClr val="FF0000"/>
            </a:solidFill>
            <a:prstDash val="dash"/>
            <a:round/>
            <a:headEnd type="none" w="med" len="med"/>
            <a:tailEnd type="triangle"/>
          </a:ln>
          <a:effectLst/>
        </p:spPr>
      </p:cxnSp>
      <p:cxnSp>
        <p:nvCxnSpPr>
          <p:cNvPr id="23" name="Straight Arrow Connector 22"/>
          <p:cNvCxnSpPr>
            <a:cxnSpLocks/>
            <a:stCxn id="13" idx="0"/>
          </p:cNvCxnSpPr>
          <p:nvPr/>
        </p:nvCxnSpPr>
        <p:spPr bwMode="auto">
          <a:xfrm flipV="1">
            <a:off x="4610100" y="1999066"/>
            <a:ext cx="1234554" cy="1555030"/>
          </a:xfrm>
          <a:prstGeom prst="straightConnector1">
            <a:avLst/>
          </a:prstGeom>
          <a:solidFill>
            <a:schemeClr val="accent1"/>
          </a:solidFill>
          <a:ln w="38100" cap="flat" cmpd="sng" algn="ctr">
            <a:solidFill>
              <a:srgbClr val="FF0000"/>
            </a:solidFill>
            <a:prstDash val="dash"/>
            <a:round/>
            <a:headEnd type="none" w="med" len="med"/>
            <a:tailEnd type="triangle"/>
          </a:ln>
          <a:effectLst/>
        </p:spPr>
      </p:cxnSp>
      <p:sp>
        <p:nvSpPr>
          <p:cNvPr id="54" name="Content Placeholder 2"/>
          <p:cNvSpPr txBox="1">
            <a:spLocks/>
          </p:cNvSpPr>
          <p:nvPr/>
        </p:nvSpPr>
        <p:spPr>
          <a:xfrm>
            <a:off x="1923705" y="1672106"/>
            <a:ext cx="5818975" cy="326963"/>
          </a:xfrm>
          <a:prstGeom prst="rect">
            <a:avLst/>
          </a:prstGeom>
        </p:spPr>
        <p:txBody>
          <a:bodyPr vert="horz"/>
          <a:lstStyle>
            <a:lvl1pPr marL="342900" indent="-342900" algn="l" rtl="0" eaLnBrk="1" fontAlgn="base" hangingPunct="1">
              <a:lnSpc>
                <a:spcPct val="95000"/>
              </a:lnSpc>
              <a:spcBef>
                <a:spcPts val="1000"/>
              </a:spcBef>
              <a:spcAft>
                <a:spcPct val="0"/>
              </a:spcAft>
              <a:buClr>
                <a:srgbClr val="FF9933"/>
              </a:buClr>
              <a:defRPr sz="2400" b="1" baseline="0">
                <a:solidFill>
                  <a:srgbClr val="1C1C1C"/>
                </a:solidFill>
                <a:latin typeface="Arial" pitchFamily="34" charset="0"/>
                <a:ea typeface="Arial"/>
                <a:cs typeface="Arial" pitchFamily="34" charset="0"/>
              </a:defRPr>
            </a:lvl1pPr>
            <a:lvl2pPr marL="473075" indent="-227013" algn="l" rtl="0" eaLnBrk="1" fontAlgn="base" hangingPunct="1">
              <a:lnSpc>
                <a:spcPct val="95000"/>
              </a:lnSpc>
              <a:spcBef>
                <a:spcPts val="300"/>
              </a:spcBef>
              <a:spcAft>
                <a:spcPct val="0"/>
              </a:spcAft>
              <a:buClr>
                <a:srgbClr val="FF9933"/>
              </a:buClr>
              <a:buFont typeface="Lucida Grande" charset="0"/>
              <a:buChar char="–"/>
              <a:defRPr sz="2000">
                <a:solidFill>
                  <a:srgbClr val="595959"/>
                </a:solidFill>
                <a:latin typeface="Arial" pitchFamily="34" charset="0"/>
                <a:ea typeface="Arial"/>
                <a:cs typeface="Arial" pitchFamily="34" charset="0"/>
              </a:defRPr>
            </a:lvl2pPr>
            <a:lvl3pPr marL="703263" indent="-227013" algn="l" rtl="0" eaLnBrk="1" fontAlgn="base" hangingPunct="1">
              <a:lnSpc>
                <a:spcPct val="95000"/>
              </a:lnSpc>
              <a:spcBef>
                <a:spcPts val="300"/>
              </a:spcBef>
              <a:spcAft>
                <a:spcPct val="0"/>
              </a:spcAft>
              <a:buClr>
                <a:srgbClr val="FF9933"/>
              </a:buClr>
              <a:buFont typeface="Times" charset="0"/>
              <a:buChar char="•"/>
              <a:defRPr>
                <a:solidFill>
                  <a:srgbClr val="595959"/>
                </a:solidFill>
                <a:latin typeface="Arial" pitchFamily="34" charset="0"/>
                <a:ea typeface="Arial"/>
                <a:cs typeface="Arial" pitchFamily="34" charset="0"/>
              </a:defRPr>
            </a:lvl3pPr>
            <a:lvl4pPr marL="1144588" indent="-169863" algn="l" rtl="0" eaLnBrk="1" fontAlgn="base" hangingPunct="1">
              <a:lnSpc>
                <a:spcPct val="95000"/>
              </a:lnSpc>
              <a:spcBef>
                <a:spcPts val="300"/>
              </a:spcBef>
              <a:spcAft>
                <a:spcPct val="0"/>
              </a:spcAft>
              <a:buClr>
                <a:srgbClr val="FF9933"/>
              </a:buClr>
              <a:buFont typeface="Times" charset="0"/>
              <a:buChar char="•"/>
              <a:defRPr sz="1600">
                <a:solidFill>
                  <a:srgbClr val="595959"/>
                </a:solidFill>
                <a:latin typeface="Arial" pitchFamily="34" charset="0"/>
                <a:ea typeface="Arial"/>
                <a:cs typeface="Arial" pitchFamily="34" charset="0"/>
              </a:defRPr>
            </a:lvl4pPr>
            <a:lvl5pPr marL="1370013" indent="-111125" algn="l" rtl="0" eaLnBrk="1" fontAlgn="base" hangingPunct="1">
              <a:lnSpc>
                <a:spcPct val="95000"/>
              </a:lnSpc>
              <a:spcBef>
                <a:spcPts val="300"/>
              </a:spcBef>
              <a:spcAft>
                <a:spcPct val="0"/>
              </a:spcAft>
              <a:buClr>
                <a:srgbClr val="FF9933"/>
              </a:buClr>
              <a:buFont typeface="Times" charset="0"/>
              <a:buChar char="•"/>
              <a:defRPr sz="1600">
                <a:solidFill>
                  <a:srgbClr val="595959"/>
                </a:solidFill>
                <a:latin typeface="Arial" pitchFamily="34" charset="0"/>
                <a:ea typeface="Arial"/>
                <a:cs typeface="Arial" pitchFamily="34" charset="0"/>
              </a:defRPr>
            </a:lvl5pPr>
            <a:lvl6pPr marL="2513187" indent="-228470" algn="l" rtl="0" eaLnBrk="1" fontAlgn="base" hangingPunct="1">
              <a:spcBef>
                <a:spcPct val="20000"/>
              </a:spcBef>
              <a:spcAft>
                <a:spcPct val="0"/>
              </a:spcAft>
              <a:buChar char="»"/>
              <a:defRPr sz="2200">
                <a:solidFill>
                  <a:schemeClr val="tx1"/>
                </a:solidFill>
                <a:latin typeface="+mn-lt"/>
                <a:ea typeface="+mn-ea"/>
              </a:defRPr>
            </a:lvl6pPr>
            <a:lvl7pPr marL="2970128" indent="-228470" algn="l" rtl="0" eaLnBrk="1" fontAlgn="base" hangingPunct="1">
              <a:spcBef>
                <a:spcPct val="20000"/>
              </a:spcBef>
              <a:spcAft>
                <a:spcPct val="0"/>
              </a:spcAft>
              <a:buChar char="»"/>
              <a:defRPr sz="2200">
                <a:solidFill>
                  <a:schemeClr val="tx1"/>
                </a:solidFill>
                <a:latin typeface="+mn-lt"/>
                <a:ea typeface="+mn-ea"/>
              </a:defRPr>
            </a:lvl7pPr>
            <a:lvl8pPr marL="3427073" indent="-228470" algn="l" rtl="0" eaLnBrk="1" fontAlgn="base" hangingPunct="1">
              <a:spcBef>
                <a:spcPct val="20000"/>
              </a:spcBef>
              <a:spcAft>
                <a:spcPct val="0"/>
              </a:spcAft>
              <a:buChar char="»"/>
              <a:defRPr sz="2200">
                <a:solidFill>
                  <a:schemeClr val="tx1"/>
                </a:solidFill>
                <a:latin typeface="+mn-lt"/>
                <a:ea typeface="+mn-ea"/>
              </a:defRPr>
            </a:lvl8pPr>
            <a:lvl9pPr marL="3884012" indent="-228470" algn="l" rtl="0" eaLnBrk="1" fontAlgn="base" hangingPunct="1">
              <a:spcBef>
                <a:spcPct val="20000"/>
              </a:spcBef>
              <a:spcAft>
                <a:spcPct val="0"/>
              </a:spcAft>
              <a:buChar char="»"/>
              <a:defRPr sz="2200">
                <a:solidFill>
                  <a:schemeClr val="tx1"/>
                </a:solidFill>
                <a:latin typeface="+mn-lt"/>
                <a:ea typeface="+mn-ea"/>
              </a:defRPr>
            </a:lvl9pPr>
          </a:lstStyle>
          <a:p>
            <a:pPr algn="ctr" defTabSz="914400"/>
            <a:r>
              <a:rPr lang="en-US" sz="1600" kern="0" dirty="0">
                <a:solidFill>
                  <a:srgbClr val="FF0000"/>
                </a:solidFill>
              </a:rPr>
              <a:t>36      40     44     48      149     153      157      161     165  </a:t>
            </a:r>
          </a:p>
        </p:txBody>
      </p:sp>
      <p:sp>
        <p:nvSpPr>
          <p:cNvPr id="64" name="Content Placeholder 2"/>
          <p:cNvSpPr txBox="1">
            <a:spLocks/>
          </p:cNvSpPr>
          <p:nvPr/>
        </p:nvSpPr>
        <p:spPr>
          <a:xfrm>
            <a:off x="5929143" y="2594682"/>
            <a:ext cx="2184840" cy="321434"/>
          </a:xfrm>
          <a:prstGeom prst="rect">
            <a:avLst/>
          </a:prstGeom>
        </p:spPr>
        <p:txBody>
          <a:bodyPr vert="horz"/>
          <a:lstStyle>
            <a:lvl1pPr marL="342900" indent="-342900" algn="l" rtl="0" eaLnBrk="1" fontAlgn="base" hangingPunct="1">
              <a:lnSpc>
                <a:spcPct val="95000"/>
              </a:lnSpc>
              <a:spcBef>
                <a:spcPts val="1000"/>
              </a:spcBef>
              <a:spcAft>
                <a:spcPct val="0"/>
              </a:spcAft>
              <a:buClr>
                <a:srgbClr val="FF9933"/>
              </a:buClr>
              <a:defRPr sz="2400" b="1" baseline="0">
                <a:solidFill>
                  <a:srgbClr val="1C1C1C"/>
                </a:solidFill>
                <a:latin typeface="Arial" pitchFamily="34" charset="0"/>
                <a:ea typeface="Arial"/>
                <a:cs typeface="Arial" pitchFamily="34" charset="0"/>
              </a:defRPr>
            </a:lvl1pPr>
            <a:lvl2pPr marL="473075" indent="-227013" algn="l" rtl="0" eaLnBrk="1" fontAlgn="base" hangingPunct="1">
              <a:lnSpc>
                <a:spcPct val="95000"/>
              </a:lnSpc>
              <a:spcBef>
                <a:spcPts val="300"/>
              </a:spcBef>
              <a:spcAft>
                <a:spcPct val="0"/>
              </a:spcAft>
              <a:buClr>
                <a:srgbClr val="FF9933"/>
              </a:buClr>
              <a:buFont typeface="Lucida Grande" charset="0"/>
              <a:buChar char="–"/>
              <a:defRPr sz="2000">
                <a:solidFill>
                  <a:srgbClr val="595959"/>
                </a:solidFill>
                <a:latin typeface="Arial" pitchFamily="34" charset="0"/>
                <a:ea typeface="Arial"/>
                <a:cs typeface="Arial" pitchFamily="34" charset="0"/>
              </a:defRPr>
            </a:lvl2pPr>
            <a:lvl3pPr marL="703263" indent="-227013" algn="l" rtl="0" eaLnBrk="1" fontAlgn="base" hangingPunct="1">
              <a:lnSpc>
                <a:spcPct val="95000"/>
              </a:lnSpc>
              <a:spcBef>
                <a:spcPts val="300"/>
              </a:spcBef>
              <a:spcAft>
                <a:spcPct val="0"/>
              </a:spcAft>
              <a:buClr>
                <a:srgbClr val="FF9933"/>
              </a:buClr>
              <a:buFont typeface="Times" charset="0"/>
              <a:buChar char="•"/>
              <a:defRPr>
                <a:solidFill>
                  <a:srgbClr val="595959"/>
                </a:solidFill>
                <a:latin typeface="Arial" pitchFamily="34" charset="0"/>
                <a:ea typeface="Arial"/>
                <a:cs typeface="Arial" pitchFamily="34" charset="0"/>
              </a:defRPr>
            </a:lvl3pPr>
            <a:lvl4pPr marL="1144588" indent="-169863" algn="l" rtl="0" eaLnBrk="1" fontAlgn="base" hangingPunct="1">
              <a:lnSpc>
                <a:spcPct val="95000"/>
              </a:lnSpc>
              <a:spcBef>
                <a:spcPts val="300"/>
              </a:spcBef>
              <a:spcAft>
                <a:spcPct val="0"/>
              </a:spcAft>
              <a:buClr>
                <a:srgbClr val="FF9933"/>
              </a:buClr>
              <a:buFont typeface="Times" charset="0"/>
              <a:buChar char="•"/>
              <a:defRPr sz="1600">
                <a:solidFill>
                  <a:srgbClr val="595959"/>
                </a:solidFill>
                <a:latin typeface="Arial" pitchFamily="34" charset="0"/>
                <a:ea typeface="Arial"/>
                <a:cs typeface="Arial" pitchFamily="34" charset="0"/>
              </a:defRPr>
            </a:lvl4pPr>
            <a:lvl5pPr marL="1370013" indent="-111125" algn="l" rtl="0" eaLnBrk="1" fontAlgn="base" hangingPunct="1">
              <a:lnSpc>
                <a:spcPct val="95000"/>
              </a:lnSpc>
              <a:spcBef>
                <a:spcPts val="300"/>
              </a:spcBef>
              <a:spcAft>
                <a:spcPct val="0"/>
              </a:spcAft>
              <a:buClr>
                <a:srgbClr val="FF9933"/>
              </a:buClr>
              <a:buFont typeface="Times" charset="0"/>
              <a:buChar char="•"/>
              <a:defRPr sz="1600">
                <a:solidFill>
                  <a:srgbClr val="595959"/>
                </a:solidFill>
                <a:latin typeface="Arial" pitchFamily="34" charset="0"/>
                <a:ea typeface="Arial"/>
                <a:cs typeface="Arial" pitchFamily="34" charset="0"/>
              </a:defRPr>
            </a:lvl5pPr>
            <a:lvl6pPr marL="2513187" indent="-228470" algn="l" rtl="0" eaLnBrk="1" fontAlgn="base" hangingPunct="1">
              <a:spcBef>
                <a:spcPct val="20000"/>
              </a:spcBef>
              <a:spcAft>
                <a:spcPct val="0"/>
              </a:spcAft>
              <a:buChar char="»"/>
              <a:defRPr sz="2200">
                <a:solidFill>
                  <a:schemeClr val="tx1"/>
                </a:solidFill>
                <a:latin typeface="+mn-lt"/>
                <a:ea typeface="+mn-ea"/>
              </a:defRPr>
            </a:lvl6pPr>
            <a:lvl7pPr marL="2970128" indent="-228470" algn="l" rtl="0" eaLnBrk="1" fontAlgn="base" hangingPunct="1">
              <a:spcBef>
                <a:spcPct val="20000"/>
              </a:spcBef>
              <a:spcAft>
                <a:spcPct val="0"/>
              </a:spcAft>
              <a:buChar char="»"/>
              <a:defRPr sz="2200">
                <a:solidFill>
                  <a:schemeClr val="tx1"/>
                </a:solidFill>
                <a:latin typeface="+mn-lt"/>
                <a:ea typeface="+mn-ea"/>
              </a:defRPr>
            </a:lvl7pPr>
            <a:lvl8pPr marL="3427073" indent="-228470" algn="l" rtl="0" eaLnBrk="1" fontAlgn="base" hangingPunct="1">
              <a:spcBef>
                <a:spcPct val="20000"/>
              </a:spcBef>
              <a:spcAft>
                <a:spcPct val="0"/>
              </a:spcAft>
              <a:buChar char="»"/>
              <a:defRPr sz="2200">
                <a:solidFill>
                  <a:schemeClr val="tx1"/>
                </a:solidFill>
                <a:latin typeface="+mn-lt"/>
                <a:ea typeface="+mn-ea"/>
              </a:defRPr>
            </a:lvl8pPr>
            <a:lvl9pPr marL="3884012" indent="-228470" algn="l" rtl="0" eaLnBrk="1" fontAlgn="base" hangingPunct="1">
              <a:spcBef>
                <a:spcPct val="20000"/>
              </a:spcBef>
              <a:spcAft>
                <a:spcPct val="0"/>
              </a:spcAft>
              <a:buChar char="»"/>
              <a:defRPr sz="2200">
                <a:solidFill>
                  <a:schemeClr val="tx1"/>
                </a:solidFill>
                <a:latin typeface="+mn-lt"/>
                <a:ea typeface="+mn-ea"/>
              </a:defRPr>
            </a:lvl9pPr>
          </a:lstStyle>
          <a:p>
            <a:pPr algn="ctr" defTabSz="914400"/>
            <a:r>
              <a:rPr lang="en-US" sz="1200" kern="0" dirty="0"/>
              <a:t> </a:t>
            </a:r>
            <a:r>
              <a:rPr lang="en-US" sz="1200" kern="0" dirty="0">
                <a:solidFill>
                  <a:srgbClr val="FF0000"/>
                </a:solidFill>
              </a:rPr>
              <a:t>802.11 Probe Requests</a:t>
            </a:r>
          </a:p>
        </p:txBody>
      </p:sp>
      <p:pic>
        <p:nvPicPr>
          <p:cNvPr id="3074" name="Picture 2" descr="Ear Clipart 3 Id-340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4471" y="3458902"/>
            <a:ext cx="756703" cy="1060172"/>
          </a:xfrm>
          <a:prstGeom prst="rect">
            <a:avLst/>
          </a:prstGeom>
          <a:noFill/>
          <a:extLst>
            <a:ext uri="{909E8E84-426E-40DD-AFC4-6F175D3DCCD1}">
              <a14:hiddenFill xmlns:a14="http://schemas.microsoft.com/office/drawing/2010/main">
                <a:solidFill>
                  <a:srgbClr val="FFFFFF"/>
                </a:solidFill>
              </a14:hiddenFill>
            </a:ext>
          </a:extLst>
        </p:spPr>
      </p:pic>
      <p:cxnSp>
        <p:nvCxnSpPr>
          <p:cNvPr id="68" name="Straight Arrow Connector 67"/>
          <p:cNvCxnSpPr>
            <a:cxnSpLocks/>
          </p:cNvCxnSpPr>
          <p:nvPr/>
        </p:nvCxnSpPr>
        <p:spPr bwMode="auto">
          <a:xfrm>
            <a:off x="2177792" y="2755399"/>
            <a:ext cx="1436679" cy="839413"/>
          </a:xfrm>
          <a:prstGeom prst="straightConnector1">
            <a:avLst/>
          </a:prstGeom>
          <a:solidFill>
            <a:schemeClr val="accent1"/>
          </a:solidFill>
          <a:ln w="38100" cap="flat" cmpd="sng" algn="ctr">
            <a:solidFill>
              <a:srgbClr val="000066"/>
            </a:solidFill>
            <a:prstDash val="dash"/>
            <a:round/>
            <a:headEnd type="none" w="med" len="med"/>
            <a:tailEnd type="triangle"/>
          </a:ln>
          <a:effectLst/>
        </p:spPr>
      </p:cxnSp>
      <p:sp>
        <p:nvSpPr>
          <p:cNvPr id="73" name="Content Placeholder 2"/>
          <p:cNvSpPr txBox="1">
            <a:spLocks/>
          </p:cNvSpPr>
          <p:nvPr/>
        </p:nvSpPr>
        <p:spPr>
          <a:xfrm>
            <a:off x="72223" y="2308073"/>
            <a:ext cx="2350378" cy="387659"/>
          </a:xfrm>
          <a:prstGeom prst="rect">
            <a:avLst/>
          </a:prstGeom>
        </p:spPr>
        <p:txBody>
          <a:bodyPr vert="horz"/>
          <a:lstStyle>
            <a:lvl1pPr marL="342900" indent="-342900" algn="l" rtl="0" eaLnBrk="1" fontAlgn="base" hangingPunct="1">
              <a:lnSpc>
                <a:spcPct val="95000"/>
              </a:lnSpc>
              <a:spcBef>
                <a:spcPts val="1000"/>
              </a:spcBef>
              <a:spcAft>
                <a:spcPct val="0"/>
              </a:spcAft>
              <a:buClr>
                <a:srgbClr val="FF9933"/>
              </a:buClr>
              <a:defRPr sz="2400" b="1" baseline="0">
                <a:solidFill>
                  <a:srgbClr val="1C1C1C"/>
                </a:solidFill>
                <a:latin typeface="Arial" pitchFamily="34" charset="0"/>
                <a:ea typeface="Arial"/>
                <a:cs typeface="Arial" pitchFamily="34" charset="0"/>
              </a:defRPr>
            </a:lvl1pPr>
            <a:lvl2pPr marL="473075" indent="-227013" algn="l" rtl="0" eaLnBrk="1" fontAlgn="base" hangingPunct="1">
              <a:lnSpc>
                <a:spcPct val="95000"/>
              </a:lnSpc>
              <a:spcBef>
                <a:spcPts val="300"/>
              </a:spcBef>
              <a:spcAft>
                <a:spcPct val="0"/>
              </a:spcAft>
              <a:buClr>
                <a:srgbClr val="FF9933"/>
              </a:buClr>
              <a:buFont typeface="Lucida Grande" charset="0"/>
              <a:buChar char="–"/>
              <a:defRPr sz="2000">
                <a:solidFill>
                  <a:srgbClr val="595959"/>
                </a:solidFill>
                <a:latin typeface="Arial" pitchFamily="34" charset="0"/>
                <a:ea typeface="Arial"/>
                <a:cs typeface="Arial" pitchFamily="34" charset="0"/>
              </a:defRPr>
            </a:lvl2pPr>
            <a:lvl3pPr marL="703263" indent="-227013" algn="l" rtl="0" eaLnBrk="1" fontAlgn="base" hangingPunct="1">
              <a:lnSpc>
                <a:spcPct val="95000"/>
              </a:lnSpc>
              <a:spcBef>
                <a:spcPts val="300"/>
              </a:spcBef>
              <a:spcAft>
                <a:spcPct val="0"/>
              </a:spcAft>
              <a:buClr>
                <a:srgbClr val="FF9933"/>
              </a:buClr>
              <a:buFont typeface="Times" charset="0"/>
              <a:buChar char="•"/>
              <a:defRPr>
                <a:solidFill>
                  <a:srgbClr val="595959"/>
                </a:solidFill>
                <a:latin typeface="Arial" pitchFamily="34" charset="0"/>
                <a:ea typeface="Arial"/>
                <a:cs typeface="Arial" pitchFamily="34" charset="0"/>
              </a:defRPr>
            </a:lvl3pPr>
            <a:lvl4pPr marL="1144588" indent="-169863" algn="l" rtl="0" eaLnBrk="1" fontAlgn="base" hangingPunct="1">
              <a:lnSpc>
                <a:spcPct val="95000"/>
              </a:lnSpc>
              <a:spcBef>
                <a:spcPts val="300"/>
              </a:spcBef>
              <a:spcAft>
                <a:spcPct val="0"/>
              </a:spcAft>
              <a:buClr>
                <a:srgbClr val="FF9933"/>
              </a:buClr>
              <a:buFont typeface="Times" charset="0"/>
              <a:buChar char="•"/>
              <a:defRPr sz="1600">
                <a:solidFill>
                  <a:srgbClr val="595959"/>
                </a:solidFill>
                <a:latin typeface="Arial" pitchFamily="34" charset="0"/>
                <a:ea typeface="Arial"/>
                <a:cs typeface="Arial" pitchFamily="34" charset="0"/>
              </a:defRPr>
            </a:lvl4pPr>
            <a:lvl5pPr marL="1370013" indent="-111125" algn="l" rtl="0" eaLnBrk="1" fontAlgn="base" hangingPunct="1">
              <a:lnSpc>
                <a:spcPct val="95000"/>
              </a:lnSpc>
              <a:spcBef>
                <a:spcPts val="300"/>
              </a:spcBef>
              <a:spcAft>
                <a:spcPct val="0"/>
              </a:spcAft>
              <a:buClr>
                <a:srgbClr val="FF9933"/>
              </a:buClr>
              <a:buFont typeface="Times" charset="0"/>
              <a:buChar char="•"/>
              <a:defRPr sz="1600">
                <a:solidFill>
                  <a:srgbClr val="595959"/>
                </a:solidFill>
                <a:latin typeface="Arial" pitchFamily="34" charset="0"/>
                <a:ea typeface="Arial"/>
                <a:cs typeface="Arial" pitchFamily="34" charset="0"/>
              </a:defRPr>
            </a:lvl5pPr>
            <a:lvl6pPr marL="2513187" indent="-228470" algn="l" rtl="0" eaLnBrk="1" fontAlgn="base" hangingPunct="1">
              <a:spcBef>
                <a:spcPct val="20000"/>
              </a:spcBef>
              <a:spcAft>
                <a:spcPct val="0"/>
              </a:spcAft>
              <a:buChar char="»"/>
              <a:defRPr sz="2200">
                <a:solidFill>
                  <a:schemeClr val="tx1"/>
                </a:solidFill>
                <a:latin typeface="+mn-lt"/>
                <a:ea typeface="+mn-ea"/>
              </a:defRPr>
            </a:lvl6pPr>
            <a:lvl7pPr marL="2970128" indent="-228470" algn="l" rtl="0" eaLnBrk="1" fontAlgn="base" hangingPunct="1">
              <a:spcBef>
                <a:spcPct val="20000"/>
              </a:spcBef>
              <a:spcAft>
                <a:spcPct val="0"/>
              </a:spcAft>
              <a:buChar char="»"/>
              <a:defRPr sz="2200">
                <a:solidFill>
                  <a:schemeClr val="tx1"/>
                </a:solidFill>
                <a:latin typeface="+mn-lt"/>
                <a:ea typeface="+mn-ea"/>
              </a:defRPr>
            </a:lvl7pPr>
            <a:lvl8pPr marL="3427073" indent="-228470" algn="l" rtl="0" eaLnBrk="1" fontAlgn="base" hangingPunct="1">
              <a:spcBef>
                <a:spcPct val="20000"/>
              </a:spcBef>
              <a:spcAft>
                <a:spcPct val="0"/>
              </a:spcAft>
              <a:buChar char="»"/>
              <a:defRPr sz="2200">
                <a:solidFill>
                  <a:schemeClr val="tx1"/>
                </a:solidFill>
                <a:latin typeface="+mn-lt"/>
                <a:ea typeface="+mn-ea"/>
              </a:defRPr>
            </a:lvl8pPr>
            <a:lvl9pPr marL="3884012" indent="-228470" algn="l" rtl="0" eaLnBrk="1" fontAlgn="base" hangingPunct="1">
              <a:spcBef>
                <a:spcPct val="20000"/>
              </a:spcBef>
              <a:spcAft>
                <a:spcPct val="0"/>
              </a:spcAft>
              <a:buChar char="»"/>
              <a:defRPr sz="2200">
                <a:solidFill>
                  <a:schemeClr val="tx1"/>
                </a:solidFill>
                <a:latin typeface="+mn-lt"/>
                <a:ea typeface="+mn-ea"/>
              </a:defRPr>
            </a:lvl9pPr>
          </a:lstStyle>
          <a:p>
            <a:pPr defTabSz="914400"/>
            <a:r>
              <a:rPr lang="en-US" sz="1200" kern="0" dirty="0"/>
              <a:t> </a:t>
            </a:r>
            <a:r>
              <a:rPr lang="en-US" sz="1200" kern="0" dirty="0">
                <a:solidFill>
                  <a:srgbClr val="020296"/>
                </a:solidFill>
              </a:rPr>
              <a:t>Beacons from access points on DFS Channels</a:t>
            </a:r>
          </a:p>
          <a:p>
            <a:pPr algn="ctr" defTabSz="914400"/>
            <a:endParaRPr lang="en-US" sz="1200" kern="0" dirty="0">
              <a:solidFill>
                <a:srgbClr val="020296"/>
              </a:solidFill>
            </a:endParaRPr>
          </a:p>
        </p:txBody>
      </p:sp>
      <p:cxnSp>
        <p:nvCxnSpPr>
          <p:cNvPr id="77" name="Straight Arrow Connector 76"/>
          <p:cNvCxnSpPr>
            <a:cxnSpLocks/>
          </p:cNvCxnSpPr>
          <p:nvPr/>
        </p:nvCxnSpPr>
        <p:spPr bwMode="auto">
          <a:xfrm>
            <a:off x="2177792" y="3650703"/>
            <a:ext cx="1436548" cy="585057"/>
          </a:xfrm>
          <a:prstGeom prst="straightConnector1">
            <a:avLst/>
          </a:prstGeom>
          <a:solidFill>
            <a:schemeClr val="accent1"/>
          </a:solidFill>
          <a:ln w="38100" cap="flat" cmpd="sng" algn="ctr">
            <a:solidFill>
              <a:srgbClr val="000066"/>
            </a:solidFill>
            <a:prstDash val="dash"/>
            <a:round/>
            <a:headEnd type="none" w="med" len="med"/>
            <a:tailEnd type="triangle"/>
          </a:ln>
          <a:effectLst/>
        </p:spPr>
      </p:cxnSp>
      <p:cxnSp>
        <p:nvCxnSpPr>
          <p:cNvPr id="78" name="Straight Arrow Connector 77"/>
          <p:cNvCxnSpPr>
            <a:cxnSpLocks/>
          </p:cNvCxnSpPr>
          <p:nvPr/>
        </p:nvCxnSpPr>
        <p:spPr bwMode="auto">
          <a:xfrm>
            <a:off x="2177661" y="3819312"/>
            <a:ext cx="1452512" cy="515071"/>
          </a:xfrm>
          <a:prstGeom prst="straightConnector1">
            <a:avLst/>
          </a:prstGeom>
          <a:solidFill>
            <a:schemeClr val="accent1"/>
          </a:solidFill>
          <a:ln w="38100" cap="flat" cmpd="sng" algn="ctr">
            <a:solidFill>
              <a:srgbClr val="000066"/>
            </a:solidFill>
            <a:prstDash val="dash"/>
            <a:round/>
            <a:headEnd type="none" w="med" len="med"/>
            <a:tailEnd type="triangle"/>
          </a:ln>
          <a:effectLst/>
        </p:spPr>
      </p:cxnSp>
      <p:cxnSp>
        <p:nvCxnSpPr>
          <p:cNvPr id="79" name="Straight Arrow Connector 78"/>
          <p:cNvCxnSpPr>
            <a:cxnSpLocks/>
          </p:cNvCxnSpPr>
          <p:nvPr/>
        </p:nvCxnSpPr>
        <p:spPr bwMode="auto">
          <a:xfrm>
            <a:off x="2177792" y="2912082"/>
            <a:ext cx="1391342" cy="826473"/>
          </a:xfrm>
          <a:prstGeom prst="straightConnector1">
            <a:avLst/>
          </a:prstGeom>
          <a:solidFill>
            <a:schemeClr val="accent1"/>
          </a:solidFill>
          <a:ln w="38100" cap="flat" cmpd="sng" algn="ctr">
            <a:solidFill>
              <a:srgbClr val="000066"/>
            </a:solidFill>
            <a:prstDash val="dash"/>
            <a:round/>
            <a:headEnd type="none" w="med" len="med"/>
            <a:tailEnd type="triangle"/>
          </a:ln>
          <a:effectLst/>
        </p:spPr>
      </p:cxnSp>
      <p:cxnSp>
        <p:nvCxnSpPr>
          <p:cNvPr id="80" name="Straight Arrow Connector 79"/>
          <p:cNvCxnSpPr>
            <a:cxnSpLocks/>
          </p:cNvCxnSpPr>
          <p:nvPr/>
        </p:nvCxnSpPr>
        <p:spPr bwMode="auto">
          <a:xfrm>
            <a:off x="2187108" y="3098559"/>
            <a:ext cx="1376772" cy="742710"/>
          </a:xfrm>
          <a:prstGeom prst="straightConnector1">
            <a:avLst/>
          </a:prstGeom>
          <a:solidFill>
            <a:schemeClr val="accent1"/>
          </a:solidFill>
          <a:ln w="38100" cap="flat" cmpd="sng" algn="ctr">
            <a:solidFill>
              <a:srgbClr val="000066"/>
            </a:solidFill>
            <a:prstDash val="dash"/>
            <a:round/>
            <a:headEnd type="none" w="med" len="med"/>
            <a:tailEnd type="triangle"/>
          </a:ln>
          <a:effectLst/>
        </p:spPr>
      </p:cxnSp>
      <p:cxnSp>
        <p:nvCxnSpPr>
          <p:cNvPr id="81" name="Straight Arrow Connector 80"/>
          <p:cNvCxnSpPr>
            <a:cxnSpLocks/>
          </p:cNvCxnSpPr>
          <p:nvPr/>
        </p:nvCxnSpPr>
        <p:spPr bwMode="auto">
          <a:xfrm>
            <a:off x="2186391" y="3285560"/>
            <a:ext cx="1372202" cy="664163"/>
          </a:xfrm>
          <a:prstGeom prst="straightConnector1">
            <a:avLst/>
          </a:prstGeom>
          <a:solidFill>
            <a:schemeClr val="accent1"/>
          </a:solidFill>
          <a:ln w="38100" cap="flat" cmpd="sng" algn="ctr">
            <a:solidFill>
              <a:srgbClr val="000066"/>
            </a:solidFill>
            <a:prstDash val="dash"/>
            <a:round/>
            <a:headEnd type="none" w="med" len="med"/>
            <a:tailEnd type="triangle"/>
          </a:ln>
          <a:effectLst/>
        </p:spPr>
      </p:cxnSp>
      <p:cxnSp>
        <p:nvCxnSpPr>
          <p:cNvPr id="82" name="Straight Arrow Connector 81"/>
          <p:cNvCxnSpPr>
            <a:cxnSpLocks/>
          </p:cNvCxnSpPr>
          <p:nvPr/>
        </p:nvCxnSpPr>
        <p:spPr bwMode="auto">
          <a:xfrm>
            <a:off x="2187108" y="3487493"/>
            <a:ext cx="1376772" cy="612184"/>
          </a:xfrm>
          <a:prstGeom prst="straightConnector1">
            <a:avLst/>
          </a:prstGeom>
          <a:solidFill>
            <a:schemeClr val="accent1"/>
          </a:solidFill>
          <a:ln w="38100" cap="flat" cmpd="sng" algn="ctr">
            <a:solidFill>
              <a:srgbClr val="000066"/>
            </a:solidFill>
            <a:prstDash val="dash"/>
            <a:round/>
            <a:headEnd type="none" w="med" len="med"/>
            <a:tailEnd type="triangle"/>
          </a:ln>
          <a:effectLst/>
        </p:spPr>
      </p:cxnSp>
      <p:sp>
        <p:nvSpPr>
          <p:cNvPr id="85" name="Content Placeholder 2"/>
          <p:cNvSpPr txBox="1">
            <a:spLocks/>
          </p:cNvSpPr>
          <p:nvPr/>
        </p:nvSpPr>
        <p:spPr>
          <a:xfrm>
            <a:off x="1754565" y="2602900"/>
            <a:ext cx="473818" cy="1723255"/>
          </a:xfrm>
          <a:prstGeom prst="rect">
            <a:avLst/>
          </a:prstGeom>
        </p:spPr>
        <p:txBody>
          <a:bodyPr vert="horz"/>
          <a:lstStyle>
            <a:lvl1pPr marL="342900" indent="-342900" algn="l" rtl="0" eaLnBrk="1" fontAlgn="base" hangingPunct="1">
              <a:lnSpc>
                <a:spcPct val="95000"/>
              </a:lnSpc>
              <a:spcBef>
                <a:spcPts val="1000"/>
              </a:spcBef>
              <a:spcAft>
                <a:spcPct val="0"/>
              </a:spcAft>
              <a:buClr>
                <a:srgbClr val="FF9933"/>
              </a:buClr>
              <a:defRPr sz="2400" b="1" baseline="0">
                <a:solidFill>
                  <a:srgbClr val="1C1C1C"/>
                </a:solidFill>
                <a:latin typeface="Arial" pitchFamily="34" charset="0"/>
                <a:ea typeface="Arial"/>
                <a:cs typeface="Arial" pitchFamily="34" charset="0"/>
              </a:defRPr>
            </a:lvl1pPr>
            <a:lvl2pPr marL="473075" indent="-227013" algn="l" rtl="0" eaLnBrk="1" fontAlgn="base" hangingPunct="1">
              <a:lnSpc>
                <a:spcPct val="95000"/>
              </a:lnSpc>
              <a:spcBef>
                <a:spcPts val="300"/>
              </a:spcBef>
              <a:spcAft>
                <a:spcPct val="0"/>
              </a:spcAft>
              <a:buClr>
                <a:srgbClr val="FF9933"/>
              </a:buClr>
              <a:buFont typeface="Lucida Grande" charset="0"/>
              <a:buChar char="–"/>
              <a:defRPr sz="2000">
                <a:solidFill>
                  <a:srgbClr val="595959"/>
                </a:solidFill>
                <a:latin typeface="Arial" pitchFamily="34" charset="0"/>
                <a:ea typeface="Arial"/>
                <a:cs typeface="Arial" pitchFamily="34" charset="0"/>
              </a:defRPr>
            </a:lvl2pPr>
            <a:lvl3pPr marL="703263" indent="-227013" algn="l" rtl="0" eaLnBrk="1" fontAlgn="base" hangingPunct="1">
              <a:lnSpc>
                <a:spcPct val="95000"/>
              </a:lnSpc>
              <a:spcBef>
                <a:spcPts val="300"/>
              </a:spcBef>
              <a:spcAft>
                <a:spcPct val="0"/>
              </a:spcAft>
              <a:buClr>
                <a:srgbClr val="FF9933"/>
              </a:buClr>
              <a:buFont typeface="Times" charset="0"/>
              <a:buChar char="•"/>
              <a:defRPr>
                <a:solidFill>
                  <a:srgbClr val="595959"/>
                </a:solidFill>
                <a:latin typeface="Arial" pitchFamily="34" charset="0"/>
                <a:ea typeface="Arial"/>
                <a:cs typeface="Arial" pitchFamily="34" charset="0"/>
              </a:defRPr>
            </a:lvl3pPr>
            <a:lvl4pPr marL="1144588" indent="-169863" algn="l" rtl="0" eaLnBrk="1" fontAlgn="base" hangingPunct="1">
              <a:lnSpc>
                <a:spcPct val="95000"/>
              </a:lnSpc>
              <a:spcBef>
                <a:spcPts val="300"/>
              </a:spcBef>
              <a:spcAft>
                <a:spcPct val="0"/>
              </a:spcAft>
              <a:buClr>
                <a:srgbClr val="FF9933"/>
              </a:buClr>
              <a:buFont typeface="Times" charset="0"/>
              <a:buChar char="•"/>
              <a:defRPr sz="1600">
                <a:solidFill>
                  <a:srgbClr val="595959"/>
                </a:solidFill>
                <a:latin typeface="Arial" pitchFamily="34" charset="0"/>
                <a:ea typeface="Arial"/>
                <a:cs typeface="Arial" pitchFamily="34" charset="0"/>
              </a:defRPr>
            </a:lvl4pPr>
            <a:lvl5pPr marL="1370013" indent="-111125" algn="l" rtl="0" eaLnBrk="1" fontAlgn="base" hangingPunct="1">
              <a:lnSpc>
                <a:spcPct val="95000"/>
              </a:lnSpc>
              <a:spcBef>
                <a:spcPts val="300"/>
              </a:spcBef>
              <a:spcAft>
                <a:spcPct val="0"/>
              </a:spcAft>
              <a:buClr>
                <a:srgbClr val="FF9933"/>
              </a:buClr>
              <a:buFont typeface="Times" charset="0"/>
              <a:buChar char="•"/>
              <a:defRPr sz="1600">
                <a:solidFill>
                  <a:srgbClr val="595959"/>
                </a:solidFill>
                <a:latin typeface="Arial" pitchFamily="34" charset="0"/>
                <a:ea typeface="Arial"/>
                <a:cs typeface="Arial" pitchFamily="34" charset="0"/>
              </a:defRPr>
            </a:lvl5pPr>
            <a:lvl6pPr marL="2513187" indent="-228470" algn="l" rtl="0" eaLnBrk="1" fontAlgn="base" hangingPunct="1">
              <a:spcBef>
                <a:spcPct val="20000"/>
              </a:spcBef>
              <a:spcAft>
                <a:spcPct val="0"/>
              </a:spcAft>
              <a:buChar char="»"/>
              <a:defRPr sz="2200">
                <a:solidFill>
                  <a:schemeClr val="tx1"/>
                </a:solidFill>
                <a:latin typeface="+mn-lt"/>
                <a:ea typeface="+mn-ea"/>
              </a:defRPr>
            </a:lvl6pPr>
            <a:lvl7pPr marL="2970128" indent="-228470" algn="l" rtl="0" eaLnBrk="1" fontAlgn="base" hangingPunct="1">
              <a:spcBef>
                <a:spcPct val="20000"/>
              </a:spcBef>
              <a:spcAft>
                <a:spcPct val="0"/>
              </a:spcAft>
              <a:buChar char="»"/>
              <a:defRPr sz="2200">
                <a:solidFill>
                  <a:schemeClr val="tx1"/>
                </a:solidFill>
                <a:latin typeface="+mn-lt"/>
                <a:ea typeface="+mn-ea"/>
              </a:defRPr>
            </a:lvl7pPr>
            <a:lvl8pPr marL="3427073" indent="-228470" algn="l" rtl="0" eaLnBrk="1" fontAlgn="base" hangingPunct="1">
              <a:spcBef>
                <a:spcPct val="20000"/>
              </a:spcBef>
              <a:spcAft>
                <a:spcPct val="0"/>
              </a:spcAft>
              <a:buChar char="»"/>
              <a:defRPr sz="2200">
                <a:solidFill>
                  <a:schemeClr val="tx1"/>
                </a:solidFill>
                <a:latin typeface="+mn-lt"/>
                <a:ea typeface="+mn-ea"/>
              </a:defRPr>
            </a:lvl8pPr>
            <a:lvl9pPr marL="3884012" indent="-228470" algn="l" rtl="0" eaLnBrk="1" fontAlgn="base" hangingPunct="1">
              <a:spcBef>
                <a:spcPct val="20000"/>
              </a:spcBef>
              <a:spcAft>
                <a:spcPct val="0"/>
              </a:spcAft>
              <a:buChar char="»"/>
              <a:defRPr sz="2200">
                <a:solidFill>
                  <a:schemeClr val="tx1"/>
                </a:solidFill>
                <a:latin typeface="+mn-lt"/>
                <a:ea typeface="+mn-ea"/>
              </a:defRPr>
            </a:lvl9pPr>
          </a:lstStyle>
          <a:p>
            <a:pPr marL="0" algn="ctr" defTabSz="914400">
              <a:lnSpc>
                <a:spcPct val="100000"/>
              </a:lnSpc>
              <a:spcBef>
                <a:spcPts val="0"/>
              </a:spcBef>
            </a:pPr>
            <a:r>
              <a:rPr lang="en-US" sz="1200" kern="0" dirty="0">
                <a:solidFill>
                  <a:srgbClr val="000066"/>
                </a:solidFill>
              </a:rPr>
              <a:t>52</a:t>
            </a:r>
          </a:p>
          <a:p>
            <a:pPr marL="0" algn="ctr" defTabSz="914400">
              <a:lnSpc>
                <a:spcPct val="100000"/>
              </a:lnSpc>
              <a:spcBef>
                <a:spcPts val="0"/>
              </a:spcBef>
            </a:pPr>
            <a:r>
              <a:rPr lang="en-US" sz="1200" kern="0" dirty="0">
                <a:solidFill>
                  <a:srgbClr val="000066"/>
                </a:solidFill>
              </a:rPr>
              <a:t>56</a:t>
            </a:r>
          </a:p>
          <a:p>
            <a:pPr marL="0" algn="ctr" defTabSz="914400">
              <a:lnSpc>
                <a:spcPct val="100000"/>
              </a:lnSpc>
              <a:spcBef>
                <a:spcPts val="0"/>
              </a:spcBef>
            </a:pPr>
            <a:r>
              <a:rPr lang="en-US" sz="1200" kern="0" dirty="0">
                <a:solidFill>
                  <a:srgbClr val="000066"/>
                </a:solidFill>
              </a:rPr>
              <a:t>60</a:t>
            </a:r>
          </a:p>
          <a:p>
            <a:pPr marL="0" algn="ctr" defTabSz="914400">
              <a:lnSpc>
                <a:spcPct val="100000"/>
              </a:lnSpc>
              <a:spcBef>
                <a:spcPts val="0"/>
              </a:spcBef>
            </a:pPr>
            <a:r>
              <a:rPr lang="en-US" sz="1200" kern="0" dirty="0">
                <a:solidFill>
                  <a:srgbClr val="000066"/>
                </a:solidFill>
              </a:rPr>
              <a:t>64</a:t>
            </a:r>
          </a:p>
          <a:p>
            <a:pPr marL="0" algn="ctr" defTabSz="914400">
              <a:lnSpc>
                <a:spcPct val="100000"/>
              </a:lnSpc>
              <a:spcBef>
                <a:spcPts val="0"/>
              </a:spcBef>
            </a:pPr>
            <a:r>
              <a:rPr lang="en-US" sz="1200" kern="0" dirty="0">
                <a:solidFill>
                  <a:srgbClr val="000066"/>
                </a:solidFill>
              </a:rPr>
              <a:t>100</a:t>
            </a:r>
          </a:p>
          <a:p>
            <a:pPr marL="0" algn="ctr" defTabSz="914400">
              <a:lnSpc>
                <a:spcPct val="100000"/>
              </a:lnSpc>
              <a:spcBef>
                <a:spcPts val="0"/>
              </a:spcBef>
            </a:pPr>
            <a:r>
              <a:rPr lang="en-US" sz="1200" kern="0" dirty="0">
                <a:solidFill>
                  <a:srgbClr val="000066"/>
                </a:solidFill>
              </a:rPr>
              <a:t>104</a:t>
            </a:r>
          </a:p>
          <a:p>
            <a:pPr marL="0" algn="ctr" defTabSz="914400">
              <a:lnSpc>
                <a:spcPct val="100000"/>
              </a:lnSpc>
              <a:spcBef>
                <a:spcPts val="0"/>
              </a:spcBef>
            </a:pPr>
            <a:r>
              <a:rPr lang="en-US" sz="1200" kern="0" dirty="0">
                <a:solidFill>
                  <a:srgbClr val="000066"/>
                </a:solidFill>
              </a:rPr>
              <a:t>108</a:t>
            </a:r>
          </a:p>
          <a:p>
            <a:pPr marL="0" algn="ctr" defTabSz="914400">
              <a:lnSpc>
                <a:spcPct val="100000"/>
              </a:lnSpc>
              <a:spcBef>
                <a:spcPts val="0"/>
              </a:spcBef>
            </a:pPr>
            <a:r>
              <a:rPr lang="en-US" sz="1200" kern="0" dirty="0">
                <a:solidFill>
                  <a:srgbClr val="000066"/>
                </a:solidFill>
              </a:rPr>
              <a:t>112</a:t>
            </a:r>
          </a:p>
          <a:p>
            <a:pPr algn="ctr" defTabSz="914400"/>
            <a:endParaRPr lang="en-US" sz="1200" kern="0" dirty="0">
              <a:solidFill>
                <a:srgbClr val="000066"/>
              </a:solidFill>
            </a:endParaRPr>
          </a:p>
          <a:p>
            <a:pPr algn="ctr" defTabSz="914400"/>
            <a:endParaRPr lang="en-US" sz="1200" kern="0" dirty="0">
              <a:solidFill>
                <a:srgbClr val="000066"/>
              </a:solidFill>
            </a:endParaRPr>
          </a:p>
        </p:txBody>
      </p:sp>
      <p:cxnSp>
        <p:nvCxnSpPr>
          <p:cNvPr id="86" name="Straight Arrow Connector 85"/>
          <p:cNvCxnSpPr>
            <a:cxnSpLocks/>
          </p:cNvCxnSpPr>
          <p:nvPr/>
        </p:nvCxnSpPr>
        <p:spPr bwMode="auto">
          <a:xfrm>
            <a:off x="2187108" y="4034254"/>
            <a:ext cx="1458898" cy="440271"/>
          </a:xfrm>
          <a:prstGeom prst="straightConnector1">
            <a:avLst/>
          </a:prstGeom>
          <a:solidFill>
            <a:schemeClr val="accent1"/>
          </a:solidFill>
          <a:ln w="38100" cap="flat" cmpd="sng" algn="ctr">
            <a:solidFill>
              <a:srgbClr val="000066"/>
            </a:solidFill>
            <a:prstDash val="dash"/>
            <a:round/>
            <a:headEnd type="none" w="med" len="med"/>
            <a:tailEnd type="triangle"/>
          </a:ln>
          <a:effectLst/>
        </p:spPr>
      </p:cxnSp>
    </p:spTree>
    <p:extLst>
      <p:ext uri="{BB962C8B-B14F-4D97-AF65-F5344CB8AC3E}">
        <p14:creationId xmlns:p14="http://schemas.microsoft.com/office/powerpoint/2010/main" val="87791692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childTnLst>
                                </p:cTn>
                              </p:par>
                              <p:par>
                                <p:cTn id="17" presetID="10"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childTnLst>
                                </p:cTn>
                              </p:par>
                              <p:par>
                                <p:cTn id="20" presetID="10"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childTnLst>
                                </p:cTn>
                              </p:par>
                              <p:par>
                                <p:cTn id="23" presetID="10"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childTnLst>
                                </p:cTn>
                              </p:par>
                              <p:par>
                                <p:cTn id="26" presetID="10" presetClass="entr" presetSubtype="0"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childTnLst>
                                </p:cTn>
                              </p:par>
                              <p:par>
                                <p:cTn id="29" presetID="10"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4"/>
                                        </p:tgtEl>
                                        <p:attrNameLst>
                                          <p:attrName>style.visibility</p:attrName>
                                        </p:attrNameLst>
                                      </p:cBhvr>
                                      <p:to>
                                        <p:strVal val="visible"/>
                                      </p:to>
                                    </p:set>
                                    <p:animEffect transition="in" filter="fade">
                                      <p:cBhvr>
                                        <p:cTn id="34" dur="1000"/>
                                        <p:tgtEl>
                                          <p:spTgt spid="6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fade">
                                      <p:cBhvr>
                                        <p:cTn id="37" dur="1000"/>
                                        <p:tgtEl>
                                          <p:spTgt spid="5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074"/>
                                        </p:tgtEl>
                                        <p:attrNameLst>
                                          <p:attrName>style.visibility</p:attrName>
                                        </p:attrNameLst>
                                      </p:cBhvr>
                                      <p:to>
                                        <p:strVal val="visible"/>
                                      </p:to>
                                    </p:set>
                                    <p:animEffect transition="in" filter="fade">
                                      <p:cBhvr>
                                        <p:cTn id="42" dur="1000"/>
                                        <p:tgtEl>
                                          <p:spTgt spid="3074"/>
                                        </p:tgtEl>
                                      </p:cBhvr>
                                    </p:animEffect>
                                  </p:childTnLst>
                                </p:cTn>
                              </p:par>
                              <p:par>
                                <p:cTn id="43" presetID="10" presetClass="entr" presetSubtype="0" fill="hold" nodeType="withEffect">
                                  <p:stCondLst>
                                    <p:cond delay="0"/>
                                  </p:stCondLst>
                                  <p:childTnLst>
                                    <p:set>
                                      <p:cBhvr>
                                        <p:cTn id="44" dur="1" fill="hold">
                                          <p:stCondLst>
                                            <p:cond delay="0"/>
                                          </p:stCondLst>
                                        </p:cTn>
                                        <p:tgtEl>
                                          <p:spTgt spid="68"/>
                                        </p:tgtEl>
                                        <p:attrNameLst>
                                          <p:attrName>style.visibility</p:attrName>
                                        </p:attrNameLst>
                                      </p:cBhvr>
                                      <p:to>
                                        <p:strVal val="visible"/>
                                      </p:to>
                                    </p:set>
                                    <p:animEffect transition="in" filter="fade">
                                      <p:cBhvr>
                                        <p:cTn id="45" dur="1000"/>
                                        <p:tgtEl>
                                          <p:spTgt spid="68"/>
                                        </p:tgtEl>
                                      </p:cBhvr>
                                    </p:animEffect>
                                  </p:childTnLst>
                                </p:cTn>
                              </p:par>
                              <p:par>
                                <p:cTn id="46" presetID="10" presetClass="entr" presetSubtype="0" fill="hold" nodeType="withEffect">
                                  <p:stCondLst>
                                    <p:cond delay="0"/>
                                  </p:stCondLst>
                                  <p:childTnLst>
                                    <p:set>
                                      <p:cBhvr>
                                        <p:cTn id="47" dur="1" fill="hold">
                                          <p:stCondLst>
                                            <p:cond delay="0"/>
                                          </p:stCondLst>
                                        </p:cTn>
                                        <p:tgtEl>
                                          <p:spTgt spid="77"/>
                                        </p:tgtEl>
                                        <p:attrNameLst>
                                          <p:attrName>style.visibility</p:attrName>
                                        </p:attrNameLst>
                                      </p:cBhvr>
                                      <p:to>
                                        <p:strVal val="visible"/>
                                      </p:to>
                                    </p:set>
                                    <p:animEffect transition="in" filter="fade">
                                      <p:cBhvr>
                                        <p:cTn id="48" dur="1000"/>
                                        <p:tgtEl>
                                          <p:spTgt spid="77"/>
                                        </p:tgtEl>
                                      </p:cBhvr>
                                    </p:animEffect>
                                  </p:childTnLst>
                                </p:cTn>
                              </p:par>
                              <p:par>
                                <p:cTn id="49" presetID="10" presetClass="entr" presetSubtype="0" fill="hold" nodeType="withEffect">
                                  <p:stCondLst>
                                    <p:cond delay="0"/>
                                  </p:stCondLst>
                                  <p:childTnLst>
                                    <p:set>
                                      <p:cBhvr>
                                        <p:cTn id="50" dur="1" fill="hold">
                                          <p:stCondLst>
                                            <p:cond delay="0"/>
                                          </p:stCondLst>
                                        </p:cTn>
                                        <p:tgtEl>
                                          <p:spTgt spid="78"/>
                                        </p:tgtEl>
                                        <p:attrNameLst>
                                          <p:attrName>style.visibility</p:attrName>
                                        </p:attrNameLst>
                                      </p:cBhvr>
                                      <p:to>
                                        <p:strVal val="visible"/>
                                      </p:to>
                                    </p:set>
                                    <p:animEffect transition="in" filter="fade">
                                      <p:cBhvr>
                                        <p:cTn id="51" dur="1000"/>
                                        <p:tgtEl>
                                          <p:spTgt spid="78"/>
                                        </p:tgtEl>
                                      </p:cBhvr>
                                    </p:animEffect>
                                  </p:childTnLst>
                                </p:cTn>
                              </p:par>
                              <p:par>
                                <p:cTn id="52" presetID="10" presetClass="entr" presetSubtype="0" fill="hold" nodeType="withEffect">
                                  <p:stCondLst>
                                    <p:cond delay="0"/>
                                  </p:stCondLst>
                                  <p:childTnLst>
                                    <p:set>
                                      <p:cBhvr>
                                        <p:cTn id="53" dur="1" fill="hold">
                                          <p:stCondLst>
                                            <p:cond delay="0"/>
                                          </p:stCondLst>
                                        </p:cTn>
                                        <p:tgtEl>
                                          <p:spTgt spid="79"/>
                                        </p:tgtEl>
                                        <p:attrNameLst>
                                          <p:attrName>style.visibility</p:attrName>
                                        </p:attrNameLst>
                                      </p:cBhvr>
                                      <p:to>
                                        <p:strVal val="visible"/>
                                      </p:to>
                                    </p:set>
                                    <p:animEffect transition="in" filter="fade">
                                      <p:cBhvr>
                                        <p:cTn id="54" dur="1000"/>
                                        <p:tgtEl>
                                          <p:spTgt spid="79"/>
                                        </p:tgtEl>
                                      </p:cBhvr>
                                    </p:animEffect>
                                  </p:childTnLst>
                                </p:cTn>
                              </p:par>
                              <p:par>
                                <p:cTn id="55" presetID="10" presetClass="entr" presetSubtype="0" fill="hold" nodeType="withEffect">
                                  <p:stCondLst>
                                    <p:cond delay="0"/>
                                  </p:stCondLst>
                                  <p:childTnLst>
                                    <p:set>
                                      <p:cBhvr>
                                        <p:cTn id="56" dur="1" fill="hold">
                                          <p:stCondLst>
                                            <p:cond delay="0"/>
                                          </p:stCondLst>
                                        </p:cTn>
                                        <p:tgtEl>
                                          <p:spTgt spid="80"/>
                                        </p:tgtEl>
                                        <p:attrNameLst>
                                          <p:attrName>style.visibility</p:attrName>
                                        </p:attrNameLst>
                                      </p:cBhvr>
                                      <p:to>
                                        <p:strVal val="visible"/>
                                      </p:to>
                                    </p:set>
                                    <p:animEffect transition="in" filter="fade">
                                      <p:cBhvr>
                                        <p:cTn id="57" dur="1000"/>
                                        <p:tgtEl>
                                          <p:spTgt spid="80"/>
                                        </p:tgtEl>
                                      </p:cBhvr>
                                    </p:animEffect>
                                  </p:childTnLst>
                                </p:cTn>
                              </p:par>
                              <p:par>
                                <p:cTn id="58" presetID="10" presetClass="entr" presetSubtype="0" fill="hold" nodeType="withEffect">
                                  <p:stCondLst>
                                    <p:cond delay="0"/>
                                  </p:stCondLst>
                                  <p:childTnLst>
                                    <p:set>
                                      <p:cBhvr>
                                        <p:cTn id="59" dur="1" fill="hold">
                                          <p:stCondLst>
                                            <p:cond delay="0"/>
                                          </p:stCondLst>
                                        </p:cTn>
                                        <p:tgtEl>
                                          <p:spTgt spid="81"/>
                                        </p:tgtEl>
                                        <p:attrNameLst>
                                          <p:attrName>style.visibility</p:attrName>
                                        </p:attrNameLst>
                                      </p:cBhvr>
                                      <p:to>
                                        <p:strVal val="visible"/>
                                      </p:to>
                                    </p:set>
                                    <p:animEffect transition="in" filter="fade">
                                      <p:cBhvr>
                                        <p:cTn id="60" dur="1000"/>
                                        <p:tgtEl>
                                          <p:spTgt spid="81"/>
                                        </p:tgtEl>
                                      </p:cBhvr>
                                    </p:animEffect>
                                  </p:childTnLst>
                                </p:cTn>
                              </p:par>
                              <p:par>
                                <p:cTn id="61" presetID="10" presetClass="entr" presetSubtype="0" fill="hold" nodeType="withEffect">
                                  <p:stCondLst>
                                    <p:cond delay="0"/>
                                  </p:stCondLst>
                                  <p:childTnLst>
                                    <p:set>
                                      <p:cBhvr>
                                        <p:cTn id="62" dur="1" fill="hold">
                                          <p:stCondLst>
                                            <p:cond delay="0"/>
                                          </p:stCondLst>
                                        </p:cTn>
                                        <p:tgtEl>
                                          <p:spTgt spid="82"/>
                                        </p:tgtEl>
                                        <p:attrNameLst>
                                          <p:attrName>style.visibility</p:attrName>
                                        </p:attrNameLst>
                                      </p:cBhvr>
                                      <p:to>
                                        <p:strVal val="visible"/>
                                      </p:to>
                                    </p:set>
                                    <p:animEffect transition="in" filter="fade">
                                      <p:cBhvr>
                                        <p:cTn id="63" dur="1000"/>
                                        <p:tgtEl>
                                          <p:spTgt spid="82"/>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85"/>
                                        </p:tgtEl>
                                        <p:attrNameLst>
                                          <p:attrName>style.visibility</p:attrName>
                                        </p:attrNameLst>
                                      </p:cBhvr>
                                      <p:to>
                                        <p:strVal val="visible"/>
                                      </p:to>
                                    </p:set>
                                    <p:animEffect transition="in" filter="fade">
                                      <p:cBhvr>
                                        <p:cTn id="66" dur="1000"/>
                                        <p:tgtEl>
                                          <p:spTgt spid="85"/>
                                        </p:tgtEl>
                                      </p:cBhvr>
                                    </p:animEffect>
                                  </p:childTnLst>
                                </p:cTn>
                              </p:par>
                              <p:par>
                                <p:cTn id="67" presetID="10" presetClass="entr" presetSubtype="0" fill="hold" nodeType="withEffect">
                                  <p:stCondLst>
                                    <p:cond delay="0"/>
                                  </p:stCondLst>
                                  <p:childTnLst>
                                    <p:set>
                                      <p:cBhvr>
                                        <p:cTn id="68" dur="1" fill="hold">
                                          <p:stCondLst>
                                            <p:cond delay="0"/>
                                          </p:stCondLst>
                                        </p:cTn>
                                        <p:tgtEl>
                                          <p:spTgt spid="86"/>
                                        </p:tgtEl>
                                        <p:attrNameLst>
                                          <p:attrName>style.visibility</p:attrName>
                                        </p:attrNameLst>
                                      </p:cBhvr>
                                      <p:to>
                                        <p:strVal val="visible"/>
                                      </p:to>
                                    </p:set>
                                    <p:animEffect transition="in" filter="fade">
                                      <p:cBhvr>
                                        <p:cTn id="69" dur="1000"/>
                                        <p:tgtEl>
                                          <p:spTgt spid="86"/>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73"/>
                                        </p:tgtEl>
                                        <p:attrNameLst>
                                          <p:attrName>style.visibility</p:attrName>
                                        </p:attrNameLst>
                                      </p:cBhvr>
                                      <p:to>
                                        <p:strVal val="visible"/>
                                      </p:to>
                                    </p:set>
                                    <p:animEffect transition="in" filter="fade">
                                      <p:cBhvr>
                                        <p:cTn id="72" dur="1000"/>
                                        <p:tgtEl>
                                          <p:spTgt spid="73"/>
                                        </p:tgtEl>
                                      </p:cBhvr>
                                    </p:animEffect>
                                  </p:childTnLst>
                                </p:cTn>
                              </p:par>
                              <p:par>
                                <p:cTn id="73" presetID="10" presetClass="exit" presetSubtype="0" fill="hold" grpId="1" nodeType="withEffect">
                                  <p:stCondLst>
                                    <p:cond delay="0"/>
                                  </p:stCondLst>
                                  <p:childTnLst>
                                    <p:animEffect transition="out" filter="fade">
                                      <p:cBhvr>
                                        <p:cTn id="74" dur="500"/>
                                        <p:tgtEl>
                                          <p:spTgt spid="64"/>
                                        </p:tgtEl>
                                      </p:cBhvr>
                                    </p:animEffect>
                                    <p:set>
                                      <p:cBhvr>
                                        <p:cTn id="75" dur="1" fill="hold">
                                          <p:stCondLst>
                                            <p:cond delay="499"/>
                                          </p:stCondLst>
                                        </p:cTn>
                                        <p:tgtEl>
                                          <p:spTgt spid="64"/>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54"/>
                                        </p:tgtEl>
                                      </p:cBhvr>
                                    </p:animEffect>
                                    <p:set>
                                      <p:cBhvr>
                                        <p:cTn id="78" dur="1" fill="hold">
                                          <p:stCondLst>
                                            <p:cond delay="499"/>
                                          </p:stCondLst>
                                        </p:cTn>
                                        <p:tgtEl>
                                          <p:spTgt spid="54"/>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500"/>
                                        <p:tgtEl>
                                          <p:spTgt spid="5"/>
                                        </p:tgtEl>
                                      </p:cBhvr>
                                    </p:animEffect>
                                    <p:set>
                                      <p:cBhvr>
                                        <p:cTn id="81" dur="1" fill="hold">
                                          <p:stCondLst>
                                            <p:cond delay="499"/>
                                          </p:stCondLst>
                                        </p:cTn>
                                        <p:tgtEl>
                                          <p:spTgt spid="5"/>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500"/>
                                        <p:tgtEl>
                                          <p:spTgt spid="16"/>
                                        </p:tgtEl>
                                      </p:cBhvr>
                                    </p:animEffect>
                                    <p:set>
                                      <p:cBhvr>
                                        <p:cTn id="84" dur="1" fill="hold">
                                          <p:stCondLst>
                                            <p:cond delay="499"/>
                                          </p:stCondLst>
                                        </p:cTn>
                                        <p:tgtEl>
                                          <p:spTgt spid="16"/>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500"/>
                                        <p:tgtEl>
                                          <p:spTgt spid="17"/>
                                        </p:tgtEl>
                                      </p:cBhvr>
                                    </p:animEffect>
                                    <p:set>
                                      <p:cBhvr>
                                        <p:cTn id="87" dur="1" fill="hold">
                                          <p:stCondLst>
                                            <p:cond delay="499"/>
                                          </p:stCondLst>
                                        </p:cTn>
                                        <p:tgtEl>
                                          <p:spTgt spid="17"/>
                                        </p:tgtEl>
                                        <p:attrNameLst>
                                          <p:attrName>style.visibility</p:attrName>
                                        </p:attrNameLst>
                                      </p:cBhvr>
                                      <p:to>
                                        <p:strVal val="hidden"/>
                                      </p:to>
                                    </p:set>
                                  </p:childTnLst>
                                </p:cTn>
                              </p:par>
                              <p:par>
                                <p:cTn id="88" presetID="10" presetClass="exit" presetSubtype="0" fill="hold" nodeType="withEffect">
                                  <p:stCondLst>
                                    <p:cond delay="0"/>
                                  </p:stCondLst>
                                  <p:childTnLst>
                                    <p:animEffect transition="out" filter="fade">
                                      <p:cBhvr>
                                        <p:cTn id="89" dur="500"/>
                                        <p:tgtEl>
                                          <p:spTgt spid="18"/>
                                        </p:tgtEl>
                                      </p:cBhvr>
                                    </p:animEffect>
                                    <p:set>
                                      <p:cBhvr>
                                        <p:cTn id="90" dur="1" fill="hold">
                                          <p:stCondLst>
                                            <p:cond delay="499"/>
                                          </p:stCondLst>
                                        </p:cTn>
                                        <p:tgtEl>
                                          <p:spTgt spid="18"/>
                                        </p:tgtEl>
                                        <p:attrNameLst>
                                          <p:attrName>style.visibility</p:attrName>
                                        </p:attrNameLst>
                                      </p:cBhvr>
                                      <p:to>
                                        <p:strVal val="hidden"/>
                                      </p:to>
                                    </p:set>
                                  </p:childTnLst>
                                </p:cTn>
                              </p:par>
                              <p:par>
                                <p:cTn id="91" presetID="10" presetClass="exit" presetSubtype="0" fill="hold" nodeType="withEffect">
                                  <p:stCondLst>
                                    <p:cond delay="0"/>
                                  </p:stCondLst>
                                  <p:childTnLst>
                                    <p:animEffect transition="out" filter="fade">
                                      <p:cBhvr>
                                        <p:cTn id="92" dur="500"/>
                                        <p:tgtEl>
                                          <p:spTgt spid="19"/>
                                        </p:tgtEl>
                                      </p:cBhvr>
                                    </p:animEffect>
                                    <p:set>
                                      <p:cBhvr>
                                        <p:cTn id="93" dur="1" fill="hold">
                                          <p:stCondLst>
                                            <p:cond delay="499"/>
                                          </p:stCondLst>
                                        </p:cTn>
                                        <p:tgtEl>
                                          <p:spTgt spid="19"/>
                                        </p:tgtEl>
                                        <p:attrNameLst>
                                          <p:attrName>style.visibility</p:attrName>
                                        </p:attrNameLst>
                                      </p:cBhvr>
                                      <p:to>
                                        <p:strVal val="hidden"/>
                                      </p:to>
                                    </p:set>
                                  </p:childTnLst>
                                </p:cTn>
                              </p:par>
                              <p:par>
                                <p:cTn id="94" presetID="10" presetClass="exit" presetSubtype="0" fill="hold" nodeType="withEffect">
                                  <p:stCondLst>
                                    <p:cond delay="0"/>
                                  </p:stCondLst>
                                  <p:childTnLst>
                                    <p:animEffect transition="out" filter="fade">
                                      <p:cBhvr>
                                        <p:cTn id="95" dur="500"/>
                                        <p:tgtEl>
                                          <p:spTgt spid="20"/>
                                        </p:tgtEl>
                                      </p:cBhvr>
                                    </p:animEffect>
                                    <p:set>
                                      <p:cBhvr>
                                        <p:cTn id="96" dur="1" fill="hold">
                                          <p:stCondLst>
                                            <p:cond delay="499"/>
                                          </p:stCondLst>
                                        </p:cTn>
                                        <p:tgtEl>
                                          <p:spTgt spid="20"/>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500"/>
                                        <p:tgtEl>
                                          <p:spTgt spid="21"/>
                                        </p:tgtEl>
                                      </p:cBhvr>
                                    </p:animEffect>
                                    <p:set>
                                      <p:cBhvr>
                                        <p:cTn id="99" dur="1" fill="hold">
                                          <p:stCondLst>
                                            <p:cond delay="499"/>
                                          </p:stCondLst>
                                        </p:cTn>
                                        <p:tgtEl>
                                          <p:spTgt spid="21"/>
                                        </p:tgtEl>
                                        <p:attrNameLst>
                                          <p:attrName>style.visibility</p:attrName>
                                        </p:attrNameLst>
                                      </p:cBhvr>
                                      <p:to>
                                        <p:strVal val="hidden"/>
                                      </p:to>
                                    </p:set>
                                  </p:childTnLst>
                                </p:cTn>
                              </p:par>
                              <p:par>
                                <p:cTn id="100" presetID="10" presetClass="exit" presetSubtype="0" fill="hold" nodeType="withEffect">
                                  <p:stCondLst>
                                    <p:cond delay="0"/>
                                  </p:stCondLst>
                                  <p:childTnLst>
                                    <p:animEffect transition="out" filter="fade">
                                      <p:cBhvr>
                                        <p:cTn id="101" dur="500"/>
                                        <p:tgtEl>
                                          <p:spTgt spid="22"/>
                                        </p:tgtEl>
                                      </p:cBhvr>
                                    </p:animEffect>
                                    <p:set>
                                      <p:cBhvr>
                                        <p:cTn id="102" dur="1" fill="hold">
                                          <p:stCondLst>
                                            <p:cond delay="499"/>
                                          </p:stCondLst>
                                        </p:cTn>
                                        <p:tgtEl>
                                          <p:spTgt spid="22"/>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500"/>
                                        <p:tgtEl>
                                          <p:spTgt spid="23"/>
                                        </p:tgtEl>
                                      </p:cBhvr>
                                    </p:animEffect>
                                    <p:set>
                                      <p:cBhvr>
                                        <p:cTn id="105"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4" grpId="1"/>
      <p:bldP spid="64" grpId="0"/>
      <p:bldP spid="64" grpId="1"/>
      <p:bldP spid="73" grpId="0"/>
      <p:bldP spid="8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p:txBody>
          <a:bodyPr/>
          <a:lstStyle/>
          <a:p>
            <a:pPr>
              <a:spcBef>
                <a:spcPts val="0"/>
              </a:spcBef>
            </a:pPr>
            <a:r>
              <a:rPr lang="en-US" sz="1600" dirty="0"/>
              <a:t>Should I use DFS Channels?</a:t>
            </a:r>
          </a:p>
          <a:p>
            <a:pPr lvl="1"/>
            <a:r>
              <a:rPr lang="en-US" sz="1400" dirty="0"/>
              <a:t>Are they really needed?</a:t>
            </a:r>
          </a:p>
          <a:p>
            <a:pPr lvl="2"/>
            <a:r>
              <a:rPr lang="en-US" sz="1000" dirty="0"/>
              <a:t>What are the expectations of throughput?</a:t>
            </a:r>
          </a:p>
          <a:p>
            <a:pPr lvl="2"/>
            <a:r>
              <a:rPr lang="en-US" sz="1000" b="1" dirty="0"/>
              <a:t>Are you planning on using 80MHz channels?  Do you really need to?</a:t>
            </a:r>
            <a:endParaRPr lang="en-US" sz="1000" dirty="0"/>
          </a:p>
          <a:p>
            <a:pPr lvl="2"/>
            <a:r>
              <a:rPr lang="en-US" sz="1000" dirty="0"/>
              <a:t>If the environment is very dense access point wise, can you just use 20 or 40MHz channels?</a:t>
            </a:r>
          </a:p>
          <a:p>
            <a:pPr lvl="2"/>
            <a:r>
              <a:rPr lang="en-US" sz="1000" dirty="0"/>
              <a:t>How much attenuation do you have between your APs?</a:t>
            </a:r>
          </a:p>
          <a:p>
            <a:pPr lvl="1"/>
            <a:r>
              <a:rPr lang="en-US" sz="1400" dirty="0"/>
              <a:t>Do all your devices scan the DFS channels?  </a:t>
            </a:r>
          </a:p>
          <a:p>
            <a:pPr lvl="1"/>
            <a:r>
              <a:rPr lang="en-US" sz="1400" dirty="0"/>
              <a:t>Is the 2.4 GHz spectrum clean enough to support 2.4 GHz fallback for clients that don’t?</a:t>
            </a:r>
          </a:p>
          <a:p>
            <a:pPr lvl="1"/>
            <a:r>
              <a:rPr lang="en-US" sz="1400" dirty="0"/>
              <a:t>Are you using VoIP and is seamless voice handover as clients roam important?</a:t>
            </a:r>
          </a:p>
          <a:p>
            <a:pPr lvl="1"/>
            <a:r>
              <a:rPr lang="en-US" sz="1400" dirty="0"/>
              <a:t>What is your tolerance for user complaints and troubleshooting?</a:t>
            </a:r>
          </a:p>
          <a:p>
            <a:pPr lvl="1"/>
            <a:r>
              <a:rPr lang="en-US" sz="1400" dirty="0"/>
              <a:t>Are you close to an airport?</a:t>
            </a:r>
          </a:p>
          <a:p>
            <a:pPr lvl="2"/>
            <a:r>
              <a:rPr lang="en-US" sz="1050" dirty="0"/>
              <a:t>Depending on the age of the radar you may get radar detections</a:t>
            </a:r>
          </a:p>
          <a:p>
            <a:pPr lvl="3"/>
            <a:r>
              <a:rPr lang="en-US" sz="900" dirty="0"/>
              <a:t>AP must change channel </a:t>
            </a:r>
          </a:p>
          <a:p>
            <a:pPr lvl="3"/>
            <a:r>
              <a:rPr lang="en-US" sz="900" dirty="0"/>
              <a:t>If no channel is available then go completely silent on 802.11a in APM mode (monitor)</a:t>
            </a:r>
          </a:p>
          <a:p>
            <a:pPr lvl="3"/>
            <a:r>
              <a:rPr lang="en-US" sz="900" dirty="0"/>
              <a:t>B/G will continue to operate normally</a:t>
            </a:r>
            <a:endParaRPr lang="en-US" sz="1200" dirty="0"/>
          </a:p>
        </p:txBody>
      </p:sp>
      <p:sp>
        <p:nvSpPr>
          <p:cNvPr id="6" name="Title 1"/>
          <p:cNvSpPr>
            <a:spLocks noGrp="1"/>
          </p:cNvSpPr>
          <p:nvPr>
            <p:ph type="title"/>
          </p:nvPr>
        </p:nvSpPr>
        <p:spPr>
          <a:xfrm>
            <a:off x="76200" y="92837"/>
            <a:ext cx="9067800" cy="354806"/>
          </a:xfrm>
        </p:spPr>
        <p:txBody>
          <a:bodyPr/>
          <a:lstStyle/>
          <a:p>
            <a:r>
              <a:rPr lang="en-US" sz="2400" dirty="0"/>
              <a:t>802.11 Wireless Networking Refresher</a:t>
            </a:r>
            <a:endParaRPr lang="en-US" sz="1600" dirty="0"/>
          </a:p>
        </p:txBody>
      </p:sp>
    </p:spTree>
    <p:extLst>
      <p:ext uri="{BB962C8B-B14F-4D97-AF65-F5344CB8AC3E}">
        <p14:creationId xmlns:p14="http://schemas.microsoft.com/office/powerpoint/2010/main" val="3804383186"/>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2690951894"/>
              </p:ext>
            </p:extLst>
          </p:nvPr>
        </p:nvGraphicFramePr>
        <p:xfrm>
          <a:off x="490039" y="748962"/>
          <a:ext cx="8229600" cy="4191000"/>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p:cNvSpPr>
            <a:spLocks noGrp="1"/>
          </p:cNvSpPr>
          <p:nvPr>
            <p:ph type="title"/>
          </p:nvPr>
        </p:nvSpPr>
        <p:spPr>
          <a:xfrm>
            <a:off x="394789" y="858976"/>
            <a:ext cx="7366000" cy="354806"/>
          </a:xfrm>
        </p:spPr>
        <p:txBody>
          <a:bodyPr/>
          <a:lstStyle/>
          <a:p>
            <a:r>
              <a:rPr lang="en-US" dirty="0">
                <a:solidFill>
                  <a:schemeClr val="tx1"/>
                </a:solidFill>
              </a:rPr>
              <a:t>VHT20 Beats VHT40 &amp; VHT80 – 2SS Clients </a:t>
            </a:r>
          </a:p>
        </p:txBody>
      </p:sp>
      <p:sp>
        <p:nvSpPr>
          <p:cNvPr id="5" name="Title 1"/>
          <p:cNvSpPr txBox="1">
            <a:spLocks/>
          </p:cNvSpPr>
          <p:nvPr/>
        </p:nvSpPr>
        <p:spPr>
          <a:xfrm>
            <a:off x="76200" y="92837"/>
            <a:ext cx="9067800" cy="354806"/>
          </a:xfrm>
          <a:prstGeom prst="rect">
            <a:avLst/>
          </a:prstGeom>
        </p:spPr>
        <p:txBody>
          <a:bodyPr/>
          <a:lstStyle>
            <a:lvl1pPr algn="l" rtl="0" eaLnBrk="1" fontAlgn="base" hangingPunct="1">
              <a:lnSpc>
                <a:spcPct val="90000"/>
              </a:lnSpc>
              <a:spcBef>
                <a:spcPct val="0"/>
              </a:spcBef>
              <a:spcAft>
                <a:spcPts val="300"/>
              </a:spcAft>
              <a:defRPr sz="2800" b="0">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300"/>
              </a:spcAft>
              <a:defRPr sz="3200"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300"/>
              </a:spcAft>
              <a:defRPr sz="3200"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300"/>
              </a:spcAft>
              <a:defRPr sz="3200"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300"/>
              </a:spcAft>
              <a:defRPr sz="3200" b="1">
                <a:solidFill>
                  <a:schemeClr val="tx1"/>
                </a:solidFill>
                <a:latin typeface="Arial" charset="0"/>
                <a:ea typeface="ＭＳ Ｐゴシック" pitchFamily="34" charset="-128"/>
                <a:cs typeface="Arial" charset="0"/>
              </a:defRPr>
            </a:lvl5pPr>
            <a:lvl6pPr marL="456940" algn="l" rtl="0" eaLnBrk="1" fontAlgn="base" hangingPunct="1">
              <a:spcBef>
                <a:spcPct val="0"/>
              </a:spcBef>
              <a:spcAft>
                <a:spcPct val="0"/>
              </a:spcAft>
              <a:defRPr sz="2600" b="1">
                <a:solidFill>
                  <a:srgbClr val="F58719"/>
                </a:solidFill>
                <a:latin typeface="Verdana" pitchFamily="34" charset="0"/>
                <a:ea typeface="ＭＳ Ｐゴシック" pitchFamily="34" charset="-128"/>
              </a:defRPr>
            </a:lvl6pPr>
            <a:lvl7pPr marL="913883" algn="l" rtl="0" eaLnBrk="1" fontAlgn="base" hangingPunct="1">
              <a:spcBef>
                <a:spcPct val="0"/>
              </a:spcBef>
              <a:spcAft>
                <a:spcPct val="0"/>
              </a:spcAft>
              <a:defRPr sz="2600" b="1">
                <a:solidFill>
                  <a:srgbClr val="F58719"/>
                </a:solidFill>
                <a:latin typeface="Verdana" pitchFamily="34" charset="0"/>
                <a:ea typeface="ＭＳ Ｐゴシック" pitchFamily="34" charset="-128"/>
              </a:defRPr>
            </a:lvl7pPr>
            <a:lvl8pPr marL="1370830" algn="l" rtl="0" eaLnBrk="1" fontAlgn="base" hangingPunct="1">
              <a:spcBef>
                <a:spcPct val="0"/>
              </a:spcBef>
              <a:spcAft>
                <a:spcPct val="0"/>
              </a:spcAft>
              <a:defRPr sz="2600" b="1">
                <a:solidFill>
                  <a:srgbClr val="F58719"/>
                </a:solidFill>
                <a:latin typeface="Verdana" pitchFamily="34" charset="0"/>
                <a:ea typeface="ＭＳ Ｐゴシック" pitchFamily="34" charset="-128"/>
              </a:defRPr>
            </a:lvl8pPr>
            <a:lvl9pPr marL="1827772" algn="l" rtl="0" eaLnBrk="1" fontAlgn="base" hangingPunct="1">
              <a:spcBef>
                <a:spcPct val="0"/>
              </a:spcBef>
              <a:spcAft>
                <a:spcPct val="0"/>
              </a:spcAft>
              <a:defRPr sz="2600" b="1">
                <a:solidFill>
                  <a:srgbClr val="F58719"/>
                </a:solidFill>
                <a:latin typeface="Verdana" pitchFamily="34" charset="0"/>
                <a:ea typeface="ＭＳ Ｐゴシック" pitchFamily="34" charset="-128"/>
              </a:defRPr>
            </a:lvl9pPr>
          </a:lstStyle>
          <a:p>
            <a:pPr defTabSz="914400"/>
            <a:r>
              <a:rPr lang="en-US" sz="2400" dirty="0"/>
              <a:t>802.11 Wireless Networking Refresher</a:t>
            </a:r>
            <a:endParaRPr lang="en-US" sz="1600" kern="0" dirty="0"/>
          </a:p>
        </p:txBody>
      </p:sp>
      <p:sp>
        <p:nvSpPr>
          <p:cNvPr id="2" name="Oval 1"/>
          <p:cNvSpPr/>
          <p:nvPr/>
        </p:nvSpPr>
        <p:spPr bwMode="auto">
          <a:xfrm>
            <a:off x="3624889" y="1683643"/>
            <a:ext cx="452900" cy="765169"/>
          </a:xfrm>
          <a:prstGeom prst="ellipse">
            <a:avLst/>
          </a:prstGeom>
          <a:solidFill>
            <a:srgbClr val="00B050">
              <a:alpha val="40000"/>
            </a:srgbClr>
          </a:solidFill>
          <a:ln w="9525" cap="flat" cmpd="sng" algn="ctr">
            <a:solidFill>
              <a:srgbClr val="00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pitchFamily="34" charset="-128"/>
            </a:endParaRPr>
          </a:p>
        </p:txBody>
      </p:sp>
      <p:sp>
        <p:nvSpPr>
          <p:cNvPr id="6" name="Arrow: Right 5"/>
          <p:cNvSpPr/>
          <p:nvPr/>
        </p:nvSpPr>
        <p:spPr bwMode="auto">
          <a:xfrm rot="-5400000">
            <a:off x="3401807" y="2810600"/>
            <a:ext cx="899063" cy="216145"/>
          </a:xfrm>
          <a:prstGeom prst="rightArrow">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pitchFamily="34" charset="-128"/>
            </a:endParaRPr>
          </a:p>
        </p:txBody>
      </p:sp>
    </p:spTree>
    <p:extLst>
      <p:ext uri="{BB962C8B-B14F-4D97-AF65-F5344CB8AC3E}">
        <p14:creationId xmlns:p14="http://schemas.microsoft.com/office/powerpoint/2010/main" val="1323323593"/>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p:txBody>
          <a:bodyPr/>
          <a:lstStyle/>
          <a:p>
            <a:pPr>
              <a:spcBef>
                <a:spcPts val="0"/>
              </a:spcBef>
            </a:pPr>
            <a:r>
              <a:rPr lang="en-US" sz="1600" dirty="0"/>
              <a:t>What channel width should I be using?</a:t>
            </a:r>
          </a:p>
          <a:p>
            <a:pPr lvl="1"/>
            <a:r>
              <a:rPr lang="en-US" sz="1400" dirty="0"/>
              <a:t>If you are </a:t>
            </a:r>
            <a:r>
              <a:rPr lang="en-US" sz="1400" b="1" dirty="0"/>
              <a:t>NOT using DFS channels</a:t>
            </a:r>
          </a:p>
          <a:p>
            <a:pPr lvl="2"/>
            <a:r>
              <a:rPr lang="en-US" sz="1200" dirty="0"/>
              <a:t>80 MHz </a:t>
            </a:r>
          </a:p>
          <a:p>
            <a:pPr lvl="3"/>
            <a:r>
              <a:rPr lang="en-US" sz="1000" dirty="0"/>
              <a:t>2 channels</a:t>
            </a:r>
          </a:p>
          <a:p>
            <a:pPr lvl="3"/>
            <a:r>
              <a:rPr lang="en-US" sz="1000" dirty="0"/>
              <a:t>In a 2 AP deployment which really means never</a:t>
            </a:r>
          </a:p>
          <a:p>
            <a:pPr lvl="3"/>
            <a:r>
              <a:rPr lang="en-US" sz="1000" dirty="0"/>
              <a:t>Too much CCI if there are more than 2 APs</a:t>
            </a:r>
          </a:p>
          <a:p>
            <a:pPr lvl="2"/>
            <a:r>
              <a:rPr lang="en-US" sz="1200" dirty="0"/>
              <a:t>40 MHz </a:t>
            </a:r>
          </a:p>
          <a:p>
            <a:pPr lvl="3"/>
            <a:r>
              <a:rPr lang="en-US" sz="1000" dirty="0"/>
              <a:t>4 channels</a:t>
            </a:r>
          </a:p>
          <a:p>
            <a:pPr lvl="3"/>
            <a:r>
              <a:rPr lang="en-US" sz="1000" dirty="0"/>
              <a:t>Close office space or cubicles with outer offices ringing </a:t>
            </a:r>
          </a:p>
          <a:p>
            <a:pPr lvl="3"/>
            <a:r>
              <a:rPr lang="en-US" sz="1000" dirty="0"/>
              <a:t>No more than 4 AP’s with line of sight between each other</a:t>
            </a:r>
          </a:p>
          <a:p>
            <a:pPr lvl="2"/>
            <a:r>
              <a:rPr lang="en-US" sz="1200" dirty="0"/>
              <a:t>20 MHz </a:t>
            </a:r>
          </a:p>
          <a:p>
            <a:pPr lvl="3"/>
            <a:r>
              <a:rPr lang="en-US" sz="1000" dirty="0"/>
              <a:t>9 channels (some older devices don’t see channel 165)</a:t>
            </a:r>
          </a:p>
          <a:p>
            <a:pPr lvl="3"/>
            <a:r>
              <a:rPr lang="en-US" sz="1000" dirty="0"/>
              <a:t>Wide open office space with dense AP deployment</a:t>
            </a:r>
          </a:p>
          <a:p>
            <a:pPr lvl="3"/>
            <a:r>
              <a:rPr lang="en-US" sz="1000" dirty="0"/>
              <a:t>More than 4 AP’s that have line of sight to each other</a:t>
            </a:r>
          </a:p>
          <a:p>
            <a:pPr lvl="3"/>
            <a:r>
              <a:rPr lang="en-US" sz="1000" dirty="0"/>
              <a:t>Dense cubicles </a:t>
            </a:r>
          </a:p>
          <a:p>
            <a:pPr lvl="3"/>
            <a:r>
              <a:rPr lang="en-US" sz="1000" dirty="0"/>
              <a:t>Device density with each user having at least 2 devices (laptop, smartphone, tablet, VoIP phone)</a:t>
            </a:r>
            <a:endParaRPr lang="en-US" sz="700" dirty="0"/>
          </a:p>
        </p:txBody>
      </p:sp>
      <p:sp>
        <p:nvSpPr>
          <p:cNvPr id="6" name="Title 1"/>
          <p:cNvSpPr>
            <a:spLocks noGrp="1"/>
          </p:cNvSpPr>
          <p:nvPr>
            <p:ph type="title"/>
          </p:nvPr>
        </p:nvSpPr>
        <p:spPr>
          <a:xfrm>
            <a:off x="76200" y="92837"/>
            <a:ext cx="9067800" cy="354806"/>
          </a:xfrm>
        </p:spPr>
        <p:txBody>
          <a:bodyPr/>
          <a:lstStyle/>
          <a:p>
            <a:r>
              <a:rPr lang="en-US" sz="2400" dirty="0"/>
              <a:t>802.11 Wireless Networking Refresher</a:t>
            </a:r>
            <a:endParaRPr lang="en-US" sz="1600" dirty="0"/>
          </a:p>
        </p:txBody>
      </p:sp>
    </p:spTree>
    <p:extLst>
      <p:ext uri="{BB962C8B-B14F-4D97-AF65-F5344CB8AC3E}">
        <p14:creationId xmlns:p14="http://schemas.microsoft.com/office/powerpoint/2010/main" val="108716028"/>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p:txBody>
          <a:bodyPr/>
          <a:lstStyle/>
          <a:p>
            <a:pPr>
              <a:spcBef>
                <a:spcPts val="0"/>
              </a:spcBef>
            </a:pPr>
            <a:r>
              <a:rPr lang="en-US" sz="1600" dirty="0"/>
              <a:t>What channel width should I be using?</a:t>
            </a:r>
          </a:p>
          <a:p>
            <a:pPr lvl="1"/>
            <a:r>
              <a:rPr lang="en-US" sz="1400" dirty="0"/>
              <a:t>If you </a:t>
            </a:r>
            <a:r>
              <a:rPr lang="en-US" sz="1400" b="1" dirty="0"/>
              <a:t>ARE using DFS channels</a:t>
            </a:r>
          </a:p>
          <a:p>
            <a:pPr lvl="2"/>
            <a:r>
              <a:rPr lang="en-US" sz="1200" dirty="0"/>
              <a:t>80 MHz </a:t>
            </a:r>
          </a:p>
          <a:p>
            <a:pPr lvl="3"/>
            <a:r>
              <a:rPr lang="en-US" sz="1000" dirty="0"/>
              <a:t>5 channels but some of your devices may not support 3 of them</a:t>
            </a:r>
          </a:p>
          <a:p>
            <a:pPr lvl="3"/>
            <a:r>
              <a:rPr lang="en-US" sz="1000" dirty="0"/>
              <a:t>Less than 25-30 users per channel</a:t>
            </a:r>
          </a:p>
          <a:p>
            <a:pPr lvl="3"/>
            <a:r>
              <a:rPr lang="en-US" sz="1000" dirty="0"/>
              <a:t>High AP density to support SNR’s higher than 35 (support the highest 802.11ac data rates)</a:t>
            </a:r>
          </a:p>
          <a:p>
            <a:pPr lvl="3"/>
            <a:r>
              <a:rPr lang="en-US" sz="1000" dirty="0"/>
              <a:t>Requires close monitoring of your user community for the first month to identify potential issues</a:t>
            </a:r>
          </a:p>
          <a:p>
            <a:pPr lvl="3"/>
            <a:r>
              <a:rPr lang="en-US" sz="1000" dirty="0"/>
              <a:t>Be prepared to drop back to 40 MHz channels</a:t>
            </a:r>
          </a:p>
          <a:p>
            <a:pPr lvl="2"/>
            <a:r>
              <a:rPr lang="en-US" sz="1200" dirty="0"/>
              <a:t>40 MHz </a:t>
            </a:r>
          </a:p>
          <a:p>
            <a:pPr lvl="3"/>
            <a:r>
              <a:rPr lang="en-US" sz="1000" dirty="0"/>
              <a:t>10 channels</a:t>
            </a:r>
          </a:p>
          <a:p>
            <a:pPr lvl="3"/>
            <a:r>
              <a:rPr lang="en-US" sz="1000" dirty="0"/>
              <a:t>Any deployment where 80MHz channels are problematic because of more than 4 AP’s with line of sight to each other or because of client side support issues</a:t>
            </a:r>
          </a:p>
          <a:p>
            <a:pPr lvl="2"/>
            <a:r>
              <a:rPr lang="en-US" sz="1200" dirty="0"/>
              <a:t>20 MHz </a:t>
            </a:r>
          </a:p>
          <a:p>
            <a:pPr lvl="3"/>
            <a:r>
              <a:rPr lang="en-US" sz="1000" dirty="0"/>
              <a:t>22 channels</a:t>
            </a:r>
          </a:p>
          <a:p>
            <a:pPr lvl="3"/>
            <a:r>
              <a:rPr lang="en-US" sz="1000" dirty="0"/>
              <a:t>Large Public Venues</a:t>
            </a:r>
            <a:endParaRPr lang="en-US" sz="700" dirty="0"/>
          </a:p>
        </p:txBody>
      </p:sp>
      <p:sp>
        <p:nvSpPr>
          <p:cNvPr id="6" name="Title 1"/>
          <p:cNvSpPr>
            <a:spLocks noGrp="1"/>
          </p:cNvSpPr>
          <p:nvPr>
            <p:ph type="title"/>
          </p:nvPr>
        </p:nvSpPr>
        <p:spPr>
          <a:xfrm>
            <a:off x="76200" y="92837"/>
            <a:ext cx="9067800" cy="354806"/>
          </a:xfrm>
        </p:spPr>
        <p:txBody>
          <a:bodyPr/>
          <a:lstStyle/>
          <a:p>
            <a:r>
              <a:rPr lang="en-US" sz="2400" dirty="0"/>
              <a:t>802.11 Wireless Networking Refresher</a:t>
            </a:r>
            <a:endParaRPr lang="en-US" sz="1600" dirty="0"/>
          </a:p>
        </p:txBody>
      </p:sp>
    </p:spTree>
    <p:extLst>
      <p:ext uri="{BB962C8B-B14F-4D97-AF65-F5344CB8AC3E}">
        <p14:creationId xmlns:p14="http://schemas.microsoft.com/office/powerpoint/2010/main" val="4270858307"/>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p:txBody>
          <a:bodyPr/>
          <a:lstStyle/>
          <a:p>
            <a:r>
              <a:rPr lang="en-US" sz="1600" dirty="0"/>
              <a:t>Transmit Power – Rule of 10’s and 3’s</a:t>
            </a:r>
          </a:p>
          <a:p>
            <a:r>
              <a:rPr lang="en-US" sz="1400" b="0" dirty="0"/>
              <a:t>For every 10dB of gain multiply the power by 10</a:t>
            </a:r>
          </a:p>
          <a:p>
            <a:r>
              <a:rPr lang="en-US" sz="1400" b="0" dirty="0"/>
              <a:t>For every 10dB of loss divide the power by 10</a:t>
            </a:r>
          </a:p>
          <a:p>
            <a:r>
              <a:rPr lang="en-US" sz="1400" b="0" dirty="0"/>
              <a:t>For every 3dB of gain multiply the power by 2</a:t>
            </a:r>
          </a:p>
          <a:p>
            <a:r>
              <a:rPr lang="en-US" sz="1400" b="0" dirty="0"/>
              <a:t>For every 3dB of loss divide the power by 2</a:t>
            </a:r>
            <a:endParaRPr lang="en-US" sz="950" dirty="0"/>
          </a:p>
          <a:p>
            <a:pPr marL="257169" lvl="1" indent="0">
              <a:buNone/>
            </a:pPr>
            <a:endParaRPr lang="en-US" sz="1050" dirty="0"/>
          </a:p>
          <a:p>
            <a:pPr marL="257169" lvl="1" indent="0">
              <a:buNone/>
            </a:pPr>
            <a:r>
              <a:rPr lang="en-US" sz="1050" dirty="0"/>
              <a:t>3dBm   -----   2mW  </a:t>
            </a:r>
          </a:p>
          <a:p>
            <a:pPr marL="257169" lvl="1" indent="0">
              <a:buNone/>
            </a:pPr>
            <a:r>
              <a:rPr lang="en-US" sz="1050" dirty="0"/>
              <a:t>6dBm   -----   4mW  </a:t>
            </a:r>
          </a:p>
          <a:p>
            <a:pPr marL="257169" lvl="1" indent="0">
              <a:buNone/>
            </a:pPr>
            <a:r>
              <a:rPr lang="en-US" sz="1050" dirty="0"/>
              <a:t>9dBm   -----   8mW  </a:t>
            </a:r>
          </a:p>
          <a:p>
            <a:pPr marL="257169" lvl="1" indent="0">
              <a:buNone/>
            </a:pPr>
            <a:r>
              <a:rPr lang="en-US" sz="1050" dirty="0"/>
              <a:t>12dBm -----  16mW  </a:t>
            </a:r>
          </a:p>
          <a:p>
            <a:pPr marL="257169" lvl="1" indent="0">
              <a:buNone/>
            </a:pPr>
            <a:r>
              <a:rPr lang="en-US" sz="1050" dirty="0"/>
              <a:t>15dBm -----  31mW  </a:t>
            </a:r>
          </a:p>
          <a:p>
            <a:pPr marL="257169" lvl="1" indent="0">
              <a:buNone/>
            </a:pPr>
            <a:r>
              <a:rPr lang="en-US" sz="1050" dirty="0"/>
              <a:t>18dBm -----  63mW  </a:t>
            </a:r>
          </a:p>
          <a:p>
            <a:pPr marL="257169" lvl="1" indent="0">
              <a:buNone/>
            </a:pPr>
            <a:r>
              <a:rPr lang="en-US" sz="1050" dirty="0"/>
              <a:t>21dBm -----  125mW</a:t>
            </a:r>
          </a:p>
          <a:p>
            <a:pPr marL="257169" lvl="1" indent="0">
              <a:buNone/>
            </a:pPr>
            <a:r>
              <a:rPr lang="en-US" sz="1050" dirty="0"/>
              <a:t>22dBm -----  158mW</a:t>
            </a:r>
          </a:p>
          <a:p>
            <a:pPr marL="257169" lvl="1" indent="0">
              <a:buNone/>
            </a:pPr>
            <a:r>
              <a:rPr lang="en-US" sz="1050" dirty="0"/>
              <a:t>22.5dBm --   177mW</a:t>
            </a:r>
          </a:p>
          <a:p>
            <a:pPr marL="257169" lvl="1" indent="0">
              <a:buNone/>
            </a:pPr>
            <a:r>
              <a:rPr lang="en-US" sz="1050" dirty="0"/>
              <a:t>23dBm -----  200mW</a:t>
            </a:r>
            <a:endParaRPr lang="en-US" sz="1000" dirty="0"/>
          </a:p>
        </p:txBody>
      </p:sp>
      <p:sp>
        <p:nvSpPr>
          <p:cNvPr id="6" name="Title 1"/>
          <p:cNvSpPr>
            <a:spLocks noGrp="1"/>
          </p:cNvSpPr>
          <p:nvPr>
            <p:ph type="title"/>
          </p:nvPr>
        </p:nvSpPr>
        <p:spPr>
          <a:xfrm>
            <a:off x="76200" y="92837"/>
            <a:ext cx="9067800" cy="354806"/>
          </a:xfrm>
        </p:spPr>
        <p:txBody>
          <a:bodyPr/>
          <a:lstStyle/>
          <a:p>
            <a:r>
              <a:rPr lang="en-US" sz="2400" dirty="0"/>
              <a:t>802.11 Wireless Networking Refresher</a:t>
            </a:r>
            <a:endParaRPr lang="en-US" sz="1600" dirty="0"/>
          </a:p>
        </p:txBody>
      </p:sp>
    </p:spTree>
    <p:extLst>
      <p:ext uri="{BB962C8B-B14F-4D97-AF65-F5344CB8AC3E}">
        <p14:creationId xmlns:p14="http://schemas.microsoft.com/office/powerpoint/2010/main" val="1774162802"/>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a:xfrm>
            <a:off x="499444" y="916223"/>
            <a:ext cx="8149167" cy="710871"/>
          </a:xfrm>
        </p:spPr>
        <p:txBody>
          <a:bodyPr/>
          <a:lstStyle/>
          <a:p>
            <a:pPr marL="0">
              <a:lnSpc>
                <a:spcPct val="100000"/>
              </a:lnSpc>
              <a:spcBef>
                <a:spcPts val="0"/>
              </a:spcBef>
            </a:pPr>
            <a:r>
              <a:rPr lang="en-US" sz="1600" dirty="0"/>
              <a:t>802.11 is Equivalent to Using Very Sophisticated Walkie-Talkies</a:t>
            </a:r>
          </a:p>
          <a:p>
            <a:pPr marL="0">
              <a:lnSpc>
                <a:spcPct val="100000"/>
              </a:lnSpc>
              <a:spcBef>
                <a:spcPts val="0"/>
              </a:spcBef>
            </a:pPr>
            <a:r>
              <a:rPr lang="en-US" sz="1600" dirty="0"/>
              <a:t>Who’s more important here ?</a:t>
            </a:r>
          </a:p>
          <a:p>
            <a:pPr lvl="1"/>
            <a:endParaRPr lang="en-US" sz="1000" dirty="0"/>
          </a:p>
        </p:txBody>
      </p:sp>
      <p:sp>
        <p:nvSpPr>
          <p:cNvPr id="7" name="Title 1"/>
          <p:cNvSpPr>
            <a:spLocks noGrp="1"/>
          </p:cNvSpPr>
          <p:nvPr>
            <p:ph type="title"/>
          </p:nvPr>
        </p:nvSpPr>
        <p:spPr>
          <a:xfrm>
            <a:off x="76200" y="92837"/>
            <a:ext cx="9067800" cy="354806"/>
          </a:xfrm>
        </p:spPr>
        <p:txBody>
          <a:bodyPr/>
          <a:lstStyle/>
          <a:p>
            <a:r>
              <a:rPr lang="en-US" sz="2400" dirty="0"/>
              <a:t>802.11 Wireless Networking Refresher</a:t>
            </a:r>
            <a:endParaRPr lang="en-US" sz="1600" dirty="0"/>
          </a:p>
        </p:txBody>
      </p:sp>
      <p:pic>
        <p:nvPicPr>
          <p:cNvPr id="5" name="Picture 2" descr="https://webobjects2.cdw.com/is/image/CDW/4093365?$product-m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0065" y="1871285"/>
            <a:ext cx="2706737" cy="193982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Give the gift of mobile virtual reality this Father’s Day"/>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53222" y="1921667"/>
            <a:ext cx="752010" cy="1839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txBox="1">
            <a:spLocks/>
          </p:cNvSpPr>
          <p:nvPr/>
        </p:nvSpPr>
        <p:spPr>
          <a:xfrm>
            <a:off x="436691" y="3652387"/>
            <a:ext cx="8149167" cy="710871"/>
          </a:xfrm>
          <a:prstGeom prst="rect">
            <a:avLst/>
          </a:prstGeom>
        </p:spPr>
        <p:txBody>
          <a:bodyPr vert="horz"/>
          <a:lstStyle>
            <a:lvl1pPr marL="342900" indent="-342900" algn="l" rtl="0" eaLnBrk="1" fontAlgn="base" hangingPunct="1">
              <a:lnSpc>
                <a:spcPct val="95000"/>
              </a:lnSpc>
              <a:spcBef>
                <a:spcPts val="1000"/>
              </a:spcBef>
              <a:spcAft>
                <a:spcPct val="0"/>
              </a:spcAft>
              <a:buClr>
                <a:srgbClr val="FF9933"/>
              </a:buClr>
              <a:defRPr sz="2400" b="1" baseline="0">
                <a:solidFill>
                  <a:srgbClr val="1C1C1C"/>
                </a:solidFill>
                <a:latin typeface="Arial" pitchFamily="34" charset="0"/>
                <a:ea typeface="Arial"/>
                <a:cs typeface="Arial" pitchFamily="34" charset="0"/>
              </a:defRPr>
            </a:lvl1pPr>
            <a:lvl2pPr marL="473075" indent="-227013" algn="l" rtl="0" eaLnBrk="1" fontAlgn="base" hangingPunct="1">
              <a:lnSpc>
                <a:spcPct val="95000"/>
              </a:lnSpc>
              <a:spcBef>
                <a:spcPts val="300"/>
              </a:spcBef>
              <a:spcAft>
                <a:spcPct val="0"/>
              </a:spcAft>
              <a:buClr>
                <a:srgbClr val="FF9933"/>
              </a:buClr>
              <a:buFont typeface="Lucida Grande" charset="0"/>
              <a:buChar char="–"/>
              <a:defRPr sz="2000">
                <a:solidFill>
                  <a:srgbClr val="595959"/>
                </a:solidFill>
                <a:latin typeface="Arial" pitchFamily="34" charset="0"/>
                <a:ea typeface="Arial"/>
                <a:cs typeface="Arial" pitchFamily="34" charset="0"/>
              </a:defRPr>
            </a:lvl2pPr>
            <a:lvl3pPr marL="703263" indent="-227013" algn="l" rtl="0" eaLnBrk="1" fontAlgn="base" hangingPunct="1">
              <a:lnSpc>
                <a:spcPct val="95000"/>
              </a:lnSpc>
              <a:spcBef>
                <a:spcPts val="300"/>
              </a:spcBef>
              <a:spcAft>
                <a:spcPct val="0"/>
              </a:spcAft>
              <a:buClr>
                <a:srgbClr val="FF9933"/>
              </a:buClr>
              <a:buFont typeface="Times" charset="0"/>
              <a:buChar char="•"/>
              <a:defRPr>
                <a:solidFill>
                  <a:srgbClr val="595959"/>
                </a:solidFill>
                <a:latin typeface="Arial" pitchFamily="34" charset="0"/>
                <a:ea typeface="Arial"/>
                <a:cs typeface="Arial" pitchFamily="34" charset="0"/>
              </a:defRPr>
            </a:lvl3pPr>
            <a:lvl4pPr marL="1144588" indent="-169863" algn="l" rtl="0" eaLnBrk="1" fontAlgn="base" hangingPunct="1">
              <a:lnSpc>
                <a:spcPct val="95000"/>
              </a:lnSpc>
              <a:spcBef>
                <a:spcPts val="300"/>
              </a:spcBef>
              <a:spcAft>
                <a:spcPct val="0"/>
              </a:spcAft>
              <a:buClr>
                <a:srgbClr val="FF9933"/>
              </a:buClr>
              <a:buFont typeface="Times" charset="0"/>
              <a:buChar char="•"/>
              <a:defRPr sz="1600">
                <a:solidFill>
                  <a:srgbClr val="595959"/>
                </a:solidFill>
                <a:latin typeface="Arial" pitchFamily="34" charset="0"/>
                <a:ea typeface="Arial"/>
                <a:cs typeface="Arial" pitchFamily="34" charset="0"/>
              </a:defRPr>
            </a:lvl4pPr>
            <a:lvl5pPr marL="1370013" indent="-111125" algn="l" rtl="0" eaLnBrk="1" fontAlgn="base" hangingPunct="1">
              <a:lnSpc>
                <a:spcPct val="95000"/>
              </a:lnSpc>
              <a:spcBef>
                <a:spcPts val="300"/>
              </a:spcBef>
              <a:spcAft>
                <a:spcPct val="0"/>
              </a:spcAft>
              <a:buClr>
                <a:srgbClr val="FF9933"/>
              </a:buClr>
              <a:buFont typeface="Times" charset="0"/>
              <a:buChar char="•"/>
              <a:defRPr sz="1600">
                <a:solidFill>
                  <a:srgbClr val="595959"/>
                </a:solidFill>
                <a:latin typeface="Arial" pitchFamily="34" charset="0"/>
                <a:ea typeface="Arial"/>
                <a:cs typeface="Arial" pitchFamily="34" charset="0"/>
              </a:defRPr>
            </a:lvl5pPr>
            <a:lvl6pPr marL="2513187" indent="-228470" algn="l" rtl="0" eaLnBrk="1" fontAlgn="base" hangingPunct="1">
              <a:spcBef>
                <a:spcPct val="20000"/>
              </a:spcBef>
              <a:spcAft>
                <a:spcPct val="0"/>
              </a:spcAft>
              <a:buChar char="»"/>
              <a:defRPr sz="2200">
                <a:solidFill>
                  <a:schemeClr val="tx1"/>
                </a:solidFill>
                <a:latin typeface="+mn-lt"/>
                <a:ea typeface="+mn-ea"/>
              </a:defRPr>
            </a:lvl6pPr>
            <a:lvl7pPr marL="2970128" indent="-228470" algn="l" rtl="0" eaLnBrk="1" fontAlgn="base" hangingPunct="1">
              <a:spcBef>
                <a:spcPct val="20000"/>
              </a:spcBef>
              <a:spcAft>
                <a:spcPct val="0"/>
              </a:spcAft>
              <a:buChar char="»"/>
              <a:defRPr sz="2200">
                <a:solidFill>
                  <a:schemeClr val="tx1"/>
                </a:solidFill>
                <a:latin typeface="+mn-lt"/>
                <a:ea typeface="+mn-ea"/>
              </a:defRPr>
            </a:lvl7pPr>
            <a:lvl8pPr marL="3427073" indent="-228470" algn="l" rtl="0" eaLnBrk="1" fontAlgn="base" hangingPunct="1">
              <a:spcBef>
                <a:spcPct val="20000"/>
              </a:spcBef>
              <a:spcAft>
                <a:spcPct val="0"/>
              </a:spcAft>
              <a:buChar char="»"/>
              <a:defRPr sz="2200">
                <a:solidFill>
                  <a:schemeClr val="tx1"/>
                </a:solidFill>
                <a:latin typeface="+mn-lt"/>
                <a:ea typeface="+mn-ea"/>
              </a:defRPr>
            </a:lvl8pPr>
            <a:lvl9pPr marL="3884012" indent="-228470" algn="l" rtl="0" eaLnBrk="1" fontAlgn="base" hangingPunct="1">
              <a:spcBef>
                <a:spcPct val="20000"/>
              </a:spcBef>
              <a:spcAft>
                <a:spcPct val="0"/>
              </a:spcAft>
              <a:buChar char="»"/>
              <a:defRPr sz="2200">
                <a:solidFill>
                  <a:schemeClr val="tx1"/>
                </a:solidFill>
                <a:latin typeface="+mn-lt"/>
                <a:ea typeface="+mn-ea"/>
              </a:defRPr>
            </a:lvl9pPr>
          </a:lstStyle>
          <a:p>
            <a:pPr marL="0" algn="ctr" defTabSz="914400">
              <a:lnSpc>
                <a:spcPct val="100000"/>
              </a:lnSpc>
              <a:spcBef>
                <a:spcPts val="0"/>
              </a:spcBef>
            </a:pPr>
            <a:r>
              <a:rPr lang="en-US" sz="3200" kern="0" dirty="0">
                <a:solidFill>
                  <a:srgbClr val="FF0000"/>
                </a:solidFill>
              </a:rPr>
              <a:t>Neither  </a:t>
            </a:r>
          </a:p>
          <a:p>
            <a:pPr marL="0" algn="ctr" defTabSz="914400">
              <a:lnSpc>
                <a:spcPct val="100000"/>
              </a:lnSpc>
              <a:spcBef>
                <a:spcPts val="0"/>
              </a:spcBef>
            </a:pPr>
            <a:r>
              <a:rPr lang="en-US" sz="1600" kern="0">
                <a:solidFill>
                  <a:srgbClr val="FF0000"/>
                </a:solidFill>
              </a:rPr>
              <a:t>They are both </a:t>
            </a:r>
            <a:r>
              <a:rPr lang="en-US" sz="1600" kern="0" dirty="0">
                <a:solidFill>
                  <a:srgbClr val="FF0000"/>
                </a:solidFill>
              </a:rPr>
              <a:t>critical to effective wireless communications</a:t>
            </a:r>
          </a:p>
          <a:p>
            <a:pPr lvl="1" algn="ctr" defTabSz="914400"/>
            <a:endParaRPr lang="en-US" sz="1000" kern="0" dirty="0"/>
          </a:p>
        </p:txBody>
      </p:sp>
      <p:sp>
        <p:nvSpPr>
          <p:cNvPr id="9" name="Content Placeholder 2"/>
          <p:cNvSpPr txBox="1">
            <a:spLocks/>
          </p:cNvSpPr>
          <p:nvPr/>
        </p:nvSpPr>
        <p:spPr>
          <a:xfrm>
            <a:off x="535516" y="4383116"/>
            <a:ext cx="8149167" cy="363383"/>
          </a:xfrm>
          <a:prstGeom prst="rect">
            <a:avLst/>
          </a:prstGeom>
        </p:spPr>
        <p:txBody>
          <a:bodyPr vert="horz"/>
          <a:lstStyle>
            <a:lvl1pPr marL="342900" indent="-342900" algn="l" rtl="0" eaLnBrk="1" fontAlgn="base" hangingPunct="1">
              <a:lnSpc>
                <a:spcPct val="95000"/>
              </a:lnSpc>
              <a:spcBef>
                <a:spcPts val="1000"/>
              </a:spcBef>
              <a:spcAft>
                <a:spcPct val="0"/>
              </a:spcAft>
              <a:buClr>
                <a:srgbClr val="FF9933"/>
              </a:buClr>
              <a:defRPr sz="2400" b="1" baseline="0">
                <a:solidFill>
                  <a:srgbClr val="1C1C1C"/>
                </a:solidFill>
                <a:latin typeface="Arial" pitchFamily="34" charset="0"/>
                <a:ea typeface="Arial"/>
                <a:cs typeface="Arial" pitchFamily="34" charset="0"/>
              </a:defRPr>
            </a:lvl1pPr>
            <a:lvl2pPr marL="473075" indent="-227013" algn="l" rtl="0" eaLnBrk="1" fontAlgn="base" hangingPunct="1">
              <a:lnSpc>
                <a:spcPct val="95000"/>
              </a:lnSpc>
              <a:spcBef>
                <a:spcPts val="300"/>
              </a:spcBef>
              <a:spcAft>
                <a:spcPct val="0"/>
              </a:spcAft>
              <a:buClr>
                <a:srgbClr val="FF9933"/>
              </a:buClr>
              <a:buFont typeface="Lucida Grande" charset="0"/>
              <a:buChar char="–"/>
              <a:defRPr sz="2000">
                <a:solidFill>
                  <a:srgbClr val="595959"/>
                </a:solidFill>
                <a:latin typeface="Arial" pitchFamily="34" charset="0"/>
                <a:ea typeface="Arial"/>
                <a:cs typeface="Arial" pitchFamily="34" charset="0"/>
              </a:defRPr>
            </a:lvl2pPr>
            <a:lvl3pPr marL="703263" indent="-227013" algn="l" rtl="0" eaLnBrk="1" fontAlgn="base" hangingPunct="1">
              <a:lnSpc>
                <a:spcPct val="95000"/>
              </a:lnSpc>
              <a:spcBef>
                <a:spcPts val="300"/>
              </a:spcBef>
              <a:spcAft>
                <a:spcPct val="0"/>
              </a:spcAft>
              <a:buClr>
                <a:srgbClr val="FF9933"/>
              </a:buClr>
              <a:buFont typeface="Times" charset="0"/>
              <a:buChar char="•"/>
              <a:defRPr>
                <a:solidFill>
                  <a:srgbClr val="595959"/>
                </a:solidFill>
                <a:latin typeface="Arial" pitchFamily="34" charset="0"/>
                <a:ea typeface="Arial"/>
                <a:cs typeface="Arial" pitchFamily="34" charset="0"/>
              </a:defRPr>
            </a:lvl3pPr>
            <a:lvl4pPr marL="1144588" indent="-169863" algn="l" rtl="0" eaLnBrk="1" fontAlgn="base" hangingPunct="1">
              <a:lnSpc>
                <a:spcPct val="95000"/>
              </a:lnSpc>
              <a:spcBef>
                <a:spcPts val="300"/>
              </a:spcBef>
              <a:spcAft>
                <a:spcPct val="0"/>
              </a:spcAft>
              <a:buClr>
                <a:srgbClr val="FF9933"/>
              </a:buClr>
              <a:buFont typeface="Times" charset="0"/>
              <a:buChar char="•"/>
              <a:defRPr sz="1600">
                <a:solidFill>
                  <a:srgbClr val="595959"/>
                </a:solidFill>
                <a:latin typeface="Arial" pitchFamily="34" charset="0"/>
                <a:ea typeface="Arial"/>
                <a:cs typeface="Arial" pitchFamily="34" charset="0"/>
              </a:defRPr>
            </a:lvl4pPr>
            <a:lvl5pPr marL="1370013" indent="-111125" algn="l" rtl="0" eaLnBrk="1" fontAlgn="base" hangingPunct="1">
              <a:lnSpc>
                <a:spcPct val="95000"/>
              </a:lnSpc>
              <a:spcBef>
                <a:spcPts val="300"/>
              </a:spcBef>
              <a:spcAft>
                <a:spcPct val="0"/>
              </a:spcAft>
              <a:buClr>
                <a:srgbClr val="FF9933"/>
              </a:buClr>
              <a:buFont typeface="Times" charset="0"/>
              <a:buChar char="•"/>
              <a:defRPr sz="1600">
                <a:solidFill>
                  <a:srgbClr val="595959"/>
                </a:solidFill>
                <a:latin typeface="Arial" pitchFamily="34" charset="0"/>
                <a:ea typeface="Arial"/>
                <a:cs typeface="Arial" pitchFamily="34" charset="0"/>
              </a:defRPr>
            </a:lvl5pPr>
            <a:lvl6pPr marL="2513187" indent="-228470" algn="l" rtl="0" eaLnBrk="1" fontAlgn="base" hangingPunct="1">
              <a:spcBef>
                <a:spcPct val="20000"/>
              </a:spcBef>
              <a:spcAft>
                <a:spcPct val="0"/>
              </a:spcAft>
              <a:buChar char="»"/>
              <a:defRPr sz="2200">
                <a:solidFill>
                  <a:schemeClr val="tx1"/>
                </a:solidFill>
                <a:latin typeface="+mn-lt"/>
                <a:ea typeface="+mn-ea"/>
              </a:defRPr>
            </a:lvl6pPr>
            <a:lvl7pPr marL="2970128" indent="-228470" algn="l" rtl="0" eaLnBrk="1" fontAlgn="base" hangingPunct="1">
              <a:spcBef>
                <a:spcPct val="20000"/>
              </a:spcBef>
              <a:spcAft>
                <a:spcPct val="0"/>
              </a:spcAft>
              <a:buChar char="»"/>
              <a:defRPr sz="2200">
                <a:solidFill>
                  <a:schemeClr val="tx1"/>
                </a:solidFill>
                <a:latin typeface="+mn-lt"/>
                <a:ea typeface="+mn-ea"/>
              </a:defRPr>
            </a:lvl7pPr>
            <a:lvl8pPr marL="3427073" indent="-228470" algn="l" rtl="0" eaLnBrk="1" fontAlgn="base" hangingPunct="1">
              <a:spcBef>
                <a:spcPct val="20000"/>
              </a:spcBef>
              <a:spcAft>
                <a:spcPct val="0"/>
              </a:spcAft>
              <a:buChar char="»"/>
              <a:defRPr sz="2200">
                <a:solidFill>
                  <a:schemeClr val="tx1"/>
                </a:solidFill>
                <a:latin typeface="+mn-lt"/>
                <a:ea typeface="+mn-ea"/>
              </a:defRPr>
            </a:lvl8pPr>
            <a:lvl9pPr marL="3884012" indent="-228470" algn="l" rtl="0" eaLnBrk="1" fontAlgn="base" hangingPunct="1">
              <a:spcBef>
                <a:spcPct val="20000"/>
              </a:spcBef>
              <a:spcAft>
                <a:spcPct val="0"/>
              </a:spcAft>
              <a:buChar char="»"/>
              <a:defRPr sz="2200">
                <a:solidFill>
                  <a:schemeClr val="tx1"/>
                </a:solidFill>
                <a:latin typeface="+mn-lt"/>
                <a:ea typeface="+mn-ea"/>
              </a:defRPr>
            </a:lvl9pPr>
          </a:lstStyle>
          <a:p>
            <a:pPr marL="0" algn="ctr" defTabSz="914400">
              <a:lnSpc>
                <a:spcPct val="100000"/>
              </a:lnSpc>
              <a:spcBef>
                <a:spcPts val="0"/>
              </a:spcBef>
            </a:pPr>
            <a:r>
              <a:rPr lang="en-US" sz="2000" kern="0" dirty="0">
                <a:solidFill>
                  <a:srgbClr val="FF0000"/>
                </a:solidFill>
              </a:rPr>
              <a:t>DRIVERS MATTER!!!</a:t>
            </a:r>
          </a:p>
          <a:p>
            <a:pPr lvl="1" algn="ctr" defTabSz="914400"/>
            <a:endParaRPr lang="en-US" sz="1000" kern="0" dirty="0"/>
          </a:p>
        </p:txBody>
      </p:sp>
    </p:spTree>
    <p:extLst>
      <p:ext uri="{BB962C8B-B14F-4D97-AF65-F5344CB8AC3E}">
        <p14:creationId xmlns:p14="http://schemas.microsoft.com/office/powerpoint/2010/main" val="199349113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40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childTnLst>
                                </p:cTn>
                              </p:par>
                              <p:par>
                                <p:cTn id="8" presetID="10" presetClass="entr" presetSubtype="0" fill="hold" nodeType="withEffect">
                                  <p:stCondLst>
                                    <p:cond delay="400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1000"/>
                                        <p:tgtEl>
                                          <p:spTgt spid="8">
                                            <p:txEl>
                                              <p:pRg st="1" end="1"/>
                                            </p:txEl>
                                          </p:spTgt>
                                        </p:tgtEl>
                                      </p:cBhvr>
                                    </p:animEffect>
                                  </p:childTnLst>
                                </p:cTn>
                              </p:par>
                              <p:par>
                                <p:cTn id="11" presetID="10" presetClass="entr" presetSubtype="0" fill="hold" nodeType="withEffect">
                                  <p:stCondLst>
                                    <p:cond delay="800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fade">
                                      <p:cBhvr>
                                        <p:cTn id="13" dur="1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Agenda</a:t>
            </a:r>
          </a:p>
        </p:txBody>
      </p:sp>
      <p:sp>
        <p:nvSpPr>
          <p:cNvPr id="3" name="Text Placeholder 2"/>
          <p:cNvSpPr>
            <a:spLocks noGrp="1"/>
          </p:cNvSpPr>
          <p:nvPr>
            <p:ph type="body" sz="quarter" idx="11"/>
          </p:nvPr>
        </p:nvSpPr>
        <p:spPr>
          <a:xfrm>
            <a:off x="499533" y="1531255"/>
            <a:ext cx="7543800" cy="3183619"/>
          </a:xfrm>
        </p:spPr>
        <p:txBody>
          <a:bodyPr/>
          <a:lstStyle/>
          <a:p>
            <a:pPr>
              <a:buFont typeface="Arial" panose="020B0604020202020204" pitchFamily="34" charset="0"/>
              <a:buChar char="•"/>
            </a:pPr>
            <a:r>
              <a:rPr lang="en-US" sz="2000" dirty="0"/>
              <a:t>Very Quick 802.11 Wireless Networking Refresher </a:t>
            </a:r>
          </a:p>
          <a:p>
            <a:pPr>
              <a:buFont typeface="Arial" panose="020B0604020202020204" pitchFamily="34" charset="0"/>
              <a:buChar char="•"/>
            </a:pPr>
            <a:r>
              <a:rPr lang="en-US" sz="2000" dirty="0"/>
              <a:t>Access Point Planning and Placement</a:t>
            </a:r>
          </a:p>
          <a:p>
            <a:pPr>
              <a:buFont typeface="Arial" panose="020B0604020202020204" pitchFamily="34" charset="0"/>
              <a:buChar char="•"/>
            </a:pPr>
            <a:r>
              <a:rPr lang="en-US" sz="2000" dirty="0"/>
              <a:t>Adaptive Radio Management and </a:t>
            </a:r>
            <a:r>
              <a:rPr lang="en-US" sz="2000" dirty="0" err="1"/>
              <a:t>Airmatch</a:t>
            </a:r>
            <a:endParaRPr lang="en-US" sz="2000" dirty="0"/>
          </a:p>
          <a:p>
            <a:pPr>
              <a:buFont typeface="Arial" panose="020B0604020202020204" pitchFamily="34" charset="0"/>
              <a:buChar char="•"/>
            </a:pPr>
            <a:r>
              <a:rPr lang="en-US" sz="2000" dirty="0"/>
              <a:t>Client Roaming</a:t>
            </a:r>
          </a:p>
          <a:p>
            <a:pPr>
              <a:buFont typeface="Arial" panose="020B0604020202020204" pitchFamily="34" charset="0"/>
              <a:buChar char="•"/>
            </a:pPr>
            <a:r>
              <a:rPr lang="en-US" sz="2000" dirty="0"/>
              <a:t>Client Match</a:t>
            </a:r>
          </a:p>
          <a:p>
            <a:pPr>
              <a:buFont typeface="Arial" panose="020B0604020202020204" pitchFamily="34" charset="0"/>
              <a:buChar char="•"/>
            </a:pPr>
            <a:r>
              <a:rPr lang="en-US" sz="2000" dirty="0"/>
              <a:t>Client Troubleshooting (controller-centric)</a:t>
            </a:r>
          </a:p>
          <a:p>
            <a:pPr marL="246062" lvl="1" indent="0">
              <a:buNone/>
            </a:pPr>
            <a:endParaRPr lang="en-US" sz="1200" i="1" dirty="0"/>
          </a:p>
          <a:p>
            <a:pPr marL="246062" lvl="1" indent="0">
              <a:buNone/>
            </a:pPr>
            <a:r>
              <a:rPr lang="en-US" sz="1400" b="1" i="1" dirty="0"/>
              <a:t>There are a lot of slides in this presentation and we are NOT going to cover each in detail.  They are there for later reference</a:t>
            </a:r>
          </a:p>
          <a:p>
            <a:pPr marL="0" indent="0"/>
            <a:endParaRPr lang="en-US" sz="2000" dirty="0"/>
          </a:p>
        </p:txBody>
      </p:sp>
      <p:sp>
        <p:nvSpPr>
          <p:cNvPr id="5" name="Text Placeholder 2"/>
          <p:cNvSpPr txBox="1">
            <a:spLocks/>
          </p:cNvSpPr>
          <p:nvPr/>
        </p:nvSpPr>
        <p:spPr>
          <a:xfrm>
            <a:off x="223763" y="885371"/>
            <a:ext cx="8213799" cy="562429"/>
          </a:xfrm>
          <a:prstGeom prst="rect">
            <a:avLst/>
          </a:prstGeom>
        </p:spPr>
        <p:txBody>
          <a:bodyPr vert="horz"/>
          <a:lstStyle>
            <a:lvl1pPr marL="342900" indent="-342900" algn="l" rtl="0" eaLnBrk="1" fontAlgn="base" hangingPunct="1">
              <a:lnSpc>
                <a:spcPct val="95000"/>
              </a:lnSpc>
              <a:spcBef>
                <a:spcPts val="1000"/>
              </a:spcBef>
              <a:spcAft>
                <a:spcPct val="0"/>
              </a:spcAft>
              <a:buClr>
                <a:srgbClr val="DF6A26"/>
              </a:buClr>
              <a:buFont typeface="Arial"/>
              <a:buChar char="•"/>
              <a:defRPr sz="2400" b="1" baseline="0">
                <a:solidFill>
                  <a:srgbClr val="1C1C1C"/>
                </a:solidFill>
                <a:latin typeface="Arial" pitchFamily="34" charset="0"/>
                <a:ea typeface="Arial"/>
                <a:cs typeface="Arial" pitchFamily="34" charset="0"/>
              </a:defRPr>
            </a:lvl1pPr>
            <a:lvl2pPr marL="473075" indent="-227013" algn="l" rtl="0" eaLnBrk="1" fontAlgn="base" hangingPunct="1">
              <a:lnSpc>
                <a:spcPct val="95000"/>
              </a:lnSpc>
              <a:spcBef>
                <a:spcPts val="300"/>
              </a:spcBef>
              <a:spcAft>
                <a:spcPct val="0"/>
              </a:spcAft>
              <a:buClr>
                <a:srgbClr val="FF9933"/>
              </a:buClr>
              <a:buFont typeface="Lucida Grande" charset="0"/>
              <a:buChar char="–"/>
              <a:defRPr sz="2000">
                <a:solidFill>
                  <a:srgbClr val="595959"/>
                </a:solidFill>
                <a:latin typeface="Arial" pitchFamily="34" charset="0"/>
                <a:ea typeface="Arial"/>
                <a:cs typeface="Arial" pitchFamily="34" charset="0"/>
              </a:defRPr>
            </a:lvl2pPr>
            <a:lvl3pPr marL="703263" indent="-227013" algn="l" rtl="0" eaLnBrk="1" fontAlgn="base" hangingPunct="1">
              <a:lnSpc>
                <a:spcPct val="95000"/>
              </a:lnSpc>
              <a:spcBef>
                <a:spcPts val="300"/>
              </a:spcBef>
              <a:spcAft>
                <a:spcPct val="0"/>
              </a:spcAft>
              <a:buClr>
                <a:srgbClr val="FF9933"/>
              </a:buClr>
              <a:buFont typeface="Times" charset="0"/>
              <a:buChar char="•"/>
              <a:defRPr>
                <a:solidFill>
                  <a:srgbClr val="595959"/>
                </a:solidFill>
                <a:latin typeface="Arial" pitchFamily="34" charset="0"/>
                <a:ea typeface="Arial"/>
                <a:cs typeface="Arial" pitchFamily="34" charset="0"/>
              </a:defRPr>
            </a:lvl3pPr>
            <a:lvl4pPr marL="1144588" indent="-169863" algn="l" rtl="0" eaLnBrk="1" fontAlgn="base" hangingPunct="1">
              <a:lnSpc>
                <a:spcPct val="95000"/>
              </a:lnSpc>
              <a:spcBef>
                <a:spcPts val="300"/>
              </a:spcBef>
              <a:spcAft>
                <a:spcPct val="0"/>
              </a:spcAft>
              <a:buClr>
                <a:srgbClr val="FF9933"/>
              </a:buClr>
              <a:buFont typeface="Times" charset="0"/>
              <a:buChar char="•"/>
              <a:defRPr sz="1600">
                <a:solidFill>
                  <a:srgbClr val="595959"/>
                </a:solidFill>
                <a:latin typeface="Arial" pitchFamily="34" charset="0"/>
                <a:ea typeface="Arial"/>
                <a:cs typeface="Arial" pitchFamily="34" charset="0"/>
              </a:defRPr>
            </a:lvl4pPr>
            <a:lvl5pPr marL="1370013" indent="-111125" algn="l" rtl="0" eaLnBrk="1" fontAlgn="base" hangingPunct="1">
              <a:lnSpc>
                <a:spcPct val="95000"/>
              </a:lnSpc>
              <a:spcBef>
                <a:spcPts val="300"/>
              </a:spcBef>
              <a:spcAft>
                <a:spcPct val="0"/>
              </a:spcAft>
              <a:buClr>
                <a:srgbClr val="FF9933"/>
              </a:buClr>
              <a:buFont typeface="Times" charset="0"/>
              <a:buChar char="•"/>
              <a:defRPr sz="1600">
                <a:solidFill>
                  <a:srgbClr val="595959"/>
                </a:solidFill>
                <a:latin typeface="Arial" pitchFamily="34" charset="0"/>
                <a:ea typeface="Arial"/>
                <a:cs typeface="Arial" pitchFamily="34" charset="0"/>
              </a:defRPr>
            </a:lvl5pPr>
            <a:lvl6pPr marL="2513187" indent="-228470" algn="l" rtl="0" eaLnBrk="1" fontAlgn="base" hangingPunct="1">
              <a:spcBef>
                <a:spcPct val="20000"/>
              </a:spcBef>
              <a:spcAft>
                <a:spcPct val="0"/>
              </a:spcAft>
              <a:buChar char="»"/>
              <a:defRPr sz="2200">
                <a:solidFill>
                  <a:schemeClr val="tx1"/>
                </a:solidFill>
                <a:latin typeface="+mn-lt"/>
                <a:ea typeface="+mn-ea"/>
              </a:defRPr>
            </a:lvl6pPr>
            <a:lvl7pPr marL="2970128" indent="-228470" algn="l" rtl="0" eaLnBrk="1" fontAlgn="base" hangingPunct="1">
              <a:spcBef>
                <a:spcPct val="20000"/>
              </a:spcBef>
              <a:spcAft>
                <a:spcPct val="0"/>
              </a:spcAft>
              <a:buChar char="»"/>
              <a:defRPr sz="2200">
                <a:solidFill>
                  <a:schemeClr val="tx1"/>
                </a:solidFill>
                <a:latin typeface="+mn-lt"/>
                <a:ea typeface="+mn-ea"/>
              </a:defRPr>
            </a:lvl7pPr>
            <a:lvl8pPr marL="3427073" indent="-228470" algn="l" rtl="0" eaLnBrk="1" fontAlgn="base" hangingPunct="1">
              <a:spcBef>
                <a:spcPct val="20000"/>
              </a:spcBef>
              <a:spcAft>
                <a:spcPct val="0"/>
              </a:spcAft>
              <a:buChar char="»"/>
              <a:defRPr sz="2200">
                <a:solidFill>
                  <a:schemeClr val="tx1"/>
                </a:solidFill>
                <a:latin typeface="+mn-lt"/>
                <a:ea typeface="+mn-ea"/>
              </a:defRPr>
            </a:lvl8pPr>
            <a:lvl9pPr marL="3884012" indent="-228470" algn="l" rtl="0" eaLnBrk="1" fontAlgn="base" hangingPunct="1">
              <a:spcBef>
                <a:spcPct val="20000"/>
              </a:spcBef>
              <a:spcAft>
                <a:spcPct val="0"/>
              </a:spcAft>
              <a:buChar char="»"/>
              <a:defRPr sz="2200">
                <a:solidFill>
                  <a:schemeClr val="tx1"/>
                </a:solidFill>
                <a:latin typeface="+mn-lt"/>
                <a:ea typeface="+mn-ea"/>
              </a:defRPr>
            </a:lvl9pPr>
          </a:lstStyle>
          <a:p>
            <a:pPr marL="0" indent="0" defTabSz="914400">
              <a:buNone/>
            </a:pPr>
            <a:r>
              <a:rPr lang="en-US" sz="1800" kern="0" dirty="0"/>
              <a:t>This session will be focused on what you need to do your jobs on a daily basis as a wireless network designer, engineer and/or administrator</a:t>
            </a:r>
          </a:p>
        </p:txBody>
      </p:sp>
    </p:spTree>
    <p:extLst>
      <p:ext uri="{BB962C8B-B14F-4D97-AF65-F5344CB8AC3E}">
        <p14:creationId xmlns:p14="http://schemas.microsoft.com/office/powerpoint/2010/main" val="2197123047"/>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stretch>
            <a:fillRect/>
          </a:stretch>
        </p:blipFill>
        <p:spPr>
          <a:xfrm>
            <a:off x="133350" y="3971309"/>
            <a:ext cx="9010650" cy="954266"/>
          </a:xfrm>
          <a:prstGeom prst="rect">
            <a:avLst/>
          </a:prstGeom>
        </p:spPr>
      </p:pic>
      <p:sp>
        <p:nvSpPr>
          <p:cNvPr id="9" name="TextBox 8"/>
          <p:cNvSpPr txBox="1">
            <a:spLocks noChangeArrowheads="1"/>
          </p:cNvSpPr>
          <p:nvPr/>
        </p:nvSpPr>
        <p:spPr bwMode="auto">
          <a:xfrm>
            <a:off x="5206584" y="1662212"/>
            <a:ext cx="3543176"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Rockwell" panose="02060603020205020403" pitchFamily="18" charset="0"/>
                <a:ea typeface="MS PGothic" panose="020B0600070205080204" pitchFamily="34" charset="-128"/>
              </a:defRPr>
            </a:lvl1pPr>
            <a:lvl2pPr marL="742950" indent="-285750">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r>
              <a:rPr lang="en-US" altLang="en-US" sz="2000" dirty="0">
                <a:solidFill>
                  <a:srgbClr val="FF0000"/>
                </a:solidFill>
              </a:rPr>
              <a:t>You haven’t taken your car to get the oil changed since 2012 and can’t figure out why your engine is smoking?!?!</a:t>
            </a:r>
            <a:endParaRPr lang="en-US" altLang="en-US" sz="3200" dirty="0">
              <a:solidFill>
                <a:srgbClr val="FF0000"/>
              </a:solidFill>
            </a:endParaRPr>
          </a:p>
        </p:txBody>
      </p:sp>
      <p:sp>
        <p:nvSpPr>
          <p:cNvPr id="4" name="Title 1"/>
          <p:cNvSpPr>
            <a:spLocks noGrp="1"/>
          </p:cNvSpPr>
          <p:nvPr>
            <p:ph type="title"/>
          </p:nvPr>
        </p:nvSpPr>
        <p:spPr>
          <a:xfrm>
            <a:off x="133350" y="92383"/>
            <a:ext cx="8915399" cy="473075"/>
          </a:xfrm>
        </p:spPr>
        <p:txBody>
          <a:bodyPr/>
          <a:lstStyle/>
          <a:p>
            <a:pPr>
              <a:defRPr/>
            </a:pPr>
            <a:r>
              <a:rPr lang="en-US" sz="2400" dirty="0"/>
              <a:t>802.11 Wireless Networking Refresher</a:t>
            </a:r>
            <a:endParaRPr lang="en-US" sz="1600" dirty="0"/>
          </a:p>
        </p:txBody>
      </p:sp>
      <p:sp>
        <p:nvSpPr>
          <p:cNvPr id="5" name="Content Placeholder 2"/>
          <p:cNvSpPr>
            <a:spLocks noGrp="1"/>
          </p:cNvSpPr>
          <p:nvPr>
            <p:ph type="body" sz="quarter" idx="11"/>
          </p:nvPr>
        </p:nvSpPr>
        <p:spPr>
          <a:xfrm>
            <a:off x="527050" y="769938"/>
            <a:ext cx="8407401" cy="1092200"/>
          </a:xfrm>
        </p:spPr>
        <p:txBody>
          <a:bodyPr/>
          <a:lstStyle/>
          <a:p>
            <a:pPr>
              <a:defRPr/>
            </a:pPr>
            <a:r>
              <a:rPr lang="en-US" sz="2000" dirty="0"/>
              <a:t>Client Drivers</a:t>
            </a:r>
          </a:p>
          <a:p>
            <a:pPr lvl="1">
              <a:defRPr/>
            </a:pPr>
            <a:r>
              <a:rPr lang="en-US" sz="1400" dirty="0"/>
              <a:t>So you just went out and spent $$$ upgrading the wireless network and you are still getting user complaints and you’ve checked everything!  ….oh wait a minute, these are walkie talkies right? </a:t>
            </a:r>
          </a:p>
          <a:p>
            <a:pPr marL="228600" lvl="1" indent="0">
              <a:buFont typeface="Arial" panose="020B0604020202020204" pitchFamily="34" charset="0"/>
              <a:buNone/>
              <a:defRPr/>
            </a:pPr>
            <a:endParaRPr lang="en-US" sz="1200" dirty="0"/>
          </a:p>
        </p:txBody>
      </p:sp>
      <p:pic>
        <p:nvPicPr>
          <p:cNvPr id="6"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2948" y="1590996"/>
            <a:ext cx="3874293" cy="2152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071009" y="2120117"/>
            <a:ext cx="881728" cy="375386"/>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8" name="Straight Arrow Connector 7"/>
          <p:cNvCxnSpPr>
            <a:cxnSpLocks/>
          </p:cNvCxnSpPr>
          <p:nvPr/>
        </p:nvCxnSpPr>
        <p:spPr>
          <a:xfrm flipH="1">
            <a:off x="2988969" y="2294374"/>
            <a:ext cx="2181383" cy="0"/>
          </a:xfrm>
          <a:prstGeom prst="straightConnector1">
            <a:avLst/>
          </a:prstGeom>
          <a:ln w="41275">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cxnSpLocks/>
          </p:cNvCxnSpPr>
          <p:nvPr/>
        </p:nvCxnSpPr>
        <p:spPr>
          <a:xfrm>
            <a:off x="6181725" y="3562350"/>
            <a:ext cx="1714500" cy="685800"/>
          </a:xfrm>
          <a:prstGeom prst="straightConnector1">
            <a:avLst/>
          </a:prstGeom>
          <a:ln w="41275">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a:cxnSpLocks/>
          </p:cNvCxnSpPr>
          <p:nvPr/>
        </p:nvCxnSpPr>
        <p:spPr>
          <a:xfrm>
            <a:off x="6848806" y="3562350"/>
            <a:ext cx="1714500" cy="685800"/>
          </a:xfrm>
          <a:prstGeom prst="straightConnector1">
            <a:avLst/>
          </a:prstGeom>
          <a:ln w="41275">
            <a:solidFill>
              <a:srgbClr val="00B05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03882955"/>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499443" y="3981962"/>
            <a:ext cx="8149167" cy="710871"/>
          </a:xfrm>
          <a:prstGeom prst="rect">
            <a:avLst/>
          </a:prstGeom>
        </p:spPr>
        <p:txBody>
          <a:bodyPr vert="horz"/>
          <a:lstStyle>
            <a:lvl1pPr marL="342900" indent="-342900" algn="l" rtl="0" eaLnBrk="1" fontAlgn="base" hangingPunct="1">
              <a:lnSpc>
                <a:spcPct val="95000"/>
              </a:lnSpc>
              <a:spcBef>
                <a:spcPts val="1000"/>
              </a:spcBef>
              <a:spcAft>
                <a:spcPct val="0"/>
              </a:spcAft>
              <a:buClr>
                <a:srgbClr val="FF9933"/>
              </a:buClr>
              <a:defRPr sz="2400" b="1" baseline="0">
                <a:solidFill>
                  <a:srgbClr val="1C1C1C"/>
                </a:solidFill>
                <a:latin typeface="Arial" pitchFamily="34" charset="0"/>
                <a:ea typeface="Arial"/>
                <a:cs typeface="Arial" pitchFamily="34" charset="0"/>
              </a:defRPr>
            </a:lvl1pPr>
            <a:lvl2pPr marL="473075" indent="-227013" algn="l" rtl="0" eaLnBrk="1" fontAlgn="base" hangingPunct="1">
              <a:lnSpc>
                <a:spcPct val="95000"/>
              </a:lnSpc>
              <a:spcBef>
                <a:spcPts val="300"/>
              </a:spcBef>
              <a:spcAft>
                <a:spcPct val="0"/>
              </a:spcAft>
              <a:buClr>
                <a:srgbClr val="FF9933"/>
              </a:buClr>
              <a:buFont typeface="Lucida Grande" charset="0"/>
              <a:buChar char="–"/>
              <a:defRPr sz="2000">
                <a:solidFill>
                  <a:srgbClr val="595959"/>
                </a:solidFill>
                <a:latin typeface="Arial" pitchFamily="34" charset="0"/>
                <a:ea typeface="Arial"/>
                <a:cs typeface="Arial" pitchFamily="34" charset="0"/>
              </a:defRPr>
            </a:lvl2pPr>
            <a:lvl3pPr marL="703263" indent="-227013" algn="l" rtl="0" eaLnBrk="1" fontAlgn="base" hangingPunct="1">
              <a:lnSpc>
                <a:spcPct val="95000"/>
              </a:lnSpc>
              <a:spcBef>
                <a:spcPts val="300"/>
              </a:spcBef>
              <a:spcAft>
                <a:spcPct val="0"/>
              </a:spcAft>
              <a:buClr>
                <a:srgbClr val="FF9933"/>
              </a:buClr>
              <a:buFont typeface="Times" charset="0"/>
              <a:buChar char="•"/>
              <a:defRPr>
                <a:solidFill>
                  <a:srgbClr val="595959"/>
                </a:solidFill>
                <a:latin typeface="Arial" pitchFamily="34" charset="0"/>
                <a:ea typeface="Arial"/>
                <a:cs typeface="Arial" pitchFamily="34" charset="0"/>
              </a:defRPr>
            </a:lvl3pPr>
            <a:lvl4pPr marL="1144588" indent="-169863" algn="l" rtl="0" eaLnBrk="1" fontAlgn="base" hangingPunct="1">
              <a:lnSpc>
                <a:spcPct val="95000"/>
              </a:lnSpc>
              <a:spcBef>
                <a:spcPts val="300"/>
              </a:spcBef>
              <a:spcAft>
                <a:spcPct val="0"/>
              </a:spcAft>
              <a:buClr>
                <a:srgbClr val="FF9933"/>
              </a:buClr>
              <a:buFont typeface="Times" charset="0"/>
              <a:buChar char="•"/>
              <a:defRPr sz="1600">
                <a:solidFill>
                  <a:srgbClr val="595959"/>
                </a:solidFill>
                <a:latin typeface="Arial" pitchFamily="34" charset="0"/>
                <a:ea typeface="Arial"/>
                <a:cs typeface="Arial" pitchFamily="34" charset="0"/>
              </a:defRPr>
            </a:lvl4pPr>
            <a:lvl5pPr marL="1370013" indent="-111125" algn="l" rtl="0" eaLnBrk="1" fontAlgn="base" hangingPunct="1">
              <a:lnSpc>
                <a:spcPct val="95000"/>
              </a:lnSpc>
              <a:spcBef>
                <a:spcPts val="300"/>
              </a:spcBef>
              <a:spcAft>
                <a:spcPct val="0"/>
              </a:spcAft>
              <a:buClr>
                <a:srgbClr val="FF9933"/>
              </a:buClr>
              <a:buFont typeface="Times" charset="0"/>
              <a:buChar char="•"/>
              <a:defRPr sz="1600">
                <a:solidFill>
                  <a:srgbClr val="595959"/>
                </a:solidFill>
                <a:latin typeface="Arial" pitchFamily="34" charset="0"/>
                <a:ea typeface="Arial"/>
                <a:cs typeface="Arial" pitchFamily="34" charset="0"/>
              </a:defRPr>
            </a:lvl5pPr>
            <a:lvl6pPr marL="2513187" indent="-228470" algn="l" rtl="0" eaLnBrk="1" fontAlgn="base" hangingPunct="1">
              <a:spcBef>
                <a:spcPct val="20000"/>
              </a:spcBef>
              <a:spcAft>
                <a:spcPct val="0"/>
              </a:spcAft>
              <a:buChar char="»"/>
              <a:defRPr sz="2200">
                <a:solidFill>
                  <a:schemeClr val="tx1"/>
                </a:solidFill>
                <a:latin typeface="+mn-lt"/>
                <a:ea typeface="+mn-ea"/>
              </a:defRPr>
            </a:lvl6pPr>
            <a:lvl7pPr marL="2970128" indent="-228470" algn="l" rtl="0" eaLnBrk="1" fontAlgn="base" hangingPunct="1">
              <a:spcBef>
                <a:spcPct val="20000"/>
              </a:spcBef>
              <a:spcAft>
                <a:spcPct val="0"/>
              </a:spcAft>
              <a:buChar char="»"/>
              <a:defRPr sz="2200">
                <a:solidFill>
                  <a:schemeClr val="tx1"/>
                </a:solidFill>
                <a:latin typeface="+mn-lt"/>
                <a:ea typeface="+mn-ea"/>
              </a:defRPr>
            </a:lvl7pPr>
            <a:lvl8pPr marL="3427073" indent="-228470" algn="l" rtl="0" eaLnBrk="1" fontAlgn="base" hangingPunct="1">
              <a:spcBef>
                <a:spcPct val="20000"/>
              </a:spcBef>
              <a:spcAft>
                <a:spcPct val="0"/>
              </a:spcAft>
              <a:buChar char="»"/>
              <a:defRPr sz="2200">
                <a:solidFill>
                  <a:schemeClr val="tx1"/>
                </a:solidFill>
                <a:latin typeface="+mn-lt"/>
                <a:ea typeface="+mn-ea"/>
              </a:defRPr>
            </a:lvl8pPr>
            <a:lvl9pPr marL="3884012" indent="-228470" algn="l" rtl="0" eaLnBrk="1" fontAlgn="base" hangingPunct="1">
              <a:spcBef>
                <a:spcPct val="20000"/>
              </a:spcBef>
              <a:spcAft>
                <a:spcPct val="0"/>
              </a:spcAft>
              <a:buChar char="»"/>
              <a:defRPr sz="2200">
                <a:solidFill>
                  <a:schemeClr val="tx1"/>
                </a:solidFill>
                <a:latin typeface="+mn-lt"/>
                <a:ea typeface="+mn-ea"/>
              </a:defRPr>
            </a:lvl9pPr>
          </a:lstStyle>
          <a:p>
            <a:pPr marL="246062" lvl="1" indent="0" algn="ctr" defTabSz="914400">
              <a:buNone/>
            </a:pPr>
            <a:r>
              <a:rPr lang="en-US" sz="3600" kern="0" dirty="0">
                <a:solidFill>
                  <a:schemeClr val="tx1"/>
                </a:solidFill>
              </a:rPr>
              <a:t>Her being married to him</a:t>
            </a:r>
          </a:p>
        </p:txBody>
      </p:sp>
      <p:pic>
        <p:nvPicPr>
          <p:cNvPr id="10" name="Picture 9">
            <a:extLst>
              <a:ext uri="{FF2B5EF4-FFF2-40B4-BE49-F238E27FC236}">
                <a16:creationId xmlns:a16="http://schemas.microsoft.com/office/drawing/2014/main" id="{8B12BF5F-8E10-4C78-875B-54E5E2A4EE13}"/>
              </a:ext>
            </a:extLst>
          </p:cNvPr>
          <p:cNvPicPr>
            <a:picLocks noChangeAspect="1"/>
          </p:cNvPicPr>
          <p:nvPr/>
        </p:nvPicPr>
        <p:blipFill>
          <a:blip r:embed="rId3"/>
          <a:stretch>
            <a:fillRect/>
          </a:stretch>
        </p:blipFill>
        <p:spPr>
          <a:xfrm>
            <a:off x="1090246" y="1501187"/>
            <a:ext cx="3657600" cy="2286000"/>
          </a:xfrm>
          <a:prstGeom prst="rect">
            <a:avLst/>
          </a:prstGeom>
        </p:spPr>
      </p:pic>
      <p:pic>
        <p:nvPicPr>
          <p:cNvPr id="2" name="Picture 1">
            <a:extLst>
              <a:ext uri="{FF2B5EF4-FFF2-40B4-BE49-F238E27FC236}">
                <a16:creationId xmlns:a16="http://schemas.microsoft.com/office/drawing/2014/main" id="{E2F79269-1F5B-4794-8445-B80998648EA1}"/>
              </a:ext>
            </a:extLst>
          </p:cNvPr>
          <p:cNvPicPr>
            <a:picLocks noChangeAspect="1"/>
          </p:cNvPicPr>
          <p:nvPr/>
        </p:nvPicPr>
        <p:blipFill>
          <a:blip r:embed="rId4"/>
          <a:stretch>
            <a:fillRect/>
          </a:stretch>
        </p:blipFill>
        <p:spPr>
          <a:xfrm>
            <a:off x="5155809" y="1506092"/>
            <a:ext cx="2486768" cy="2281095"/>
          </a:xfrm>
          <a:prstGeom prst="rect">
            <a:avLst/>
          </a:prstGeom>
        </p:spPr>
      </p:pic>
      <p:sp>
        <p:nvSpPr>
          <p:cNvPr id="3" name="Content Placeholder 2"/>
          <p:cNvSpPr>
            <a:spLocks noGrp="1"/>
          </p:cNvSpPr>
          <p:nvPr>
            <p:ph type="body" sz="quarter" idx="11"/>
          </p:nvPr>
        </p:nvSpPr>
        <p:spPr>
          <a:xfrm>
            <a:off x="499444" y="916223"/>
            <a:ext cx="8149167" cy="710871"/>
          </a:xfrm>
        </p:spPr>
        <p:txBody>
          <a:bodyPr/>
          <a:lstStyle/>
          <a:p>
            <a:pPr marL="0">
              <a:lnSpc>
                <a:spcPct val="100000"/>
              </a:lnSpc>
              <a:spcBef>
                <a:spcPts val="0"/>
              </a:spcBef>
            </a:pPr>
            <a:r>
              <a:rPr lang="en-US" sz="1600" dirty="0"/>
              <a:t>Having a Brand New/Upgraded Wireless Network with Old Client Drivers is like….</a:t>
            </a:r>
          </a:p>
          <a:p>
            <a:pPr lvl="1"/>
            <a:endParaRPr lang="en-US" sz="1000" dirty="0"/>
          </a:p>
        </p:txBody>
      </p:sp>
      <p:sp>
        <p:nvSpPr>
          <p:cNvPr id="7" name="Title 1"/>
          <p:cNvSpPr>
            <a:spLocks noGrp="1"/>
          </p:cNvSpPr>
          <p:nvPr>
            <p:ph type="title"/>
          </p:nvPr>
        </p:nvSpPr>
        <p:spPr>
          <a:xfrm>
            <a:off x="76200" y="92837"/>
            <a:ext cx="9067800" cy="354806"/>
          </a:xfrm>
        </p:spPr>
        <p:txBody>
          <a:bodyPr/>
          <a:lstStyle/>
          <a:p>
            <a:r>
              <a:rPr lang="en-US" sz="2400" dirty="0"/>
              <a:t>802.11 Wireless Networking Refresher</a:t>
            </a:r>
            <a:endParaRPr lang="en-US" sz="1600" dirty="0"/>
          </a:p>
        </p:txBody>
      </p:sp>
    </p:spTree>
    <p:extLst>
      <p:ext uri="{BB962C8B-B14F-4D97-AF65-F5344CB8AC3E}">
        <p14:creationId xmlns:p14="http://schemas.microsoft.com/office/powerpoint/2010/main" val="936768217"/>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p:txBody>
          <a:bodyPr/>
          <a:lstStyle/>
          <a:p>
            <a:pPr lvl="1"/>
            <a:r>
              <a:rPr lang="en-US" sz="1400" b="1" dirty="0">
                <a:solidFill>
                  <a:schemeClr val="tx1"/>
                </a:solidFill>
              </a:rPr>
              <a:t>Remember that wireless devices are like using two way radios</a:t>
            </a:r>
          </a:p>
          <a:p>
            <a:pPr lvl="2"/>
            <a:r>
              <a:rPr lang="en-US" sz="1200" dirty="0"/>
              <a:t>There is the signal from the AP to the device </a:t>
            </a:r>
          </a:p>
          <a:p>
            <a:pPr lvl="2"/>
            <a:r>
              <a:rPr lang="en-US" sz="1200" dirty="0"/>
              <a:t>There is the signal from the device to the AP </a:t>
            </a:r>
          </a:p>
          <a:p>
            <a:pPr lvl="2"/>
            <a:r>
              <a:rPr lang="en-US" sz="1200" dirty="0"/>
              <a:t>The smaller the device, typically the lower the transmit power and the weaker the signal is to the AP</a:t>
            </a:r>
          </a:p>
          <a:p>
            <a:pPr lvl="3"/>
            <a:r>
              <a:rPr lang="en-US" sz="1000" dirty="0"/>
              <a:t>Laptop – 30 milliwatts</a:t>
            </a:r>
          </a:p>
          <a:p>
            <a:pPr lvl="3"/>
            <a:r>
              <a:rPr lang="en-US" sz="1000" dirty="0"/>
              <a:t>Old IPad – 12 milliwatts</a:t>
            </a:r>
          </a:p>
          <a:p>
            <a:pPr lvl="3"/>
            <a:r>
              <a:rPr lang="en-US" sz="1000" dirty="0"/>
              <a:t>Newer </a:t>
            </a:r>
            <a:r>
              <a:rPr lang="en-US" sz="1000" dirty="0" err="1"/>
              <a:t>Ipad</a:t>
            </a:r>
            <a:r>
              <a:rPr lang="en-US" sz="1000" dirty="0"/>
              <a:t> – 50 </a:t>
            </a:r>
            <a:r>
              <a:rPr lang="en-US" sz="1000" dirty="0" err="1"/>
              <a:t>milliwatts</a:t>
            </a:r>
            <a:endParaRPr lang="en-US" sz="1000" dirty="0"/>
          </a:p>
          <a:p>
            <a:pPr lvl="3"/>
            <a:r>
              <a:rPr lang="en-US" sz="1000" dirty="0"/>
              <a:t>Android device 10-13 </a:t>
            </a:r>
            <a:r>
              <a:rPr lang="en-US" sz="1000" dirty="0" err="1"/>
              <a:t>milliwatts</a:t>
            </a:r>
            <a:endParaRPr lang="en-US" sz="1000" dirty="0"/>
          </a:p>
          <a:p>
            <a:pPr lvl="3"/>
            <a:r>
              <a:rPr lang="en-US" sz="1000" dirty="0"/>
              <a:t>Vocera B3000 – 39 </a:t>
            </a:r>
            <a:r>
              <a:rPr lang="en-US" sz="1000" dirty="0" err="1"/>
              <a:t>milliwatts</a:t>
            </a:r>
            <a:endParaRPr lang="en-US" sz="1000" dirty="0"/>
          </a:p>
          <a:p>
            <a:pPr lvl="3"/>
            <a:r>
              <a:rPr lang="en-US" sz="1000" dirty="0"/>
              <a:t>Motorola Handhelds – 12 to 30 </a:t>
            </a:r>
            <a:r>
              <a:rPr lang="en-US" sz="1000" dirty="0" err="1"/>
              <a:t>milliwatts</a:t>
            </a:r>
            <a:endParaRPr lang="en-US" sz="1000" dirty="0"/>
          </a:p>
          <a:p>
            <a:pPr lvl="2"/>
            <a:r>
              <a:rPr lang="en-US" sz="1200" dirty="0"/>
              <a:t>AP’s can transmit at very high power relative to the clients</a:t>
            </a:r>
          </a:p>
          <a:p>
            <a:pPr lvl="3"/>
            <a:r>
              <a:rPr lang="en-US" sz="1000" dirty="0"/>
              <a:t>Up to 200 </a:t>
            </a:r>
            <a:r>
              <a:rPr lang="en-US" sz="1000" dirty="0" err="1"/>
              <a:t>milliwatts</a:t>
            </a:r>
            <a:r>
              <a:rPr lang="en-US" sz="1000" dirty="0"/>
              <a:t> (and up for outdoor)</a:t>
            </a:r>
          </a:p>
          <a:p>
            <a:pPr lvl="1"/>
            <a:r>
              <a:rPr lang="en-US" sz="1400" b="1" dirty="0">
                <a:solidFill>
                  <a:schemeClr val="tx1"/>
                </a:solidFill>
              </a:rPr>
              <a:t>Power Levels</a:t>
            </a:r>
          </a:p>
          <a:p>
            <a:pPr lvl="2"/>
            <a:r>
              <a:rPr lang="en-US" sz="1100" dirty="0"/>
              <a:t>Usually an absolute measurement</a:t>
            </a:r>
          </a:p>
          <a:p>
            <a:pPr lvl="2"/>
            <a:r>
              <a:rPr lang="en-US" sz="1100" dirty="0"/>
              <a:t>Anything higher than -65dBm is considered an excellent signal </a:t>
            </a:r>
          </a:p>
          <a:p>
            <a:pPr lvl="2"/>
            <a:r>
              <a:rPr lang="en-US" sz="1100" dirty="0"/>
              <a:t>Anything higher than -50 to -55dBM would be consider too much signal which can issues by being too “loud” and causing issues with co-channel and adjacent channel interference</a:t>
            </a:r>
          </a:p>
          <a:p>
            <a:pPr lvl="2"/>
            <a:r>
              <a:rPr lang="en-US" sz="1100" dirty="0"/>
              <a:t>Analogy: It’s best to have both parties speaking in a normal voice versus screaming or whispering</a:t>
            </a:r>
          </a:p>
        </p:txBody>
      </p:sp>
      <p:sp>
        <p:nvSpPr>
          <p:cNvPr id="6" name="Title 1"/>
          <p:cNvSpPr>
            <a:spLocks noGrp="1"/>
          </p:cNvSpPr>
          <p:nvPr>
            <p:ph type="title"/>
          </p:nvPr>
        </p:nvSpPr>
        <p:spPr>
          <a:xfrm>
            <a:off x="76200" y="92837"/>
            <a:ext cx="9067800" cy="354806"/>
          </a:xfrm>
        </p:spPr>
        <p:txBody>
          <a:bodyPr/>
          <a:lstStyle/>
          <a:p>
            <a:r>
              <a:rPr lang="en-US" sz="2400" dirty="0"/>
              <a:t>802.11 Wireless Networking Refresher</a:t>
            </a:r>
            <a:endParaRPr lang="en-US" sz="1600" dirty="0"/>
          </a:p>
        </p:txBody>
      </p:sp>
    </p:spTree>
    <p:extLst>
      <p:ext uri="{BB962C8B-B14F-4D97-AF65-F5344CB8AC3E}">
        <p14:creationId xmlns:p14="http://schemas.microsoft.com/office/powerpoint/2010/main" val="3891700375"/>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p:txBody>
          <a:bodyPr/>
          <a:lstStyle/>
          <a:p>
            <a:r>
              <a:rPr lang="en-US" sz="1600" dirty="0"/>
              <a:t>Transmit Power</a:t>
            </a:r>
          </a:p>
          <a:p>
            <a:r>
              <a:rPr lang="en-US" sz="1600" b="0" dirty="0"/>
              <a:t>Using high transmit power on access points doesn’t create significantly increased usable coverage because of the two way nature of communications</a:t>
            </a:r>
          </a:p>
          <a:p>
            <a:pPr lvl="1"/>
            <a:endParaRPr lang="en-US" sz="1000"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1872" y="1832942"/>
            <a:ext cx="4148416" cy="2986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p:cNvSpPr>
            <a:spLocks noGrp="1"/>
          </p:cNvSpPr>
          <p:nvPr>
            <p:ph type="title"/>
          </p:nvPr>
        </p:nvSpPr>
        <p:spPr>
          <a:xfrm>
            <a:off x="76200" y="92837"/>
            <a:ext cx="9067800" cy="354806"/>
          </a:xfrm>
        </p:spPr>
        <p:txBody>
          <a:bodyPr/>
          <a:lstStyle/>
          <a:p>
            <a:r>
              <a:rPr lang="en-US" sz="2400" dirty="0"/>
              <a:t>802.11 Wireless Networking Refresher</a:t>
            </a:r>
            <a:endParaRPr lang="en-US" sz="1600" dirty="0"/>
          </a:p>
        </p:txBody>
      </p:sp>
    </p:spTree>
    <p:extLst>
      <p:ext uri="{BB962C8B-B14F-4D97-AF65-F5344CB8AC3E}">
        <p14:creationId xmlns:p14="http://schemas.microsoft.com/office/powerpoint/2010/main" val="2509796907"/>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a:xfrm>
            <a:off x="76200" y="837370"/>
            <a:ext cx="8149167" cy="589848"/>
          </a:xfrm>
        </p:spPr>
        <p:txBody>
          <a:bodyPr/>
          <a:lstStyle/>
          <a:p>
            <a:pPr marL="246062" lvl="1" indent="0">
              <a:buNone/>
            </a:pPr>
            <a:r>
              <a:rPr lang="en-US" sz="1600" b="1" dirty="0">
                <a:solidFill>
                  <a:schemeClr val="tx1"/>
                </a:solidFill>
              </a:rPr>
              <a:t>Signal to Noise Ratio </a:t>
            </a:r>
          </a:p>
          <a:p>
            <a:pPr marL="246062" lvl="1" indent="0">
              <a:buNone/>
            </a:pPr>
            <a:r>
              <a:rPr lang="en-US" sz="1600" b="1" dirty="0">
                <a:solidFill>
                  <a:schemeClr val="tx1"/>
                </a:solidFill>
              </a:rPr>
              <a:t>The gap between the received signal and ambient noise floor</a:t>
            </a:r>
          </a:p>
          <a:p>
            <a:pPr lvl="1"/>
            <a:endParaRPr lang="en-US" sz="1100" dirty="0"/>
          </a:p>
        </p:txBody>
      </p:sp>
      <p:sp>
        <p:nvSpPr>
          <p:cNvPr id="6" name="Title 1"/>
          <p:cNvSpPr>
            <a:spLocks noGrp="1"/>
          </p:cNvSpPr>
          <p:nvPr>
            <p:ph type="title"/>
          </p:nvPr>
        </p:nvSpPr>
        <p:spPr>
          <a:xfrm>
            <a:off x="76200" y="92837"/>
            <a:ext cx="9067800" cy="354806"/>
          </a:xfrm>
        </p:spPr>
        <p:txBody>
          <a:bodyPr/>
          <a:lstStyle/>
          <a:p>
            <a:r>
              <a:rPr lang="en-US" sz="2400" dirty="0"/>
              <a:t>802.11 Wireless Networking Refresher</a:t>
            </a:r>
            <a:endParaRPr lang="en-US" sz="1600" dirty="0"/>
          </a:p>
        </p:txBody>
      </p:sp>
      <p:pic>
        <p:nvPicPr>
          <p:cNvPr id="4102" name="Picture 6" descr="http://www.heartbutteschool.com/librar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347" y="1506071"/>
            <a:ext cx="2259107" cy="150607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mage result for conce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563" y="3355542"/>
            <a:ext cx="2912389" cy="1521926"/>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Image result for inside your car on a busy stre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1080" y="1616560"/>
            <a:ext cx="2309665" cy="1628494"/>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Image result for in living roo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64900" y="3169848"/>
            <a:ext cx="2286841" cy="1707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228189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childTnLst>
                                </p:cTn>
                              </p:par>
                              <p:par>
                                <p:cTn id="8" presetID="10" presetClass="entr" presetSubtype="0" fill="hold" nodeType="withEffect">
                                  <p:stCondLst>
                                    <p:cond delay="2000"/>
                                  </p:stCondLst>
                                  <p:childTnLst>
                                    <p:set>
                                      <p:cBhvr>
                                        <p:cTn id="9" dur="1" fill="hold">
                                          <p:stCondLst>
                                            <p:cond delay="0"/>
                                          </p:stCondLst>
                                        </p:cTn>
                                        <p:tgtEl>
                                          <p:spTgt spid="4108"/>
                                        </p:tgtEl>
                                        <p:attrNameLst>
                                          <p:attrName>style.visibility</p:attrName>
                                        </p:attrNameLst>
                                      </p:cBhvr>
                                      <p:to>
                                        <p:strVal val="visible"/>
                                      </p:to>
                                    </p:set>
                                    <p:animEffect transition="in" filter="fade">
                                      <p:cBhvr>
                                        <p:cTn id="10" dur="1000"/>
                                        <p:tgtEl>
                                          <p:spTgt spid="4108"/>
                                        </p:tgtEl>
                                      </p:cBhvr>
                                    </p:animEffect>
                                  </p:childTnLst>
                                </p:cTn>
                              </p:par>
                              <p:par>
                                <p:cTn id="11" presetID="10" presetClass="entr" presetSubtype="0" fill="hold" nodeType="withEffect">
                                  <p:stCondLst>
                                    <p:cond delay="3000"/>
                                  </p:stCondLst>
                                  <p:childTnLst>
                                    <p:set>
                                      <p:cBhvr>
                                        <p:cTn id="12" dur="1" fill="hold">
                                          <p:stCondLst>
                                            <p:cond delay="0"/>
                                          </p:stCondLst>
                                        </p:cTn>
                                        <p:tgtEl>
                                          <p:spTgt spid="4106"/>
                                        </p:tgtEl>
                                        <p:attrNameLst>
                                          <p:attrName>style.visibility</p:attrName>
                                        </p:attrNameLst>
                                      </p:cBhvr>
                                      <p:to>
                                        <p:strVal val="visible"/>
                                      </p:to>
                                    </p:set>
                                    <p:animEffect transition="in" filter="fade">
                                      <p:cBhvr>
                                        <p:cTn id="13" dur="1000"/>
                                        <p:tgtEl>
                                          <p:spTgt spid="4106"/>
                                        </p:tgtEl>
                                      </p:cBhvr>
                                    </p:animEffect>
                                  </p:childTnLst>
                                </p:cTn>
                              </p:par>
                              <p:par>
                                <p:cTn id="14" presetID="10" presetClass="entr" presetSubtype="0" fill="hold" nodeType="withEffect">
                                  <p:stCondLst>
                                    <p:cond delay="4000"/>
                                  </p:stCondLst>
                                  <p:childTnLst>
                                    <p:set>
                                      <p:cBhvr>
                                        <p:cTn id="15" dur="1" fill="hold">
                                          <p:stCondLst>
                                            <p:cond delay="0"/>
                                          </p:stCondLst>
                                        </p:cTn>
                                        <p:tgtEl>
                                          <p:spTgt spid="4104"/>
                                        </p:tgtEl>
                                        <p:attrNameLst>
                                          <p:attrName>style.visibility</p:attrName>
                                        </p:attrNameLst>
                                      </p:cBhvr>
                                      <p:to>
                                        <p:strVal val="visible"/>
                                      </p:to>
                                    </p:set>
                                    <p:animEffect transition="in" filter="fade">
                                      <p:cBhvr>
                                        <p:cTn id="16" dur="1000"/>
                                        <p:tgtEl>
                                          <p:spTgt spid="4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p:txBody>
          <a:bodyPr/>
          <a:lstStyle/>
          <a:p>
            <a:pPr marL="246062" lvl="1" indent="0">
              <a:buNone/>
            </a:pPr>
            <a:r>
              <a:rPr lang="en-US" sz="1600" b="1" dirty="0">
                <a:solidFill>
                  <a:schemeClr val="tx1"/>
                </a:solidFill>
              </a:rPr>
              <a:t>Signal to Noise Ratio</a:t>
            </a:r>
          </a:p>
          <a:p>
            <a:pPr lvl="1"/>
            <a:r>
              <a:rPr lang="en-US" sz="1200" dirty="0"/>
              <a:t>The lower the signal to noise ratio, the more the device is susceptible to interference</a:t>
            </a:r>
          </a:p>
          <a:p>
            <a:pPr lvl="1"/>
            <a:r>
              <a:rPr lang="en-US" sz="1200" dirty="0"/>
              <a:t>Remember the two way nature of communications</a:t>
            </a:r>
            <a:endParaRPr lang="en-US" sz="1100" dirty="0"/>
          </a:p>
          <a:p>
            <a:pPr lvl="2"/>
            <a:r>
              <a:rPr lang="en-US" sz="1100" dirty="0"/>
              <a:t>AP’s usually transmit at a higher power level than the client(s)</a:t>
            </a:r>
          </a:p>
          <a:p>
            <a:pPr lvl="2"/>
            <a:r>
              <a:rPr lang="en-US" sz="1100" dirty="0"/>
              <a:t>AP’s are better listeners than clients (what we call </a:t>
            </a:r>
            <a:r>
              <a:rPr lang="en-US" sz="1100" i="1" dirty="0"/>
              <a:t>receive sensitivity</a:t>
            </a:r>
            <a:r>
              <a:rPr lang="en-US" sz="1100" dirty="0"/>
              <a:t>)</a:t>
            </a:r>
          </a:p>
          <a:p>
            <a:pPr lvl="3"/>
            <a:r>
              <a:rPr lang="en-US" sz="1000" dirty="0"/>
              <a:t>Think of the AP as a dog and a client device as a human</a:t>
            </a:r>
          </a:p>
          <a:p>
            <a:pPr lvl="3"/>
            <a:r>
              <a:rPr lang="en-US" sz="1000" dirty="0"/>
              <a:t>Some devices have better antennas (ears) than others so they can hear better</a:t>
            </a:r>
          </a:p>
          <a:p>
            <a:pPr lvl="2"/>
            <a:r>
              <a:rPr lang="en-US" sz="1100" dirty="0"/>
              <a:t>The client may be transmitting at 30 milliwatts and the AP at 60 milliwatts so the signal to noise ratios will be different downstream versus upstream</a:t>
            </a:r>
          </a:p>
          <a:p>
            <a:pPr lvl="3"/>
            <a:r>
              <a:rPr lang="en-US" sz="1000" dirty="0"/>
              <a:t>The worse this power imbalance the worse the upstream signal to noise ratio, the lower the upstream data rate and the more susceptible the upstream is to interference</a:t>
            </a:r>
          </a:p>
          <a:p>
            <a:pPr lvl="3"/>
            <a:r>
              <a:rPr lang="en-US" sz="1000" dirty="0"/>
              <a:t>Therefore, the client signal to noise ratio (from client to AP) that the access point sees is almost always the limiting factor as it relates to performance</a:t>
            </a:r>
            <a:endParaRPr lang="en-US" sz="1200" dirty="0"/>
          </a:p>
          <a:p>
            <a:pPr lvl="2"/>
            <a:r>
              <a:rPr lang="en-US" sz="1100" dirty="0"/>
              <a:t>Signal to noise ratios below 20 are practically un-useable because of client performance expectations and this is about the point you want your devices to roam to a better AP</a:t>
            </a:r>
          </a:p>
        </p:txBody>
      </p:sp>
      <p:sp>
        <p:nvSpPr>
          <p:cNvPr id="6" name="Title 1"/>
          <p:cNvSpPr>
            <a:spLocks noGrp="1"/>
          </p:cNvSpPr>
          <p:nvPr>
            <p:ph type="title"/>
          </p:nvPr>
        </p:nvSpPr>
        <p:spPr>
          <a:xfrm>
            <a:off x="76200" y="92837"/>
            <a:ext cx="9067800" cy="354806"/>
          </a:xfrm>
        </p:spPr>
        <p:txBody>
          <a:bodyPr/>
          <a:lstStyle/>
          <a:p>
            <a:r>
              <a:rPr lang="en-US" sz="2400" dirty="0"/>
              <a:t>802.11 Wireless Networking Refresher</a:t>
            </a:r>
            <a:endParaRPr lang="en-US" sz="1600" dirty="0"/>
          </a:p>
        </p:txBody>
      </p:sp>
    </p:spTree>
    <p:extLst>
      <p:ext uri="{BB962C8B-B14F-4D97-AF65-F5344CB8AC3E}">
        <p14:creationId xmlns:p14="http://schemas.microsoft.com/office/powerpoint/2010/main" val="3115245339"/>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Content Placeholder 2"/>
          <p:cNvSpPr>
            <a:spLocks noGrp="1"/>
          </p:cNvSpPr>
          <p:nvPr>
            <p:ph type="body" sz="quarter" idx="11"/>
          </p:nvPr>
        </p:nvSpPr>
        <p:spPr>
          <a:xfrm>
            <a:off x="354806" y="828675"/>
            <a:ext cx="10329863" cy="508000"/>
          </a:xfrm>
        </p:spPr>
        <p:txBody>
          <a:bodyPr/>
          <a:lstStyle/>
          <a:p>
            <a:pPr marL="0" lvl="1" indent="0">
              <a:spcBef>
                <a:spcPts val="2000"/>
              </a:spcBef>
              <a:buFont typeface="Arial" panose="020B0604020202020204" pitchFamily="34" charset="0"/>
              <a:buNone/>
            </a:pPr>
            <a:r>
              <a:rPr lang="en-US" altLang="en-US" sz="1600" b="1" dirty="0">
                <a:solidFill>
                  <a:schemeClr val="tx1"/>
                </a:solidFill>
              </a:rPr>
              <a:t>Signal to Noise Ratio Ultimately Determines Downstream and Upstream Data Rates</a:t>
            </a:r>
          </a:p>
        </p:txBody>
      </p:sp>
      <p:grpSp>
        <p:nvGrpSpPr>
          <p:cNvPr id="68" name="Group 67"/>
          <p:cNvGrpSpPr/>
          <p:nvPr/>
        </p:nvGrpSpPr>
        <p:grpSpPr>
          <a:xfrm>
            <a:off x="592862" y="1128811"/>
            <a:ext cx="8310729" cy="3857992"/>
            <a:chOff x="1885923" y="1147920"/>
            <a:chExt cx="10194952" cy="4945760"/>
          </a:xfrm>
        </p:grpSpPr>
        <p:sp>
          <p:nvSpPr>
            <p:cNvPr id="37" name="Rectangle 36"/>
            <p:cNvSpPr/>
            <p:nvPr/>
          </p:nvSpPr>
          <p:spPr>
            <a:xfrm>
              <a:off x="1885923" y="1147920"/>
              <a:ext cx="9724768" cy="4221480"/>
            </a:xfrm>
            <a:prstGeom prst="rect">
              <a:avLst/>
            </a:prstGeom>
            <a:gradFill>
              <a:gsLst>
                <a:gs pos="0">
                  <a:srgbClr val="FFFF00"/>
                </a:gs>
                <a:gs pos="100000">
                  <a:schemeClr val="accent1">
                    <a:tint val="70000"/>
                    <a:shade val="100000"/>
                    <a:alpha val="100000"/>
                    <a:satMod val="200000"/>
                    <a:lumMod val="100000"/>
                  </a:schemeClr>
                </a:gs>
              </a:gsLst>
            </a:gra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1" name="Flowchart: Connector 40"/>
            <p:cNvSpPr/>
            <p:nvPr/>
          </p:nvSpPr>
          <p:spPr bwMode="auto">
            <a:xfrm>
              <a:off x="5159681" y="2707959"/>
              <a:ext cx="1152486" cy="1141669"/>
            </a:xfrm>
            <a:prstGeom prst="flowChartConnector">
              <a:avLst/>
            </a:prstGeom>
            <a:noFill/>
            <a:ln w="38100">
              <a:solidFill>
                <a:srgbClr val="0070C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2" name="Flowchart: Connector 41"/>
            <p:cNvSpPr/>
            <p:nvPr/>
          </p:nvSpPr>
          <p:spPr bwMode="auto">
            <a:xfrm>
              <a:off x="4878799" y="2460346"/>
              <a:ext cx="1722664" cy="1658425"/>
            </a:xfrm>
            <a:prstGeom prst="flowChartConnector">
              <a:avLst/>
            </a:prstGeom>
            <a:noFill/>
            <a:ln w="38100">
              <a:solidFill>
                <a:srgbClr val="0070C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3" name="Flowchart: Connector 42"/>
            <p:cNvSpPr/>
            <p:nvPr/>
          </p:nvSpPr>
          <p:spPr bwMode="auto">
            <a:xfrm>
              <a:off x="4597917" y="2212733"/>
              <a:ext cx="2306832" cy="2158407"/>
            </a:xfrm>
            <a:prstGeom prst="flowChartConnector">
              <a:avLst/>
            </a:prstGeom>
            <a:noFill/>
            <a:ln w="38100">
              <a:solidFill>
                <a:srgbClr val="0070C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4" name="Flowchart: Connector 43"/>
            <p:cNvSpPr/>
            <p:nvPr/>
          </p:nvSpPr>
          <p:spPr bwMode="auto">
            <a:xfrm>
              <a:off x="4317034" y="1965121"/>
              <a:ext cx="2842474" cy="2646371"/>
            </a:xfrm>
            <a:prstGeom prst="flowChartConnector">
              <a:avLst/>
            </a:prstGeom>
            <a:noFill/>
            <a:ln w="38100">
              <a:solidFill>
                <a:srgbClr val="0070C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5" name="Flowchart: Connector 44"/>
            <p:cNvSpPr/>
            <p:nvPr/>
          </p:nvSpPr>
          <p:spPr bwMode="auto">
            <a:xfrm>
              <a:off x="4036152" y="1717508"/>
              <a:ext cx="3402381" cy="3158370"/>
            </a:xfrm>
            <a:prstGeom prst="flowChartConnector">
              <a:avLst/>
            </a:prstGeom>
            <a:noFill/>
            <a:ln w="38100">
              <a:solidFill>
                <a:srgbClr val="0070C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6" name="Flowchart: Connector 45"/>
            <p:cNvSpPr/>
            <p:nvPr/>
          </p:nvSpPr>
          <p:spPr bwMode="auto">
            <a:xfrm>
              <a:off x="3823364" y="1510958"/>
              <a:ext cx="3882059" cy="3569219"/>
            </a:xfrm>
            <a:prstGeom prst="flowChartConnector">
              <a:avLst/>
            </a:prstGeom>
            <a:noFill/>
            <a:ln w="38100">
              <a:solidFill>
                <a:srgbClr val="0070C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7" name="Flowchart: Connector 46"/>
            <p:cNvSpPr/>
            <p:nvPr/>
          </p:nvSpPr>
          <p:spPr bwMode="auto">
            <a:xfrm>
              <a:off x="3603625" y="1317625"/>
              <a:ext cx="4306888" cy="4000500"/>
            </a:xfrm>
            <a:prstGeom prst="flowChartConnector">
              <a:avLst/>
            </a:prstGeom>
            <a:noFill/>
            <a:ln w="38100">
              <a:solidFill>
                <a:srgbClr val="0070C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49" name="Picture 3" descr="Give the gift of mobile virtual reality this Father’s Day"/>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50694" y="2932761"/>
              <a:ext cx="189229" cy="46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Flowchart: Connector 49"/>
            <p:cNvSpPr/>
            <p:nvPr/>
          </p:nvSpPr>
          <p:spPr bwMode="auto">
            <a:xfrm>
              <a:off x="7245676" y="2674603"/>
              <a:ext cx="999247" cy="1048467"/>
            </a:xfrm>
            <a:prstGeom prst="flowChartConnector">
              <a:avLst/>
            </a:prstGeom>
            <a:noFill/>
            <a:ln w="38100">
              <a:solidFill>
                <a:schemeClr val="bg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1" name="Flowchart: Connector 50"/>
            <p:cNvSpPr/>
            <p:nvPr/>
          </p:nvSpPr>
          <p:spPr bwMode="auto">
            <a:xfrm>
              <a:off x="7002141" y="2447205"/>
              <a:ext cx="1493613" cy="1523036"/>
            </a:xfrm>
            <a:prstGeom prst="flowChartConnector">
              <a:avLst/>
            </a:prstGeom>
            <a:noFill/>
            <a:ln w="38100">
              <a:solidFill>
                <a:schemeClr val="bg2">
                  <a:alpha val="8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2" name="Flowchart: Connector 51"/>
            <p:cNvSpPr/>
            <p:nvPr/>
          </p:nvSpPr>
          <p:spPr bwMode="auto">
            <a:xfrm>
              <a:off x="6758606" y="2219807"/>
              <a:ext cx="2000108" cy="1982201"/>
            </a:xfrm>
            <a:prstGeom prst="flowChartConnector">
              <a:avLst/>
            </a:prstGeom>
            <a:noFill/>
            <a:ln w="38100">
              <a:solidFill>
                <a:schemeClr val="bg2">
                  <a:alpha val="6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3" name="Flowchart: Connector 52"/>
            <p:cNvSpPr/>
            <p:nvPr/>
          </p:nvSpPr>
          <p:spPr bwMode="auto">
            <a:xfrm>
              <a:off x="6515070" y="1992408"/>
              <a:ext cx="2464529" cy="2430329"/>
            </a:xfrm>
            <a:prstGeom prst="flowChartConnector">
              <a:avLst/>
            </a:prstGeom>
            <a:noFill/>
            <a:ln w="38100">
              <a:solidFill>
                <a:schemeClr val="bg2">
                  <a:alpha val="4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4" name="Flowchart: Connector 53"/>
            <p:cNvSpPr/>
            <p:nvPr/>
          </p:nvSpPr>
          <p:spPr bwMode="auto">
            <a:xfrm>
              <a:off x="6271535" y="1765010"/>
              <a:ext cx="2949988" cy="2900530"/>
            </a:xfrm>
            <a:prstGeom prst="flowChartConnector">
              <a:avLst/>
            </a:prstGeom>
            <a:noFill/>
            <a:ln w="38100">
              <a:solidFill>
                <a:schemeClr val="bg2">
                  <a:alpha val="2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5" name="Flowchart: Connector 54"/>
            <p:cNvSpPr/>
            <p:nvPr/>
          </p:nvSpPr>
          <p:spPr bwMode="auto">
            <a:xfrm>
              <a:off x="6087040" y="1575322"/>
              <a:ext cx="3365887" cy="3277839"/>
            </a:xfrm>
            <a:prstGeom prst="flowChartConnector">
              <a:avLst/>
            </a:prstGeom>
            <a:noFill/>
            <a:ln w="38100">
              <a:solidFill>
                <a:schemeClr val="bg2">
                  <a:alpha val="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6" name="Flowchart: Connector 55"/>
            <p:cNvSpPr/>
            <p:nvPr/>
          </p:nvSpPr>
          <p:spPr bwMode="auto">
            <a:xfrm>
              <a:off x="5776913" y="1281113"/>
              <a:ext cx="4035425" cy="3954462"/>
            </a:xfrm>
            <a:prstGeom prst="flowChartConnector">
              <a:avLst/>
            </a:prstGeom>
            <a:noFill/>
            <a:ln w="38100">
              <a:solidFill>
                <a:schemeClr val="bg2">
                  <a:alpha val="2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7" name="TextBox 35"/>
            <p:cNvSpPr txBox="1">
              <a:spLocks noChangeArrowheads="1"/>
            </p:cNvSpPr>
            <p:nvPr/>
          </p:nvSpPr>
          <p:spPr bwMode="auto">
            <a:xfrm>
              <a:off x="9332913" y="1517650"/>
              <a:ext cx="21399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ea typeface="MS PGothic" panose="020B0600070205080204" pitchFamily="34" charset="-128"/>
                </a:defRPr>
              </a:lvl1pPr>
              <a:lvl2pPr marL="742950" indent="-285750">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r>
                <a:rPr lang="en-US" altLang="en-US" dirty="0"/>
                <a:t>95db Noise Floor</a:t>
              </a:r>
            </a:p>
          </p:txBody>
        </p:sp>
        <p:pic>
          <p:nvPicPr>
            <p:cNvPr id="58"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1800" y="2998788"/>
              <a:ext cx="4476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9" name="Straight Arrow Connector 58"/>
            <p:cNvCxnSpPr/>
            <p:nvPr/>
          </p:nvCxnSpPr>
          <p:spPr>
            <a:xfrm>
              <a:off x="4441825" y="5562600"/>
              <a:ext cx="2427288" cy="0"/>
            </a:xfrm>
            <a:prstGeom prst="straightConnector1">
              <a:avLst/>
            </a:prstGeom>
            <a:ln w="44450">
              <a:solidFill>
                <a:srgbClr val="0070C0"/>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60" name="TextBox 40"/>
            <p:cNvSpPr txBox="1">
              <a:spLocks noChangeArrowheads="1"/>
            </p:cNvSpPr>
            <p:nvPr/>
          </p:nvSpPr>
          <p:spPr bwMode="auto">
            <a:xfrm>
              <a:off x="6824663" y="5333999"/>
              <a:ext cx="5256212" cy="473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ea typeface="MS PGothic" panose="020B0600070205080204" pitchFamily="34" charset="-128"/>
                </a:defRPr>
              </a:lvl1pPr>
              <a:lvl2pPr marL="742950" indent="-285750">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r>
                <a:rPr lang="en-US" altLang="en-US" sz="1400" dirty="0">
                  <a:solidFill>
                    <a:srgbClr val="0070C0"/>
                  </a:solidFill>
                </a:rPr>
                <a:t>95 NF Less 65 RSSI = 30 SNR From AP </a:t>
              </a:r>
              <a:r>
                <a:rPr lang="en-US" altLang="en-US" dirty="0">
                  <a:solidFill>
                    <a:srgbClr val="0070C0"/>
                  </a:solidFill>
                </a:rPr>
                <a:t>to Client</a:t>
              </a:r>
            </a:p>
          </p:txBody>
        </p:sp>
        <p:cxnSp>
          <p:nvCxnSpPr>
            <p:cNvPr id="61" name="Straight Arrow Connector 60"/>
            <p:cNvCxnSpPr/>
            <p:nvPr/>
          </p:nvCxnSpPr>
          <p:spPr>
            <a:xfrm flipV="1">
              <a:off x="7056438" y="5883275"/>
              <a:ext cx="2276475" cy="0"/>
            </a:xfrm>
            <a:prstGeom prst="straightConnector1">
              <a:avLst/>
            </a:prstGeom>
            <a:ln w="44450">
              <a:solidFill>
                <a:schemeClr val="bg2"/>
              </a:solidFill>
              <a:prstDash val="dash"/>
              <a:headEnd type="arrow"/>
              <a:tailEnd type="none"/>
            </a:ln>
          </p:spPr>
          <p:style>
            <a:lnRef idx="2">
              <a:schemeClr val="accent1"/>
            </a:lnRef>
            <a:fillRef idx="0">
              <a:schemeClr val="accent1"/>
            </a:fillRef>
            <a:effectRef idx="1">
              <a:schemeClr val="accent1"/>
            </a:effectRef>
            <a:fontRef idx="minor">
              <a:schemeClr val="tx1"/>
            </a:fontRef>
          </p:style>
        </p:cxnSp>
        <p:sp>
          <p:nvSpPr>
            <p:cNvPr id="62" name="TextBox 44"/>
            <p:cNvSpPr txBox="1">
              <a:spLocks noChangeArrowheads="1"/>
            </p:cNvSpPr>
            <p:nvPr/>
          </p:nvSpPr>
          <p:spPr bwMode="auto">
            <a:xfrm>
              <a:off x="2033588" y="5699125"/>
              <a:ext cx="5403850" cy="394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ea typeface="MS PGothic" panose="020B0600070205080204" pitchFamily="34" charset="-128"/>
                </a:defRPr>
              </a:lvl1pPr>
              <a:lvl2pPr marL="742950" indent="-285750">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r>
                <a:rPr lang="en-US" altLang="en-US" sz="1400" dirty="0">
                  <a:solidFill>
                    <a:schemeClr val="bg2"/>
                  </a:solidFill>
                </a:rPr>
                <a:t>95 NF Less  77 RSSI = 18 SNR From Client to AP</a:t>
              </a:r>
            </a:p>
          </p:txBody>
        </p:sp>
        <p:sp>
          <p:nvSpPr>
            <p:cNvPr id="63" name="TextBox 48"/>
            <p:cNvSpPr txBox="1">
              <a:spLocks noChangeArrowheads="1"/>
            </p:cNvSpPr>
            <p:nvPr/>
          </p:nvSpPr>
          <p:spPr bwMode="auto">
            <a:xfrm>
              <a:off x="9251950" y="5697538"/>
              <a:ext cx="2828925" cy="394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ea typeface="MS PGothic" panose="020B0600070205080204" pitchFamily="34" charset="-128"/>
                </a:defRPr>
              </a:lvl1pPr>
              <a:lvl2pPr marL="742950" indent="-285750">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r>
                <a:rPr lang="en-US" altLang="en-US" sz="1400" dirty="0">
                  <a:solidFill>
                    <a:schemeClr val="bg2"/>
                  </a:solidFill>
                </a:rPr>
                <a:t>Extremely BAD Data Rate</a:t>
              </a:r>
            </a:p>
          </p:txBody>
        </p:sp>
        <p:sp>
          <p:nvSpPr>
            <p:cNvPr id="64" name="TextBox 49"/>
            <p:cNvSpPr txBox="1">
              <a:spLocks noChangeArrowheads="1"/>
            </p:cNvSpPr>
            <p:nvPr/>
          </p:nvSpPr>
          <p:spPr bwMode="auto">
            <a:xfrm>
              <a:off x="1933575" y="5354638"/>
              <a:ext cx="2663825" cy="394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ea typeface="MS PGothic" panose="020B0600070205080204" pitchFamily="34" charset="-128"/>
                </a:defRPr>
              </a:lvl1pPr>
              <a:lvl2pPr marL="742950" indent="-285750">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r>
                <a:rPr lang="en-US" altLang="en-US" sz="1400" dirty="0">
                  <a:solidFill>
                    <a:srgbClr val="0070C0"/>
                  </a:solidFill>
                </a:rPr>
                <a:t>Very GOOD Date Rate</a:t>
              </a:r>
            </a:p>
          </p:txBody>
        </p:sp>
        <p:cxnSp>
          <p:nvCxnSpPr>
            <p:cNvPr id="65" name="Straight Arrow Connector 64"/>
            <p:cNvCxnSpPr/>
            <p:nvPr/>
          </p:nvCxnSpPr>
          <p:spPr>
            <a:xfrm flipV="1">
              <a:off x="7948613" y="3157538"/>
              <a:ext cx="1160462" cy="6350"/>
            </a:xfrm>
            <a:prstGeom prst="straightConnector1">
              <a:avLst/>
            </a:prstGeom>
            <a:ln w="44450">
              <a:solidFill>
                <a:schemeClr val="tx1"/>
              </a:solidFill>
              <a:prstDash val="solid"/>
              <a:headEnd type="arrow"/>
              <a:tailEnd type="none"/>
            </a:ln>
          </p:spPr>
          <p:style>
            <a:lnRef idx="2">
              <a:schemeClr val="accent1"/>
            </a:lnRef>
            <a:fillRef idx="0">
              <a:schemeClr val="accent1"/>
            </a:fillRef>
            <a:effectRef idx="1">
              <a:schemeClr val="accent1"/>
            </a:effectRef>
            <a:fontRef idx="minor">
              <a:schemeClr val="tx1"/>
            </a:fontRef>
          </p:style>
        </p:cxnSp>
        <p:sp>
          <p:nvSpPr>
            <p:cNvPr id="66" name="TextBox 55"/>
            <p:cNvSpPr txBox="1">
              <a:spLocks noChangeArrowheads="1"/>
            </p:cNvSpPr>
            <p:nvPr/>
          </p:nvSpPr>
          <p:spPr bwMode="auto">
            <a:xfrm>
              <a:off x="9145588" y="2419350"/>
              <a:ext cx="2297112"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ea typeface="MS PGothic" panose="020B0600070205080204" pitchFamily="34" charset="-128"/>
                </a:defRPr>
              </a:lvl1pPr>
              <a:lvl2pPr marL="742950" indent="-285750">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r>
                <a:rPr lang="en-US" altLang="en-US" dirty="0"/>
                <a:t>Other than the retransmissions and low data rate He has no idea that he’s in a world of hurt here!!!</a:t>
              </a:r>
            </a:p>
          </p:txBody>
        </p:sp>
        <p:sp>
          <p:nvSpPr>
            <p:cNvPr id="67" name="TextBox 56"/>
            <p:cNvSpPr txBox="1">
              <a:spLocks noChangeArrowheads="1"/>
            </p:cNvSpPr>
            <p:nvPr/>
          </p:nvSpPr>
          <p:spPr bwMode="auto">
            <a:xfrm>
              <a:off x="2136775" y="2841625"/>
              <a:ext cx="1727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ea typeface="MS PGothic" panose="020B0600070205080204" pitchFamily="34" charset="-128"/>
                </a:defRPr>
              </a:lvl1pPr>
              <a:lvl2pPr marL="742950" indent="-285750">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r>
                <a:rPr lang="en-US" altLang="en-US" dirty="0"/>
                <a:t>AP Power</a:t>
              </a:r>
            </a:p>
            <a:p>
              <a:r>
                <a:rPr lang="en-US" altLang="en-US" dirty="0"/>
                <a:t>To High</a:t>
              </a:r>
            </a:p>
          </p:txBody>
        </p:sp>
      </p:grpSp>
      <p:sp>
        <p:nvSpPr>
          <p:cNvPr id="33" name="Title 1"/>
          <p:cNvSpPr>
            <a:spLocks noGrp="1"/>
          </p:cNvSpPr>
          <p:nvPr>
            <p:ph type="title"/>
          </p:nvPr>
        </p:nvSpPr>
        <p:spPr>
          <a:xfrm>
            <a:off x="76200" y="92837"/>
            <a:ext cx="9067800" cy="354806"/>
          </a:xfrm>
        </p:spPr>
        <p:txBody>
          <a:bodyPr/>
          <a:lstStyle/>
          <a:p>
            <a:r>
              <a:rPr lang="en-US" sz="2400" dirty="0"/>
              <a:t>802.11 Wireless Networking Refresher</a:t>
            </a:r>
            <a:endParaRPr lang="en-US" sz="1600" dirty="0"/>
          </a:p>
        </p:txBody>
      </p:sp>
    </p:spTree>
    <p:extLst>
      <p:ext uri="{BB962C8B-B14F-4D97-AF65-F5344CB8AC3E}">
        <p14:creationId xmlns:p14="http://schemas.microsoft.com/office/powerpoint/2010/main" val="324563900"/>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p:txBody>
          <a:bodyPr/>
          <a:lstStyle/>
          <a:p>
            <a:r>
              <a:rPr lang="en-US" sz="1600" dirty="0"/>
              <a:t>Down-rating</a:t>
            </a:r>
          </a:p>
          <a:p>
            <a:pPr lvl="1"/>
            <a:endParaRPr lang="en-US" sz="1000"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2310" y="1361357"/>
            <a:ext cx="4509596" cy="32714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p:cNvSpPr>
            <a:spLocks noGrp="1"/>
          </p:cNvSpPr>
          <p:nvPr>
            <p:ph type="title"/>
          </p:nvPr>
        </p:nvSpPr>
        <p:spPr>
          <a:xfrm>
            <a:off x="76200" y="92837"/>
            <a:ext cx="9067800" cy="354806"/>
          </a:xfrm>
        </p:spPr>
        <p:txBody>
          <a:bodyPr/>
          <a:lstStyle/>
          <a:p>
            <a:r>
              <a:rPr lang="en-US" sz="2400" dirty="0"/>
              <a:t>802.11 Wireless Networking Refresher</a:t>
            </a:r>
            <a:endParaRPr lang="en-US" sz="1600" dirty="0"/>
          </a:p>
        </p:txBody>
      </p:sp>
    </p:spTree>
    <p:extLst>
      <p:ext uri="{BB962C8B-B14F-4D97-AF65-F5344CB8AC3E}">
        <p14:creationId xmlns:p14="http://schemas.microsoft.com/office/powerpoint/2010/main" val="2696495146"/>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p:txBody>
          <a:bodyPr/>
          <a:lstStyle/>
          <a:p>
            <a:r>
              <a:rPr lang="en-US" sz="1600" dirty="0"/>
              <a:t>Down Rating Affects Faster Users on that Channel</a:t>
            </a:r>
          </a:p>
          <a:p>
            <a:pPr lvl="1"/>
            <a:endParaRPr lang="en-US" sz="10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3912" y="1473333"/>
            <a:ext cx="3135630" cy="3135630"/>
          </a:xfrm>
          <a:prstGeom prst="rect">
            <a:avLst/>
          </a:prstGeom>
        </p:spPr>
      </p:pic>
      <p:sp>
        <p:nvSpPr>
          <p:cNvPr id="6" name="Title 1"/>
          <p:cNvSpPr>
            <a:spLocks noGrp="1"/>
          </p:cNvSpPr>
          <p:nvPr>
            <p:ph type="title"/>
          </p:nvPr>
        </p:nvSpPr>
        <p:spPr>
          <a:xfrm>
            <a:off x="76200" y="92837"/>
            <a:ext cx="9067800" cy="354806"/>
          </a:xfrm>
        </p:spPr>
        <p:txBody>
          <a:bodyPr/>
          <a:lstStyle/>
          <a:p>
            <a:r>
              <a:rPr lang="en-US" sz="2400" dirty="0"/>
              <a:t>802.11 Wireless Networking Refresher</a:t>
            </a:r>
            <a:endParaRPr lang="en-US" sz="1600" dirty="0"/>
          </a:p>
        </p:txBody>
      </p:sp>
    </p:spTree>
    <p:extLst>
      <p:ext uri="{BB962C8B-B14F-4D97-AF65-F5344CB8AC3E}">
        <p14:creationId xmlns:p14="http://schemas.microsoft.com/office/powerpoint/2010/main" val="1293479117"/>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p:txBody>
          <a:bodyPr/>
          <a:lstStyle/>
          <a:p>
            <a:r>
              <a:rPr lang="en-US" sz="1600" dirty="0"/>
              <a:t>Trimming Data Rates</a:t>
            </a:r>
          </a:p>
          <a:p>
            <a:pPr lvl="1"/>
            <a:r>
              <a:rPr lang="en-US" sz="1200" dirty="0"/>
              <a:t>Why Trim the Lower Rates?</a:t>
            </a:r>
          </a:p>
          <a:p>
            <a:pPr lvl="2"/>
            <a:r>
              <a:rPr lang="en-US" sz="1100" dirty="0"/>
              <a:t>If the client can’t down rate any further, it must roam</a:t>
            </a:r>
          </a:p>
          <a:p>
            <a:pPr lvl="2"/>
            <a:r>
              <a:rPr lang="en-US" sz="1100" dirty="0"/>
              <a:t>Has a similar effect to lowering the power in that it effectively shrinks the cell size of each AP</a:t>
            </a:r>
          </a:p>
          <a:p>
            <a:pPr lvl="2"/>
            <a:r>
              <a:rPr lang="en-US" sz="1100" dirty="0"/>
              <a:t>Get the slower users off the AP to let the faster users better utilize the channel/AP</a:t>
            </a:r>
          </a:p>
          <a:p>
            <a:pPr lvl="1"/>
            <a:r>
              <a:rPr lang="en-US" sz="1200" dirty="0"/>
              <a:t>Once the user down rates to a value lower 11 or so the connection is almost unusable so it makes sense, especially in typical office environments</a:t>
            </a:r>
          </a:p>
          <a:p>
            <a:pPr lvl="1"/>
            <a:r>
              <a:rPr lang="en-US" sz="1200" dirty="0"/>
              <a:t>The denser the AP deployment, the more trimming the rates helps</a:t>
            </a:r>
          </a:p>
          <a:p>
            <a:pPr lvl="1"/>
            <a:r>
              <a:rPr lang="en-US" sz="1200" dirty="0"/>
              <a:t>There are certain older devices that must see the lower data rates in order to connect</a:t>
            </a:r>
          </a:p>
          <a:p>
            <a:pPr lvl="1"/>
            <a:r>
              <a:rPr lang="en-US" sz="1200" dirty="0"/>
              <a:t>If the customer is using newer devices then it makes sense</a:t>
            </a:r>
          </a:p>
          <a:p>
            <a:pPr lvl="2"/>
            <a:r>
              <a:rPr lang="en-US" sz="1100" dirty="0"/>
              <a:t>What devices need to see the low data rates for connectivity?</a:t>
            </a:r>
          </a:p>
          <a:p>
            <a:pPr lvl="3"/>
            <a:r>
              <a:rPr lang="en-US" sz="1000" dirty="0"/>
              <a:t>Older gaming systems</a:t>
            </a:r>
          </a:p>
          <a:p>
            <a:pPr lvl="3"/>
            <a:r>
              <a:rPr lang="en-US" sz="1000" dirty="0"/>
              <a:t>Older handheld scanners but this is fine since low data rates really don’t affect these devices negatively since they mostly use terminal applications.  </a:t>
            </a:r>
          </a:p>
          <a:p>
            <a:pPr lvl="3"/>
            <a:r>
              <a:rPr lang="en-US" sz="1000" dirty="0"/>
              <a:t>Old VoIP Phones</a:t>
            </a:r>
          </a:p>
          <a:p>
            <a:pPr lvl="3"/>
            <a:r>
              <a:rPr lang="en-US" sz="1000" dirty="0"/>
              <a:t>Certain medical devices/monitors</a:t>
            </a:r>
          </a:p>
        </p:txBody>
      </p:sp>
      <p:sp>
        <p:nvSpPr>
          <p:cNvPr id="6" name="Title 1"/>
          <p:cNvSpPr>
            <a:spLocks noGrp="1"/>
          </p:cNvSpPr>
          <p:nvPr>
            <p:ph type="title"/>
          </p:nvPr>
        </p:nvSpPr>
        <p:spPr>
          <a:xfrm>
            <a:off x="76200" y="92837"/>
            <a:ext cx="9067800" cy="354806"/>
          </a:xfrm>
        </p:spPr>
        <p:txBody>
          <a:bodyPr/>
          <a:lstStyle/>
          <a:p>
            <a:r>
              <a:rPr lang="en-US" sz="2400" dirty="0"/>
              <a:t>802.11 Wireless Networking Refresher</a:t>
            </a:r>
            <a:endParaRPr lang="en-US" sz="1600" dirty="0"/>
          </a:p>
        </p:txBody>
      </p:sp>
    </p:spTree>
    <p:extLst>
      <p:ext uri="{BB962C8B-B14F-4D97-AF65-F5344CB8AC3E}">
        <p14:creationId xmlns:p14="http://schemas.microsoft.com/office/powerpoint/2010/main" val="322009769"/>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33375" y="2071688"/>
            <a:ext cx="8374063" cy="1114425"/>
          </a:xfrm>
          <a:prstGeom prst="rect">
            <a:avLst/>
          </a:prstGeom>
        </p:spPr>
        <p:txBody>
          <a:bodyPr/>
          <a:lstStyle/>
          <a:p>
            <a:r>
              <a:rPr lang="en-US" dirty="0"/>
              <a:t>802.11 Wireless Communications Refresher</a:t>
            </a:r>
          </a:p>
        </p:txBody>
      </p:sp>
      <p:sp>
        <p:nvSpPr>
          <p:cNvPr id="3" name="Text Placeholder 2"/>
          <p:cNvSpPr>
            <a:spLocks noGrp="1"/>
          </p:cNvSpPr>
          <p:nvPr>
            <p:ph type="body" sz="quarter" idx="4294967295"/>
          </p:nvPr>
        </p:nvSpPr>
        <p:spPr>
          <a:xfrm>
            <a:off x="0" y="2054225"/>
            <a:ext cx="8362950" cy="962025"/>
          </a:xfrm>
          <a:prstGeom prst="rect">
            <a:avLst/>
          </a:prstGeom>
        </p:spPr>
        <p:txBody>
          <a:bodyPr anchor="ctr">
            <a:noAutofit/>
          </a:bodyPr>
          <a:lstStyle/>
          <a:p>
            <a:pPr>
              <a:spcBef>
                <a:spcPts val="0"/>
              </a:spcBef>
            </a:pPr>
            <a:endParaRPr lang="en-US" sz="1100" dirty="0">
              <a:solidFill>
                <a:srgbClr val="404040"/>
              </a:solidFill>
            </a:endParaRPr>
          </a:p>
          <a:p>
            <a:endParaRPr lang="en-US" sz="1800" dirty="0">
              <a:solidFill>
                <a:srgbClr val="404040"/>
              </a:solidFill>
            </a:endParaRPr>
          </a:p>
        </p:txBody>
      </p:sp>
    </p:spTree>
    <p:extLst>
      <p:ext uri="{BB962C8B-B14F-4D97-AF65-F5344CB8AC3E}">
        <p14:creationId xmlns:p14="http://schemas.microsoft.com/office/powerpoint/2010/main" val="2362810820"/>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p:txBody>
          <a:bodyPr/>
          <a:lstStyle/>
          <a:p>
            <a:r>
              <a:rPr lang="en-US" sz="1600" dirty="0"/>
              <a:t>Trimming Data Rates</a:t>
            </a:r>
          </a:p>
          <a:p>
            <a:pPr lvl="1"/>
            <a:r>
              <a:rPr lang="en-US" sz="1100" dirty="0"/>
              <a:t>How much should I trim?</a:t>
            </a:r>
          </a:p>
          <a:p>
            <a:pPr lvl="2"/>
            <a:r>
              <a:rPr lang="en-US" sz="1000" dirty="0"/>
              <a:t>Typically up to 11mbps and 12mbps respectively but can go as high as 18 or 24 with some experimentation, depending on the client devices</a:t>
            </a:r>
          </a:p>
          <a:p>
            <a:pPr lvl="2"/>
            <a:r>
              <a:rPr lang="en-US" sz="1000" dirty="0"/>
              <a:t>Certain Android devices need to see the 11mbps data rate</a:t>
            </a:r>
          </a:p>
          <a:p>
            <a:pPr marL="257169" lvl="1" indent="0">
              <a:spcBef>
                <a:spcPts val="0"/>
              </a:spcBef>
              <a:buNone/>
            </a:pPr>
            <a:r>
              <a:rPr lang="en-US" sz="1100" dirty="0"/>
              <a:t>	</a:t>
            </a:r>
            <a:r>
              <a:rPr lang="en-US" sz="1100" dirty="0" err="1"/>
              <a:t>wlan</a:t>
            </a:r>
            <a:r>
              <a:rPr lang="en-US" sz="1100" dirty="0"/>
              <a:t> ssid-profile “Test-GUEST-ssid_prof"</a:t>
            </a:r>
          </a:p>
          <a:p>
            <a:pPr marL="257169" lvl="1" indent="0">
              <a:spcBef>
                <a:spcPts val="0"/>
              </a:spcBef>
              <a:buNone/>
            </a:pPr>
            <a:r>
              <a:rPr lang="en-US" sz="1100" dirty="0"/>
              <a:t>	   	</a:t>
            </a:r>
            <a:r>
              <a:rPr lang="en-US" sz="1000" dirty="0"/>
              <a:t>a-basic-rates 12 18 24</a:t>
            </a:r>
          </a:p>
          <a:p>
            <a:pPr marL="257169" lvl="1" indent="0">
              <a:spcBef>
                <a:spcPts val="0"/>
              </a:spcBef>
              <a:buNone/>
            </a:pPr>
            <a:r>
              <a:rPr lang="en-US" sz="1000" dirty="0"/>
              <a:t>	  	a-tx-rates 12 18 24 36 48 54</a:t>
            </a:r>
          </a:p>
          <a:p>
            <a:pPr marL="257169" lvl="1" indent="0">
              <a:spcBef>
                <a:spcPts val="0"/>
              </a:spcBef>
              <a:buNone/>
            </a:pPr>
            <a:r>
              <a:rPr lang="en-US" sz="1000" dirty="0"/>
              <a:t>	   	g-basic-rates 11</a:t>
            </a:r>
          </a:p>
          <a:p>
            <a:pPr marL="257169" lvl="1" indent="0">
              <a:spcBef>
                <a:spcPts val="0"/>
              </a:spcBef>
              <a:buNone/>
            </a:pPr>
            <a:r>
              <a:rPr lang="en-US" sz="1000" dirty="0"/>
              <a:t>	   	g-tx-rates 11 12 18 24 36 48 54</a:t>
            </a:r>
          </a:p>
          <a:p>
            <a:pPr marL="257169" lvl="1" indent="0">
              <a:spcBef>
                <a:spcPts val="0"/>
              </a:spcBef>
              <a:buNone/>
            </a:pPr>
            <a:r>
              <a:rPr lang="en-US" sz="1000" dirty="0"/>
              <a:t>	   	g-beacon-rate 18</a:t>
            </a:r>
          </a:p>
          <a:p>
            <a:pPr marL="257169" lvl="1" indent="0">
              <a:spcBef>
                <a:spcPts val="0"/>
              </a:spcBef>
              <a:buNone/>
            </a:pPr>
            <a:r>
              <a:rPr lang="en-US" sz="1000" dirty="0"/>
              <a:t>	   	a-beacon-rate 18</a:t>
            </a:r>
          </a:p>
          <a:p>
            <a:pPr marL="257169" lvl="1" indent="0">
              <a:buNone/>
            </a:pPr>
            <a:r>
              <a:rPr lang="en-US" sz="1100" dirty="0">
                <a:solidFill>
                  <a:srgbClr val="FF0000"/>
                </a:solidFill>
              </a:rPr>
              <a:t>Don’t trim data rates in University, Medical Environments or any other connectivity critical environments without careful testing and monitoring</a:t>
            </a:r>
          </a:p>
        </p:txBody>
      </p:sp>
      <p:sp>
        <p:nvSpPr>
          <p:cNvPr id="6" name="Title 1"/>
          <p:cNvSpPr>
            <a:spLocks noGrp="1"/>
          </p:cNvSpPr>
          <p:nvPr>
            <p:ph type="title"/>
          </p:nvPr>
        </p:nvSpPr>
        <p:spPr>
          <a:xfrm>
            <a:off x="76200" y="92837"/>
            <a:ext cx="9067800" cy="354806"/>
          </a:xfrm>
        </p:spPr>
        <p:txBody>
          <a:bodyPr/>
          <a:lstStyle/>
          <a:p>
            <a:r>
              <a:rPr lang="en-US" sz="2400" dirty="0"/>
              <a:t>802.11 Wireless Networking Refresher</a:t>
            </a:r>
            <a:endParaRPr lang="en-US" sz="1600" dirty="0"/>
          </a:p>
        </p:txBody>
      </p:sp>
    </p:spTree>
    <p:extLst>
      <p:ext uri="{BB962C8B-B14F-4D97-AF65-F5344CB8AC3E}">
        <p14:creationId xmlns:p14="http://schemas.microsoft.com/office/powerpoint/2010/main" val="654586880"/>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p:txBody>
          <a:bodyPr/>
          <a:lstStyle/>
          <a:p>
            <a:r>
              <a:rPr lang="en-US" sz="1800" dirty="0"/>
              <a:t>Key Takeaways</a:t>
            </a:r>
          </a:p>
          <a:p>
            <a:pPr marL="588962" lvl="1" indent="-342900">
              <a:buFont typeface="+mj-lt"/>
              <a:buAutoNum type="arabicPeriod"/>
            </a:pPr>
            <a:r>
              <a:rPr lang="en-US" sz="1600" b="1" dirty="0">
                <a:solidFill>
                  <a:schemeClr val="tx1"/>
                </a:solidFill>
              </a:rPr>
              <a:t>Each Wireless Channel is a contention domain</a:t>
            </a:r>
          </a:p>
          <a:p>
            <a:pPr marL="588962" lvl="1" indent="-342900">
              <a:buFont typeface="+mj-lt"/>
              <a:buAutoNum type="arabicPeriod"/>
            </a:pPr>
            <a:r>
              <a:rPr lang="en-US" sz="1600" b="1" dirty="0">
                <a:solidFill>
                  <a:schemeClr val="tx1"/>
                </a:solidFill>
              </a:rPr>
              <a:t>A smaller number of wider channels may provide worse throughput than a larger number of narrower channels</a:t>
            </a:r>
          </a:p>
          <a:p>
            <a:pPr marL="588962" lvl="1" indent="-342900">
              <a:buFont typeface="+mj-lt"/>
              <a:buAutoNum type="arabicPeriod"/>
            </a:pPr>
            <a:r>
              <a:rPr lang="en-US" sz="1600" b="1" dirty="0">
                <a:solidFill>
                  <a:schemeClr val="tx1"/>
                </a:solidFill>
              </a:rPr>
              <a:t>High access point power is not going to solve any issues (</a:t>
            </a:r>
            <a:r>
              <a:rPr lang="en-US" sz="1600" b="1" dirty="0">
                <a:solidFill>
                  <a:srgbClr val="FF0000"/>
                </a:solidFill>
              </a:rPr>
              <a:t>max 18dBm</a:t>
            </a:r>
            <a:r>
              <a:rPr lang="en-US" sz="1600" b="1" dirty="0">
                <a:solidFill>
                  <a:schemeClr val="tx1"/>
                </a:solidFill>
              </a:rPr>
              <a:t>) and will actually create more</a:t>
            </a:r>
          </a:p>
          <a:p>
            <a:pPr marL="588962" lvl="1" indent="-342900">
              <a:buFont typeface="+mj-lt"/>
              <a:buAutoNum type="arabicPeriod"/>
            </a:pPr>
            <a:r>
              <a:rPr lang="en-US" sz="1600" b="1" dirty="0">
                <a:solidFill>
                  <a:schemeClr val="tx1"/>
                </a:solidFill>
              </a:rPr>
              <a:t>More access points is not necessarily the answer</a:t>
            </a:r>
          </a:p>
          <a:p>
            <a:pPr marL="588962" lvl="1" indent="-342900">
              <a:buFont typeface="+mj-lt"/>
              <a:buAutoNum type="arabicPeriod"/>
            </a:pPr>
            <a:r>
              <a:rPr lang="en-US" sz="1600" b="1" dirty="0">
                <a:solidFill>
                  <a:schemeClr val="tx1"/>
                </a:solidFill>
              </a:rPr>
              <a:t>Consider the clients and access point density when deciding whether                                                 or not to use the DFS channels</a:t>
            </a:r>
          </a:p>
          <a:p>
            <a:pPr marL="588962" lvl="1" indent="-342900">
              <a:buFont typeface="+mj-lt"/>
              <a:buAutoNum type="arabicPeriod"/>
            </a:pPr>
            <a:r>
              <a:rPr lang="en-US" sz="1600" b="1" dirty="0">
                <a:solidFill>
                  <a:schemeClr val="tx1"/>
                </a:solidFill>
              </a:rPr>
              <a:t>There are two data rates, one from the AP to the client and the                                                                   other from the client to the AP</a:t>
            </a:r>
          </a:p>
          <a:p>
            <a:pPr marL="588962" lvl="1" indent="-342900">
              <a:buFont typeface="+mj-lt"/>
              <a:buAutoNum type="arabicPeriod"/>
            </a:pPr>
            <a:r>
              <a:rPr lang="en-US" sz="1600" b="1" dirty="0">
                <a:solidFill>
                  <a:schemeClr val="tx1"/>
                </a:solidFill>
              </a:rPr>
              <a:t>Clients and their drivers matter (walkie-talkies)</a:t>
            </a:r>
          </a:p>
          <a:p>
            <a:pPr marL="588962" lvl="1" indent="-342900">
              <a:buFont typeface="+mj-lt"/>
              <a:buAutoNum type="arabicPeriod"/>
            </a:pPr>
            <a:r>
              <a:rPr lang="en-US" sz="1600" b="1" dirty="0">
                <a:solidFill>
                  <a:schemeClr val="tx1"/>
                </a:solidFill>
              </a:rPr>
              <a:t>Low speed clients slow everyone down on that channel within earshot</a:t>
            </a:r>
          </a:p>
          <a:p>
            <a:pPr lvl="1"/>
            <a:endParaRPr lang="en-US" sz="1800" b="1" dirty="0">
              <a:solidFill>
                <a:schemeClr val="tx1"/>
              </a:solidFill>
            </a:endParaRPr>
          </a:p>
          <a:p>
            <a:pPr lvl="1"/>
            <a:endParaRPr lang="en-US" sz="1400" b="1" dirty="0">
              <a:solidFill>
                <a:schemeClr val="tx1"/>
              </a:solidFill>
            </a:endParaRPr>
          </a:p>
        </p:txBody>
      </p:sp>
      <p:sp>
        <p:nvSpPr>
          <p:cNvPr id="6" name="Title 1"/>
          <p:cNvSpPr>
            <a:spLocks noGrp="1"/>
          </p:cNvSpPr>
          <p:nvPr>
            <p:ph type="title"/>
          </p:nvPr>
        </p:nvSpPr>
        <p:spPr>
          <a:xfrm>
            <a:off x="76200" y="92837"/>
            <a:ext cx="9067800" cy="354806"/>
          </a:xfrm>
        </p:spPr>
        <p:txBody>
          <a:bodyPr/>
          <a:lstStyle/>
          <a:p>
            <a:r>
              <a:rPr lang="en-US" sz="2400" dirty="0"/>
              <a:t>802.11 Wireless Networking Refresher</a:t>
            </a:r>
            <a:endParaRPr lang="en-US" sz="1600" dirty="0"/>
          </a:p>
        </p:txBody>
      </p:sp>
    </p:spTree>
    <p:extLst>
      <p:ext uri="{BB962C8B-B14F-4D97-AF65-F5344CB8AC3E}">
        <p14:creationId xmlns:p14="http://schemas.microsoft.com/office/powerpoint/2010/main" val="343073088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6225" y="1925638"/>
            <a:ext cx="8374063" cy="1114425"/>
          </a:xfrm>
          <a:prstGeom prst="rect">
            <a:avLst/>
          </a:prstGeom>
        </p:spPr>
        <p:txBody>
          <a:bodyPr/>
          <a:lstStyle/>
          <a:p>
            <a:r>
              <a:rPr lang="en-US" dirty="0"/>
              <a:t>Access Point Planning and Placement</a:t>
            </a:r>
          </a:p>
        </p:txBody>
      </p:sp>
      <p:sp>
        <p:nvSpPr>
          <p:cNvPr id="3" name="Text Placeholder 2"/>
          <p:cNvSpPr>
            <a:spLocks noGrp="1"/>
          </p:cNvSpPr>
          <p:nvPr>
            <p:ph type="body" sz="quarter" idx="4294967295"/>
          </p:nvPr>
        </p:nvSpPr>
        <p:spPr>
          <a:xfrm>
            <a:off x="0" y="2054225"/>
            <a:ext cx="8362950" cy="962025"/>
          </a:xfrm>
          <a:prstGeom prst="rect">
            <a:avLst/>
          </a:prstGeom>
        </p:spPr>
        <p:txBody>
          <a:bodyPr anchor="ctr">
            <a:noAutofit/>
          </a:bodyPr>
          <a:lstStyle/>
          <a:p>
            <a:pPr>
              <a:spcBef>
                <a:spcPts val="0"/>
              </a:spcBef>
            </a:pPr>
            <a:endParaRPr lang="en-US" sz="1100" dirty="0">
              <a:solidFill>
                <a:srgbClr val="404040"/>
              </a:solidFill>
            </a:endParaRPr>
          </a:p>
          <a:p>
            <a:endParaRPr lang="en-US" sz="1800" dirty="0">
              <a:solidFill>
                <a:srgbClr val="404040"/>
              </a:solidFill>
            </a:endParaRPr>
          </a:p>
        </p:txBody>
      </p:sp>
    </p:spTree>
    <p:extLst>
      <p:ext uri="{BB962C8B-B14F-4D97-AF65-F5344CB8AC3E}">
        <p14:creationId xmlns:p14="http://schemas.microsoft.com/office/powerpoint/2010/main" val="2050821492"/>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17525" y="65088"/>
            <a:ext cx="10245725" cy="473075"/>
          </a:xfrm>
        </p:spPr>
        <p:txBody>
          <a:bodyPr/>
          <a:lstStyle/>
          <a:p>
            <a:pPr>
              <a:defRPr/>
            </a:pPr>
            <a:r>
              <a:rPr lang="en-US" sz="2400" dirty="0"/>
              <a:t>Influencing Proper Client Roaming with AP Placement</a:t>
            </a:r>
            <a:br>
              <a:rPr lang="en-US" sz="3200" dirty="0"/>
            </a:br>
            <a:endParaRPr lang="en-US" sz="1867" dirty="0"/>
          </a:p>
        </p:txBody>
      </p:sp>
      <p:sp>
        <p:nvSpPr>
          <p:cNvPr id="5" name="Content Placeholder 2"/>
          <p:cNvSpPr>
            <a:spLocks noGrp="1"/>
          </p:cNvSpPr>
          <p:nvPr>
            <p:ph type="body" sz="quarter" idx="11"/>
          </p:nvPr>
        </p:nvSpPr>
        <p:spPr>
          <a:xfrm>
            <a:off x="517525" y="1067569"/>
            <a:ext cx="8343900" cy="439737"/>
          </a:xfrm>
        </p:spPr>
        <p:txBody>
          <a:bodyPr/>
          <a:lstStyle/>
          <a:p>
            <a:pPr marL="0" lvl="1" indent="0">
              <a:spcBef>
                <a:spcPct val="0"/>
              </a:spcBef>
              <a:buFont typeface="Arial" panose="020B0604020202020204" pitchFamily="34" charset="0"/>
              <a:buNone/>
            </a:pPr>
            <a:r>
              <a:rPr lang="en-US" altLang="en-US" sz="1800" b="1" dirty="0">
                <a:solidFill>
                  <a:schemeClr val="tx1"/>
                </a:solidFill>
              </a:rPr>
              <a:t>AP Placement is the single most important predictor of user satisfaction</a:t>
            </a:r>
          </a:p>
          <a:p>
            <a:pPr marL="0" lvl="1" indent="0" algn="ctr">
              <a:spcBef>
                <a:spcPct val="0"/>
              </a:spcBef>
              <a:buFont typeface="Arial" panose="020B0604020202020204" pitchFamily="34" charset="0"/>
              <a:buNone/>
            </a:pPr>
            <a:r>
              <a:rPr lang="en-US" altLang="en-US" sz="3600" b="1" dirty="0">
                <a:solidFill>
                  <a:schemeClr val="tx1"/>
                </a:solidFill>
              </a:rPr>
              <a:t>AND….. </a:t>
            </a:r>
          </a:p>
          <a:p>
            <a:pPr lvl="2">
              <a:buFont typeface="Arial" panose="020B0604020202020204" pitchFamily="34" charset="0"/>
              <a:buChar char="–"/>
            </a:pPr>
            <a:endParaRPr lang="en-US" altLang="en-US" sz="1200" b="1" dirty="0">
              <a:solidFill>
                <a:schemeClr val="tx1"/>
              </a:solidFill>
            </a:endParaRPr>
          </a:p>
        </p:txBody>
      </p:sp>
      <p:grpSp>
        <p:nvGrpSpPr>
          <p:cNvPr id="13" name="Group 12"/>
          <p:cNvGrpSpPr/>
          <p:nvPr/>
        </p:nvGrpSpPr>
        <p:grpSpPr>
          <a:xfrm>
            <a:off x="254000" y="2354263"/>
            <a:ext cx="8607425" cy="1681162"/>
            <a:chOff x="254000" y="2354263"/>
            <a:chExt cx="11633200" cy="1852612"/>
          </a:xfrm>
        </p:grpSpPr>
        <p:pic>
          <p:nvPicPr>
            <p:cNvPr id="6" name="Picture 5" descr="Lesside | Airconditioning | Electrical | Data and Phone | Audio Visual ..."/>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000" y="2524125"/>
              <a:ext cx="2014538"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Equals 6"/>
            <p:cNvSpPr/>
            <p:nvPr/>
          </p:nvSpPr>
          <p:spPr>
            <a:xfrm>
              <a:off x="5048265" y="2854902"/>
              <a:ext cx="833311" cy="659744"/>
            </a:xfrm>
            <a:prstGeom prst="mathEqual">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pic>
          <p:nvPicPr>
            <p:cNvPr id="8" name="Picture 7" descr="Cool stuff you can use.: August 20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53113" y="2563813"/>
              <a:ext cx="2200275" cy="124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lus Sign 8"/>
            <p:cNvSpPr/>
            <p:nvPr/>
          </p:nvSpPr>
          <p:spPr>
            <a:xfrm>
              <a:off x="2425790" y="2771826"/>
              <a:ext cx="914400" cy="900658"/>
            </a:xfrm>
            <a:prstGeom prst="mathPlus">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Equals 9"/>
            <p:cNvSpPr/>
            <p:nvPr/>
          </p:nvSpPr>
          <p:spPr>
            <a:xfrm>
              <a:off x="7929006" y="2771826"/>
              <a:ext cx="833311" cy="659744"/>
            </a:xfrm>
            <a:prstGeom prst="mathEqual">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11" name="TextBox 10"/>
            <p:cNvSpPr txBox="1">
              <a:spLocks noChangeArrowheads="1"/>
            </p:cNvSpPr>
            <p:nvPr/>
          </p:nvSpPr>
          <p:spPr bwMode="auto">
            <a:xfrm>
              <a:off x="8861425" y="2624138"/>
              <a:ext cx="3025775" cy="1322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ea typeface="MS PGothic" panose="020B0600070205080204" pitchFamily="34" charset="-128"/>
                </a:defRPr>
              </a:lvl1pPr>
              <a:lvl2pPr marL="742950" indent="-285750">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algn="ctr"/>
              <a:r>
                <a:rPr lang="en-US" altLang="en-US" sz="2400" dirty="0">
                  <a:solidFill>
                    <a:srgbClr val="FF0000"/>
                  </a:solidFill>
                </a:rPr>
                <a:t>You Have One Chance to Get It Right!!!</a:t>
              </a:r>
            </a:p>
          </p:txBody>
        </p:sp>
        <p:pic>
          <p:nvPicPr>
            <p:cNvPr id="12" name="Picture 11" descr="Man On Ladder Man on ladde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89338" y="2354263"/>
              <a:ext cx="1289050" cy="185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764150584"/>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sz="2400" dirty="0"/>
              <a:t>Access Point Planning and Placement</a:t>
            </a:r>
            <a:endParaRPr lang="en-US" sz="1400" dirty="0"/>
          </a:p>
        </p:txBody>
      </p:sp>
      <p:sp>
        <p:nvSpPr>
          <p:cNvPr id="3" name="Content Placeholder 2"/>
          <p:cNvSpPr>
            <a:spLocks noGrp="1"/>
          </p:cNvSpPr>
          <p:nvPr>
            <p:ph type="body" sz="quarter" idx="11"/>
          </p:nvPr>
        </p:nvSpPr>
        <p:spPr/>
        <p:txBody>
          <a:bodyPr/>
          <a:lstStyle/>
          <a:p>
            <a:r>
              <a:rPr lang="en-US" sz="1600" dirty="0"/>
              <a:t>Stacking AP’s Floor to Floor Usually Causes Major Issues</a:t>
            </a:r>
          </a:p>
          <a:p>
            <a:pPr lvl="1"/>
            <a:r>
              <a:rPr lang="en-US" sz="1200" dirty="0"/>
              <a:t>Remember if the client sees AP power within 10-12dB of each other is will randomly select an AP to connect to and it might be the AP on the floor above or below</a:t>
            </a:r>
          </a:p>
        </p:txBody>
      </p:sp>
      <p:grpSp>
        <p:nvGrpSpPr>
          <p:cNvPr id="2" name="Group 1"/>
          <p:cNvGrpSpPr/>
          <p:nvPr/>
        </p:nvGrpSpPr>
        <p:grpSpPr>
          <a:xfrm>
            <a:off x="675234" y="1687242"/>
            <a:ext cx="6758755" cy="3324370"/>
            <a:chOff x="134940" y="1839617"/>
            <a:chExt cx="6263963" cy="3111178"/>
          </a:xfrm>
        </p:grpSpPr>
        <p:pic>
          <p:nvPicPr>
            <p:cNvPr id="7"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483" y="1839617"/>
              <a:ext cx="5617420" cy="2775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Footer Placeholder 7"/>
            <p:cNvSpPr txBox="1">
              <a:spLocks/>
            </p:cNvSpPr>
            <p:nvPr/>
          </p:nvSpPr>
          <p:spPr>
            <a:xfrm>
              <a:off x="134940" y="4797777"/>
              <a:ext cx="3013954" cy="153018"/>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pitchFamily="1" charset="0"/>
                  <a:ea typeface="ＭＳ Ｐゴシック" pitchFamily="1" charset="-128"/>
                  <a:cs typeface="ＭＳ Ｐゴシック" pitchFamily="1" charset="-128"/>
                </a:defRPr>
              </a:lvl1pPr>
              <a:lvl2pPr marL="457200" algn="l" defTabSz="457200" rtl="0" fontAlgn="base">
                <a:spcBef>
                  <a:spcPct val="0"/>
                </a:spcBef>
                <a:spcAft>
                  <a:spcPct val="0"/>
                </a:spcAft>
                <a:defRPr kern="1200">
                  <a:solidFill>
                    <a:schemeClr val="tx1"/>
                  </a:solidFill>
                  <a:latin typeface="Arial" pitchFamily="1" charset="0"/>
                  <a:ea typeface="ＭＳ Ｐゴシック" pitchFamily="1" charset="-128"/>
                  <a:cs typeface="ＭＳ Ｐゴシック" pitchFamily="1" charset="-128"/>
                </a:defRPr>
              </a:lvl2pPr>
              <a:lvl3pPr marL="914400" algn="l" defTabSz="457200" rtl="0" fontAlgn="base">
                <a:spcBef>
                  <a:spcPct val="0"/>
                </a:spcBef>
                <a:spcAft>
                  <a:spcPct val="0"/>
                </a:spcAft>
                <a:defRPr kern="1200">
                  <a:solidFill>
                    <a:schemeClr val="tx1"/>
                  </a:solidFill>
                  <a:latin typeface="Arial" pitchFamily="1" charset="0"/>
                  <a:ea typeface="ＭＳ Ｐゴシック" pitchFamily="1" charset="-128"/>
                  <a:cs typeface="ＭＳ Ｐゴシック" pitchFamily="1" charset="-128"/>
                </a:defRPr>
              </a:lvl3pPr>
              <a:lvl4pPr marL="1371600" algn="l" defTabSz="457200" rtl="0" fontAlgn="base">
                <a:spcBef>
                  <a:spcPct val="0"/>
                </a:spcBef>
                <a:spcAft>
                  <a:spcPct val="0"/>
                </a:spcAft>
                <a:defRPr kern="1200">
                  <a:solidFill>
                    <a:schemeClr val="tx1"/>
                  </a:solidFill>
                  <a:latin typeface="Arial" pitchFamily="1" charset="0"/>
                  <a:ea typeface="ＭＳ Ｐゴシック" pitchFamily="1" charset="-128"/>
                  <a:cs typeface="ＭＳ Ｐゴシック" pitchFamily="1" charset="-128"/>
                </a:defRPr>
              </a:lvl4pPr>
              <a:lvl5pPr marL="1828800" algn="l" defTabSz="457200" rtl="0" fontAlgn="base">
                <a:spcBef>
                  <a:spcPct val="0"/>
                </a:spcBef>
                <a:spcAft>
                  <a:spcPct val="0"/>
                </a:spcAft>
                <a:defRPr kern="1200">
                  <a:solidFill>
                    <a:schemeClr val="tx1"/>
                  </a:solidFill>
                  <a:latin typeface="Arial" pitchFamily="1" charset="0"/>
                  <a:ea typeface="ＭＳ Ｐゴシック" pitchFamily="1" charset="-128"/>
                  <a:cs typeface="ＭＳ Ｐゴシック" pitchFamily="1" charset="-128"/>
                </a:defRPr>
              </a:lvl5pPr>
              <a:lvl6pPr marL="2286000" algn="l" defTabSz="457200" rtl="0" eaLnBrk="1" latinLnBrk="0" hangingPunct="1">
                <a:defRPr kern="1200">
                  <a:solidFill>
                    <a:schemeClr val="tx1"/>
                  </a:solidFill>
                  <a:latin typeface="Arial" pitchFamily="1" charset="0"/>
                  <a:ea typeface="ＭＳ Ｐゴシック" pitchFamily="1" charset="-128"/>
                  <a:cs typeface="ＭＳ Ｐゴシック" pitchFamily="1" charset="-128"/>
                </a:defRPr>
              </a:lvl6pPr>
              <a:lvl7pPr marL="2743200" algn="l" defTabSz="457200" rtl="0" eaLnBrk="1" latinLnBrk="0" hangingPunct="1">
                <a:defRPr kern="1200">
                  <a:solidFill>
                    <a:schemeClr val="tx1"/>
                  </a:solidFill>
                  <a:latin typeface="Arial" pitchFamily="1" charset="0"/>
                  <a:ea typeface="ＭＳ Ｐゴシック" pitchFamily="1" charset="-128"/>
                  <a:cs typeface="ＭＳ Ｐゴシック" pitchFamily="1" charset="-128"/>
                </a:defRPr>
              </a:lvl7pPr>
              <a:lvl8pPr marL="3200400" algn="l" defTabSz="457200" rtl="0" eaLnBrk="1" latinLnBrk="0" hangingPunct="1">
                <a:defRPr kern="1200">
                  <a:solidFill>
                    <a:schemeClr val="tx1"/>
                  </a:solidFill>
                  <a:latin typeface="Arial" pitchFamily="1" charset="0"/>
                  <a:ea typeface="ＭＳ Ｐゴシック" pitchFamily="1" charset="-128"/>
                  <a:cs typeface="ＭＳ Ｐゴシック" pitchFamily="1" charset="-128"/>
                </a:defRPr>
              </a:lvl8pPr>
              <a:lvl9pPr marL="3657600" algn="l" defTabSz="457200" rtl="0" eaLnBrk="1" latinLnBrk="0" hangingPunct="1">
                <a:defRPr kern="1200">
                  <a:solidFill>
                    <a:schemeClr val="tx1"/>
                  </a:solidFill>
                  <a:latin typeface="Arial" pitchFamily="1" charset="0"/>
                  <a:ea typeface="ＭＳ Ｐゴシック" pitchFamily="1" charset="-128"/>
                  <a:cs typeface="ＭＳ Ｐゴシック" pitchFamily="1" charset="-128"/>
                </a:defRPr>
              </a:lvl9pPr>
            </a:lstStyle>
            <a:p>
              <a:endParaRPr lang="en-US" dirty="0"/>
            </a:p>
          </p:txBody>
        </p:sp>
        <p:pic>
          <p:nvPicPr>
            <p:cNvPr id="9" name="Picture 6" descr="C:\Users\U-Know-Who-2\AppData\Local\Microsoft\Windows\Temporary Internet Files\Content.IE5\O5NF6LQ2\dglxasset[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11319" y="2890709"/>
              <a:ext cx="222198" cy="23949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8997" y="2253918"/>
              <a:ext cx="182563"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45433" y="2653753"/>
              <a:ext cx="182563"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560" y="3199459"/>
              <a:ext cx="182563"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4" name="Straight Arrow Connector 13"/>
            <p:cNvCxnSpPr/>
            <p:nvPr/>
          </p:nvCxnSpPr>
          <p:spPr>
            <a:xfrm flipV="1">
              <a:off x="4101152" y="2753850"/>
              <a:ext cx="719126" cy="118979"/>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4126307" y="3297599"/>
              <a:ext cx="719126" cy="11397"/>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511188" y="2753850"/>
              <a:ext cx="1705970" cy="1015663"/>
            </a:xfrm>
            <a:prstGeom prst="rect">
              <a:avLst/>
            </a:prstGeom>
            <a:solidFill>
              <a:schemeClr val="bg1"/>
            </a:solidFill>
          </p:spPr>
          <p:txBody>
            <a:bodyPr wrap="square" rtlCol="0">
              <a:spAutoFit/>
            </a:bodyPr>
            <a:lstStyle/>
            <a:p>
              <a:r>
                <a:rPr lang="en-US" sz="600" dirty="0"/>
                <a:t>Since the AP’s are stacked on top of each other there isn’t enough signal strength differentiation so that the client knows which AP to connect to.  Sometimes they connect to the AP directly above them and other times they connect to the AP below them.  When the client connects to the AP below them the upstream SNR is not that good and they get a lot of re-</a:t>
              </a:r>
              <a:r>
                <a:rPr lang="en-US" sz="600" dirty="0" err="1"/>
                <a:t>tranmissions</a:t>
              </a:r>
              <a:r>
                <a:rPr lang="en-US" sz="600" dirty="0"/>
                <a:t> and a lower  upstream data rate from the client</a:t>
              </a:r>
            </a:p>
          </p:txBody>
        </p:sp>
      </p:grpSp>
    </p:spTree>
    <p:extLst>
      <p:ext uri="{BB962C8B-B14F-4D97-AF65-F5344CB8AC3E}">
        <p14:creationId xmlns:p14="http://schemas.microsoft.com/office/powerpoint/2010/main" val="2871984389"/>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sz="2400" dirty="0"/>
              <a:t>Access Point Planning and Placement</a:t>
            </a:r>
            <a:endParaRPr lang="en-US" sz="1400" dirty="0"/>
          </a:p>
        </p:txBody>
      </p:sp>
      <p:sp>
        <p:nvSpPr>
          <p:cNvPr id="3" name="Content Placeholder 2"/>
          <p:cNvSpPr>
            <a:spLocks noGrp="1"/>
          </p:cNvSpPr>
          <p:nvPr>
            <p:ph type="body" sz="quarter" idx="11"/>
          </p:nvPr>
        </p:nvSpPr>
        <p:spPr/>
        <p:txBody>
          <a:bodyPr/>
          <a:lstStyle/>
          <a:p>
            <a:r>
              <a:rPr lang="en-US" sz="1600" dirty="0"/>
              <a:t>Having a too many AP’s with line of sight to each may cause issues as well</a:t>
            </a:r>
          </a:p>
          <a:p>
            <a:pPr lvl="1"/>
            <a:r>
              <a:rPr lang="en-US" sz="1200" dirty="0"/>
              <a:t>Remember if the client sees AP power within 10-12dB of each other is will randomly select an AP to connect to</a:t>
            </a:r>
          </a:p>
        </p:txBody>
      </p:sp>
      <p:grpSp>
        <p:nvGrpSpPr>
          <p:cNvPr id="17" name="Group 16"/>
          <p:cNvGrpSpPr/>
          <p:nvPr/>
        </p:nvGrpSpPr>
        <p:grpSpPr>
          <a:xfrm>
            <a:off x="1092378" y="1502332"/>
            <a:ext cx="6526097" cy="3174653"/>
            <a:chOff x="781483" y="1790224"/>
            <a:chExt cx="5617420" cy="2824609"/>
          </a:xfrm>
        </p:grpSpPr>
        <p:pic>
          <p:nvPicPr>
            <p:cNvPr id="1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483" y="1839617"/>
              <a:ext cx="5617420" cy="2775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9" name="Straight Arrow Connector 18"/>
            <p:cNvCxnSpPr/>
            <p:nvPr/>
          </p:nvCxnSpPr>
          <p:spPr>
            <a:xfrm flipV="1">
              <a:off x="3357349" y="2759814"/>
              <a:ext cx="232844" cy="515649"/>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986903" y="3227225"/>
              <a:ext cx="1705970" cy="1200329"/>
            </a:xfrm>
            <a:prstGeom prst="rect">
              <a:avLst/>
            </a:prstGeom>
            <a:solidFill>
              <a:schemeClr val="bg1"/>
            </a:solidFill>
          </p:spPr>
          <p:txBody>
            <a:bodyPr wrap="square" rtlCol="0">
              <a:spAutoFit/>
            </a:bodyPr>
            <a:lstStyle/>
            <a:p>
              <a:r>
                <a:rPr lang="en-US" sz="600" dirty="0"/>
                <a:t>This client can hear 4 AP’s all within a small margin of signal strength so it just randomly selects one.  </a:t>
              </a:r>
            </a:p>
            <a:p>
              <a:endParaRPr lang="en-US" sz="600" dirty="0"/>
            </a:p>
            <a:p>
              <a:r>
                <a:rPr lang="en-US" sz="600" dirty="0"/>
                <a:t>In addition, the AP can hear 4 other AP’s on the same floor.  Remember that there are only 3 available b/g channels so you will have 2 overlapping channels between these 5 AP’s, effectively hobbling the effectiveness of those channels unless you can lower the power of the AP’s to make them “speak at a lower volume”.</a:t>
              </a:r>
            </a:p>
          </p:txBody>
        </p:sp>
        <p:pic>
          <p:nvPicPr>
            <p:cNvPr id="21" name="Picture 6" descr="C:\Users\U-Know-Who-2\AppData\Local\Microsoft\Windows\Temporary Internet Files\Content.IE5\O5NF6LQ2\dglxasset[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97526" y="2456664"/>
              <a:ext cx="222198" cy="23949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8680" y="2262753"/>
              <a:ext cx="182563"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0278" y="1790224"/>
              <a:ext cx="182563"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1727" y="2043678"/>
              <a:ext cx="182563"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5" name="Straight Arrow Connector 24"/>
            <p:cNvCxnSpPr>
              <a:endCxn id="21" idx="1"/>
            </p:cNvCxnSpPr>
            <p:nvPr/>
          </p:nvCxnSpPr>
          <p:spPr>
            <a:xfrm flipV="1">
              <a:off x="3009331" y="2576412"/>
              <a:ext cx="188195" cy="99327"/>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endCxn id="21" idx="0"/>
            </p:cNvCxnSpPr>
            <p:nvPr/>
          </p:nvCxnSpPr>
          <p:spPr>
            <a:xfrm flipV="1">
              <a:off x="2306472" y="2456664"/>
              <a:ext cx="1002153" cy="193612"/>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27"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3494" y="1952318"/>
              <a:ext cx="182563"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8885" y="2153215"/>
              <a:ext cx="182563"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2493" y="2650276"/>
              <a:ext cx="182563"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2424" y="2456664"/>
              <a:ext cx="182563"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4775" y="2588130"/>
              <a:ext cx="182563"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2" name="Straight Arrow Connector 31"/>
            <p:cNvCxnSpPr>
              <a:stCxn id="30" idx="1"/>
            </p:cNvCxnSpPr>
            <p:nvPr/>
          </p:nvCxnSpPr>
          <p:spPr>
            <a:xfrm flipH="1">
              <a:off x="3419724" y="2566202"/>
              <a:ext cx="182700" cy="10209"/>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3357349" y="2262753"/>
              <a:ext cx="214378" cy="193911"/>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01627384"/>
      </p:ext>
    </p:extLst>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sz="2400" dirty="0"/>
              <a:t>Access Point Planning and Placement</a:t>
            </a:r>
            <a:endParaRPr lang="en-US" sz="1400" dirty="0"/>
          </a:p>
        </p:txBody>
      </p:sp>
      <p:sp>
        <p:nvSpPr>
          <p:cNvPr id="3" name="Content Placeholder 2"/>
          <p:cNvSpPr>
            <a:spLocks noGrp="1"/>
          </p:cNvSpPr>
          <p:nvPr>
            <p:ph type="body" sz="quarter" idx="11"/>
          </p:nvPr>
        </p:nvSpPr>
        <p:spPr>
          <a:xfrm>
            <a:off x="499444" y="916223"/>
            <a:ext cx="8644556" cy="3248025"/>
          </a:xfrm>
        </p:spPr>
        <p:txBody>
          <a:bodyPr/>
          <a:lstStyle/>
          <a:p>
            <a:r>
              <a:rPr lang="en-US" sz="1600" dirty="0"/>
              <a:t>You can’t lower power too much if you only have AP’s in hallways</a:t>
            </a:r>
          </a:p>
          <a:p>
            <a:pPr lvl="1"/>
            <a:r>
              <a:rPr lang="en-US" sz="1200" dirty="0"/>
              <a:t>Lower the power too much and it will not be enough to reach users in rooms where the signal has to go through walls</a:t>
            </a:r>
          </a:p>
          <a:p>
            <a:pPr lvl="1"/>
            <a:r>
              <a:rPr lang="en-US" sz="1200" dirty="0"/>
              <a:t>Raise the power enough to penetrate the walls and you have out of control co-channel interference</a:t>
            </a:r>
          </a:p>
        </p:txBody>
      </p:sp>
      <p:grpSp>
        <p:nvGrpSpPr>
          <p:cNvPr id="34" name="Group 33"/>
          <p:cNvGrpSpPr/>
          <p:nvPr/>
        </p:nvGrpSpPr>
        <p:grpSpPr>
          <a:xfrm>
            <a:off x="1534802" y="1670283"/>
            <a:ext cx="6108499" cy="3009246"/>
            <a:chOff x="945580" y="1790224"/>
            <a:chExt cx="5617420" cy="2824608"/>
          </a:xfrm>
        </p:grpSpPr>
        <p:pic>
          <p:nvPicPr>
            <p:cNvPr id="3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580" y="1839616"/>
              <a:ext cx="5617420" cy="2775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6" name="Straight Arrow Connector 35"/>
            <p:cNvCxnSpPr/>
            <p:nvPr/>
          </p:nvCxnSpPr>
          <p:spPr>
            <a:xfrm flipV="1">
              <a:off x="3357349" y="2759814"/>
              <a:ext cx="232844" cy="515649"/>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1986903" y="3227225"/>
              <a:ext cx="1705970" cy="1015663"/>
            </a:xfrm>
            <a:prstGeom prst="rect">
              <a:avLst/>
            </a:prstGeom>
            <a:solidFill>
              <a:schemeClr val="bg1"/>
            </a:solidFill>
          </p:spPr>
          <p:txBody>
            <a:bodyPr wrap="square" rtlCol="0">
              <a:spAutoFit/>
            </a:bodyPr>
            <a:lstStyle/>
            <a:p>
              <a:r>
                <a:rPr lang="en-US" sz="600" dirty="0"/>
                <a:t>Now the client can only hear two AP’s and both are equally okay to connect, providing a good user experience.</a:t>
              </a:r>
            </a:p>
            <a:p>
              <a:endParaRPr lang="en-US" sz="600" dirty="0"/>
            </a:p>
            <a:p>
              <a:r>
                <a:rPr lang="en-US" sz="600" dirty="0"/>
                <a:t>However, the client in the room can hear an AP but the signal is not high enough to provide a good signal to noise ratio.  In addition, because of the client’s position in the room it must penetrate two walls further deteriorating the signal.</a:t>
              </a:r>
            </a:p>
          </p:txBody>
        </p:sp>
        <p:pic>
          <p:nvPicPr>
            <p:cNvPr id="38" name="Picture 6" descr="C:\Users\U-Know-Who-2\AppData\Local\Microsoft\Windows\Temporary Internet Files\Content.IE5\O5NF6LQ2\dglxasset[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97526" y="2456664"/>
              <a:ext cx="222198" cy="23949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8680" y="2262753"/>
              <a:ext cx="182563"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0278" y="1790224"/>
              <a:ext cx="182563"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1727" y="2043678"/>
              <a:ext cx="182563"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2" name="Straight Arrow Connector 41"/>
            <p:cNvCxnSpPr>
              <a:endCxn id="38" idx="1"/>
            </p:cNvCxnSpPr>
            <p:nvPr/>
          </p:nvCxnSpPr>
          <p:spPr>
            <a:xfrm flipV="1">
              <a:off x="3009331" y="2576412"/>
              <a:ext cx="188195" cy="99327"/>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4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3494" y="1952318"/>
              <a:ext cx="182563"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4360" y="2063253"/>
              <a:ext cx="182563"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2492" y="2689463"/>
              <a:ext cx="182563"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2424" y="2456664"/>
              <a:ext cx="182563"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4775" y="2588130"/>
              <a:ext cx="182563"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8" name="Straight Arrow Connector 47"/>
            <p:cNvCxnSpPr>
              <a:stCxn id="46" idx="1"/>
            </p:cNvCxnSpPr>
            <p:nvPr/>
          </p:nvCxnSpPr>
          <p:spPr>
            <a:xfrm flipH="1">
              <a:off x="3419724" y="2566202"/>
              <a:ext cx="182700" cy="10209"/>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49" name="Picture 6" descr="C:\Users\U-Know-Who-2\AppData\Local\Microsoft\Windows\Temporary Internet Files\Content.IE5\O5NF6LQ2\dglxasset[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91798" y="2537952"/>
              <a:ext cx="222198" cy="239495"/>
            </a:xfrm>
            <a:prstGeom prst="rect">
              <a:avLst/>
            </a:prstGeom>
            <a:noFill/>
            <a:extLst>
              <a:ext uri="{909E8E84-426E-40DD-AFC4-6F175D3DCCD1}">
                <a14:hiddenFill xmlns:a14="http://schemas.microsoft.com/office/drawing/2010/main">
                  <a:solidFill>
                    <a:srgbClr val="FFFFFF"/>
                  </a:solidFill>
                </a14:hiddenFill>
              </a:ext>
            </a:extLst>
          </p:spPr>
        </p:pic>
        <p:cxnSp>
          <p:nvCxnSpPr>
            <p:cNvPr id="50" name="Straight Arrow Connector 49"/>
            <p:cNvCxnSpPr>
              <a:stCxn id="49" idx="0"/>
              <a:endCxn id="44" idx="2"/>
            </p:cNvCxnSpPr>
            <p:nvPr/>
          </p:nvCxnSpPr>
          <p:spPr>
            <a:xfrm flipV="1">
              <a:off x="1502897" y="2282328"/>
              <a:ext cx="42745" cy="255624"/>
            </a:xfrm>
            <a:prstGeom prst="straightConnector1">
              <a:avLst/>
            </a:prstGeom>
            <a:ln w="28575">
              <a:solidFill>
                <a:srgbClr val="FF000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endCxn id="45" idx="1"/>
            </p:cNvCxnSpPr>
            <p:nvPr/>
          </p:nvCxnSpPr>
          <p:spPr>
            <a:xfrm>
              <a:off x="1636922" y="2735346"/>
              <a:ext cx="425570" cy="63655"/>
            </a:xfrm>
            <a:prstGeom prst="straightConnector1">
              <a:avLst/>
            </a:prstGeom>
            <a:ln w="28575">
              <a:solidFill>
                <a:srgbClr val="FF0000"/>
              </a:solidFill>
              <a:prstDash val="sysDot"/>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85469535"/>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sz="2400" dirty="0"/>
              <a:t>Access Point Planning and Placement</a:t>
            </a:r>
            <a:endParaRPr lang="en-US" sz="1400" dirty="0"/>
          </a:p>
        </p:txBody>
      </p:sp>
      <p:sp>
        <p:nvSpPr>
          <p:cNvPr id="3" name="Content Placeholder 2"/>
          <p:cNvSpPr>
            <a:spLocks noGrp="1"/>
          </p:cNvSpPr>
          <p:nvPr>
            <p:ph type="body" sz="quarter" idx="11"/>
          </p:nvPr>
        </p:nvSpPr>
        <p:spPr>
          <a:xfrm>
            <a:off x="499444" y="916223"/>
            <a:ext cx="8644556" cy="3248025"/>
          </a:xfrm>
        </p:spPr>
        <p:txBody>
          <a:bodyPr/>
          <a:lstStyle/>
          <a:p>
            <a:pPr>
              <a:spcBef>
                <a:spcPts val="0"/>
              </a:spcBef>
            </a:pPr>
            <a:r>
              <a:rPr lang="en-US" sz="1600" dirty="0"/>
              <a:t>AP’s with line of sight and stacked on top of each other leads to an extremely poor </a:t>
            </a:r>
          </a:p>
          <a:p>
            <a:pPr>
              <a:spcBef>
                <a:spcPts val="0"/>
              </a:spcBef>
            </a:pPr>
            <a:r>
              <a:rPr lang="en-US" sz="1600" dirty="0"/>
              <a:t>client experience (aka, the perfect storm)</a:t>
            </a:r>
          </a:p>
        </p:txBody>
      </p:sp>
      <p:grpSp>
        <p:nvGrpSpPr>
          <p:cNvPr id="24" name="Group 23"/>
          <p:cNvGrpSpPr/>
          <p:nvPr/>
        </p:nvGrpSpPr>
        <p:grpSpPr>
          <a:xfrm>
            <a:off x="1200734" y="1490286"/>
            <a:ext cx="6480377" cy="3250853"/>
            <a:chOff x="781483" y="1790224"/>
            <a:chExt cx="5617420" cy="2824609"/>
          </a:xfrm>
        </p:grpSpPr>
        <p:pic>
          <p:nvPicPr>
            <p:cNvPr id="2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483" y="1839617"/>
              <a:ext cx="5617420" cy="2775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6" name="Straight Arrow Connector 25"/>
            <p:cNvCxnSpPr/>
            <p:nvPr/>
          </p:nvCxnSpPr>
          <p:spPr>
            <a:xfrm flipH="1" flipV="1">
              <a:off x="3965090" y="2949165"/>
              <a:ext cx="374899" cy="18935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4365540" y="3082844"/>
              <a:ext cx="1274602" cy="1283624"/>
            </a:xfrm>
            <a:prstGeom prst="rect">
              <a:avLst/>
            </a:prstGeom>
            <a:solidFill>
              <a:schemeClr val="bg1"/>
            </a:solidFill>
          </p:spPr>
          <p:txBody>
            <a:bodyPr wrap="square" rtlCol="0">
              <a:spAutoFit/>
            </a:bodyPr>
            <a:lstStyle/>
            <a:p>
              <a:r>
                <a:rPr lang="en-US" sz="600" dirty="0"/>
                <a:t>Stack the AP’s floor to floor and now you’ve just compounded your issues by a factor of X with the </a:t>
              </a:r>
              <a:r>
                <a:rPr lang="en-US" sz="600" b="1" dirty="0"/>
                <a:t>power where it needs to be to reach the users in the rooms.</a:t>
              </a:r>
              <a:r>
                <a:rPr lang="en-US" sz="600" dirty="0"/>
                <a:t>  The client will randomly select one of the APs to connect to because the power levels are all very similar.  If they pick the wrong one, they going to get a very poor user experience.  Now the retries may be so high that the client decides it needs to move to a different AP but it may again pick another one that is far away or through the floor.</a:t>
              </a:r>
            </a:p>
            <a:p>
              <a:endParaRPr lang="en-US" sz="600" dirty="0"/>
            </a:p>
          </p:txBody>
        </p:sp>
        <p:pic>
          <p:nvPicPr>
            <p:cNvPr id="28" name="Picture 6" descr="C:\Users\U-Know-Who-2\AppData\Local\Microsoft\Windows\Temporary Internet Files\Content.IE5\O5NF6LQ2\dglxasset[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97526" y="2456664"/>
              <a:ext cx="222198" cy="23949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8680" y="2262753"/>
              <a:ext cx="182563"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0278" y="1790224"/>
              <a:ext cx="182563"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1727" y="2043678"/>
              <a:ext cx="182563"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2" name="Straight Arrow Connector 31"/>
            <p:cNvCxnSpPr>
              <a:endCxn id="28" idx="1"/>
            </p:cNvCxnSpPr>
            <p:nvPr/>
          </p:nvCxnSpPr>
          <p:spPr>
            <a:xfrm flipV="1">
              <a:off x="3009331" y="2576412"/>
              <a:ext cx="188195" cy="99327"/>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endCxn id="28" idx="0"/>
            </p:cNvCxnSpPr>
            <p:nvPr/>
          </p:nvCxnSpPr>
          <p:spPr>
            <a:xfrm flipV="1">
              <a:off x="2306472" y="2456664"/>
              <a:ext cx="1002153" cy="193612"/>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52"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3494" y="1952318"/>
              <a:ext cx="182563"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8885" y="2153215"/>
              <a:ext cx="182563"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2493" y="2650276"/>
              <a:ext cx="182563"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2424" y="2456664"/>
              <a:ext cx="182563"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4775" y="2588130"/>
              <a:ext cx="182563"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7" name="Straight Arrow Connector 56"/>
            <p:cNvCxnSpPr>
              <a:stCxn id="55" idx="1"/>
            </p:cNvCxnSpPr>
            <p:nvPr/>
          </p:nvCxnSpPr>
          <p:spPr>
            <a:xfrm flipH="1">
              <a:off x="3419724" y="2566202"/>
              <a:ext cx="182700" cy="10209"/>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H="1">
              <a:off x="3357349" y="2262753"/>
              <a:ext cx="214378" cy="193911"/>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59" name="Picture 6" descr="C:\Users\U-Know-Who-2\AppData\Local\Microsoft\Windows\Temporary Internet Files\Content.IE5\O5NF6LQ2\dglxasset[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85975" y="2575635"/>
              <a:ext cx="222198" cy="239495"/>
            </a:xfrm>
            <a:prstGeom prst="rect">
              <a:avLst/>
            </a:prstGeom>
            <a:noFill/>
            <a:extLst>
              <a:ext uri="{909E8E84-426E-40DD-AFC4-6F175D3DCCD1}">
                <a14:hiddenFill xmlns:a14="http://schemas.microsoft.com/office/drawing/2010/main">
                  <a:solidFill>
                    <a:srgbClr val="FFFFFF"/>
                  </a:solidFill>
                </a14:hiddenFill>
              </a:ext>
            </a:extLst>
          </p:spPr>
        </p:pic>
        <p:cxnSp>
          <p:nvCxnSpPr>
            <p:cNvPr id="60" name="Straight Arrow Connector 59"/>
            <p:cNvCxnSpPr>
              <a:endCxn id="59" idx="0"/>
            </p:cNvCxnSpPr>
            <p:nvPr/>
          </p:nvCxnSpPr>
          <p:spPr>
            <a:xfrm flipH="1">
              <a:off x="1497074" y="2372290"/>
              <a:ext cx="111099" cy="203345"/>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H="1" flipV="1">
              <a:off x="1610166" y="2728740"/>
              <a:ext cx="452327" cy="73936"/>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62"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4493" y="2931905"/>
              <a:ext cx="182563"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7289" y="3425659"/>
              <a:ext cx="182563"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6056" y="3022931"/>
              <a:ext cx="182563"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5056" y="3117687"/>
              <a:ext cx="182563"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3787" y="3563638"/>
              <a:ext cx="182563"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7619" y="3644731"/>
              <a:ext cx="182563"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8" name="Straight Arrow Connector 67"/>
            <p:cNvCxnSpPr/>
            <p:nvPr/>
          </p:nvCxnSpPr>
          <p:spPr>
            <a:xfrm flipH="1" flipV="1">
              <a:off x="3419724" y="2675739"/>
              <a:ext cx="243750" cy="273426"/>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flipV="1">
              <a:off x="3053787" y="2697669"/>
              <a:ext cx="254839" cy="325262"/>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20846476"/>
      </p:ext>
    </p:extLst>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sz="2400" dirty="0"/>
              <a:t>Access Point Planning and Placement</a:t>
            </a:r>
            <a:endParaRPr lang="en-US" sz="1400" dirty="0"/>
          </a:p>
        </p:txBody>
      </p:sp>
      <p:sp>
        <p:nvSpPr>
          <p:cNvPr id="3" name="Content Placeholder 2"/>
          <p:cNvSpPr>
            <a:spLocks noGrp="1"/>
          </p:cNvSpPr>
          <p:nvPr>
            <p:ph type="body" sz="quarter" idx="11"/>
          </p:nvPr>
        </p:nvSpPr>
        <p:spPr/>
        <p:txBody>
          <a:bodyPr/>
          <a:lstStyle/>
          <a:p>
            <a:pPr>
              <a:spcBef>
                <a:spcPts val="0"/>
              </a:spcBef>
            </a:pPr>
            <a:r>
              <a:rPr lang="en-US" sz="1600" dirty="0"/>
              <a:t>With a proper design you can lower the AP power to a point where the clients are </a:t>
            </a:r>
          </a:p>
          <a:p>
            <a:pPr>
              <a:spcBef>
                <a:spcPts val="0"/>
              </a:spcBef>
            </a:pPr>
            <a:r>
              <a:rPr lang="en-US" sz="1600" dirty="0"/>
              <a:t>encouraged to connect to the correct AP</a:t>
            </a:r>
          </a:p>
          <a:p>
            <a:pPr marL="342900" lvl="1" indent="-342900">
              <a:spcBef>
                <a:spcPts val="0"/>
              </a:spcBef>
              <a:buFont typeface="Arial" panose="020B0604020202020204" pitchFamily="34" charset="0"/>
              <a:buChar char="–"/>
            </a:pPr>
            <a:r>
              <a:rPr lang="en-US" sz="1200" dirty="0"/>
              <a:t>Now the client only will see AP’s that it should connect to at strong signal levels</a:t>
            </a:r>
          </a:p>
          <a:p>
            <a:pPr>
              <a:spcBef>
                <a:spcPts val="0"/>
              </a:spcBef>
            </a:pPr>
            <a:endParaRPr lang="en-US" sz="1600" dirty="0"/>
          </a:p>
        </p:txBody>
      </p:sp>
      <p:grpSp>
        <p:nvGrpSpPr>
          <p:cNvPr id="35" name="Group 34"/>
          <p:cNvGrpSpPr/>
          <p:nvPr/>
        </p:nvGrpSpPr>
        <p:grpSpPr>
          <a:xfrm>
            <a:off x="1406635" y="1697397"/>
            <a:ext cx="6244646" cy="2985577"/>
            <a:chOff x="781483" y="1839617"/>
            <a:chExt cx="5617420" cy="2775216"/>
          </a:xfrm>
        </p:grpSpPr>
        <p:pic>
          <p:nvPicPr>
            <p:cNvPr id="3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483" y="1839617"/>
              <a:ext cx="5617420" cy="2775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 name="TextBox 36"/>
            <p:cNvSpPr txBox="1"/>
            <p:nvPr/>
          </p:nvSpPr>
          <p:spPr>
            <a:xfrm>
              <a:off x="4388909" y="3138515"/>
              <a:ext cx="1705970" cy="830997"/>
            </a:xfrm>
            <a:prstGeom prst="rect">
              <a:avLst/>
            </a:prstGeom>
            <a:solidFill>
              <a:schemeClr val="bg1"/>
            </a:solidFill>
          </p:spPr>
          <p:txBody>
            <a:bodyPr wrap="square" rtlCol="0">
              <a:spAutoFit/>
            </a:bodyPr>
            <a:lstStyle/>
            <a:p>
              <a:r>
                <a:rPr lang="en-US" sz="600" dirty="0"/>
                <a:t>Put the AP’s in rooms and stagger them floor to floor.  This allows you to lower the power enough to where the users will not see the AP’s on the floor above or below at a good enough signal strength to try and connect to.  This also improves roaming performance as users don’t select bad roaming candidates to move to while in motion.</a:t>
              </a:r>
            </a:p>
          </p:txBody>
        </p:sp>
        <p:pic>
          <p:nvPicPr>
            <p:cNvPr id="38"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96703" y="2313588"/>
              <a:ext cx="97836" cy="117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16115" y="2042489"/>
              <a:ext cx="97836" cy="117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78115" y="1936772"/>
              <a:ext cx="97836" cy="117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66702" y="1839617"/>
              <a:ext cx="97836" cy="117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67077" y="2590985"/>
              <a:ext cx="97836" cy="117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57499" y="2473582"/>
              <a:ext cx="97836" cy="117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8838" y="1839617"/>
              <a:ext cx="97836" cy="117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16172" y="2655945"/>
              <a:ext cx="97836" cy="117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431" y="2538542"/>
              <a:ext cx="97836" cy="117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74049" y="2421139"/>
              <a:ext cx="97836" cy="117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76213" y="2022203"/>
              <a:ext cx="97836" cy="117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65033" y="2372289"/>
              <a:ext cx="97836" cy="117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02802" y="2895182"/>
              <a:ext cx="97836" cy="117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28658" y="2763566"/>
              <a:ext cx="97836" cy="117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6945" y="2655945"/>
              <a:ext cx="97836" cy="117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45621" y="2920520"/>
              <a:ext cx="97836" cy="117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4972" y="3954164"/>
              <a:ext cx="97836" cy="117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00579" y="3261688"/>
              <a:ext cx="97836" cy="117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50403" y="3138515"/>
              <a:ext cx="97836" cy="117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03873" y="2777426"/>
              <a:ext cx="97836" cy="117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6"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1996" y="2985138"/>
              <a:ext cx="97836" cy="117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65033" y="3251256"/>
              <a:ext cx="97836" cy="117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29197" y="3022193"/>
              <a:ext cx="97836" cy="117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9737" y="2597243"/>
              <a:ext cx="97836" cy="117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0"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3048" y="1839617"/>
              <a:ext cx="97836" cy="117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67077" y="3668470"/>
              <a:ext cx="97836" cy="117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2907" y="3808620"/>
              <a:ext cx="97836" cy="117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63279" y="3741275"/>
              <a:ext cx="97836" cy="117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4"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99321" y="3614302"/>
              <a:ext cx="97836" cy="117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5"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4330" y="3368659"/>
              <a:ext cx="97836" cy="117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6"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1323" y="4308062"/>
              <a:ext cx="97836" cy="117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7"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4539" y="4052786"/>
              <a:ext cx="97836" cy="117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5412" y="3808620"/>
              <a:ext cx="97836" cy="117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1275" y="4278685"/>
              <a:ext cx="97836" cy="117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32497" y="4144839"/>
              <a:ext cx="97836" cy="117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1"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25131" y="3969512"/>
              <a:ext cx="97836" cy="117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4822" y="4417162"/>
              <a:ext cx="97836" cy="117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26685761"/>
      </p:ext>
    </p:extLst>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sz="2400" dirty="0"/>
              <a:t>Access Point Planning and Placement</a:t>
            </a:r>
            <a:endParaRPr lang="en-US" sz="1400" dirty="0"/>
          </a:p>
        </p:txBody>
      </p:sp>
      <p:sp>
        <p:nvSpPr>
          <p:cNvPr id="3" name="Content Placeholder 2"/>
          <p:cNvSpPr>
            <a:spLocks noGrp="1"/>
          </p:cNvSpPr>
          <p:nvPr>
            <p:ph type="body" sz="quarter" idx="11"/>
          </p:nvPr>
        </p:nvSpPr>
        <p:spPr/>
        <p:txBody>
          <a:bodyPr/>
          <a:lstStyle/>
          <a:p>
            <a:pPr marL="246062" lvl="1" indent="0">
              <a:buNone/>
            </a:pPr>
            <a:r>
              <a:rPr lang="en-US" sz="1600" b="1" dirty="0">
                <a:solidFill>
                  <a:schemeClr val="tx1"/>
                </a:solidFill>
              </a:rPr>
              <a:t>AP Density</a:t>
            </a:r>
            <a:endParaRPr lang="en-US" sz="1200" b="1" dirty="0">
              <a:solidFill>
                <a:schemeClr val="tx1"/>
              </a:solidFill>
            </a:endParaRPr>
          </a:p>
          <a:p>
            <a:pPr lvl="2">
              <a:buFont typeface="Arial" panose="020B0604020202020204" pitchFamily="34" charset="0"/>
              <a:buChar char="–"/>
            </a:pPr>
            <a:r>
              <a:rPr lang="en-US" sz="1200" dirty="0"/>
              <a:t>How many AP’s does it take to cover typical areas without taking user density into account ?</a:t>
            </a:r>
          </a:p>
          <a:p>
            <a:pPr lvl="3">
              <a:buFont typeface="Arial" panose="020B0604020202020204" pitchFamily="34" charset="0"/>
              <a:buChar char="•"/>
            </a:pPr>
            <a:r>
              <a:rPr lang="en-US" sz="1100" dirty="0"/>
              <a:t>The higher the </a:t>
            </a:r>
            <a:r>
              <a:rPr lang="en-US" sz="1100" dirty="0" err="1"/>
              <a:t>downtilt</a:t>
            </a:r>
            <a:r>
              <a:rPr lang="en-US" sz="1100" dirty="0"/>
              <a:t> AP is mounted (105, 135, 225) the larger the cone of coverage</a:t>
            </a:r>
          </a:p>
          <a:p>
            <a:pPr lvl="3">
              <a:buFont typeface="Arial" panose="020B0604020202020204" pitchFamily="34" charset="0"/>
              <a:buChar char="•"/>
            </a:pPr>
            <a:r>
              <a:rPr lang="en-US" sz="1100" dirty="0"/>
              <a:t>If mounting a true </a:t>
            </a:r>
            <a:r>
              <a:rPr lang="en-US" sz="1100" dirty="0" err="1"/>
              <a:t>omni</a:t>
            </a:r>
            <a:r>
              <a:rPr lang="en-US" sz="1100" dirty="0"/>
              <a:t> (no </a:t>
            </a:r>
            <a:r>
              <a:rPr lang="en-US" sz="1100" dirty="0" err="1"/>
              <a:t>downtilt</a:t>
            </a:r>
            <a:r>
              <a:rPr lang="en-US" sz="1100" dirty="0"/>
              <a:t>) don’t mount too high</a:t>
            </a:r>
            <a:endParaRPr lang="en-US" sz="1050" b="1" dirty="0"/>
          </a:p>
          <a:p>
            <a:pPr marL="974725" lvl="3" indent="0">
              <a:buNone/>
            </a:pPr>
            <a:r>
              <a:rPr lang="en-US" sz="1000" b="1" dirty="0"/>
              <a:t>Warehouse (terminal applications and no VoIP)</a:t>
            </a:r>
          </a:p>
          <a:p>
            <a:pPr lvl="4">
              <a:buFont typeface="Arial" panose="020B0604020202020204" pitchFamily="34" charset="0"/>
              <a:buChar char="•"/>
            </a:pPr>
            <a:r>
              <a:rPr lang="en-US" sz="1000" dirty="0"/>
              <a:t>1 AP every 7500 to 10,000 </a:t>
            </a:r>
            <a:r>
              <a:rPr lang="en-US" sz="1000" dirty="0" err="1"/>
              <a:t>sq</a:t>
            </a:r>
            <a:r>
              <a:rPr lang="en-US" sz="1000" dirty="0"/>
              <a:t> feet with 50% overlap so an AP every 85 to 100 feet</a:t>
            </a:r>
          </a:p>
          <a:p>
            <a:pPr marL="974725" lvl="3" indent="0">
              <a:buNone/>
            </a:pPr>
            <a:r>
              <a:rPr lang="en-US" sz="1000" b="1" dirty="0"/>
              <a:t>Retail (open floors, </a:t>
            </a:r>
            <a:r>
              <a:rPr lang="en-US" sz="1000" b="1" dirty="0" err="1"/>
              <a:t>eg</a:t>
            </a:r>
            <a:r>
              <a:rPr lang="en-US" sz="1000" b="1" dirty="0"/>
              <a:t>. Grocery Store)</a:t>
            </a:r>
          </a:p>
          <a:p>
            <a:pPr lvl="4">
              <a:buFont typeface="Arial" panose="020B0604020202020204" pitchFamily="34" charset="0"/>
              <a:buChar char="•"/>
            </a:pPr>
            <a:r>
              <a:rPr lang="en-US" sz="1000" dirty="0"/>
              <a:t>1 AP every 5000 to 7500 </a:t>
            </a:r>
            <a:r>
              <a:rPr lang="en-US" sz="1000" dirty="0" err="1"/>
              <a:t>sq</a:t>
            </a:r>
            <a:r>
              <a:rPr lang="en-US" sz="1000" dirty="0"/>
              <a:t> feet with 50% overlap so an AP every 70-85 feet</a:t>
            </a:r>
          </a:p>
          <a:p>
            <a:pPr marL="974725" lvl="3" indent="0">
              <a:buNone/>
            </a:pPr>
            <a:r>
              <a:rPr lang="en-US" sz="1000" b="1" dirty="0"/>
              <a:t>Open Office Space (open floor/cubes with offices around periphery)</a:t>
            </a:r>
          </a:p>
          <a:p>
            <a:pPr lvl="4">
              <a:buFont typeface="Arial" panose="020B0604020202020204" pitchFamily="34" charset="0"/>
              <a:buChar char="•"/>
            </a:pPr>
            <a:r>
              <a:rPr lang="en-US" sz="1000" dirty="0"/>
              <a:t>1 AP every 2500 to 3600 </a:t>
            </a:r>
            <a:r>
              <a:rPr lang="en-US" sz="1000" dirty="0" err="1"/>
              <a:t>sq</a:t>
            </a:r>
            <a:r>
              <a:rPr lang="en-US" sz="1000" dirty="0"/>
              <a:t> feet with 50% overlap so an AP 50-60 feet</a:t>
            </a:r>
          </a:p>
          <a:p>
            <a:pPr marL="974725" lvl="3" indent="0">
              <a:buNone/>
            </a:pPr>
            <a:r>
              <a:rPr lang="en-US" sz="1000" b="1" dirty="0"/>
              <a:t>Closed Office Space</a:t>
            </a:r>
          </a:p>
          <a:p>
            <a:pPr lvl="4">
              <a:buFont typeface="Arial" panose="020B0604020202020204" pitchFamily="34" charset="0"/>
              <a:buChar char="•"/>
            </a:pPr>
            <a:r>
              <a:rPr lang="en-US" sz="1000" dirty="0"/>
              <a:t>Needs to be walked, depends on construction materials</a:t>
            </a:r>
          </a:p>
          <a:p>
            <a:pPr lvl="2">
              <a:buFont typeface="Arial" panose="020B0604020202020204" pitchFamily="34" charset="0"/>
              <a:buChar char="–"/>
            </a:pPr>
            <a:r>
              <a:rPr lang="en-US" sz="1200" dirty="0"/>
              <a:t>Why is more AP density needed</a:t>
            </a:r>
            <a:endParaRPr lang="en-US" sz="1400" dirty="0"/>
          </a:p>
          <a:p>
            <a:pPr lvl="3">
              <a:buFont typeface="Arial" panose="020B0604020202020204" pitchFamily="34" charset="0"/>
              <a:buChar char="•"/>
            </a:pPr>
            <a:r>
              <a:rPr lang="en-US" sz="1100" dirty="0"/>
              <a:t>User Density</a:t>
            </a:r>
          </a:p>
          <a:p>
            <a:pPr lvl="3">
              <a:buFont typeface="Arial" panose="020B0604020202020204" pitchFamily="34" charset="0"/>
              <a:buChar char="•"/>
            </a:pPr>
            <a:r>
              <a:rPr lang="en-US" sz="1100" dirty="0"/>
              <a:t>Device Density/Devices per use</a:t>
            </a:r>
          </a:p>
          <a:p>
            <a:pPr lvl="3">
              <a:buFont typeface="Arial" panose="020B0604020202020204" pitchFamily="34" charset="0"/>
              <a:buChar char="•"/>
            </a:pPr>
            <a:r>
              <a:rPr lang="en-US" sz="1100" dirty="0"/>
              <a:t>All Wireless Offices</a:t>
            </a:r>
          </a:p>
        </p:txBody>
      </p:sp>
    </p:spTree>
    <p:extLst>
      <p:ext uri="{BB962C8B-B14F-4D97-AF65-F5344CB8AC3E}">
        <p14:creationId xmlns:p14="http://schemas.microsoft.com/office/powerpoint/2010/main" val="4072257732"/>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2"/>
          <p:cNvSpPr>
            <a:spLocks noGrp="1"/>
          </p:cNvSpPr>
          <p:nvPr>
            <p:ph type="body" sz="quarter" idx="11"/>
          </p:nvPr>
        </p:nvSpPr>
        <p:spPr>
          <a:xfrm>
            <a:off x="233363" y="838200"/>
            <a:ext cx="8558212" cy="901700"/>
          </a:xfrm>
        </p:spPr>
        <p:txBody>
          <a:bodyPr/>
          <a:lstStyle/>
          <a:p>
            <a:pPr marL="328074" lvl="1" indent="0">
              <a:spcBef>
                <a:spcPts val="0"/>
              </a:spcBef>
              <a:buFont typeface="Arial" panose="020B0604020202020204" pitchFamily="34" charset="0"/>
              <a:buNone/>
              <a:defRPr/>
            </a:pPr>
            <a:r>
              <a:rPr lang="en-US" sz="1800" b="1" dirty="0">
                <a:solidFill>
                  <a:schemeClr val="tx1"/>
                </a:solidFill>
              </a:rPr>
              <a:t>Things you probably already know …..and some you don’t</a:t>
            </a:r>
          </a:p>
        </p:txBody>
      </p:sp>
      <p:pic>
        <p:nvPicPr>
          <p:cNvPr id="2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73749" y="1571625"/>
            <a:ext cx="3217477" cy="284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Content Placeholder 2"/>
          <p:cNvSpPr txBox="1">
            <a:spLocks/>
          </p:cNvSpPr>
          <p:nvPr/>
        </p:nvSpPr>
        <p:spPr bwMode="auto">
          <a:xfrm>
            <a:off x="434238" y="4411663"/>
            <a:ext cx="8156461"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gn="l" rtl="0" eaLnBrk="0" fontAlgn="base" hangingPunct="0">
              <a:spcBef>
                <a:spcPts val="2000"/>
              </a:spcBef>
              <a:spcAft>
                <a:spcPct val="0"/>
              </a:spcAft>
              <a:buClr>
                <a:srgbClr val="EE2626"/>
              </a:buClr>
              <a:buSzPct val="62000"/>
              <a:buFont typeface="Arial" panose="020B0604020202020204" pitchFamily="34" charset="0"/>
              <a:buChar char="•"/>
              <a:defRPr sz="2400" kern="1200" baseline="0">
                <a:solidFill>
                  <a:srgbClr val="595959"/>
                </a:solidFill>
                <a:latin typeface="Roboto"/>
                <a:ea typeface="MS PGothic" panose="020B0600070205080204" pitchFamily="34" charset="-128"/>
                <a:cs typeface="ＭＳ Ｐゴシック" charset="0"/>
              </a:defRPr>
            </a:lvl1pPr>
            <a:lvl2pPr marL="457200" indent="-228600" algn="l" rtl="0" eaLnBrk="0" fontAlgn="base" hangingPunct="0">
              <a:spcBef>
                <a:spcPts val="600"/>
              </a:spcBef>
              <a:spcAft>
                <a:spcPct val="0"/>
              </a:spcAft>
              <a:buClr>
                <a:srgbClr val="EE2626"/>
              </a:buClr>
              <a:buSzPct val="62000"/>
              <a:buFont typeface="Arial" panose="020B0604020202020204" pitchFamily="34" charset="0"/>
              <a:buChar char="•"/>
              <a:defRPr sz="2000" kern="1200">
                <a:solidFill>
                  <a:srgbClr val="595959"/>
                </a:solidFill>
                <a:latin typeface="Roboto"/>
                <a:ea typeface="MS PGothic" panose="020B0600070205080204" pitchFamily="34" charset="-128"/>
                <a:cs typeface="+mn-cs"/>
              </a:defRPr>
            </a:lvl2pPr>
            <a:lvl3pPr marL="685800" indent="-228600" algn="l" rtl="0" eaLnBrk="0" fontAlgn="base" hangingPunct="0">
              <a:spcBef>
                <a:spcPts val="600"/>
              </a:spcBef>
              <a:spcAft>
                <a:spcPct val="0"/>
              </a:spcAft>
              <a:buClr>
                <a:srgbClr val="EE2626"/>
              </a:buClr>
              <a:buSzPct val="62000"/>
              <a:buFont typeface="Arial" panose="020B0604020202020204" pitchFamily="34" charset="0"/>
              <a:buChar char="•"/>
              <a:defRPr sz="2000" kern="1200">
                <a:solidFill>
                  <a:srgbClr val="595959"/>
                </a:solidFill>
                <a:latin typeface="Roboto"/>
                <a:ea typeface="MS PGothic" panose="020B0600070205080204" pitchFamily="34" charset="-128"/>
                <a:cs typeface="+mn-cs"/>
              </a:defRPr>
            </a:lvl3pPr>
            <a:lvl4pPr marL="914400" indent="-228600" algn="l" rtl="0" eaLnBrk="0" fontAlgn="base" hangingPunct="0">
              <a:spcBef>
                <a:spcPts val="600"/>
              </a:spcBef>
              <a:spcAft>
                <a:spcPct val="0"/>
              </a:spcAft>
              <a:buClr>
                <a:srgbClr val="EE2626"/>
              </a:buClr>
              <a:buSzPct val="62000"/>
              <a:buFont typeface="Arial" panose="020B0604020202020204" pitchFamily="34" charset="0"/>
              <a:buChar char="•"/>
              <a:defRPr sz="2000" kern="1200">
                <a:solidFill>
                  <a:srgbClr val="595959"/>
                </a:solidFill>
                <a:latin typeface="Roboto"/>
                <a:ea typeface="MS PGothic" panose="020B0600070205080204" pitchFamily="34" charset="-128"/>
                <a:cs typeface="+mn-cs"/>
              </a:defRPr>
            </a:lvl4pPr>
            <a:lvl5pPr marL="1143000" indent="-228600" algn="l" rtl="0" eaLnBrk="0" fontAlgn="base" hangingPunct="0">
              <a:spcBef>
                <a:spcPts val="600"/>
              </a:spcBef>
              <a:spcAft>
                <a:spcPct val="0"/>
              </a:spcAft>
              <a:buClr>
                <a:srgbClr val="EE2626"/>
              </a:buClr>
              <a:buSzPct val="62000"/>
              <a:buFont typeface="Arial" panose="020B0604020202020204" pitchFamily="34" charset="0"/>
              <a:buChar char="•"/>
              <a:defRPr sz="2000" kern="1200">
                <a:solidFill>
                  <a:srgbClr val="595959"/>
                </a:solidFill>
                <a:latin typeface="Roboto"/>
                <a:ea typeface="MS PGothic" panose="020B0600070205080204" pitchFamily="34" charset="-128"/>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328074" lvl="1" indent="0" algn="ctr">
              <a:buFont typeface="Arial" panose="020B0604020202020204" pitchFamily="34" charset="0"/>
              <a:buNone/>
              <a:defRPr/>
            </a:pPr>
            <a:r>
              <a:rPr lang="en-US" sz="1800" dirty="0"/>
              <a:t>Thank you Captain Obvious!</a:t>
            </a:r>
            <a:endParaRPr lang="en-US" sz="1100" b="1" dirty="0">
              <a:solidFill>
                <a:srgbClr val="FF0000"/>
              </a:solidFill>
            </a:endParaRPr>
          </a:p>
        </p:txBody>
      </p:sp>
      <p:sp>
        <p:nvSpPr>
          <p:cNvPr id="25" name="Title 1"/>
          <p:cNvSpPr>
            <a:spLocks noGrp="1"/>
          </p:cNvSpPr>
          <p:nvPr>
            <p:ph type="title"/>
          </p:nvPr>
        </p:nvSpPr>
        <p:spPr>
          <a:xfrm>
            <a:off x="76200" y="92837"/>
            <a:ext cx="9067800" cy="354806"/>
          </a:xfrm>
        </p:spPr>
        <p:txBody>
          <a:bodyPr/>
          <a:lstStyle/>
          <a:p>
            <a:r>
              <a:rPr lang="en-US" sz="2400" dirty="0"/>
              <a:t>802.11 Wireless Networking Refresher</a:t>
            </a:r>
            <a:br>
              <a:rPr lang="en-US" dirty="0"/>
            </a:br>
            <a:endParaRPr lang="en-US" sz="1600" dirty="0"/>
          </a:p>
        </p:txBody>
      </p:sp>
    </p:spTree>
    <p:extLst>
      <p:ext uri="{BB962C8B-B14F-4D97-AF65-F5344CB8AC3E}">
        <p14:creationId xmlns:p14="http://schemas.microsoft.com/office/powerpoint/2010/main" val="1792996822"/>
      </p:ext>
    </p:extLst>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sz="2400" dirty="0"/>
              <a:t>Access Point Planning and Placement</a:t>
            </a:r>
            <a:endParaRPr lang="en-US" sz="1400" dirty="0"/>
          </a:p>
        </p:txBody>
      </p:sp>
      <p:sp>
        <p:nvSpPr>
          <p:cNvPr id="3" name="Content Placeholder 2"/>
          <p:cNvSpPr>
            <a:spLocks noGrp="1"/>
          </p:cNvSpPr>
          <p:nvPr>
            <p:ph type="body" sz="quarter" idx="11"/>
          </p:nvPr>
        </p:nvSpPr>
        <p:spPr/>
        <p:txBody>
          <a:bodyPr/>
          <a:lstStyle/>
          <a:p>
            <a:pPr marL="246062" lvl="1" indent="0">
              <a:buNone/>
            </a:pPr>
            <a:r>
              <a:rPr lang="en-US" sz="1600" b="1" dirty="0">
                <a:solidFill>
                  <a:schemeClr val="tx1"/>
                </a:solidFill>
              </a:rPr>
              <a:t>AP Density</a:t>
            </a:r>
            <a:endParaRPr lang="en-US" sz="1200" b="1" dirty="0">
              <a:solidFill>
                <a:schemeClr val="tx1"/>
              </a:solidFill>
            </a:endParaRPr>
          </a:p>
          <a:p>
            <a:pPr lvl="2"/>
            <a:r>
              <a:rPr lang="en-US" sz="1400" dirty="0"/>
              <a:t>What is a dense deployment?</a:t>
            </a:r>
          </a:p>
          <a:p>
            <a:pPr lvl="3"/>
            <a:r>
              <a:rPr lang="en-US" sz="1250" dirty="0"/>
              <a:t>The most dense deployments are an AP every 1500-1600 </a:t>
            </a:r>
            <a:r>
              <a:rPr lang="en-US" sz="1250" dirty="0" err="1"/>
              <a:t>sq</a:t>
            </a:r>
            <a:r>
              <a:rPr lang="en-US" sz="1250" dirty="0"/>
              <a:t> feet so the AP’s are anywhere between 35-40 feet apart</a:t>
            </a:r>
          </a:p>
          <a:p>
            <a:pPr lvl="3"/>
            <a:r>
              <a:rPr lang="en-US" sz="1250" dirty="0"/>
              <a:t>This is extreme and you must use 20 MHz channels in the A band to avoid too much CCI if you can’t use the DFS channels</a:t>
            </a:r>
          </a:p>
          <a:p>
            <a:pPr lvl="3"/>
            <a:r>
              <a:rPr lang="en-US" sz="1250" dirty="0">
                <a:solidFill>
                  <a:srgbClr val="FF0000"/>
                </a:solidFill>
              </a:rPr>
              <a:t>If you are deploying 802.11ac and you want to use 40 MHz or 80MHz channels you MUST use the DFS channels in dense deployments</a:t>
            </a:r>
          </a:p>
        </p:txBody>
      </p:sp>
    </p:spTree>
    <p:extLst>
      <p:ext uri="{BB962C8B-B14F-4D97-AF65-F5344CB8AC3E}">
        <p14:creationId xmlns:p14="http://schemas.microsoft.com/office/powerpoint/2010/main" val="3686489347"/>
      </p:ext>
    </p:extLst>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0500" y="1901825"/>
            <a:ext cx="8374063" cy="1114425"/>
          </a:xfrm>
          <a:prstGeom prst="rect">
            <a:avLst/>
          </a:prstGeom>
        </p:spPr>
        <p:txBody>
          <a:bodyPr/>
          <a:lstStyle/>
          <a:p>
            <a:r>
              <a:rPr lang="en-US" dirty="0"/>
              <a:t>Adaptive Radio Management and </a:t>
            </a:r>
            <a:r>
              <a:rPr lang="en-US" dirty="0" err="1"/>
              <a:t>Airmatch</a:t>
            </a:r>
            <a:endParaRPr lang="en-US" dirty="0"/>
          </a:p>
        </p:txBody>
      </p:sp>
      <p:sp>
        <p:nvSpPr>
          <p:cNvPr id="3" name="Text Placeholder 2"/>
          <p:cNvSpPr>
            <a:spLocks noGrp="1"/>
          </p:cNvSpPr>
          <p:nvPr>
            <p:ph type="body" sz="quarter" idx="4294967295"/>
          </p:nvPr>
        </p:nvSpPr>
        <p:spPr>
          <a:xfrm>
            <a:off x="0" y="2054225"/>
            <a:ext cx="8362950" cy="962025"/>
          </a:xfrm>
          <a:prstGeom prst="rect">
            <a:avLst/>
          </a:prstGeom>
        </p:spPr>
        <p:txBody>
          <a:bodyPr anchor="ctr">
            <a:noAutofit/>
          </a:bodyPr>
          <a:lstStyle/>
          <a:p>
            <a:pPr>
              <a:spcBef>
                <a:spcPts val="0"/>
              </a:spcBef>
            </a:pPr>
            <a:endParaRPr lang="en-US" sz="1100" dirty="0">
              <a:solidFill>
                <a:srgbClr val="404040"/>
              </a:solidFill>
            </a:endParaRPr>
          </a:p>
          <a:p>
            <a:endParaRPr lang="en-US" sz="1800" dirty="0">
              <a:solidFill>
                <a:srgbClr val="404040"/>
              </a:solidFill>
            </a:endParaRPr>
          </a:p>
        </p:txBody>
      </p:sp>
    </p:spTree>
    <p:extLst>
      <p:ext uri="{BB962C8B-B14F-4D97-AF65-F5344CB8AC3E}">
        <p14:creationId xmlns:p14="http://schemas.microsoft.com/office/powerpoint/2010/main" val="905947408"/>
      </p:ext>
    </p:extLst>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sz="2400" dirty="0"/>
              <a:t>Adaptive Radio Management (ARM)</a:t>
            </a:r>
            <a:endParaRPr lang="en-US" sz="1400" dirty="0"/>
          </a:p>
        </p:txBody>
      </p:sp>
      <p:sp>
        <p:nvSpPr>
          <p:cNvPr id="3" name="Content Placeholder 2"/>
          <p:cNvSpPr>
            <a:spLocks noGrp="1"/>
          </p:cNvSpPr>
          <p:nvPr>
            <p:ph type="body" sz="quarter" idx="11"/>
          </p:nvPr>
        </p:nvSpPr>
        <p:spPr>
          <a:xfrm>
            <a:off x="499444" y="916224"/>
            <a:ext cx="8149167" cy="408312"/>
          </a:xfrm>
        </p:spPr>
        <p:txBody>
          <a:bodyPr/>
          <a:lstStyle/>
          <a:p>
            <a:r>
              <a:rPr lang="en-US" sz="1600" dirty="0"/>
              <a:t>An Aruba Feature That Automatically Adjusts AP Channels and Power Levels</a:t>
            </a:r>
          </a:p>
          <a:p>
            <a:endParaRPr lang="en-US" sz="1200" b="1" i="1" dirty="0">
              <a:solidFill>
                <a:srgbClr val="FFC000"/>
              </a:solidFill>
            </a:endParaRPr>
          </a:p>
        </p:txBody>
      </p:sp>
      <p:grpSp>
        <p:nvGrpSpPr>
          <p:cNvPr id="2" name="Group 1"/>
          <p:cNvGrpSpPr/>
          <p:nvPr/>
        </p:nvGrpSpPr>
        <p:grpSpPr>
          <a:xfrm>
            <a:off x="307299" y="3574622"/>
            <a:ext cx="8781574" cy="1276913"/>
            <a:chOff x="245884" y="3525271"/>
            <a:chExt cx="8781574" cy="1276913"/>
          </a:xfrm>
        </p:grpSpPr>
        <p:pic>
          <p:nvPicPr>
            <p:cNvPr id="4" name="Picture 2" descr="https://webobjects2.cdw.com/is/image/CDW/4093365?$product-m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884" y="3525271"/>
              <a:ext cx="1781735" cy="127691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webobjects2.cdw.com/is/image/CDW/4093365?$product-m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5252" y="3525272"/>
              <a:ext cx="1781735" cy="12769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webobjects2.cdw.com/is/image/CDW/4093365?$product-m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6355" y="3525273"/>
              <a:ext cx="1781735" cy="127691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webobjects2.cdw.com/is/image/CDW/4093365?$product-m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3159" y="3525273"/>
              <a:ext cx="1781735" cy="127691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webobjects2.cdw.com/is/image/CDW/4093365?$product-m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5723" y="3525273"/>
              <a:ext cx="1781735" cy="127691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Ear Clipart 3 Id-340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497" y="3960159"/>
              <a:ext cx="310404" cy="43488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Ear Clipart 3 Id-340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0865" y="3969124"/>
              <a:ext cx="310404" cy="43488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Ear Clipart 3 Id-340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2612" y="3946281"/>
              <a:ext cx="310404" cy="43488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Ear Clipart 3 Id-340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8650" y="4009515"/>
              <a:ext cx="310404" cy="43488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Ear Clipart 3 Id-340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0385" y="3969124"/>
              <a:ext cx="310404" cy="434889"/>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Content Placeholder 2"/>
          <p:cNvSpPr txBox="1">
            <a:spLocks/>
          </p:cNvSpPr>
          <p:nvPr/>
        </p:nvSpPr>
        <p:spPr>
          <a:xfrm>
            <a:off x="499444" y="1324119"/>
            <a:ext cx="8149167" cy="408312"/>
          </a:xfrm>
          <a:prstGeom prst="rect">
            <a:avLst/>
          </a:prstGeom>
        </p:spPr>
        <p:txBody>
          <a:bodyPr vert="horz"/>
          <a:lstStyle>
            <a:lvl1pPr marL="342900" indent="-342900" algn="l" rtl="0" eaLnBrk="1" fontAlgn="base" hangingPunct="1">
              <a:lnSpc>
                <a:spcPct val="95000"/>
              </a:lnSpc>
              <a:spcBef>
                <a:spcPts val="1000"/>
              </a:spcBef>
              <a:spcAft>
                <a:spcPct val="0"/>
              </a:spcAft>
              <a:buClr>
                <a:srgbClr val="FF9933"/>
              </a:buClr>
              <a:defRPr sz="2400" b="1" baseline="0">
                <a:solidFill>
                  <a:srgbClr val="1C1C1C"/>
                </a:solidFill>
                <a:latin typeface="Arial" pitchFamily="34" charset="0"/>
                <a:ea typeface="Arial"/>
                <a:cs typeface="Arial" pitchFamily="34" charset="0"/>
              </a:defRPr>
            </a:lvl1pPr>
            <a:lvl2pPr marL="473075" indent="-227013" algn="l" rtl="0" eaLnBrk="1" fontAlgn="base" hangingPunct="1">
              <a:lnSpc>
                <a:spcPct val="95000"/>
              </a:lnSpc>
              <a:spcBef>
                <a:spcPts val="300"/>
              </a:spcBef>
              <a:spcAft>
                <a:spcPct val="0"/>
              </a:spcAft>
              <a:buClr>
                <a:srgbClr val="FF9933"/>
              </a:buClr>
              <a:buFont typeface="Lucida Grande" charset="0"/>
              <a:buChar char="–"/>
              <a:defRPr sz="2000">
                <a:solidFill>
                  <a:srgbClr val="595959"/>
                </a:solidFill>
                <a:latin typeface="Arial" pitchFamily="34" charset="0"/>
                <a:ea typeface="Arial"/>
                <a:cs typeface="Arial" pitchFamily="34" charset="0"/>
              </a:defRPr>
            </a:lvl2pPr>
            <a:lvl3pPr marL="703263" indent="-227013" algn="l" rtl="0" eaLnBrk="1" fontAlgn="base" hangingPunct="1">
              <a:lnSpc>
                <a:spcPct val="95000"/>
              </a:lnSpc>
              <a:spcBef>
                <a:spcPts val="300"/>
              </a:spcBef>
              <a:spcAft>
                <a:spcPct val="0"/>
              </a:spcAft>
              <a:buClr>
                <a:srgbClr val="FF9933"/>
              </a:buClr>
              <a:buFont typeface="Times" charset="0"/>
              <a:buChar char="•"/>
              <a:defRPr>
                <a:solidFill>
                  <a:srgbClr val="595959"/>
                </a:solidFill>
                <a:latin typeface="Arial" pitchFamily="34" charset="0"/>
                <a:ea typeface="Arial"/>
                <a:cs typeface="Arial" pitchFamily="34" charset="0"/>
              </a:defRPr>
            </a:lvl3pPr>
            <a:lvl4pPr marL="1144588" indent="-169863" algn="l" rtl="0" eaLnBrk="1" fontAlgn="base" hangingPunct="1">
              <a:lnSpc>
                <a:spcPct val="95000"/>
              </a:lnSpc>
              <a:spcBef>
                <a:spcPts val="300"/>
              </a:spcBef>
              <a:spcAft>
                <a:spcPct val="0"/>
              </a:spcAft>
              <a:buClr>
                <a:srgbClr val="FF9933"/>
              </a:buClr>
              <a:buFont typeface="Times" charset="0"/>
              <a:buChar char="•"/>
              <a:defRPr sz="1600">
                <a:solidFill>
                  <a:srgbClr val="595959"/>
                </a:solidFill>
                <a:latin typeface="Arial" pitchFamily="34" charset="0"/>
                <a:ea typeface="Arial"/>
                <a:cs typeface="Arial" pitchFamily="34" charset="0"/>
              </a:defRPr>
            </a:lvl4pPr>
            <a:lvl5pPr marL="1370013" indent="-111125" algn="l" rtl="0" eaLnBrk="1" fontAlgn="base" hangingPunct="1">
              <a:lnSpc>
                <a:spcPct val="95000"/>
              </a:lnSpc>
              <a:spcBef>
                <a:spcPts val="300"/>
              </a:spcBef>
              <a:spcAft>
                <a:spcPct val="0"/>
              </a:spcAft>
              <a:buClr>
                <a:srgbClr val="FF9933"/>
              </a:buClr>
              <a:buFont typeface="Times" charset="0"/>
              <a:buChar char="•"/>
              <a:defRPr sz="1600">
                <a:solidFill>
                  <a:srgbClr val="595959"/>
                </a:solidFill>
                <a:latin typeface="Arial" pitchFamily="34" charset="0"/>
                <a:ea typeface="Arial"/>
                <a:cs typeface="Arial" pitchFamily="34" charset="0"/>
              </a:defRPr>
            </a:lvl5pPr>
            <a:lvl6pPr marL="2513187" indent="-228470" algn="l" rtl="0" eaLnBrk="1" fontAlgn="base" hangingPunct="1">
              <a:spcBef>
                <a:spcPct val="20000"/>
              </a:spcBef>
              <a:spcAft>
                <a:spcPct val="0"/>
              </a:spcAft>
              <a:buChar char="»"/>
              <a:defRPr sz="2200">
                <a:solidFill>
                  <a:schemeClr val="tx1"/>
                </a:solidFill>
                <a:latin typeface="+mn-lt"/>
                <a:ea typeface="+mn-ea"/>
              </a:defRPr>
            </a:lvl6pPr>
            <a:lvl7pPr marL="2970128" indent="-228470" algn="l" rtl="0" eaLnBrk="1" fontAlgn="base" hangingPunct="1">
              <a:spcBef>
                <a:spcPct val="20000"/>
              </a:spcBef>
              <a:spcAft>
                <a:spcPct val="0"/>
              </a:spcAft>
              <a:buChar char="»"/>
              <a:defRPr sz="2200">
                <a:solidFill>
                  <a:schemeClr val="tx1"/>
                </a:solidFill>
                <a:latin typeface="+mn-lt"/>
                <a:ea typeface="+mn-ea"/>
              </a:defRPr>
            </a:lvl7pPr>
            <a:lvl8pPr marL="3427073" indent="-228470" algn="l" rtl="0" eaLnBrk="1" fontAlgn="base" hangingPunct="1">
              <a:spcBef>
                <a:spcPct val="20000"/>
              </a:spcBef>
              <a:spcAft>
                <a:spcPct val="0"/>
              </a:spcAft>
              <a:buChar char="»"/>
              <a:defRPr sz="2200">
                <a:solidFill>
                  <a:schemeClr val="tx1"/>
                </a:solidFill>
                <a:latin typeface="+mn-lt"/>
                <a:ea typeface="+mn-ea"/>
              </a:defRPr>
            </a:lvl8pPr>
            <a:lvl9pPr marL="3884012" indent="-228470" algn="l" rtl="0" eaLnBrk="1" fontAlgn="base" hangingPunct="1">
              <a:spcBef>
                <a:spcPct val="20000"/>
              </a:spcBef>
              <a:spcAft>
                <a:spcPct val="0"/>
              </a:spcAft>
              <a:buChar char="»"/>
              <a:defRPr sz="2200">
                <a:solidFill>
                  <a:schemeClr val="tx1"/>
                </a:solidFill>
                <a:latin typeface="+mn-lt"/>
                <a:ea typeface="+mn-ea"/>
              </a:defRPr>
            </a:lvl9pPr>
          </a:lstStyle>
          <a:p>
            <a:pPr marL="285750" indent="-285750" defTabSz="914400">
              <a:lnSpc>
                <a:spcPct val="100000"/>
              </a:lnSpc>
              <a:spcBef>
                <a:spcPts val="0"/>
              </a:spcBef>
              <a:buFont typeface="Arial" panose="020B0604020202020204" pitchFamily="34" charset="0"/>
              <a:buChar char="•"/>
            </a:pPr>
            <a:r>
              <a:rPr lang="en-US" sz="1600" kern="0" dirty="0"/>
              <a:t>Each access point listens and builds a view of the RF environment as it see’s it</a:t>
            </a:r>
          </a:p>
          <a:p>
            <a:pPr marL="285750" indent="-285750" defTabSz="914400">
              <a:lnSpc>
                <a:spcPct val="100000"/>
              </a:lnSpc>
              <a:spcBef>
                <a:spcPts val="0"/>
              </a:spcBef>
              <a:buFont typeface="Arial" panose="020B0604020202020204" pitchFamily="34" charset="0"/>
              <a:buChar char="•"/>
            </a:pPr>
            <a:r>
              <a:rPr lang="en-US" sz="1600" kern="0" dirty="0"/>
              <a:t>Each access point makes channel and power decisions </a:t>
            </a:r>
            <a:r>
              <a:rPr lang="en-US" sz="1600" u="sng" kern="0" dirty="0"/>
              <a:t>completely independently</a:t>
            </a:r>
          </a:p>
          <a:p>
            <a:pPr defTabSz="914400"/>
            <a:endParaRPr lang="en-US" sz="1200" i="1" kern="0" dirty="0">
              <a:solidFill>
                <a:srgbClr val="FFC000"/>
              </a:solidFill>
            </a:endParaRPr>
          </a:p>
        </p:txBody>
      </p:sp>
      <p:grpSp>
        <p:nvGrpSpPr>
          <p:cNvPr id="21" name="Group 20"/>
          <p:cNvGrpSpPr/>
          <p:nvPr/>
        </p:nvGrpSpPr>
        <p:grpSpPr>
          <a:xfrm>
            <a:off x="540933" y="2509980"/>
            <a:ext cx="1314465" cy="1222153"/>
            <a:chOff x="540933" y="2509980"/>
            <a:chExt cx="1314465" cy="1222153"/>
          </a:xfrm>
        </p:grpSpPr>
        <p:pic>
          <p:nvPicPr>
            <p:cNvPr id="18" name="Picture 17"/>
            <p:cNvPicPr>
              <a:picLocks noChangeAspect="1"/>
            </p:cNvPicPr>
            <p:nvPr/>
          </p:nvPicPr>
          <p:blipFill>
            <a:blip r:embed="rId5"/>
            <a:stretch>
              <a:fillRect/>
            </a:stretch>
          </p:blipFill>
          <p:spPr>
            <a:xfrm>
              <a:off x="540933" y="2509980"/>
              <a:ext cx="1314465" cy="619202"/>
            </a:xfrm>
            <a:prstGeom prst="rect">
              <a:avLst/>
            </a:prstGeom>
          </p:spPr>
        </p:pic>
        <p:pic>
          <p:nvPicPr>
            <p:cNvPr id="20" name="Picture 19"/>
            <p:cNvPicPr>
              <a:picLocks noChangeAspect="1"/>
            </p:cNvPicPr>
            <p:nvPr/>
          </p:nvPicPr>
          <p:blipFill>
            <a:blip r:embed="rId6"/>
            <a:stretch>
              <a:fillRect/>
            </a:stretch>
          </p:blipFill>
          <p:spPr>
            <a:xfrm>
              <a:off x="751456" y="3166727"/>
              <a:ext cx="849654" cy="565406"/>
            </a:xfrm>
            <a:prstGeom prst="rect">
              <a:avLst/>
            </a:prstGeom>
          </p:spPr>
        </p:pic>
      </p:grpSp>
      <p:grpSp>
        <p:nvGrpSpPr>
          <p:cNvPr id="22" name="Group 21"/>
          <p:cNvGrpSpPr/>
          <p:nvPr/>
        </p:nvGrpSpPr>
        <p:grpSpPr>
          <a:xfrm>
            <a:off x="2220112" y="2509980"/>
            <a:ext cx="1314465" cy="1222153"/>
            <a:chOff x="540933" y="2509980"/>
            <a:chExt cx="1314465" cy="1222153"/>
          </a:xfrm>
        </p:grpSpPr>
        <p:pic>
          <p:nvPicPr>
            <p:cNvPr id="23" name="Picture 22"/>
            <p:cNvPicPr>
              <a:picLocks noChangeAspect="1"/>
            </p:cNvPicPr>
            <p:nvPr/>
          </p:nvPicPr>
          <p:blipFill>
            <a:blip r:embed="rId5"/>
            <a:stretch>
              <a:fillRect/>
            </a:stretch>
          </p:blipFill>
          <p:spPr>
            <a:xfrm>
              <a:off x="540933" y="2509980"/>
              <a:ext cx="1314465" cy="619202"/>
            </a:xfrm>
            <a:prstGeom prst="rect">
              <a:avLst/>
            </a:prstGeom>
          </p:spPr>
        </p:pic>
        <p:pic>
          <p:nvPicPr>
            <p:cNvPr id="24" name="Picture 23"/>
            <p:cNvPicPr>
              <a:picLocks noChangeAspect="1"/>
            </p:cNvPicPr>
            <p:nvPr/>
          </p:nvPicPr>
          <p:blipFill>
            <a:blip r:embed="rId6"/>
            <a:stretch>
              <a:fillRect/>
            </a:stretch>
          </p:blipFill>
          <p:spPr>
            <a:xfrm>
              <a:off x="751456" y="3166727"/>
              <a:ext cx="849654" cy="565406"/>
            </a:xfrm>
            <a:prstGeom prst="rect">
              <a:avLst/>
            </a:prstGeom>
          </p:spPr>
        </p:pic>
      </p:grpSp>
      <p:grpSp>
        <p:nvGrpSpPr>
          <p:cNvPr id="25" name="Group 24"/>
          <p:cNvGrpSpPr/>
          <p:nvPr/>
        </p:nvGrpSpPr>
        <p:grpSpPr>
          <a:xfrm>
            <a:off x="3949762" y="2509980"/>
            <a:ext cx="1314465" cy="1222153"/>
            <a:chOff x="540933" y="2509980"/>
            <a:chExt cx="1314465" cy="1222153"/>
          </a:xfrm>
        </p:grpSpPr>
        <p:pic>
          <p:nvPicPr>
            <p:cNvPr id="26" name="Picture 25"/>
            <p:cNvPicPr>
              <a:picLocks noChangeAspect="1"/>
            </p:cNvPicPr>
            <p:nvPr/>
          </p:nvPicPr>
          <p:blipFill>
            <a:blip r:embed="rId5"/>
            <a:stretch>
              <a:fillRect/>
            </a:stretch>
          </p:blipFill>
          <p:spPr>
            <a:xfrm>
              <a:off x="540933" y="2509980"/>
              <a:ext cx="1314465" cy="619202"/>
            </a:xfrm>
            <a:prstGeom prst="rect">
              <a:avLst/>
            </a:prstGeom>
          </p:spPr>
        </p:pic>
        <p:pic>
          <p:nvPicPr>
            <p:cNvPr id="27" name="Picture 26"/>
            <p:cNvPicPr>
              <a:picLocks noChangeAspect="1"/>
            </p:cNvPicPr>
            <p:nvPr/>
          </p:nvPicPr>
          <p:blipFill>
            <a:blip r:embed="rId6"/>
            <a:stretch>
              <a:fillRect/>
            </a:stretch>
          </p:blipFill>
          <p:spPr>
            <a:xfrm>
              <a:off x="751456" y="3166727"/>
              <a:ext cx="849654" cy="565406"/>
            </a:xfrm>
            <a:prstGeom prst="rect">
              <a:avLst/>
            </a:prstGeom>
          </p:spPr>
        </p:pic>
      </p:grpSp>
      <p:grpSp>
        <p:nvGrpSpPr>
          <p:cNvPr id="28" name="Group 27"/>
          <p:cNvGrpSpPr/>
          <p:nvPr/>
        </p:nvGrpSpPr>
        <p:grpSpPr>
          <a:xfrm>
            <a:off x="5760408" y="2509980"/>
            <a:ext cx="1314465" cy="1222153"/>
            <a:chOff x="540933" y="2509980"/>
            <a:chExt cx="1314465" cy="1222153"/>
          </a:xfrm>
        </p:grpSpPr>
        <p:pic>
          <p:nvPicPr>
            <p:cNvPr id="29" name="Picture 28"/>
            <p:cNvPicPr>
              <a:picLocks noChangeAspect="1"/>
            </p:cNvPicPr>
            <p:nvPr/>
          </p:nvPicPr>
          <p:blipFill>
            <a:blip r:embed="rId5"/>
            <a:stretch>
              <a:fillRect/>
            </a:stretch>
          </p:blipFill>
          <p:spPr>
            <a:xfrm>
              <a:off x="540933" y="2509980"/>
              <a:ext cx="1314465" cy="619202"/>
            </a:xfrm>
            <a:prstGeom prst="rect">
              <a:avLst/>
            </a:prstGeom>
          </p:spPr>
        </p:pic>
        <p:pic>
          <p:nvPicPr>
            <p:cNvPr id="30" name="Picture 29"/>
            <p:cNvPicPr>
              <a:picLocks noChangeAspect="1"/>
            </p:cNvPicPr>
            <p:nvPr/>
          </p:nvPicPr>
          <p:blipFill>
            <a:blip r:embed="rId6"/>
            <a:stretch>
              <a:fillRect/>
            </a:stretch>
          </p:blipFill>
          <p:spPr>
            <a:xfrm>
              <a:off x="751456" y="3166727"/>
              <a:ext cx="849654" cy="565406"/>
            </a:xfrm>
            <a:prstGeom prst="rect">
              <a:avLst/>
            </a:prstGeom>
          </p:spPr>
        </p:pic>
      </p:grpSp>
      <p:grpSp>
        <p:nvGrpSpPr>
          <p:cNvPr id="31" name="Group 30"/>
          <p:cNvGrpSpPr/>
          <p:nvPr/>
        </p:nvGrpSpPr>
        <p:grpSpPr>
          <a:xfrm>
            <a:off x="7478034" y="2509980"/>
            <a:ext cx="1314465" cy="1222153"/>
            <a:chOff x="540933" y="2509980"/>
            <a:chExt cx="1314465" cy="1222153"/>
          </a:xfrm>
        </p:grpSpPr>
        <p:pic>
          <p:nvPicPr>
            <p:cNvPr id="32" name="Picture 31"/>
            <p:cNvPicPr>
              <a:picLocks noChangeAspect="1"/>
            </p:cNvPicPr>
            <p:nvPr/>
          </p:nvPicPr>
          <p:blipFill>
            <a:blip r:embed="rId5"/>
            <a:stretch>
              <a:fillRect/>
            </a:stretch>
          </p:blipFill>
          <p:spPr>
            <a:xfrm>
              <a:off x="540933" y="2509980"/>
              <a:ext cx="1314465" cy="619202"/>
            </a:xfrm>
            <a:prstGeom prst="rect">
              <a:avLst/>
            </a:prstGeom>
          </p:spPr>
        </p:pic>
        <p:pic>
          <p:nvPicPr>
            <p:cNvPr id="33" name="Picture 32"/>
            <p:cNvPicPr>
              <a:picLocks noChangeAspect="1"/>
            </p:cNvPicPr>
            <p:nvPr/>
          </p:nvPicPr>
          <p:blipFill>
            <a:blip r:embed="rId6"/>
            <a:stretch>
              <a:fillRect/>
            </a:stretch>
          </p:blipFill>
          <p:spPr>
            <a:xfrm>
              <a:off x="751456" y="3166727"/>
              <a:ext cx="849654" cy="565406"/>
            </a:xfrm>
            <a:prstGeom prst="rect">
              <a:avLst/>
            </a:prstGeom>
          </p:spPr>
        </p:pic>
      </p:grpSp>
    </p:spTree>
    <p:extLst>
      <p:ext uri="{BB962C8B-B14F-4D97-AF65-F5344CB8AC3E}">
        <p14:creationId xmlns:p14="http://schemas.microsoft.com/office/powerpoint/2010/main" val="1849165485"/>
      </p:ext>
    </p:extLst>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sz="2400" dirty="0"/>
              <a:t>Adaptive Radio Management (ARM)</a:t>
            </a:r>
            <a:endParaRPr lang="en-US" sz="1400" dirty="0"/>
          </a:p>
        </p:txBody>
      </p:sp>
      <p:sp>
        <p:nvSpPr>
          <p:cNvPr id="3" name="Content Placeholder 2"/>
          <p:cNvSpPr>
            <a:spLocks noGrp="1"/>
          </p:cNvSpPr>
          <p:nvPr>
            <p:ph type="body" sz="quarter" idx="11"/>
          </p:nvPr>
        </p:nvSpPr>
        <p:spPr/>
        <p:txBody>
          <a:bodyPr/>
          <a:lstStyle/>
          <a:p>
            <a:r>
              <a:rPr lang="en-US" sz="1600" dirty="0"/>
              <a:t>An Aruba Feature That Automatically Adjusts AP Channels and Power Levels</a:t>
            </a:r>
          </a:p>
          <a:p>
            <a:r>
              <a:rPr lang="en-US" sz="1100" b="0" dirty="0"/>
              <a:t>The Aruba ARM technology uses a distributed channel reuse management algorithm where each AP makes decisions independently by sensing its environment and optimizing its local situation. The algorithm is designed so that this iterative process converges quickly on the optimum channel </a:t>
            </a:r>
          </a:p>
          <a:p>
            <a:pPr lvl="1"/>
            <a:r>
              <a:rPr lang="en-US" sz="1100" dirty="0"/>
              <a:t>ARM uses a distributed channel reuse management algorithm where each AP makes decisions independently by sensing its environment and optimizing its local situation. The algorithm is designed so that this iterative process converges quickly on the optimum channel (client aware is enabled by default)</a:t>
            </a:r>
          </a:p>
          <a:p>
            <a:pPr lvl="1"/>
            <a:r>
              <a:rPr lang="en-US" sz="1100" dirty="0"/>
              <a:t>So…if the AP doesn’t see any other AP’s on channel 40 it will use channel 40 and set it’s power to the highest value allowed by the ARM profile assigned.  </a:t>
            </a:r>
          </a:p>
          <a:p>
            <a:pPr lvl="1"/>
            <a:r>
              <a:rPr lang="en-US" sz="1100" dirty="0"/>
              <a:t>Remember that high default power can be as high as 200mW creating poor client roaming behavior and as a consequence near/far issues</a:t>
            </a:r>
          </a:p>
          <a:p>
            <a:pPr lvl="1"/>
            <a:r>
              <a:rPr lang="en-US" sz="1100" dirty="0"/>
              <a:t>Using our channel 40 example, If it sees other AP’s on channel 40 that it’s selected because it deems it to be the least interfering channel, it will balance it power with the other AP on that channel BUT you may end up with one AP at a very high power and the other at a very low power.  This is especially true if the neighboring AP sees another AP on channel 40 but the AP that is coming up can’t hear the 3rd AP</a:t>
            </a:r>
          </a:p>
          <a:p>
            <a:pPr lvl="1"/>
            <a:r>
              <a:rPr lang="en-US" sz="1100" dirty="0"/>
              <a:t>Bottom line, ARM is a great tool but bases it decisions on what each AP sees as neighbors, its not perfect!</a:t>
            </a:r>
          </a:p>
          <a:p>
            <a:pPr marL="257169" lvl="1" indent="0">
              <a:buNone/>
            </a:pPr>
            <a:r>
              <a:rPr lang="en-US" sz="1100" dirty="0"/>
              <a:t>……….But, you can make it operate better!</a:t>
            </a:r>
          </a:p>
          <a:p>
            <a:pPr marL="257169" lvl="1" indent="0">
              <a:buNone/>
            </a:pPr>
            <a:endParaRPr lang="en-US" sz="1200" b="1" i="1" dirty="0">
              <a:solidFill>
                <a:srgbClr val="FFC000"/>
              </a:solidFill>
            </a:endParaRPr>
          </a:p>
          <a:p>
            <a:pPr marL="257169" lvl="1" indent="0">
              <a:buNone/>
            </a:pPr>
            <a:r>
              <a:rPr lang="en-US" sz="1200" b="1" i="1" dirty="0">
                <a:solidFill>
                  <a:srgbClr val="FFC000"/>
                </a:solidFill>
              </a:rPr>
              <a:t>What happens to the channels when you first start up a new system or assign a new ARM profile?</a:t>
            </a:r>
          </a:p>
        </p:txBody>
      </p:sp>
    </p:spTree>
    <p:extLst>
      <p:ext uri="{BB962C8B-B14F-4D97-AF65-F5344CB8AC3E}">
        <p14:creationId xmlns:p14="http://schemas.microsoft.com/office/powerpoint/2010/main" val="1163709229"/>
      </p:ext>
    </p:extLst>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sz="2400" dirty="0"/>
              <a:t>Adaptive Radio Management (ARM)</a:t>
            </a:r>
            <a:endParaRPr lang="en-US" sz="1400" dirty="0"/>
          </a:p>
        </p:txBody>
      </p:sp>
      <p:sp>
        <p:nvSpPr>
          <p:cNvPr id="3" name="Content Placeholder 2"/>
          <p:cNvSpPr>
            <a:spLocks noGrp="1"/>
          </p:cNvSpPr>
          <p:nvPr>
            <p:ph type="body" sz="quarter" idx="11"/>
          </p:nvPr>
        </p:nvSpPr>
        <p:spPr/>
        <p:txBody>
          <a:bodyPr/>
          <a:lstStyle/>
          <a:p>
            <a:r>
              <a:rPr lang="en-US" sz="1600" dirty="0"/>
              <a:t>Tuning ARM Profiles</a:t>
            </a:r>
          </a:p>
          <a:p>
            <a:pPr lvl="1"/>
            <a:r>
              <a:rPr lang="en-US" sz="1400" dirty="0"/>
              <a:t>Recommendations on ARM Power Level Starting Points Prior to Testing/Tuning</a:t>
            </a:r>
          </a:p>
          <a:p>
            <a:pPr lvl="2"/>
            <a:r>
              <a:rPr lang="en-US" sz="1200" dirty="0"/>
              <a:t>B/G – 2.4 GHz </a:t>
            </a:r>
          </a:p>
          <a:p>
            <a:pPr lvl="3"/>
            <a:r>
              <a:rPr lang="en-US" sz="1000" dirty="0"/>
              <a:t>AP’s 50-55 feet apart/open air - 12dBm to 12dBm</a:t>
            </a:r>
          </a:p>
          <a:p>
            <a:pPr lvl="3"/>
            <a:r>
              <a:rPr lang="en-US" sz="1000" dirty="0"/>
              <a:t>AP’s closer than 50 feet apart/open air - 6dBm</a:t>
            </a:r>
            <a:r>
              <a:rPr lang="en-US" sz="1000"/>
              <a:t>/9</a:t>
            </a:r>
            <a:r>
              <a:rPr lang="en-US" sz="1000" dirty="0"/>
              <a:t>d</a:t>
            </a:r>
            <a:r>
              <a:rPr lang="en-US" sz="1000"/>
              <a:t>Bm</a:t>
            </a:r>
            <a:endParaRPr lang="en-US" sz="1000" dirty="0"/>
          </a:p>
          <a:p>
            <a:pPr lvl="3"/>
            <a:r>
              <a:rPr lang="en-US" sz="1000" dirty="0"/>
              <a:t>AP’s closer than 43 feet apart/open air - 3dBm/6dBm</a:t>
            </a:r>
          </a:p>
          <a:p>
            <a:pPr lvl="3"/>
            <a:r>
              <a:rPr lang="en-US" sz="1000" dirty="0"/>
              <a:t>Chances are that most are going to be at 9dBm (fewer channels/more APs on an individual channel)</a:t>
            </a:r>
          </a:p>
          <a:p>
            <a:pPr lvl="3"/>
            <a:r>
              <a:rPr lang="en-US" sz="1000" dirty="0"/>
              <a:t>If most of the AP’s go to minimum power after they settle then you might want to lower the values each by 3dBm, especially in denser environments</a:t>
            </a:r>
          </a:p>
          <a:p>
            <a:pPr lvl="2"/>
            <a:r>
              <a:rPr lang="en-US" sz="1200" dirty="0"/>
              <a:t>A – 5 GHz</a:t>
            </a:r>
          </a:p>
          <a:p>
            <a:pPr lvl="3"/>
            <a:r>
              <a:rPr lang="en-US" sz="1000" dirty="0"/>
              <a:t>AP’s 50-55 feet apart/open air - 18dBm to 18dBm</a:t>
            </a:r>
          </a:p>
          <a:p>
            <a:pPr lvl="3"/>
            <a:r>
              <a:rPr lang="en-US" sz="1000" dirty="0"/>
              <a:t>AP’s closer than 50 feet apart/open air 12dBm/12dBm</a:t>
            </a:r>
          </a:p>
          <a:p>
            <a:pPr lvl="3"/>
            <a:r>
              <a:rPr lang="en-US" sz="1000" dirty="0"/>
              <a:t>AP’s closer than 43 feet apart/open air 9dBm/9dBm</a:t>
            </a:r>
          </a:p>
          <a:p>
            <a:pPr lvl="3"/>
            <a:r>
              <a:rPr lang="en-US" sz="1000" dirty="0"/>
              <a:t>You want the 5 GHz power 6dB higher than 2.4 GHz to make it more attractive for clients to initially connect to</a:t>
            </a:r>
          </a:p>
        </p:txBody>
      </p:sp>
    </p:spTree>
    <p:extLst>
      <p:ext uri="{BB962C8B-B14F-4D97-AF65-F5344CB8AC3E}">
        <p14:creationId xmlns:p14="http://schemas.microsoft.com/office/powerpoint/2010/main" val="934005895"/>
      </p:ext>
    </p:extLst>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sz="2400" dirty="0"/>
              <a:t>Adaptive Radio Management (ARM)</a:t>
            </a:r>
            <a:endParaRPr lang="en-US" sz="1400" dirty="0"/>
          </a:p>
        </p:txBody>
      </p:sp>
      <p:sp>
        <p:nvSpPr>
          <p:cNvPr id="3" name="Content Placeholder 2"/>
          <p:cNvSpPr>
            <a:spLocks noGrp="1"/>
          </p:cNvSpPr>
          <p:nvPr>
            <p:ph type="body" sz="quarter" idx="11"/>
          </p:nvPr>
        </p:nvSpPr>
        <p:spPr/>
        <p:txBody>
          <a:bodyPr/>
          <a:lstStyle/>
          <a:p>
            <a:r>
              <a:rPr lang="en-US" sz="1600" dirty="0"/>
              <a:t>Getting ARM to Settle Quicker</a:t>
            </a:r>
          </a:p>
          <a:p>
            <a:pPr lvl="1"/>
            <a:r>
              <a:rPr lang="en-US" sz="1400" dirty="0"/>
              <a:t>Arm will not change channels when a client is connected to an AP (</a:t>
            </a:r>
            <a:r>
              <a:rPr lang="en-US" sz="1400" b="1" i="1" dirty="0"/>
              <a:t>client aware</a:t>
            </a:r>
            <a:r>
              <a:rPr lang="en-US" sz="1400" dirty="0"/>
              <a:t>, enabled by default)</a:t>
            </a:r>
          </a:p>
          <a:p>
            <a:pPr lvl="1"/>
            <a:r>
              <a:rPr lang="en-US" sz="1400" dirty="0"/>
              <a:t>When initially deploying an Aruba wireless network it’s a good idea to adjust ARM so that it will settle quicker, otherwise it may take 24 to 48 hours to fully settle, depending on client density</a:t>
            </a:r>
          </a:p>
          <a:p>
            <a:pPr lvl="1"/>
            <a:r>
              <a:rPr lang="en-US" sz="1400" dirty="0"/>
              <a:t>Using these ARM settings will get it to settle within 2 hours</a:t>
            </a:r>
          </a:p>
          <a:p>
            <a:pPr lvl="2">
              <a:spcBef>
                <a:spcPts val="0"/>
              </a:spcBef>
            </a:pPr>
            <a:r>
              <a:rPr lang="en-US" sz="1200" dirty="0"/>
              <a:t>Aggressive Settings</a:t>
            </a:r>
          </a:p>
          <a:p>
            <a:pPr marL="514337" lvl="2" indent="0">
              <a:spcBef>
                <a:spcPts val="0"/>
              </a:spcBef>
              <a:buNone/>
            </a:pPr>
            <a:r>
              <a:rPr lang="en-US" sz="1200" dirty="0"/>
              <a:t>	</a:t>
            </a:r>
            <a:r>
              <a:rPr lang="en-US" sz="800" dirty="0"/>
              <a:t>rf arm-profile "default“</a:t>
            </a:r>
          </a:p>
          <a:p>
            <a:pPr marL="771506" lvl="3" indent="0">
              <a:spcBef>
                <a:spcPts val="0"/>
              </a:spcBef>
              <a:buNone/>
            </a:pPr>
            <a:r>
              <a:rPr lang="en-US" sz="800" dirty="0"/>
              <a:t>	scan-interval 1</a:t>
            </a:r>
          </a:p>
          <a:p>
            <a:pPr marL="771506" lvl="3" indent="0">
              <a:spcBef>
                <a:spcPts val="0"/>
              </a:spcBef>
              <a:buNone/>
            </a:pPr>
            <a:r>
              <a:rPr lang="en-US" sz="800" dirty="0"/>
              <a:t>	no client-aware </a:t>
            </a:r>
          </a:p>
          <a:p>
            <a:pPr marL="771506" lvl="3" indent="0">
              <a:spcBef>
                <a:spcPts val="0"/>
              </a:spcBef>
              <a:buNone/>
            </a:pPr>
            <a:r>
              <a:rPr lang="en-US" sz="800" dirty="0"/>
              <a:t>	ideal-coverage-index 5</a:t>
            </a:r>
          </a:p>
          <a:p>
            <a:pPr marL="771506" lvl="3" indent="0">
              <a:spcBef>
                <a:spcPts val="0"/>
              </a:spcBef>
              <a:buNone/>
            </a:pPr>
            <a:r>
              <a:rPr lang="en-US" sz="800" dirty="0"/>
              <a:t>	acceptable-coverage-index 2</a:t>
            </a:r>
          </a:p>
          <a:p>
            <a:pPr marL="771506" lvl="3" indent="0">
              <a:spcBef>
                <a:spcPts val="0"/>
              </a:spcBef>
              <a:buNone/>
            </a:pPr>
            <a:r>
              <a:rPr lang="en-US" sz="800" dirty="0"/>
              <a:t>	</a:t>
            </a:r>
            <a:r>
              <a:rPr lang="en-US" sz="800" dirty="0" err="1"/>
              <a:t>backoff</a:t>
            </a:r>
            <a:r>
              <a:rPr lang="en-US" sz="800" dirty="0"/>
              <a:t>-time 120</a:t>
            </a:r>
          </a:p>
          <a:p>
            <a:pPr marL="771506" lvl="3" indent="0">
              <a:spcBef>
                <a:spcPts val="0"/>
              </a:spcBef>
              <a:buNone/>
            </a:pPr>
            <a:r>
              <a:rPr lang="en-US" sz="800" dirty="0"/>
              <a:t>	min-scan-time 2</a:t>
            </a:r>
          </a:p>
          <a:p>
            <a:pPr lvl="2">
              <a:spcBef>
                <a:spcPts val="0"/>
              </a:spcBef>
            </a:pPr>
            <a:r>
              <a:rPr lang="en-US" sz="1200" dirty="0"/>
              <a:t>Default Settings (don’t forget to revert back to defaults after 2 hours)</a:t>
            </a:r>
          </a:p>
          <a:p>
            <a:pPr marL="514337" lvl="2" indent="0">
              <a:spcBef>
                <a:spcPts val="0"/>
              </a:spcBef>
              <a:buNone/>
            </a:pPr>
            <a:r>
              <a:rPr lang="en-US" sz="1200" dirty="0"/>
              <a:t>	</a:t>
            </a:r>
            <a:r>
              <a:rPr lang="en-US" sz="800" dirty="0"/>
              <a:t>rf arm-profile "default“</a:t>
            </a:r>
          </a:p>
          <a:p>
            <a:pPr marL="771506" lvl="3" indent="0">
              <a:spcBef>
                <a:spcPts val="0"/>
              </a:spcBef>
              <a:buNone/>
            </a:pPr>
            <a:r>
              <a:rPr lang="en-US" sz="800" dirty="0"/>
              <a:t>	scan-interval 10</a:t>
            </a:r>
          </a:p>
          <a:p>
            <a:pPr marL="771506" lvl="3" indent="0">
              <a:spcBef>
                <a:spcPts val="0"/>
              </a:spcBef>
              <a:buNone/>
            </a:pPr>
            <a:r>
              <a:rPr lang="en-US" sz="800" dirty="0"/>
              <a:t>	client-aware </a:t>
            </a:r>
          </a:p>
          <a:p>
            <a:pPr marL="771506" lvl="3" indent="0">
              <a:spcBef>
                <a:spcPts val="0"/>
              </a:spcBef>
              <a:buNone/>
            </a:pPr>
            <a:r>
              <a:rPr lang="en-US" sz="800" dirty="0"/>
              <a:t>	ideal-coverage-index 10</a:t>
            </a:r>
          </a:p>
          <a:p>
            <a:pPr marL="771506" lvl="3" indent="0">
              <a:spcBef>
                <a:spcPts val="0"/>
              </a:spcBef>
              <a:buNone/>
            </a:pPr>
            <a:r>
              <a:rPr lang="en-US" sz="800" dirty="0"/>
              <a:t>	acceptable-coverage-index 4</a:t>
            </a:r>
          </a:p>
          <a:p>
            <a:pPr marL="771506" lvl="3" indent="0">
              <a:spcBef>
                <a:spcPts val="0"/>
              </a:spcBef>
              <a:buNone/>
            </a:pPr>
            <a:r>
              <a:rPr lang="en-US" sz="800" dirty="0"/>
              <a:t>	</a:t>
            </a:r>
            <a:r>
              <a:rPr lang="en-US" sz="800" dirty="0" err="1"/>
              <a:t>backoff</a:t>
            </a:r>
            <a:r>
              <a:rPr lang="en-US" sz="800" dirty="0"/>
              <a:t>-time 240</a:t>
            </a:r>
          </a:p>
          <a:p>
            <a:pPr marL="771506" lvl="3" indent="0">
              <a:spcBef>
                <a:spcPts val="0"/>
              </a:spcBef>
              <a:buNone/>
            </a:pPr>
            <a:r>
              <a:rPr lang="en-US" sz="800" dirty="0"/>
              <a:t>	min-scan-time 8</a:t>
            </a:r>
            <a:endParaRPr lang="en-US" sz="1400" dirty="0"/>
          </a:p>
        </p:txBody>
      </p:sp>
    </p:spTree>
    <p:extLst>
      <p:ext uri="{BB962C8B-B14F-4D97-AF65-F5344CB8AC3E}">
        <p14:creationId xmlns:p14="http://schemas.microsoft.com/office/powerpoint/2010/main" val="3835429077"/>
      </p:ext>
    </p:extLst>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s://webobjects2.cdw.com/is/image/CDW/4093365?$product-m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3357" y="2611616"/>
            <a:ext cx="1781735" cy="1276911"/>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p:txBody>
          <a:bodyPr/>
          <a:lstStyle/>
          <a:p>
            <a:r>
              <a:rPr lang="en-US" sz="2400" dirty="0" err="1"/>
              <a:t>Airmatch</a:t>
            </a:r>
            <a:endParaRPr lang="en-US" sz="1400" dirty="0"/>
          </a:p>
        </p:txBody>
      </p:sp>
      <p:sp>
        <p:nvSpPr>
          <p:cNvPr id="3" name="Content Placeholder 2"/>
          <p:cNvSpPr>
            <a:spLocks noGrp="1"/>
          </p:cNvSpPr>
          <p:nvPr>
            <p:ph type="body" sz="quarter" idx="11"/>
          </p:nvPr>
        </p:nvSpPr>
        <p:spPr>
          <a:xfrm>
            <a:off x="499444" y="916224"/>
            <a:ext cx="8149167" cy="408312"/>
          </a:xfrm>
        </p:spPr>
        <p:txBody>
          <a:bodyPr/>
          <a:lstStyle/>
          <a:p>
            <a:r>
              <a:rPr lang="en-US" sz="1600" dirty="0"/>
              <a:t>A Next Generation Aruba Feature That Automatically Adjusts AP Channels, Power Levels and Channels Widths</a:t>
            </a:r>
          </a:p>
          <a:p>
            <a:endParaRPr lang="en-US" sz="1200" b="1" i="1" dirty="0">
              <a:solidFill>
                <a:srgbClr val="FFC000"/>
              </a:solidFill>
            </a:endParaRPr>
          </a:p>
        </p:txBody>
      </p:sp>
      <p:sp>
        <p:nvSpPr>
          <p:cNvPr id="16" name="Content Placeholder 2"/>
          <p:cNvSpPr txBox="1">
            <a:spLocks/>
          </p:cNvSpPr>
          <p:nvPr/>
        </p:nvSpPr>
        <p:spPr>
          <a:xfrm>
            <a:off x="431710" y="1486549"/>
            <a:ext cx="8537691" cy="408312"/>
          </a:xfrm>
          <a:prstGeom prst="rect">
            <a:avLst/>
          </a:prstGeom>
        </p:spPr>
        <p:txBody>
          <a:bodyPr vert="horz"/>
          <a:lstStyle>
            <a:lvl1pPr marL="342900" indent="-342900" algn="l" rtl="0" eaLnBrk="1" fontAlgn="base" hangingPunct="1">
              <a:lnSpc>
                <a:spcPct val="95000"/>
              </a:lnSpc>
              <a:spcBef>
                <a:spcPts val="1000"/>
              </a:spcBef>
              <a:spcAft>
                <a:spcPct val="0"/>
              </a:spcAft>
              <a:buClr>
                <a:srgbClr val="FF9933"/>
              </a:buClr>
              <a:defRPr sz="2400" b="1" baseline="0">
                <a:solidFill>
                  <a:srgbClr val="1C1C1C"/>
                </a:solidFill>
                <a:latin typeface="Arial" pitchFamily="34" charset="0"/>
                <a:ea typeface="Arial"/>
                <a:cs typeface="Arial" pitchFamily="34" charset="0"/>
              </a:defRPr>
            </a:lvl1pPr>
            <a:lvl2pPr marL="473075" indent="-227013" algn="l" rtl="0" eaLnBrk="1" fontAlgn="base" hangingPunct="1">
              <a:lnSpc>
                <a:spcPct val="95000"/>
              </a:lnSpc>
              <a:spcBef>
                <a:spcPts val="300"/>
              </a:spcBef>
              <a:spcAft>
                <a:spcPct val="0"/>
              </a:spcAft>
              <a:buClr>
                <a:srgbClr val="FF9933"/>
              </a:buClr>
              <a:buFont typeface="Lucida Grande" charset="0"/>
              <a:buChar char="–"/>
              <a:defRPr sz="2000">
                <a:solidFill>
                  <a:srgbClr val="595959"/>
                </a:solidFill>
                <a:latin typeface="Arial" pitchFamily="34" charset="0"/>
                <a:ea typeface="Arial"/>
                <a:cs typeface="Arial" pitchFamily="34" charset="0"/>
              </a:defRPr>
            </a:lvl2pPr>
            <a:lvl3pPr marL="703263" indent="-227013" algn="l" rtl="0" eaLnBrk="1" fontAlgn="base" hangingPunct="1">
              <a:lnSpc>
                <a:spcPct val="95000"/>
              </a:lnSpc>
              <a:spcBef>
                <a:spcPts val="300"/>
              </a:spcBef>
              <a:spcAft>
                <a:spcPct val="0"/>
              </a:spcAft>
              <a:buClr>
                <a:srgbClr val="FF9933"/>
              </a:buClr>
              <a:buFont typeface="Times" charset="0"/>
              <a:buChar char="•"/>
              <a:defRPr>
                <a:solidFill>
                  <a:srgbClr val="595959"/>
                </a:solidFill>
                <a:latin typeface="Arial" pitchFamily="34" charset="0"/>
                <a:ea typeface="Arial"/>
                <a:cs typeface="Arial" pitchFamily="34" charset="0"/>
              </a:defRPr>
            </a:lvl3pPr>
            <a:lvl4pPr marL="1144588" indent="-169863" algn="l" rtl="0" eaLnBrk="1" fontAlgn="base" hangingPunct="1">
              <a:lnSpc>
                <a:spcPct val="95000"/>
              </a:lnSpc>
              <a:spcBef>
                <a:spcPts val="300"/>
              </a:spcBef>
              <a:spcAft>
                <a:spcPct val="0"/>
              </a:spcAft>
              <a:buClr>
                <a:srgbClr val="FF9933"/>
              </a:buClr>
              <a:buFont typeface="Times" charset="0"/>
              <a:buChar char="•"/>
              <a:defRPr sz="1600">
                <a:solidFill>
                  <a:srgbClr val="595959"/>
                </a:solidFill>
                <a:latin typeface="Arial" pitchFamily="34" charset="0"/>
                <a:ea typeface="Arial"/>
                <a:cs typeface="Arial" pitchFamily="34" charset="0"/>
              </a:defRPr>
            </a:lvl4pPr>
            <a:lvl5pPr marL="1370013" indent="-111125" algn="l" rtl="0" eaLnBrk="1" fontAlgn="base" hangingPunct="1">
              <a:lnSpc>
                <a:spcPct val="95000"/>
              </a:lnSpc>
              <a:spcBef>
                <a:spcPts val="300"/>
              </a:spcBef>
              <a:spcAft>
                <a:spcPct val="0"/>
              </a:spcAft>
              <a:buClr>
                <a:srgbClr val="FF9933"/>
              </a:buClr>
              <a:buFont typeface="Times" charset="0"/>
              <a:buChar char="•"/>
              <a:defRPr sz="1600">
                <a:solidFill>
                  <a:srgbClr val="595959"/>
                </a:solidFill>
                <a:latin typeface="Arial" pitchFamily="34" charset="0"/>
                <a:ea typeface="Arial"/>
                <a:cs typeface="Arial" pitchFamily="34" charset="0"/>
              </a:defRPr>
            </a:lvl5pPr>
            <a:lvl6pPr marL="2513187" indent="-228470" algn="l" rtl="0" eaLnBrk="1" fontAlgn="base" hangingPunct="1">
              <a:spcBef>
                <a:spcPct val="20000"/>
              </a:spcBef>
              <a:spcAft>
                <a:spcPct val="0"/>
              </a:spcAft>
              <a:buChar char="»"/>
              <a:defRPr sz="2200">
                <a:solidFill>
                  <a:schemeClr val="tx1"/>
                </a:solidFill>
                <a:latin typeface="+mn-lt"/>
                <a:ea typeface="+mn-ea"/>
              </a:defRPr>
            </a:lvl6pPr>
            <a:lvl7pPr marL="2970128" indent="-228470" algn="l" rtl="0" eaLnBrk="1" fontAlgn="base" hangingPunct="1">
              <a:spcBef>
                <a:spcPct val="20000"/>
              </a:spcBef>
              <a:spcAft>
                <a:spcPct val="0"/>
              </a:spcAft>
              <a:buChar char="»"/>
              <a:defRPr sz="2200">
                <a:solidFill>
                  <a:schemeClr val="tx1"/>
                </a:solidFill>
                <a:latin typeface="+mn-lt"/>
                <a:ea typeface="+mn-ea"/>
              </a:defRPr>
            </a:lvl7pPr>
            <a:lvl8pPr marL="3427073" indent="-228470" algn="l" rtl="0" eaLnBrk="1" fontAlgn="base" hangingPunct="1">
              <a:spcBef>
                <a:spcPct val="20000"/>
              </a:spcBef>
              <a:spcAft>
                <a:spcPct val="0"/>
              </a:spcAft>
              <a:buChar char="»"/>
              <a:defRPr sz="2200">
                <a:solidFill>
                  <a:schemeClr val="tx1"/>
                </a:solidFill>
                <a:latin typeface="+mn-lt"/>
                <a:ea typeface="+mn-ea"/>
              </a:defRPr>
            </a:lvl8pPr>
            <a:lvl9pPr marL="3884012" indent="-228470" algn="l" rtl="0" eaLnBrk="1" fontAlgn="base" hangingPunct="1">
              <a:spcBef>
                <a:spcPct val="20000"/>
              </a:spcBef>
              <a:spcAft>
                <a:spcPct val="0"/>
              </a:spcAft>
              <a:buChar char="»"/>
              <a:defRPr sz="2200">
                <a:solidFill>
                  <a:schemeClr val="tx1"/>
                </a:solidFill>
                <a:latin typeface="+mn-lt"/>
                <a:ea typeface="+mn-ea"/>
              </a:defRPr>
            </a:lvl9pPr>
          </a:lstStyle>
          <a:p>
            <a:pPr marL="285750" indent="-285750" defTabSz="914400">
              <a:lnSpc>
                <a:spcPct val="100000"/>
              </a:lnSpc>
              <a:spcBef>
                <a:spcPts val="0"/>
              </a:spcBef>
              <a:buFont typeface="Arial" panose="020B0604020202020204" pitchFamily="34" charset="0"/>
              <a:buChar char="•"/>
            </a:pPr>
            <a:r>
              <a:rPr lang="en-US" sz="1200" u="sng" kern="0" dirty="0">
                <a:solidFill>
                  <a:srgbClr val="FF0000"/>
                </a:solidFill>
              </a:rPr>
              <a:t>Replaces ARM in 8.0 and future builds</a:t>
            </a:r>
          </a:p>
          <a:p>
            <a:pPr marL="285750" indent="-285750" defTabSz="914400">
              <a:lnSpc>
                <a:spcPct val="100000"/>
              </a:lnSpc>
              <a:spcBef>
                <a:spcPts val="0"/>
              </a:spcBef>
              <a:buFont typeface="Arial" panose="020B0604020202020204" pitchFamily="34" charset="0"/>
              <a:buChar char="•"/>
            </a:pPr>
            <a:r>
              <a:rPr lang="en-US" sz="1200" kern="0" dirty="0"/>
              <a:t>Each access point listens and reports all channels and the corresponding RSSI’s to the controller</a:t>
            </a:r>
          </a:p>
          <a:p>
            <a:pPr marL="285750" indent="-285750" defTabSz="914400">
              <a:lnSpc>
                <a:spcPct val="100000"/>
              </a:lnSpc>
              <a:spcBef>
                <a:spcPts val="0"/>
              </a:spcBef>
              <a:buFont typeface="Arial" panose="020B0604020202020204" pitchFamily="34" charset="0"/>
              <a:buChar char="•"/>
            </a:pPr>
            <a:r>
              <a:rPr lang="en-US" sz="1200" kern="0" dirty="0"/>
              <a:t>The controller takes this information and builds a plan that is deployed every 24 hours or on demand by the administrator</a:t>
            </a:r>
          </a:p>
          <a:p>
            <a:pPr marL="285750" indent="-285750" defTabSz="914400">
              <a:lnSpc>
                <a:spcPct val="100000"/>
              </a:lnSpc>
              <a:spcBef>
                <a:spcPts val="0"/>
              </a:spcBef>
              <a:buFont typeface="Arial" panose="020B0604020202020204" pitchFamily="34" charset="0"/>
              <a:buChar char="•"/>
            </a:pPr>
            <a:r>
              <a:rPr lang="en-US" sz="1200" kern="0" dirty="0"/>
              <a:t>It works really, really well with almost no tuning</a:t>
            </a:r>
          </a:p>
          <a:p>
            <a:pPr marL="130175" lvl="1" indent="0" defTabSz="914400">
              <a:lnSpc>
                <a:spcPct val="100000"/>
              </a:lnSpc>
              <a:spcBef>
                <a:spcPts val="0"/>
              </a:spcBef>
              <a:buNone/>
            </a:pPr>
            <a:r>
              <a:rPr lang="en-US" sz="1050" i="1" kern="0" dirty="0"/>
              <a:t>         </a:t>
            </a:r>
            <a:r>
              <a:rPr lang="en-US" sz="900" b="1" i="1" kern="0" dirty="0"/>
              <a:t>ARM works well too but requires a lot more tuning</a:t>
            </a:r>
          </a:p>
          <a:p>
            <a:pPr marL="130175" lvl="1" indent="0" defTabSz="914400">
              <a:lnSpc>
                <a:spcPct val="100000"/>
              </a:lnSpc>
              <a:spcBef>
                <a:spcPts val="0"/>
              </a:spcBef>
              <a:buNone/>
            </a:pPr>
            <a:endParaRPr lang="en-US" sz="1200" kern="0" dirty="0"/>
          </a:p>
          <a:p>
            <a:pPr defTabSz="914400"/>
            <a:endParaRPr lang="en-US" sz="1200" i="1" kern="0" dirty="0">
              <a:solidFill>
                <a:srgbClr val="FFC000"/>
              </a:solidFill>
            </a:endParaRPr>
          </a:p>
        </p:txBody>
      </p:sp>
      <p:pic>
        <p:nvPicPr>
          <p:cNvPr id="4" name="Picture 2" descr="https://webobjects2.cdw.com/is/image/CDW/4093365?$product-m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082" y="2611614"/>
            <a:ext cx="1781735" cy="127691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webobjects2.cdw.com/is/image/CDW/4093365?$product-m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5450" y="2611615"/>
            <a:ext cx="1781735" cy="12769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webobjects2.cdw.com/is/image/CDW/4093365?$product-m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6553" y="2611616"/>
            <a:ext cx="1781735" cy="127691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webobjects2.cdw.com/is/image/CDW/4093365?$product-m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5921" y="2611616"/>
            <a:ext cx="1781735" cy="127691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Ear Clipart 3 Id-340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695" y="3046502"/>
            <a:ext cx="310404" cy="43488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Ear Clipart 3 Id-340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1063" y="3055467"/>
            <a:ext cx="310404" cy="43488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Ear Clipart 3 Id-340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2810" y="3032624"/>
            <a:ext cx="310404" cy="43488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Ear Clipart 3 Id-340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6117" y="3032624"/>
            <a:ext cx="310404" cy="43488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Ear Clipart 3 Id-340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5498" y="3028320"/>
            <a:ext cx="310404" cy="43488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aruba 72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0959" y="4281492"/>
            <a:ext cx="4039195" cy="716957"/>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Arrow Connector 18"/>
          <p:cNvCxnSpPr>
            <a:cxnSpLocks/>
          </p:cNvCxnSpPr>
          <p:nvPr/>
        </p:nvCxnSpPr>
        <p:spPr bwMode="auto">
          <a:xfrm>
            <a:off x="1440193" y="3669440"/>
            <a:ext cx="1240766" cy="838026"/>
          </a:xfrm>
          <a:prstGeom prst="straightConnector1">
            <a:avLst/>
          </a:prstGeom>
          <a:solidFill>
            <a:schemeClr val="accent1"/>
          </a:solidFill>
          <a:ln w="38100" cap="flat" cmpd="sng" algn="ctr">
            <a:solidFill>
              <a:srgbClr val="008000"/>
            </a:solidFill>
            <a:prstDash val="solid"/>
            <a:round/>
            <a:headEnd type="none" w="med" len="med"/>
            <a:tailEnd type="triangle"/>
          </a:ln>
          <a:effectLst/>
        </p:spPr>
      </p:cxnSp>
      <p:cxnSp>
        <p:nvCxnSpPr>
          <p:cNvPr id="24" name="Straight Arrow Connector 23"/>
          <p:cNvCxnSpPr>
            <a:cxnSpLocks/>
          </p:cNvCxnSpPr>
          <p:nvPr/>
        </p:nvCxnSpPr>
        <p:spPr bwMode="auto">
          <a:xfrm>
            <a:off x="3009731" y="3669440"/>
            <a:ext cx="212197" cy="660515"/>
          </a:xfrm>
          <a:prstGeom prst="straightConnector1">
            <a:avLst/>
          </a:prstGeom>
          <a:solidFill>
            <a:schemeClr val="accent1"/>
          </a:solidFill>
          <a:ln w="38100" cap="flat" cmpd="sng" algn="ctr">
            <a:solidFill>
              <a:srgbClr val="008000"/>
            </a:solidFill>
            <a:prstDash val="solid"/>
            <a:round/>
            <a:headEnd type="none" w="med" len="med"/>
            <a:tailEnd type="triangle"/>
          </a:ln>
          <a:effectLst/>
        </p:spPr>
      </p:cxnSp>
      <p:cxnSp>
        <p:nvCxnSpPr>
          <p:cNvPr id="27" name="Straight Arrow Connector 26"/>
          <p:cNvCxnSpPr>
            <a:cxnSpLocks/>
          </p:cNvCxnSpPr>
          <p:nvPr/>
        </p:nvCxnSpPr>
        <p:spPr bwMode="auto">
          <a:xfrm>
            <a:off x="4680158" y="3669440"/>
            <a:ext cx="0" cy="636283"/>
          </a:xfrm>
          <a:prstGeom prst="straightConnector1">
            <a:avLst/>
          </a:prstGeom>
          <a:solidFill>
            <a:schemeClr val="accent1"/>
          </a:solidFill>
          <a:ln w="38100" cap="flat" cmpd="sng" algn="ctr">
            <a:solidFill>
              <a:srgbClr val="008000"/>
            </a:solidFill>
            <a:prstDash val="solid"/>
            <a:round/>
            <a:headEnd type="none" w="med" len="med"/>
            <a:tailEnd type="triangle"/>
          </a:ln>
          <a:effectLst/>
        </p:spPr>
      </p:cxnSp>
      <p:cxnSp>
        <p:nvCxnSpPr>
          <p:cNvPr id="35" name="Straight Arrow Connector 34"/>
          <p:cNvCxnSpPr>
            <a:cxnSpLocks/>
          </p:cNvCxnSpPr>
          <p:nvPr/>
        </p:nvCxnSpPr>
        <p:spPr bwMode="auto">
          <a:xfrm flipH="1">
            <a:off x="6065542" y="3669440"/>
            <a:ext cx="431878" cy="660515"/>
          </a:xfrm>
          <a:prstGeom prst="straightConnector1">
            <a:avLst/>
          </a:prstGeom>
          <a:solidFill>
            <a:schemeClr val="accent1"/>
          </a:solidFill>
          <a:ln w="38100" cap="flat" cmpd="sng" algn="ctr">
            <a:solidFill>
              <a:srgbClr val="008000"/>
            </a:solidFill>
            <a:prstDash val="solid"/>
            <a:round/>
            <a:headEnd type="none" w="med" len="med"/>
            <a:tailEnd type="triangle"/>
          </a:ln>
          <a:effectLst/>
        </p:spPr>
      </p:cxnSp>
      <p:cxnSp>
        <p:nvCxnSpPr>
          <p:cNvPr id="38" name="Straight Arrow Connector 37"/>
          <p:cNvCxnSpPr>
            <a:cxnSpLocks/>
          </p:cNvCxnSpPr>
          <p:nvPr/>
        </p:nvCxnSpPr>
        <p:spPr bwMode="auto">
          <a:xfrm flipH="1">
            <a:off x="6585364" y="3669440"/>
            <a:ext cx="1401459" cy="771933"/>
          </a:xfrm>
          <a:prstGeom prst="straightConnector1">
            <a:avLst/>
          </a:prstGeom>
          <a:solidFill>
            <a:schemeClr val="accent1"/>
          </a:solidFill>
          <a:ln w="38100" cap="flat" cmpd="sng" algn="ctr">
            <a:solidFill>
              <a:srgbClr val="008000"/>
            </a:solidFill>
            <a:prstDash val="solid"/>
            <a:round/>
            <a:headEnd type="none" w="med" len="med"/>
            <a:tailEnd type="triangle"/>
          </a:ln>
          <a:effectLst/>
        </p:spPr>
      </p:cxnSp>
      <p:sp>
        <p:nvSpPr>
          <p:cNvPr id="6153" name="Arrow: Striped Right 6152"/>
          <p:cNvSpPr/>
          <p:nvPr/>
        </p:nvSpPr>
        <p:spPr bwMode="auto">
          <a:xfrm>
            <a:off x="94170" y="3107917"/>
            <a:ext cx="405274" cy="195265"/>
          </a:xfrm>
          <a:prstGeom prst="stripedRightArrow">
            <a:avLst/>
          </a:prstGeom>
          <a:solidFill>
            <a:srgbClr val="00B0F0">
              <a:alpha val="29000"/>
            </a:srgbClr>
          </a:solidFill>
          <a:ln w="9525" cap="flat" cmpd="sng" algn="ctr">
            <a:solidFill>
              <a:schemeClr val="tx1">
                <a:alpha val="32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34" charset="-128"/>
            </a:endParaRPr>
          </a:p>
        </p:txBody>
      </p:sp>
      <p:sp>
        <p:nvSpPr>
          <p:cNvPr id="49" name="Arrow: Striped Right 48"/>
          <p:cNvSpPr/>
          <p:nvPr/>
        </p:nvSpPr>
        <p:spPr bwMode="auto">
          <a:xfrm>
            <a:off x="1851113" y="3107916"/>
            <a:ext cx="405274" cy="195265"/>
          </a:xfrm>
          <a:prstGeom prst="stripedRightArrow">
            <a:avLst/>
          </a:prstGeom>
          <a:solidFill>
            <a:srgbClr val="00B0F0">
              <a:alpha val="29000"/>
            </a:srgbClr>
          </a:solidFill>
          <a:ln w="9525" cap="flat" cmpd="sng" algn="ctr">
            <a:solidFill>
              <a:schemeClr val="tx1">
                <a:alpha val="32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34" charset="-128"/>
            </a:endParaRPr>
          </a:p>
        </p:txBody>
      </p:sp>
      <p:sp>
        <p:nvSpPr>
          <p:cNvPr id="50" name="Arrow: Striped Right 49"/>
          <p:cNvSpPr/>
          <p:nvPr/>
        </p:nvSpPr>
        <p:spPr bwMode="auto">
          <a:xfrm>
            <a:off x="3503372" y="3102992"/>
            <a:ext cx="405274" cy="195265"/>
          </a:xfrm>
          <a:prstGeom prst="stripedRightArrow">
            <a:avLst/>
          </a:prstGeom>
          <a:solidFill>
            <a:srgbClr val="00B0F0">
              <a:alpha val="29000"/>
            </a:srgbClr>
          </a:solidFill>
          <a:ln w="9525" cap="flat" cmpd="sng" algn="ctr">
            <a:solidFill>
              <a:schemeClr val="tx1">
                <a:alpha val="32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34" charset="-128"/>
            </a:endParaRPr>
          </a:p>
        </p:txBody>
      </p:sp>
      <p:sp>
        <p:nvSpPr>
          <p:cNvPr id="51" name="Arrow: Striped Right 50"/>
          <p:cNvSpPr/>
          <p:nvPr/>
        </p:nvSpPr>
        <p:spPr bwMode="auto">
          <a:xfrm>
            <a:off x="5386619" y="3107917"/>
            <a:ext cx="405274" cy="195265"/>
          </a:xfrm>
          <a:prstGeom prst="stripedRightArrow">
            <a:avLst/>
          </a:prstGeom>
          <a:solidFill>
            <a:srgbClr val="00B0F0">
              <a:alpha val="29000"/>
            </a:srgbClr>
          </a:solidFill>
          <a:ln w="9525" cap="flat" cmpd="sng" algn="ctr">
            <a:solidFill>
              <a:schemeClr val="tx1">
                <a:alpha val="32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34" charset="-128"/>
            </a:endParaRPr>
          </a:p>
        </p:txBody>
      </p:sp>
      <p:sp>
        <p:nvSpPr>
          <p:cNvPr id="52" name="Arrow: Striped Right 51"/>
          <p:cNvSpPr/>
          <p:nvPr/>
        </p:nvSpPr>
        <p:spPr bwMode="auto">
          <a:xfrm>
            <a:off x="7077146" y="3108006"/>
            <a:ext cx="405274" cy="195265"/>
          </a:xfrm>
          <a:prstGeom prst="stripedRightArrow">
            <a:avLst/>
          </a:prstGeom>
          <a:solidFill>
            <a:srgbClr val="00B0F0">
              <a:alpha val="29000"/>
            </a:srgbClr>
          </a:solidFill>
          <a:ln w="9525" cap="flat" cmpd="sng" algn="ctr">
            <a:solidFill>
              <a:schemeClr val="tx1">
                <a:alpha val="32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34" charset="-128"/>
            </a:endParaRPr>
          </a:p>
        </p:txBody>
      </p:sp>
      <p:sp>
        <p:nvSpPr>
          <p:cNvPr id="6155" name="TextBox 6154"/>
          <p:cNvSpPr txBox="1"/>
          <p:nvPr/>
        </p:nvSpPr>
        <p:spPr>
          <a:xfrm rot="4260511">
            <a:off x="2672687" y="3915664"/>
            <a:ext cx="771171" cy="200055"/>
          </a:xfrm>
          <a:prstGeom prst="rect">
            <a:avLst/>
          </a:prstGeom>
          <a:noFill/>
        </p:spPr>
        <p:txBody>
          <a:bodyPr wrap="square" rtlCol="0">
            <a:spAutoFit/>
          </a:bodyPr>
          <a:lstStyle>
            <a:defPPr>
              <a:defRPr lang="en-US"/>
            </a:defPPr>
            <a:lvl1pPr>
              <a:defRPr sz="700">
                <a:solidFill>
                  <a:srgbClr val="008000"/>
                </a:solidFill>
              </a:defRPr>
            </a:lvl1pPr>
          </a:lstStyle>
          <a:p>
            <a:r>
              <a:rPr lang="en-US" dirty="0"/>
              <a:t>30 Minutes</a:t>
            </a:r>
          </a:p>
        </p:txBody>
      </p:sp>
      <p:sp>
        <p:nvSpPr>
          <p:cNvPr id="54" name="TextBox 53"/>
          <p:cNvSpPr txBox="1"/>
          <p:nvPr/>
        </p:nvSpPr>
        <p:spPr>
          <a:xfrm rot="2075315">
            <a:off x="1624853" y="4051378"/>
            <a:ext cx="771171" cy="200055"/>
          </a:xfrm>
          <a:prstGeom prst="rect">
            <a:avLst/>
          </a:prstGeom>
          <a:noFill/>
        </p:spPr>
        <p:txBody>
          <a:bodyPr wrap="square" rtlCol="0">
            <a:spAutoFit/>
          </a:bodyPr>
          <a:lstStyle/>
          <a:p>
            <a:r>
              <a:rPr lang="en-US" sz="700" dirty="0">
                <a:solidFill>
                  <a:srgbClr val="008000"/>
                </a:solidFill>
              </a:rPr>
              <a:t>30 Minutes</a:t>
            </a:r>
          </a:p>
        </p:txBody>
      </p:sp>
      <p:sp>
        <p:nvSpPr>
          <p:cNvPr id="55" name="TextBox 54"/>
          <p:cNvSpPr txBox="1"/>
          <p:nvPr/>
        </p:nvSpPr>
        <p:spPr>
          <a:xfrm rot="16200000">
            <a:off x="4366312" y="3750141"/>
            <a:ext cx="771171" cy="200055"/>
          </a:xfrm>
          <a:prstGeom prst="rect">
            <a:avLst/>
          </a:prstGeom>
          <a:noFill/>
        </p:spPr>
        <p:txBody>
          <a:bodyPr wrap="square" rtlCol="0">
            <a:spAutoFit/>
          </a:bodyPr>
          <a:lstStyle>
            <a:defPPr>
              <a:defRPr lang="en-US"/>
            </a:defPPr>
            <a:lvl1pPr>
              <a:defRPr sz="700">
                <a:solidFill>
                  <a:srgbClr val="008000"/>
                </a:solidFill>
              </a:defRPr>
            </a:lvl1pPr>
          </a:lstStyle>
          <a:p>
            <a:r>
              <a:rPr lang="en-US" dirty="0"/>
              <a:t>30 Minutes</a:t>
            </a:r>
          </a:p>
        </p:txBody>
      </p:sp>
      <p:sp>
        <p:nvSpPr>
          <p:cNvPr id="56" name="TextBox 55"/>
          <p:cNvSpPr txBox="1"/>
          <p:nvPr/>
        </p:nvSpPr>
        <p:spPr>
          <a:xfrm rot="18224685">
            <a:off x="6036966" y="3855201"/>
            <a:ext cx="771171" cy="200055"/>
          </a:xfrm>
          <a:prstGeom prst="rect">
            <a:avLst/>
          </a:prstGeom>
          <a:noFill/>
        </p:spPr>
        <p:txBody>
          <a:bodyPr wrap="square" rtlCol="0">
            <a:spAutoFit/>
          </a:bodyPr>
          <a:lstStyle>
            <a:defPPr>
              <a:defRPr lang="en-US"/>
            </a:defPPr>
            <a:lvl1pPr>
              <a:defRPr sz="700">
                <a:solidFill>
                  <a:srgbClr val="008000"/>
                </a:solidFill>
              </a:defRPr>
            </a:lvl1pPr>
          </a:lstStyle>
          <a:p>
            <a:r>
              <a:rPr lang="en-US" dirty="0"/>
              <a:t>30 Minutes</a:t>
            </a:r>
          </a:p>
        </p:txBody>
      </p:sp>
      <p:sp>
        <p:nvSpPr>
          <p:cNvPr id="57" name="TextBox 56"/>
          <p:cNvSpPr txBox="1"/>
          <p:nvPr/>
        </p:nvSpPr>
        <p:spPr>
          <a:xfrm rot="19851582">
            <a:off x="7044481" y="3955379"/>
            <a:ext cx="771171" cy="200055"/>
          </a:xfrm>
          <a:prstGeom prst="rect">
            <a:avLst/>
          </a:prstGeom>
          <a:noFill/>
        </p:spPr>
        <p:txBody>
          <a:bodyPr wrap="square" rtlCol="0">
            <a:spAutoFit/>
          </a:bodyPr>
          <a:lstStyle>
            <a:defPPr>
              <a:defRPr lang="en-US"/>
            </a:defPPr>
            <a:lvl1pPr>
              <a:defRPr sz="700">
                <a:solidFill>
                  <a:srgbClr val="008000"/>
                </a:solidFill>
              </a:defRPr>
            </a:lvl1pPr>
          </a:lstStyle>
          <a:p>
            <a:r>
              <a:rPr lang="en-US" dirty="0"/>
              <a:t>30 Minutes</a:t>
            </a:r>
          </a:p>
        </p:txBody>
      </p:sp>
      <p:cxnSp>
        <p:nvCxnSpPr>
          <p:cNvPr id="58" name="Straight Arrow Connector 57"/>
          <p:cNvCxnSpPr>
            <a:cxnSpLocks/>
          </p:cNvCxnSpPr>
          <p:nvPr/>
        </p:nvCxnSpPr>
        <p:spPr bwMode="auto">
          <a:xfrm flipH="1" flipV="1">
            <a:off x="1601048" y="3557913"/>
            <a:ext cx="1249460" cy="854928"/>
          </a:xfrm>
          <a:prstGeom prst="straightConnector1">
            <a:avLst/>
          </a:prstGeom>
          <a:solidFill>
            <a:schemeClr val="accent1"/>
          </a:solidFill>
          <a:ln w="38100" cap="flat" cmpd="sng" algn="ctr">
            <a:solidFill>
              <a:srgbClr val="004876"/>
            </a:solidFill>
            <a:prstDash val="solid"/>
            <a:round/>
            <a:headEnd type="none" w="med" len="med"/>
            <a:tailEnd type="triangle"/>
          </a:ln>
          <a:effectLst/>
        </p:spPr>
      </p:cxnSp>
      <p:cxnSp>
        <p:nvCxnSpPr>
          <p:cNvPr id="63" name="Straight Arrow Connector 62"/>
          <p:cNvCxnSpPr>
            <a:cxnSpLocks/>
          </p:cNvCxnSpPr>
          <p:nvPr/>
        </p:nvCxnSpPr>
        <p:spPr bwMode="auto">
          <a:xfrm flipH="1" flipV="1">
            <a:off x="3157353" y="3618542"/>
            <a:ext cx="249581" cy="711993"/>
          </a:xfrm>
          <a:prstGeom prst="straightConnector1">
            <a:avLst/>
          </a:prstGeom>
          <a:solidFill>
            <a:schemeClr val="accent1"/>
          </a:solidFill>
          <a:ln w="38100" cap="flat" cmpd="sng" algn="ctr">
            <a:solidFill>
              <a:srgbClr val="004876"/>
            </a:solidFill>
            <a:prstDash val="solid"/>
            <a:round/>
            <a:headEnd type="none" w="med" len="med"/>
            <a:tailEnd type="triangle"/>
          </a:ln>
          <a:effectLst/>
        </p:spPr>
      </p:cxnSp>
      <p:cxnSp>
        <p:nvCxnSpPr>
          <p:cNvPr id="64" name="Straight Arrow Connector 63"/>
          <p:cNvCxnSpPr>
            <a:cxnSpLocks/>
          </p:cNvCxnSpPr>
          <p:nvPr/>
        </p:nvCxnSpPr>
        <p:spPr bwMode="auto">
          <a:xfrm flipV="1">
            <a:off x="4531134" y="3669440"/>
            <a:ext cx="5595" cy="612053"/>
          </a:xfrm>
          <a:prstGeom prst="straightConnector1">
            <a:avLst/>
          </a:prstGeom>
          <a:solidFill>
            <a:schemeClr val="accent1"/>
          </a:solidFill>
          <a:ln w="38100" cap="flat" cmpd="sng" algn="ctr">
            <a:solidFill>
              <a:srgbClr val="004876"/>
            </a:solidFill>
            <a:prstDash val="solid"/>
            <a:round/>
            <a:headEnd type="none" w="med" len="med"/>
            <a:tailEnd type="triangle"/>
          </a:ln>
          <a:effectLst/>
        </p:spPr>
      </p:cxnSp>
      <p:cxnSp>
        <p:nvCxnSpPr>
          <p:cNvPr id="65" name="Straight Arrow Connector 64"/>
          <p:cNvCxnSpPr>
            <a:cxnSpLocks/>
          </p:cNvCxnSpPr>
          <p:nvPr/>
        </p:nvCxnSpPr>
        <p:spPr bwMode="auto">
          <a:xfrm flipV="1">
            <a:off x="5940180" y="3639680"/>
            <a:ext cx="421827" cy="680799"/>
          </a:xfrm>
          <a:prstGeom prst="straightConnector1">
            <a:avLst/>
          </a:prstGeom>
          <a:solidFill>
            <a:schemeClr val="accent1"/>
          </a:solidFill>
          <a:ln w="38100" cap="flat" cmpd="sng" algn="ctr">
            <a:solidFill>
              <a:srgbClr val="004876"/>
            </a:solidFill>
            <a:prstDash val="solid"/>
            <a:round/>
            <a:headEnd type="none" w="med" len="med"/>
            <a:tailEnd type="triangle"/>
          </a:ln>
          <a:effectLst/>
        </p:spPr>
      </p:cxnSp>
      <p:cxnSp>
        <p:nvCxnSpPr>
          <p:cNvPr id="66" name="Straight Arrow Connector 65"/>
          <p:cNvCxnSpPr>
            <a:cxnSpLocks/>
          </p:cNvCxnSpPr>
          <p:nvPr/>
        </p:nvCxnSpPr>
        <p:spPr bwMode="auto">
          <a:xfrm flipV="1">
            <a:off x="6400358" y="3557913"/>
            <a:ext cx="1448108" cy="821989"/>
          </a:xfrm>
          <a:prstGeom prst="straightConnector1">
            <a:avLst/>
          </a:prstGeom>
          <a:solidFill>
            <a:schemeClr val="accent1"/>
          </a:solidFill>
          <a:ln w="38100" cap="flat" cmpd="sng" algn="ctr">
            <a:solidFill>
              <a:srgbClr val="004876"/>
            </a:solidFill>
            <a:prstDash val="solid"/>
            <a:round/>
            <a:headEnd type="none" w="med" len="med"/>
            <a:tailEnd type="triangle"/>
          </a:ln>
          <a:effectLst/>
        </p:spPr>
      </p:cxnSp>
      <p:sp>
        <p:nvSpPr>
          <p:cNvPr id="79" name="TextBox 78"/>
          <p:cNvSpPr txBox="1"/>
          <p:nvPr/>
        </p:nvSpPr>
        <p:spPr>
          <a:xfrm rot="2075315">
            <a:off x="1968153" y="3855200"/>
            <a:ext cx="771171" cy="200055"/>
          </a:xfrm>
          <a:prstGeom prst="rect">
            <a:avLst/>
          </a:prstGeom>
          <a:noFill/>
        </p:spPr>
        <p:txBody>
          <a:bodyPr wrap="square" rtlCol="0">
            <a:spAutoFit/>
          </a:bodyPr>
          <a:lstStyle/>
          <a:p>
            <a:r>
              <a:rPr lang="en-US" sz="700" dirty="0">
                <a:solidFill>
                  <a:srgbClr val="005D97"/>
                </a:solidFill>
              </a:rPr>
              <a:t>24 Hours</a:t>
            </a:r>
          </a:p>
        </p:txBody>
      </p:sp>
      <p:sp>
        <p:nvSpPr>
          <p:cNvPr id="80" name="TextBox 79"/>
          <p:cNvSpPr txBox="1"/>
          <p:nvPr/>
        </p:nvSpPr>
        <p:spPr>
          <a:xfrm rot="4260511">
            <a:off x="3021349" y="3946789"/>
            <a:ext cx="771171" cy="200055"/>
          </a:xfrm>
          <a:prstGeom prst="rect">
            <a:avLst/>
          </a:prstGeom>
          <a:noFill/>
        </p:spPr>
        <p:txBody>
          <a:bodyPr wrap="square" rtlCol="0">
            <a:spAutoFit/>
          </a:bodyPr>
          <a:lstStyle>
            <a:defPPr>
              <a:defRPr lang="en-US"/>
            </a:defPPr>
            <a:lvl1pPr>
              <a:defRPr sz="700">
                <a:solidFill>
                  <a:srgbClr val="008000"/>
                </a:solidFill>
              </a:defRPr>
            </a:lvl1pPr>
          </a:lstStyle>
          <a:p>
            <a:r>
              <a:rPr lang="en-US" dirty="0">
                <a:solidFill>
                  <a:srgbClr val="005D97"/>
                </a:solidFill>
              </a:rPr>
              <a:t>24 Hours</a:t>
            </a:r>
          </a:p>
        </p:txBody>
      </p:sp>
      <p:sp>
        <p:nvSpPr>
          <p:cNvPr id="81" name="TextBox 80"/>
          <p:cNvSpPr txBox="1"/>
          <p:nvPr/>
        </p:nvSpPr>
        <p:spPr>
          <a:xfrm rot="5400000">
            <a:off x="4064906" y="3988426"/>
            <a:ext cx="551138" cy="200055"/>
          </a:xfrm>
          <a:prstGeom prst="rect">
            <a:avLst/>
          </a:prstGeom>
          <a:noFill/>
        </p:spPr>
        <p:txBody>
          <a:bodyPr wrap="square" rtlCol="0">
            <a:spAutoFit/>
          </a:bodyPr>
          <a:lstStyle>
            <a:defPPr>
              <a:defRPr lang="en-US"/>
            </a:defPPr>
            <a:lvl1pPr>
              <a:defRPr sz="700">
                <a:solidFill>
                  <a:srgbClr val="008000"/>
                </a:solidFill>
              </a:defRPr>
            </a:lvl1pPr>
          </a:lstStyle>
          <a:p>
            <a:r>
              <a:rPr lang="en-US" dirty="0">
                <a:solidFill>
                  <a:srgbClr val="005D97"/>
                </a:solidFill>
              </a:rPr>
              <a:t>24 Hours</a:t>
            </a:r>
          </a:p>
        </p:txBody>
      </p:sp>
      <p:sp>
        <p:nvSpPr>
          <p:cNvPr id="82" name="TextBox 81"/>
          <p:cNvSpPr txBox="1"/>
          <p:nvPr/>
        </p:nvSpPr>
        <p:spPr>
          <a:xfrm rot="19866628">
            <a:off x="6783891" y="3744439"/>
            <a:ext cx="771171" cy="200055"/>
          </a:xfrm>
          <a:prstGeom prst="rect">
            <a:avLst/>
          </a:prstGeom>
          <a:noFill/>
        </p:spPr>
        <p:txBody>
          <a:bodyPr wrap="square" rtlCol="0">
            <a:spAutoFit/>
          </a:bodyPr>
          <a:lstStyle>
            <a:defPPr>
              <a:defRPr lang="en-US"/>
            </a:defPPr>
            <a:lvl1pPr>
              <a:defRPr sz="700">
                <a:solidFill>
                  <a:srgbClr val="008000"/>
                </a:solidFill>
              </a:defRPr>
            </a:lvl1pPr>
          </a:lstStyle>
          <a:p>
            <a:r>
              <a:rPr lang="en-US" dirty="0">
                <a:solidFill>
                  <a:srgbClr val="005D97"/>
                </a:solidFill>
              </a:rPr>
              <a:t>24 Hours</a:t>
            </a:r>
          </a:p>
        </p:txBody>
      </p:sp>
      <p:sp>
        <p:nvSpPr>
          <p:cNvPr id="83" name="TextBox 82"/>
          <p:cNvSpPr txBox="1"/>
          <p:nvPr/>
        </p:nvSpPr>
        <p:spPr>
          <a:xfrm rot="18135936">
            <a:off x="5726998" y="3753535"/>
            <a:ext cx="771171" cy="200055"/>
          </a:xfrm>
          <a:prstGeom prst="rect">
            <a:avLst/>
          </a:prstGeom>
          <a:noFill/>
        </p:spPr>
        <p:txBody>
          <a:bodyPr wrap="square" rtlCol="0">
            <a:spAutoFit/>
          </a:bodyPr>
          <a:lstStyle>
            <a:defPPr>
              <a:defRPr lang="en-US"/>
            </a:defPPr>
            <a:lvl1pPr>
              <a:defRPr sz="700">
                <a:solidFill>
                  <a:srgbClr val="008000"/>
                </a:solidFill>
              </a:defRPr>
            </a:lvl1pPr>
          </a:lstStyle>
          <a:p>
            <a:r>
              <a:rPr lang="en-US" dirty="0">
                <a:solidFill>
                  <a:srgbClr val="005D97"/>
                </a:solidFill>
              </a:rPr>
              <a:t>24 Hours</a:t>
            </a:r>
          </a:p>
        </p:txBody>
      </p:sp>
    </p:spTree>
    <p:extLst>
      <p:ext uri="{BB962C8B-B14F-4D97-AF65-F5344CB8AC3E}">
        <p14:creationId xmlns:p14="http://schemas.microsoft.com/office/powerpoint/2010/main" val="21528754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repeatCount="indefinite" fill="hold" grpId="0" nodeType="withEffect">
                                  <p:stCondLst>
                                    <p:cond delay="1000"/>
                                  </p:stCondLst>
                                  <p:endCondLst>
                                    <p:cond evt="onNext" delay="0">
                                      <p:tgtEl>
                                        <p:sldTgt/>
                                      </p:tgtEl>
                                    </p:cond>
                                  </p:endCondLst>
                                  <p:childTnLst>
                                    <p:set>
                                      <p:cBhvr>
                                        <p:cTn id="6" dur="1" fill="hold">
                                          <p:stCondLst>
                                            <p:cond delay="0"/>
                                          </p:stCondLst>
                                        </p:cTn>
                                        <p:tgtEl>
                                          <p:spTgt spid="6153"/>
                                        </p:tgtEl>
                                        <p:attrNameLst>
                                          <p:attrName>style.visibility</p:attrName>
                                        </p:attrNameLst>
                                      </p:cBhvr>
                                      <p:to>
                                        <p:strVal val="visible"/>
                                      </p:to>
                                    </p:set>
                                    <p:animEffect transition="in" filter="wipe(left)">
                                      <p:cBhvr>
                                        <p:cTn id="7" dur="500"/>
                                        <p:tgtEl>
                                          <p:spTgt spid="6153"/>
                                        </p:tgtEl>
                                      </p:cBhvr>
                                    </p:animEffect>
                                  </p:childTnLst>
                                </p:cTn>
                              </p:par>
                              <p:par>
                                <p:cTn id="8" presetID="22" presetClass="entr" presetSubtype="1" repeatCount="indefinite" fill="hold" nodeType="withEffect">
                                  <p:stCondLst>
                                    <p:cond delay="2000"/>
                                  </p:stCondLst>
                                  <p:childTnLst>
                                    <p:set>
                                      <p:cBhvr>
                                        <p:cTn id="9" dur="1" fill="hold">
                                          <p:stCondLst>
                                            <p:cond delay="0"/>
                                          </p:stCondLst>
                                        </p:cTn>
                                        <p:tgtEl>
                                          <p:spTgt spid="19"/>
                                        </p:tgtEl>
                                        <p:attrNameLst>
                                          <p:attrName>style.visibility</p:attrName>
                                        </p:attrNameLst>
                                      </p:cBhvr>
                                      <p:to>
                                        <p:strVal val="visible"/>
                                      </p:to>
                                    </p:set>
                                    <p:animEffect transition="in" filter="wipe(up)">
                                      <p:cBhvr>
                                        <p:cTn id="10" dur="2000"/>
                                        <p:tgtEl>
                                          <p:spTgt spid="19"/>
                                        </p:tgtEl>
                                      </p:cBhvr>
                                    </p:animEffect>
                                  </p:childTnLst>
                                </p:cTn>
                              </p:par>
                              <p:par>
                                <p:cTn id="11" presetID="22" presetClass="entr" presetSubtype="8" repeatCount="indefinite" fill="hold" grpId="0" nodeType="withEffect">
                                  <p:stCondLst>
                                    <p:cond delay="1000"/>
                                  </p:stCondLst>
                                  <p:endCondLst>
                                    <p:cond evt="onNext" delay="0">
                                      <p:tgtEl>
                                        <p:sldTgt/>
                                      </p:tgtEl>
                                    </p:cond>
                                  </p:endCondLst>
                                  <p:childTnLst>
                                    <p:set>
                                      <p:cBhvr>
                                        <p:cTn id="12" dur="1" fill="hold">
                                          <p:stCondLst>
                                            <p:cond delay="0"/>
                                          </p:stCondLst>
                                        </p:cTn>
                                        <p:tgtEl>
                                          <p:spTgt spid="49"/>
                                        </p:tgtEl>
                                        <p:attrNameLst>
                                          <p:attrName>style.visibility</p:attrName>
                                        </p:attrNameLst>
                                      </p:cBhvr>
                                      <p:to>
                                        <p:strVal val="visible"/>
                                      </p:to>
                                    </p:set>
                                    <p:animEffect transition="in" filter="wipe(left)">
                                      <p:cBhvr>
                                        <p:cTn id="13" dur="500"/>
                                        <p:tgtEl>
                                          <p:spTgt spid="49"/>
                                        </p:tgtEl>
                                      </p:cBhvr>
                                    </p:animEffect>
                                  </p:childTnLst>
                                </p:cTn>
                              </p:par>
                              <p:par>
                                <p:cTn id="14" presetID="22" presetClass="entr" presetSubtype="8" repeatCount="indefinite" fill="hold" grpId="0" nodeType="withEffect">
                                  <p:stCondLst>
                                    <p:cond delay="1000"/>
                                  </p:stCondLst>
                                  <p:endCondLst>
                                    <p:cond evt="onNext" delay="0">
                                      <p:tgtEl>
                                        <p:sldTgt/>
                                      </p:tgtEl>
                                    </p:cond>
                                  </p:endCondLst>
                                  <p:childTnLst>
                                    <p:set>
                                      <p:cBhvr>
                                        <p:cTn id="15" dur="1" fill="hold">
                                          <p:stCondLst>
                                            <p:cond delay="0"/>
                                          </p:stCondLst>
                                        </p:cTn>
                                        <p:tgtEl>
                                          <p:spTgt spid="50"/>
                                        </p:tgtEl>
                                        <p:attrNameLst>
                                          <p:attrName>style.visibility</p:attrName>
                                        </p:attrNameLst>
                                      </p:cBhvr>
                                      <p:to>
                                        <p:strVal val="visible"/>
                                      </p:to>
                                    </p:set>
                                    <p:animEffect transition="in" filter="wipe(left)">
                                      <p:cBhvr>
                                        <p:cTn id="16" dur="500"/>
                                        <p:tgtEl>
                                          <p:spTgt spid="50"/>
                                        </p:tgtEl>
                                      </p:cBhvr>
                                    </p:animEffect>
                                  </p:childTnLst>
                                </p:cTn>
                              </p:par>
                              <p:par>
                                <p:cTn id="17" presetID="22" presetClass="entr" presetSubtype="8" repeatCount="indefinite" fill="hold" grpId="0" nodeType="withEffect">
                                  <p:stCondLst>
                                    <p:cond delay="1000"/>
                                  </p:stCondLst>
                                  <p:endCondLst>
                                    <p:cond evt="onNext" delay="0">
                                      <p:tgtEl>
                                        <p:sldTgt/>
                                      </p:tgtEl>
                                    </p:cond>
                                  </p:endCondLst>
                                  <p:childTnLst>
                                    <p:set>
                                      <p:cBhvr>
                                        <p:cTn id="18" dur="1" fill="hold">
                                          <p:stCondLst>
                                            <p:cond delay="0"/>
                                          </p:stCondLst>
                                        </p:cTn>
                                        <p:tgtEl>
                                          <p:spTgt spid="51"/>
                                        </p:tgtEl>
                                        <p:attrNameLst>
                                          <p:attrName>style.visibility</p:attrName>
                                        </p:attrNameLst>
                                      </p:cBhvr>
                                      <p:to>
                                        <p:strVal val="visible"/>
                                      </p:to>
                                    </p:set>
                                    <p:animEffect transition="in" filter="wipe(left)">
                                      <p:cBhvr>
                                        <p:cTn id="19" dur="500"/>
                                        <p:tgtEl>
                                          <p:spTgt spid="51"/>
                                        </p:tgtEl>
                                      </p:cBhvr>
                                    </p:animEffect>
                                  </p:childTnLst>
                                </p:cTn>
                              </p:par>
                              <p:par>
                                <p:cTn id="20" presetID="22" presetClass="entr" presetSubtype="8" repeatCount="indefinite" fill="hold" grpId="0" nodeType="withEffect">
                                  <p:stCondLst>
                                    <p:cond delay="1000"/>
                                  </p:stCondLst>
                                  <p:endCondLst>
                                    <p:cond evt="onNext" delay="0">
                                      <p:tgtEl>
                                        <p:sldTgt/>
                                      </p:tgtEl>
                                    </p:cond>
                                  </p:endCondLst>
                                  <p:childTnLst>
                                    <p:set>
                                      <p:cBhvr>
                                        <p:cTn id="21" dur="1" fill="hold">
                                          <p:stCondLst>
                                            <p:cond delay="0"/>
                                          </p:stCondLst>
                                        </p:cTn>
                                        <p:tgtEl>
                                          <p:spTgt spid="52"/>
                                        </p:tgtEl>
                                        <p:attrNameLst>
                                          <p:attrName>style.visibility</p:attrName>
                                        </p:attrNameLst>
                                      </p:cBhvr>
                                      <p:to>
                                        <p:strVal val="visible"/>
                                      </p:to>
                                    </p:set>
                                    <p:animEffect transition="in" filter="wipe(left)">
                                      <p:cBhvr>
                                        <p:cTn id="22" dur="500"/>
                                        <p:tgtEl>
                                          <p:spTgt spid="52"/>
                                        </p:tgtEl>
                                      </p:cBhvr>
                                    </p:animEffect>
                                  </p:childTnLst>
                                </p:cTn>
                              </p:par>
                              <p:par>
                                <p:cTn id="23" presetID="22" presetClass="entr" presetSubtype="1" repeatCount="indefinite" fill="hold" nodeType="withEffect">
                                  <p:stCondLst>
                                    <p:cond delay="2000"/>
                                  </p:stCondLst>
                                  <p:childTnLst>
                                    <p:set>
                                      <p:cBhvr>
                                        <p:cTn id="24" dur="1" fill="hold">
                                          <p:stCondLst>
                                            <p:cond delay="0"/>
                                          </p:stCondLst>
                                        </p:cTn>
                                        <p:tgtEl>
                                          <p:spTgt spid="24"/>
                                        </p:tgtEl>
                                        <p:attrNameLst>
                                          <p:attrName>style.visibility</p:attrName>
                                        </p:attrNameLst>
                                      </p:cBhvr>
                                      <p:to>
                                        <p:strVal val="visible"/>
                                      </p:to>
                                    </p:set>
                                    <p:animEffect transition="in" filter="wipe(up)">
                                      <p:cBhvr>
                                        <p:cTn id="25" dur="2000"/>
                                        <p:tgtEl>
                                          <p:spTgt spid="24"/>
                                        </p:tgtEl>
                                      </p:cBhvr>
                                    </p:animEffect>
                                  </p:childTnLst>
                                </p:cTn>
                              </p:par>
                              <p:par>
                                <p:cTn id="26" presetID="22" presetClass="entr" presetSubtype="1" repeatCount="indefinite" fill="hold" nodeType="withEffect">
                                  <p:stCondLst>
                                    <p:cond delay="2000"/>
                                  </p:stCondLst>
                                  <p:childTnLst>
                                    <p:set>
                                      <p:cBhvr>
                                        <p:cTn id="27" dur="1" fill="hold">
                                          <p:stCondLst>
                                            <p:cond delay="0"/>
                                          </p:stCondLst>
                                        </p:cTn>
                                        <p:tgtEl>
                                          <p:spTgt spid="27"/>
                                        </p:tgtEl>
                                        <p:attrNameLst>
                                          <p:attrName>style.visibility</p:attrName>
                                        </p:attrNameLst>
                                      </p:cBhvr>
                                      <p:to>
                                        <p:strVal val="visible"/>
                                      </p:to>
                                    </p:set>
                                    <p:animEffect transition="in" filter="wipe(up)">
                                      <p:cBhvr>
                                        <p:cTn id="28" dur="2000"/>
                                        <p:tgtEl>
                                          <p:spTgt spid="27"/>
                                        </p:tgtEl>
                                      </p:cBhvr>
                                    </p:animEffect>
                                  </p:childTnLst>
                                </p:cTn>
                              </p:par>
                              <p:par>
                                <p:cTn id="29" presetID="22" presetClass="entr" presetSubtype="1" repeatCount="indefinite" fill="hold" nodeType="withEffect">
                                  <p:stCondLst>
                                    <p:cond delay="2000"/>
                                  </p:stCondLst>
                                  <p:childTnLst>
                                    <p:set>
                                      <p:cBhvr>
                                        <p:cTn id="30" dur="1" fill="hold">
                                          <p:stCondLst>
                                            <p:cond delay="0"/>
                                          </p:stCondLst>
                                        </p:cTn>
                                        <p:tgtEl>
                                          <p:spTgt spid="35"/>
                                        </p:tgtEl>
                                        <p:attrNameLst>
                                          <p:attrName>style.visibility</p:attrName>
                                        </p:attrNameLst>
                                      </p:cBhvr>
                                      <p:to>
                                        <p:strVal val="visible"/>
                                      </p:to>
                                    </p:set>
                                    <p:animEffect transition="in" filter="wipe(up)">
                                      <p:cBhvr>
                                        <p:cTn id="31" dur="2000"/>
                                        <p:tgtEl>
                                          <p:spTgt spid="35"/>
                                        </p:tgtEl>
                                      </p:cBhvr>
                                    </p:animEffect>
                                  </p:childTnLst>
                                </p:cTn>
                              </p:par>
                              <p:par>
                                <p:cTn id="32" presetID="22" presetClass="entr" presetSubtype="1" repeatCount="indefinite" fill="hold" nodeType="withEffect">
                                  <p:stCondLst>
                                    <p:cond delay="2000"/>
                                  </p:stCondLst>
                                  <p:childTnLst>
                                    <p:set>
                                      <p:cBhvr>
                                        <p:cTn id="33" dur="1" fill="hold">
                                          <p:stCondLst>
                                            <p:cond delay="0"/>
                                          </p:stCondLst>
                                        </p:cTn>
                                        <p:tgtEl>
                                          <p:spTgt spid="38"/>
                                        </p:tgtEl>
                                        <p:attrNameLst>
                                          <p:attrName>style.visibility</p:attrName>
                                        </p:attrNameLst>
                                      </p:cBhvr>
                                      <p:to>
                                        <p:strVal val="visible"/>
                                      </p:to>
                                    </p:set>
                                    <p:animEffect transition="in" filter="wipe(up)">
                                      <p:cBhvr>
                                        <p:cTn id="34" dur="2000"/>
                                        <p:tgtEl>
                                          <p:spTgt spid="38"/>
                                        </p:tgtEl>
                                      </p:cBhvr>
                                    </p:animEffect>
                                  </p:childTnLst>
                                </p:cTn>
                              </p:par>
                              <p:par>
                                <p:cTn id="35" presetID="22" presetClass="entr" presetSubtype="1" repeatCount="indefinite" fill="hold" grpId="0" nodeType="withEffect">
                                  <p:stCondLst>
                                    <p:cond delay="2000"/>
                                  </p:stCondLst>
                                  <p:childTnLst>
                                    <p:set>
                                      <p:cBhvr>
                                        <p:cTn id="36" dur="1" fill="hold">
                                          <p:stCondLst>
                                            <p:cond delay="0"/>
                                          </p:stCondLst>
                                        </p:cTn>
                                        <p:tgtEl>
                                          <p:spTgt spid="54"/>
                                        </p:tgtEl>
                                        <p:attrNameLst>
                                          <p:attrName>style.visibility</p:attrName>
                                        </p:attrNameLst>
                                      </p:cBhvr>
                                      <p:to>
                                        <p:strVal val="visible"/>
                                      </p:to>
                                    </p:set>
                                    <p:animEffect transition="in" filter="wipe(up)">
                                      <p:cBhvr>
                                        <p:cTn id="37" dur="2000"/>
                                        <p:tgtEl>
                                          <p:spTgt spid="54"/>
                                        </p:tgtEl>
                                      </p:cBhvr>
                                    </p:animEffect>
                                  </p:childTnLst>
                                </p:cTn>
                              </p:par>
                              <p:par>
                                <p:cTn id="38" presetID="22" presetClass="entr" presetSubtype="1" repeatCount="indefinite" fill="hold" grpId="0" nodeType="withEffect">
                                  <p:stCondLst>
                                    <p:cond delay="2000"/>
                                  </p:stCondLst>
                                  <p:childTnLst>
                                    <p:set>
                                      <p:cBhvr>
                                        <p:cTn id="39" dur="1" fill="hold">
                                          <p:stCondLst>
                                            <p:cond delay="0"/>
                                          </p:stCondLst>
                                        </p:cTn>
                                        <p:tgtEl>
                                          <p:spTgt spid="6155"/>
                                        </p:tgtEl>
                                        <p:attrNameLst>
                                          <p:attrName>style.visibility</p:attrName>
                                        </p:attrNameLst>
                                      </p:cBhvr>
                                      <p:to>
                                        <p:strVal val="visible"/>
                                      </p:to>
                                    </p:set>
                                    <p:animEffect transition="in" filter="wipe(up)">
                                      <p:cBhvr>
                                        <p:cTn id="40" dur="2000"/>
                                        <p:tgtEl>
                                          <p:spTgt spid="6155"/>
                                        </p:tgtEl>
                                      </p:cBhvr>
                                    </p:animEffect>
                                  </p:childTnLst>
                                </p:cTn>
                              </p:par>
                              <p:par>
                                <p:cTn id="41" presetID="22" presetClass="entr" presetSubtype="1" repeatCount="indefinite" fill="hold" grpId="0" nodeType="withEffect">
                                  <p:stCondLst>
                                    <p:cond delay="2000"/>
                                  </p:stCondLst>
                                  <p:childTnLst>
                                    <p:set>
                                      <p:cBhvr>
                                        <p:cTn id="42" dur="1" fill="hold">
                                          <p:stCondLst>
                                            <p:cond delay="0"/>
                                          </p:stCondLst>
                                        </p:cTn>
                                        <p:tgtEl>
                                          <p:spTgt spid="55"/>
                                        </p:tgtEl>
                                        <p:attrNameLst>
                                          <p:attrName>style.visibility</p:attrName>
                                        </p:attrNameLst>
                                      </p:cBhvr>
                                      <p:to>
                                        <p:strVal val="visible"/>
                                      </p:to>
                                    </p:set>
                                    <p:animEffect transition="in" filter="wipe(up)">
                                      <p:cBhvr>
                                        <p:cTn id="43" dur="2000"/>
                                        <p:tgtEl>
                                          <p:spTgt spid="55"/>
                                        </p:tgtEl>
                                      </p:cBhvr>
                                    </p:animEffect>
                                  </p:childTnLst>
                                </p:cTn>
                              </p:par>
                              <p:par>
                                <p:cTn id="44" presetID="22" presetClass="entr" presetSubtype="1" repeatCount="indefinite" fill="hold" grpId="0" nodeType="withEffect">
                                  <p:stCondLst>
                                    <p:cond delay="2000"/>
                                  </p:stCondLst>
                                  <p:childTnLst>
                                    <p:set>
                                      <p:cBhvr>
                                        <p:cTn id="45" dur="1" fill="hold">
                                          <p:stCondLst>
                                            <p:cond delay="0"/>
                                          </p:stCondLst>
                                        </p:cTn>
                                        <p:tgtEl>
                                          <p:spTgt spid="56"/>
                                        </p:tgtEl>
                                        <p:attrNameLst>
                                          <p:attrName>style.visibility</p:attrName>
                                        </p:attrNameLst>
                                      </p:cBhvr>
                                      <p:to>
                                        <p:strVal val="visible"/>
                                      </p:to>
                                    </p:set>
                                    <p:animEffect transition="in" filter="wipe(up)">
                                      <p:cBhvr>
                                        <p:cTn id="46" dur="2000"/>
                                        <p:tgtEl>
                                          <p:spTgt spid="56"/>
                                        </p:tgtEl>
                                      </p:cBhvr>
                                    </p:animEffect>
                                  </p:childTnLst>
                                </p:cTn>
                              </p:par>
                              <p:par>
                                <p:cTn id="47" presetID="22" presetClass="entr" presetSubtype="1" repeatCount="indefinite" fill="hold" grpId="0" nodeType="withEffect">
                                  <p:stCondLst>
                                    <p:cond delay="2000"/>
                                  </p:stCondLst>
                                  <p:childTnLst>
                                    <p:set>
                                      <p:cBhvr>
                                        <p:cTn id="48" dur="1" fill="hold">
                                          <p:stCondLst>
                                            <p:cond delay="0"/>
                                          </p:stCondLst>
                                        </p:cTn>
                                        <p:tgtEl>
                                          <p:spTgt spid="57"/>
                                        </p:tgtEl>
                                        <p:attrNameLst>
                                          <p:attrName>style.visibility</p:attrName>
                                        </p:attrNameLst>
                                      </p:cBhvr>
                                      <p:to>
                                        <p:strVal val="visible"/>
                                      </p:to>
                                    </p:set>
                                    <p:animEffect transition="in" filter="wipe(up)">
                                      <p:cBhvr>
                                        <p:cTn id="49" dur="2000"/>
                                        <p:tgtEl>
                                          <p:spTgt spid="57"/>
                                        </p:tgtEl>
                                      </p:cBhvr>
                                    </p:animEffect>
                                  </p:childTnLst>
                                </p:cTn>
                              </p:par>
                              <p:par>
                                <p:cTn id="50" presetID="22" presetClass="entr" presetSubtype="4" repeatCount="indefinite" fill="hold" grpId="0" nodeType="withEffect">
                                  <p:stCondLst>
                                    <p:cond delay="4000"/>
                                  </p:stCondLst>
                                  <p:childTnLst>
                                    <p:set>
                                      <p:cBhvr>
                                        <p:cTn id="51" dur="1" fill="hold">
                                          <p:stCondLst>
                                            <p:cond delay="0"/>
                                          </p:stCondLst>
                                        </p:cTn>
                                        <p:tgtEl>
                                          <p:spTgt spid="79"/>
                                        </p:tgtEl>
                                        <p:attrNameLst>
                                          <p:attrName>style.visibility</p:attrName>
                                        </p:attrNameLst>
                                      </p:cBhvr>
                                      <p:to>
                                        <p:strVal val="visible"/>
                                      </p:to>
                                    </p:set>
                                    <p:animEffect transition="in" filter="wipe(down)">
                                      <p:cBhvr>
                                        <p:cTn id="52" dur="6000"/>
                                        <p:tgtEl>
                                          <p:spTgt spid="79"/>
                                        </p:tgtEl>
                                      </p:cBhvr>
                                    </p:animEffect>
                                  </p:childTnLst>
                                </p:cTn>
                              </p:par>
                              <p:par>
                                <p:cTn id="53" presetID="22" presetClass="entr" presetSubtype="4" repeatCount="indefinite" fill="hold" nodeType="withEffect">
                                  <p:stCondLst>
                                    <p:cond delay="4000"/>
                                  </p:stCondLst>
                                  <p:childTnLst>
                                    <p:set>
                                      <p:cBhvr>
                                        <p:cTn id="54" dur="1" fill="hold">
                                          <p:stCondLst>
                                            <p:cond delay="0"/>
                                          </p:stCondLst>
                                        </p:cTn>
                                        <p:tgtEl>
                                          <p:spTgt spid="58"/>
                                        </p:tgtEl>
                                        <p:attrNameLst>
                                          <p:attrName>style.visibility</p:attrName>
                                        </p:attrNameLst>
                                      </p:cBhvr>
                                      <p:to>
                                        <p:strVal val="visible"/>
                                      </p:to>
                                    </p:set>
                                    <p:animEffect transition="in" filter="wipe(down)">
                                      <p:cBhvr>
                                        <p:cTn id="55" dur="6000"/>
                                        <p:tgtEl>
                                          <p:spTgt spid="58"/>
                                        </p:tgtEl>
                                      </p:cBhvr>
                                    </p:animEffect>
                                  </p:childTnLst>
                                </p:cTn>
                              </p:par>
                              <p:par>
                                <p:cTn id="56" presetID="22" presetClass="entr" presetSubtype="4" repeatCount="indefinite" fill="hold" grpId="0" nodeType="withEffect">
                                  <p:stCondLst>
                                    <p:cond delay="4000"/>
                                  </p:stCondLst>
                                  <p:childTnLst>
                                    <p:set>
                                      <p:cBhvr>
                                        <p:cTn id="57" dur="1" fill="hold">
                                          <p:stCondLst>
                                            <p:cond delay="0"/>
                                          </p:stCondLst>
                                        </p:cTn>
                                        <p:tgtEl>
                                          <p:spTgt spid="80"/>
                                        </p:tgtEl>
                                        <p:attrNameLst>
                                          <p:attrName>style.visibility</p:attrName>
                                        </p:attrNameLst>
                                      </p:cBhvr>
                                      <p:to>
                                        <p:strVal val="visible"/>
                                      </p:to>
                                    </p:set>
                                    <p:animEffect transition="in" filter="wipe(down)">
                                      <p:cBhvr>
                                        <p:cTn id="58" dur="6000"/>
                                        <p:tgtEl>
                                          <p:spTgt spid="80"/>
                                        </p:tgtEl>
                                      </p:cBhvr>
                                    </p:animEffect>
                                  </p:childTnLst>
                                </p:cTn>
                              </p:par>
                              <p:par>
                                <p:cTn id="59" presetID="22" presetClass="entr" presetSubtype="4" repeatCount="indefinite" fill="hold" nodeType="withEffect">
                                  <p:stCondLst>
                                    <p:cond delay="4000"/>
                                  </p:stCondLst>
                                  <p:childTnLst>
                                    <p:set>
                                      <p:cBhvr>
                                        <p:cTn id="60" dur="1" fill="hold">
                                          <p:stCondLst>
                                            <p:cond delay="0"/>
                                          </p:stCondLst>
                                        </p:cTn>
                                        <p:tgtEl>
                                          <p:spTgt spid="63"/>
                                        </p:tgtEl>
                                        <p:attrNameLst>
                                          <p:attrName>style.visibility</p:attrName>
                                        </p:attrNameLst>
                                      </p:cBhvr>
                                      <p:to>
                                        <p:strVal val="visible"/>
                                      </p:to>
                                    </p:set>
                                    <p:animEffect transition="in" filter="wipe(down)">
                                      <p:cBhvr>
                                        <p:cTn id="61" dur="6000"/>
                                        <p:tgtEl>
                                          <p:spTgt spid="63"/>
                                        </p:tgtEl>
                                      </p:cBhvr>
                                    </p:animEffect>
                                  </p:childTnLst>
                                </p:cTn>
                              </p:par>
                              <p:par>
                                <p:cTn id="62" presetID="22" presetClass="entr" presetSubtype="4" repeatCount="indefinite" fill="hold" grpId="0" nodeType="withEffect">
                                  <p:stCondLst>
                                    <p:cond delay="4000"/>
                                  </p:stCondLst>
                                  <p:childTnLst>
                                    <p:set>
                                      <p:cBhvr>
                                        <p:cTn id="63" dur="1" fill="hold">
                                          <p:stCondLst>
                                            <p:cond delay="0"/>
                                          </p:stCondLst>
                                        </p:cTn>
                                        <p:tgtEl>
                                          <p:spTgt spid="81"/>
                                        </p:tgtEl>
                                        <p:attrNameLst>
                                          <p:attrName>style.visibility</p:attrName>
                                        </p:attrNameLst>
                                      </p:cBhvr>
                                      <p:to>
                                        <p:strVal val="visible"/>
                                      </p:to>
                                    </p:set>
                                    <p:animEffect transition="in" filter="wipe(down)">
                                      <p:cBhvr>
                                        <p:cTn id="64" dur="6000"/>
                                        <p:tgtEl>
                                          <p:spTgt spid="81"/>
                                        </p:tgtEl>
                                      </p:cBhvr>
                                    </p:animEffect>
                                  </p:childTnLst>
                                </p:cTn>
                              </p:par>
                              <p:par>
                                <p:cTn id="65" presetID="22" presetClass="entr" presetSubtype="4" repeatCount="indefinite" fill="hold" nodeType="withEffect">
                                  <p:stCondLst>
                                    <p:cond delay="4000"/>
                                  </p:stCondLst>
                                  <p:childTnLst>
                                    <p:set>
                                      <p:cBhvr>
                                        <p:cTn id="66" dur="1" fill="hold">
                                          <p:stCondLst>
                                            <p:cond delay="0"/>
                                          </p:stCondLst>
                                        </p:cTn>
                                        <p:tgtEl>
                                          <p:spTgt spid="64"/>
                                        </p:tgtEl>
                                        <p:attrNameLst>
                                          <p:attrName>style.visibility</p:attrName>
                                        </p:attrNameLst>
                                      </p:cBhvr>
                                      <p:to>
                                        <p:strVal val="visible"/>
                                      </p:to>
                                    </p:set>
                                    <p:animEffect transition="in" filter="wipe(down)">
                                      <p:cBhvr>
                                        <p:cTn id="67" dur="6000"/>
                                        <p:tgtEl>
                                          <p:spTgt spid="64"/>
                                        </p:tgtEl>
                                      </p:cBhvr>
                                    </p:animEffect>
                                  </p:childTnLst>
                                </p:cTn>
                              </p:par>
                              <p:par>
                                <p:cTn id="68" presetID="22" presetClass="entr" presetSubtype="4" repeatCount="indefinite" fill="hold" grpId="0" nodeType="withEffect">
                                  <p:stCondLst>
                                    <p:cond delay="4000"/>
                                  </p:stCondLst>
                                  <p:childTnLst>
                                    <p:set>
                                      <p:cBhvr>
                                        <p:cTn id="69" dur="1" fill="hold">
                                          <p:stCondLst>
                                            <p:cond delay="0"/>
                                          </p:stCondLst>
                                        </p:cTn>
                                        <p:tgtEl>
                                          <p:spTgt spid="83"/>
                                        </p:tgtEl>
                                        <p:attrNameLst>
                                          <p:attrName>style.visibility</p:attrName>
                                        </p:attrNameLst>
                                      </p:cBhvr>
                                      <p:to>
                                        <p:strVal val="visible"/>
                                      </p:to>
                                    </p:set>
                                    <p:animEffect transition="in" filter="wipe(down)">
                                      <p:cBhvr>
                                        <p:cTn id="70" dur="6000"/>
                                        <p:tgtEl>
                                          <p:spTgt spid="83"/>
                                        </p:tgtEl>
                                      </p:cBhvr>
                                    </p:animEffect>
                                  </p:childTnLst>
                                </p:cTn>
                              </p:par>
                              <p:par>
                                <p:cTn id="71" presetID="22" presetClass="entr" presetSubtype="4" repeatCount="indefinite" fill="hold" nodeType="withEffect">
                                  <p:stCondLst>
                                    <p:cond delay="4000"/>
                                  </p:stCondLst>
                                  <p:childTnLst>
                                    <p:set>
                                      <p:cBhvr>
                                        <p:cTn id="72" dur="1" fill="hold">
                                          <p:stCondLst>
                                            <p:cond delay="0"/>
                                          </p:stCondLst>
                                        </p:cTn>
                                        <p:tgtEl>
                                          <p:spTgt spid="65"/>
                                        </p:tgtEl>
                                        <p:attrNameLst>
                                          <p:attrName>style.visibility</p:attrName>
                                        </p:attrNameLst>
                                      </p:cBhvr>
                                      <p:to>
                                        <p:strVal val="visible"/>
                                      </p:to>
                                    </p:set>
                                    <p:animEffect transition="in" filter="wipe(down)">
                                      <p:cBhvr>
                                        <p:cTn id="73" dur="6000"/>
                                        <p:tgtEl>
                                          <p:spTgt spid="65"/>
                                        </p:tgtEl>
                                      </p:cBhvr>
                                    </p:animEffect>
                                  </p:childTnLst>
                                </p:cTn>
                              </p:par>
                              <p:par>
                                <p:cTn id="74" presetID="22" presetClass="entr" presetSubtype="4" repeatCount="indefinite" fill="hold" grpId="0" nodeType="withEffect">
                                  <p:stCondLst>
                                    <p:cond delay="4000"/>
                                  </p:stCondLst>
                                  <p:childTnLst>
                                    <p:set>
                                      <p:cBhvr>
                                        <p:cTn id="75" dur="1" fill="hold">
                                          <p:stCondLst>
                                            <p:cond delay="0"/>
                                          </p:stCondLst>
                                        </p:cTn>
                                        <p:tgtEl>
                                          <p:spTgt spid="82"/>
                                        </p:tgtEl>
                                        <p:attrNameLst>
                                          <p:attrName>style.visibility</p:attrName>
                                        </p:attrNameLst>
                                      </p:cBhvr>
                                      <p:to>
                                        <p:strVal val="visible"/>
                                      </p:to>
                                    </p:set>
                                    <p:animEffect transition="in" filter="wipe(down)">
                                      <p:cBhvr>
                                        <p:cTn id="76" dur="6000"/>
                                        <p:tgtEl>
                                          <p:spTgt spid="82"/>
                                        </p:tgtEl>
                                      </p:cBhvr>
                                    </p:animEffect>
                                  </p:childTnLst>
                                </p:cTn>
                              </p:par>
                              <p:par>
                                <p:cTn id="77" presetID="22" presetClass="entr" presetSubtype="4" repeatCount="indefinite" fill="hold" nodeType="withEffect">
                                  <p:stCondLst>
                                    <p:cond delay="4000"/>
                                  </p:stCondLst>
                                  <p:childTnLst>
                                    <p:set>
                                      <p:cBhvr>
                                        <p:cTn id="78" dur="1" fill="hold">
                                          <p:stCondLst>
                                            <p:cond delay="0"/>
                                          </p:stCondLst>
                                        </p:cTn>
                                        <p:tgtEl>
                                          <p:spTgt spid="66"/>
                                        </p:tgtEl>
                                        <p:attrNameLst>
                                          <p:attrName>style.visibility</p:attrName>
                                        </p:attrNameLst>
                                      </p:cBhvr>
                                      <p:to>
                                        <p:strVal val="visible"/>
                                      </p:to>
                                    </p:set>
                                    <p:animEffect transition="in" filter="wipe(down)">
                                      <p:cBhvr>
                                        <p:cTn id="79" dur="60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3" grpId="0" animBg="1"/>
      <p:bldP spid="49" grpId="0" animBg="1"/>
      <p:bldP spid="50" grpId="0" animBg="1"/>
      <p:bldP spid="51" grpId="0" animBg="1"/>
      <p:bldP spid="52" grpId="0" animBg="1"/>
      <p:bldP spid="6155" grpId="0"/>
      <p:bldP spid="54" grpId="0"/>
      <p:bldP spid="55" grpId="0"/>
      <p:bldP spid="56" grpId="0"/>
      <p:bldP spid="57" grpId="0"/>
      <p:bldP spid="79" grpId="0"/>
      <p:bldP spid="80" grpId="0"/>
      <p:bldP spid="81" grpId="0"/>
      <p:bldP spid="82" grpId="0"/>
      <p:bldP spid="8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sz="2400" dirty="0" err="1"/>
              <a:t>Airmatch</a:t>
            </a:r>
            <a:endParaRPr lang="en-US" sz="1400" dirty="0"/>
          </a:p>
        </p:txBody>
      </p:sp>
      <p:sp>
        <p:nvSpPr>
          <p:cNvPr id="3" name="Content Placeholder 2"/>
          <p:cNvSpPr>
            <a:spLocks noGrp="1"/>
          </p:cNvSpPr>
          <p:nvPr>
            <p:ph type="body" sz="quarter" idx="11"/>
          </p:nvPr>
        </p:nvSpPr>
        <p:spPr>
          <a:xfrm>
            <a:off x="499444" y="916223"/>
            <a:ext cx="8149167" cy="3586108"/>
          </a:xfrm>
        </p:spPr>
        <p:txBody>
          <a:bodyPr/>
          <a:lstStyle/>
          <a:p>
            <a:pPr marL="0">
              <a:spcBef>
                <a:spcPts val="0"/>
              </a:spcBef>
            </a:pPr>
            <a:r>
              <a:rPr lang="en-US" sz="1600" dirty="0"/>
              <a:t>Next Generation Radio Management Tips and Tricks</a:t>
            </a:r>
          </a:p>
          <a:p>
            <a:pPr marL="0">
              <a:spcBef>
                <a:spcPts val="0"/>
              </a:spcBef>
            </a:pPr>
            <a:endParaRPr lang="en-US" sz="1600" dirty="0"/>
          </a:p>
          <a:p>
            <a:pPr marL="0">
              <a:spcBef>
                <a:spcPts val="0"/>
              </a:spcBef>
              <a:buFont typeface="Arial" panose="020B0604020202020204" pitchFamily="34" charset="0"/>
              <a:buChar char="•"/>
            </a:pPr>
            <a:r>
              <a:rPr lang="en-US" sz="1600" dirty="0"/>
              <a:t>With ARM best practice was to disable 80MHz channels in the ARM profile(s)                  </a:t>
            </a:r>
          </a:p>
          <a:p>
            <a:pPr marL="0" indent="0">
              <a:spcBef>
                <a:spcPts val="0"/>
              </a:spcBef>
            </a:pPr>
            <a:r>
              <a:rPr lang="en-US" sz="1600" dirty="0"/>
              <a:t>	but with </a:t>
            </a:r>
            <a:r>
              <a:rPr lang="en-US" sz="1600" dirty="0" err="1"/>
              <a:t>Airmatch</a:t>
            </a:r>
            <a:r>
              <a:rPr lang="en-US" sz="1600" dirty="0"/>
              <a:t> this should be done in the </a:t>
            </a:r>
            <a:r>
              <a:rPr lang="en-US" sz="1600" dirty="0" err="1"/>
              <a:t>wlan</a:t>
            </a:r>
            <a:r>
              <a:rPr lang="en-US" sz="1600" dirty="0"/>
              <a:t> </a:t>
            </a:r>
            <a:r>
              <a:rPr lang="en-US" sz="1600" dirty="0" err="1"/>
              <a:t>ht-ssid</a:t>
            </a:r>
            <a:r>
              <a:rPr lang="en-US" sz="1600" dirty="0"/>
              <a:t> profiles </a:t>
            </a:r>
          </a:p>
          <a:p>
            <a:pPr marL="285750" indent="-285750">
              <a:spcBef>
                <a:spcPts val="0"/>
              </a:spcBef>
              <a:buFont typeface="Arial" panose="020B0604020202020204" pitchFamily="34" charset="0"/>
              <a:buChar char="•"/>
            </a:pPr>
            <a:r>
              <a:rPr lang="en-US" sz="1600" dirty="0"/>
              <a:t>If required, maximum and minimum power levels should be set in the radio profiles NOT in the ARM profiles</a:t>
            </a:r>
          </a:p>
          <a:p>
            <a:pPr marL="0" indent="0">
              <a:spcBef>
                <a:spcPts val="0"/>
              </a:spcBef>
            </a:pPr>
            <a:r>
              <a:rPr lang="en-US" sz="1600" dirty="0"/>
              <a:t>	</a:t>
            </a:r>
            <a:r>
              <a:rPr lang="en-US" sz="1200" i="1" dirty="0"/>
              <a:t>Note that the defaults work great and should only be adjusted in special circumstances</a:t>
            </a:r>
            <a:endParaRPr lang="en-US" sz="1200" dirty="0"/>
          </a:p>
          <a:p>
            <a:pPr>
              <a:buFont typeface="Arial" panose="020B0604020202020204" pitchFamily="34" charset="0"/>
              <a:buChar char="•"/>
            </a:pPr>
            <a:r>
              <a:rPr lang="en-US" sz="1600" dirty="0"/>
              <a:t>Any ARM or radio profile changes require you to run </a:t>
            </a:r>
            <a:r>
              <a:rPr lang="en-US" sz="1600" dirty="0" err="1"/>
              <a:t>Airmatch</a:t>
            </a:r>
            <a:r>
              <a:rPr lang="en-US" sz="1600" dirty="0"/>
              <a:t> manually (or wait for the 24 hour automated run) for the changes to take effect</a:t>
            </a:r>
          </a:p>
        </p:txBody>
      </p:sp>
    </p:spTree>
    <p:extLst>
      <p:ext uri="{BB962C8B-B14F-4D97-AF65-F5344CB8AC3E}">
        <p14:creationId xmlns:p14="http://schemas.microsoft.com/office/powerpoint/2010/main" val="3257094858"/>
      </p:ext>
    </p:extLst>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52425" y="1897063"/>
            <a:ext cx="8374063" cy="1114425"/>
          </a:xfrm>
          <a:prstGeom prst="rect">
            <a:avLst/>
          </a:prstGeom>
        </p:spPr>
        <p:txBody>
          <a:bodyPr/>
          <a:lstStyle/>
          <a:p>
            <a:r>
              <a:rPr lang="en-US" dirty="0"/>
              <a:t>Client Roaming</a:t>
            </a:r>
          </a:p>
        </p:txBody>
      </p:sp>
      <p:sp>
        <p:nvSpPr>
          <p:cNvPr id="3" name="Text Placeholder 2"/>
          <p:cNvSpPr>
            <a:spLocks noGrp="1"/>
          </p:cNvSpPr>
          <p:nvPr>
            <p:ph type="body" sz="quarter" idx="4294967295"/>
          </p:nvPr>
        </p:nvSpPr>
        <p:spPr>
          <a:xfrm>
            <a:off x="0" y="2054225"/>
            <a:ext cx="8362950" cy="962025"/>
          </a:xfrm>
          <a:prstGeom prst="rect">
            <a:avLst/>
          </a:prstGeom>
        </p:spPr>
        <p:txBody>
          <a:bodyPr anchor="ctr">
            <a:noAutofit/>
          </a:bodyPr>
          <a:lstStyle/>
          <a:p>
            <a:pPr>
              <a:spcBef>
                <a:spcPts val="0"/>
              </a:spcBef>
            </a:pPr>
            <a:endParaRPr lang="en-US" sz="1100" dirty="0">
              <a:solidFill>
                <a:srgbClr val="404040"/>
              </a:solidFill>
            </a:endParaRPr>
          </a:p>
          <a:p>
            <a:endParaRPr lang="en-US" sz="1800" dirty="0">
              <a:solidFill>
                <a:srgbClr val="404040"/>
              </a:solidFill>
            </a:endParaRPr>
          </a:p>
        </p:txBody>
      </p:sp>
    </p:spTree>
    <p:extLst>
      <p:ext uri="{BB962C8B-B14F-4D97-AF65-F5344CB8AC3E}">
        <p14:creationId xmlns:p14="http://schemas.microsoft.com/office/powerpoint/2010/main" val="1920555195"/>
      </p:ext>
    </p:extLst>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527050" y="109538"/>
            <a:ext cx="9820275" cy="473075"/>
          </a:xfrm>
        </p:spPr>
        <p:txBody>
          <a:bodyPr/>
          <a:lstStyle/>
          <a:p>
            <a:pPr>
              <a:defRPr/>
            </a:pPr>
            <a:r>
              <a:rPr lang="en-US" sz="3200" dirty="0"/>
              <a:t>Client Roaming</a:t>
            </a:r>
            <a:endParaRPr lang="en-US" sz="1867" dirty="0"/>
          </a:p>
        </p:txBody>
      </p:sp>
      <p:sp>
        <p:nvSpPr>
          <p:cNvPr id="4" name="Content Placeholder 2"/>
          <p:cNvSpPr>
            <a:spLocks noGrp="1"/>
          </p:cNvSpPr>
          <p:nvPr>
            <p:ph type="body" sz="quarter" idx="11"/>
          </p:nvPr>
        </p:nvSpPr>
        <p:spPr>
          <a:xfrm>
            <a:off x="527050" y="796925"/>
            <a:ext cx="8340725" cy="1044575"/>
          </a:xfrm>
        </p:spPr>
        <p:txBody>
          <a:bodyPr/>
          <a:lstStyle/>
          <a:p>
            <a:pPr marL="0" indent="0">
              <a:spcBef>
                <a:spcPts val="0"/>
              </a:spcBef>
              <a:buFont typeface="Arial" panose="020B0604020202020204" pitchFamily="34" charset="0"/>
              <a:buNone/>
              <a:defRPr/>
            </a:pPr>
            <a:r>
              <a:rPr lang="en-US" sz="2000" dirty="0">
                <a:cs typeface="+mn-cs"/>
              </a:rPr>
              <a:t>Clients are the ultimate decision maker of the best access point to initially connect to, as well as move to, when in motion</a:t>
            </a:r>
            <a:endParaRPr lang="en-US" sz="1600" dirty="0">
              <a:cs typeface="+mn-cs"/>
            </a:endParaRPr>
          </a:p>
          <a:p>
            <a:pPr lvl="1">
              <a:defRPr/>
            </a:pPr>
            <a:endParaRPr lang="en-US" sz="1600" dirty="0"/>
          </a:p>
        </p:txBody>
      </p:sp>
      <p:grpSp>
        <p:nvGrpSpPr>
          <p:cNvPr id="42" name="Group 41"/>
          <p:cNvGrpSpPr/>
          <p:nvPr/>
        </p:nvGrpSpPr>
        <p:grpSpPr>
          <a:xfrm>
            <a:off x="265709" y="1657350"/>
            <a:ext cx="8636000" cy="2598738"/>
            <a:chOff x="784225" y="1841500"/>
            <a:chExt cx="10734675" cy="3557588"/>
          </a:xfrm>
        </p:grpSpPr>
        <p:pic>
          <p:nvPicPr>
            <p:cNvPr id="43" name="Picture 1" descr="School Notebook Png Especially if the lapto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7600" y="4130675"/>
              <a:ext cx="1403350" cy="118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3" descr="MacBook-Pro-apple"/>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89288" y="4159250"/>
              <a:ext cx="1604962"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5" descr="Encuentran referencias de un iPad Mini en la aplicación Instapaper ..."/>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38813" y="4138613"/>
              <a:ext cx="1117600"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800975" y="4191000"/>
              <a:ext cx="823913"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8" descr="Give the gift of mobile virtual reality this Father’s Day"/>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736138" y="4130675"/>
              <a:ext cx="45085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5" descr="https://webobjects2.cdw.com/is/image/CDW/4076125?$product-mai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4225" y="1914525"/>
              <a:ext cx="1736725"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5" descr="https://webobjects2.cdw.com/is/image/CDW/4076125?$product-mai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34350" y="1895475"/>
              <a:ext cx="1735138"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5" descr="https://webobjects2.cdw.com/is/image/CDW/4076125?$product-mai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46675" y="1881188"/>
              <a:ext cx="1800225" cy="145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5" descr="https://webobjects2.cdw.com/is/image/CDW/4076125?$product-mai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83000" y="1841500"/>
              <a:ext cx="1824038"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5" descr="https://webobjects2.cdw.com/is/image/CDW/4076125?$product-mai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28850" y="1866900"/>
              <a:ext cx="1776413" cy="143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 descr="https://webobjects2.cdw.com/is/image/CDW/4076125?$product-mai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69075" y="1841500"/>
              <a:ext cx="1849438"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5" descr="https://webobjects2.cdw.com/is/image/CDW/4076125?$product-mai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36138" y="1895475"/>
              <a:ext cx="1782762"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5" name="Group 29"/>
            <p:cNvGrpSpPr>
              <a:grpSpLocks/>
            </p:cNvGrpSpPr>
            <p:nvPr/>
          </p:nvGrpSpPr>
          <p:grpSpPr bwMode="auto">
            <a:xfrm>
              <a:off x="1357313" y="3297238"/>
              <a:ext cx="1149350" cy="815975"/>
              <a:chOff x="700391" y="4367719"/>
              <a:chExt cx="850363" cy="535022"/>
            </a:xfrm>
          </p:grpSpPr>
          <p:cxnSp>
            <p:nvCxnSpPr>
              <p:cNvPr id="76" name="Straight Arrow Connector 75"/>
              <p:cNvCxnSpPr/>
              <p:nvPr/>
            </p:nvCxnSpPr>
            <p:spPr>
              <a:xfrm flipH="1" flipV="1">
                <a:off x="700391" y="4484300"/>
                <a:ext cx="447497" cy="41844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p:nvPr/>
            </p:nvCxnSpPr>
            <p:spPr>
              <a:xfrm flipH="1" flipV="1">
                <a:off x="999897" y="4367719"/>
                <a:ext cx="157388" cy="53502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8" name="Straight Arrow Connector 77"/>
              <p:cNvCxnSpPr/>
              <p:nvPr/>
            </p:nvCxnSpPr>
            <p:spPr>
              <a:xfrm flipV="1">
                <a:off x="1157285" y="4367719"/>
                <a:ext cx="124501" cy="53502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p:nvPr/>
            </p:nvCxnSpPr>
            <p:spPr>
              <a:xfrm flipV="1">
                <a:off x="1157285" y="4484300"/>
                <a:ext cx="393469" cy="41844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56" name="Group 31"/>
            <p:cNvGrpSpPr>
              <a:grpSpLocks/>
            </p:cNvGrpSpPr>
            <p:nvPr/>
          </p:nvGrpSpPr>
          <p:grpSpPr bwMode="auto">
            <a:xfrm>
              <a:off x="3705225" y="3330575"/>
              <a:ext cx="1149350" cy="815975"/>
              <a:chOff x="700391" y="4367719"/>
              <a:chExt cx="850363" cy="535022"/>
            </a:xfrm>
          </p:grpSpPr>
          <p:cxnSp>
            <p:nvCxnSpPr>
              <p:cNvPr id="72" name="Straight Arrow Connector 71"/>
              <p:cNvCxnSpPr/>
              <p:nvPr/>
            </p:nvCxnSpPr>
            <p:spPr>
              <a:xfrm flipH="1" flipV="1">
                <a:off x="700391" y="4484300"/>
                <a:ext cx="447498" cy="41844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p:nvPr/>
            </p:nvCxnSpPr>
            <p:spPr>
              <a:xfrm flipH="1" flipV="1">
                <a:off x="999898" y="4367719"/>
                <a:ext cx="157388" cy="53502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flipV="1">
                <a:off x="1157285" y="4367719"/>
                <a:ext cx="124501" cy="53502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flipV="1">
                <a:off x="1157285" y="4484300"/>
                <a:ext cx="393469" cy="41844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57" name="Group 36"/>
            <p:cNvGrpSpPr>
              <a:grpSpLocks/>
            </p:cNvGrpSpPr>
            <p:nvPr/>
          </p:nvGrpSpPr>
          <p:grpSpPr bwMode="auto">
            <a:xfrm>
              <a:off x="5605463" y="3297238"/>
              <a:ext cx="1149350" cy="815975"/>
              <a:chOff x="700391" y="4367719"/>
              <a:chExt cx="850363" cy="535022"/>
            </a:xfrm>
          </p:grpSpPr>
          <p:cxnSp>
            <p:nvCxnSpPr>
              <p:cNvPr id="68" name="Straight Arrow Connector 67"/>
              <p:cNvCxnSpPr/>
              <p:nvPr/>
            </p:nvCxnSpPr>
            <p:spPr>
              <a:xfrm flipH="1" flipV="1">
                <a:off x="700391" y="4484300"/>
                <a:ext cx="447497" cy="41844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flipH="1" flipV="1">
                <a:off x="999897" y="4367719"/>
                <a:ext cx="157388" cy="53502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p:nvPr/>
            </p:nvCxnSpPr>
            <p:spPr>
              <a:xfrm flipV="1">
                <a:off x="1157285" y="4367719"/>
                <a:ext cx="124501" cy="53502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p:nvPr/>
            </p:nvCxnSpPr>
            <p:spPr>
              <a:xfrm flipV="1">
                <a:off x="1157285" y="4484300"/>
                <a:ext cx="393469" cy="41844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58" name="Group 41"/>
            <p:cNvGrpSpPr>
              <a:grpSpLocks/>
            </p:cNvGrpSpPr>
            <p:nvPr/>
          </p:nvGrpSpPr>
          <p:grpSpPr bwMode="auto">
            <a:xfrm>
              <a:off x="7578725" y="3297238"/>
              <a:ext cx="1149350" cy="815975"/>
              <a:chOff x="700391" y="4367719"/>
              <a:chExt cx="850363" cy="535022"/>
            </a:xfrm>
          </p:grpSpPr>
          <p:cxnSp>
            <p:nvCxnSpPr>
              <p:cNvPr id="64" name="Straight Arrow Connector 63"/>
              <p:cNvCxnSpPr/>
              <p:nvPr/>
            </p:nvCxnSpPr>
            <p:spPr>
              <a:xfrm flipH="1" flipV="1">
                <a:off x="700391" y="4484300"/>
                <a:ext cx="447498" cy="41844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flipH="1" flipV="1">
                <a:off x="999898" y="4367719"/>
                <a:ext cx="157388" cy="53502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p:nvPr/>
            </p:nvCxnSpPr>
            <p:spPr>
              <a:xfrm flipV="1">
                <a:off x="1157285" y="4367719"/>
                <a:ext cx="124501" cy="53502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p:nvPr/>
            </p:nvCxnSpPr>
            <p:spPr>
              <a:xfrm flipV="1">
                <a:off x="1157285" y="4484300"/>
                <a:ext cx="393469" cy="41844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59" name="Group 46"/>
            <p:cNvGrpSpPr>
              <a:grpSpLocks/>
            </p:cNvGrpSpPr>
            <p:nvPr/>
          </p:nvGrpSpPr>
          <p:grpSpPr bwMode="auto">
            <a:xfrm>
              <a:off x="9315450" y="3235325"/>
              <a:ext cx="1149350" cy="815975"/>
              <a:chOff x="700391" y="4367719"/>
              <a:chExt cx="850363" cy="535022"/>
            </a:xfrm>
          </p:grpSpPr>
          <p:cxnSp>
            <p:nvCxnSpPr>
              <p:cNvPr id="60" name="Straight Arrow Connector 59"/>
              <p:cNvCxnSpPr/>
              <p:nvPr/>
            </p:nvCxnSpPr>
            <p:spPr>
              <a:xfrm flipH="1" flipV="1">
                <a:off x="700391" y="4484300"/>
                <a:ext cx="447498" cy="41844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a:xfrm flipH="1" flipV="1">
                <a:off x="999898" y="4367719"/>
                <a:ext cx="157388" cy="53502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p:nvPr/>
            </p:nvCxnSpPr>
            <p:spPr>
              <a:xfrm flipV="1">
                <a:off x="1157285" y="4367719"/>
                <a:ext cx="124501" cy="53502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flipV="1">
                <a:off x="1157285" y="4484300"/>
                <a:ext cx="393469" cy="41844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348569563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nodeType="withEffect">
                                  <p:stCondLst>
                                    <p:cond delay="1500"/>
                                  </p:stCondLst>
                                  <p:childTnLst>
                                    <p:animClr clrSpc="rgb" dir="cw">
                                      <p:cBhvr override="childStyle">
                                        <p:cTn id="6" dur="1000" fill="hold"/>
                                        <p:tgtEl>
                                          <p:spTgt spid="4">
                                            <p:txEl>
                                              <p:pRg st="0" end="0"/>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76200" y="92837"/>
            <a:ext cx="9067800" cy="354806"/>
          </a:xfrm>
        </p:spPr>
        <p:txBody>
          <a:bodyPr/>
          <a:lstStyle/>
          <a:p>
            <a:r>
              <a:rPr lang="en-US" sz="2400" dirty="0"/>
              <a:t>802.11 Wireless Networking Refresher</a:t>
            </a:r>
            <a:endParaRPr lang="en-US" sz="1600" dirty="0"/>
          </a:p>
        </p:txBody>
      </p:sp>
      <p:grpSp>
        <p:nvGrpSpPr>
          <p:cNvPr id="10" name="Group 4"/>
          <p:cNvGrpSpPr>
            <a:grpSpLocks/>
          </p:cNvGrpSpPr>
          <p:nvPr/>
        </p:nvGrpSpPr>
        <p:grpSpPr bwMode="auto">
          <a:xfrm>
            <a:off x="2124905" y="1519945"/>
            <a:ext cx="5404260" cy="3379583"/>
            <a:chOff x="286844" y="4222545"/>
            <a:chExt cx="6071428" cy="3914775"/>
          </a:xfrm>
        </p:grpSpPr>
        <p:pic>
          <p:nvPicPr>
            <p:cNvPr id="13"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6844" y="4222545"/>
              <a:ext cx="5219700" cy="391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7"/>
            <p:cNvSpPr txBox="1">
              <a:spLocks noChangeArrowheads="1"/>
            </p:cNvSpPr>
            <p:nvPr/>
          </p:nvSpPr>
          <p:spPr bwMode="auto">
            <a:xfrm>
              <a:off x="4629179" y="4885492"/>
              <a:ext cx="1729093" cy="46347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7613">
                <a:defRPr>
                  <a:solidFill>
                    <a:schemeClr val="tx1"/>
                  </a:solidFill>
                  <a:latin typeface="Rockwell" panose="02060603020205020403" pitchFamily="18" charset="0"/>
                  <a:ea typeface="MS PGothic" panose="020B0600070205080204" pitchFamily="34" charset="-128"/>
                </a:defRPr>
              </a:lvl1pPr>
              <a:lvl2pPr marL="742950" indent="-285750" defTabSz="1217613">
                <a:defRPr>
                  <a:solidFill>
                    <a:schemeClr val="tx1"/>
                  </a:solidFill>
                  <a:latin typeface="Rockwell" panose="02060603020205020403" pitchFamily="18" charset="0"/>
                  <a:ea typeface="MS PGothic" panose="020B0600070205080204" pitchFamily="34" charset="-128"/>
                </a:defRPr>
              </a:lvl2pPr>
              <a:lvl3pPr marL="1143000" indent="-228600" defTabSz="1217613">
                <a:defRPr>
                  <a:solidFill>
                    <a:schemeClr val="tx1"/>
                  </a:solidFill>
                  <a:latin typeface="Rockwell" panose="02060603020205020403" pitchFamily="18" charset="0"/>
                  <a:ea typeface="MS PGothic" panose="020B0600070205080204" pitchFamily="34" charset="-128"/>
                </a:defRPr>
              </a:lvl3pPr>
              <a:lvl4pPr marL="1600200" indent="-228600" defTabSz="1217613">
                <a:defRPr>
                  <a:solidFill>
                    <a:schemeClr val="tx1"/>
                  </a:solidFill>
                  <a:latin typeface="Rockwell" panose="02060603020205020403" pitchFamily="18" charset="0"/>
                  <a:ea typeface="MS PGothic" panose="020B0600070205080204" pitchFamily="34" charset="-128"/>
                </a:defRPr>
              </a:lvl4pPr>
              <a:lvl5pPr marL="2057400" indent="-228600" defTabSz="1217613">
                <a:defRPr>
                  <a:solidFill>
                    <a:schemeClr val="tx1"/>
                  </a:solidFill>
                  <a:latin typeface="Rockwell" panose="02060603020205020403" pitchFamily="18" charset="0"/>
                  <a:ea typeface="MS PGothic" panose="020B0600070205080204" pitchFamily="34" charset="-128"/>
                </a:defRPr>
              </a:lvl5pPr>
              <a:lvl6pPr marL="2514600" indent="-228600" defTabSz="1217613"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1217613"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1217613"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1217613"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algn="ctr" eaLnBrk="1" hangingPunct="1"/>
              <a:r>
                <a:rPr lang="en-US" altLang="en-US" sz="2000" dirty="0">
                  <a:solidFill>
                    <a:srgbClr val="000000"/>
                  </a:solidFill>
                </a:rPr>
                <a:t>Channel 1</a:t>
              </a:r>
            </a:p>
          </p:txBody>
        </p:sp>
      </p:grpSp>
      <p:pic>
        <p:nvPicPr>
          <p:cNvPr id="11"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77589" y="2505299"/>
            <a:ext cx="348774" cy="336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type="body" sz="quarter" idx="11"/>
          </p:nvPr>
        </p:nvSpPr>
        <p:spPr>
          <a:xfrm>
            <a:off x="276224" y="1049573"/>
            <a:ext cx="8696325" cy="3248025"/>
          </a:xfrm>
        </p:spPr>
        <p:txBody>
          <a:bodyPr/>
          <a:lstStyle/>
          <a:p>
            <a:pPr marL="246062" lvl="1" indent="0">
              <a:buNone/>
            </a:pPr>
            <a:r>
              <a:rPr lang="en-US" sz="1800" b="1" dirty="0">
                <a:solidFill>
                  <a:schemeClr val="tx1"/>
                </a:solidFill>
              </a:rPr>
              <a:t>Wireless Networks allow one device to communicate at a time per channel</a:t>
            </a:r>
            <a:endParaRPr lang="en-US" sz="1400" b="1" dirty="0">
              <a:solidFill>
                <a:schemeClr val="tx1"/>
              </a:solidFill>
            </a:endParaRPr>
          </a:p>
          <a:p>
            <a:pPr marL="246062" lvl="1" indent="0">
              <a:buNone/>
            </a:pPr>
            <a:r>
              <a:rPr lang="en-US" sz="2400" b="1" dirty="0">
                <a:solidFill>
                  <a:srgbClr val="FF0000"/>
                </a:solidFill>
              </a:rPr>
              <a:t>Each Wi-Fi channel is in effect a hub that is in the air</a:t>
            </a:r>
          </a:p>
        </p:txBody>
      </p:sp>
    </p:spTree>
    <p:extLst>
      <p:ext uri="{BB962C8B-B14F-4D97-AF65-F5344CB8AC3E}">
        <p14:creationId xmlns:p14="http://schemas.microsoft.com/office/powerpoint/2010/main" val="108697712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2500"/>
                                  </p:stCondLst>
                                  <p:childTnLst>
                                    <p:animEffect transition="out" filter="fade">
                                      <p:cBhvr>
                                        <p:cTn id="6" dur="4000" tmFilter="0, 0; .2, .5; .8, .5; 1, 0"/>
                                        <p:tgtEl>
                                          <p:spTgt spid="3">
                                            <p:txEl>
                                              <p:pRg st="1" end="1"/>
                                            </p:txEl>
                                          </p:spTgt>
                                        </p:tgtEl>
                                      </p:cBhvr>
                                    </p:animEffect>
                                    <p:animScale>
                                      <p:cBhvr>
                                        <p:cTn id="7" dur="2000" autoRev="1" fill="hold"/>
                                        <p:tgtEl>
                                          <p:spTgt spid="3">
                                            <p:txEl>
                                              <p:pRg st="1" end="1"/>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sz="2400" dirty="0"/>
              <a:t>Client Roaming – Properly Designed and Tuned Network</a:t>
            </a:r>
            <a:endParaRPr lang="en-US" sz="1400" dirty="0"/>
          </a:p>
        </p:txBody>
      </p:sp>
      <p:sp>
        <p:nvSpPr>
          <p:cNvPr id="15" name="TextBox 14"/>
          <p:cNvSpPr txBox="1"/>
          <p:nvPr/>
        </p:nvSpPr>
        <p:spPr>
          <a:xfrm>
            <a:off x="655953" y="1752240"/>
            <a:ext cx="314510" cy="256251"/>
          </a:xfrm>
          <a:prstGeom prst="rect">
            <a:avLst/>
          </a:prstGeom>
          <a:noFill/>
        </p:spPr>
        <p:txBody>
          <a:bodyPr wrap="none" rtlCol="0">
            <a:spAutoFit/>
          </a:bodyPr>
          <a:lstStyle/>
          <a:p>
            <a:r>
              <a:rPr lang="en-US" sz="1400" dirty="0">
                <a:latin typeface="Times New Roman" pitchFamily="18" charset="0"/>
                <a:cs typeface="Times New Roman" pitchFamily="18" charset="0"/>
              </a:rPr>
              <a:t>A</a:t>
            </a:r>
          </a:p>
        </p:txBody>
      </p:sp>
      <p:cxnSp>
        <p:nvCxnSpPr>
          <p:cNvPr id="25" name="Straight Arrow Connector 24"/>
          <p:cNvCxnSpPr/>
          <p:nvPr/>
        </p:nvCxnSpPr>
        <p:spPr bwMode="auto">
          <a:xfrm>
            <a:off x="963527" y="2237083"/>
            <a:ext cx="3751" cy="346053"/>
          </a:xfrm>
          <a:prstGeom prst="straightConnector1">
            <a:avLst/>
          </a:prstGeom>
          <a:solidFill>
            <a:schemeClr val="accent1"/>
          </a:solidFill>
          <a:ln w="28575" cap="flat" cmpd="sng" algn="ctr">
            <a:solidFill>
              <a:srgbClr val="00B050"/>
            </a:solidFill>
            <a:prstDash val="solid"/>
            <a:round/>
            <a:headEnd type="arrow" w="med" len="med"/>
            <a:tailEnd type="arrow" w="med" len="med"/>
          </a:ln>
          <a:effectLst/>
        </p:spPr>
      </p:cxnSp>
      <p:sp>
        <p:nvSpPr>
          <p:cNvPr id="26" name="Rounded Rectangular Callout 25"/>
          <p:cNvSpPr/>
          <p:nvPr/>
        </p:nvSpPr>
        <p:spPr bwMode="auto">
          <a:xfrm>
            <a:off x="216372" y="3542035"/>
            <a:ext cx="972008" cy="254986"/>
          </a:xfrm>
          <a:prstGeom prst="wedgeRoundRectCallout">
            <a:avLst>
              <a:gd name="adj1" fmla="val 25848"/>
              <a:gd name="adj2" fmla="val -104357"/>
              <a:gd name="adj3" fmla="val 16667"/>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000" dirty="0">
                <a:latin typeface="Times New Roman" pitchFamily="18" charset="0"/>
                <a:ea typeface="ＭＳ Ｐゴシック" pitchFamily="34" charset="-128"/>
                <a:cs typeface="Times New Roman" pitchFamily="18" charset="0"/>
              </a:rPr>
              <a:t>Good signal!</a:t>
            </a:r>
            <a:endParaRPr kumimoji="0" lang="en-US" sz="1000" b="0"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endParaRPr>
          </a:p>
        </p:txBody>
      </p:sp>
      <p:cxnSp>
        <p:nvCxnSpPr>
          <p:cNvPr id="34" name="Straight Arrow Connector 33"/>
          <p:cNvCxnSpPr/>
          <p:nvPr/>
        </p:nvCxnSpPr>
        <p:spPr bwMode="auto">
          <a:xfrm>
            <a:off x="318977" y="3205417"/>
            <a:ext cx="8650286" cy="0"/>
          </a:xfrm>
          <a:prstGeom prst="straightConnector1">
            <a:avLst/>
          </a:prstGeom>
          <a:solidFill>
            <a:schemeClr val="accent1"/>
          </a:solidFill>
          <a:ln w="28575" cap="flat" cmpd="sng" algn="ctr">
            <a:solidFill>
              <a:schemeClr val="tx1"/>
            </a:solidFill>
            <a:prstDash val="lgDash"/>
            <a:round/>
            <a:headEnd type="none" w="med" len="med"/>
            <a:tailEnd type="arrow"/>
          </a:ln>
          <a:effectLst/>
        </p:spPr>
      </p:cxnSp>
      <p:sp>
        <p:nvSpPr>
          <p:cNvPr id="35" name="TextBox 34"/>
          <p:cNvSpPr txBox="1"/>
          <p:nvPr/>
        </p:nvSpPr>
        <p:spPr>
          <a:xfrm>
            <a:off x="7836196" y="2822364"/>
            <a:ext cx="1133067" cy="230626"/>
          </a:xfrm>
          <a:prstGeom prst="rect">
            <a:avLst/>
          </a:prstGeom>
          <a:noFill/>
        </p:spPr>
        <p:txBody>
          <a:bodyPr wrap="none" rtlCol="0">
            <a:spAutoFit/>
          </a:bodyPr>
          <a:lstStyle/>
          <a:p>
            <a:r>
              <a:rPr lang="en-US" sz="1200" dirty="0">
                <a:latin typeface="Times New Roman" pitchFamily="18" charset="0"/>
                <a:cs typeface="Times New Roman" pitchFamily="18" charset="0"/>
              </a:rPr>
              <a:t>Time / distance</a:t>
            </a:r>
          </a:p>
        </p:txBody>
      </p:sp>
      <p:cxnSp>
        <p:nvCxnSpPr>
          <p:cNvPr id="48" name="Straight Arrow Connector 47"/>
          <p:cNvCxnSpPr/>
          <p:nvPr/>
        </p:nvCxnSpPr>
        <p:spPr bwMode="auto">
          <a:xfrm flipV="1">
            <a:off x="318977" y="1068730"/>
            <a:ext cx="0" cy="2142612"/>
          </a:xfrm>
          <a:prstGeom prst="straightConnector1">
            <a:avLst/>
          </a:prstGeom>
          <a:solidFill>
            <a:schemeClr val="accent1"/>
          </a:solidFill>
          <a:ln w="28575" cap="flat" cmpd="sng" algn="ctr">
            <a:solidFill>
              <a:schemeClr val="tx1"/>
            </a:solidFill>
            <a:prstDash val="lgDash"/>
            <a:round/>
            <a:headEnd type="none" w="med" len="med"/>
            <a:tailEnd type="arrow"/>
          </a:ln>
          <a:effectLst/>
        </p:spPr>
      </p:cxnSp>
      <p:sp>
        <p:nvSpPr>
          <p:cNvPr id="49" name="TextBox 48"/>
          <p:cNvSpPr txBox="1"/>
          <p:nvPr/>
        </p:nvSpPr>
        <p:spPr>
          <a:xfrm>
            <a:off x="213598" y="771526"/>
            <a:ext cx="1140056" cy="230626"/>
          </a:xfrm>
          <a:prstGeom prst="rect">
            <a:avLst/>
          </a:prstGeom>
          <a:noFill/>
        </p:spPr>
        <p:txBody>
          <a:bodyPr wrap="none" rtlCol="0">
            <a:spAutoFit/>
          </a:bodyPr>
          <a:lstStyle/>
          <a:p>
            <a:r>
              <a:rPr lang="en-US" sz="1200" dirty="0">
                <a:latin typeface="Times New Roman" pitchFamily="18" charset="0"/>
                <a:cs typeface="Times New Roman" pitchFamily="18" charset="0"/>
              </a:rPr>
              <a:t>Signal Strength</a:t>
            </a:r>
          </a:p>
        </p:txBody>
      </p:sp>
      <p:pic>
        <p:nvPicPr>
          <p:cNvPr id="7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480" y="1955225"/>
            <a:ext cx="212094" cy="24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7" name="laptop"/>
          <p:cNvSpPr>
            <a:spLocks noEditPoints="1" noChangeArrowheads="1"/>
          </p:cNvSpPr>
          <p:nvPr/>
        </p:nvSpPr>
        <p:spPr bwMode="auto">
          <a:xfrm>
            <a:off x="786384" y="2822364"/>
            <a:ext cx="368157" cy="346370"/>
          </a:xfrm>
          <a:custGeom>
            <a:avLst/>
            <a:gdLst>
              <a:gd name="T0" fmla="*/ 3362 w 21600"/>
              <a:gd name="T1" fmla="*/ 0 h 21600"/>
              <a:gd name="T2" fmla="*/ 3362 w 21600"/>
              <a:gd name="T3" fmla="*/ 7173 h 21600"/>
              <a:gd name="T4" fmla="*/ 18327 w 21600"/>
              <a:gd name="T5" fmla="*/ 0 h 21600"/>
              <a:gd name="T6" fmla="*/ 18327 w 21600"/>
              <a:gd name="T7" fmla="*/ 7173 h 21600"/>
              <a:gd name="T8" fmla="*/ 10800 w 21600"/>
              <a:gd name="T9" fmla="*/ 0 h 21600"/>
              <a:gd name="T10" fmla="*/ 10800 w 21600"/>
              <a:gd name="T11" fmla="*/ 21600 h 21600"/>
              <a:gd name="T12" fmla="*/ 0 w 21600"/>
              <a:gd name="T13" fmla="*/ 21600 h 21600"/>
              <a:gd name="T14" fmla="*/ 21600 w 21600"/>
              <a:gd name="T15" fmla="*/ 21600 h 21600"/>
              <a:gd name="T16" fmla="*/ 4445 w 21600"/>
              <a:gd name="T17" fmla="*/ 1858 h 21600"/>
              <a:gd name="T18" fmla="*/ 17311 w 21600"/>
              <a:gd name="T19" fmla="*/ 1232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835970578"/>
      </p:ext>
    </p:extLst>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sz="2400" dirty="0"/>
              <a:t>Client Roaming – Properly Designed and Tuned Network</a:t>
            </a:r>
            <a:endParaRPr lang="en-US" sz="1400" dirty="0"/>
          </a:p>
        </p:txBody>
      </p:sp>
      <p:sp>
        <p:nvSpPr>
          <p:cNvPr id="7" name="Flowchart: Manual Input 6"/>
          <p:cNvSpPr/>
          <p:nvPr/>
        </p:nvSpPr>
        <p:spPr bwMode="auto">
          <a:xfrm>
            <a:off x="318977" y="1217319"/>
            <a:ext cx="529570" cy="1981353"/>
          </a:xfrm>
          <a:prstGeom prst="flowChartManualInput">
            <a:avLst/>
          </a:prstGeom>
          <a:solidFill>
            <a:srgbClr val="00B050">
              <a:alpha val="54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hangingPunct="0"/>
            <a:endParaRPr lang="en-US" sz="2400">
              <a:latin typeface="Arial" charset="0"/>
              <a:ea typeface="ＭＳ Ｐゴシック" pitchFamily="34" charset="-128"/>
            </a:endParaRPr>
          </a:p>
        </p:txBody>
      </p:sp>
      <p:sp>
        <p:nvSpPr>
          <p:cNvPr id="8" name="Right Triangle 7"/>
          <p:cNvSpPr/>
          <p:nvPr/>
        </p:nvSpPr>
        <p:spPr bwMode="auto">
          <a:xfrm>
            <a:off x="848547" y="1196855"/>
            <a:ext cx="3425939" cy="2008562"/>
          </a:xfrm>
          <a:prstGeom prst="rtTriangle">
            <a:avLst/>
          </a:prstGeom>
          <a:solidFill>
            <a:srgbClr val="00B050">
              <a:alpha val="54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hangingPunct="0"/>
            <a:endParaRPr lang="en-US" sz="2400">
              <a:latin typeface="Arial" charset="0"/>
              <a:ea typeface="ＭＳ Ｐゴシック" pitchFamily="34" charset="-128"/>
            </a:endParaRPr>
          </a:p>
        </p:txBody>
      </p:sp>
      <p:sp>
        <p:nvSpPr>
          <p:cNvPr id="15" name="TextBox 14"/>
          <p:cNvSpPr txBox="1"/>
          <p:nvPr/>
        </p:nvSpPr>
        <p:spPr>
          <a:xfrm>
            <a:off x="655953" y="1752240"/>
            <a:ext cx="314510" cy="256251"/>
          </a:xfrm>
          <a:prstGeom prst="rect">
            <a:avLst/>
          </a:prstGeom>
          <a:noFill/>
        </p:spPr>
        <p:txBody>
          <a:bodyPr wrap="none" rtlCol="0">
            <a:spAutoFit/>
          </a:bodyPr>
          <a:lstStyle/>
          <a:p>
            <a:r>
              <a:rPr lang="en-US" sz="1400" dirty="0">
                <a:latin typeface="Times New Roman" pitchFamily="18" charset="0"/>
                <a:cs typeface="Times New Roman" pitchFamily="18" charset="0"/>
              </a:rPr>
              <a:t>A</a:t>
            </a:r>
          </a:p>
        </p:txBody>
      </p:sp>
      <p:cxnSp>
        <p:nvCxnSpPr>
          <p:cNvPr id="25" name="Straight Arrow Connector 24"/>
          <p:cNvCxnSpPr/>
          <p:nvPr/>
        </p:nvCxnSpPr>
        <p:spPr bwMode="auto">
          <a:xfrm>
            <a:off x="963527" y="2237083"/>
            <a:ext cx="3751" cy="346053"/>
          </a:xfrm>
          <a:prstGeom prst="straightConnector1">
            <a:avLst/>
          </a:prstGeom>
          <a:solidFill>
            <a:schemeClr val="accent1"/>
          </a:solidFill>
          <a:ln w="28575" cap="flat" cmpd="sng" algn="ctr">
            <a:solidFill>
              <a:srgbClr val="00B050"/>
            </a:solidFill>
            <a:prstDash val="solid"/>
            <a:round/>
            <a:headEnd type="arrow" w="med" len="med"/>
            <a:tailEnd type="arrow" w="med" len="med"/>
          </a:ln>
          <a:effectLst/>
        </p:spPr>
      </p:cxnSp>
      <p:sp>
        <p:nvSpPr>
          <p:cNvPr id="26" name="Rounded Rectangular Callout 25"/>
          <p:cNvSpPr/>
          <p:nvPr/>
        </p:nvSpPr>
        <p:spPr bwMode="auto">
          <a:xfrm>
            <a:off x="216372" y="3542035"/>
            <a:ext cx="972008" cy="254986"/>
          </a:xfrm>
          <a:prstGeom prst="wedgeRoundRectCallout">
            <a:avLst>
              <a:gd name="adj1" fmla="val 25848"/>
              <a:gd name="adj2" fmla="val -104357"/>
              <a:gd name="adj3" fmla="val 16667"/>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000" dirty="0">
                <a:latin typeface="Times New Roman" pitchFamily="18" charset="0"/>
                <a:ea typeface="ＭＳ Ｐゴシック" pitchFamily="34" charset="-128"/>
                <a:cs typeface="Times New Roman" pitchFamily="18" charset="0"/>
              </a:rPr>
              <a:t>Good signal!</a:t>
            </a:r>
            <a:endParaRPr kumimoji="0" lang="en-US" sz="1000" b="0"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endParaRPr>
          </a:p>
        </p:txBody>
      </p:sp>
      <p:sp>
        <p:nvSpPr>
          <p:cNvPr id="29" name="Rounded Rectangular Callout 28"/>
          <p:cNvSpPr/>
          <p:nvPr/>
        </p:nvSpPr>
        <p:spPr bwMode="auto">
          <a:xfrm>
            <a:off x="1831563" y="4138161"/>
            <a:ext cx="1418184" cy="304578"/>
          </a:xfrm>
          <a:prstGeom prst="wedgeRoundRectCallout">
            <a:avLst>
              <a:gd name="adj1" fmla="val -19656"/>
              <a:gd name="adj2" fmla="val -307108"/>
              <a:gd name="adj3" fmla="val 16667"/>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000" dirty="0">
                <a:latin typeface="Times New Roman" pitchFamily="18" charset="0"/>
                <a:ea typeface="ＭＳ Ｐゴシック" pitchFamily="34" charset="-128"/>
                <a:cs typeface="Times New Roman" pitchFamily="18" charset="0"/>
              </a:rPr>
              <a:t>Device starts to move</a:t>
            </a:r>
            <a:endParaRPr kumimoji="0" lang="en-US" sz="1000" b="0"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endParaRPr>
          </a:p>
        </p:txBody>
      </p:sp>
      <p:cxnSp>
        <p:nvCxnSpPr>
          <p:cNvPr id="34" name="Straight Arrow Connector 33"/>
          <p:cNvCxnSpPr/>
          <p:nvPr/>
        </p:nvCxnSpPr>
        <p:spPr bwMode="auto">
          <a:xfrm>
            <a:off x="318977" y="3205417"/>
            <a:ext cx="8650286" cy="0"/>
          </a:xfrm>
          <a:prstGeom prst="straightConnector1">
            <a:avLst/>
          </a:prstGeom>
          <a:solidFill>
            <a:schemeClr val="accent1"/>
          </a:solidFill>
          <a:ln w="28575" cap="flat" cmpd="sng" algn="ctr">
            <a:solidFill>
              <a:schemeClr val="tx1"/>
            </a:solidFill>
            <a:prstDash val="lgDash"/>
            <a:round/>
            <a:headEnd type="none" w="med" len="med"/>
            <a:tailEnd type="arrow"/>
          </a:ln>
          <a:effectLst/>
        </p:spPr>
      </p:cxnSp>
      <p:sp>
        <p:nvSpPr>
          <p:cNvPr id="35" name="TextBox 34"/>
          <p:cNvSpPr txBox="1"/>
          <p:nvPr/>
        </p:nvSpPr>
        <p:spPr>
          <a:xfrm>
            <a:off x="7836196" y="2822364"/>
            <a:ext cx="1133067" cy="230626"/>
          </a:xfrm>
          <a:prstGeom prst="rect">
            <a:avLst/>
          </a:prstGeom>
          <a:noFill/>
        </p:spPr>
        <p:txBody>
          <a:bodyPr wrap="none" rtlCol="0">
            <a:spAutoFit/>
          </a:bodyPr>
          <a:lstStyle/>
          <a:p>
            <a:r>
              <a:rPr lang="en-US" sz="1200" dirty="0">
                <a:latin typeface="Times New Roman" pitchFamily="18" charset="0"/>
                <a:cs typeface="Times New Roman" pitchFamily="18" charset="0"/>
              </a:rPr>
              <a:t>Time / distance</a:t>
            </a:r>
          </a:p>
        </p:txBody>
      </p:sp>
      <p:cxnSp>
        <p:nvCxnSpPr>
          <p:cNvPr id="36" name="Straight Arrow Connector 35"/>
          <p:cNvCxnSpPr/>
          <p:nvPr/>
        </p:nvCxnSpPr>
        <p:spPr bwMode="auto">
          <a:xfrm>
            <a:off x="1371600" y="2180078"/>
            <a:ext cx="720011" cy="602064"/>
          </a:xfrm>
          <a:prstGeom prst="straightConnector1">
            <a:avLst/>
          </a:prstGeom>
          <a:solidFill>
            <a:schemeClr val="accent1"/>
          </a:solidFill>
          <a:ln w="28575" cap="flat" cmpd="sng" algn="ctr">
            <a:solidFill>
              <a:srgbClr val="00B050"/>
            </a:solidFill>
            <a:prstDash val="solid"/>
            <a:round/>
            <a:headEnd type="arrow" w="med" len="med"/>
            <a:tailEnd type="arrow" w="med" len="med"/>
          </a:ln>
          <a:effectLst/>
        </p:spPr>
      </p:cxnSp>
      <p:cxnSp>
        <p:nvCxnSpPr>
          <p:cNvPr id="48" name="Straight Arrow Connector 47"/>
          <p:cNvCxnSpPr/>
          <p:nvPr/>
        </p:nvCxnSpPr>
        <p:spPr bwMode="auto">
          <a:xfrm flipV="1">
            <a:off x="318977" y="1068730"/>
            <a:ext cx="0" cy="2142612"/>
          </a:xfrm>
          <a:prstGeom prst="straightConnector1">
            <a:avLst/>
          </a:prstGeom>
          <a:solidFill>
            <a:schemeClr val="accent1"/>
          </a:solidFill>
          <a:ln w="28575" cap="flat" cmpd="sng" algn="ctr">
            <a:solidFill>
              <a:schemeClr val="tx1"/>
            </a:solidFill>
            <a:prstDash val="lgDash"/>
            <a:round/>
            <a:headEnd type="none" w="med" len="med"/>
            <a:tailEnd type="arrow"/>
          </a:ln>
          <a:effectLst/>
        </p:spPr>
      </p:cxnSp>
      <p:sp>
        <p:nvSpPr>
          <p:cNvPr id="49" name="TextBox 48"/>
          <p:cNvSpPr txBox="1"/>
          <p:nvPr/>
        </p:nvSpPr>
        <p:spPr>
          <a:xfrm>
            <a:off x="213598" y="771526"/>
            <a:ext cx="1140056" cy="230626"/>
          </a:xfrm>
          <a:prstGeom prst="rect">
            <a:avLst/>
          </a:prstGeom>
          <a:noFill/>
        </p:spPr>
        <p:txBody>
          <a:bodyPr wrap="none" rtlCol="0">
            <a:spAutoFit/>
          </a:bodyPr>
          <a:lstStyle/>
          <a:p>
            <a:r>
              <a:rPr lang="en-US" sz="1200" dirty="0">
                <a:latin typeface="Times New Roman" pitchFamily="18" charset="0"/>
                <a:cs typeface="Times New Roman" pitchFamily="18" charset="0"/>
              </a:rPr>
              <a:t>Signal Strength</a:t>
            </a:r>
          </a:p>
        </p:txBody>
      </p:sp>
      <p:pic>
        <p:nvPicPr>
          <p:cNvPr id="7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480" y="1955225"/>
            <a:ext cx="212094" cy="24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7" name="laptop"/>
          <p:cNvSpPr>
            <a:spLocks noEditPoints="1" noChangeArrowheads="1"/>
          </p:cNvSpPr>
          <p:nvPr/>
        </p:nvSpPr>
        <p:spPr bwMode="auto">
          <a:xfrm>
            <a:off x="786384" y="2822364"/>
            <a:ext cx="368157" cy="346370"/>
          </a:xfrm>
          <a:custGeom>
            <a:avLst/>
            <a:gdLst>
              <a:gd name="T0" fmla="*/ 3362 w 21600"/>
              <a:gd name="T1" fmla="*/ 0 h 21600"/>
              <a:gd name="T2" fmla="*/ 3362 w 21600"/>
              <a:gd name="T3" fmla="*/ 7173 h 21600"/>
              <a:gd name="T4" fmla="*/ 18327 w 21600"/>
              <a:gd name="T5" fmla="*/ 0 h 21600"/>
              <a:gd name="T6" fmla="*/ 18327 w 21600"/>
              <a:gd name="T7" fmla="*/ 7173 h 21600"/>
              <a:gd name="T8" fmla="*/ 10800 w 21600"/>
              <a:gd name="T9" fmla="*/ 0 h 21600"/>
              <a:gd name="T10" fmla="*/ 10800 w 21600"/>
              <a:gd name="T11" fmla="*/ 21600 h 21600"/>
              <a:gd name="T12" fmla="*/ 0 w 21600"/>
              <a:gd name="T13" fmla="*/ 21600 h 21600"/>
              <a:gd name="T14" fmla="*/ 21600 w 21600"/>
              <a:gd name="T15" fmla="*/ 21600 h 21600"/>
              <a:gd name="T16" fmla="*/ 4445 w 21600"/>
              <a:gd name="T17" fmla="*/ 1858 h 21600"/>
              <a:gd name="T18" fmla="*/ 17311 w 21600"/>
              <a:gd name="T19" fmla="*/ 1232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0" name="laptop"/>
          <p:cNvSpPr>
            <a:spLocks noEditPoints="1" noChangeArrowheads="1"/>
          </p:cNvSpPr>
          <p:nvPr/>
        </p:nvSpPr>
        <p:spPr bwMode="auto">
          <a:xfrm>
            <a:off x="2091611" y="2815967"/>
            <a:ext cx="368157" cy="346370"/>
          </a:xfrm>
          <a:custGeom>
            <a:avLst/>
            <a:gdLst>
              <a:gd name="T0" fmla="*/ 3362 w 21600"/>
              <a:gd name="T1" fmla="*/ 0 h 21600"/>
              <a:gd name="T2" fmla="*/ 3362 w 21600"/>
              <a:gd name="T3" fmla="*/ 7173 h 21600"/>
              <a:gd name="T4" fmla="*/ 18327 w 21600"/>
              <a:gd name="T5" fmla="*/ 0 h 21600"/>
              <a:gd name="T6" fmla="*/ 18327 w 21600"/>
              <a:gd name="T7" fmla="*/ 7173 h 21600"/>
              <a:gd name="T8" fmla="*/ 10800 w 21600"/>
              <a:gd name="T9" fmla="*/ 0 h 21600"/>
              <a:gd name="T10" fmla="*/ 10800 w 21600"/>
              <a:gd name="T11" fmla="*/ 21600 h 21600"/>
              <a:gd name="T12" fmla="*/ 0 w 21600"/>
              <a:gd name="T13" fmla="*/ 21600 h 21600"/>
              <a:gd name="T14" fmla="*/ 21600 w 21600"/>
              <a:gd name="T15" fmla="*/ 21600 h 21600"/>
              <a:gd name="T16" fmla="*/ 4445 w 21600"/>
              <a:gd name="T17" fmla="*/ 1858 h 21600"/>
              <a:gd name="T18" fmla="*/ 17311 w 21600"/>
              <a:gd name="T19" fmla="*/ 1232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040556047"/>
      </p:ext>
    </p:extLst>
  </p:cSld>
  <p:clrMapOvr>
    <a:masterClrMapping/>
  </p:clrMapOvr>
  <p:transition spd="med">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sz="2400" dirty="0"/>
              <a:t>Client Roaming – Properly Designed and Tuned Network</a:t>
            </a:r>
            <a:endParaRPr lang="en-US" sz="1400" dirty="0"/>
          </a:p>
        </p:txBody>
      </p:sp>
      <p:sp>
        <p:nvSpPr>
          <p:cNvPr id="7" name="Flowchart: Manual Input 6"/>
          <p:cNvSpPr/>
          <p:nvPr/>
        </p:nvSpPr>
        <p:spPr bwMode="auto">
          <a:xfrm>
            <a:off x="318977" y="1217319"/>
            <a:ext cx="529570" cy="1981353"/>
          </a:xfrm>
          <a:prstGeom prst="flowChartManualInput">
            <a:avLst/>
          </a:prstGeom>
          <a:solidFill>
            <a:srgbClr val="00B050">
              <a:alpha val="54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hangingPunct="0"/>
            <a:endParaRPr lang="en-US" sz="2400">
              <a:latin typeface="Arial" charset="0"/>
              <a:ea typeface="ＭＳ Ｐゴシック" pitchFamily="34" charset="-128"/>
            </a:endParaRPr>
          </a:p>
        </p:txBody>
      </p:sp>
      <p:sp>
        <p:nvSpPr>
          <p:cNvPr id="8" name="Right Triangle 7"/>
          <p:cNvSpPr/>
          <p:nvPr/>
        </p:nvSpPr>
        <p:spPr bwMode="auto">
          <a:xfrm>
            <a:off x="848547" y="1196855"/>
            <a:ext cx="3425939" cy="2008562"/>
          </a:xfrm>
          <a:prstGeom prst="rtTriangle">
            <a:avLst/>
          </a:prstGeom>
          <a:solidFill>
            <a:srgbClr val="00B050">
              <a:alpha val="54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hangingPunct="0"/>
            <a:endParaRPr lang="en-US" sz="2400">
              <a:latin typeface="Arial" charset="0"/>
              <a:ea typeface="ＭＳ Ｐゴシック" pitchFamily="34" charset="-128"/>
            </a:endParaRPr>
          </a:p>
        </p:txBody>
      </p:sp>
      <p:sp>
        <p:nvSpPr>
          <p:cNvPr id="9" name="Right Triangle 8"/>
          <p:cNvSpPr/>
          <p:nvPr/>
        </p:nvSpPr>
        <p:spPr bwMode="auto">
          <a:xfrm>
            <a:off x="2815528" y="2358868"/>
            <a:ext cx="5020668" cy="846548"/>
          </a:xfrm>
          <a:prstGeom prst="rtTriangle">
            <a:avLst/>
          </a:prstGeom>
          <a:solidFill>
            <a:srgbClr val="FFFF00">
              <a:alpha val="54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hangingPunct="0"/>
            <a:endParaRPr lang="en-US" sz="2400">
              <a:latin typeface="Arial" charset="0"/>
              <a:ea typeface="ＭＳ Ｐゴシック" pitchFamily="34" charset="-128"/>
            </a:endParaRPr>
          </a:p>
        </p:txBody>
      </p:sp>
      <p:sp>
        <p:nvSpPr>
          <p:cNvPr id="15" name="TextBox 14"/>
          <p:cNvSpPr txBox="1"/>
          <p:nvPr/>
        </p:nvSpPr>
        <p:spPr>
          <a:xfrm>
            <a:off x="655953" y="1752240"/>
            <a:ext cx="314510" cy="256251"/>
          </a:xfrm>
          <a:prstGeom prst="rect">
            <a:avLst/>
          </a:prstGeom>
          <a:noFill/>
        </p:spPr>
        <p:txBody>
          <a:bodyPr wrap="none" rtlCol="0">
            <a:spAutoFit/>
          </a:bodyPr>
          <a:lstStyle/>
          <a:p>
            <a:r>
              <a:rPr lang="en-US" sz="1400" dirty="0">
                <a:latin typeface="Times New Roman" pitchFamily="18" charset="0"/>
                <a:cs typeface="Times New Roman" pitchFamily="18" charset="0"/>
              </a:rPr>
              <a:t>A</a:t>
            </a:r>
          </a:p>
        </p:txBody>
      </p:sp>
      <p:cxnSp>
        <p:nvCxnSpPr>
          <p:cNvPr id="25" name="Straight Arrow Connector 24"/>
          <p:cNvCxnSpPr/>
          <p:nvPr/>
        </p:nvCxnSpPr>
        <p:spPr bwMode="auto">
          <a:xfrm>
            <a:off x="963527" y="2237083"/>
            <a:ext cx="3751" cy="346053"/>
          </a:xfrm>
          <a:prstGeom prst="straightConnector1">
            <a:avLst/>
          </a:prstGeom>
          <a:solidFill>
            <a:schemeClr val="accent1"/>
          </a:solidFill>
          <a:ln w="28575" cap="flat" cmpd="sng" algn="ctr">
            <a:solidFill>
              <a:srgbClr val="00B050"/>
            </a:solidFill>
            <a:prstDash val="solid"/>
            <a:round/>
            <a:headEnd type="arrow" w="med" len="med"/>
            <a:tailEnd type="arrow" w="med" len="med"/>
          </a:ln>
          <a:effectLst/>
        </p:spPr>
      </p:cxnSp>
      <p:sp>
        <p:nvSpPr>
          <p:cNvPr id="26" name="Rounded Rectangular Callout 25"/>
          <p:cNvSpPr/>
          <p:nvPr/>
        </p:nvSpPr>
        <p:spPr bwMode="auto">
          <a:xfrm>
            <a:off x="216372" y="3542035"/>
            <a:ext cx="972008" cy="254986"/>
          </a:xfrm>
          <a:prstGeom prst="wedgeRoundRectCallout">
            <a:avLst>
              <a:gd name="adj1" fmla="val 25848"/>
              <a:gd name="adj2" fmla="val -104357"/>
              <a:gd name="adj3" fmla="val 16667"/>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000" dirty="0">
                <a:latin typeface="Times New Roman" pitchFamily="18" charset="0"/>
                <a:ea typeface="ＭＳ Ｐゴシック" pitchFamily="34" charset="-128"/>
                <a:cs typeface="Times New Roman" pitchFamily="18" charset="0"/>
              </a:rPr>
              <a:t>Good signal!</a:t>
            </a:r>
            <a:endParaRPr kumimoji="0" lang="en-US" sz="1000" b="0"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endParaRPr>
          </a:p>
        </p:txBody>
      </p:sp>
      <p:sp>
        <p:nvSpPr>
          <p:cNvPr id="29" name="Rounded Rectangular Callout 28"/>
          <p:cNvSpPr/>
          <p:nvPr/>
        </p:nvSpPr>
        <p:spPr bwMode="auto">
          <a:xfrm>
            <a:off x="1831563" y="4138161"/>
            <a:ext cx="1418184" cy="304578"/>
          </a:xfrm>
          <a:prstGeom prst="wedgeRoundRectCallout">
            <a:avLst>
              <a:gd name="adj1" fmla="val -19656"/>
              <a:gd name="adj2" fmla="val -307108"/>
              <a:gd name="adj3" fmla="val 16667"/>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000" dirty="0">
                <a:latin typeface="Times New Roman" pitchFamily="18" charset="0"/>
                <a:ea typeface="ＭＳ Ｐゴシック" pitchFamily="34" charset="-128"/>
                <a:cs typeface="Times New Roman" pitchFamily="18" charset="0"/>
              </a:rPr>
              <a:t>Device starts to move</a:t>
            </a:r>
            <a:endParaRPr kumimoji="0" lang="en-US" sz="1000" b="0"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endParaRPr>
          </a:p>
        </p:txBody>
      </p:sp>
      <p:cxnSp>
        <p:nvCxnSpPr>
          <p:cNvPr id="34" name="Straight Arrow Connector 33"/>
          <p:cNvCxnSpPr/>
          <p:nvPr/>
        </p:nvCxnSpPr>
        <p:spPr bwMode="auto">
          <a:xfrm>
            <a:off x="318977" y="3205417"/>
            <a:ext cx="8650286" cy="0"/>
          </a:xfrm>
          <a:prstGeom prst="straightConnector1">
            <a:avLst/>
          </a:prstGeom>
          <a:solidFill>
            <a:schemeClr val="accent1"/>
          </a:solidFill>
          <a:ln w="28575" cap="flat" cmpd="sng" algn="ctr">
            <a:solidFill>
              <a:schemeClr val="tx1"/>
            </a:solidFill>
            <a:prstDash val="lgDash"/>
            <a:round/>
            <a:headEnd type="none" w="med" len="med"/>
            <a:tailEnd type="arrow"/>
          </a:ln>
          <a:effectLst/>
        </p:spPr>
      </p:cxnSp>
      <p:sp>
        <p:nvSpPr>
          <p:cNvPr id="35" name="TextBox 34"/>
          <p:cNvSpPr txBox="1"/>
          <p:nvPr/>
        </p:nvSpPr>
        <p:spPr>
          <a:xfrm>
            <a:off x="7836196" y="2822364"/>
            <a:ext cx="1133067" cy="230626"/>
          </a:xfrm>
          <a:prstGeom prst="rect">
            <a:avLst/>
          </a:prstGeom>
          <a:noFill/>
        </p:spPr>
        <p:txBody>
          <a:bodyPr wrap="none" rtlCol="0">
            <a:spAutoFit/>
          </a:bodyPr>
          <a:lstStyle/>
          <a:p>
            <a:r>
              <a:rPr lang="en-US" sz="1200" dirty="0">
                <a:latin typeface="Times New Roman" pitchFamily="18" charset="0"/>
                <a:cs typeface="Times New Roman" pitchFamily="18" charset="0"/>
              </a:rPr>
              <a:t>Time / distance</a:t>
            </a:r>
          </a:p>
        </p:txBody>
      </p:sp>
      <p:cxnSp>
        <p:nvCxnSpPr>
          <p:cNvPr id="36" name="Straight Arrow Connector 35"/>
          <p:cNvCxnSpPr/>
          <p:nvPr/>
        </p:nvCxnSpPr>
        <p:spPr bwMode="auto">
          <a:xfrm>
            <a:off x="1371600" y="2180078"/>
            <a:ext cx="720011" cy="602064"/>
          </a:xfrm>
          <a:prstGeom prst="straightConnector1">
            <a:avLst/>
          </a:prstGeom>
          <a:solidFill>
            <a:schemeClr val="accent1"/>
          </a:solidFill>
          <a:ln w="28575" cap="flat" cmpd="sng" algn="ctr">
            <a:solidFill>
              <a:srgbClr val="00B050"/>
            </a:solidFill>
            <a:prstDash val="solid"/>
            <a:round/>
            <a:headEnd type="arrow" w="med" len="med"/>
            <a:tailEnd type="arrow" w="med" len="med"/>
          </a:ln>
          <a:effectLst/>
        </p:spPr>
      </p:cxnSp>
      <p:cxnSp>
        <p:nvCxnSpPr>
          <p:cNvPr id="37" name="Straight Arrow Connector 36"/>
          <p:cNvCxnSpPr/>
          <p:nvPr/>
        </p:nvCxnSpPr>
        <p:spPr bwMode="auto">
          <a:xfrm>
            <a:off x="1754372" y="2108803"/>
            <a:ext cx="1875002" cy="737500"/>
          </a:xfrm>
          <a:prstGeom prst="straightConnector1">
            <a:avLst/>
          </a:prstGeom>
          <a:solidFill>
            <a:schemeClr val="accent1"/>
          </a:solidFill>
          <a:ln w="28575" cap="flat" cmpd="sng" algn="ctr">
            <a:solidFill>
              <a:srgbClr val="00B050"/>
            </a:solidFill>
            <a:prstDash val="lgDash"/>
            <a:round/>
            <a:headEnd type="arrow" w="med" len="med"/>
            <a:tailEnd type="arrow" w="med" len="med"/>
          </a:ln>
          <a:effectLst/>
        </p:spPr>
      </p:cxnSp>
      <p:cxnSp>
        <p:nvCxnSpPr>
          <p:cNvPr id="40" name="Straight Arrow Connector 39"/>
          <p:cNvCxnSpPr/>
          <p:nvPr/>
        </p:nvCxnSpPr>
        <p:spPr bwMode="auto">
          <a:xfrm flipH="1">
            <a:off x="4174332" y="2608192"/>
            <a:ext cx="222071" cy="221322"/>
          </a:xfrm>
          <a:prstGeom prst="straightConnector1">
            <a:avLst/>
          </a:prstGeom>
          <a:solidFill>
            <a:schemeClr val="accent1"/>
          </a:solidFill>
          <a:ln w="28575" cap="flat" cmpd="sng" algn="ctr">
            <a:solidFill>
              <a:srgbClr val="0070C0"/>
            </a:solidFill>
            <a:prstDash val="sysDot"/>
            <a:round/>
            <a:headEnd type="arrow" w="med" len="med"/>
            <a:tailEnd type="none" w="med" len="med"/>
          </a:ln>
          <a:effectLst/>
        </p:spPr>
      </p:cxnSp>
      <p:cxnSp>
        <p:nvCxnSpPr>
          <p:cNvPr id="41" name="Straight Arrow Connector 40"/>
          <p:cNvCxnSpPr>
            <a:endCxn id="101" idx="4"/>
          </p:cNvCxnSpPr>
          <p:nvPr/>
        </p:nvCxnSpPr>
        <p:spPr bwMode="auto">
          <a:xfrm>
            <a:off x="3998689" y="2583136"/>
            <a:ext cx="1" cy="246378"/>
          </a:xfrm>
          <a:prstGeom prst="straightConnector1">
            <a:avLst/>
          </a:prstGeom>
          <a:solidFill>
            <a:schemeClr val="accent1"/>
          </a:solidFill>
          <a:ln w="28575" cap="flat" cmpd="sng" algn="ctr">
            <a:solidFill>
              <a:srgbClr val="0070C0"/>
            </a:solidFill>
            <a:prstDash val="sysDot"/>
            <a:round/>
            <a:headEnd type="arrow" w="med" len="med"/>
            <a:tailEnd type="none" w="med" len="med"/>
          </a:ln>
          <a:effectLst/>
        </p:spPr>
      </p:cxnSp>
      <p:cxnSp>
        <p:nvCxnSpPr>
          <p:cNvPr id="42" name="Straight Arrow Connector 41"/>
          <p:cNvCxnSpPr/>
          <p:nvPr/>
        </p:nvCxnSpPr>
        <p:spPr bwMode="auto">
          <a:xfrm>
            <a:off x="3629374" y="2583136"/>
            <a:ext cx="221930" cy="219080"/>
          </a:xfrm>
          <a:prstGeom prst="straightConnector1">
            <a:avLst/>
          </a:prstGeom>
          <a:solidFill>
            <a:schemeClr val="accent1"/>
          </a:solidFill>
          <a:ln w="28575" cap="flat" cmpd="sng" algn="ctr">
            <a:solidFill>
              <a:srgbClr val="0070C0"/>
            </a:solidFill>
            <a:prstDash val="sysDot"/>
            <a:round/>
            <a:headEnd type="arrow" w="med" len="med"/>
            <a:tailEnd type="none" w="med" len="med"/>
          </a:ln>
          <a:effectLst/>
        </p:spPr>
      </p:cxnSp>
      <p:cxnSp>
        <p:nvCxnSpPr>
          <p:cNvPr id="48" name="Straight Arrow Connector 47"/>
          <p:cNvCxnSpPr/>
          <p:nvPr/>
        </p:nvCxnSpPr>
        <p:spPr bwMode="auto">
          <a:xfrm flipV="1">
            <a:off x="318977" y="1068730"/>
            <a:ext cx="0" cy="2142612"/>
          </a:xfrm>
          <a:prstGeom prst="straightConnector1">
            <a:avLst/>
          </a:prstGeom>
          <a:solidFill>
            <a:schemeClr val="accent1"/>
          </a:solidFill>
          <a:ln w="28575" cap="flat" cmpd="sng" algn="ctr">
            <a:solidFill>
              <a:schemeClr val="tx1"/>
            </a:solidFill>
            <a:prstDash val="lgDash"/>
            <a:round/>
            <a:headEnd type="none" w="med" len="med"/>
            <a:tailEnd type="arrow"/>
          </a:ln>
          <a:effectLst/>
        </p:spPr>
      </p:cxnSp>
      <p:sp>
        <p:nvSpPr>
          <p:cNvPr id="49" name="TextBox 48"/>
          <p:cNvSpPr txBox="1"/>
          <p:nvPr/>
        </p:nvSpPr>
        <p:spPr>
          <a:xfrm>
            <a:off x="213598" y="771526"/>
            <a:ext cx="1140056" cy="230626"/>
          </a:xfrm>
          <a:prstGeom prst="rect">
            <a:avLst/>
          </a:prstGeom>
          <a:noFill/>
        </p:spPr>
        <p:txBody>
          <a:bodyPr wrap="none" rtlCol="0">
            <a:spAutoFit/>
          </a:bodyPr>
          <a:lstStyle/>
          <a:p>
            <a:r>
              <a:rPr lang="en-US" sz="1200" dirty="0">
                <a:latin typeface="Times New Roman" pitchFamily="18" charset="0"/>
                <a:cs typeface="Times New Roman" pitchFamily="18" charset="0"/>
              </a:rPr>
              <a:t>Signal Strength</a:t>
            </a:r>
          </a:p>
        </p:txBody>
      </p:sp>
      <p:pic>
        <p:nvPicPr>
          <p:cNvPr id="7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480" y="1955225"/>
            <a:ext cx="212094" cy="24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7" name="laptop"/>
          <p:cNvSpPr>
            <a:spLocks noEditPoints="1" noChangeArrowheads="1"/>
          </p:cNvSpPr>
          <p:nvPr/>
        </p:nvSpPr>
        <p:spPr bwMode="auto">
          <a:xfrm>
            <a:off x="786384" y="2822364"/>
            <a:ext cx="368157" cy="346370"/>
          </a:xfrm>
          <a:custGeom>
            <a:avLst/>
            <a:gdLst>
              <a:gd name="T0" fmla="*/ 3362 w 21600"/>
              <a:gd name="T1" fmla="*/ 0 h 21600"/>
              <a:gd name="T2" fmla="*/ 3362 w 21600"/>
              <a:gd name="T3" fmla="*/ 7173 h 21600"/>
              <a:gd name="T4" fmla="*/ 18327 w 21600"/>
              <a:gd name="T5" fmla="*/ 0 h 21600"/>
              <a:gd name="T6" fmla="*/ 18327 w 21600"/>
              <a:gd name="T7" fmla="*/ 7173 h 21600"/>
              <a:gd name="T8" fmla="*/ 10800 w 21600"/>
              <a:gd name="T9" fmla="*/ 0 h 21600"/>
              <a:gd name="T10" fmla="*/ 10800 w 21600"/>
              <a:gd name="T11" fmla="*/ 21600 h 21600"/>
              <a:gd name="T12" fmla="*/ 0 w 21600"/>
              <a:gd name="T13" fmla="*/ 21600 h 21600"/>
              <a:gd name="T14" fmla="*/ 21600 w 21600"/>
              <a:gd name="T15" fmla="*/ 21600 h 21600"/>
              <a:gd name="T16" fmla="*/ 4445 w 21600"/>
              <a:gd name="T17" fmla="*/ 1858 h 21600"/>
              <a:gd name="T18" fmla="*/ 17311 w 21600"/>
              <a:gd name="T19" fmla="*/ 1232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0" name="laptop"/>
          <p:cNvSpPr>
            <a:spLocks noEditPoints="1" noChangeArrowheads="1"/>
          </p:cNvSpPr>
          <p:nvPr/>
        </p:nvSpPr>
        <p:spPr bwMode="auto">
          <a:xfrm>
            <a:off x="2091611" y="2815967"/>
            <a:ext cx="368157" cy="346370"/>
          </a:xfrm>
          <a:custGeom>
            <a:avLst/>
            <a:gdLst>
              <a:gd name="T0" fmla="*/ 3362 w 21600"/>
              <a:gd name="T1" fmla="*/ 0 h 21600"/>
              <a:gd name="T2" fmla="*/ 3362 w 21600"/>
              <a:gd name="T3" fmla="*/ 7173 h 21600"/>
              <a:gd name="T4" fmla="*/ 18327 w 21600"/>
              <a:gd name="T5" fmla="*/ 0 h 21600"/>
              <a:gd name="T6" fmla="*/ 18327 w 21600"/>
              <a:gd name="T7" fmla="*/ 7173 h 21600"/>
              <a:gd name="T8" fmla="*/ 10800 w 21600"/>
              <a:gd name="T9" fmla="*/ 0 h 21600"/>
              <a:gd name="T10" fmla="*/ 10800 w 21600"/>
              <a:gd name="T11" fmla="*/ 21600 h 21600"/>
              <a:gd name="T12" fmla="*/ 0 w 21600"/>
              <a:gd name="T13" fmla="*/ 21600 h 21600"/>
              <a:gd name="T14" fmla="*/ 21600 w 21600"/>
              <a:gd name="T15" fmla="*/ 21600 h 21600"/>
              <a:gd name="T16" fmla="*/ 4445 w 21600"/>
              <a:gd name="T17" fmla="*/ 1858 h 21600"/>
              <a:gd name="T18" fmla="*/ 17311 w 21600"/>
              <a:gd name="T19" fmla="*/ 1232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1" name="laptop"/>
          <p:cNvSpPr>
            <a:spLocks noEditPoints="1" noChangeArrowheads="1"/>
          </p:cNvSpPr>
          <p:nvPr/>
        </p:nvSpPr>
        <p:spPr bwMode="auto">
          <a:xfrm>
            <a:off x="3814611" y="2829514"/>
            <a:ext cx="368157" cy="346370"/>
          </a:xfrm>
          <a:custGeom>
            <a:avLst/>
            <a:gdLst>
              <a:gd name="T0" fmla="*/ 3362 w 21600"/>
              <a:gd name="T1" fmla="*/ 0 h 21600"/>
              <a:gd name="T2" fmla="*/ 3362 w 21600"/>
              <a:gd name="T3" fmla="*/ 7173 h 21600"/>
              <a:gd name="T4" fmla="*/ 18327 w 21600"/>
              <a:gd name="T5" fmla="*/ 0 h 21600"/>
              <a:gd name="T6" fmla="*/ 18327 w 21600"/>
              <a:gd name="T7" fmla="*/ 7173 h 21600"/>
              <a:gd name="T8" fmla="*/ 10800 w 21600"/>
              <a:gd name="T9" fmla="*/ 0 h 21600"/>
              <a:gd name="T10" fmla="*/ 10800 w 21600"/>
              <a:gd name="T11" fmla="*/ 21600 h 21600"/>
              <a:gd name="T12" fmla="*/ 0 w 21600"/>
              <a:gd name="T13" fmla="*/ 21600 h 21600"/>
              <a:gd name="T14" fmla="*/ 21600 w 21600"/>
              <a:gd name="T15" fmla="*/ 21600 h 21600"/>
              <a:gd name="T16" fmla="*/ 4445 w 21600"/>
              <a:gd name="T17" fmla="*/ 1858 h 21600"/>
              <a:gd name="T18" fmla="*/ 17311 w 21600"/>
              <a:gd name="T19" fmla="*/ 1232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2" name="Rounded Rectangular Callout 61"/>
          <p:cNvSpPr/>
          <p:nvPr/>
        </p:nvSpPr>
        <p:spPr bwMode="auto">
          <a:xfrm>
            <a:off x="2540655" y="3591100"/>
            <a:ext cx="2018915" cy="411842"/>
          </a:xfrm>
          <a:prstGeom prst="wedgeRoundRectCallout">
            <a:avLst>
              <a:gd name="adj1" fmla="val 23067"/>
              <a:gd name="adj2" fmla="val -109867"/>
              <a:gd name="adj3" fmla="val 16667"/>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000" dirty="0">
                <a:latin typeface="Times New Roman" pitchFamily="18" charset="0"/>
                <a:ea typeface="ＭＳ Ｐゴシック" pitchFamily="34" charset="-128"/>
                <a:cs typeface="Times New Roman" pitchFamily="18" charset="0"/>
              </a:rPr>
              <a:t>Probe Threshold Reached</a:t>
            </a:r>
          </a:p>
          <a:p>
            <a:pPr marL="0" marR="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rPr>
              <a:t>Device</a:t>
            </a:r>
            <a:r>
              <a:rPr kumimoji="0" lang="en-US" sz="1000" b="0" i="0" u="none" strike="noStrike" cap="none" normalizeH="0" dirty="0">
                <a:ln>
                  <a:noFill/>
                </a:ln>
                <a:solidFill>
                  <a:schemeClr val="tx1"/>
                </a:solidFill>
                <a:effectLst/>
                <a:latin typeface="Times New Roman" pitchFamily="18" charset="0"/>
                <a:ea typeface="ＭＳ Ｐゴシック" pitchFamily="34" charset="-128"/>
                <a:cs typeface="Times New Roman" pitchFamily="18" charset="0"/>
              </a:rPr>
              <a:t> Sends out Probe Requests</a:t>
            </a:r>
            <a:endParaRPr kumimoji="0" lang="en-US" sz="1000" b="0"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endParaRPr>
          </a:p>
        </p:txBody>
      </p:sp>
    </p:spTree>
    <p:extLst>
      <p:ext uri="{BB962C8B-B14F-4D97-AF65-F5344CB8AC3E}">
        <p14:creationId xmlns:p14="http://schemas.microsoft.com/office/powerpoint/2010/main" val="1529127060"/>
      </p:ext>
    </p:extLst>
  </p:cSld>
  <p:clrMapOvr>
    <a:masterClrMapping/>
  </p:clrMapOvr>
  <p:transition spd="med">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sz="2400" dirty="0"/>
              <a:t>Client Roaming – Properly Designed and Tuned Network</a:t>
            </a:r>
            <a:endParaRPr lang="en-US" sz="1400" dirty="0"/>
          </a:p>
        </p:txBody>
      </p:sp>
      <p:sp>
        <p:nvSpPr>
          <p:cNvPr id="7" name="Flowchart: Manual Input 6"/>
          <p:cNvSpPr/>
          <p:nvPr/>
        </p:nvSpPr>
        <p:spPr bwMode="auto">
          <a:xfrm>
            <a:off x="318977" y="1217319"/>
            <a:ext cx="529570" cy="1981353"/>
          </a:xfrm>
          <a:prstGeom prst="flowChartManualInput">
            <a:avLst/>
          </a:prstGeom>
          <a:solidFill>
            <a:srgbClr val="00B050">
              <a:alpha val="54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hangingPunct="0"/>
            <a:endParaRPr lang="en-US" sz="2400">
              <a:latin typeface="Arial" charset="0"/>
              <a:ea typeface="ＭＳ Ｐゴシック" pitchFamily="34" charset="-128"/>
            </a:endParaRPr>
          </a:p>
        </p:txBody>
      </p:sp>
      <p:sp>
        <p:nvSpPr>
          <p:cNvPr id="8" name="Right Triangle 7"/>
          <p:cNvSpPr/>
          <p:nvPr/>
        </p:nvSpPr>
        <p:spPr bwMode="auto">
          <a:xfrm>
            <a:off x="848547" y="1196855"/>
            <a:ext cx="3425939" cy="2008562"/>
          </a:xfrm>
          <a:prstGeom prst="rtTriangle">
            <a:avLst/>
          </a:prstGeom>
          <a:solidFill>
            <a:srgbClr val="00B050">
              <a:alpha val="54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hangingPunct="0"/>
            <a:endParaRPr lang="en-US" sz="2400">
              <a:latin typeface="Arial" charset="0"/>
              <a:ea typeface="ＭＳ Ｐゴシック" pitchFamily="34" charset="-128"/>
            </a:endParaRPr>
          </a:p>
        </p:txBody>
      </p:sp>
      <p:sp>
        <p:nvSpPr>
          <p:cNvPr id="9" name="Right Triangle 8"/>
          <p:cNvSpPr/>
          <p:nvPr/>
        </p:nvSpPr>
        <p:spPr bwMode="auto">
          <a:xfrm>
            <a:off x="2815528" y="2358868"/>
            <a:ext cx="5020668" cy="846548"/>
          </a:xfrm>
          <a:prstGeom prst="rtTriangle">
            <a:avLst/>
          </a:prstGeom>
          <a:solidFill>
            <a:srgbClr val="FFFF00">
              <a:alpha val="54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hangingPunct="0"/>
            <a:endParaRPr lang="en-US" sz="2400">
              <a:latin typeface="Arial" charset="0"/>
              <a:ea typeface="ＭＳ Ｐゴシック" pitchFamily="34" charset="-128"/>
            </a:endParaRPr>
          </a:p>
        </p:txBody>
      </p:sp>
      <p:sp>
        <p:nvSpPr>
          <p:cNvPr id="15" name="TextBox 14"/>
          <p:cNvSpPr txBox="1"/>
          <p:nvPr/>
        </p:nvSpPr>
        <p:spPr>
          <a:xfrm>
            <a:off x="655953" y="1752240"/>
            <a:ext cx="314510" cy="256251"/>
          </a:xfrm>
          <a:prstGeom prst="rect">
            <a:avLst/>
          </a:prstGeom>
          <a:noFill/>
        </p:spPr>
        <p:txBody>
          <a:bodyPr wrap="none" rtlCol="0">
            <a:spAutoFit/>
          </a:bodyPr>
          <a:lstStyle/>
          <a:p>
            <a:r>
              <a:rPr lang="en-US" sz="1400" dirty="0">
                <a:latin typeface="Times New Roman" pitchFamily="18" charset="0"/>
                <a:cs typeface="Times New Roman" pitchFamily="18" charset="0"/>
              </a:rPr>
              <a:t>A</a:t>
            </a:r>
          </a:p>
        </p:txBody>
      </p:sp>
      <p:sp>
        <p:nvSpPr>
          <p:cNvPr id="16" name="TextBox 15"/>
          <p:cNvSpPr txBox="1"/>
          <p:nvPr/>
        </p:nvSpPr>
        <p:spPr>
          <a:xfrm>
            <a:off x="2885455" y="1148559"/>
            <a:ext cx="304892" cy="256251"/>
          </a:xfrm>
          <a:prstGeom prst="rect">
            <a:avLst/>
          </a:prstGeom>
          <a:noFill/>
        </p:spPr>
        <p:txBody>
          <a:bodyPr wrap="none" rtlCol="0">
            <a:spAutoFit/>
          </a:bodyPr>
          <a:lstStyle/>
          <a:p>
            <a:r>
              <a:rPr lang="en-US" sz="1400" dirty="0">
                <a:latin typeface="Times New Roman" pitchFamily="18" charset="0"/>
                <a:cs typeface="Times New Roman" pitchFamily="18" charset="0"/>
              </a:rPr>
              <a:t>B</a:t>
            </a:r>
          </a:p>
        </p:txBody>
      </p:sp>
      <p:sp>
        <p:nvSpPr>
          <p:cNvPr id="17" name="TextBox 16"/>
          <p:cNvSpPr txBox="1"/>
          <p:nvPr/>
        </p:nvSpPr>
        <p:spPr>
          <a:xfrm>
            <a:off x="3750617" y="1125264"/>
            <a:ext cx="304892" cy="256251"/>
          </a:xfrm>
          <a:prstGeom prst="rect">
            <a:avLst/>
          </a:prstGeom>
          <a:noFill/>
        </p:spPr>
        <p:txBody>
          <a:bodyPr wrap="none" rtlCol="0">
            <a:spAutoFit/>
          </a:bodyPr>
          <a:lstStyle/>
          <a:p>
            <a:r>
              <a:rPr lang="en-US" sz="1400" dirty="0">
                <a:latin typeface="Times New Roman" pitchFamily="18" charset="0"/>
                <a:cs typeface="Times New Roman" pitchFamily="18" charset="0"/>
              </a:rPr>
              <a:t>C</a:t>
            </a:r>
          </a:p>
        </p:txBody>
      </p:sp>
      <p:sp>
        <p:nvSpPr>
          <p:cNvPr id="18" name="TextBox 17"/>
          <p:cNvSpPr txBox="1"/>
          <p:nvPr/>
        </p:nvSpPr>
        <p:spPr>
          <a:xfrm>
            <a:off x="4665892" y="1699354"/>
            <a:ext cx="314510" cy="256251"/>
          </a:xfrm>
          <a:prstGeom prst="rect">
            <a:avLst/>
          </a:prstGeom>
          <a:noFill/>
        </p:spPr>
        <p:txBody>
          <a:bodyPr wrap="none" rtlCol="0">
            <a:spAutoFit/>
          </a:bodyPr>
          <a:lstStyle/>
          <a:p>
            <a:r>
              <a:rPr lang="en-US" sz="1400" dirty="0">
                <a:latin typeface="Times New Roman" pitchFamily="18" charset="0"/>
                <a:cs typeface="Times New Roman" pitchFamily="18" charset="0"/>
              </a:rPr>
              <a:t>D</a:t>
            </a:r>
          </a:p>
        </p:txBody>
      </p:sp>
      <p:sp>
        <p:nvSpPr>
          <p:cNvPr id="19" name="TextBox 18"/>
          <p:cNvSpPr txBox="1"/>
          <p:nvPr/>
        </p:nvSpPr>
        <p:spPr>
          <a:xfrm>
            <a:off x="5004447" y="812478"/>
            <a:ext cx="293670" cy="256251"/>
          </a:xfrm>
          <a:prstGeom prst="rect">
            <a:avLst/>
          </a:prstGeom>
          <a:noFill/>
        </p:spPr>
        <p:txBody>
          <a:bodyPr wrap="none" rtlCol="0">
            <a:spAutoFit/>
          </a:bodyPr>
          <a:lstStyle/>
          <a:p>
            <a:r>
              <a:rPr lang="en-US" sz="1400" dirty="0">
                <a:latin typeface="Times New Roman" pitchFamily="18" charset="0"/>
                <a:cs typeface="Times New Roman" pitchFamily="18" charset="0"/>
              </a:rPr>
              <a:t>E</a:t>
            </a:r>
          </a:p>
        </p:txBody>
      </p:sp>
      <p:cxnSp>
        <p:nvCxnSpPr>
          <p:cNvPr id="21" name="Straight Arrow Connector 20"/>
          <p:cNvCxnSpPr/>
          <p:nvPr/>
        </p:nvCxnSpPr>
        <p:spPr bwMode="auto">
          <a:xfrm>
            <a:off x="5108718" y="2185842"/>
            <a:ext cx="194083" cy="224268"/>
          </a:xfrm>
          <a:prstGeom prst="straightConnector1">
            <a:avLst/>
          </a:prstGeom>
          <a:solidFill>
            <a:schemeClr val="accent1"/>
          </a:solidFill>
          <a:ln w="28575" cap="flat" cmpd="sng" algn="ctr">
            <a:solidFill>
              <a:srgbClr val="0070C0"/>
            </a:solidFill>
            <a:prstDash val="sysDot"/>
            <a:round/>
            <a:headEnd type="none" w="med" len="med"/>
            <a:tailEnd type="arrow"/>
          </a:ln>
          <a:effectLst/>
        </p:spPr>
      </p:cxnSp>
      <p:cxnSp>
        <p:nvCxnSpPr>
          <p:cNvPr id="22" name="Straight Arrow Connector 21"/>
          <p:cNvCxnSpPr>
            <a:stCxn id="79" idx="2"/>
          </p:cNvCxnSpPr>
          <p:nvPr/>
        </p:nvCxnSpPr>
        <p:spPr bwMode="auto">
          <a:xfrm flipH="1">
            <a:off x="5773819" y="1872148"/>
            <a:ext cx="199168" cy="349638"/>
          </a:xfrm>
          <a:prstGeom prst="straightConnector1">
            <a:avLst/>
          </a:prstGeom>
          <a:solidFill>
            <a:schemeClr val="accent1"/>
          </a:solidFill>
          <a:ln w="28575" cap="flat" cmpd="sng" algn="ctr">
            <a:solidFill>
              <a:srgbClr val="0070C0"/>
            </a:solidFill>
            <a:prstDash val="sysDot"/>
            <a:round/>
            <a:headEnd type="none" w="med" len="med"/>
            <a:tailEnd type="arrow"/>
          </a:ln>
          <a:effectLst/>
        </p:spPr>
      </p:cxnSp>
      <p:cxnSp>
        <p:nvCxnSpPr>
          <p:cNvPr id="23" name="Straight Arrow Connector 22"/>
          <p:cNvCxnSpPr/>
          <p:nvPr/>
        </p:nvCxnSpPr>
        <p:spPr bwMode="auto">
          <a:xfrm>
            <a:off x="4152569" y="1522502"/>
            <a:ext cx="243834" cy="304977"/>
          </a:xfrm>
          <a:prstGeom prst="straightConnector1">
            <a:avLst/>
          </a:prstGeom>
          <a:solidFill>
            <a:schemeClr val="accent1"/>
          </a:solidFill>
          <a:ln w="28575" cap="flat" cmpd="sng" algn="ctr">
            <a:solidFill>
              <a:srgbClr val="FFC000"/>
            </a:solidFill>
            <a:prstDash val="sysDot"/>
            <a:round/>
            <a:headEnd type="none" w="med" len="med"/>
            <a:tailEnd type="arrow"/>
          </a:ln>
          <a:effectLst/>
        </p:spPr>
      </p:cxnSp>
      <p:cxnSp>
        <p:nvCxnSpPr>
          <p:cNvPr id="25" name="Straight Arrow Connector 24"/>
          <p:cNvCxnSpPr/>
          <p:nvPr/>
        </p:nvCxnSpPr>
        <p:spPr bwMode="auto">
          <a:xfrm>
            <a:off x="963527" y="2237083"/>
            <a:ext cx="3751" cy="346053"/>
          </a:xfrm>
          <a:prstGeom prst="straightConnector1">
            <a:avLst/>
          </a:prstGeom>
          <a:solidFill>
            <a:schemeClr val="accent1"/>
          </a:solidFill>
          <a:ln w="28575" cap="flat" cmpd="sng" algn="ctr">
            <a:solidFill>
              <a:srgbClr val="00B050"/>
            </a:solidFill>
            <a:prstDash val="solid"/>
            <a:round/>
            <a:headEnd type="arrow" w="med" len="med"/>
            <a:tailEnd type="arrow" w="med" len="med"/>
          </a:ln>
          <a:effectLst/>
        </p:spPr>
      </p:cxnSp>
      <p:sp>
        <p:nvSpPr>
          <p:cNvPr id="26" name="Rounded Rectangular Callout 25"/>
          <p:cNvSpPr/>
          <p:nvPr/>
        </p:nvSpPr>
        <p:spPr bwMode="auto">
          <a:xfrm>
            <a:off x="216372" y="3542035"/>
            <a:ext cx="972008" cy="254986"/>
          </a:xfrm>
          <a:prstGeom prst="wedgeRoundRectCallout">
            <a:avLst>
              <a:gd name="adj1" fmla="val 25848"/>
              <a:gd name="adj2" fmla="val -104357"/>
              <a:gd name="adj3" fmla="val 16667"/>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000" dirty="0">
                <a:latin typeface="Times New Roman" pitchFamily="18" charset="0"/>
                <a:ea typeface="ＭＳ Ｐゴシック" pitchFamily="34" charset="-128"/>
                <a:cs typeface="Times New Roman" pitchFamily="18" charset="0"/>
              </a:rPr>
              <a:t>Good signal!</a:t>
            </a:r>
            <a:endParaRPr kumimoji="0" lang="en-US" sz="1000" b="0"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endParaRPr>
          </a:p>
        </p:txBody>
      </p:sp>
      <p:sp>
        <p:nvSpPr>
          <p:cNvPr id="29" name="Rounded Rectangular Callout 28"/>
          <p:cNvSpPr/>
          <p:nvPr/>
        </p:nvSpPr>
        <p:spPr bwMode="auto">
          <a:xfrm>
            <a:off x="1831563" y="4138161"/>
            <a:ext cx="1418184" cy="304578"/>
          </a:xfrm>
          <a:prstGeom prst="wedgeRoundRectCallout">
            <a:avLst>
              <a:gd name="adj1" fmla="val -19656"/>
              <a:gd name="adj2" fmla="val -307108"/>
              <a:gd name="adj3" fmla="val 16667"/>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000" dirty="0">
                <a:latin typeface="Times New Roman" pitchFamily="18" charset="0"/>
                <a:ea typeface="ＭＳ Ｐゴシック" pitchFamily="34" charset="-128"/>
                <a:cs typeface="Times New Roman" pitchFamily="18" charset="0"/>
              </a:rPr>
              <a:t>Device starts to move</a:t>
            </a:r>
            <a:endParaRPr kumimoji="0" lang="en-US" sz="1000" b="0"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endParaRPr>
          </a:p>
        </p:txBody>
      </p:sp>
      <p:sp>
        <p:nvSpPr>
          <p:cNvPr id="31" name="Rounded Rectangular Callout 30"/>
          <p:cNvSpPr/>
          <p:nvPr/>
        </p:nvSpPr>
        <p:spPr bwMode="auto">
          <a:xfrm>
            <a:off x="4220653" y="4131422"/>
            <a:ext cx="1970326" cy="421475"/>
          </a:xfrm>
          <a:prstGeom prst="wedgeRoundRectCallout">
            <a:avLst>
              <a:gd name="adj1" fmla="val 11686"/>
              <a:gd name="adj2" fmla="val -215863"/>
              <a:gd name="adj3" fmla="val 16667"/>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000" dirty="0">
                <a:latin typeface="Times New Roman" pitchFamily="18" charset="0"/>
                <a:ea typeface="ＭＳ Ｐゴシック" pitchFamily="34" charset="-128"/>
                <a:cs typeface="Times New Roman" pitchFamily="18" charset="0"/>
              </a:rPr>
              <a:t>All AP’s that hear &gt;-85dBm respond (dynamic based on NF)</a:t>
            </a:r>
            <a:endParaRPr kumimoji="0" lang="en-US" sz="1000" b="0"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endParaRPr>
          </a:p>
        </p:txBody>
      </p:sp>
      <p:cxnSp>
        <p:nvCxnSpPr>
          <p:cNvPr id="34" name="Straight Arrow Connector 33"/>
          <p:cNvCxnSpPr/>
          <p:nvPr/>
        </p:nvCxnSpPr>
        <p:spPr bwMode="auto">
          <a:xfrm>
            <a:off x="318977" y="3205417"/>
            <a:ext cx="8650286" cy="0"/>
          </a:xfrm>
          <a:prstGeom prst="straightConnector1">
            <a:avLst/>
          </a:prstGeom>
          <a:solidFill>
            <a:schemeClr val="accent1"/>
          </a:solidFill>
          <a:ln w="28575" cap="flat" cmpd="sng" algn="ctr">
            <a:solidFill>
              <a:schemeClr val="tx1"/>
            </a:solidFill>
            <a:prstDash val="lgDash"/>
            <a:round/>
            <a:headEnd type="none" w="med" len="med"/>
            <a:tailEnd type="arrow"/>
          </a:ln>
          <a:effectLst/>
        </p:spPr>
      </p:cxnSp>
      <p:sp>
        <p:nvSpPr>
          <p:cNvPr id="35" name="TextBox 34"/>
          <p:cNvSpPr txBox="1"/>
          <p:nvPr/>
        </p:nvSpPr>
        <p:spPr>
          <a:xfrm>
            <a:off x="7836196" y="2822364"/>
            <a:ext cx="1133067" cy="230626"/>
          </a:xfrm>
          <a:prstGeom prst="rect">
            <a:avLst/>
          </a:prstGeom>
          <a:noFill/>
        </p:spPr>
        <p:txBody>
          <a:bodyPr wrap="none" rtlCol="0">
            <a:spAutoFit/>
          </a:bodyPr>
          <a:lstStyle/>
          <a:p>
            <a:r>
              <a:rPr lang="en-US" sz="1200" dirty="0">
                <a:latin typeface="Times New Roman" pitchFamily="18" charset="0"/>
                <a:cs typeface="Times New Roman" pitchFamily="18" charset="0"/>
              </a:rPr>
              <a:t>Time / distance</a:t>
            </a:r>
          </a:p>
        </p:txBody>
      </p:sp>
      <p:cxnSp>
        <p:nvCxnSpPr>
          <p:cNvPr id="36" name="Straight Arrow Connector 35"/>
          <p:cNvCxnSpPr/>
          <p:nvPr/>
        </p:nvCxnSpPr>
        <p:spPr bwMode="auto">
          <a:xfrm>
            <a:off x="1371600" y="2180078"/>
            <a:ext cx="720011" cy="602064"/>
          </a:xfrm>
          <a:prstGeom prst="straightConnector1">
            <a:avLst/>
          </a:prstGeom>
          <a:solidFill>
            <a:schemeClr val="accent1"/>
          </a:solidFill>
          <a:ln w="28575" cap="flat" cmpd="sng" algn="ctr">
            <a:solidFill>
              <a:srgbClr val="00B050"/>
            </a:solidFill>
            <a:prstDash val="solid"/>
            <a:round/>
            <a:headEnd type="arrow" w="med" len="med"/>
            <a:tailEnd type="arrow" w="med" len="med"/>
          </a:ln>
          <a:effectLst/>
        </p:spPr>
      </p:cxnSp>
      <p:cxnSp>
        <p:nvCxnSpPr>
          <p:cNvPr id="37" name="Straight Arrow Connector 36"/>
          <p:cNvCxnSpPr/>
          <p:nvPr/>
        </p:nvCxnSpPr>
        <p:spPr bwMode="auto">
          <a:xfrm>
            <a:off x="1754372" y="2108803"/>
            <a:ext cx="1875002" cy="737500"/>
          </a:xfrm>
          <a:prstGeom prst="straightConnector1">
            <a:avLst/>
          </a:prstGeom>
          <a:solidFill>
            <a:schemeClr val="accent1"/>
          </a:solidFill>
          <a:ln w="28575" cap="flat" cmpd="sng" algn="ctr">
            <a:solidFill>
              <a:srgbClr val="00B050"/>
            </a:solidFill>
            <a:prstDash val="lgDash"/>
            <a:round/>
            <a:headEnd type="arrow" w="med" len="med"/>
            <a:tailEnd type="arrow" w="med" len="med"/>
          </a:ln>
          <a:effectLst/>
        </p:spPr>
      </p:cxnSp>
      <p:cxnSp>
        <p:nvCxnSpPr>
          <p:cNvPr id="38" name="Straight Arrow Connector 37"/>
          <p:cNvCxnSpPr/>
          <p:nvPr/>
        </p:nvCxnSpPr>
        <p:spPr bwMode="auto">
          <a:xfrm flipH="1">
            <a:off x="6669138" y="1880366"/>
            <a:ext cx="293671" cy="150479"/>
          </a:xfrm>
          <a:prstGeom prst="straightConnector1">
            <a:avLst/>
          </a:prstGeom>
          <a:solidFill>
            <a:schemeClr val="accent1"/>
          </a:solidFill>
          <a:ln w="28575" cap="flat" cmpd="sng" algn="ctr">
            <a:solidFill>
              <a:srgbClr val="FFC000"/>
            </a:solidFill>
            <a:prstDash val="sysDot"/>
            <a:round/>
            <a:headEnd type="none" w="med" len="med"/>
            <a:tailEnd type="arrow"/>
          </a:ln>
          <a:effectLst/>
        </p:spPr>
      </p:cxnSp>
      <p:cxnSp>
        <p:nvCxnSpPr>
          <p:cNvPr id="40" name="Straight Arrow Connector 39"/>
          <p:cNvCxnSpPr/>
          <p:nvPr/>
        </p:nvCxnSpPr>
        <p:spPr bwMode="auto">
          <a:xfrm flipH="1">
            <a:off x="4174332" y="2608192"/>
            <a:ext cx="222071" cy="221322"/>
          </a:xfrm>
          <a:prstGeom prst="straightConnector1">
            <a:avLst/>
          </a:prstGeom>
          <a:solidFill>
            <a:schemeClr val="accent1"/>
          </a:solidFill>
          <a:ln w="28575" cap="flat" cmpd="sng" algn="ctr">
            <a:solidFill>
              <a:srgbClr val="0070C0"/>
            </a:solidFill>
            <a:prstDash val="sysDot"/>
            <a:round/>
            <a:headEnd type="arrow" w="med" len="med"/>
            <a:tailEnd type="none" w="med" len="med"/>
          </a:ln>
          <a:effectLst/>
        </p:spPr>
      </p:cxnSp>
      <p:cxnSp>
        <p:nvCxnSpPr>
          <p:cNvPr id="41" name="Straight Arrow Connector 40"/>
          <p:cNvCxnSpPr>
            <a:endCxn id="101" idx="4"/>
          </p:cNvCxnSpPr>
          <p:nvPr/>
        </p:nvCxnSpPr>
        <p:spPr bwMode="auto">
          <a:xfrm>
            <a:off x="3998689" y="2583136"/>
            <a:ext cx="1" cy="246378"/>
          </a:xfrm>
          <a:prstGeom prst="straightConnector1">
            <a:avLst/>
          </a:prstGeom>
          <a:solidFill>
            <a:schemeClr val="accent1"/>
          </a:solidFill>
          <a:ln w="28575" cap="flat" cmpd="sng" algn="ctr">
            <a:solidFill>
              <a:srgbClr val="0070C0"/>
            </a:solidFill>
            <a:prstDash val="sysDot"/>
            <a:round/>
            <a:headEnd type="arrow" w="med" len="med"/>
            <a:tailEnd type="none" w="med" len="med"/>
          </a:ln>
          <a:effectLst/>
        </p:spPr>
      </p:cxnSp>
      <p:cxnSp>
        <p:nvCxnSpPr>
          <p:cNvPr id="42" name="Straight Arrow Connector 41"/>
          <p:cNvCxnSpPr/>
          <p:nvPr/>
        </p:nvCxnSpPr>
        <p:spPr bwMode="auto">
          <a:xfrm>
            <a:off x="3629374" y="2583136"/>
            <a:ext cx="221930" cy="219080"/>
          </a:xfrm>
          <a:prstGeom prst="straightConnector1">
            <a:avLst/>
          </a:prstGeom>
          <a:solidFill>
            <a:schemeClr val="accent1"/>
          </a:solidFill>
          <a:ln w="28575" cap="flat" cmpd="sng" algn="ctr">
            <a:solidFill>
              <a:srgbClr val="0070C0"/>
            </a:solidFill>
            <a:prstDash val="sysDot"/>
            <a:round/>
            <a:headEnd type="arrow" w="med" len="med"/>
            <a:tailEnd type="none" w="med" len="med"/>
          </a:ln>
          <a:effectLst/>
        </p:spPr>
      </p:cxnSp>
      <p:cxnSp>
        <p:nvCxnSpPr>
          <p:cNvPr id="48" name="Straight Arrow Connector 47"/>
          <p:cNvCxnSpPr/>
          <p:nvPr/>
        </p:nvCxnSpPr>
        <p:spPr bwMode="auto">
          <a:xfrm flipV="1">
            <a:off x="318977" y="1068730"/>
            <a:ext cx="0" cy="2142612"/>
          </a:xfrm>
          <a:prstGeom prst="straightConnector1">
            <a:avLst/>
          </a:prstGeom>
          <a:solidFill>
            <a:schemeClr val="accent1"/>
          </a:solidFill>
          <a:ln w="28575" cap="flat" cmpd="sng" algn="ctr">
            <a:solidFill>
              <a:schemeClr val="tx1"/>
            </a:solidFill>
            <a:prstDash val="lgDash"/>
            <a:round/>
            <a:headEnd type="none" w="med" len="med"/>
            <a:tailEnd type="arrow"/>
          </a:ln>
          <a:effectLst/>
        </p:spPr>
      </p:cxnSp>
      <p:sp>
        <p:nvSpPr>
          <p:cNvPr id="49" name="TextBox 48"/>
          <p:cNvSpPr txBox="1"/>
          <p:nvPr/>
        </p:nvSpPr>
        <p:spPr>
          <a:xfrm>
            <a:off x="213598" y="771526"/>
            <a:ext cx="1140056" cy="230626"/>
          </a:xfrm>
          <a:prstGeom prst="rect">
            <a:avLst/>
          </a:prstGeom>
          <a:noFill/>
        </p:spPr>
        <p:txBody>
          <a:bodyPr wrap="none" rtlCol="0">
            <a:spAutoFit/>
          </a:bodyPr>
          <a:lstStyle/>
          <a:p>
            <a:r>
              <a:rPr lang="en-US" sz="1200" dirty="0">
                <a:latin typeface="Times New Roman" pitchFamily="18" charset="0"/>
                <a:cs typeface="Times New Roman" pitchFamily="18" charset="0"/>
              </a:rPr>
              <a:t>Signal Strength</a:t>
            </a:r>
          </a:p>
        </p:txBody>
      </p:sp>
      <p:cxnSp>
        <p:nvCxnSpPr>
          <p:cNvPr id="50" name="Straight Arrow Connector 49"/>
          <p:cNvCxnSpPr/>
          <p:nvPr/>
        </p:nvCxnSpPr>
        <p:spPr bwMode="auto">
          <a:xfrm>
            <a:off x="2091611" y="2092318"/>
            <a:ext cx="3075526" cy="591114"/>
          </a:xfrm>
          <a:prstGeom prst="straightConnector1">
            <a:avLst/>
          </a:prstGeom>
          <a:solidFill>
            <a:schemeClr val="accent1"/>
          </a:solidFill>
          <a:ln w="28575" cap="flat" cmpd="sng" algn="ctr">
            <a:solidFill>
              <a:srgbClr val="00B050"/>
            </a:solidFill>
            <a:prstDash val="sysDash"/>
            <a:round/>
            <a:headEnd type="arrow" w="med" len="med"/>
            <a:tailEnd type="arrow" w="med" len="med"/>
          </a:ln>
          <a:effectLst/>
        </p:spPr>
      </p:cxnSp>
      <p:pic>
        <p:nvPicPr>
          <p:cNvPr id="7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480" y="1955225"/>
            <a:ext cx="212094" cy="24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237" y="1324981"/>
            <a:ext cx="212094" cy="24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2661" y="1907733"/>
            <a:ext cx="212094" cy="24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6940" y="1625924"/>
            <a:ext cx="212094" cy="24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0"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2809" y="1661509"/>
            <a:ext cx="212094" cy="24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8054" y="945618"/>
            <a:ext cx="212094" cy="24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4903" y="879040"/>
            <a:ext cx="212094" cy="24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3287" y="891902"/>
            <a:ext cx="212094" cy="24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4"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4300" y="1324981"/>
            <a:ext cx="212094" cy="24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5" name="Straight Arrow Connector 84"/>
          <p:cNvCxnSpPr/>
          <p:nvPr/>
        </p:nvCxnSpPr>
        <p:spPr bwMode="auto">
          <a:xfrm flipH="1">
            <a:off x="8123274" y="1182008"/>
            <a:ext cx="308024" cy="261071"/>
          </a:xfrm>
          <a:prstGeom prst="straightConnector1">
            <a:avLst/>
          </a:prstGeom>
          <a:solidFill>
            <a:schemeClr val="accent1"/>
          </a:solidFill>
          <a:ln w="28575" cap="flat" cmpd="sng" algn="ctr">
            <a:solidFill>
              <a:srgbClr val="FF0000"/>
            </a:solidFill>
            <a:prstDash val="sysDot"/>
            <a:round/>
            <a:headEnd type="none" w="med" len="med"/>
            <a:tailEnd type="arrow"/>
          </a:ln>
          <a:effectLst/>
        </p:spPr>
      </p:cxnSp>
      <p:cxnSp>
        <p:nvCxnSpPr>
          <p:cNvPr id="86" name="Straight Arrow Connector 85"/>
          <p:cNvCxnSpPr/>
          <p:nvPr/>
        </p:nvCxnSpPr>
        <p:spPr bwMode="auto">
          <a:xfrm flipH="1">
            <a:off x="6962809" y="1182008"/>
            <a:ext cx="262384" cy="261071"/>
          </a:xfrm>
          <a:prstGeom prst="straightConnector1">
            <a:avLst/>
          </a:prstGeom>
          <a:solidFill>
            <a:schemeClr val="accent1"/>
          </a:solidFill>
          <a:ln w="28575" cap="flat" cmpd="sng" algn="ctr">
            <a:solidFill>
              <a:srgbClr val="FF0000"/>
            </a:solidFill>
            <a:prstDash val="sysDot"/>
            <a:round/>
            <a:headEnd type="none" w="med" len="med"/>
            <a:tailEnd type="arrow"/>
          </a:ln>
          <a:effectLst/>
        </p:spPr>
      </p:cxnSp>
      <p:cxnSp>
        <p:nvCxnSpPr>
          <p:cNvPr id="87" name="Straight Arrow Connector 86"/>
          <p:cNvCxnSpPr/>
          <p:nvPr/>
        </p:nvCxnSpPr>
        <p:spPr bwMode="auto">
          <a:xfrm>
            <a:off x="5374101" y="1217319"/>
            <a:ext cx="0" cy="342913"/>
          </a:xfrm>
          <a:prstGeom prst="straightConnector1">
            <a:avLst/>
          </a:prstGeom>
          <a:solidFill>
            <a:schemeClr val="accent1"/>
          </a:solidFill>
          <a:ln w="28575" cap="flat" cmpd="sng" algn="ctr">
            <a:solidFill>
              <a:srgbClr val="FF0000"/>
            </a:solidFill>
            <a:prstDash val="sysDot"/>
            <a:round/>
            <a:headEnd type="none" w="med" len="med"/>
            <a:tailEnd type="arrow"/>
          </a:ln>
          <a:effectLst/>
        </p:spPr>
      </p:cxnSp>
      <p:cxnSp>
        <p:nvCxnSpPr>
          <p:cNvPr id="88" name="Straight Arrow Connector 87"/>
          <p:cNvCxnSpPr/>
          <p:nvPr/>
        </p:nvCxnSpPr>
        <p:spPr bwMode="auto">
          <a:xfrm>
            <a:off x="3293185" y="1572429"/>
            <a:ext cx="243834" cy="212192"/>
          </a:xfrm>
          <a:prstGeom prst="straightConnector1">
            <a:avLst/>
          </a:prstGeom>
          <a:solidFill>
            <a:schemeClr val="accent1"/>
          </a:solidFill>
          <a:ln w="28575" cap="flat" cmpd="sng" algn="ctr">
            <a:solidFill>
              <a:srgbClr val="FF0000"/>
            </a:solidFill>
            <a:prstDash val="sysDot"/>
            <a:round/>
            <a:headEnd type="none" w="med" len="med"/>
            <a:tailEnd type="arrow"/>
          </a:ln>
          <a:effectLst/>
        </p:spPr>
      </p:cxnSp>
      <p:sp>
        <p:nvSpPr>
          <p:cNvPr id="92" name="TextBox 91"/>
          <p:cNvSpPr txBox="1"/>
          <p:nvPr/>
        </p:nvSpPr>
        <p:spPr>
          <a:xfrm>
            <a:off x="5156847" y="964878"/>
            <a:ext cx="293670" cy="256251"/>
          </a:xfrm>
          <a:prstGeom prst="rect">
            <a:avLst/>
          </a:prstGeom>
          <a:noFill/>
        </p:spPr>
        <p:txBody>
          <a:bodyPr wrap="none" rtlCol="0">
            <a:spAutoFit/>
          </a:bodyPr>
          <a:lstStyle/>
          <a:p>
            <a:r>
              <a:rPr lang="en-US" sz="1400" dirty="0">
                <a:latin typeface="Times New Roman" pitchFamily="18" charset="0"/>
                <a:cs typeface="Times New Roman" pitchFamily="18" charset="0"/>
              </a:rPr>
              <a:t>E</a:t>
            </a:r>
          </a:p>
        </p:txBody>
      </p:sp>
      <p:sp>
        <p:nvSpPr>
          <p:cNvPr id="93" name="TextBox 92"/>
          <p:cNvSpPr txBox="1"/>
          <p:nvPr/>
        </p:nvSpPr>
        <p:spPr>
          <a:xfrm>
            <a:off x="8309309" y="812478"/>
            <a:ext cx="243978" cy="307777"/>
          </a:xfrm>
          <a:prstGeom prst="rect">
            <a:avLst/>
          </a:prstGeom>
          <a:noFill/>
        </p:spPr>
        <p:txBody>
          <a:bodyPr wrap="none" rtlCol="0">
            <a:spAutoFit/>
          </a:bodyPr>
          <a:lstStyle/>
          <a:p>
            <a:r>
              <a:rPr lang="en-US" sz="1400" dirty="0">
                <a:latin typeface="Times New Roman" pitchFamily="18" charset="0"/>
                <a:cs typeface="Times New Roman" pitchFamily="18" charset="0"/>
              </a:rPr>
              <a:t>I</a:t>
            </a:r>
          </a:p>
        </p:txBody>
      </p:sp>
      <p:sp>
        <p:nvSpPr>
          <p:cNvPr id="94" name="TextBox 93"/>
          <p:cNvSpPr txBox="1"/>
          <p:nvPr/>
        </p:nvSpPr>
        <p:spPr>
          <a:xfrm>
            <a:off x="6742982" y="1484661"/>
            <a:ext cx="314510" cy="307777"/>
          </a:xfrm>
          <a:prstGeom prst="rect">
            <a:avLst/>
          </a:prstGeom>
          <a:noFill/>
        </p:spPr>
        <p:txBody>
          <a:bodyPr wrap="none" rtlCol="0">
            <a:spAutoFit/>
          </a:bodyPr>
          <a:lstStyle/>
          <a:p>
            <a:r>
              <a:rPr lang="en-US" sz="1400" dirty="0">
                <a:latin typeface="Times New Roman" pitchFamily="18" charset="0"/>
                <a:cs typeface="Times New Roman" pitchFamily="18" charset="0"/>
              </a:rPr>
              <a:t>G</a:t>
            </a:r>
          </a:p>
        </p:txBody>
      </p:sp>
      <p:sp>
        <p:nvSpPr>
          <p:cNvPr id="95" name="TextBox 94"/>
          <p:cNvSpPr txBox="1"/>
          <p:nvPr/>
        </p:nvSpPr>
        <p:spPr>
          <a:xfrm>
            <a:off x="6896750" y="771526"/>
            <a:ext cx="314510" cy="307777"/>
          </a:xfrm>
          <a:prstGeom prst="rect">
            <a:avLst/>
          </a:prstGeom>
          <a:noFill/>
        </p:spPr>
        <p:txBody>
          <a:bodyPr wrap="none" rtlCol="0">
            <a:spAutoFit/>
          </a:bodyPr>
          <a:lstStyle/>
          <a:p>
            <a:r>
              <a:rPr lang="en-US" sz="1400" dirty="0">
                <a:latin typeface="Times New Roman" pitchFamily="18" charset="0"/>
                <a:cs typeface="Times New Roman" pitchFamily="18" charset="0"/>
              </a:rPr>
              <a:t>H</a:t>
            </a:r>
          </a:p>
        </p:txBody>
      </p:sp>
      <p:sp>
        <p:nvSpPr>
          <p:cNvPr id="96" name="TextBox 95"/>
          <p:cNvSpPr txBox="1"/>
          <p:nvPr/>
        </p:nvSpPr>
        <p:spPr>
          <a:xfrm>
            <a:off x="5664226" y="1417316"/>
            <a:ext cx="284052" cy="307777"/>
          </a:xfrm>
          <a:prstGeom prst="rect">
            <a:avLst/>
          </a:prstGeom>
          <a:noFill/>
        </p:spPr>
        <p:txBody>
          <a:bodyPr wrap="none" rtlCol="0">
            <a:spAutoFit/>
          </a:bodyPr>
          <a:lstStyle/>
          <a:p>
            <a:r>
              <a:rPr lang="en-US" sz="1400" dirty="0">
                <a:latin typeface="Times New Roman" pitchFamily="18" charset="0"/>
                <a:cs typeface="Times New Roman" pitchFamily="18" charset="0"/>
              </a:rPr>
              <a:t>F</a:t>
            </a:r>
          </a:p>
        </p:txBody>
      </p:sp>
      <p:sp>
        <p:nvSpPr>
          <p:cNvPr id="97" name="laptop"/>
          <p:cNvSpPr>
            <a:spLocks noEditPoints="1" noChangeArrowheads="1"/>
          </p:cNvSpPr>
          <p:nvPr/>
        </p:nvSpPr>
        <p:spPr bwMode="auto">
          <a:xfrm>
            <a:off x="786384" y="2822364"/>
            <a:ext cx="368157" cy="346370"/>
          </a:xfrm>
          <a:custGeom>
            <a:avLst/>
            <a:gdLst>
              <a:gd name="T0" fmla="*/ 3362 w 21600"/>
              <a:gd name="T1" fmla="*/ 0 h 21600"/>
              <a:gd name="T2" fmla="*/ 3362 w 21600"/>
              <a:gd name="T3" fmla="*/ 7173 h 21600"/>
              <a:gd name="T4" fmla="*/ 18327 w 21600"/>
              <a:gd name="T5" fmla="*/ 0 h 21600"/>
              <a:gd name="T6" fmla="*/ 18327 w 21600"/>
              <a:gd name="T7" fmla="*/ 7173 h 21600"/>
              <a:gd name="T8" fmla="*/ 10800 w 21600"/>
              <a:gd name="T9" fmla="*/ 0 h 21600"/>
              <a:gd name="T10" fmla="*/ 10800 w 21600"/>
              <a:gd name="T11" fmla="*/ 21600 h 21600"/>
              <a:gd name="T12" fmla="*/ 0 w 21600"/>
              <a:gd name="T13" fmla="*/ 21600 h 21600"/>
              <a:gd name="T14" fmla="*/ 21600 w 21600"/>
              <a:gd name="T15" fmla="*/ 21600 h 21600"/>
              <a:gd name="T16" fmla="*/ 4445 w 21600"/>
              <a:gd name="T17" fmla="*/ 1858 h 21600"/>
              <a:gd name="T18" fmla="*/ 17311 w 21600"/>
              <a:gd name="T19" fmla="*/ 1232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0" name="laptop"/>
          <p:cNvSpPr>
            <a:spLocks noEditPoints="1" noChangeArrowheads="1"/>
          </p:cNvSpPr>
          <p:nvPr/>
        </p:nvSpPr>
        <p:spPr bwMode="auto">
          <a:xfrm>
            <a:off x="2091611" y="2815967"/>
            <a:ext cx="368157" cy="346370"/>
          </a:xfrm>
          <a:custGeom>
            <a:avLst/>
            <a:gdLst>
              <a:gd name="T0" fmla="*/ 3362 w 21600"/>
              <a:gd name="T1" fmla="*/ 0 h 21600"/>
              <a:gd name="T2" fmla="*/ 3362 w 21600"/>
              <a:gd name="T3" fmla="*/ 7173 h 21600"/>
              <a:gd name="T4" fmla="*/ 18327 w 21600"/>
              <a:gd name="T5" fmla="*/ 0 h 21600"/>
              <a:gd name="T6" fmla="*/ 18327 w 21600"/>
              <a:gd name="T7" fmla="*/ 7173 h 21600"/>
              <a:gd name="T8" fmla="*/ 10800 w 21600"/>
              <a:gd name="T9" fmla="*/ 0 h 21600"/>
              <a:gd name="T10" fmla="*/ 10800 w 21600"/>
              <a:gd name="T11" fmla="*/ 21600 h 21600"/>
              <a:gd name="T12" fmla="*/ 0 w 21600"/>
              <a:gd name="T13" fmla="*/ 21600 h 21600"/>
              <a:gd name="T14" fmla="*/ 21600 w 21600"/>
              <a:gd name="T15" fmla="*/ 21600 h 21600"/>
              <a:gd name="T16" fmla="*/ 4445 w 21600"/>
              <a:gd name="T17" fmla="*/ 1858 h 21600"/>
              <a:gd name="T18" fmla="*/ 17311 w 21600"/>
              <a:gd name="T19" fmla="*/ 1232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1" name="laptop"/>
          <p:cNvSpPr>
            <a:spLocks noEditPoints="1" noChangeArrowheads="1"/>
          </p:cNvSpPr>
          <p:nvPr/>
        </p:nvSpPr>
        <p:spPr bwMode="auto">
          <a:xfrm>
            <a:off x="3814611" y="2829514"/>
            <a:ext cx="368157" cy="346370"/>
          </a:xfrm>
          <a:custGeom>
            <a:avLst/>
            <a:gdLst>
              <a:gd name="T0" fmla="*/ 3362 w 21600"/>
              <a:gd name="T1" fmla="*/ 0 h 21600"/>
              <a:gd name="T2" fmla="*/ 3362 w 21600"/>
              <a:gd name="T3" fmla="*/ 7173 h 21600"/>
              <a:gd name="T4" fmla="*/ 18327 w 21600"/>
              <a:gd name="T5" fmla="*/ 0 h 21600"/>
              <a:gd name="T6" fmla="*/ 18327 w 21600"/>
              <a:gd name="T7" fmla="*/ 7173 h 21600"/>
              <a:gd name="T8" fmla="*/ 10800 w 21600"/>
              <a:gd name="T9" fmla="*/ 0 h 21600"/>
              <a:gd name="T10" fmla="*/ 10800 w 21600"/>
              <a:gd name="T11" fmla="*/ 21600 h 21600"/>
              <a:gd name="T12" fmla="*/ 0 w 21600"/>
              <a:gd name="T13" fmla="*/ 21600 h 21600"/>
              <a:gd name="T14" fmla="*/ 21600 w 21600"/>
              <a:gd name="T15" fmla="*/ 21600 h 21600"/>
              <a:gd name="T16" fmla="*/ 4445 w 21600"/>
              <a:gd name="T17" fmla="*/ 1858 h 21600"/>
              <a:gd name="T18" fmla="*/ 17311 w 21600"/>
              <a:gd name="T19" fmla="*/ 1232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2" name="laptop"/>
          <p:cNvSpPr>
            <a:spLocks noEditPoints="1" noChangeArrowheads="1"/>
          </p:cNvSpPr>
          <p:nvPr/>
        </p:nvSpPr>
        <p:spPr bwMode="auto">
          <a:xfrm>
            <a:off x="5296069" y="2822364"/>
            <a:ext cx="368157" cy="346370"/>
          </a:xfrm>
          <a:custGeom>
            <a:avLst/>
            <a:gdLst>
              <a:gd name="T0" fmla="*/ 3362 w 21600"/>
              <a:gd name="T1" fmla="*/ 0 h 21600"/>
              <a:gd name="T2" fmla="*/ 3362 w 21600"/>
              <a:gd name="T3" fmla="*/ 7173 h 21600"/>
              <a:gd name="T4" fmla="*/ 18327 w 21600"/>
              <a:gd name="T5" fmla="*/ 0 h 21600"/>
              <a:gd name="T6" fmla="*/ 18327 w 21600"/>
              <a:gd name="T7" fmla="*/ 7173 h 21600"/>
              <a:gd name="T8" fmla="*/ 10800 w 21600"/>
              <a:gd name="T9" fmla="*/ 0 h 21600"/>
              <a:gd name="T10" fmla="*/ 10800 w 21600"/>
              <a:gd name="T11" fmla="*/ 21600 h 21600"/>
              <a:gd name="T12" fmla="*/ 0 w 21600"/>
              <a:gd name="T13" fmla="*/ 21600 h 21600"/>
              <a:gd name="T14" fmla="*/ 21600 w 21600"/>
              <a:gd name="T15" fmla="*/ 21600 h 21600"/>
              <a:gd name="T16" fmla="*/ 4445 w 21600"/>
              <a:gd name="T17" fmla="*/ 1858 h 21600"/>
              <a:gd name="T18" fmla="*/ 17311 w 21600"/>
              <a:gd name="T19" fmla="*/ 1232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2" name="Rounded Rectangular Callout 61"/>
          <p:cNvSpPr/>
          <p:nvPr/>
        </p:nvSpPr>
        <p:spPr bwMode="auto">
          <a:xfrm>
            <a:off x="2540655" y="3591100"/>
            <a:ext cx="2018915" cy="411842"/>
          </a:xfrm>
          <a:prstGeom prst="wedgeRoundRectCallout">
            <a:avLst>
              <a:gd name="adj1" fmla="val 23067"/>
              <a:gd name="adj2" fmla="val -109867"/>
              <a:gd name="adj3" fmla="val 16667"/>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000" dirty="0">
                <a:latin typeface="Times New Roman" pitchFamily="18" charset="0"/>
                <a:ea typeface="ＭＳ Ｐゴシック" pitchFamily="34" charset="-128"/>
                <a:cs typeface="Times New Roman" pitchFamily="18" charset="0"/>
              </a:rPr>
              <a:t>Probe Threshold Reached</a:t>
            </a:r>
          </a:p>
          <a:p>
            <a:pPr marL="0" marR="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rPr>
              <a:t>Device</a:t>
            </a:r>
            <a:r>
              <a:rPr kumimoji="0" lang="en-US" sz="1000" b="0" i="0" u="none" strike="noStrike" cap="none" normalizeH="0" dirty="0">
                <a:ln>
                  <a:noFill/>
                </a:ln>
                <a:solidFill>
                  <a:schemeClr val="tx1"/>
                </a:solidFill>
                <a:effectLst/>
                <a:latin typeface="Times New Roman" pitchFamily="18" charset="0"/>
                <a:ea typeface="ＭＳ Ｐゴシック" pitchFamily="34" charset="-128"/>
                <a:cs typeface="Times New Roman" pitchFamily="18" charset="0"/>
              </a:rPr>
              <a:t> Sends out Probe Requests</a:t>
            </a:r>
            <a:endParaRPr kumimoji="0" lang="en-US" sz="1000" b="0"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endParaRPr>
          </a:p>
        </p:txBody>
      </p:sp>
    </p:spTree>
    <p:extLst>
      <p:ext uri="{BB962C8B-B14F-4D97-AF65-F5344CB8AC3E}">
        <p14:creationId xmlns:p14="http://schemas.microsoft.com/office/powerpoint/2010/main" val="2816005979"/>
      </p:ext>
    </p:extLst>
  </p:cSld>
  <p:clrMapOvr>
    <a:masterClrMapping/>
  </p:clrMapOvr>
  <p:transition spd="med">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Manual Input 5"/>
          <p:cNvSpPr/>
          <p:nvPr/>
        </p:nvSpPr>
        <p:spPr bwMode="auto">
          <a:xfrm flipH="1">
            <a:off x="6306366" y="1236612"/>
            <a:ext cx="2161262" cy="1963897"/>
          </a:xfrm>
          <a:prstGeom prst="flowChartManualInput">
            <a:avLst/>
          </a:prstGeom>
          <a:solidFill>
            <a:srgbClr val="00B050">
              <a:alpha val="54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hangingPunct="0"/>
            <a:endParaRPr lang="en-US" sz="2400">
              <a:latin typeface="Arial" charset="0"/>
              <a:ea typeface="ＭＳ Ｐゴシック" pitchFamily="34" charset="-128"/>
            </a:endParaRPr>
          </a:p>
        </p:txBody>
      </p:sp>
      <p:sp>
        <p:nvSpPr>
          <p:cNvPr id="5" name="Title 1"/>
          <p:cNvSpPr>
            <a:spLocks noGrp="1"/>
          </p:cNvSpPr>
          <p:nvPr>
            <p:ph type="title"/>
          </p:nvPr>
        </p:nvSpPr>
        <p:spPr/>
        <p:txBody>
          <a:bodyPr/>
          <a:lstStyle/>
          <a:p>
            <a:r>
              <a:rPr lang="en-US" sz="2400" dirty="0"/>
              <a:t>Client Roaming – Properly Designed and Tuned Network</a:t>
            </a:r>
            <a:endParaRPr lang="en-US" sz="1400" dirty="0"/>
          </a:p>
        </p:txBody>
      </p:sp>
      <p:sp>
        <p:nvSpPr>
          <p:cNvPr id="4" name="Right Triangle 3"/>
          <p:cNvSpPr/>
          <p:nvPr/>
        </p:nvSpPr>
        <p:spPr bwMode="auto">
          <a:xfrm flipH="1">
            <a:off x="6035750" y="1494105"/>
            <a:ext cx="270616" cy="1707018"/>
          </a:xfrm>
          <a:prstGeom prst="rtTriangle">
            <a:avLst/>
          </a:prstGeom>
          <a:solidFill>
            <a:srgbClr val="00B050">
              <a:alpha val="54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hangingPunct="0"/>
            <a:endParaRPr lang="en-US" sz="2400">
              <a:latin typeface="Arial" charset="0"/>
              <a:ea typeface="ＭＳ Ｐゴシック" pitchFamily="34" charset="-128"/>
            </a:endParaRPr>
          </a:p>
        </p:txBody>
      </p:sp>
      <p:sp>
        <p:nvSpPr>
          <p:cNvPr id="7" name="Flowchart: Manual Input 6"/>
          <p:cNvSpPr/>
          <p:nvPr/>
        </p:nvSpPr>
        <p:spPr bwMode="auto">
          <a:xfrm>
            <a:off x="318977" y="1217319"/>
            <a:ext cx="529570" cy="1981353"/>
          </a:xfrm>
          <a:prstGeom prst="flowChartManualInput">
            <a:avLst/>
          </a:prstGeom>
          <a:solidFill>
            <a:srgbClr val="00B050">
              <a:alpha val="54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hangingPunct="0"/>
            <a:endParaRPr lang="en-US" sz="2400">
              <a:latin typeface="Arial" charset="0"/>
              <a:ea typeface="ＭＳ Ｐゴシック" pitchFamily="34" charset="-128"/>
            </a:endParaRPr>
          </a:p>
        </p:txBody>
      </p:sp>
      <p:sp>
        <p:nvSpPr>
          <p:cNvPr id="8" name="Right Triangle 7"/>
          <p:cNvSpPr/>
          <p:nvPr/>
        </p:nvSpPr>
        <p:spPr bwMode="auto">
          <a:xfrm>
            <a:off x="848547" y="1196855"/>
            <a:ext cx="3425939" cy="2008562"/>
          </a:xfrm>
          <a:prstGeom prst="rtTriangle">
            <a:avLst/>
          </a:prstGeom>
          <a:solidFill>
            <a:srgbClr val="00B050">
              <a:alpha val="54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hangingPunct="0"/>
            <a:endParaRPr lang="en-US" sz="2400">
              <a:latin typeface="Arial" charset="0"/>
              <a:ea typeface="ＭＳ Ｐゴシック" pitchFamily="34" charset="-128"/>
            </a:endParaRPr>
          </a:p>
        </p:txBody>
      </p:sp>
      <p:sp>
        <p:nvSpPr>
          <p:cNvPr id="9" name="Right Triangle 8"/>
          <p:cNvSpPr/>
          <p:nvPr/>
        </p:nvSpPr>
        <p:spPr bwMode="auto">
          <a:xfrm>
            <a:off x="2815528" y="2358868"/>
            <a:ext cx="5020668" cy="846548"/>
          </a:xfrm>
          <a:prstGeom prst="rtTriangle">
            <a:avLst/>
          </a:prstGeom>
          <a:solidFill>
            <a:srgbClr val="FFFF00">
              <a:alpha val="54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hangingPunct="0"/>
            <a:endParaRPr lang="en-US" sz="2400">
              <a:latin typeface="Arial" charset="0"/>
              <a:ea typeface="ＭＳ Ｐゴシック" pitchFamily="34" charset="-128"/>
            </a:endParaRPr>
          </a:p>
        </p:txBody>
      </p:sp>
      <p:sp>
        <p:nvSpPr>
          <p:cNvPr id="15" name="TextBox 14"/>
          <p:cNvSpPr txBox="1"/>
          <p:nvPr/>
        </p:nvSpPr>
        <p:spPr>
          <a:xfrm>
            <a:off x="655953" y="1752240"/>
            <a:ext cx="314510" cy="256251"/>
          </a:xfrm>
          <a:prstGeom prst="rect">
            <a:avLst/>
          </a:prstGeom>
          <a:noFill/>
        </p:spPr>
        <p:txBody>
          <a:bodyPr wrap="none" rtlCol="0">
            <a:spAutoFit/>
          </a:bodyPr>
          <a:lstStyle/>
          <a:p>
            <a:r>
              <a:rPr lang="en-US" sz="1400" dirty="0">
                <a:latin typeface="Times New Roman" pitchFamily="18" charset="0"/>
                <a:cs typeface="Times New Roman" pitchFamily="18" charset="0"/>
              </a:rPr>
              <a:t>A</a:t>
            </a:r>
          </a:p>
        </p:txBody>
      </p:sp>
      <p:sp>
        <p:nvSpPr>
          <p:cNvPr id="16" name="TextBox 15"/>
          <p:cNvSpPr txBox="1"/>
          <p:nvPr/>
        </p:nvSpPr>
        <p:spPr>
          <a:xfrm>
            <a:off x="2885455" y="1148559"/>
            <a:ext cx="304892" cy="256251"/>
          </a:xfrm>
          <a:prstGeom prst="rect">
            <a:avLst/>
          </a:prstGeom>
          <a:noFill/>
        </p:spPr>
        <p:txBody>
          <a:bodyPr wrap="none" rtlCol="0">
            <a:spAutoFit/>
          </a:bodyPr>
          <a:lstStyle/>
          <a:p>
            <a:r>
              <a:rPr lang="en-US" sz="1400" dirty="0">
                <a:latin typeface="Times New Roman" pitchFamily="18" charset="0"/>
                <a:cs typeface="Times New Roman" pitchFamily="18" charset="0"/>
              </a:rPr>
              <a:t>B</a:t>
            </a:r>
          </a:p>
        </p:txBody>
      </p:sp>
      <p:sp>
        <p:nvSpPr>
          <p:cNvPr id="17" name="TextBox 16"/>
          <p:cNvSpPr txBox="1"/>
          <p:nvPr/>
        </p:nvSpPr>
        <p:spPr>
          <a:xfrm>
            <a:off x="3750617" y="1125264"/>
            <a:ext cx="304892" cy="256251"/>
          </a:xfrm>
          <a:prstGeom prst="rect">
            <a:avLst/>
          </a:prstGeom>
          <a:noFill/>
        </p:spPr>
        <p:txBody>
          <a:bodyPr wrap="none" rtlCol="0">
            <a:spAutoFit/>
          </a:bodyPr>
          <a:lstStyle/>
          <a:p>
            <a:r>
              <a:rPr lang="en-US" sz="1400" dirty="0">
                <a:latin typeface="Times New Roman" pitchFamily="18" charset="0"/>
                <a:cs typeface="Times New Roman" pitchFamily="18" charset="0"/>
              </a:rPr>
              <a:t>C</a:t>
            </a:r>
          </a:p>
        </p:txBody>
      </p:sp>
      <p:sp>
        <p:nvSpPr>
          <p:cNvPr id="18" name="TextBox 17"/>
          <p:cNvSpPr txBox="1"/>
          <p:nvPr/>
        </p:nvSpPr>
        <p:spPr>
          <a:xfrm>
            <a:off x="4665892" y="1699354"/>
            <a:ext cx="314510" cy="256251"/>
          </a:xfrm>
          <a:prstGeom prst="rect">
            <a:avLst/>
          </a:prstGeom>
          <a:noFill/>
        </p:spPr>
        <p:txBody>
          <a:bodyPr wrap="none" rtlCol="0">
            <a:spAutoFit/>
          </a:bodyPr>
          <a:lstStyle/>
          <a:p>
            <a:r>
              <a:rPr lang="en-US" sz="1400" dirty="0">
                <a:latin typeface="Times New Roman" pitchFamily="18" charset="0"/>
                <a:cs typeface="Times New Roman" pitchFamily="18" charset="0"/>
              </a:rPr>
              <a:t>D</a:t>
            </a:r>
          </a:p>
        </p:txBody>
      </p:sp>
      <p:sp>
        <p:nvSpPr>
          <p:cNvPr id="19" name="TextBox 18"/>
          <p:cNvSpPr txBox="1"/>
          <p:nvPr/>
        </p:nvSpPr>
        <p:spPr>
          <a:xfrm>
            <a:off x="5004447" y="812478"/>
            <a:ext cx="293670" cy="256251"/>
          </a:xfrm>
          <a:prstGeom prst="rect">
            <a:avLst/>
          </a:prstGeom>
          <a:noFill/>
        </p:spPr>
        <p:txBody>
          <a:bodyPr wrap="none" rtlCol="0">
            <a:spAutoFit/>
          </a:bodyPr>
          <a:lstStyle/>
          <a:p>
            <a:r>
              <a:rPr lang="en-US" sz="1400" dirty="0">
                <a:latin typeface="Times New Roman" pitchFamily="18" charset="0"/>
                <a:cs typeface="Times New Roman" pitchFamily="18" charset="0"/>
              </a:rPr>
              <a:t>E</a:t>
            </a:r>
          </a:p>
        </p:txBody>
      </p:sp>
      <p:cxnSp>
        <p:nvCxnSpPr>
          <p:cNvPr id="21" name="Straight Arrow Connector 20"/>
          <p:cNvCxnSpPr/>
          <p:nvPr/>
        </p:nvCxnSpPr>
        <p:spPr bwMode="auto">
          <a:xfrm>
            <a:off x="5108718" y="2185842"/>
            <a:ext cx="194083" cy="224268"/>
          </a:xfrm>
          <a:prstGeom prst="straightConnector1">
            <a:avLst/>
          </a:prstGeom>
          <a:solidFill>
            <a:schemeClr val="accent1"/>
          </a:solidFill>
          <a:ln w="28575" cap="flat" cmpd="sng" algn="ctr">
            <a:solidFill>
              <a:srgbClr val="0070C0"/>
            </a:solidFill>
            <a:prstDash val="sysDot"/>
            <a:round/>
            <a:headEnd type="none" w="med" len="med"/>
            <a:tailEnd type="arrow"/>
          </a:ln>
          <a:effectLst/>
        </p:spPr>
      </p:cxnSp>
      <p:cxnSp>
        <p:nvCxnSpPr>
          <p:cNvPr id="22" name="Straight Arrow Connector 21"/>
          <p:cNvCxnSpPr>
            <a:stCxn id="79" idx="2"/>
          </p:cNvCxnSpPr>
          <p:nvPr/>
        </p:nvCxnSpPr>
        <p:spPr bwMode="auto">
          <a:xfrm flipH="1">
            <a:off x="5773819" y="1872148"/>
            <a:ext cx="199168" cy="349638"/>
          </a:xfrm>
          <a:prstGeom prst="straightConnector1">
            <a:avLst/>
          </a:prstGeom>
          <a:solidFill>
            <a:schemeClr val="accent1"/>
          </a:solidFill>
          <a:ln w="28575" cap="flat" cmpd="sng" algn="ctr">
            <a:solidFill>
              <a:srgbClr val="0070C0"/>
            </a:solidFill>
            <a:prstDash val="sysDot"/>
            <a:round/>
            <a:headEnd type="none" w="med" len="med"/>
            <a:tailEnd type="arrow"/>
          </a:ln>
          <a:effectLst/>
        </p:spPr>
      </p:cxnSp>
      <p:cxnSp>
        <p:nvCxnSpPr>
          <p:cNvPr id="23" name="Straight Arrow Connector 22"/>
          <p:cNvCxnSpPr/>
          <p:nvPr/>
        </p:nvCxnSpPr>
        <p:spPr bwMode="auto">
          <a:xfrm>
            <a:off x="4152569" y="1522502"/>
            <a:ext cx="243834" cy="304977"/>
          </a:xfrm>
          <a:prstGeom prst="straightConnector1">
            <a:avLst/>
          </a:prstGeom>
          <a:solidFill>
            <a:schemeClr val="accent1"/>
          </a:solidFill>
          <a:ln w="28575" cap="flat" cmpd="sng" algn="ctr">
            <a:solidFill>
              <a:srgbClr val="FFC000"/>
            </a:solidFill>
            <a:prstDash val="sysDot"/>
            <a:round/>
            <a:headEnd type="none" w="med" len="med"/>
            <a:tailEnd type="arrow"/>
          </a:ln>
          <a:effectLst/>
        </p:spPr>
      </p:cxnSp>
      <p:cxnSp>
        <p:nvCxnSpPr>
          <p:cNvPr id="25" name="Straight Arrow Connector 24"/>
          <p:cNvCxnSpPr/>
          <p:nvPr/>
        </p:nvCxnSpPr>
        <p:spPr bwMode="auto">
          <a:xfrm>
            <a:off x="963527" y="2237083"/>
            <a:ext cx="3751" cy="346053"/>
          </a:xfrm>
          <a:prstGeom prst="straightConnector1">
            <a:avLst/>
          </a:prstGeom>
          <a:solidFill>
            <a:schemeClr val="accent1"/>
          </a:solidFill>
          <a:ln w="28575" cap="flat" cmpd="sng" algn="ctr">
            <a:solidFill>
              <a:srgbClr val="00B050"/>
            </a:solidFill>
            <a:prstDash val="solid"/>
            <a:round/>
            <a:headEnd type="arrow" w="med" len="med"/>
            <a:tailEnd type="arrow" w="med" len="med"/>
          </a:ln>
          <a:effectLst/>
        </p:spPr>
      </p:cxnSp>
      <p:sp>
        <p:nvSpPr>
          <p:cNvPr id="26" name="Rounded Rectangular Callout 25"/>
          <p:cNvSpPr/>
          <p:nvPr/>
        </p:nvSpPr>
        <p:spPr bwMode="auto">
          <a:xfrm>
            <a:off x="216372" y="3542035"/>
            <a:ext cx="972008" cy="254986"/>
          </a:xfrm>
          <a:prstGeom prst="wedgeRoundRectCallout">
            <a:avLst>
              <a:gd name="adj1" fmla="val 25848"/>
              <a:gd name="adj2" fmla="val -104357"/>
              <a:gd name="adj3" fmla="val 16667"/>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000" dirty="0">
                <a:latin typeface="Times New Roman" pitchFamily="18" charset="0"/>
                <a:ea typeface="ＭＳ Ｐゴシック" pitchFamily="34" charset="-128"/>
                <a:cs typeface="Times New Roman" pitchFamily="18" charset="0"/>
              </a:rPr>
              <a:t>Good signal!</a:t>
            </a:r>
            <a:endParaRPr kumimoji="0" lang="en-US" sz="1000" b="0"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endParaRPr>
          </a:p>
        </p:txBody>
      </p:sp>
      <p:sp>
        <p:nvSpPr>
          <p:cNvPr id="29" name="Rounded Rectangular Callout 28"/>
          <p:cNvSpPr/>
          <p:nvPr/>
        </p:nvSpPr>
        <p:spPr bwMode="auto">
          <a:xfrm>
            <a:off x="1831563" y="4138161"/>
            <a:ext cx="1418184" cy="304578"/>
          </a:xfrm>
          <a:prstGeom prst="wedgeRoundRectCallout">
            <a:avLst>
              <a:gd name="adj1" fmla="val -19656"/>
              <a:gd name="adj2" fmla="val -307108"/>
              <a:gd name="adj3" fmla="val 16667"/>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000" dirty="0">
                <a:latin typeface="Times New Roman" pitchFamily="18" charset="0"/>
                <a:ea typeface="ＭＳ Ｐゴシック" pitchFamily="34" charset="-128"/>
                <a:cs typeface="Times New Roman" pitchFamily="18" charset="0"/>
              </a:rPr>
              <a:t>Device starts to move</a:t>
            </a:r>
            <a:endParaRPr kumimoji="0" lang="en-US" sz="1000" b="0"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endParaRPr>
          </a:p>
        </p:txBody>
      </p:sp>
      <p:sp>
        <p:nvSpPr>
          <p:cNvPr id="31" name="Rounded Rectangular Callout 30"/>
          <p:cNvSpPr/>
          <p:nvPr/>
        </p:nvSpPr>
        <p:spPr bwMode="auto">
          <a:xfrm>
            <a:off x="4220653" y="4131422"/>
            <a:ext cx="1970326" cy="421475"/>
          </a:xfrm>
          <a:prstGeom prst="wedgeRoundRectCallout">
            <a:avLst>
              <a:gd name="adj1" fmla="val 11686"/>
              <a:gd name="adj2" fmla="val -215863"/>
              <a:gd name="adj3" fmla="val 16667"/>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000" dirty="0">
                <a:latin typeface="Times New Roman" pitchFamily="18" charset="0"/>
                <a:ea typeface="ＭＳ Ｐゴシック" pitchFamily="34" charset="-128"/>
                <a:cs typeface="Times New Roman" pitchFamily="18" charset="0"/>
              </a:rPr>
              <a:t>All AP’s that hear &gt;-85dBm respond</a:t>
            </a:r>
            <a:endParaRPr kumimoji="0" lang="en-US" sz="1000" b="0"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endParaRPr>
          </a:p>
        </p:txBody>
      </p:sp>
      <p:sp>
        <p:nvSpPr>
          <p:cNvPr id="33" name="Rounded Rectangular Callout 32"/>
          <p:cNvSpPr/>
          <p:nvPr/>
        </p:nvSpPr>
        <p:spPr bwMode="auto">
          <a:xfrm>
            <a:off x="5806252" y="3425506"/>
            <a:ext cx="3242499" cy="577436"/>
          </a:xfrm>
          <a:prstGeom prst="wedgeRoundRectCallout">
            <a:avLst>
              <a:gd name="adj1" fmla="val -30176"/>
              <a:gd name="adj2" fmla="val -80294"/>
              <a:gd name="adj3" fmla="val 16667"/>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rPr>
              <a:t>Roaming threshold</a:t>
            </a:r>
            <a:r>
              <a:rPr kumimoji="0" lang="en-US" sz="1000" b="0" i="0" u="none" strike="noStrike" cap="none" normalizeH="0" dirty="0">
                <a:ln>
                  <a:noFill/>
                </a:ln>
                <a:solidFill>
                  <a:schemeClr val="tx1"/>
                </a:solidFill>
                <a:effectLst/>
                <a:latin typeface="Times New Roman" pitchFamily="18" charset="0"/>
                <a:ea typeface="ＭＳ Ｐゴシック" pitchFamily="34" charset="-128"/>
                <a:cs typeface="Times New Roman" pitchFamily="18" charset="0"/>
              </a:rPr>
              <a:t> reached and device picks an AP in the table built from the probe responses based on signal strength received and/or 802.1k information (if supported)</a:t>
            </a:r>
            <a:endParaRPr kumimoji="0" lang="en-US" sz="1000" b="0"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endParaRPr>
          </a:p>
        </p:txBody>
      </p:sp>
      <p:cxnSp>
        <p:nvCxnSpPr>
          <p:cNvPr id="34" name="Straight Arrow Connector 33"/>
          <p:cNvCxnSpPr/>
          <p:nvPr/>
        </p:nvCxnSpPr>
        <p:spPr bwMode="auto">
          <a:xfrm>
            <a:off x="318977" y="3205417"/>
            <a:ext cx="8650286" cy="0"/>
          </a:xfrm>
          <a:prstGeom prst="straightConnector1">
            <a:avLst/>
          </a:prstGeom>
          <a:solidFill>
            <a:schemeClr val="accent1"/>
          </a:solidFill>
          <a:ln w="28575" cap="flat" cmpd="sng" algn="ctr">
            <a:solidFill>
              <a:schemeClr val="tx1"/>
            </a:solidFill>
            <a:prstDash val="lgDash"/>
            <a:round/>
            <a:headEnd type="none" w="med" len="med"/>
            <a:tailEnd type="arrow"/>
          </a:ln>
          <a:effectLst/>
        </p:spPr>
      </p:cxnSp>
      <p:sp>
        <p:nvSpPr>
          <p:cNvPr id="35" name="TextBox 34"/>
          <p:cNvSpPr txBox="1"/>
          <p:nvPr/>
        </p:nvSpPr>
        <p:spPr>
          <a:xfrm>
            <a:off x="7836196" y="2822364"/>
            <a:ext cx="1133067" cy="230626"/>
          </a:xfrm>
          <a:prstGeom prst="rect">
            <a:avLst/>
          </a:prstGeom>
          <a:noFill/>
        </p:spPr>
        <p:txBody>
          <a:bodyPr wrap="none" rtlCol="0">
            <a:spAutoFit/>
          </a:bodyPr>
          <a:lstStyle/>
          <a:p>
            <a:r>
              <a:rPr lang="en-US" sz="1200" dirty="0">
                <a:latin typeface="Times New Roman" pitchFamily="18" charset="0"/>
                <a:cs typeface="Times New Roman" pitchFamily="18" charset="0"/>
              </a:rPr>
              <a:t>Time / distance</a:t>
            </a:r>
          </a:p>
        </p:txBody>
      </p:sp>
      <p:cxnSp>
        <p:nvCxnSpPr>
          <p:cNvPr id="36" name="Straight Arrow Connector 35"/>
          <p:cNvCxnSpPr/>
          <p:nvPr/>
        </p:nvCxnSpPr>
        <p:spPr bwMode="auto">
          <a:xfrm>
            <a:off x="1371600" y="2180078"/>
            <a:ext cx="720011" cy="602064"/>
          </a:xfrm>
          <a:prstGeom prst="straightConnector1">
            <a:avLst/>
          </a:prstGeom>
          <a:solidFill>
            <a:schemeClr val="accent1"/>
          </a:solidFill>
          <a:ln w="28575" cap="flat" cmpd="sng" algn="ctr">
            <a:solidFill>
              <a:srgbClr val="00B050"/>
            </a:solidFill>
            <a:prstDash val="solid"/>
            <a:round/>
            <a:headEnd type="arrow" w="med" len="med"/>
            <a:tailEnd type="arrow" w="med" len="med"/>
          </a:ln>
          <a:effectLst/>
        </p:spPr>
      </p:cxnSp>
      <p:cxnSp>
        <p:nvCxnSpPr>
          <p:cNvPr id="37" name="Straight Arrow Connector 36"/>
          <p:cNvCxnSpPr/>
          <p:nvPr/>
        </p:nvCxnSpPr>
        <p:spPr bwMode="auto">
          <a:xfrm>
            <a:off x="1754372" y="2108803"/>
            <a:ext cx="1875002" cy="737500"/>
          </a:xfrm>
          <a:prstGeom prst="straightConnector1">
            <a:avLst/>
          </a:prstGeom>
          <a:solidFill>
            <a:schemeClr val="accent1"/>
          </a:solidFill>
          <a:ln w="28575" cap="flat" cmpd="sng" algn="ctr">
            <a:solidFill>
              <a:srgbClr val="00B050"/>
            </a:solidFill>
            <a:prstDash val="lgDash"/>
            <a:round/>
            <a:headEnd type="arrow" w="med" len="med"/>
            <a:tailEnd type="arrow" w="med" len="med"/>
          </a:ln>
          <a:effectLst/>
        </p:spPr>
      </p:cxnSp>
      <p:cxnSp>
        <p:nvCxnSpPr>
          <p:cNvPr id="38" name="Straight Arrow Connector 37"/>
          <p:cNvCxnSpPr/>
          <p:nvPr/>
        </p:nvCxnSpPr>
        <p:spPr bwMode="auto">
          <a:xfrm flipH="1">
            <a:off x="6669138" y="1880366"/>
            <a:ext cx="293671" cy="150479"/>
          </a:xfrm>
          <a:prstGeom prst="straightConnector1">
            <a:avLst/>
          </a:prstGeom>
          <a:solidFill>
            <a:schemeClr val="accent1"/>
          </a:solidFill>
          <a:ln w="28575" cap="flat" cmpd="sng" algn="ctr">
            <a:solidFill>
              <a:srgbClr val="FFC000"/>
            </a:solidFill>
            <a:prstDash val="sysDot"/>
            <a:round/>
            <a:headEnd type="none" w="med" len="med"/>
            <a:tailEnd type="arrow"/>
          </a:ln>
          <a:effectLst/>
        </p:spPr>
      </p:cxnSp>
      <p:cxnSp>
        <p:nvCxnSpPr>
          <p:cNvPr id="40" name="Straight Arrow Connector 39"/>
          <p:cNvCxnSpPr/>
          <p:nvPr/>
        </p:nvCxnSpPr>
        <p:spPr bwMode="auto">
          <a:xfrm flipH="1">
            <a:off x="4174332" y="2608192"/>
            <a:ext cx="222071" cy="221322"/>
          </a:xfrm>
          <a:prstGeom prst="straightConnector1">
            <a:avLst/>
          </a:prstGeom>
          <a:solidFill>
            <a:schemeClr val="accent1"/>
          </a:solidFill>
          <a:ln w="28575" cap="flat" cmpd="sng" algn="ctr">
            <a:solidFill>
              <a:srgbClr val="0070C0"/>
            </a:solidFill>
            <a:prstDash val="sysDot"/>
            <a:round/>
            <a:headEnd type="arrow" w="med" len="med"/>
            <a:tailEnd type="none" w="med" len="med"/>
          </a:ln>
          <a:effectLst/>
        </p:spPr>
      </p:cxnSp>
      <p:cxnSp>
        <p:nvCxnSpPr>
          <p:cNvPr id="41" name="Straight Arrow Connector 40"/>
          <p:cNvCxnSpPr>
            <a:endCxn id="101" idx="4"/>
          </p:cNvCxnSpPr>
          <p:nvPr/>
        </p:nvCxnSpPr>
        <p:spPr bwMode="auto">
          <a:xfrm>
            <a:off x="3998689" y="2583136"/>
            <a:ext cx="1" cy="246378"/>
          </a:xfrm>
          <a:prstGeom prst="straightConnector1">
            <a:avLst/>
          </a:prstGeom>
          <a:solidFill>
            <a:schemeClr val="accent1"/>
          </a:solidFill>
          <a:ln w="28575" cap="flat" cmpd="sng" algn="ctr">
            <a:solidFill>
              <a:srgbClr val="0070C0"/>
            </a:solidFill>
            <a:prstDash val="sysDot"/>
            <a:round/>
            <a:headEnd type="arrow" w="med" len="med"/>
            <a:tailEnd type="none" w="med" len="med"/>
          </a:ln>
          <a:effectLst/>
        </p:spPr>
      </p:cxnSp>
      <p:cxnSp>
        <p:nvCxnSpPr>
          <p:cNvPr id="42" name="Straight Arrow Connector 41"/>
          <p:cNvCxnSpPr/>
          <p:nvPr/>
        </p:nvCxnSpPr>
        <p:spPr bwMode="auto">
          <a:xfrm>
            <a:off x="3629374" y="2583136"/>
            <a:ext cx="221930" cy="219080"/>
          </a:xfrm>
          <a:prstGeom prst="straightConnector1">
            <a:avLst/>
          </a:prstGeom>
          <a:solidFill>
            <a:schemeClr val="accent1"/>
          </a:solidFill>
          <a:ln w="28575" cap="flat" cmpd="sng" algn="ctr">
            <a:solidFill>
              <a:srgbClr val="0070C0"/>
            </a:solidFill>
            <a:prstDash val="sysDot"/>
            <a:round/>
            <a:headEnd type="arrow" w="med" len="med"/>
            <a:tailEnd type="none" w="med" len="med"/>
          </a:ln>
          <a:effectLst/>
        </p:spPr>
      </p:cxnSp>
      <p:cxnSp>
        <p:nvCxnSpPr>
          <p:cNvPr id="48" name="Straight Arrow Connector 47"/>
          <p:cNvCxnSpPr/>
          <p:nvPr/>
        </p:nvCxnSpPr>
        <p:spPr bwMode="auto">
          <a:xfrm flipV="1">
            <a:off x="318977" y="1068730"/>
            <a:ext cx="0" cy="2142612"/>
          </a:xfrm>
          <a:prstGeom prst="straightConnector1">
            <a:avLst/>
          </a:prstGeom>
          <a:solidFill>
            <a:schemeClr val="accent1"/>
          </a:solidFill>
          <a:ln w="28575" cap="flat" cmpd="sng" algn="ctr">
            <a:solidFill>
              <a:schemeClr val="tx1"/>
            </a:solidFill>
            <a:prstDash val="lgDash"/>
            <a:round/>
            <a:headEnd type="none" w="med" len="med"/>
            <a:tailEnd type="arrow"/>
          </a:ln>
          <a:effectLst/>
        </p:spPr>
      </p:cxnSp>
      <p:sp>
        <p:nvSpPr>
          <p:cNvPr id="49" name="TextBox 48"/>
          <p:cNvSpPr txBox="1"/>
          <p:nvPr/>
        </p:nvSpPr>
        <p:spPr>
          <a:xfrm>
            <a:off x="213598" y="771526"/>
            <a:ext cx="1140056" cy="230626"/>
          </a:xfrm>
          <a:prstGeom prst="rect">
            <a:avLst/>
          </a:prstGeom>
          <a:noFill/>
        </p:spPr>
        <p:txBody>
          <a:bodyPr wrap="none" rtlCol="0">
            <a:spAutoFit/>
          </a:bodyPr>
          <a:lstStyle/>
          <a:p>
            <a:r>
              <a:rPr lang="en-US" sz="1200" dirty="0">
                <a:latin typeface="Times New Roman" pitchFamily="18" charset="0"/>
                <a:cs typeface="Times New Roman" pitchFamily="18" charset="0"/>
              </a:rPr>
              <a:t>Signal Strength</a:t>
            </a:r>
          </a:p>
        </p:txBody>
      </p:sp>
      <p:cxnSp>
        <p:nvCxnSpPr>
          <p:cNvPr id="50" name="Straight Arrow Connector 49"/>
          <p:cNvCxnSpPr/>
          <p:nvPr/>
        </p:nvCxnSpPr>
        <p:spPr bwMode="auto">
          <a:xfrm>
            <a:off x="2091611" y="2092318"/>
            <a:ext cx="3075526" cy="591114"/>
          </a:xfrm>
          <a:prstGeom prst="straightConnector1">
            <a:avLst/>
          </a:prstGeom>
          <a:solidFill>
            <a:schemeClr val="accent1"/>
          </a:solidFill>
          <a:ln w="28575" cap="flat" cmpd="sng" algn="ctr">
            <a:solidFill>
              <a:srgbClr val="00B050"/>
            </a:solidFill>
            <a:prstDash val="sysDash"/>
            <a:round/>
            <a:headEnd type="arrow" w="med" len="med"/>
            <a:tailEnd type="arrow" w="med" len="med"/>
          </a:ln>
          <a:effectLst/>
        </p:spPr>
      </p:cxnSp>
      <p:pic>
        <p:nvPicPr>
          <p:cNvPr id="7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480" y="1955225"/>
            <a:ext cx="212094" cy="24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237" y="1324981"/>
            <a:ext cx="212094" cy="24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2661" y="1907733"/>
            <a:ext cx="212094" cy="24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6940" y="1625924"/>
            <a:ext cx="212094" cy="24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0"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2809" y="1661509"/>
            <a:ext cx="212094" cy="24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8054" y="945618"/>
            <a:ext cx="212094" cy="24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4903" y="879040"/>
            <a:ext cx="212094" cy="24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3287" y="891902"/>
            <a:ext cx="212094" cy="24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4"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4300" y="1324981"/>
            <a:ext cx="212094" cy="24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5" name="Straight Arrow Connector 84"/>
          <p:cNvCxnSpPr/>
          <p:nvPr/>
        </p:nvCxnSpPr>
        <p:spPr bwMode="auto">
          <a:xfrm flipH="1">
            <a:off x="8123274" y="1182008"/>
            <a:ext cx="308024" cy="261071"/>
          </a:xfrm>
          <a:prstGeom prst="straightConnector1">
            <a:avLst/>
          </a:prstGeom>
          <a:solidFill>
            <a:schemeClr val="accent1"/>
          </a:solidFill>
          <a:ln w="28575" cap="flat" cmpd="sng" algn="ctr">
            <a:solidFill>
              <a:srgbClr val="FF0000"/>
            </a:solidFill>
            <a:prstDash val="sysDot"/>
            <a:round/>
            <a:headEnd type="none" w="med" len="med"/>
            <a:tailEnd type="arrow"/>
          </a:ln>
          <a:effectLst/>
        </p:spPr>
      </p:cxnSp>
      <p:cxnSp>
        <p:nvCxnSpPr>
          <p:cNvPr id="86" name="Straight Arrow Connector 85"/>
          <p:cNvCxnSpPr/>
          <p:nvPr/>
        </p:nvCxnSpPr>
        <p:spPr bwMode="auto">
          <a:xfrm flipH="1">
            <a:off x="6962809" y="1182008"/>
            <a:ext cx="262384" cy="261071"/>
          </a:xfrm>
          <a:prstGeom prst="straightConnector1">
            <a:avLst/>
          </a:prstGeom>
          <a:solidFill>
            <a:schemeClr val="accent1"/>
          </a:solidFill>
          <a:ln w="28575" cap="flat" cmpd="sng" algn="ctr">
            <a:solidFill>
              <a:srgbClr val="FF0000"/>
            </a:solidFill>
            <a:prstDash val="sysDot"/>
            <a:round/>
            <a:headEnd type="none" w="med" len="med"/>
            <a:tailEnd type="arrow"/>
          </a:ln>
          <a:effectLst/>
        </p:spPr>
      </p:cxnSp>
      <p:cxnSp>
        <p:nvCxnSpPr>
          <p:cNvPr id="87" name="Straight Arrow Connector 86"/>
          <p:cNvCxnSpPr/>
          <p:nvPr/>
        </p:nvCxnSpPr>
        <p:spPr bwMode="auto">
          <a:xfrm>
            <a:off x="5374101" y="1217319"/>
            <a:ext cx="0" cy="342913"/>
          </a:xfrm>
          <a:prstGeom prst="straightConnector1">
            <a:avLst/>
          </a:prstGeom>
          <a:solidFill>
            <a:schemeClr val="accent1"/>
          </a:solidFill>
          <a:ln w="28575" cap="flat" cmpd="sng" algn="ctr">
            <a:solidFill>
              <a:srgbClr val="FF0000"/>
            </a:solidFill>
            <a:prstDash val="sysDot"/>
            <a:round/>
            <a:headEnd type="none" w="med" len="med"/>
            <a:tailEnd type="arrow"/>
          </a:ln>
          <a:effectLst/>
        </p:spPr>
      </p:cxnSp>
      <p:cxnSp>
        <p:nvCxnSpPr>
          <p:cNvPr id="88" name="Straight Arrow Connector 87"/>
          <p:cNvCxnSpPr/>
          <p:nvPr/>
        </p:nvCxnSpPr>
        <p:spPr bwMode="auto">
          <a:xfrm>
            <a:off x="3293185" y="1572429"/>
            <a:ext cx="243834" cy="212192"/>
          </a:xfrm>
          <a:prstGeom prst="straightConnector1">
            <a:avLst/>
          </a:prstGeom>
          <a:solidFill>
            <a:schemeClr val="accent1"/>
          </a:solidFill>
          <a:ln w="28575" cap="flat" cmpd="sng" algn="ctr">
            <a:solidFill>
              <a:srgbClr val="FF0000"/>
            </a:solidFill>
            <a:prstDash val="sysDot"/>
            <a:round/>
            <a:headEnd type="none" w="med" len="med"/>
            <a:tailEnd type="arrow"/>
          </a:ln>
          <a:effectLst/>
        </p:spPr>
      </p:cxnSp>
      <p:sp>
        <p:nvSpPr>
          <p:cNvPr id="92" name="TextBox 91"/>
          <p:cNvSpPr txBox="1"/>
          <p:nvPr/>
        </p:nvSpPr>
        <p:spPr>
          <a:xfrm>
            <a:off x="5156847" y="964878"/>
            <a:ext cx="293670" cy="256251"/>
          </a:xfrm>
          <a:prstGeom prst="rect">
            <a:avLst/>
          </a:prstGeom>
          <a:noFill/>
        </p:spPr>
        <p:txBody>
          <a:bodyPr wrap="none" rtlCol="0">
            <a:spAutoFit/>
          </a:bodyPr>
          <a:lstStyle/>
          <a:p>
            <a:r>
              <a:rPr lang="en-US" sz="1400" dirty="0">
                <a:latin typeface="Times New Roman" pitchFamily="18" charset="0"/>
                <a:cs typeface="Times New Roman" pitchFamily="18" charset="0"/>
              </a:rPr>
              <a:t>E</a:t>
            </a:r>
          </a:p>
        </p:txBody>
      </p:sp>
      <p:sp>
        <p:nvSpPr>
          <p:cNvPr id="93" name="TextBox 92"/>
          <p:cNvSpPr txBox="1"/>
          <p:nvPr/>
        </p:nvSpPr>
        <p:spPr>
          <a:xfrm>
            <a:off x="8309309" y="812478"/>
            <a:ext cx="243978" cy="307777"/>
          </a:xfrm>
          <a:prstGeom prst="rect">
            <a:avLst/>
          </a:prstGeom>
          <a:noFill/>
        </p:spPr>
        <p:txBody>
          <a:bodyPr wrap="none" rtlCol="0">
            <a:spAutoFit/>
          </a:bodyPr>
          <a:lstStyle/>
          <a:p>
            <a:r>
              <a:rPr lang="en-US" sz="1400" dirty="0">
                <a:latin typeface="Times New Roman" pitchFamily="18" charset="0"/>
                <a:cs typeface="Times New Roman" pitchFamily="18" charset="0"/>
              </a:rPr>
              <a:t>I</a:t>
            </a:r>
          </a:p>
        </p:txBody>
      </p:sp>
      <p:sp>
        <p:nvSpPr>
          <p:cNvPr id="94" name="TextBox 93"/>
          <p:cNvSpPr txBox="1"/>
          <p:nvPr/>
        </p:nvSpPr>
        <p:spPr>
          <a:xfrm>
            <a:off x="6742982" y="1484661"/>
            <a:ext cx="314510" cy="307777"/>
          </a:xfrm>
          <a:prstGeom prst="rect">
            <a:avLst/>
          </a:prstGeom>
          <a:noFill/>
        </p:spPr>
        <p:txBody>
          <a:bodyPr wrap="none" rtlCol="0">
            <a:spAutoFit/>
          </a:bodyPr>
          <a:lstStyle/>
          <a:p>
            <a:r>
              <a:rPr lang="en-US" sz="1400" dirty="0">
                <a:latin typeface="Times New Roman" pitchFamily="18" charset="0"/>
                <a:cs typeface="Times New Roman" pitchFamily="18" charset="0"/>
              </a:rPr>
              <a:t>G</a:t>
            </a:r>
          </a:p>
        </p:txBody>
      </p:sp>
      <p:sp>
        <p:nvSpPr>
          <p:cNvPr id="95" name="TextBox 94"/>
          <p:cNvSpPr txBox="1"/>
          <p:nvPr/>
        </p:nvSpPr>
        <p:spPr>
          <a:xfrm>
            <a:off x="6896750" y="771526"/>
            <a:ext cx="314510" cy="307777"/>
          </a:xfrm>
          <a:prstGeom prst="rect">
            <a:avLst/>
          </a:prstGeom>
          <a:noFill/>
        </p:spPr>
        <p:txBody>
          <a:bodyPr wrap="none" rtlCol="0">
            <a:spAutoFit/>
          </a:bodyPr>
          <a:lstStyle/>
          <a:p>
            <a:r>
              <a:rPr lang="en-US" sz="1400" dirty="0">
                <a:latin typeface="Times New Roman" pitchFamily="18" charset="0"/>
                <a:cs typeface="Times New Roman" pitchFamily="18" charset="0"/>
              </a:rPr>
              <a:t>H</a:t>
            </a:r>
          </a:p>
        </p:txBody>
      </p:sp>
      <p:sp>
        <p:nvSpPr>
          <p:cNvPr id="96" name="TextBox 95"/>
          <p:cNvSpPr txBox="1"/>
          <p:nvPr/>
        </p:nvSpPr>
        <p:spPr>
          <a:xfrm>
            <a:off x="5664226" y="1417316"/>
            <a:ext cx="284052" cy="307777"/>
          </a:xfrm>
          <a:prstGeom prst="rect">
            <a:avLst/>
          </a:prstGeom>
          <a:noFill/>
        </p:spPr>
        <p:txBody>
          <a:bodyPr wrap="none" rtlCol="0">
            <a:spAutoFit/>
          </a:bodyPr>
          <a:lstStyle/>
          <a:p>
            <a:r>
              <a:rPr lang="en-US" sz="1400" dirty="0">
                <a:latin typeface="Times New Roman" pitchFamily="18" charset="0"/>
                <a:cs typeface="Times New Roman" pitchFamily="18" charset="0"/>
              </a:rPr>
              <a:t>F</a:t>
            </a:r>
          </a:p>
        </p:txBody>
      </p:sp>
      <p:sp>
        <p:nvSpPr>
          <p:cNvPr id="97" name="laptop"/>
          <p:cNvSpPr>
            <a:spLocks noEditPoints="1" noChangeArrowheads="1"/>
          </p:cNvSpPr>
          <p:nvPr/>
        </p:nvSpPr>
        <p:spPr bwMode="auto">
          <a:xfrm>
            <a:off x="786384" y="2822364"/>
            <a:ext cx="368157" cy="346370"/>
          </a:xfrm>
          <a:custGeom>
            <a:avLst/>
            <a:gdLst>
              <a:gd name="T0" fmla="*/ 3362 w 21600"/>
              <a:gd name="T1" fmla="*/ 0 h 21600"/>
              <a:gd name="T2" fmla="*/ 3362 w 21600"/>
              <a:gd name="T3" fmla="*/ 7173 h 21600"/>
              <a:gd name="T4" fmla="*/ 18327 w 21600"/>
              <a:gd name="T5" fmla="*/ 0 h 21600"/>
              <a:gd name="T6" fmla="*/ 18327 w 21600"/>
              <a:gd name="T7" fmla="*/ 7173 h 21600"/>
              <a:gd name="T8" fmla="*/ 10800 w 21600"/>
              <a:gd name="T9" fmla="*/ 0 h 21600"/>
              <a:gd name="T10" fmla="*/ 10800 w 21600"/>
              <a:gd name="T11" fmla="*/ 21600 h 21600"/>
              <a:gd name="T12" fmla="*/ 0 w 21600"/>
              <a:gd name="T13" fmla="*/ 21600 h 21600"/>
              <a:gd name="T14" fmla="*/ 21600 w 21600"/>
              <a:gd name="T15" fmla="*/ 21600 h 21600"/>
              <a:gd name="T16" fmla="*/ 4445 w 21600"/>
              <a:gd name="T17" fmla="*/ 1858 h 21600"/>
              <a:gd name="T18" fmla="*/ 17311 w 21600"/>
              <a:gd name="T19" fmla="*/ 1232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0" name="laptop"/>
          <p:cNvSpPr>
            <a:spLocks noEditPoints="1" noChangeArrowheads="1"/>
          </p:cNvSpPr>
          <p:nvPr/>
        </p:nvSpPr>
        <p:spPr bwMode="auto">
          <a:xfrm>
            <a:off x="2091611" y="2815967"/>
            <a:ext cx="368157" cy="346370"/>
          </a:xfrm>
          <a:custGeom>
            <a:avLst/>
            <a:gdLst>
              <a:gd name="T0" fmla="*/ 3362 w 21600"/>
              <a:gd name="T1" fmla="*/ 0 h 21600"/>
              <a:gd name="T2" fmla="*/ 3362 w 21600"/>
              <a:gd name="T3" fmla="*/ 7173 h 21600"/>
              <a:gd name="T4" fmla="*/ 18327 w 21600"/>
              <a:gd name="T5" fmla="*/ 0 h 21600"/>
              <a:gd name="T6" fmla="*/ 18327 w 21600"/>
              <a:gd name="T7" fmla="*/ 7173 h 21600"/>
              <a:gd name="T8" fmla="*/ 10800 w 21600"/>
              <a:gd name="T9" fmla="*/ 0 h 21600"/>
              <a:gd name="T10" fmla="*/ 10800 w 21600"/>
              <a:gd name="T11" fmla="*/ 21600 h 21600"/>
              <a:gd name="T12" fmla="*/ 0 w 21600"/>
              <a:gd name="T13" fmla="*/ 21600 h 21600"/>
              <a:gd name="T14" fmla="*/ 21600 w 21600"/>
              <a:gd name="T15" fmla="*/ 21600 h 21600"/>
              <a:gd name="T16" fmla="*/ 4445 w 21600"/>
              <a:gd name="T17" fmla="*/ 1858 h 21600"/>
              <a:gd name="T18" fmla="*/ 17311 w 21600"/>
              <a:gd name="T19" fmla="*/ 1232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1" name="laptop"/>
          <p:cNvSpPr>
            <a:spLocks noEditPoints="1" noChangeArrowheads="1"/>
          </p:cNvSpPr>
          <p:nvPr/>
        </p:nvSpPr>
        <p:spPr bwMode="auto">
          <a:xfrm>
            <a:off x="3814611" y="2829514"/>
            <a:ext cx="368157" cy="346370"/>
          </a:xfrm>
          <a:custGeom>
            <a:avLst/>
            <a:gdLst>
              <a:gd name="T0" fmla="*/ 3362 w 21600"/>
              <a:gd name="T1" fmla="*/ 0 h 21600"/>
              <a:gd name="T2" fmla="*/ 3362 w 21600"/>
              <a:gd name="T3" fmla="*/ 7173 h 21600"/>
              <a:gd name="T4" fmla="*/ 18327 w 21600"/>
              <a:gd name="T5" fmla="*/ 0 h 21600"/>
              <a:gd name="T6" fmla="*/ 18327 w 21600"/>
              <a:gd name="T7" fmla="*/ 7173 h 21600"/>
              <a:gd name="T8" fmla="*/ 10800 w 21600"/>
              <a:gd name="T9" fmla="*/ 0 h 21600"/>
              <a:gd name="T10" fmla="*/ 10800 w 21600"/>
              <a:gd name="T11" fmla="*/ 21600 h 21600"/>
              <a:gd name="T12" fmla="*/ 0 w 21600"/>
              <a:gd name="T13" fmla="*/ 21600 h 21600"/>
              <a:gd name="T14" fmla="*/ 21600 w 21600"/>
              <a:gd name="T15" fmla="*/ 21600 h 21600"/>
              <a:gd name="T16" fmla="*/ 4445 w 21600"/>
              <a:gd name="T17" fmla="*/ 1858 h 21600"/>
              <a:gd name="T18" fmla="*/ 17311 w 21600"/>
              <a:gd name="T19" fmla="*/ 1232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2" name="laptop"/>
          <p:cNvSpPr>
            <a:spLocks noEditPoints="1" noChangeArrowheads="1"/>
          </p:cNvSpPr>
          <p:nvPr/>
        </p:nvSpPr>
        <p:spPr bwMode="auto">
          <a:xfrm>
            <a:off x="5296069" y="2822364"/>
            <a:ext cx="368157" cy="346370"/>
          </a:xfrm>
          <a:custGeom>
            <a:avLst/>
            <a:gdLst>
              <a:gd name="T0" fmla="*/ 3362 w 21600"/>
              <a:gd name="T1" fmla="*/ 0 h 21600"/>
              <a:gd name="T2" fmla="*/ 3362 w 21600"/>
              <a:gd name="T3" fmla="*/ 7173 h 21600"/>
              <a:gd name="T4" fmla="*/ 18327 w 21600"/>
              <a:gd name="T5" fmla="*/ 0 h 21600"/>
              <a:gd name="T6" fmla="*/ 18327 w 21600"/>
              <a:gd name="T7" fmla="*/ 7173 h 21600"/>
              <a:gd name="T8" fmla="*/ 10800 w 21600"/>
              <a:gd name="T9" fmla="*/ 0 h 21600"/>
              <a:gd name="T10" fmla="*/ 10800 w 21600"/>
              <a:gd name="T11" fmla="*/ 21600 h 21600"/>
              <a:gd name="T12" fmla="*/ 0 w 21600"/>
              <a:gd name="T13" fmla="*/ 21600 h 21600"/>
              <a:gd name="T14" fmla="*/ 21600 w 21600"/>
              <a:gd name="T15" fmla="*/ 21600 h 21600"/>
              <a:gd name="T16" fmla="*/ 4445 w 21600"/>
              <a:gd name="T17" fmla="*/ 1858 h 21600"/>
              <a:gd name="T18" fmla="*/ 17311 w 21600"/>
              <a:gd name="T19" fmla="*/ 1232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3" name="laptop"/>
          <p:cNvSpPr>
            <a:spLocks noEditPoints="1" noChangeArrowheads="1"/>
          </p:cNvSpPr>
          <p:nvPr/>
        </p:nvSpPr>
        <p:spPr bwMode="auto">
          <a:xfrm>
            <a:off x="6284425" y="2844293"/>
            <a:ext cx="368157" cy="346370"/>
          </a:xfrm>
          <a:custGeom>
            <a:avLst/>
            <a:gdLst>
              <a:gd name="T0" fmla="*/ 3362 w 21600"/>
              <a:gd name="T1" fmla="*/ 0 h 21600"/>
              <a:gd name="T2" fmla="*/ 3362 w 21600"/>
              <a:gd name="T3" fmla="*/ 7173 h 21600"/>
              <a:gd name="T4" fmla="*/ 18327 w 21600"/>
              <a:gd name="T5" fmla="*/ 0 h 21600"/>
              <a:gd name="T6" fmla="*/ 18327 w 21600"/>
              <a:gd name="T7" fmla="*/ 7173 h 21600"/>
              <a:gd name="T8" fmla="*/ 10800 w 21600"/>
              <a:gd name="T9" fmla="*/ 0 h 21600"/>
              <a:gd name="T10" fmla="*/ 10800 w 21600"/>
              <a:gd name="T11" fmla="*/ 21600 h 21600"/>
              <a:gd name="T12" fmla="*/ 0 w 21600"/>
              <a:gd name="T13" fmla="*/ 21600 h 21600"/>
              <a:gd name="T14" fmla="*/ 21600 w 21600"/>
              <a:gd name="T15" fmla="*/ 21600 h 21600"/>
              <a:gd name="T16" fmla="*/ 4445 w 21600"/>
              <a:gd name="T17" fmla="*/ 1858 h 21600"/>
              <a:gd name="T18" fmla="*/ 17311 w 21600"/>
              <a:gd name="T19" fmla="*/ 1232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2" name="Rounded Rectangular Callout 61"/>
          <p:cNvSpPr/>
          <p:nvPr/>
        </p:nvSpPr>
        <p:spPr bwMode="auto">
          <a:xfrm>
            <a:off x="2540655" y="3591100"/>
            <a:ext cx="2018915" cy="411842"/>
          </a:xfrm>
          <a:prstGeom prst="wedgeRoundRectCallout">
            <a:avLst>
              <a:gd name="adj1" fmla="val 23067"/>
              <a:gd name="adj2" fmla="val -109867"/>
              <a:gd name="adj3" fmla="val 16667"/>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000" dirty="0">
                <a:latin typeface="Times New Roman" pitchFamily="18" charset="0"/>
                <a:ea typeface="ＭＳ Ｐゴシック" pitchFamily="34" charset="-128"/>
                <a:cs typeface="Times New Roman" pitchFamily="18" charset="0"/>
              </a:rPr>
              <a:t>Probe Threshold Reached</a:t>
            </a:r>
          </a:p>
          <a:p>
            <a:pPr marL="0" marR="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rPr>
              <a:t>Device</a:t>
            </a:r>
            <a:r>
              <a:rPr kumimoji="0" lang="en-US" sz="1000" b="0" i="0" u="none" strike="noStrike" cap="none" normalizeH="0" dirty="0">
                <a:ln>
                  <a:noFill/>
                </a:ln>
                <a:solidFill>
                  <a:schemeClr val="tx1"/>
                </a:solidFill>
                <a:effectLst/>
                <a:latin typeface="Times New Roman" pitchFamily="18" charset="0"/>
                <a:ea typeface="ＭＳ Ｐゴシック" pitchFamily="34" charset="-128"/>
                <a:cs typeface="Times New Roman" pitchFamily="18" charset="0"/>
              </a:rPr>
              <a:t> Sends out Probe Requests</a:t>
            </a:r>
            <a:endParaRPr kumimoji="0" lang="en-US" sz="1000" b="0"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endParaRPr>
          </a:p>
        </p:txBody>
      </p:sp>
      <p:cxnSp>
        <p:nvCxnSpPr>
          <p:cNvPr id="39" name="Straight Arrow Connector 38"/>
          <p:cNvCxnSpPr/>
          <p:nvPr/>
        </p:nvCxnSpPr>
        <p:spPr bwMode="auto">
          <a:xfrm>
            <a:off x="5296069" y="2180078"/>
            <a:ext cx="894910" cy="602064"/>
          </a:xfrm>
          <a:prstGeom prst="straightConnector1">
            <a:avLst/>
          </a:prstGeom>
          <a:solidFill>
            <a:schemeClr val="accent1"/>
          </a:solidFill>
          <a:ln w="28575" cap="flat" cmpd="sng" algn="ctr">
            <a:solidFill>
              <a:srgbClr val="00B050"/>
            </a:solidFill>
            <a:prstDash val="solid"/>
            <a:round/>
            <a:headEnd type="arrow" w="med" len="med"/>
            <a:tailEnd type="arrow" w="med" len="med"/>
          </a:ln>
          <a:effectLst/>
        </p:spPr>
      </p:cxnSp>
    </p:spTree>
    <p:extLst>
      <p:ext uri="{BB962C8B-B14F-4D97-AF65-F5344CB8AC3E}">
        <p14:creationId xmlns:p14="http://schemas.microsoft.com/office/powerpoint/2010/main" val="560101019"/>
      </p:ext>
    </p:extLst>
  </p:cSld>
  <p:clrMapOvr>
    <a:masterClrMapping/>
  </p:clrMapOvr>
  <p:transition spd="med">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sz="2400" dirty="0"/>
              <a:t>Client Roaming – AP Power Too High</a:t>
            </a:r>
            <a:endParaRPr lang="en-US" sz="1400" dirty="0"/>
          </a:p>
        </p:txBody>
      </p:sp>
      <p:cxnSp>
        <p:nvCxnSpPr>
          <p:cNvPr id="34" name="Straight Arrow Connector 33"/>
          <p:cNvCxnSpPr/>
          <p:nvPr/>
        </p:nvCxnSpPr>
        <p:spPr bwMode="auto">
          <a:xfrm>
            <a:off x="318977" y="3205417"/>
            <a:ext cx="8650286" cy="0"/>
          </a:xfrm>
          <a:prstGeom prst="straightConnector1">
            <a:avLst/>
          </a:prstGeom>
          <a:solidFill>
            <a:schemeClr val="accent1"/>
          </a:solidFill>
          <a:ln w="28575" cap="flat" cmpd="sng" algn="ctr">
            <a:solidFill>
              <a:schemeClr val="tx1"/>
            </a:solidFill>
            <a:prstDash val="lgDash"/>
            <a:round/>
            <a:headEnd type="none" w="med" len="med"/>
            <a:tailEnd type="arrow"/>
          </a:ln>
          <a:effectLst/>
        </p:spPr>
      </p:cxnSp>
      <p:cxnSp>
        <p:nvCxnSpPr>
          <p:cNvPr id="48" name="Straight Arrow Connector 47"/>
          <p:cNvCxnSpPr/>
          <p:nvPr/>
        </p:nvCxnSpPr>
        <p:spPr bwMode="auto">
          <a:xfrm flipV="1">
            <a:off x="318977" y="1068730"/>
            <a:ext cx="0" cy="2142612"/>
          </a:xfrm>
          <a:prstGeom prst="straightConnector1">
            <a:avLst/>
          </a:prstGeom>
          <a:solidFill>
            <a:schemeClr val="accent1"/>
          </a:solidFill>
          <a:ln w="28575" cap="flat" cmpd="sng" algn="ctr">
            <a:solidFill>
              <a:schemeClr val="tx1"/>
            </a:solidFill>
            <a:prstDash val="lgDash"/>
            <a:round/>
            <a:headEnd type="none" w="med" len="med"/>
            <a:tailEnd type="arrow"/>
          </a:ln>
          <a:effectLst/>
        </p:spPr>
      </p:cxnSp>
      <p:sp>
        <p:nvSpPr>
          <p:cNvPr id="49" name="TextBox 48"/>
          <p:cNvSpPr txBox="1"/>
          <p:nvPr/>
        </p:nvSpPr>
        <p:spPr>
          <a:xfrm>
            <a:off x="213598" y="771526"/>
            <a:ext cx="1140056" cy="230626"/>
          </a:xfrm>
          <a:prstGeom prst="rect">
            <a:avLst/>
          </a:prstGeom>
          <a:noFill/>
        </p:spPr>
        <p:txBody>
          <a:bodyPr wrap="none" rtlCol="0">
            <a:spAutoFit/>
          </a:bodyPr>
          <a:lstStyle/>
          <a:p>
            <a:r>
              <a:rPr lang="en-US" sz="1200" dirty="0">
                <a:latin typeface="Times New Roman" pitchFamily="18" charset="0"/>
                <a:cs typeface="Times New Roman" pitchFamily="18" charset="0"/>
              </a:rPr>
              <a:t>Signal Strength</a:t>
            </a:r>
          </a:p>
        </p:txBody>
      </p:sp>
      <p:sp>
        <p:nvSpPr>
          <p:cNvPr id="6" name="Flowchart: Manual Input 5"/>
          <p:cNvSpPr/>
          <p:nvPr/>
        </p:nvSpPr>
        <p:spPr bwMode="auto">
          <a:xfrm flipH="1">
            <a:off x="1274027" y="817488"/>
            <a:ext cx="3174148" cy="2383022"/>
          </a:xfrm>
          <a:prstGeom prst="flowChartManualInput">
            <a:avLst/>
          </a:prstGeom>
          <a:solidFill>
            <a:srgbClr val="FFFF00">
              <a:alpha val="54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hangingPunct="0"/>
            <a:endParaRPr lang="en-US" sz="2400">
              <a:latin typeface="Arial" charset="0"/>
              <a:ea typeface="ＭＳ Ｐゴシック" pitchFamily="34" charset="-128"/>
            </a:endParaRPr>
          </a:p>
        </p:txBody>
      </p:sp>
      <p:sp>
        <p:nvSpPr>
          <p:cNvPr id="16" name="TextBox 15"/>
          <p:cNvSpPr txBox="1"/>
          <p:nvPr/>
        </p:nvSpPr>
        <p:spPr>
          <a:xfrm>
            <a:off x="408867" y="1148559"/>
            <a:ext cx="304892" cy="256251"/>
          </a:xfrm>
          <a:prstGeom prst="rect">
            <a:avLst/>
          </a:prstGeom>
          <a:noFill/>
        </p:spPr>
        <p:txBody>
          <a:bodyPr wrap="none" rtlCol="0">
            <a:spAutoFit/>
          </a:bodyPr>
          <a:lstStyle/>
          <a:p>
            <a:r>
              <a:rPr lang="en-US" sz="1400" dirty="0">
                <a:latin typeface="Times New Roman" pitchFamily="18" charset="0"/>
                <a:cs typeface="Times New Roman" pitchFamily="18" charset="0"/>
              </a:rPr>
              <a:t>B</a:t>
            </a:r>
          </a:p>
        </p:txBody>
      </p:sp>
      <p:sp>
        <p:nvSpPr>
          <p:cNvPr id="17" name="TextBox 16"/>
          <p:cNvSpPr txBox="1"/>
          <p:nvPr/>
        </p:nvSpPr>
        <p:spPr>
          <a:xfrm>
            <a:off x="1274029" y="1125264"/>
            <a:ext cx="304892" cy="256251"/>
          </a:xfrm>
          <a:prstGeom prst="rect">
            <a:avLst/>
          </a:prstGeom>
          <a:noFill/>
        </p:spPr>
        <p:txBody>
          <a:bodyPr wrap="none" rtlCol="0">
            <a:spAutoFit/>
          </a:bodyPr>
          <a:lstStyle/>
          <a:p>
            <a:r>
              <a:rPr lang="en-US" sz="1400" dirty="0">
                <a:latin typeface="Times New Roman" pitchFamily="18" charset="0"/>
                <a:cs typeface="Times New Roman" pitchFamily="18" charset="0"/>
              </a:rPr>
              <a:t>C</a:t>
            </a:r>
          </a:p>
        </p:txBody>
      </p:sp>
      <p:sp>
        <p:nvSpPr>
          <p:cNvPr id="18" name="TextBox 17"/>
          <p:cNvSpPr txBox="1"/>
          <p:nvPr/>
        </p:nvSpPr>
        <p:spPr>
          <a:xfrm>
            <a:off x="1997648" y="1926425"/>
            <a:ext cx="314510" cy="256251"/>
          </a:xfrm>
          <a:prstGeom prst="rect">
            <a:avLst/>
          </a:prstGeom>
          <a:noFill/>
        </p:spPr>
        <p:txBody>
          <a:bodyPr wrap="none" rtlCol="0">
            <a:spAutoFit/>
          </a:bodyPr>
          <a:lstStyle/>
          <a:p>
            <a:r>
              <a:rPr lang="en-US" sz="1400" dirty="0">
                <a:latin typeface="Times New Roman" pitchFamily="18" charset="0"/>
                <a:cs typeface="Times New Roman" pitchFamily="18" charset="0"/>
              </a:rPr>
              <a:t>D</a:t>
            </a:r>
          </a:p>
        </p:txBody>
      </p:sp>
      <p:cxnSp>
        <p:nvCxnSpPr>
          <p:cNvPr id="21" name="Straight Arrow Connector 20"/>
          <p:cNvCxnSpPr/>
          <p:nvPr/>
        </p:nvCxnSpPr>
        <p:spPr bwMode="auto">
          <a:xfrm>
            <a:off x="2527859" y="2297976"/>
            <a:ext cx="298354" cy="112134"/>
          </a:xfrm>
          <a:prstGeom prst="straightConnector1">
            <a:avLst/>
          </a:prstGeom>
          <a:solidFill>
            <a:schemeClr val="accent1"/>
          </a:solidFill>
          <a:ln w="28575" cap="flat" cmpd="sng" algn="ctr">
            <a:solidFill>
              <a:srgbClr val="0070C0"/>
            </a:solidFill>
            <a:prstDash val="sysDot"/>
            <a:round/>
            <a:headEnd type="none" w="med" len="med"/>
            <a:tailEnd type="arrow"/>
          </a:ln>
          <a:effectLst/>
        </p:spPr>
      </p:cxnSp>
      <p:cxnSp>
        <p:nvCxnSpPr>
          <p:cNvPr id="23" name="Straight Arrow Connector 22"/>
          <p:cNvCxnSpPr/>
          <p:nvPr/>
        </p:nvCxnSpPr>
        <p:spPr bwMode="auto">
          <a:xfrm>
            <a:off x="1675981" y="1522502"/>
            <a:ext cx="243834" cy="304977"/>
          </a:xfrm>
          <a:prstGeom prst="straightConnector1">
            <a:avLst/>
          </a:prstGeom>
          <a:solidFill>
            <a:schemeClr val="accent1"/>
          </a:solidFill>
          <a:ln w="28575" cap="flat" cmpd="sng" algn="ctr">
            <a:solidFill>
              <a:srgbClr val="0070C0"/>
            </a:solidFill>
            <a:prstDash val="sysDot"/>
            <a:round/>
            <a:headEnd type="none" w="med" len="med"/>
            <a:tailEnd type="arrow"/>
          </a:ln>
          <a:effectLst/>
        </p:spPr>
      </p:cxnSp>
      <p:sp>
        <p:nvSpPr>
          <p:cNvPr id="33" name="Rounded Rectangular Callout 32"/>
          <p:cNvSpPr/>
          <p:nvPr/>
        </p:nvSpPr>
        <p:spPr bwMode="auto">
          <a:xfrm>
            <a:off x="1312551" y="3450583"/>
            <a:ext cx="3304862" cy="1222696"/>
          </a:xfrm>
          <a:prstGeom prst="wedgeRoundRectCallout">
            <a:avLst>
              <a:gd name="adj1" fmla="val 31223"/>
              <a:gd name="adj2" fmla="val -64668"/>
              <a:gd name="adj3" fmla="val 16667"/>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rPr>
              <a:t>Client picks far away</a:t>
            </a:r>
            <a:r>
              <a:rPr kumimoji="0" lang="en-US" sz="1000" b="0" i="0" u="none" strike="noStrike" cap="none" normalizeH="0" dirty="0">
                <a:ln>
                  <a:noFill/>
                </a:ln>
                <a:solidFill>
                  <a:schemeClr val="tx1"/>
                </a:solidFill>
                <a:effectLst/>
                <a:latin typeface="Times New Roman" pitchFamily="18" charset="0"/>
                <a:ea typeface="ＭＳ Ｐゴシック" pitchFamily="34" charset="-128"/>
                <a:cs typeface="Times New Roman" pitchFamily="18" charset="0"/>
              </a:rPr>
              <a:t> AP versus the proper one since the received signal strengths of the probe response were within -10dB of each other.  The down stream connection (green line) is okay but the upstream from the client (red line) is garbage leading to down-rating, retransmissions, errors and slowing other users down on that channel for any AP </a:t>
            </a:r>
            <a:r>
              <a:rPr lang="en-US" sz="1000" dirty="0">
                <a:latin typeface="Times New Roman" pitchFamily="18" charset="0"/>
                <a:ea typeface="ＭＳ Ｐゴシック" pitchFamily="34" charset="-128"/>
                <a:cs typeface="Times New Roman" pitchFamily="18" charset="0"/>
              </a:rPr>
              <a:t>on the same channel within earshot.</a:t>
            </a:r>
            <a:endParaRPr kumimoji="0" lang="en-US" sz="1000" b="0"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endParaRPr>
          </a:p>
        </p:txBody>
      </p:sp>
      <p:sp>
        <p:nvSpPr>
          <p:cNvPr id="35" name="TextBox 34"/>
          <p:cNvSpPr txBox="1"/>
          <p:nvPr/>
        </p:nvSpPr>
        <p:spPr>
          <a:xfrm>
            <a:off x="7865792" y="2880236"/>
            <a:ext cx="1133067" cy="230626"/>
          </a:xfrm>
          <a:prstGeom prst="rect">
            <a:avLst/>
          </a:prstGeom>
          <a:noFill/>
        </p:spPr>
        <p:txBody>
          <a:bodyPr wrap="none" rtlCol="0">
            <a:spAutoFit/>
          </a:bodyPr>
          <a:lstStyle/>
          <a:p>
            <a:r>
              <a:rPr lang="en-US" sz="1200" dirty="0">
                <a:latin typeface="Times New Roman" pitchFamily="18" charset="0"/>
                <a:cs typeface="Times New Roman" pitchFamily="18" charset="0"/>
              </a:rPr>
              <a:t>Time / distance</a:t>
            </a:r>
          </a:p>
        </p:txBody>
      </p:sp>
      <p:pic>
        <p:nvPicPr>
          <p:cNvPr id="7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5649" y="1324981"/>
            <a:ext cx="212094" cy="24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1768" y="2098674"/>
            <a:ext cx="212094" cy="24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4"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712" y="1324981"/>
            <a:ext cx="212094" cy="24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8" name="Straight Arrow Connector 87"/>
          <p:cNvCxnSpPr/>
          <p:nvPr/>
        </p:nvCxnSpPr>
        <p:spPr bwMode="auto">
          <a:xfrm>
            <a:off x="816597" y="1572429"/>
            <a:ext cx="243834" cy="212192"/>
          </a:xfrm>
          <a:prstGeom prst="straightConnector1">
            <a:avLst/>
          </a:prstGeom>
          <a:solidFill>
            <a:schemeClr val="accent1"/>
          </a:solidFill>
          <a:ln w="28575" cap="flat" cmpd="sng" algn="ctr">
            <a:solidFill>
              <a:srgbClr val="FFC000"/>
            </a:solidFill>
            <a:prstDash val="sysDot"/>
            <a:round/>
            <a:headEnd type="none" w="med" len="med"/>
            <a:tailEnd type="arrow"/>
          </a:ln>
          <a:effectLst/>
        </p:spPr>
      </p:cxnSp>
      <p:sp>
        <p:nvSpPr>
          <p:cNvPr id="102" name="laptop"/>
          <p:cNvSpPr>
            <a:spLocks noEditPoints="1" noChangeArrowheads="1"/>
          </p:cNvSpPr>
          <p:nvPr/>
        </p:nvSpPr>
        <p:spPr bwMode="auto">
          <a:xfrm>
            <a:off x="2819481" y="2822364"/>
            <a:ext cx="368157" cy="346370"/>
          </a:xfrm>
          <a:custGeom>
            <a:avLst/>
            <a:gdLst>
              <a:gd name="T0" fmla="*/ 3362 w 21600"/>
              <a:gd name="T1" fmla="*/ 0 h 21600"/>
              <a:gd name="T2" fmla="*/ 3362 w 21600"/>
              <a:gd name="T3" fmla="*/ 7173 h 21600"/>
              <a:gd name="T4" fmla="*/ 18327 w 21600"/>
              <a:gd name="T5" fmla="*/ 0 h 21600"/>
              <a:gd name="T6" fmla="*/ 18327 w 21600"/>
              <a:gd name="T7" fmla="*/ 7173 h 21600"/>
              <a:gd name="T8" fmla="*/ 10800 w 21600"/>
              <a:gd name="T9" fmla="*/ 0 h 21600"/>
              <a:gd name="T10" fmla="*/ 10800 w 21600"/>
              <a:gd name="T11" fmla="*/ 21600 h 21600"/>
              <a:gd name="T12" fmla="*/ 0 w 21600"/>
              <a:gd name="T13" fmla="*/ 21600 h 21600"/>
              <a:gd name="T14" fmla="*/ 21600 w 21600"/>
              <a:gd name="T15" fmla="*/ 21600 h 21600"/>
              <a:gd name="T16" fmla="*/ 4445 w 21600"/>
              <a:gd name="T17" fmla="*/ 1858 h 21600"/>
              <a:gd name="T18" fmla="*/ 17311 w 21600"/>
              <a:gd name="T19" fmla="*/ 1232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3" name="laptop"/>
          <p:cNvSpPr>
            <a:spLocks noEditPoints="1" noChangeArrowheads="1"/>
          </p:cNvSpPr>
          <p:nvPr/>
        </p:nvSpPr>
        <p:spPr bwMode="auto">
          <a:xfrm>
            <a:off x="3807837" y="2844293"/>
            <a:ext cx="368157" cy="346370"/>
          </a:xfrm>
          <a:custGeom>
            <a:avLst/>
            <a:gdLst>
              <a:gd name="T0" fmla="*/ 3362 w 21600"/>
              <a:gd name="T1" fmla="*/ 0 h 21600"/>
              <a:gd name="T2" fmla="*/ 3362 w 21600"/>
              <a:gd name="T3" fmla="*/ 7173 h 21600"/>
              <a:gd name="T4" fmla="*/ 18327 w 21600"/>
              <a:gd name="T5" fmla="*/ 0 h 21600"/>
              <a:gd name="T6" fmla="*/ 18327 w 21600"/>
              <a:gd name="T7" fmla="*/ 7173 h 21600"/>
              <a:gd name="T8" fmla="*/ 10800 w 21600"/>
              <a:gd name="T9" fmla="*/ 0 h 21600"/>
              <a:gd name="T10" fmla="*/ 10800 w 21600"/>
              <a:gd name="T11" fmla="*/ 21600 h 21600"/>
              <a:gd name="T12" fmla="*/ 0 w 21600"/>
              <a:gd name="T13" fmla="*/ 21600 h 21600"/>
              <a:gd name="T14" fmla="*/ 21600 w 21600"/>
              <a:gd name="T15" fmla="*/ 21600 h 21600"/>
              <a:gd name="T16" fmla="*/ 4445 w 21600"/>
              <a:gd name="T17" fmla="*/ 1858 h 21600"/>
              <a:gd name="T18" fmla="*/ 17311 w 21600"/>
              <a:gd name="T19" fmla="*/ 1232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cxnSp>
        <p:nvCxnSpPr>
          <p:cNvPr id="39" name="Straight Arrow Connector 38"/>
          <p:cNvCxnSpPr/>
          <p:nvPr/>
        </p:nvCxnSpPr>
        <p:spPr bwMode="auto">
          <a:xfrm>
            <a:off x="1797898" y="1522502"/>
            <a:ext cx="1916493" cy="1357734"/>
          </a:xfrm>
          <a:prstGeom prst="straightConnector1">
            <a:avLst/>
          </a:prstGeom>
          <a:solidFill>
            <a:schemeClr val="accent1"/>
          </a:solidFill>
          <a:ln w="28575" cap="flat" cmpd="sng" algn="ctr">
            <a:solidFill>
              <a:srgbClr val="00B050"/>
            </a:solidFill>
            <a:prstDash val="sysDash"/>
            <a:round/>
            <a:headEnd type="oval" w="med" len="med"/>
            <a:tailEnd type="arrow" w="med" len="med"/>
          </a:ln>
          <a:effectLst/>
        </p:spPr>
      </p:cxnSp>
      <p:cxnSp>
        <p:nvCxnSpPr>
          <p:cNvPr id="59" name="Straight Arrow Connector 58"/>
          <p:cNvCxnSpPr/>
          <p:nvPr/>
        </p:nvCxnSpPr>
        <p:spPr bwMode="auto">
          <a:xfrm flipH="1" flipV="1">
            <a:off x="1786496" y="1361362"/>
            <a:ext cx="2009939" cy="1371210"/>
          </a:xfrm>
          <a:prstGeom prst="straightConnector1">
            <a:avLst/>
          </a:prstGeom>
          <a:solidFill>
            <a:schemeClr val="accent1"/>
          </a:solidFill>
          <a:ln w="28575" cap="flat" cmpd="sng" algn="ctr">
            <a:solidFill>
              <a:srgbClr val="FF0000"/>
            </a:solidFill>
            <a:prstDash val="sysDash"/>
            <a:round/>
            <a:headEnd type="oval" w="med" len="med"/>
            <a:tailEnd type="arrow" w="med" len="med"/>
          </a:ln>
          <a:effectLst/>
        </p:spPr>
      </p:cxnSp>
    </p:spTree>
    <p:extLst>
      <p:ext uri="{BB962C8B-B14F-4D97-AF65-F5344CB8AC3E}">
        <p14:creationId xmlns:p14="http://schemas.microsoft.com/office/powerpoint/2010/main" val="2503275809"/>
      </p:ext>
    </p:extLst>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sz="2400" dirty="0"/>
              <a:t>Client Roaming – AP Power Too High</a:t>
            </a:r>
            <a:endParaRPr lang="en-US" sz="1400" dirty="0"/>
          </a:p>
        </p:txBody>
      </p:sp>
      <p:cxnSp>
        <p:nvCxnSpPr>
          <p:cNvPr id="34" name="Straight Arrow Connector 33"/>
          <p:cNvCxnSpPr/>
          <p:nvPr/>
        </p:nvCxnSpPr>
        <p:spPr bwMode="auto">
          <a:xfrm>
            <a:off x="318977" y="3205417"/>
            <a:ext cx="8650286" cy="0"/>
          </a:xfrm>
          <a:prstGeom prst="straightConnector1">
            <a:avLst/>
          </a:prstGeom>
          <a:solidFill>
            <a:schemeClr val="accent1"/>
          </a:solidFill>
          <a:ln w="28575" cap="flat" cmpd="sng" algn="ctr">
            <a:solidFill>
              <a:schemeClr val="tx1"/>
            </a:solidFill>
            <a:prstDash val="lgDash"/>
            <a:round/>
            <a:headEnd type="none" w="med" len="med"/>
            <a:tailEnd type="arrow"/>
          </a:ln>
          <a:effectLst/>
        </p:spPr>
      </p:cxnSp>
      <p:cxnSp>
        <p:nvCxnSpPr>
          <p:cNvPr id="48" name="Straight Arrow Connector 47"/>
          <p:cNvCxnSpPr/>
          <p:nvPr/>
        </p:nvCxnSpPr>
        <p:spPr bwMode="auto">
          <a:xfrm flipV="1">
            <a:off x="318977" y="1068730"/>
            <a:ext cx="0" cy="2142612"/>
          </a:xfrm>
          <a:prstGeom prst="straightConnector1">
            <a:avLst/>
          </a:prstGeom>
          <a:solidFill>
            <a:schemeClr val="accent1"/>
          </a:solidFill>
          <a:ln w="28575" cap="flat" cmpd="sng" algn="ctr">
            <a:solidFill>
              <a:schemeClr val="tx1"/>
            </a:solidFill>
            <a:prstDash val="lgDash"/>
            <a:round/>
            <a:headEnd type="none" w="med" len="med"/>
            <a:tailEnd type="arrow"/>
          </a:ln>
          <a:effectLst/>
        </p:spPr>
      </p:cxnSp>
      <p:sp>
        <p:nvSpPr>
          <p:cNvPr id="49" name="TextBox 48"/>
          <p:cNvSpPr txBox="1"/>
          <p:nvPr/>
        </p:nvSpPr>
        <p:spPr>
          <a:xfrm>
            <a:off x="213598" y="771526"/>
            <a:ext cx="1140056" cy="230626"/>
          </a:xfrm>
          <a:prstGeom prst="rect">
            <a:avLst/>
          </a:prstGeom>
          <a:noFill/>
        </p:spPr>
        <p:txBody>
          <a:bodyPr wrap="none" rtlCol="0">
            <a:spAutoFit/>
          </a:bodyPr>
          <a:lstStyle/>
          <a:p>
            <a:r>
              <a:rPr lang="en-US" sz="1200" dirty="0">
                <a:latin typeface="Times New Roman" pitchFamily="18" charset="0"/>
                <a:cs typeface="Times New Roman" pitchFamily="18" charset="0"/>
              </a:rPr>
              <a:t>Signal Strength</a:t>
            </a:r>
          </a:p>
        </p:txBody>
      </p:sp>
      <p:sp>
        <p:nvSpPr>
          <p:cNvPr id="6" name="Flowchart: Manual Input 5"/>
          <p:cNvSpPr/>
          <p:nvPr/>
        </p:nvSpPr>
        <p:spPr bwMode="auto">
          <a:xfrm flipH="1">
            <a:off x="1274027" y="817488"/>
            <a:ext cx="4242798" cy="2383022"/>
          </a:xfrm>
          <a:prstGeom prst="flowChartManualInput">
            <a:avLst/>
          </a:prstGeom>
          <a:solidFill>
            <a:srgbClr val="FFFF00">
              <a:alpha val="54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hangingPunct="0"/>
            <a:endParaRPr lang="en-US" sz="2400">
              <a:latin typeface="Arial" charset="0"/>
              <a:ea typeface="ＭＳ Ｐゴシック" pitchFamily="34" charset="-128"/>
            </a:endParaRPr>
          </a:p>
        </p:txBody>
      </p:sp>
      <p:sp>
        <p:nvSpPr>
          <p:cNvPr id="16" name="TextBox 15"/>
          <p:cNvSpPr txBox="1"/>
          <p:nvPr/>
        </p:nvSpPr>
        <p:spPr>
          <a:xfrm>
            <a:off x="408867" y="1148559"/>
            <a:ext cx="304892" cy="256251"/>
          </a:xfrm>
          <a:prstGeom prst="rect">
            <a:avLst/>
          </a:prstGeom>
          <a:noFill/>
        </p:spPr>
        <p:txBody>
          <a:bodyPr wrap="none" rtlCol="0">
            <a:spAutoFit/>
          </a:bodyPr>
          <a:lstStyle/>
          <a:p>
            <a:r>
              <a:rPr lang="en-US" sz="1400" dirty="0">
                <a:latin typeface="Times New Roman" pitchFamily="18" charset="0"/>
                <a:cs typeface="Times New Roman" pitchFamily="18" charset="0"/>
              </a:rPr>
              <a:t>B</a:t>
            </a:r>
          </a:p>
        </p:txBody>
      </p:sp>
      <p:sp>
        <p:nvSpPr>
          <p:cNvPr id="17" name="TextBox 16"/>
          <p:cNvSpPr txBox="1"/>
          <p:nvPr/>
        </p:nvSpPr>
        <p:spPr>
          <a:xfrm>
            <a:off x="1274029" y="1125264"/>
            <a:ext cx="304892" cy="256251"/>
          </a:xfrm>
          <a:prstGeom prst="rect">
            <a:avLst/>
          </a:prstGeom>
          <a:noFill/>
        </p:spPr>
        <p:txBody>
          <a:bodyPr wrap="none" rtlCol="0">
            <a:spAutoFit/>
          </a:bodyPr>
          <a:lstStyle/>
          <a:p>
            <a:r>
              <a:rPr lang="en-US" sz="1400" dirty="0">
                <a:latin typeface="Times New Roman" pitchFamily="18" charset="0"/>
                <a:cs typeface="Times New Roman" pitchFamily="18" charset="0"/>
              </a:rPr>
              <a:t>C</a:t>
            </a:r>
          </a:p>
        </p:txBody>
      </p:sp>
      <p:sp>
        <p:nvSpPr>
          <p:cNvPr id="18" name="TextBox 17"/>
          <p:cNvSpPr txBox="1"/>
          <p:nvPr/>
        </p:nvSpPr>
        <p:spPr>
          <a:xfrm>
            <a:off x="1997648" y="1926425"/>
            <a:ext cx="314510" cy="256251"/>
          </a:xfrm>
          <a:prstGeom prst="rect">
            <a:avLst/>
          </a:prstGeom>
          <a:noFill/>
        </p:spPr>
        <p:txBody>
          <a:bodyPr wrap="none" rtlCol="0">
            <a:spAutoFit/>
          </a:bodyPr>
          <a:lstStyle/>
          <a:p>
            <a:r>
              <a:rPr lang="en-US" sz="1400" dirty="0">
                <a:latin typeface="Times New Roman" pitchFamily="18" charset="0"/>
                <a:cs typeface="Times New Roman" pitchFamily="18" charset="0"/>
              </a:rPr>
              <a:t>D</a:t>
            </a:r>
          </a:p>
        </p:txBody>
      </p:sp>
      <p:sp>
        <p:nvSpPr>
          <p:cNvPr id="19" name="TextBox 18"/>
          <p:cNvSpPr txBox="1"/>
          <p:nvPr/>
        </p:nvSpPr>
        <p:spPr>
          <a:xfrm>
            <a:off x="2527859" y="812478"/>
            <a:ext cx="293670" cy="256251"/>
          </a:xfrm>
          <a:prstGeom prst="rect">
            <a:avLst/>
          </a:prstGeom>
          <a:noFill/>
        </p:spPr>
        <p:txBody>
          <a:bodyPr wrap="none" rtlCol="0">
            <a:spAutoFit/>
          </a:bodyPr>
          <a:lstStyle/>
          <a:p>
            <a:r>
              <a:rPr lang="en-US" sz="1400" dirty="0">
                <a:latin typeface="Times New Roman" pitchFamily="18" charset="0"/>
                <a:cs typeface="Times New Roman" pitchFamily="18" charset="0"/>
              </a:rPr>
              <a:t>E</a:t>
            </a:r>
          </a:p>
        </p:txBody>
      </p:sp>
      <p:cxnSp>
        <p:nvCxnSpPr>
          <p:cNvPr id="21" name="Straight Arrow Connector 20"/>
          <p:cNvCxnSpPr/>
          <p:nvPr/>
        </p:nvCxnSpPr>
        <p:spPr bwMode="auto">
          <a:xfrm>
            <a:off x="2527859" y="2297976"/>
            <a:ext cx="298354" cy="112134"/>
          </a:xfrm>
          <a:prstGeom prst="straightConnector1">
            <a:avLst/>
          </a:prstGeom>
          <a:solidFill>
            <a:schemeClr val="accent1"/>
          </a:solidFill>
          <a:ln w="28575" cap="flat" cmpd="sng" algn="ctr">
            <a:solidFill>
              <a:srgbClr val="0070C0"/>
            </a:solidFill>
            <a:prstDash val="sysDot"/>
            <a:round/>
            <a:headEnd type="none" w="med" len="med"/>
            <a:tailEnd type="arrow"/>
          </a:ln>
          <a:effectLst/>
        </p:spPr>
      </p:cxnSp>
      <p:cxnSp>
        <p:nvCxnSpPr>
          <p:cNvPr id="22" name="Straight Arrow Connector 21"/>
          <p:cNvCxnSpPr>
            <a:stCxn id="79" idx="2"/>
          </p:cNvCxnSpPr>
          <p:nvPr/>
        </p:nvCxnSpPr>
        <p:spPr bwMode="auto">
          <a:xfrm>
            <a:off x="3496399" y="1872148"/>
            <a:ext cx="495516" cy="349638"/>
          </a:xfrm>
          <a:prstGeom prst="straightConnector1">
            <a:avLst/>
          </a:prstGeom>
          <a:solidFill>
            <a:schemeClr val="accent1"/>
          </a:solidFill>
          <a:ln w="28575" cap="flat" cmpd="sng" algn="ctr">
            <a:solidFill>
              <a:srgbClr val="0070C0"/>
            </a:solidFill>
            <a:prstDash val="sysDot"/>
            <a:round/>
            <a:headEnd type="none" w="med" len="med"/>
            <a:tailEnd type="arrow"/>
          </a:ln>
          <a:effectLst/>
        </p:spPr>
      </p:cxnSp>
      <p:cxnSp>
        <p:nvCxnSpPr>
          <p:cNvPr id="23" name="Straight Arrow Connector 22"/>
          <p:cNvCxnSpPr/>
          <p:nvPr/>
        </p:nvCxnSpPr>
        <p:spPr bwMode="auto">
          <a:xfrm>
            <a:off x="1675981" y="1522502"/>
            <a:ext cx="243834" cy="304977"/>
          </a:xfrm>
          <a:prstGeom prst="straightConnector1">
            <a:avLst/>
          </a:prstGeom>
          <a:solidFill>
            <a:schemeClr val="accent1"/>
          </a:solidFill>
          <a:ln w="28575" cap="flat" cmpd="sng" algn="ctr">
            <a:solidFill>
              <a:srgbClr val="0070C0"/>
            </a:solidFill>
            <a:prstDash val="sysDot"/>
            <a:round/>
            <a:headEnd type="none" w="med" len="med"/>
            <a:tailEnd type="arrow"/>
          </a:ln>
          <a:effectLst/>
        </p:spPr>
      </p:cxnSp>
      <p:sp>
        <p:nvSpPr>
          <p:cNvPr id="33" name="Rounded Rectangular Callout 32"/>
          <p:cNvSpPr/>
          <p:nvPr/>
        </p:nvSpPr>
        <p:spPr bwMode="auto">
          <a:xfrm>
            <a:off x="1312551" y="3450583"/>
            <a:ext cx="3304862" cy="1222696"/>
          </a:xfrm>
          <a:prstGeom prst="wedgeRoundRectCallout">
            <a:avLst>
              <a:gd name="adj1" fmla="val 31223"/>
              <a:gd name="adj2" fmla="val -64668"/>
              <a:gd name="adj3" fmla="val 16667"/>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rPr>
              <a:t>Client picks far away</a:t>
            </a:r>
            <a:r>
              <a:rPr kumimoji="0" lang="en-US" sz="1000" b="0" i="0" u="none" strike="noStrike" cap="none" normalizeH="0" dirty="0">
                <a:ln>
                  <a:noFill/>
                </a:ln>
                <a:solidFill>
                  <a:schemeClr val="tx1"/>
                </a:solidFill>
                <a:effectLst/>
                <a:latin typeface="Times New Roman" pitchFamily="18" charset="0"/>
                <a:ea typeface="ＭＳ Ｐゴシック" pitchFamily="34" charset="-128"/>
                <a:cs typeface="Times New Roman" pitchFamily="18" charset="0"/>
              </a:rPr>
              <a:t> AP versus the proper one since the received signal strengths of the probe response were within -10dB of each other.  The down stream connection (green line) is okay but the upstream from the client (red line) is garbage leading to down-rating, retransmissions, errors and slowing other users down on that channel for any AP </a:t>
            </a:r>
            <a:r>
              <a:rPr lang="en-US" sz="1000" dirty="0">
                <a:latin typeface="Times New Roman" pitchFamily="18" charset="0"/>
                <a:ea typeface="ＭＳ Ｐゴシック" pitchFamily="34" charset="-128"/>
                <a:cs typeface="Times New Roman" pitchFamily="18" charset="0"/>
              </a:rPr>
              <a:t>on the same channel within earshot.</a:t>
            </a:r>
            <a:endParaRPr kumimoji="0" lang="en-US" sz="1000" b="0"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endParaRPr>
          </a:p>
        </p:txBody>
      </p:sp>
      <p:sp>
        <p:nvSpPr>
          <p:cNvPr id="35" name="TextBox 34"/>
          <p:cNvSpPr txBox="1"/>
          <p:nvPr/>
        </p:nvSpPr>
        <p:spPr>
          <a:xfrm>
            <a:off x="7865792" y="2880236"/>
            <a:ext cx="1133067" cy="230626"/>
          </a:xfrm>
          <a:prstGeom prst="rect">
            <a:avLst/>
          </a:prstGeom>
          <a:noFill/>
        </p:spPr>
        <p:txBody>
          <a:bodyPr wrap="none" rtlCol="0">
            <a:spAutoFit/>
          </a:bodyPr>
          <a:lstStyle/>
          <a:p>
            <a:r>
              <a:rPr lang="en-US" sz="1200" dirty="0">
                <a:latin typeface="Times New Roman" pitchFamily="18" charset="0"/>
                <a:cs typeface="Times New Roman" pitchFamily="18" charset="0"/>
              </a:rPr>
              <a:t>Time / distance</a:t>
            </a:r>
          </a:p>
        </p:txBody>
      </p:sp>
      <p:cxnSp>
        <p:nvCxnSpPr>
          <p:cNvPr id="38" name="Straight Arrow Connector 37"/>
          <p:cNvCxnSpPr/>
          <p:nvPr/>
        </p:nvCxnSpPr>
        <p:spPr bwMode="auto">
          <a:xfrm>
            <a:off x="4617413" y="1955605"/>
            <a:ext cx="117259" cy="342371"/>
          </a:xfrm>
          <a:prstGeom prst="straightConnector1">
            <a:avLst/>
          </a:prstGeom>
          <a:solidFill>
            <a:schemeClr val="accent1"/>
          </a:solidFill>
          <a:ln w="28575" cap="flat" cmpd="sng" algn="ctr">
            <a:solidFill>
              <a:srgbClr val="0070C0"/>
            </a:solidFill>
            <a:prstDash val="sysDot"/>
            <a:round/>
            <a:headEnd type="none" w="med" len="med"/>
            <a:tailEnd type="arrow"/>
          </a:ln>
          <a:effectLst/>
        </p:spPr>
      </p:cxnSp>
      <p:pic>
        <p:nvPicPr>
          <p:cNvPr id="7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5649" y="1324981"/>
            <a:ext cx="212094" cy="24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1768" y="2098674"/>
            <a:ext cx="212094" cy="24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0352" y="1625924"/>
            <a:ext cx="212094" cy="24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0"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6221" y="1661509"/>
            <a:ext cx="212094" cy="24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1466" y="945618"/>
            <a:ext cx="212094" cy="24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8315" y="879040"/>
            <a:ext cx="212094" cy="24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6699" y="891902"/>
            <a:ext cx="212094" cy="24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4"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712" y="1324981"/>
            <a:ext cx="212094" cy="24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5" name="Straight Arrow Connector 84"/>
          <p:cNvCxnSpPr/>
          <p:nvPr/>
        </p:nvCxnSpPr>
        <p:spPr bwMode="auto">
          <a:xfrm flipH="1">
            <a:off x="5832722" y="1191842"/>
            <a:ext cx="243978" cy="379362"/>
          </a:xfrm>
          <a:prstGeom prst="straightConnector1">
            <a:avLst/>
          </a:prstGeom>
          <a:solidFill>
            <a:schemeClr val="accent1"/>
          </a:solidFill>
          <a:ln w="28575" cap="flat" cmpd="sng" algn="ctr">
            <a:solidFill>
              <a:srgbClr val="FFC000"/>
            </a:solidFill>
            <a:prstDash val="sysDot"/>
            <a:round/>
            <a:headEnd type="none" w="med" len="med"/>
            <a:tailEnd type="arrow"/>
          </a:ln>
          <a:effectLst/>
        </p:spPr>
      </p:cxnSp>
      <p:cxnSp>
        <p:nvCxnSpPr>
          <p:cNvPr id="86" name="Straight Arrow Connector 85"/>
          <p:cNvCxnSpPr/>
          <p:nvPr/>
        </p:nvCxnSpPr>
        <p:spPr bwMode="auto">
          <a:xfrm>
            <a:off x="4748605" y="1182008"/>
            <a:ext cx="38072" cy="340494"/>
          </a:xfrm>
          <a:prstGeom prst="straightConnector1">
            <a:avLst/>
          </a:prstGeom>
          <a:solidFill>
            <a:schemeClr val="accent1"/>
          </a:solidFill>
          <a:ln w="28575" cap="flat" cmpd="sng" algn="ctr">
            <a:solidFill>
              <a:srgbClr val="0070C0"/>
            </a:solidFill>
            <a:prstDash val="sysDot"/>
            <a:round/>
            <a:headEnd type="none" w="med" len="med"/>
            <a:tailEnd type="arrow"/>
          </a:ln>
          <a:effectLst/>
        </p:spPr>
      </p:cxnSp>
      <p:cxnSp>
        <p:nvCxnSpPr>
          <p:cNvPr id="87" name="Straight Arrow Connector 86"/>
          <p:cNvCxnSpPr>
            <a:endCxn id="96" idx="0"/>
          </p:cNvCxnSpPr>
          <p:nvPr/>
        </p:nvCxnSpPr>
        <p:spPr bwMode="auto">
          <a:xfrm>
            <a:off x="3113588" y="1191842"/>
            <a:ext cx="216076" cy="225474"/>
          </a:xfrm>
          <a:prstGeom prst="straightConnector1">
            <a:avLst/>
          </a:prstGeom>
          <a:solidFill>
            <a:schemeClr val="accent1"/>
          </a:solidFill>
          <a:ln w="28575" cap="flat" cmpd="sng" algn="ctr">
            <a:solidFill>
              <a:srgbClr val="FFC000"/>
            </a:solidFill>
            <a:prstDash val="sysDot"/>
            <a:round/>
            <a:headEnd type="none" w="med" len="med"/>
            <a:tailEnd type="arrow"/>
          </a:ln>
          <a:effectLst/>
        </p:spPr>
      </p:cxnSp>
      <p:cxnSp>
        <p:nvCxnSpPr>
          <p:cNvPr id="88" name="Straight Arrow Connector 87"/>
          <p:cNvCxnSpPr/>
          <p:nvPr/>
        </p:nvCxnSpPr>
        <p:spPr bwMode="auto">
          <a:xfrm>
            <a:off x="816597" y="1572429"/>
            <a:ext cx="243834" cy="212192"/>
          </a:xfrm>
          <a:prstGeom prst="straightConnector1">
            <a:avLst/>
          </a:prstGeom>
          <a:solidFill>
            <a:schemeClr val="accent1"/>
          </a:solidFill>
          <a:ln w="28575" cap="flat" cmpd="sng" algn="ctr">
            <a:solidFill>
              <a:srgbClr val="FFC000"/>
            </a:solidFill>
            <a:prstDash val="sysDot"/>
            <a:round/>
            <a:headEnd type="none" w="med" len="med"/>
            <a:tailEnd type="arrow"/>
          </a:ln>
          <a:effectLst/>
        </p:spPr>
      </p:cxnSp>
      <p:sp>
        <p:nvSpPr>
          <p:cNvPr id="92" name="TextBox 91"/>
          <p:cNvSpPr txBox="1"/>
          <p:nvPr/>
        </p:nvSpPr>
        <p:spPr>
          <a:xfrm>
            <a:off x="2680259" y="964878"/>
            <a:ext cx="293670" cy="256251"/>
          </a:xfrm>
          <a:prstGeom prst="rect">
            <a:avLst/>
          </a:prstGeom>
          <a:noFill/>
        </p:spPr>
        <p:txBody>
          <a:bodyPr wrap="none" rtlCol="0">
            <a:spAutoFit/>
          </a:bodyPr>
          <a:lstStyle/>
          <a:p>
            <a:r>
              <a:rPr lang="en-US" sz="1400" dirty="0">
                <a:latin typeface="Times New Roman" pitchFamily="18" charset="0"/>
                <a:cs typeface="Times New Roman" pitchFamily="18" charset="0"/>
              </a:rPr>
              <a:t>E</a:t>
            </a:r>
          </a:p>
        </p:txBody>
      </p:sp>
      <p:sp>
        <p:nvSpPr>
          <p:cNvPr id="93" name="TextBox 92"/>
          <p:cNvSpPr txBox="1"/>
          <p:nvPr/>
        </p:nvSpPr>
        <p:spPr>
          <a:xfrm>
            <a:off x="5832721" y="812478"/>
            <a:ext cx="243978" cy="307777"/>
          </a:xfrm>
          <a:prstGeom prst="rect">
            <a:avLst/>
          </a:prstGeom>
          <a:noFill/>
        </p:spPr>
        <p:txBody>
          <a:bodyPr wrap="none" rtlCol="0">
            <a:spAutoFit/>
          </a:bodyPr>
          <a:lstStyle/>
          <a:p>
            <a:r>
              <a:rPr lang="en-US" sz="1400" dirty="0">
                <a:latin typeface="Times New Roman" pitchFamily="18" charset="0"/>
                <a:cs typeface="Times New Roman" pitchFamily="18" charset="0"/>
              </a:rPr>
              <a:t>I</a:t>
            </a:r>
          </a:p>
        </p:txBody>
      </p:sp>
      <p:sp>
        <p:nvSpPr>
          <p:cNvPr id="94" name="TextBox 93"/>
          <p:cNvSpPr txBox="1"/>
          <p:nvPr/>
        </p:nvSpPr>
        <p:spPr>
          <a:xfrm>
            <a:off x="4266394" y="1484661"/>
            <a:ext cx="314510" cy="307777"/>
          </a:xfrm>
          <a:prstGeom prst="rect">
            <a:avLst/>
          </a:prstGeom>
          <a:noFill/>
        </p:spPr>
        <p:txBody>
          <a:bodyPr wrap="none" rtlCol="0">
            <a:spAutoFit/>
          </a:bodyPr>
          <a:lstStyle/>
          <a:p>
            <a:r>
              <a:rPr lang="en-US" sz="1400" dirty="0">
                <a:latin typeface="Times New Roman" pitchFamily="18" charset="0"/>
                <a:cs typeface="Times New Roman" pitchFamily="18" charset="0"/>
              </a:rPr>
              <a:t>G</a:t>
            </a:r>
          </a:p>
        </p:txBody>
      </p:sp>
      <p:sp>
        <p:nvSpPr>
          <p:cNvPr id="95" name="TextBox 94"/>
          <p:cNvSpPr txBox="1"/>
          <p:nvPr/>
        </p:nvSpPr>
        <p:spPr>
          <a:xfrm>
            <a:off x="4420162" y="771526"/>
            <a:ext cx="314510" cy="307777"/>
          </a:xfrm>
          <a:prstGeom prst="rect">
            <a:avLst/>
          </a:prstGeom>
          <a:noFill/>
        </p:spPr>
        <p:txBody>
          <a:bodyPr wrap="none" rtlCol="0">
            <a:spAutoFit/>
          </a:bodyPr>
          <a:lstStyle/>
          <a:p>
            <a:r>
              <a:rPr lang="en-US" sz="1400" dirty="0">
                <a:latin typeface="Times New Roman" pitchFamily="18" charset="0"/>
                <a:cs typeface="Times New Roman" pitchFamily="18" charset="0"/>
              </a:rPr>
              <a:t>H</a:t>
            </a:r>
          </a:p>
        </p:txBody>
      </p:sp>
      <p:sp>
        <p:nvSpPr>
          <p:cNvPr id="96" name="TextBox 95"/>
          <p:cNvSpPr txBox="1"/>
          <p:nvPr/>
        </p:nvSpPr>
        <p:spPr>
          <a:xfrm>
            <a:off x="3187638" y="1417316"/>
            <a:ext cx="284052" cy="307777"/>
          </a:xfrm>
          <a:prstGeom prst="rect">
            <a:avLst/>
          </a:prstGeom>
          <a:noFill/>
        </p:spPr>
        <p:txBody>
          <a:bodyPr wrap="none" rtlCol="0">
            <a:spAutoFit/>
          </a:bodyPr>
          <a:lstStyle/>
          <a:p>
            <a:r>
              <a:rPr lang="en-US" sz="1400" dirty="0">
                <a:latin typeface="Times New Roman" pitchFamily="18" charset="0"/>
                <a:cs typeface="Times New Roman" pitchFamily="18" charset="0"/>
              </a:rPr>
              <a:t>F</a:t>
            </a:r>
          </a:p>
        </p:txBody>
      </p:sp>
      <p:sp>
        <p:nvSpPr>
          <p:cNvPr id="102" name="laptop"/>
          <p:cNvSpPr>
            <a:spLocks noEditPoints="1" noChangeArrowheads="1"/>
          </p:cNvSpPr>
          <p:nvPr/>
        </p:nvSpPr>
        <p:spPr bwMode="auto">
          <a:xfrm>
            <a:off x="2819481" y="2822364"/>
            <a:ext cx="368157" cy="346370"/>
          </a:xfrm>
          <a:custGeom>
            <a:avLst/>
            <a:gdLst>
              <a:gd name="T0" fmla="*/ 3362 w 21600"/>
              <a:gd name="T1" fmla="*/ 0 h 21600"/>
              <a:gd name="T2" fmla="*/ 3362 w 21600"/>
              <a:gd name="T3" fmla="*/ 7173 h 21600"/>
              <a:gd name="T4" fmla="*/ 18327 w 21600"/>
              <a:gd name="T5" fmla="*/ 0 h 21600"/>
              <a:gd name="T6" fmla="*/ 18327 w 21600"/>
              <a:gd name="T7" fmla="*/ 7173 h 21600"/>
              <a:gd name="T8" fmla="*/ 10800 w 21600"/>
              <a:gd name="T9" fmla="*/ 0 h 21600"/>
              <a:gd name="T10" fmla="*/ 10800 w 21600"/>
              <a:gd name="T11" fmla="*/ 21600 h 21600"/>
              <a:gd name="T12" fmla="*/ 0 w 21600"/>
              <a:gd name="T13" fmla="*/ 21600 h 21600"/>
              <a:gd name="T14" fmla="*/ 21600 w 21600"/>
              <a:gd name="T15" fmla="*/ 21600 h 21600"/>
              <a:gd name="T16" fmla="*/ 4445 w 21600"/>
              <a:gd name="T17" fmla="*/ 1858 h 21600"/>
              <a:gd name="T18" fmla="*/ 17311 w 21600"/>
              <a:gd name="T19" fmla="*/ 1232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3" name="laptop"/>
          <p:cNvSpPr>
            <a:spLocks noEditPoints="1" noChangeArrowheads="1"/>
          </p:cNvSpPr>
          <p:nvPr/>
        </p:nvSpPr>
        <p:spPr bwMode="auto">
          <a:xfrm>
            <a:off x="3807837" y="2844293"/>
            <a:ext cx="368157" cy="346370"/>
          </a:xfrm>
          <a:custGeom>
            <a:avLst/>
            <a:gdLst>
              <a:gd name="T0" fmla="*/ 3362 w 21600"/>
              <a:gd name="T1" fmla="*/ 0 h 21600"/>
              <a:gd name="T2" fmla="*/ 3362 w 21600"/>
              <a:gd name="T3" fmla="*/ 7173 h 21600"/>
              <a:gd name="T4" fmla="*/ 18327 w 21600"/>
              <a:gd name="T5" fmla="*/ 0 h 21600"/>
              <a:gd name="T6" fmla="*/ 18327 w 21600"/>
              <a:gd name="T7" fmla="*/ 7173 h 21600"/>
              <a:gd name="T8" fmla="*/ 10800 w 21600"/>
              <a:gd name="T9" fmla="*/ 0 h 21600"/>
              <a:gd name="T10" fmla="*/ 10800 w 21600"/>
              <a:gd name="T11" fmla="*/ 21600 h 21600"/>
              <a:gd name="T12" fmla="*/ 0 w 21600"/>
              <a:gd name="T13" fmla="*/ 21600 h 21600"/>
              <a:gd name="T14" fmla="*/ 21600 w 21600"/>
              <a:gd name="T15" fmla="*/ 21600 h 21600"/>
              <a:gd name="T16" fmla="*/ 4445 w 21600"/>
              <a:gd name="T17" fmla="*/ 1858 h 21600"/>
              <a:gd name="T18" fmla="*/ 17311 w 21600"/>
              <a:gd name="T19" fmla="*/ 1232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cxnSp>
        <p:nvCxnSpPr>
          <p:cNvPr id="39" name="Straight Arrow Connector 38"/>
          <p:cNvCxnSpPr/>
          <p:nvPr/>
        </p:nvCxnSpPr>
        <p:spPr bwMode="auto">
          <a:xfrm>
            <a:off x="1797898" y="1522502"/>
            <a:ext cx="1916493" cy="1357734"/>
          </a:xfrm>
          <a:prstGeom prst="straightConnector1">
            <a:avLst/>
          </a:prstGeom>
          <a:solidFill>
            <a:schemeClr val="accent1"/>
          </a:solidFill>
          <a:ln w="28575" cap="flat" cmpd="sng" algn="ctr">
            <a:solidFill>
              <a:srgbClr val="00B050"/>
            </a:solidFill>
            <a:prstDash val="sysDash"/>
            <a:round/>
            <a:headEnd type="oval" w="med" len="med"/>
            <a:tailEnd type="arrow" w="med" len="med"/>
          </a:ln>
          <a:effectLst/>
        </p:spPr>
      </p:cxnSp>
      <p:cxnSp>
        <p:nvCxnSpPr>
          <p:cNvPr id="59" name="Straight Arrow Connector 58"/>
          <p:cNvCxnSpPr/>
          <p:nvPr/>
        </p:nvCxnSpPr>
        <p:spPr bwMode="auto">
          <a:xfrm flipH="1" flipV="1">
            <a:off x="1786496" y="1361362"/>
            <a:ext cx="2009939" cy="1371210"/>
          </a:xfrm>
          <a:prstGeom prst="straightConnector1">
            <a:avLst/>
          </a:prstGeom>
          <a:solidFill>
            <a:schemeClr val="accent1"/>
          </a:solidFill>
          <a:ln w="28575" cap="flat" cmpd="sng" algn="ctr">
            <a:solidFill>
              <a:srgbClr val="FF0000"/>
            </a:solidFill>
            <a:prstDash val="sysDash"/>
            <a:round/>
            <a:headEnd type="oval" w="med" len="med"/>
            <a:tailEnd type="arrow" w="med" len="med"/>
          </a:ln>
          <a:effectLst/>
        </p:spPr>
      </p:cxnSp>
      <p:grpSp>
        <p:nvGrpSpPr>
          <p:cNvPr id="67" name="Group 66"/>
          <p:cNvGrpSpPr/>
          <p:nvPr/>
        </p:nvGrpSpPr>
        <p:grpSpPr>
          <a:xfrm>
            <a:off x="4675712" y="2588072"/>
            <a:ext cx="767029" cy="592748"/>
            <a:chOff x="3629374" y="2583136"/>
            <a:chExt cx="767029" cy="592748"/>
          </a:xfrm>
        </p:grpSpPr>
        <p:cxnSp>
          <p:nvCxnSpPr>
            <p:cNvPr id="68" name="Straight Arrow Connector 67"/>
            <p:cNvCxnSpPr/>
            <p:nvPr/>
          </p:nvCxnSpPr>
          <p:spPr bwMode="auto">
            <a:xfrm flipH="1">
              <a:off x="4174332" y="2608192"/>
              <a:ext cx="222071" cy="221322"/>
            </a:xfrm>
            <a:prstGeom prst="straightConnector1">
              <a:avLst/>
            </a:prstGeom>
            <a:solidFill>
              <a:schemeClr val="accent1"/>
            </a:solidFill>
            <a:ln w="28575" cap="flat" cmpd="sng" algn="ctr">
              <a:solidFill>
                <a:srgbClr val="0070C0"/>
              </a:solidFill>
              <a:prstDash val="sysDot"/>
              <a:round/>
              <a:headEnd type="arrow" w="med" len="med"/>
              <a:tailEnd type="none" w="med" len="med"/>
            </a:ln>
            <a:effectLst/>
          </p:spPr>
        </p:cxnSp>
        <p:cxnSp>
          <p:nvCxnSpPr>
            <p:cNvPr id="69" name="Straight Arrow Connector 68"/>
            <p:cNvCxnSpPr>
              <a:endCxn id="71" idx="4"/>
            </p:cNvCxnSpPr>
            <p:nvPr/>
          </p:nvCxnSpPr>
          <p:spPr bwMode="auto">
            <a:xfrm>
              <a:off x="3998689" y="2583136"/>
              <a:ext cx="1" cy="246378"/>
            </a:xfrm>
            <a:prstGeom prst="straightConnector1">
              <a:avLst/>
            </a:prstGeom>
            <a:solidFill>
              <a:schemeClr val="accent1"/>
            </a:solidFill>
            <a:ln w="28575" cap="flat" cmpd="sng" algn="ctr">
              <a:solidFill>
                <a:srgbClr val="0070C0"/>
              </a:solidFill>
              <a:prstDash val="sysDot"/>
              <a:round/>
              <a:headEnd type="arrow" w="med" len="med"/>
              <a:tailEnd type="none" w="med" len="med"/>
            </a:ln>
            <a:effectLst/>
          </p:spPr>
        </p:cxnSp>
        <p:cxnSp>
          <p:nvCxnSpPr>
            <p:cNvPr id="70" name="Straight Arrow Connector 69"/>
            <p:cNvCxnSpPr/>
            <p:nvPr/>
          </p:nvCxnSpPr>
          <p:spPr bwMode="auto">
            <a:xfrm>
              <a:off x="3629374" y="2583136"/>
              <a:ext cx="221930" cy="219080"/>
            </a:xfrm>
            <a:prstGeom prst="straightConnector1">
              <a:avLst/>
            </a:prstGeom>
            <a:solidFill>
              <a:schemeClr val="accent1"/>
            </a:solidFill>
            <a:ln w="28575" cap="flat" cmpd="sng" algn="ctr">
              <a:solidFill>
                <a:srgbClr val="0070C0"/>
              </a:solidFill>
              <a:prstDash val="sysDot"/>
              <a:round/>
              <a:headEnd type="arrow" w="med" len="med"/>
              <a:tailEnd type="none" w="med" len="med"/>
            </a:ln>
            <a:effectLst/>
          </p:spPr>
        </p:cxnSp>
        <p:sp>
          <p:nvSpPr>
            <p:cNvPr id="71" name="laptop"/>
            <p:cNvSpPr>
              <a:spLocks noEditPoints="1" noChangeArrowheads="1"/>
            </p:cNvSpPr>
            <p:nvPr/>
          </p:nvSpPr>
          <p:spPr bwMode="auto">
            <a:xfrm>
              <a:off x="3814611" y="2829514"/>
              <a:ext cx="368157" cy="346370"/>
            </a:xfrm>
            <a:custGeom>
              <a:avLst/>
              <a:gdLst>
                <a:gd name="T0" fmla="*/ 3362 w 21600"/>
                <a:gd name="T1" fmla="*/ 0 h 21600"/>
                <a:gd name="T2" fmla="*/ 3362 w 21600"/>
                <a:gd name="T3" fmla="*/ 7173 h 21600"/>
                <a:gd name="T4" fmla="*/ 18327 w 21600"/>
                <a:gd name="T5" fmla="*/ 0 h 21600"/>
                <a:gd name="T6" fmla="*/ 18327 w 21600"/>
                <a:gd name="T7" fmla="*/ 7173 h 21600"/>
                <a:gd name="T8" fmla="*/ 10800 w 21600"/>
                <a:gd name="T9" fmla="*/ 0 h 21600"/>
                <a:gd name="T10" fmla="*/ 10800 w 21600"/>
                <a:gd name="T11" fmla="*/ 21600 h 21600"/>
                <a:gd name="T12" fmla="*/ 0 w 21600"/>
                <a:gd name="T13" fmla="*/ 21600 h 21600"/>
                <a:gd name="T14" fmla="*/ 21600 w 21600"/>
                <a:gd name="T15" fmla="*/ 21600 h 21600"/>
                <a:gd name="T16" fmla="*/ 4445 w 21600"/>
                <a:gd name="T17" fmla="*/ 1858 h 21600"/>
                <a:gd name="T18" fmla="*/ 17311 w 21600"/>
                <a:gd name="T19" fmla="*/ 1232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72" name="Rounded Rectangular Callout 71"/>
          <p:cNvSpPr/>
          <p:nvPr/>
        </p:nvSpPr>
        <p:spPr bwMode="auto">
          <a:xfrm>
            <a:off x="4804362" y="3555358"/>
            <a:ext cx="2018915" cy="749942"/>
          </a:xfrm>
          <a:prstGeom prst="wedgeRoundRectCallout">
            <a:avLst>
              <a:gd name="adj1" fmla="val -35907"/>
              <a:gd name="adj2" fmla="val -90133"/>
              <a:gd name="adj3" fmla="val 16667"/>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000" dirty="0">
                <a:latin typeface="Times New Roman" pitchFamily="18" charset="0"/>
                <a:ea typeface="ＭＳ Ｐゴシック" pitchFamily="34" charset="-128"/>
                <a:cs typeface="Times New Roman" pitchFamily="18" charset="0"/>
              </a:rPr>
              <a:t>Device reaches an error threshold and starts looks for another AP to go to by probing and once again may go to a far away AP</a:t>
            </a:r>
            <a:endParaRPr kumimoji="0" lang="en-US" sz="1000" b="0"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endParaRPr>
          </a:p>
        </p:txBody>
      </p:sp>
      <p:pic>
        <p:nvPicPr>
          <p:cNvPr id="7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0307" y="920540"/>
            <a:ext cx="212094" cy="24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1"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549" y="1397214"/>
            <a:ext cx="212094" cy="24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7498" y="1893812"/>
            <a:ext cx="212094" cy="24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4712" y="1652277"/>
            <a:ext cx="212094" cy="24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4" name="TextBox 103"/>
          <p:cNvSpPr txBox="1"/>
          <p:nvPr/>
        </p:nvSpPr>
        <p:spPr>
          <a:xfrm>
            <a:off x="5261627" y="1430482"/>
            <a:ext cx="255198" cy="307777"/>
          </a:xfrm>
          <a:prstGeom prst="rect">
            <a:avLst/>
          </a:prstGeom>
          <a:noFill/>
        </p:spPr>
        <p:txBody>
          <a:bodyPr wrap="none" rtlCol="0">
            <a:spAutoFit/>
          </a:bodyPr>
          <a:lstStyle/>
          <a:p>
            <a:r>
              <a:rPr lang="en-US" sz="1400" dirty="0">
                <a:latin typeface="Times New Roman" pitchFamily="18" charset="0"/>
                <a:cs typeface="Times New Roman" pitchFamily="18" charset="0"/>
              </a:rPr>
              <a:t>J</a:t>
            </a:r>
          </a:p>
        </p:txBody>
      </p:sp>
      <p:sp>
        <p:nvSpPr>
          <p:cNvPr id="105" name="TextBox 104"/>
          <p:cNvSpPr txBox="1"/>
          <p:nvPr/>
        </p:nvSpPr>
        <p:spPr>
          <a:xfrm>
            <a:off x="5973508" y="1652277"/>
            <a:ext cx="314510" cy="307777"/>
          </a:xfrm>
          <a:prstGeom prst="rect">
            <a:avLst/>
          </a:prstGeom>
          <a:noFill/>
        </p:spPr>
        <p:txBody>
          <a:bodyPr wrap="none" rtlCol="0">
            <a:spAutoFit/>
          </a:bodyPr>
          <a:lstStyle/>
          <a:p>
            <a:r>
              <a:rPr lang="en-US" sz="1400" dirty="0">
                <a:latin typeface="Times New Roman" pitchFamily="18" charset="0"/>
                <a:cs typeface="Times New Roman" pitchFamily="18" charset="0"/>
              </a:rPr>
              <a:t>K</a:t>
            </a:r>
          </a:p>
        </p:txBody>
      </p:sp>
      <p:sp>
        <p:nvSpPr>
          <p:cNvPr id="106" name="TextBox 105"/>
          <p:cNvSpPr txBox="1"/>
          <p:nvPr/>
        </p:nvSpPr>
        <p:spPr>
          <a:xfrm>
            <a:off x="6981686" y="1174412"/>
            <a:ext cx="293670" cy="307777"/>
          </a:xfrm>
          <a:prstGeom prst="rect">
            <a:avLst/>
          </a:prstGeom>
          <a:noFill/>
        </p:spPr>
        <p:txBody>
          <a:bodyPr wrap="none" rtlCol="0">
            <a:spAutoFit/>
          </a:bodyPr>
          <a:lstStyle/>
          <a:p>
            <a:r>
              <a:rPr lang="en-US" sz="1400" dirty="0">
                <a:latin typeface="Times New Roman" pitchFamily="18" charset="0"/>
                <a:cs typeface="Times New Roman" pitchFamily="18" charset="0"/>
              </a:rPr>
              <a:t>L</a:t>
            </a:r>
          </a:p>
        </p:txBody>
      </p:sp>
      <p:sp>
        <p:nvSpPr>
          <p:cNvPr id="107" name="TextBox 106"/>
          <p:cNvSpPr txBox="1"/>
          <p:nvPr/>
        </p:nvSpPr>
        <p:spPr>
          <a:xfrm>
            <a:off x="8416585" y="817487"/>
            <a:ext cx="344966" cy="307777"/>
          </a:xfrm>
          <a:prstGeom prst="rect">
            <a:avLst/>
          </a:prstGeom>
          <a:noFill/>
        </p:spPr>
        <p:txBody>
          <a:bodyPr wrap="none" rtlCol="0">
            <a:spAutoFit/>
          </a:bodyPr>
          <a:lstStyle/>
          <a:p>
            <a:r>
              <a:rPr lang="en-US" sz="1400" dirty="0">
                <a:latin typeface="Times New Roman" pitchFamily="18" charset="0"/>
                <a:cs typeface="Times New Roman" pitchFamily="18" charset="0"/>
              </a:rPr>
              <a:t>M</a:t>
            </a:r>
          </a:p>
        </p:txBody>
      </p:sp>
      <p:cxnSp>
        <p:nvCxnSpPr>
          <p:cNvPr id="108" name="Straight Arrow Connector 107"/>
          <p:cNvCxnSpPr/>
          <p:nvPr/>
        </p:nvCxnSpPr>
        <p:spPr bwMode="auto">
          <a:xfrm flipH="1">
            <a:off x="6629400" y="1661509"/>
            <a:ext cx="428625" cy="355415"/>
          </a:xfrm>
          <a:prstGeom prst="straightConnector1">
            <a:avLst/>
          </a:prstGeom>
          <a:solidFill>
            <a:schemeClr val="accent1"/>
          </a:solidFill>
          <a:ln w="28575" cap="flat" cmpd="sng" algn="ctr">
            <a:solidFill>
              <a:srgbClr val="0070C0"/>
            </a:solidFill>
            <a:prstDash val="sysDot"/>
            <a:round/>
            <a:headEnd type="none" w="med" len="med"/>
            <a:tailEnd type="arrow"/>
          </a:ln>
          <a:effectLst/>
        </p:spPr>
      </p:cxnSp>
      <p:cxnSp>
        <p:nvCxnSpPr>
          <p:cNvPr id="109" name="Straight Arrow Connector 108"/>
          <p:cNvCxnSpPr/>
          <p:nvPr/>
        </p:nvCxnSpPr>
        <p:spPr bwMode="auto">
          <a:xfrm flipH="1">
            <a:off x="5636806" y="2201369"/>
            <a:ext cx="439894" cy="340494"/>
          </a:xfrm>
          <a:prstGeom prst="straightConnector1">
            <a:avLst/>
          </a:prstGeom>
          <a:solidFill>
            <a:schemeClr val="accent1"/>
          </a:solidFill>
          <a:ln w="28575" cap="flat" cmpd="sng" algn="ctr">
            <a:solidFill>
              <a:srgbClr val="0070C0"/>
            </a:solidFill>
            <a:prstDash val="sysDot"/>
            <a:round/>
            <a:headEnd type="none" w="med" len="med"/>
            <a:tailEnd type="arrow"/>
          </a:ln>
          <a:effectLst/>
        </p:spPr>
      </p:cxnSp>
      <p:cxnSp>
        <p:nvCxnSpPr>
          <p:cNvPr id="110" name="Straight Arrow Connector 109"/>
          <p:cNvCxnSpPr/>
          <p:nvPr/>
        </p:nvCxnSpPr>
        <p:spPr bwMode="auto">
          <a:xfrm flipH="1">
            <a:off x="5220670" y="1907733"/>
            <a:ext cx="168557" cy="293636"/>
          </a:xfrm>
          <a:prstGeom prst="straightConnector1">
            <a:avLst/>
          </a:prstGeom>
          <a:solidFill>
            <a:schemeClr val="accent1"/>
          </a:solidFill>
          <a:ln w="28575" cap="flat" cmpd="sng" algn="ctr">
            <a:solidFill>
              <a:srgbClr val="0070C0"/>
            </a:solidFill>
            <a:prstDash val="sysDot"/>
            <a:round/>
            <a:headEnd type="none" w="med" len="med"/>
            <a:tailEnd type="arrow"/>
          </a:ln>
          <a:effectLst/>
        </p:spPr>
      </p:cxnSp>
      <p:cxnSp>
        <p:nvCxnSpPr>
          <p:cNvPr id="111" name="Straight Arrow Connector 110"/>
          <p:cNvCxnSpPr/>
          <p:nvPr/>
        </p:nvCxnSpPr>
        <p:spPr bwMode="auto">
          <a:xfrm flipH="1">
            <a:off x="8096250" y="1148559"/>
            <a:ext cx="320335" cy="203696"/>
          </a:xfrm>
          <a:prstGeom prst="straightConnector1">
            <a:avLst/>
          </a:prstGeom>
          <a:solidFill>
            <a:schemeClr val="accent1"/>
          </a:solidFill>
          <a:ln w="28575" cap="flat" cmpd="sng" algn="ctr">
            <a:solidFill>
              <a:srgbClr val="0070C0"/>
            </a:solidFill>
            <a:prstDash val="sysDot"/>
            <a:round/>
            <a:headEnd type="none" w="med" len="med"/>
            <a:tailEnd type="arrow"/>
          </a:ln>
          <a:effectLst/>
        </p:spPr>
      </p:cxnSp>
    </p:spTree>
    <p:extLst>
      <p:ext uri="{BB962C8B-B14F-4D97-AF65-F5344CB8AC3E}">
        <p14:creationId xmlns:p14="http://schemas.microsoft.com/office/powerpoint/2010/main" val="3164563942"/>
      </p:ext>
    </p:extLst>
  </p:cSld>
  <p:clrMapOvr>
    <a:masterClrMapping/>
  </p:clrMapOvr>
  <p:transition spd="med">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sz="2400" dirty="0"/>
              <a:t>Client Roaming – AP Power Too High</a:t>
            </a:r>
            <a:endParaRPr lang="en-US" sz="1400" dirty="0"/>
          </a:p>
        </p:txBody>
      </p:sp>
      <p:cxnSp>
        <p:nvCxnSpPr>
          <p:cNvPr id="34" name="Straight Arrow Connector 33"/>
          <p:cNvCxnSpPr/>
          <p:nvPr/>
        </p:nvCxnSpPr>
        <p:spPr bwMode="auto">
          <a:xfrm>
            <a:off x="318977" y="3205417"/>
            <a:ext cx="8650286" cy="0"/>
          </a:xfrm>
          <a:prstGeom prst="straightConnector1">
            <a:avLst/>
          </a:prstGeom>
          <a:solidFill>
            <a:schemeClr val="accent1"/>
          </a:solidFill>
          <a:ln w="28575" cap="flat" cmpd="sng" algn="ctr">
            <a:solidFill>
              <a:schemeClr val="tx1"/>
            </a:solidFill>
            <a:prstDash val="lgDash"/>
            <a:round/>
            <a:headEnd type="none" w="med" len="med"/>
            <a:tailEnd type="arrow"/>
          </a:ln>
          <a:effectLst/>
        </p:spPr>
      </p:cxnSp>
      <p:cxnSp>
        <p:nvCxnSpPr>
          <p:cNvPr id="48" name="Straight Arrow Connector 47"/>
          <p:cNvCxnSpPr/>
          <p:nvPr/>
        </p:nvCxnSpPr>
        <p:spPr bwMode="auto">
          <a:xfrm flipV="1">
            <a:off x="318977" y="1068730"/>
            <a:ext cx="0" cy="2142612"/>
          </a:xfrm>
          <a:prstGeom prst="straightConnector1">
            <a:avLst/>
          </a:prstGeom>
          <a:solidFill>
            <a:schemeClr val="accent1"/>
          </a:solidFill>
          <a:ln w="28575" cap="flat" cmpd="sng" algn="ctr">
            <a:solidFill>
              <a:schemeClr val="tx1"/>
            </a:solidFill>
            <a:prstDash val="lgDash"/>
            <a:round/>
            <a:headEnd type="none" w="med" len="med"/>
            <a:tailEnd type="arrow"/>
          </a:ln>
          <a:effectLst/>
        </p:spPr>
      </p:cxnSp>
      <p:sp>
        <p:nvSpPr>
          <p:cNvPr id="49" name="TextBox 48"/>
          <p:cNvSpPr txBox="1"/>
          <p:nvPr/>
        </p:nvSpPr>
        <p:spPr>
          <a:xfrm>
            <a:off x="213598" y="771526"/>
            <a:ext cx="1140056" cy="230626"/>
          </a:xfrm>
          <a:prstGeom prst="rect">
            <a:avLst/>
          </a:prstGeom>
          <a:noFill/>
        </p:spPr>
        <p:txBody>
          <a:bodyPr wrap="none" rtlCol="0">
            <a:spAutoFit/>
          </a:bodyPr>
          <a:lstStyle/>
          <a:p>
            <a:r>
              <a:rPr lang="en-US" sz="1200" dirty="0">
                <a:latin typeface="Times New Roman" pitchFamily="18" charset="0"/>
                <a:cs typeface="Times New Roman" pitchFamily="18" charset="0"/>
              </a:rPr>
              <a:t>Signal Strength</a:t>
            </a:r>
          </a:p>
        </p:txBody>
      </p:sp>
      <p:sp>
        <p:nvSpPr>
          <p:cNvPr id="6" name="Flowchart: Process 5"/>
          <p:cNvSpPr/>
          <p:nvPr/>
        </p:nvSpPr>
        <p:spPr bwMode="auto">
          <a:xfrm flipH="1">
            <a:off x="1274027" y="817488"/>
            <a:ext cx="7724831" cy="2383022"/>
          </a:xfrm>
          <a:prstGeom prst="flowChartProcess">
            <a:avLst/>
          </a:prstGeom>
          <a:solidFill>
            <a:srgbClr val="FFFF00">
              <a:alpha val="54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hangingPunct="0"/>
            <a:endParaRPr lang="en-US" sz="2400">
              <a:latin typeface="Arial" charset="0"/>
              <a:ea typeface="ＭＳ Ｐゴシック" pitchFamily="34" charset="-128"/>
            </a:endParaRPr>
          </a:p>
        </p:txBody>
      </p:sp>
      <p:sp>
        <p:nvSpPr>
          <p:cNvPr id="16" name="TextBox 15"/>
          <p:cNvSpPr txBox="1"/>
          <p:nvPr/>
        </p:nvSpPr>
        <p:spPr>
          <a:xfrm>
            <a:off x="408867" y="1148559"/>
            <a:ext cx="304892" cy="256251"/>
          </a:xfrm>
          <a:prstGeom prst="rect">
            <a:avLst/>
          </a:prstGeom>
          <a:noFill/>
        </p:spPr>
        <p:txBody>
          <a:bodyPr wrap="none" rtlCol="0">
            <a:spAutoFit/>
          </a:bodyPr>
          <a:lstStyle/>
          <a:p>
            <a:r>
              <a:rPr lang="en-US" sz="1400" dirty="0">
                <a:latin typeface="Times New Roman" pitchFamily="18" charset="0"/>
                <a:cs typeface="Times New Roman" pitchFamily="18" charset="0"/>
              </a:rPr>
              <a:t>B</a:t>
            </a:r>
          </a:p>
        </p:txBody>
      </p:sp>
      <p:sp>
        <p:nvSpPr>
          <p:cNvPr id="17" name="TextBox 16"/>
          <p:cNvSpPr txBox="1"/>
          <p:nvPr/>
        </p:nvSpPr>
        <p:spPr>
          <a:xfrm>
            <a:off x="1274029" y="1125264"/>
            <a:ext cx="304892" cy="256251"/>
          </a:xfrm>
          <a:prstGeom prst="rect">
            <a:avLst/>
          </a:prstGeom>
          <a:noFill/>
        </p:spPr>
        <p:txBody>
          <a:bodyPr wrap="none" rtlCol="0">
            <a:spAutoFit/>
          </a:bodyPr>
          <a:lstStyle/>
          <a:p>
            <a:r>
              <a:rPr lang="en-US" sz="1400" dirty="0">
                <a:latin typeface="Times New Roman" pitchFamily="18" charset="0"/>
                <a:cs typeface="Times New Roman" pitchFamily="18" charset="0"/>
              </a:rPr>
              <a:t>C</a:t>
            </a:r>
          </a:p>
        </p:txBody>
      </p:sp>
      <p:sp>
        <p:nvSpPr>
          <p:cNvPr id="18" name="TextBox 17"/>
          <p:cNvSpPr txBox="1"/>
          <p:nvPr/>
        </p:nvSpPr>
        <p:spPr>
          <a:xfrm>
            <a:off x="1997648" y="1926425"/>
            <a:ext cx="314510" cy="256251"/>
          </a:xfrm>
          <a:prstGeom prst="rect">
            <a:avLst/>
          </a:prstGeom>
          <a:noFill/>
        </p:spPr>
        <p:txBody>
          <a:bodyPr wrap="none" rtlCol="0">
            <a:spAutoFit/>
          </a:bodyPr>
          <a:lstStyle/>
          <a:p>
            <a:r>
              <a:rPr lang="en-US" sz="1400" dirty="0">
                <a:latin typeface="Times New Roman" pitchFamily="18" charset="0"/>
                <a:cs typeface="Times New Roman" pitchFamily="18" charset="0"/>
              </a:rPr>
              <a:t>D</a:t>
            </a:r>
          </a:p>
        </p:txBody>
      </p:sp>
      <p:sp>
        <p:nvSpPr>
          <p:cNvPr id="19" name="TextBox 18"/>
          <p:cNvSpPr txBox="1"/>
          <p:nvPr/>
        </p:nvSpPr>
        <p:spPr>
          <a:xfrm>
            <a:off x="2527859" y="812478"/>
            <a:ext cx="293670" cy="256251"/>
          </a:xfrm>
          <a:prstGeom prst="rect">
            <a:avLst/>
          </a:prstGeom>
          <a:noFill/>
        </p:spPr>
        <p:txBody>
          <a:bodyPr wrap="none" rtlCol="0">
            <a:spAutoFit/>
          </a:bodyPr>
          <a:lstStyle/>
          <a:p>
            <a:r>
              <a:rPr lang="en-US" sz="1400" dirty="0">
                <a:latin typeface="Times New Roman" pitchFamily="18" charset="0"/>
                <a:cs typeface="Times New Roman" pitchFamily="18" charset="0"/>
              </a:rPr>
              <a:t>E</a:t>
            </a:r>
          </a:p>
        </p:txBody>
      </p:sp>
      <p:cxnSp>
        <p:nvCxnSpPr>
          <p:cNvPr id="21" name="Straight Arrow Connector 20"/>
          <p:cNvCxnSpPr/>
          <p:nvPr/>
        </p:nvCxnSpPr>
        <p:spPr bwMode="auto">
          <a:xfrm>
            <a:off x="2527859" y="2297976"/>
            <a:ext cx="298354" cy="112134"/>
          </a:xfrm>
          <a:prstGeom prst="straightConnector1">
            <a:avLst/>
          </a:prstGeom>
          <a:solidFill>
            <a:schemeClr val="accent1"/>
          </a:solidFill>
          <a:ln w="28575" cap="flat" cmpd="sng" algn="ctr">
            <a:solidFill>
              <a:srgbClr val="0070C0"/>
            </a:solidFill>
            <a:prstDash val="sysDot"/>
            <a:round/>
            <a:headEnd type="none" w="med" len="med"/>
            <a:tailEnd type="arrow"/>
          </a:ln>
          <a:effectLst/>
        </p:spPr>
      </p:cxnSp>
      <p:cxnSp>
        <p:nvCxnSpPr>
          <p:cNvPr id="22" name="Straight Arrow Connector 21"/>
          <p:cNvCxnSpPr>
            <a:stCxn id="79" idx="2"/>
          </p:cNvCxnSpPr>
          <p:nvPr/>
        </p:nvCxnSpPr>
        <p:spPr bwMode="auto">
          <a:xfrm>
            <a:off x="3496399" y="1872148"/>
            <a:ext cx="495516" cy="349638"/>
          </a:xfrm>
          <a:prstGeom prst="straightConnector1">
            <a:avLst/>
          </a:prstGeom>
          <a:solidFill>
            <a:schemeClr val="accent1"/>
          </a:solidFill>
          <a:ln w="28575" cap="flat" cmpd="sng" algn="ctr">
            <a:solidFill>
              <a:srgbClr val="0070C0"/>
            </a:solidFill>
            <a:prstDash val="sysDot"/>
            <a:round/>
            <a:headEnd type="none" w="med" len="med"/>
            <a:tailEnd type="arrow"/>
          </a:ln>
          <a:effectLst/>
        </p:spPr>
      </p:cxnSp>
      <p:cxnSp>
        <p:nvCxnSpPr>
          <p:cNvPr id="23" name="Straight Arrow Connector 22"/>
          <p:cNvCxnSpPr/>
          <p:nvPr/>
        </p:nvCxnSpPr>
        <p:spPr bwMode="auto">
          <a:xfrm>
            <a:off x="1675981" y="1522502"/>
            <a:ext cx="243834" cy="304977"/>
          </a:xfrm>
          <a:prstGeom prst="straightConnector1">
            <a:avLst/>
          </a:prstGeom>
          <a:solidFill>
            <a:schemeClr val="accent1"/>
          </a:solidFill>
          <a:ln w="28575" cap="flat" cmpd="sng" algn="ctr">
            <a:solidFill>
              <a:srgbClr val="0070C0"/>
            </a:solidFill>
            <a:prstDash val="sysDot"/>
            <a:round/>
            <a:headEnd type="none" w="med" len="med"/>
            <a:tailEnd type="arrow"/>
          </a:ln>
          <a:effectLst/>
        </p:spPr>
      </p:cxnSp>
      <p:sp>
        <p:nvSpPr>
          <p:cNvPr id="33" name="Rounded Rectangular Callout 32"/>
          <p:cNvSpPr/>
          <p:nvPr/>
        </p:nvSpPr>
        <p:spPr bwMode="auto">
          <a:xfrm>
            <a:off x="1312551" y="3450583"/>
            <a:ext cx="3304862" cy="1222696"/>
          </a:xfrm>
          <a:prstGeom prst="wedgeRoundRectCallout">
            <a:avLst>
              <a:gd name="adj1" fmla="val 31223"/>
              <a:gd name="adj2" fmla="val -64668"/>
              <a:gd name="adj3" fmla="val 16667"/>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rPr>
              <a:t>Client picks far away</a:t>
            </a:r>
            <a:r>
              <a:rPr kumimoji="0" lang="en-US" sz="1000" b="0" i="0" u="none" strike="noStrike" cap="none" normalizeH="0" dirty="0">
                <a:ln>
                  <a:noFill/>
                </a:ln>
                <a:solidFill>
                  <a:schemeClr val="tx1"/>
                </a:solidFill>
                <a:effectLst/>
                <a:latin typeface="Times New Roman" pitchFamily="18" charset="0"/>
                <a:ea typeface="ＭＳ Ｐゴシック" pitchFamily="34" charset="-128"/>
                <a:cs typeface="Times New Roman" pitchFamily="18" charset="0"/>
              </a:rPr>
              <a:t> AP versus the proper one since the received signal strengths of the probe response were within -10dB of each other.  The down stream connection (green line) is okay but the upstream from the client (red line) is garbage leading to down-rating, retransmissions, errors and slowing other users down on that channel for any AP </a:t>
            </a:r>
            <a:r>
              <a:rPr lang="en-US" sz="1000" dirty="0">
                <a:latin typeface="Times New Roman" pitchFamily="18" charset="0"/>
                <a:ea typeface="ＭＳ Ｐゴシック" pitchFamily="34" charset="-128"/>
                <a:cs typeface="Times New Roman" pitchFamily="18" charset="0"/>
              </a:rPr>
              <a:t>on the same channel within earshot.</a:t>
            </a:r>
            <a:endParaRPr kumimoji="0" lang="en-US" sz="1000" b="0"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endParaRPr>
          </a:p>
        </p:txBody>
      </p:sp>
      <p:sp>
        <p:nvSpPr>
          <p:cNvPr id="35" name="TextBox 34"/>
          <p:cNvSpPr txBox="1"/>
          <p:nvPr/>
        </p:nvSpPr>
        <p:spPr>
          <a:xfrm>
            <a:off x="7865792" y="2880236"/>
            <a:ext cx="1133067" cy="230626"/>
          </a:xfrm>
          <a:prstGeom prst="rect">
            <a:avLst/>
          </a:prstGeom>
          <a:noFill/>
        </p:spPr>
        <p:txBody>
          <a:bodyPr wrap="none" rtlCol="0">
            <a:spAutoFit/>
          </a:bodyPr>
          <a:lstStyle/>
          <a:p>
            <a:r>
              <a:rPr lang="en-US" sz="1200" dirty="0">
                <a:latin typeface="Times New Roman" pitchFamily="18" charset="0"/>
                <a:cs typeface="Times New Roman" pitchFamily="18" charset="0"/>
              </a:rPr>
              <a:t>Time / distance</a:t>
            </a:r>
          </a:p>
        </p:txBody>
      </p:sp>
      <p:cxnSp>
        <p:nvCxnSpPr>
          <p:cNvPr id="38" name="Straight Arrow Connector 37"/>
          <p:cNvCxnSpPr/>
          <p:nvPr/>
        </p:nvCxnSpPr>
        <p:spPr bwMode="auto">
          <a:xfrm>
            <a:off x="4617413" y="1955605"/>
            <a:ext cx="117259" cy="342371"/>
          </a:xfrm>
          <a:prstGeom prst="straightConnector1">
            <a:avLst/>
          </a:prstGeom>
          <a:solidFill>
            <a:schemeClr val="accent1"/>
          </a:solidFill>
          <a:ln w="28575" cap="flat" cmpd="sng" algn="ctr">
            <a:solidFill>
              <a:srgbClr val="0070C0"/>
            </a:solidFill>
            <a:prstDash val="sysDot"/>
            <a:round/>
            <a:headEnd type="none" w="med" len="med"/>
            <a:tailEnd type="arrow"/>
          </a:ln>
          <a:effectLst/>
        </p:spPr>
      </p:cxnSp>
      <p:pic>
        <p:nvPicPr>
          <p:cNvPr id="7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5649" y="1324981"/>
            <a:ext cx="212094" cy="24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1768" y="2098674"/>
            <a:ext cx="212094" cy="24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0352" y="1625924"/>
            <a:ext cx="212094" cy="24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0"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6221" y="1661509"/>
            <a:ext cx="212094" cy="24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1466" y="945618"/>
            <a:ext cx="212094" cy="24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8315" y="879040"/>
            <a:ext cx="212094" cy="24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6699" y="891902"/>
            <a:ext cx="212094" cy="24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4"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712" y="1324981"/>
            <a:ext cx="212094" cy="24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5" name="Straight Arrow Connector 84"/>
          <p:cNvCxnSpPr/>
          <p:nvPr/>
        </p:nvCxnSpPr>
        <p:spPr bwMode="auto">
          <a:xfrm flipH="1">
            <a:off x="5832722" y="1191842"/>
            <a:ext cx="243978" cy="379362"/>
          </a:xfrm>
          <a:prstGeom prst="straightConnector1">
            <a:avLst/>
          </a:prstGeom>
          <a:solidFill>
            <a:schemeClr val="accent1"/>
          </a:solidFill>
          <a:ln w="28575" cap="flat" cmpd="sng" algn="ctr">
            <a:solidFill>
              <a:srgbClr val="FFC000"/>
            </a:solidFill>
            <a:prstDash val="sysDot"/>
            <a:round/>
            <a:headEnd type="none" w="med" len="med"/>
            <a:tailEnd type="arrow"/>
          </a:ln>
          <a:effectLst/>
        </p:spPr>
      </p:cxnSp>
      <p:cxnSp>
        <p:nvCxnSpPr>
          <p:cNvPr id="86" name="Straight Arrow Connector 85"/>
          <p:cNvCxnSpPr/>
          <p:nvPr/>
        </p:nvCxnSpPr>
        <p:spPr bwMode="auto">
          <a:xfrm>
            <a:off x="4748605" y="1182008"/>
            <a:ext cx="38072" cy="340494"/>
          </a:xfrm>
          <a:prstGeom prst="straightConnector1">
            <a:avLst/>
          </a:prstGeom>
          <a:solidFill>
            <a:schemeClr val="accent1"/>
          </a:solidFill>
          <a:ln w="28575" cap="flat" cmpd="sng" algn="ctr">
            <a:solidFill>
              <a:srgbClr val="0070C0"/>
            </a:solidFill>
            <a:prstDash val="sysDot"/>
            <a:round/>
            <a:headEnd type="none" w="med" len="med"/>
            <a:tailEnd type="arrow"/>
          </a:ln>
          <a:effectLst/>
        </p:spPr>
      </p:cxnSp>
      <p:cxnSp>
        <p:nvCxnSpPr>
          <p:cNvPr id="87" name="Straight Arrow Connector 86"/>
          <p:cNvCxnSpPr>
            <a:endCxn id="96" idx="0"/>
          </p:cNvCxnSpPr>
          <p:nvPr/>
        </p:nvCxnSpPr>
        <p:spPr bwMode="auto">
          <a:xfrm>
            <a:off x="3113588" y="1191842"/>
            <a:ext cx="216076" cy="225474"/>
          </a:xfrm>
          <a:prstGeom prst="straightConnector1">
            <a:avLst/>
          </a:prstGeom>
          <a:solidFill>
            <a:schemeClr val="accent1"/>
          </a:solidFill>
          <a:ln w="28575" cap="flat" cmpd="sng" algn="ctr">
            <a:solidFill>
              <a:srgbClr val="FFC000"/>
            </a:solidFill>
            <a:prstDash val="sysDot"/>
            <a:round/>
            <a:headEnd type="none" w="med" len="med"/>
            <a:tailEnd type="arrow"/>
          </a:ln>
          <a:effectLst/>
        </p:spPr>
      </p:cxnSp>
      <p:cxnSp>
        <p:nvCxnSpPr>
          <p:cNvPr id="88" name="Straight Arrow Connector 87"/>
          <p:cNvCxnSpPr/>
          <p:nvPr/>
        </p:nvCxnSpPr>
        <p:spPr bwMode="auto">
          <a:xfrm>
            <a:off x="816597" y="1572429"/>
            <a:ext cx="243834" cy="212192"/>
          </a:xfrm>
          <a:prstGeom prst="straightConnector1">
            <a:avLst/>
          </a:prstGeom>
          <a:solidFill>
            <a:schemeClr val="accent1"/>
          </a:solidFill>
          <a:ln w="28575" cap="flat" cmpd="sng" algn="ctr">
            <a:solidFill>
              <a:srgbClr val="FFC000"/>
            </a:solidFill>
            <a:prstDash val="sysDot"/>
            <a:round/>
            <a:headEnd type="none" w="med" len="med"/>
            <a:tailEnd type="arrow"/>
          </a:ln>
          <a:effectLst/>
        </p:spPr>
      </p:cxnSp>
      <p:sp>
        <p:nvSpPr>
          <p:cNvPr id="92" name="TextBox 91"/>
          <p:cNvSpPr txBox="1"/>
          <p:nvPr/>
        </p:nvSpPr>
        <p:spPr>
          <a:xfrm>
            <a:off x="2680259" y="964878"/>
            <a:ext cx="293670" cy="256251"/>
          </a:xfrm>
          <a:prstGeom prst="rect">
            <a:avLst/>
          </a:prstGeom>
          <a:noFill/>
        </p:spPr>
        <p:txBody>
          <a:bodyPr wrap="none" rtlCol="0">
            <a:spAutoFit/>
          </a:bodyPr>
          <a:lstStyle/>
          <a:p>
            <a:r>
              <a:rPr lang="en-US" sz="1400" dirty="0">
                <a:latin typeface="Times New Roman" pitchFamily="18" charset="0"/>
                <a:cs typeface="Times New Roman" pitchFamily="18" charset="0"/>
              </a:rPr>
              <a:t>E</a:t>
            </a:r>
          </a:p>
        </p:txBody>
      </p:sp>
      <p:sp>
        <p:nvSpPr>
          <p:cNvPr id="93" name="TextBox 92"/>
          <p:cNvSpPr txBox="1"/>
          <p:nvPr/>
        </p:nvSpPr>
        <p:spPr>
          <a:xfrm>
            <a:off x="5832721" y="812478"/>
            <a:ext cx="243978" cy="307777"/>
          </a:xfrm>
          <a:prstGeom prst="rect">
            <a:avLst/>
          </a:prstGeom>
          <a:noFill/>
        </p:spPr>
        <p:txBody>
          <a:bodyPr wrap="none" rtlCol="0">
            <a:spAutoFit/>
          </a:bodyPr>
          <a:lstStyle/>
          <a:p>
            <a:r>
              <a:rPr lang="en-US" sz="1400" dirty="0">
                <a:latin typeface="Times New Roman" pitchFamily="18" charset="0"/>
                <a:cs typeface="Times New Roman" pitchFamily="18" charset="0"/>
              </a:rPr>
              <a:t>I</a:t>
            </a:r>
          </a:p>
        </p:txBody>
      </p:sp>
      <p:sp>
        <p:nvSpPr>
          <p:cNvPr id="94" name="TextBox 93"/>
          <p:cNvSpPr txBox="1"/>
          <p:nvPr/>
        </p:nvSpPr>
        <p:spPr>
          <a:xfrm>
            <a:off x="4266394" y="1484661"/>
            <a:ext cx="314510" cy="307777"/>
          </a:xfrm>
          <a:prstGeom prst="rect">
            <a:avLst/>
          </a:prstGeom>
          <a:noFill/>
        </p:spPr>
        <p:txBody>
          <a:bodyPr wrap="none" rtlCol="0">
            <a:spAutoFit/>
          </a:bodyPr>
          <a:lstStyle/>
          <a:p>
            <a:r>
              <a:rPr lang="en-US" sz="1400" dirty="0">
                <a:latin typeface="Times New Roman" pitchFamily="18" charset="0"/>
                <a:cs typeface="Times New Roman" pitchFamily="18" charset="0"/>
              </a:rPr>
              <a:t>G</a:t>
            </a:r>
          </a:p>
        </p:txBody>
      </p:sp>
      <p:sp>
        <p:nvSpPr>
          <p:cNvPr id="95" name="TextBox 94"/>
          <p:cNvSpPr txBox="1"/>
          <p:nvPr/>
        </p:nvSpPr>
        <p:spPr>
          <a:xfrm>
            <a:off x="4420162" y="771526"/>
            <a:ext cx="314510" cy="307777"/>
          </a:xfrm>
          <a:prstGeom prst="rect">
            <a:avLst/>
          </a:prstGeom>
          <a:noFill/>
        </p:spPr>
        <p:txBody>
          <a:bodyPr wrap="none" rtlCol="0">
            <a:spAutoFit/>
          </a:bodyPr>
          <a:lstStyle/>
          <a:p>
            <a:r>
              <a:rPr lang="en-US" sz="1400" dirty="0">
                <a:latin typeface="Times New Roman" pitchFamily="18" charset="0"/>
                <a:cs typeface="Times New Roman" pitchFamily="18" charset="0"/>
              </a:rPr>
              <a:t>H</a:t>
            </a:r>
          </a:p>
        </p:txBody>
      </p:sp>
      <p:sp>
        <p:nvSpPr>
          <p:cNvPr id="96" name="TextBox 95"/>
          <p:cNvSpPr txBox="1"/>
          <p:nvPr/>
        </p:nvSpPr>
        <p:spPr>
          <a:xfrm>
            <a:off x="3187638" y="1417316"/>
            <a:ext cx="284052" cy="307777"/>
          </a:xfrm>
          <a:prstGeom prst="rect">
            <a:avLst/>
          </a:prstGeom>
          <a:noFill/>
        </p:spPr>
        <p:txBody>
          <a:bodyPr wrap="none" rtlCol="0">
            <a:spAutoFit/>
          </a:bodyPr>
          <a:lstStyle/>
          <a:p>
            <a:r>
              <a:rPr lang="en-US" sz="1400" dirty="0">
                <a:latin typeface="Times New Roman" pitchFamily="18" charset="0"/>
                <a:cs typeface="Times New Roman" pitchFamily="18" charset="0"/>
              </a:rPr>
              <a:t>F</a:t>
            </a:r>
          </a:p>
        </p:txBody>
      </p:sp>
      <p:sp>
        <p:nvSpPr>
          <p:cNvPr id="102" name="laptop"/>
          <p:cNvSpPr>
            <a:spLocks noEditPoints="1" noChangeArrowheads="1"/>
          </p:cNvSpPr>
          <p:nvPr/>
        </p:nvSpPr>
        <p:spPr bwMode="auto">
          <a:xfrm>
            <a:off x="2819481" y="2822364"/>
            <a:ext cx="368157" cy="346370"/>
          </a:xfrm>
          <a:custGeom>
            <a:avLst/>
            <a:gdLst>
              <a:gd name="T0" fmla="*/ 3362 w 21600"/>
              <a:gd name="T1" fmla="*/ 0 h 21600"/>
              <a:gd name="T2" fmla="*/ 3362 w 21600"/>
              <a:gd name="T3" fmla="*/ 7173 h 21600"/>
              <a:gd name="T4" fmla="*/ 18327 w 21600"/>
              <a:gd name="T5" fmla="*/ 0 h 21600"/>
              <a:gd name="T6" fmla="*/ 18327 w 21600"/>
              <a:gd name="T7" fmla="*/ 7173 h 21600"/>
              <a:gd name="T8" fmla="*/ 10800 w 21600"/>
              <a:gd name="T9" fmla="*/ 0 h 21600"/>
              <a:gd name="T10" fmla="*/ 10800 w 21600"/>
              <a:gd name="T11" fmla="*/ 21600 h 21600"/>
              <a:gd name="T12" fmla="*/ 0 w 21600"/>
              <a:gd name="T13" fmla="*/ 21600 h 21600"/>
              <a:gd name="T14" fmla="*/ 21600 w 21600"/>
              <a:gd name="T15" fmla="*/ 21600 h 21600"/>
              <a:gd name="T16" fmla="*/ 4445 w 21600"/>
              <a:gd name="T17" fmla="*/ 1858 h 21600"/>
              <a:gd name="T18" fmla="*/ 17311 w 21600"/>
              <a:gd name="T19" fmla="*/ 1232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3" name="laptop"/>
          <p:cNvSpPr>
            <a:spLocks noEditPoints="1" noChangeArrowheads="1"/>
          </p:cNvSpPr>
          <p:nvPr/>
        </p:nvSpPr>
        <p:spPr bwMode="auto">
          <a:xfrm>
            <a:off x="3807837" y="2844293"/>
            <a:ext cx="368157" cy="346370"/>
          </a:xfrm>
          <a:custGeom>
            <a:avLst/>
            <a:gdLst>
              <a:gd name="T0" fmla="*/ 3362 w 21600"/>
              <a:gd name="T1" fmla="*/ 0 h 21600"/>
              <a:gd name="T2" fmla="*/ 3362 w 21600"/>
              <a:gd name="T3" fmla="*/ 7173 h 21600"/>
              <a:gd name="T4" fmla="*/ 18327 w 21600"/>
              <a:gd name="T5" fmla="*/ 0 h 21600"/>
              <a:gd name="T6" fmla="*/ 18327 w 21600"/>
              <a:gd name="T7" fmla="*/ 7173 h 21600"/>
              <a:gd name="T8" fmla="*/ 10800 w 21600"/>
              <a:gd name="T9" fmla="*/ 0 h 21600"/>
              <a:gd name="T10" fmla="*/ 10800 w 21600"/>
              <a:gd name="T11" fmla="*/ 21600 h 21600"/>
              <a:gd name="T12" fmla="*/ 0 w 21600"/>
              <a:gd name="T13" fmla="*/ 21600 h 21600"/>
              <a:gd name="T14" fmla="*/ 21600 w 21600"/>
              <a:gd name="T15" fmla="*/ 21600 h 21600"/>
              <a:gd name="T16" fmla="*/ 4445 w 21600"/>
              <a:gd name="T17" fmla="*/ 1858 h 21600"/>
              <a:gd name="T18" fmla="*/ 17311 w 21600"/>
              <a:gd name="T19" fmla="*/ 1232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cxnSp>
        <p:nvCxnSpPr>
          <p:cNvPr id="39" name="Straight Arrow Connector 38"/>
          <p:cNvCxnSpPr/>
          <p:nvPr/>
        </p:nvCxnSpPr>
        <p:spPr bwMode="auto">
          <a:xfrm>
            <a:off x="1797898" y="1522502"/>
            <a:ext cx="1916493" cy="1357734"/>
          </a:xfrm>
          <a:prstGeom prst="straightConnector1">
            <a:avLst/>
          </a:prstGeom>
          <a:solidFill>
            <a:schemeClr val="accent1"/>
          </a:solidFill>
          <a:ln w="28575" cap="flat" cmpd="sng" algn="ctr">
            <a:solidFill>
              <a:srgbClr val="00B050"/>
            </a:solidFill>
            <a:prstDash val="sysDash"/>
            <a:round/>
            <a:headEnd type="oval" w="med" len="med"/>
            <a:tailEnd type="arrow" w="med" len="med"/>
          </a:ln>
          <a:effectLst/>
        </p:spPr>
      </p:cxnSp>
      <p:cxnSp>
        <p:nvCxnSpPr>
          <p:cNvPr id="59" name="Straight Arrow Connector 58"/>
          <p:cNvCxnSpPr/>
          <p:nvPr/>
        </p:nvCxnSpPr>
        <p:spPr bwMode="auto">
          <a:xfrm flipH="1" flipV="1">
            <a:off x="1786496" y="1361362"/>
            <a:ext cx="2009939" cy="1371210"/>
          </a:xfrm>
          <a:prstGeom prst="straightConnector1">
            <a:avLst/>
          </a:prstGeom>
          <a:solidFill>
            <a:schemeClr val="accent1"/>
          </a:solidFill>
          <a:ln w="28575" cap="flat" cmpd="sng" algn="ctr">
            <a:solidFill>
              <a:srgbClr val="FF0000"/>
            </a:solidFill>
            <a:prstDash val="sysDash"/>
            <a:round/>
            <a:headEnd type="oval" w="med" len="med"/>
            <a:tailEnd type="arrow" w="med" len="med"/>
          </a:ln>
          <a:effectLst/>
        </p:spPr>
      </p:cxnSp>
      <p:grpSp>
        <p:nvGrpSpPr>
          <p:cNvPr id="67" name="Group 66"/>
          <p:cNvGrpSpPr/>
          <p:nvPr/>
        </p:nvGrpSpPr>
        <p:grpSpPr>
          <a:xfrm>
            <a:off x="4675712" y="2588072"/>
            <a:ext cx="767029" cy="592748"/>
            <a:chOff x="3629374" y="2583136"/>
            <a:chExt cx="767029" cy="592748"/>
          </a:xfrm>
        </p:grpSpPr>
        <p:cxnSp>
          <p:nvCxnSpPr>
            <p:cNvPr id="68" name="Straight Arrow Connector 67"/>
            <p:cNvCxnSpPr/>
            <p:nvPr/>
          </p:nvCxnSpPr>
          <p:spPr bwMode="auto">
            <a:xfrm flipH="1">
              <a:off x="4174332" y="2608192"/>
              <a:ext cx="222071" cy="221322"/>
            </a:xfrm>
            <a:prstGeom prst="straightConnector1">
              <a:avLst/>
            </a:prstGeom>
            <a:solidFill>
              <a:schemeClr val="accent1"/>
            </a:solidFill>
            <a:ln w="28575" cap="flat" cmpd="sng" algn="ctr">
              <a:solidFill>
                <a:srgbClr val="0070C0"/>
              </a:solidFill>
              <a:prstDash val="sysDot"/>
              <a:round/>
              <a:headEnd type="arrow" w="med" len="med"/>
              <a:tailEnd type="none" w="med" len="med"/>
            </a:ln>
            <a:effectLst/>
          </p:spPr>
        </p:cxnSp>
        <p:cxnSp>
          <p:nvCxnSpPr>
            <p:cNvPr id="69" name="Straight Arrow Connector 68"/>
            <p:cNvCxnSpPr>
              <a:endCxn id="71" idx="4"/>
            </p:cNvCxnSpPr>
            <p:nvPr/>
          </p:nvCxnSpPr>
          <p:spPr bwMode="auto">
            <a:xfrm>
              <a:off x="3998689" y="2583136"/>
              <a:ext cx="1" cy="246378"/>
            </a:xfrm>
            <a:prstGeom prst="straightConnector1">
              <a:avLst/>
            </a:prstGeom>
            <a:solidFill>
              <a:schemeClr val="accent1"/>
            </a:solidFill>
            <a:ln w="28575" cap="flat" cmpd="sng" algn="ctr">
              <a:solidFill>
                <a:srgbClr val="0070C0"/>
              </a:solidFill>
              <a:prstDash val="sysDot"/>
              <a:round/>
              <a:headEnd type="arrow" w="med" len="med"/>
              <a:tailEnd type="none" w="med" len="med"/>
            </a:ln>
            <a:effectLst/>
          </p:spPr>
        </p:cxnSp>
        <p:cxnSp>
          <p:nvCxnSpPr>
            <p:cNvPr id="70" name="Straight Arrow Connector 69"/>
            <p:cNvCxnSpPr/>
            <p:nvPr/>
          </p:nvCxnSpPr>
          <p:spPr bwMode="auto">
            <a:xfrm>
              <a:off x="3629374" y="2583136"/>
              <a:ext cx="221930" cy="219080"/>
            </a:xfrm>
            <a:prstGeom prst="straightConnector1">
              <a:avLst/>
            </a:prstGeom>
            <a:solidFill>
              <a:schemeClr val="accent1"/>
            </a:solidFill>
            <a:ln w="28575" cap="flat" cmpd="sng" algn="ctr">
              <a:solidFill>
                <a:srgbClr val="0070C0"/>
              </a:solidFill>
              <a:prstDash val="sysDot"/>
              <a:round/>
              <a:headEnd type="arrow" w="med" len="med"/>
              <a:tailEnd type="none" w="med" len="med"/>
            </a:ln>
            <a:effectLst/>
          </p:spPr>
        </p:cxnSp>
        <p:sp>
          <p:nvSpPr>
            <p:cNvPr id="71" name="laptop"/>
            <p:cNvSpPr>
              <a:spLocks noEditPoints="1" noChangeArrowheads="1"/>
            </p:cNvSpPr>
            <p:nvPr/>
          </p:nvSpPr>
          <p:spPr bwMode="auto">
            <a:xfrm>
              <a:off x="3814611" y="2829514"/>
              <a:ext cx="368157" cy="346370"/>
            </a:xfrm>
            <a:custGeom>
              <a:avLst/>
              <a:gdLst>
                <a:gd name="T0" fmla="*/ 3362 w 21600"/>
                <a:gd name="T1" fmla="*/ 0 h 21600"/>
                <a:gd name="T2" fmla="*/ 3362 w 21600"/>
                <a:gd name="T3" fmla="*/ 7173 h 21600"/>
                <a:gd name="T4" fmla="*/ 18327 w 21600"/>
                <a:gd name="T5" fmla="*/ 0 h 21600"/>
                <a:gd name="T6" fmla="*/ 18327 w 21600"/>
                <a:gd name="T7" fmla="*/ 7173 h 21600"/>
                <a:gd name="T8" fmla="*/ 10800 w 21600"/>
                <a:gd name="T9" fmla="*/ 0 h 21600"/>
                <a:gd name="T10" fmla="*/ 10800 w 21600"/>
                <a:gd name="T11" fmla="*/ 21600 h 21600"/>
                <a:gd name="T12" fmla="*/ 0 w 21600"/>
                <a:gd name="T13" fmla="*/ 21600 h 21600"/>
                <a:gd name="T14" fmla="*/ 21600 w 21600"/>
                <a:gd name="T15" fmla="*/ 21600 h 21600"/>
                <a:gd name="T16" fmla="*/ 4445 w 21600"/>
                <a:gd name="T17" fmla="*/ 1858 h 21600"/>
                <a:gd name="T18" fmla="*/ 17311 w 21600"/>
                <a:gd name="T19" fmla="*/ 1232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72" name="Rounded Rectangular Callout 71"/>
          <p:cNvSpPr/>
          <p:nvPr/>
        </p:nvSpPr>
        <p:spPr bwMode="auto">
          <a:xfrm>
            <a:off x="4804362" y="3555358"/>
            <a:ext cx="2018915" cy="749942"/>
          </a:xfrm>
          <a:prstGeom prst="wedgeRoundRectCallout">
            <a:avLst>
              <a:gd name="adj1" fmla="val -35907"/>
              <a:gd name="adj2" fmla="val -90133"/>
              <a:gd name="adj3" fmla="val 16667"/>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000" dirty="0">
                <a:latin typeface="Times New Roman" pitchFamily="18" charset="0"/>
                <a:ea typeface="ＭＳ Ｐゴシック" pitchFamily="34" charset="-128"/>
                <a:cs typeface="Times New Roman" pitchFamily="18" charset="0"/>
              </a:rPr>
              <a:t>Device reaches an </a:t>
            </a:r>
            <a:r>
              <a:rPr lang="en-US" sz="1000" dirty="0">
                <a:solidFill>
                  <a:srgbClr val="FF0000"/>
                </a:solidFill>
                <a:latin typeface="Times New Roman" pitchFamily="18" charset="0"/>
                <a:ea typeface="ＭＳ Ｐゴシック" pitchFamily="34" charset="-128"/>
                <a:cs typeface="Times New Roman" pitchFamily="18" charset="0"/>
              </a:rPr>
              <a:t>error threshold </a:t>
            </a:r>
            <a:r>
              <a:rPr lang="en-US" sz="1000" dirty="0">
                <a:latin typeface="Times New Roman" pitchFamily="18" charset="0"/>
                <a:ea typeface="ＭＳ Ｐゴシック" pitchFamily="34" charset="-128"/>
                <a:cs typeface="Times New Roman" pitchFamily="18" charset="0"/>
              </a:rPr>
              <a:t>and starts looks for another AP to go to by probing and once again may go to a far away AP</a:t>
            </a:r>
            <a:endParaRPr kumimoji="0" lang="en-US" sz="1000" b="0"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endParaRPr>
          </a:p>
        </p:txBody>
      </p:sp>
      <p:pic>
        <p:nvPicPr>
          <p:cNvPr id="7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0307" y="920540"/>
            <a:ext cx="212094" cy="24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4" name="Straight Arrow Connector 73"/>
          <p:cNvCxnSpPr/>
          <p:nvPr/>
        </p:nvCxnSpPr>
        <p:spPr bwMode="auto">
          <a:xfrm flipH="1">
            <a:off x="6366824" y="1191842"/>
            <a:ext cx="2333483" cy="1531947"/>
          </a:xfrm>
          <a:prstGeom prst="straightConnector1">
            <a:avLst/>
          </a:prstGeom>
          <a:solidFill>
            <a:schemeClr val="accent1"/>
          </a:solidFill>
          <a:ln w="28575" cap="flat" cmpd="sng" algn="ctr">
            <a:solidFill>
              <a:srgbClr val="00B050"/>
            </a:solidFill>
            <a:prstDash val="sysDash"/>
            <a:round/>
            <a:headEnd type="oval" w="med" len="med"/>
            <a:tailEnd type="arrow" w="med" len="med"/>
          </a:ln>
          <a:effectLst/>
        </p:spPr>
      </p:cxnSp>
      <p:cxnSp>
        <p:nvCxnSpPr>
          <p:cNvPr id="89" name="Straight Arrow Connector 88"/>
          <p:cNvCxnSpPr/>
          <p:nvPr/>
        </p:nvCxnSpPr>
        <p:spPr bwMode="auto">
          <a:xfrm flipV="1">
            <a:off x="6550903" y="1221129"/>
            <a:ext cx="2281729" cy="1502660"/>
          </a:xfrm>
          <a:prstGeom prst="straightConnector1">
            <a:avLst/>
          </a:prstGeom>
          <a:solidFill>
            <a:schemeClr val="accent1"/>
          </a:solidFill>
          <a:ln w="28575" cap="flat" cmpd="sng" algn="ctr">
            <a:solidFill>
              <a:srgbClr val="FF0000"/>
            </a:solidFill>
            <a:prstDash val="sysDash"/>
            <a:round/>
            <a:headEnd type="oval" w="med" len="med"/>
            <a:tailEnd type="arrow" w="med" len="med"/>
          </a:ln>
          <a:effectLst/>
        </p:spPr>
      </p:cxnSp>
      <p:sp>
        <p:nvSpPr>
          <p:cNvPr id="90" name="laptop"/>
          <p:cNvSpPr>
            <a:spLocks noEditPoints="1" noChangeArrowheads="1"/>
          </p:cNvSpPr>
          <p:nvPr/>
        </p:nvSpPr>
        <p:spPr bwMode="auto">
          <a:xfrm>
            <a:off x="6182746" y="2844293"/>
            <a:ext cx="368157" cy="346370"/>
          </a:xfrm>
          <a:custGeom>
            <a:avLst/>
            <a:gdLst>
              <a:gd name="T0" fmla="*/ 3362 w 21600"/>
              <a:gd name="T1" fmla="*/ 0 h 21600"/>
              <a:gd name="T2" fmla="*/ 3362 w 21600"/>
              <a:gd name="T3" fmla="*/ 7173 h 21600"/>
              <a:gd name="T4" fmla="*/ 18327 w 21600"/>
              <a:gd name="T5" fmla="*/ 0 h 21600"/>
              <a:gd name="T6" fmla="*/ 18327 w 21600"/>
              <a:gd name="T7" fmla="*/ 7173 h 21600"/>
              <a:gd name="T8" fmla="*/ 10800 w 21600"/>
              <a:gd name="T9" fmla="*/ 0 h 21600"/>
              <a:gd name="T10" fmla="*/ 10800 w 21600"/>
              <a:gd name="T11" fmla="*/ 21600 h 21600"/>
              <a:gd name="T12" fmla="*/ 0 w 21600"/>
              <a:gd name="T13" fmla="*/ 21600 h 21600"/>
              <a:gd name="T14" fmla="*/ 21600 w 21600"/>
              <a:gd name="T15" fmla="*/ 21600 h 21600"/>
              <a:gd name="T16" fmla="*/ 4445 w 21600"/>
              <a:gd name="T17" fmla="*/ 1858 h 21600"/>
              <a:gd name="T18" fmla="*/ 17311 w 21600"/>
              <a:gd name="T19" fmla="*/ 1232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pic>
        <p:nvPicPr>
          <p:cNvPr id="91"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549" y="1397214"/>
            <a:ext cx="212094" cy="24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7498" y="1893812"/>
            <a:ext cx="212094" cy="24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4712" y="1652277"/>
            <a:ext cx="212094" cy="24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4" name="TextBox 103"/>
          <p:cNvSpPr txBox="1"/>
          <p:nvPr/>
        </p:nvSpPr>
        <p:spPr>
          <a:xfrm>
            <a:off x="5261627" y="1430482"/>
            <a:ext cx="255198" cy="307777"/>
          </a:xfrm>
          <a:prstGeom prst="rect">
            <a:avLst/>
          </a:prstGeom>
          <a:noFill/>
        </p:spPr>
        <p:txBody>
          <a:bodyPr wrap="none" rtlCol="0">
            <a:spAutoFit/>
          </a:bodyPr>
          <a:lstStyle/>
          <a:p>
            <a:r>
              <a:rPr lang="en-US" sz="1400" dirty="0">
                <a:latin typeface="Times New Roman" pitchFamily="18" charset="0"/>
                <a:cs typeface="Times New Roman" pitchFamily="18" charset="0"/>
              </a:rPr>
              <a:t>J</a:t>
            </a:r>
          </a:p>
        </p:txBody>
      </p:sp>
      <p:sp>
        <p:nvSpPr>
          <p:cNvPr id="105" name="TextBox 104"/>
          <p:cNvSpPr txBox="1"/>
          <p:nvPr/>
        </p:nvSpPr>
        <p:spPr>
          <a:xfrm>
            <a:off x="5973508" y="1652277"/>
            <a:ext cx="314510" cy="307777"/>
          </a:xfrm>
          <a:prstGeom prst="rect">
            <a:avLst/>
          </a:prstGeom>
          <a:noFill/>
        </p:spPr>
        <p:txBody>
          <a:bodyPr wrap="none" rtlCol="0">
            <a:spAutoFit/>
          </a:bodyPr>
          <a:lstStyle/>
          <a:p>
            <a:r>
              <a:rPr lang="en-US" sz="1400" dirty="0">
                <a:latin typeface="Times New Roman" pitchFamily="18" charset="0"/>
                <a:cs typeface="Times New Roman" pitchFamily="18" charset="0"/>
              </a:rPr>
              <a:t>K</a:t>
            </a:r>
          </a:p>
        </p:txBody>
      </p:sp>
      <p:sp>
        <p:nvSpPr>
          <p:cNvPr id="106" name="TextBox 105"/>
          <p:cNvSpPr txBox="1"/>
          <p:nvPr/>
        </p:nvSpPr>
        <p:spPr>
          <a:xfrm>
            <a:off x="6981686" y="1174412"/>
            <a:ext cx="293670" cy="307777"/>
          </a:xfrm>
          <a:prstGeom prst="rect">
            <a:avLst/>
          </a:prstGeom>
          <a:noFill/>
        </p:spPr>
        <p:txBody>
          <a:bodyPr wrap="none" rtlCol="0">
            <a:spAutoFit/>
          </a:bodyPr>
          <a:lstStyle/>
          <a:p>
            <a:r>
              <a:rPr lang="en-US" sz="1400" dirty="0">
                <a:latin typeface="Times New Roman" pitchFamily="18" charset="0"/>
                <a:cs typeface="Times New Roman" pitchFamily="18" charset="0"/>
              </a:rPr>
              <a:t>L</a:t>
            </a:r>
          </a:p>
        </p:txBody>
      </p:sp>
      <p:sp>
        <p:nvSpPr>
          <p:cNvPr id="107" name="TextBox 106"/>
          <p:cNvSpPr txBox="1"/>
          <p:nvPr/>
        </p:nvSpPr>
        <p:spPr>
          <a:xfrm>
            <a:off x="8416585" y="817487"/>
            <a:ext cx="344966" cy="307777"/>
          </a:xfrm>
          <a:prstGeom prst="rect">
            <a:avLst/>
          </a:prstGeom>
          <a:noFill/>
        </p:spPr>
        <p:txBody>
          <a:bodyPr wrap="none" rtlCol="0">
            <a:spAutoFit/>
          </a:bodyPr>
          <a:lstStyle/>
          <a:p>
            <a:r>
              <a:rPr lang="en-US" sz="1400" dirty="0">
                <a:latin typeface="Times New Roman" pitchFamily="18" charset="0"/>
                <a:cs typeface="Times New Roman" pitchFamily="18" charset="0"/>
              </a:rPr>
              <a:t>M</a:t>
            </a:r>
          </a:p>
        </p:txBody>
      </p:sp>
      <p:cxnSp>
        <p:nvCxnSpPr>
          <p:cNvPr id="108" name="Straight Arrow Connector 107"/>
          <p:cNvCxnSpPr/>
          <p:nvPr/>
        </p:nvCxnSpPr>
        <p:spPr bwMode="auto">
          <a:xfrm flipH="1">
            <a:off x="6629400" y="1661509"/>
            <a:ext cx="428625" cy="355415"/>
          </a:xfrm>
          <a:prstGeom prst="straightConnector1">
            <a:avLst/>
          </a:prstGeom>
          <a:solidFill>
            <a:schemeClr val="accent1"/>
          </a:solidFill>
          <a:ln w="28575" cap="flat" cmpd="sng" algn="ctr">
            <a:solidFill>
              <a:srgbClr val="0070C0"/>
            </a:solidFill>
            <a:prstDash val="sysDot"/>
            <a:round/>
            <a:headEnd type="none" w="med" len="med"/>
            <a:tailEnd type="arrow"/>
          </a:ln>
          <a:effectLst/>
        </p:spPr>
      </p:cxnSp>
      <p:cxnSp>
        <p:nvCxnSpPr>
          <p:cNvPr id="109" name="Straight Arrow Connector 108"/>
          <p:cNvCxnSpPr/>
          <p:nvPr/>
        </p:nvCxnSpPr>
        <p:spPr bwMode="auto">
          <a:xfrm flipH="1">
            <a:off x="5636806" y="2201369"/>
            <a:ext cx="439894" cy="340494"/>
          </a:xfrm>
          <a:prstGeom prst="straightConnector1">
            <a:avLst/>
          </a:prstGeom>
          <a:solidFill>
            <a:schemeClr val="accent1"/>
          </a:solidFill>
          <a:ln w="28575" cap="flat" cmpd="sng" algn="ctr">
            <a:solidFill>
              <a:srgbClr val="0070C0"/>
            </a:solidFill>
            <a:prstDash val="sysDot"/>
            <a:round/>
            <a:headEnd type="none" w="med" len="med"/>
            <a:tailEnd type="arrow"/>
          </a:ln>
          <a:effectLst/>
        </p:spPr>
      </p:cxnSp>
      <p:cxnSp>
        <p:nvCxnSpPr>
          <p:cNvPr id="110" name="Straight Arrow Connector 109"/>
          <p:cNvCxnSpPr/>
          <p:nvPr/>
        </p:nvCxnSpPr>
        <p:spPr bwMode="auto">
          <a:xfrm flipH="1">
            <a:off x="5220670" y="1907733"/>
            <a:ext cx="168557" cy="293636"/>
          </a:xfrm>
          <a:prstGeom prst="straightConnector1">
            <a:avLst/>
          </a:prstGeom>
          <a:solidFill>
            <a:schemeClr val="accent1"/>
          </a:solidFill>
          <a:ln w="28575" cap="flat" cmpd="sng" algn="ctr">
            <a:solidFill>
              <a:srgbClr val="0070C0"/>
            </a:solidFill>
            <a:prstDash val="sysDot"/>
            <a:round/>
            <a:headEnd type="none" w="med" len="med"/>
            <a:tailEnd type="arrow"/>
          </a:ln>
          <a:effectLst/>
        </p:spPr>
      </p:cxnSp>
      <p:cxnSp>
        <p:nvCxnSpPr>
          <p:cNvPr id="111" name="Straight Arrow Connector 110"/>
          <p:cNvCxnSpPr/>
          <p:nvPr/>
        </p:nvCxnSpPr>
        <p:spPr bwMode="auto">
          <a:xfrm flipH="1">
            <a:off x="8096250" y="1148559"/>
            <a:ext cx="320335" cy="203696"/>
          </a:xfrm>
          <a:prstGeom prst="straightConnector1">
            <a:avLst/>
          </a:prstGeom>
          <a:solidFill>
            <a:schemeClr val="accent1"/>
          </a:solidFill>
          <a:ln w="28575" cap="flat" cmpd="sng" algn="ctr">
            <a:solidFill>
              <a:srgbClr val="0070C0"/>
            </a:solidFill>
            <a:prstDash val="sysDot"/>
            <a:round/>
            <a:headEnd type="none" w="med" len="med"/>
            <a:tailEnd type="arrow"/>
          </a:ln>
          <a:effectLst/>
        </p:spPr>
      </p:cxnSp>
    </p:spTree>
    <p:extLst>
      <p:ext uri="{BB962C8B-B14F-4D97-AF65-F5344CB8AC3E}">
        <p14:creationId xmlns:p14="http://schemas.microsoft.com/office/powerpoint/2010/main" val="3900947109"/>
      </p:ext>
    </p:extLst>
  </p:cSld>
  <p:clrMapOvr>
    <a:masterClrMapping/>
  </p:clrMapOvr>
  <p:transition spd="med">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802.11k,v </a:t>
            </a:r>
            <a:r>
              <a:rPr lang="en-US" sz="1600" dirty="0"/>
              <a:t>if enabled and if client supports (802.11v iOS 8 and SG5 today)</a:t>
            </a:r>
          </a:p>
        </p:txBody>
      </p:sp>
      <p:sp>
        <p:nvSpPr>
          <p:cNvPr id="42" name="TextBox 41"/>
          <p:cNvSpPr txBox="1"/>
          <p:nvPr/>
        </p:nvSpPr>
        <p:spPr>
          <a:xfrm>
            <a:off x="261206" y="1011928"/>
            <a:ext cx="2332733" cy="923330"/>
          </a:xfrm>
          <a:prstGeom prst="rect">
            <a:avLst/>
          </a:prstGeom>
          <a:noFill/>
        </p:spPr>
        <p:txBody>
          <a:bodyPr wrap="square" rtlCol="0">
            <a:spAutoFit/>
          </a:bodyPr>
          <a:lstStyle/>
          <a:p>
            <a:pPr algn="ctr"/>
            <a:r>
              <a:rPr lang="en-US" sz="1600" b="1" u="sng" dirty="0">
                <a:latin typeface="Times New Roman" pitchFamily="18" charset="0"/>
                <a:cs typeface="Times New Roman" pitchFamily="18" charset="0"/>
              </a:rPr>
              <a:t>Neighbor report</a:t>
            </a:r>
          </a:p>
          <a:p>
            <a:pPr algn="ctr"/>
            <a:r>
              <a:rPr lang="en-US" sz="1100" dirty="0">
                <a:latin typeface="Times New Roman" pitchFamily="18" charset="0"/>
                <a:cs typeface="Times New Roman" pitchFamily="18" charset="0"/>
              </a:rPr>
              <a:t>Information about other APs to help with handover candidate discovery</a:t>
            </a:r>
          </a:p>
          <a:p>
            <a:pPr algn="ctr"/>
            <a:endParaRPr lang="en-US" sz="1600" b="1" u="sng" dirty="0">
              <a:latin typeface="Times New Roman" pitchFamily="18" charset="0"/>
              <a:cs typeface="Times New Roman" pitchFamily="18" charset="0"/>
            </a:endParaRPr>
          </a:p>
        </p:txBody>
      </p:sp>
      <p:sp>
        <p:nvSpPr>
          <p:cNvPr id="45" name="TextBox 44"/>
          <p:cNvSpPr txBox="1"/>
          <p:nvPr/>
        </p:nvSpPr>
        <p:spPr>
          <a:xfrm>
            <a:off x="506810" y="3395546"/>
            <a:ext cx="2063385" cy="900246"/>
          </a:xfrm>
          <a:prstGeom prst="rect">
            <a:avLst/>
          </a:prstGeom>
          <a:noFill/>
          <a:ln>
            <a:solidFill>
              <a:schemeClr val="bg1">
                <a:lumMod val="50000"/>
              </a:schemeClr>
            </a:solidFill>
          </a:ln>
        </p:spPr>
        <p:txBody>
          <a:bodyPr wrap="none" rtlCol="0">
            <a:spAutoFit/>
          </a:bodyPr>
          <a:lstStyle/>
          <a:p>
            <a:r>
              <a:rPr lang="en-US" sz="1050" dirty="0">
                <a:latin typeface="Times New Roman" pitchFamily="18" charset="0"/>
                <a:cs typeface="Times New Roman" pitchFamily="18" charset="0"/>
              </a:rPr>
              <a:t>AP   </a:t>
            </a:r>
            <a:r>
              <a:rPr lang="en-US" sz="1050" dirty="0" err="1">
                <a:latin typeface="Times New Roman" pitchFamily="18" charset="0"/>
                <a:cs typeface="Times New Roman" pitchFamily="18" charset="0"/>
              </a:rPr>
              <a:t>chan</a:t>
            </a:r>
            <a:r>
              <a:rPr lang="en-US" sz="1050" dirty="0">
                <a:latin typeface="Times New Roman" pitchFamily="18" charset="0"/>
                <a:cs typeface="Times New Roman" pitchFamily="18" charset="0"/>
              </a:rPr>
              <a:t>    </a:t>
            </a:r>
            <a:r>
              <a:rPr lang="en-US" sz="1050" dirty="0" err="1">
                <a:latin typeface="Times New Roman" pitchFamily="18" charset="0"/>
                <a:cs typeface="Times New Roman" pitchFamily="18" charset="0"/>
              </a:rPr>
              <a:t>secy</a:t>
            </a:r>
            <a:r>
              <a:rPr lang="en-US" sz="1050" dirty="0">
                <a:latin typeface="Times New Roman" pitchFamily="18" charset="0"/>
                <a:cs typeface="Times New Roman" pitchFamily="18" charset="0"/>
              </a:rPr>
              <a:t>      key     beacon </a:t>
            </a:r>
          </a:p>
          <a:p>
            <a:r>
              <a:rPr lang="en-US" sz="1050" dirty="0">
                <a:latin typeface="Times New Roman" pitchFamily="18" charset="0"/>
                <a:cs typeface="Times New Roman" pitchFamily="18" charset="0"/>
              </a:rPr>
              <a:t>                               scope    offset</a:t>
            </a:r>
          </a:p>
          <a:p>
            <a:r>
              <a:rPr lang="en-US" sz="1050" dirty="0">
                <a:latin typeface="Times New Roman" pitchFamily="18" charset="0"/>
                <a:cs typeface="Times New Roman" pitchFamily="18" charset="0"/>
              </a:rPr>
              <a:t>B       6       WPA2      0          45</a:t>
            </a:r>
          </a:p>
          <a:p>
            <a:r>
              <a:rPr lang="en-US" sz="1050" dirty="0">
                <a:latin typeface="Times New Roman" pitchFamily="18" charset="0"/>
                <a:cs typeface="Times New Roman" pitchFamily="18" charset="0"/>
              </a:rPr>
              <a:t>C      52      WPA2      0          12</a:t>
            </a:r>
          </a:p>
          <a:p>
            <a:r>
              <a:rPr lang="en-US" sz="1050" dirty="0">
                <a:latin typeface="Times New Roman" pitchFamily="18" charset="0"/>
                <a:cs typeface="Times New Roman" pitchFamily="18" charset="0"/>
              </a:rPr>
              <a:t>D      161    WPA2      0          74</a:t>
            </a:r>
          </a:p>
        </p:txBody>
      </p:sp>
      <p:sp>
        <p:nvSpPr>
          <p:cNvPr id="58" name="TextBox 57"/>
          <p:cNvSpPr txBox="1"/>
          <p:nvPr/>
        </p:nvSpPr>
        <p:spPr>
          <a:xfrm>
            <a:off x="3161056" y="1037017"/>
            <a:ext cx="2387301" cy="677108"/>
          </a:xfrm>
          <a:prstGeom prst="rect">
            <a:avLst/>
          </a:prstGeom>
          <a:noFill/>
        </p:spPr>
        <p:txBody>
          <a:bodyPr wrap="square" rtlCol="0">
            <a:spAutoFit/>
          </a:bodyPr>
          <a:lstStyle/>
          <a:p>
            <a:pPr algn="ctr"/>
            <a:r>
              <a:rPr lang="en-US" sz="1600" b="1" u="sng" dirty="0">
                <a:latin typeface="Times New Roman" pitchFamily="18" charset="0"/>
                <a:cs typeface="Times New Roman" pitchFamily="18" charset="0"/>
              </a:rPr>
              <a:t>Beacon Report</a:t>
            </a:r>
          </a:p>
          <a:p>
            <a:pPr algn="ctr"/>
            <a:r>
              <a:rPr lang="en-US" sz="1100" dirty="0">
                <a:latin typeface="Times New Roman" pitchFamily="18" charset="0"/>
                <a:cs typeface="Times New Roman" pitchFamily="18" charset="0"/>
              </a:rPr>
              <a:t>Client reports how it hears (RSSI) the beacons of other APs</a:t>
            </a:r>
          </a:p>
        </p:txBody>
      </p:sp>
      <p:sp>
        <p:nvSpPr>
          <p:cNvPr id="59" name="TextBox 58"/>
          <p:cNvSpPr txBox="1"/>
          <p:nvPr/>
        </p:nvSpPr>
        <p:spPr>
          <a:xfrm>
            <a:off x="3967277" y="3476067"/>
            <a:ext cx="886781" cy="738664"/>
          </a:xfrm>
          <a:prstGeom prst="rect">
            <a:avLst/>
          </a:prstGeom>
          <a:noFill/>
          <a:ln>
            <a:solidFill>
              <a:schemeClr val="bg1">
                <a:lumMod val="50000"/>
              </a:schemeClr>
            </a:solidFill>
          </a:ln>
        </p:spPr>
        <p:txBody>
          <a:bodyPr wrap="none" rtlCol="0">
            <a:spAutoFit/>
          </a:bodyPr>
          <a:lstStyle/>
          <a:p>
            <a:r>
              <a:rPr lang="en-US" sz="1050" dirty="0">
                <a:latin typeface="Times New Roman" pitchFamily="18" charset="0"/>
                <a:cs typeface="Times New Roman" pitchFamily="18" charset="0"/>
              </a:rPr>
              <a:t>BSSID RSSI</a:t>
            </a:r>
          </a:p>
          <a:p>
            <a:r>
              <a:rPr lang="en-US" sz="1050" dirty="0">
                <a:latin typeface="Times New Roman" pitchFamily="18" charset="0"/>
                <a:cs typeface="Times New Roman" pitchFamily="18" charset="0"/>
              </a:rPr>
              <a:t>AP B      -65</a:t>
            </a:r>
          </a:p>
          <a:p>
            <a:r>
              <a:rPr lang="en-US" sz="1050" dirty="0">
                <a:latin typeface="Times New Roman" pitchFamily="18" charset="0"/>
                <a:cs typeface="Times New Roman" pitchFamily="18" charset="0"/>
              </a:rPr>
              <a:t>AP D      -72</a:t>
            </a:r>
          </a:p>
          <a:p>
            <a:r>
              <a:rPr lang="en-US" sz="1050" dirty="0">
                <a:latin typeface="Times New Roman" pitchFamily="18" charset="0"/>
                <a:cs typeface="Times New Roman" pitchFamily="18" charset="0"/>
              </a:rPr>
              <a:t>AP E      -65</a:t>
            </a:r>
          </a:p>
        </p:txBody>
      </p:sp>
      <p:sp>
        <p:nvSpPr>
          <p:cNvPr id="66" name="TextBox 65"/>
          <p:cNvSpPr txBox="1"/>
          <p:nvPr/>
        </p:nvSpPr>
        <p:spPr>
          <a:xfrm>
            <a:off x="6395780" y="3567221"/>
            <a:ext cx="314510" cy="307777"/>
          </a:xfrm>
          <a:prstGeom prst="rect">
            <a:avLst/>
          </a:prstGeom>
          <a:noFill/>
        </p:spPr>
        <p:txBody>
          <a:bodyPr wrap="none" rtlCol="0">
            <a:spAutoFit/>
          </a:bodyPr>
          <a:lstStyle/>
          <a:p>
            <a:r>
              <a:rPr lang="en-US" sz="1400" dirty="0">
                <a:latin typeface="Times New Roman" pitchFamily="18" charset="0"/>
                <a:cs typeface="Times New Roman" pitchFamily="18" charset="0"/>
              </a:rPr>
              <a:t>A</a:t>
            </a:r>
          </a:p>
        </p:txBody>
      </p:sp>
      <p:cxnSp>
        <p:nvCxnSpPr>
          <p:cNvPr id="69" name="Straight Arrow Connector 68"/>
          <p:cNvCxnSpPr>
            <a:stCxn id="159" idx="4"/>
            <a:endCxn id="157" idx="2"/>
          </p:cNvCxnSpPr>
          <p:nvPr/>
        </p:nvCxnSpPr>
        <p:spPr bwMode="auto">
          <a:xfrm flipV="1">
            <a:off x="6783036" y="3889079"/>
            <a:ext cx="0" cy="543827"/>
          </a:xfrm>
          <a:prstGeom prst="straightConnector1">
            <a:avLst/>
          </a:prstGeom>
          <a:solidFill>
            <a:schemeClr val="accent1"/>
          </a:solidFill>
          <a:ln w="44450" cap="flat" cmpd="sng" algn="ctr">
            <a:solidFill>
              <a:srgbClr val="0070C0"/>
            </a:solidFill>
            <a:prstDash val="sysDot"/>
            <a:round/>
            <a:headEnd type="arrow" w="med" len="med"/>
            <a:tailEnd type="none" w="med" len="med"/>
          </a:ln>
          <a:effectLst/>
        </p:spPr>
      </p:cxnSp>
      <p:sp>
        <p:nvSpPr>
          <p:cNvPr id="71" name="TextBox 70"/>
          <p:cNvSpPr txBox="1"/>
          <p:nvPr/>
        </p:nvSpPr>
        <p:spPr>
          <a:xfrm>
            <a:off x="5654328" y="3010973"/>
            <a:ext cx="2886725" cy="523220"/>
          </a:xfrm>
          <a:prstGeom prst="rect">
            <a:avLst/>
          </a:prstGeom>
          <a:noFill/>
        </p:spPr>
        <p:txBody>
          <a:bodyPr wrap="square" rtlCol="0">
            <a:spAutoFit/>
          </a:bodyPr>
          <a:lstStyle/>
          <a:p>
            <a:pPr algn="ctr"/>
            <a:r>
              <a:rPr lang="en-US" sz="1600" b="1" u="sng" dirty="0">
                <a:latin typeface="Times New Roman" pitchFamily="18" charset="0"/>
                <a:cs typeface="Times New Roman" pitchFamily="18" charset="0"/>
              </a:rPr>
              <a:t>BSS Transition Management</a:t>
            </a:r>
          </a:p>
          <a:p>
            <a:pPr algn="ctr"/>
            <a:r>
              <a:rPr lang="en-US" sz="1200" dirty="0">
                <a:latin typeface="Times New Roman" pitchFamily="18" charset="0"/>
                <a:cs typeface="Times New Roman" pitchFamily="18" charset="0"/>
              </a:rPr>
              <a:t>AP instructs client to move to another AP</a:t>
            </a:r>
          </a:p>
        </p:txBody>
      </p:sp>
      <p:sp>
        <p:nvSpPr>
          <p:cNvPr id="72" name="TextBox 71"/>
          <p:cNvSpPr txBox="1"/>
          <p:nvPr/>
        </p:nvSpPr>
        <p:spPr>
          <a:xfrm>
            <a:off x="7194689" y="4305948"/>
            <a:ext cx="974947" cy="253916"/>
          </a:xfrm>
          <a:prstGeom prst="rect">
            <a:avLst/>
          </a:prstGeom>
          <a:noFill/>
          <a:ln>
            <a:solidFill>
              <a:schemeClr val="bg1">
                <a:lumMod val="50000"/>
              </a:schemeClr>
            </a:solidFill>
          </a:ln>
        </p:spPr>
        <p:txBody>
          <a:bodyPr wrap="none" rtlCol="0">
            <a:spAutoFit/>
          </a:bodyPr>
          <a:lstStyle/>
          <a:p>
            <a:pPr algn="ctr"/>
            <a:r>
              <a:rPr lang="en-US" sz="1050" dirty="0">
                <a:latin typeface="Times New Roman" pitchFamily="18" charset="0"/>
                <a:cs typeface="Times New Roman" pitchFamily="18" charset="0"/>
              </a:rPr>
              <a:t>Move to AP D</a:t>
            </a:r>
          </a:p>
        </p:txBody>
      </p:sp>
      <p:sp>
        <p:nvSpPr>
          <p:cNvPr id="126" name="TextBox 125"/>
          <p:cNvSpPr txBox="1"/>
          <p:nvPr/>
        </p:nvSpPr>
        <p:spPr>
          <a:xfrm>
            <a:off x="7486040" y="3586173"/>
            <a:ext cx="314510" cy="307777"/>
          </a:xfrm>
          <a:prstGeom prst="rect">
            <a:avLst/>
          </a:prstGeom>
          <a:noFill/>
        </p:spPr>
        <p:txBody>
          <a:bodyPr wrap="none" rtlCol="0">
            <a:spAutoFit/>
          </a:bodyPr>
          <a:lstStyle/>
          <a:p>
            <a:r>
              <a:rPr lang="en-US" sz="1400" dirty="0">
                <a:latin typeface="Times New Roman" pitchFamily="18" charset="0"/>
                <a:cs typeface="Times New Roman" pitchFamily="18" charset="0"/>
              </a:rPr>
              <a:t>D</a:t>
            </a:r>
          </a:p>
        </p:txBody>
      </p:sp>
      <p:sp>
        <p:nvSpPr>
          <p:cNvPr id="137" name="TextBox 136"/>
          <p:cNvSpPr txBox="1"/>
          <p:nvPr/>
        </p:nvSpPr>
        <p:spPr>
          <a:xfrm>
            <a:off x="6377164" y="1560237"/>
            <a:ext cx="314510" cy="307777"/>
          </a:xfrm>
          <a:prstGeom prst="rect">
            <a:avLst/>
          </a:prstGeom>
          <a:noFill/>
        </p:spPr>
        <p:txBody>
          <a:bodyPr wrap="none" rtlCol="0">
            <a:spAutoFit/>
          </a:bodyPr>
          <a:lstStyle/>
          <a:p>
            <a:r>
              <a:rPr lang="en-US" sz="1400" dirty="0">
                <a:latin typeface="Times New Roman" pitchFamily="18" charset="0"/>
                <a:cs typeface="Times New Roman" pitchFamily="18" charset="0"/>
              </a:rPr>
              <a:t>A</a:t>
            </a:r>
          </a:p>
        </p:txBody>
      </p:sp>
      <p:cxnSp>
        <p:nvCxnSpPr>
          <p:cNvPr id="138" name="Straight Arrow Connector 137"/>
          <p:cNvCxnSpPr>
            <a:stCxn id="156" idx="4"/>
            <a:endCxn id="155" idx="2"/>
          </p:cNvCxnSpPr>
          <p:nvPr/>
        </p:nvCxnSpPr>
        <p:spPr bwMode="auto">
          <a:xfrm flipV="1">
            <a:off x="6759775" y="1835786"/>
            <a:ext cx="0" cy="655819"/>
          </a:xfrm>
          <a:prstGeom prst="straightConnector1">
            <a:avLst/>
          </a:prstGeom>
          <a:solidFill>
            <a:schemeClr val="accent1"/>
          </a:solidFill>
          <a:ln w="44450" cap="flat" cmpd="sng" algn="ctr">
            <a:solidFill>
              <a:srgbClr val="0070C0"/>
            </a:solidFill>
            <a:prstDash val="sysDot"/>
            <a:round/>
            <a:headEnd type="arrow" w="med" len="med"/>
            <a:tailEnd type="none" w="med" len="med"/>
          </a:ln>
          <a:effectLst/>
        </p:spPr>
      </p:cxnSp>
      <p:sp>
        <p:nvSpPr>
          <p:cNvPr id="140" name="TextBox 139"/>
          <p:cNvSpPr txBox="1"/>
          <p:nvPr/>
        </p:nvSpPr>
        <p:spPr>
          <a:xfrm>
            <a:off x="5896543" y="881676"/>
            <a:ext cx="2461642" cy="707886"/>
          </a:xfrm>
          <a:prstGeom prst="rect">
            <a:avLst/>
          </a:prstGeom>
          <a:noFill/>
        </p:spPr>
        <p:txBody>
          <a:bodyPr wrap="square" rtlCol="0">
            <a:spAutoFit/>
          </a:bodyPr>
          <a:lstStyle/>
          <a:p>
            <a:pPr algn="ctr"/>
            <a:r>
              <a:rPr lang="en-US" sz="1600" b="1" u="sng" dirty="0">
                <a:latin typeface="Times New Roman" pitchFamily="18" charset="0"/>
                <a:cs typeface="Times New Roman" pitchFamily="18" charset="0"/>
              </a:rPr>
              <a:t>Channel Report</a:t>
            </a:r>
          </a:p>
          <a:p>
            <a:pPr algn="ctr"/>
            <a:r>
              <a:rPr lang="en-US" sz="1200" dirty="0">
                <a:latin typeface="Times New Roman" pitchFamily="18" charset="0"/>
                <a:cs typeface="Times New Roman" pitchFamily="18" charset="0"/>
              </a:rPr>
              <a:t>AP informs client of channels used by the WLAN</a:t>
            </a:r>
          </a:p>
        </p:txBody>
      </p:sp>
      <p:sp>
        <p:nvSpPr>
          <p:cNvPr id="150" name="TextBox 149"/>
          <p:cNvSpPr txBox="1"/>
          <p:nvPr/>
        </p:nvSpPr>
        <p:spPr>
          <a:xfrm>
            <a:off x="7404537" y="1743755"/>
            <a:ext cx="631904" cy="738664"/>
          </a:xfrm>
          <a:prstGeom prst="rect">
            <a:avLst/>
          </a:prstGeom>
          <a:noFill/>
          <a:ln>
            <a:solidFill>
              <a:schemeClr val="bg1">
                <a:lumMod val="50000"/>
              </a:schemeClr>
            </a:solidFill>
          </a:ln>
        </p:spPr>
        <p:txBody>
          <a:bodyPr wrap="none" rtlCol="0">
            <a:spAutoFit/>
          </a:bodyPr>
          <a:lstStyle/>
          <a:p>
            <a:pPr algn="ctr"/>
            <a:r>
              <a:rPr lang="en-US" sz="1050" dirty="0">
                <a:latin typeface="Times New Roman" pitchFamily="18" charset="0"/>
                <a:cs typeface="Times New Roman" pitchFamily="18" charset="0"/>
              </a:rPr>
              <a:t>Channel</a:t>
            </a:r>
          </a:p>
          <a:p>
            <a:pPr algn="ctr"/>
            <a:r>
              <a:rPr lang="en-US" sz="1050" dirty="0">
                <a:latin typeface="Times New Roman" pitchFamily="18" charset="0"/>
                <a:cs typeface="Times New Roman" pitchFamily="18" charset="0"/>
              </a:rPr>
              <a:t>6</a:t>
            </a:r>
          </a:p>
          <a:p>
            <a:pPr algn="ctr"/>
            <a:r>
              <a:rPr lang="en-US" sz="1050" dirty="0">
                <a:latin typeface="Times New Roman" pitchFamily="18" charset="0"/>
                <a:cs typeface="Times New Roman" pitchFamily="18" charset="0"/>
              </a:rPr>
              <a:t>52</a:t>
            </a:r>
          </a:p>
          <a:p>
            <a:pPr algn="ctr"/>
            <a:r>
              <a:rPr lang="en-US" sz="1050" dirty="0">
                <a:latin typeface="Times New Roman" pitchFamily="18" charset="0"/>
                <a:cs typeface="Times New Roman" pitchFamily="18" charset="0"/>
              </a:rPr>
              <a:t>161</a:t>
            </a:r>
          </a:p>
        </p:txBody>
      </p:sp>
      <p:sp>
        <p:nvSpPr>
          <p:cNvPr id="151" name="TextBox 150"/>
          <p:cNvSpPr txBox="1"/>
          <p:nvPr/>
        </p:nvSpPr>
        <p:spPr>
          <a:xfrm>
            <a:off x="3179847" y="4259721"/>
            <a:ext cx="2461642" cy="276999"/>
          </a:xfrm>
          <a:prstGeom prst="rect">
            <a:avLst/>
          </a:prstGeom>
          <a:noFill/>
        </p:spPr>
        <p:txBody>
          <a:bodyPr wrap="square" rtlCol="0">
            <a:spAutoFit/>
          </a:bodyPr>
          <a:lstStyle/>
          <a:p>
            <a:pPr algn="ctr"/>
            <a:r>
              <a:rPr lang="en-US" sz="1200" dirty="0">
                <a:latin typeface="Times New Roman" pitchFamily="18" charset="0"/>
                <a:cs typeface="Times New Roman" pitchFamily="18" charset="0"/>
              </a:rPr>
              <a:t>Overlaps with neighbor report</a:t>
            </a:r>
          </a:p>
        </p:txBody>
      </p:sp>
      <p:sp>
        <p:nvSpPr>
          <p:cNvPr id="106" name="TextBox 105"/>
          <p:cNvSpPr txBox="1"/>
          <p:nvPr/>
        </p:nvSpPr>
        <p:spPr>
          <a:xfrm>
            <a:off x="605707" y="1797423"/>
            <a:ext cx="304892" cy="307777"/>
          </a:xfrm>
          <a:prstGeom prst="rect">
            <a:avLst/>
          </a:prstGeom>
          <a:noFill/>
        </p:spPr>
        <p:txBody>
          <a:bodyPr wrap="none" rtlCol="0">
            <a:spAutoFit/>
          </a:bodyPr>
          <a:lstStyle/>
          <a:p>
            <a:r>
              <a:rPr lang="en-US" sz="1400" dirty="0">
                <a:latin typeface="Times New Roman" pitchFamily="18" charset="0"/>
                <a:cs typeface="Times New Roman" pitchFamily="18" charset="0"/>
              </a:rPr>
              <a:t>B</a:t>
            </a:r>
          </a:p>
        </p:txBody>
      </p:sp>
      <p:sp>
        <p:nvSpPr>
          <p:cNvPr id="107" name="TextBox 106"/>
          <p:cNvSpPr txBox="1"/>
          <p:nvPr/>
        </p:nvSpPr>
        <p:spPr>
          <a:xfrm>
            <a:off x="1232388" y="1747885"/>
            <a:ext cx="304892" cy="307777"/>
          </a:xfrm>
          <a:prstGeom prst="rect">
            <a:avLst/>
          </a:prstGeom>
          <a:noFill/>
        </p:spPr>
        <p:txBody>
          <a:bodyPr wrap="none" rtlCol="0">
            <a:spAutoFit/>
          </a:bodyPr>
          <a:lstStyle/>
          <a:p>
            <a:r>
              <a:rPr lang="en-US" sz="1400" dirty="0">
                <a:latin typeface="Times New Roman" pitchFamily="18" charset="0"/>
                <a:cs typeface="Times New Roman" pitchFamily="18" charset="0"/>
              </a:rPr>
              <a:t>C</a:t>
            </a:r>
          </a:p>
        </p:txBody>
      </p:sp>
      <p:sp>
        <p:nvSpPr>
          <p:cNvPr id="108" name="TextBox 107"/>
          <p:cNvSpPr txBox="1"/>
          <p:nvPr/>
        </p:nvSpPr>
        <p:spPr>
          <a:xfrm>
            <a:off x="1755939" y="1881056"/>
            <a:ext cx="314510" cy="307777"/>
          </a:xfrm>
          <a:prstGeom prst="rect">
            <a:avLst/>
          </a:prstGeom>
          <a:noFill/>
        </p:spPr>
        <p:txBody>
          <a:bodyPr wrap="none" rtlCol="0">
            <a:spAutoFit/>
          </a:bodyPr>
          <a:lstStyle/>
          <a:p>
            <a:r>
              <a:rPr lang="en-US" sz="1400" dirty="0">
                <a:latin typeface="Times New Roman" pitchFamily="18" charset="0"/>
                <a:cs typeface="Times New Roman" pitchFamily="18" charset="0"/>
              </a:rPr>
              <a:t>D</a:t>
            </a:r>
          </a:p>
        </p:txBody>
      </p:sp>
      <p:sp>
        <p:nvSpPr>
          <p:cNvPr id="109" name="TextBox 108"/>
          <p:cNvSpPr txBox="1"/>
          <p:nvPr/>
        </p:nvSpPr>
        <p:spPr>
          <a:xfrm>
            <a:off x="346090" y="2402699"/>
            <a:ext cx="314510" cy="307777"/>
          </a:xfrm>
          <a:prstGeom prst="rect">
            <a:avLst/>
          </a:prstGeom>
          <a:noFill/>
        </p:spPr>
        <p:txBody>
          <a:bodyPr wrap="none" rtlCol="0">
            <a:spAutoFit/>
          </a:bodyPr>
          <a:lstStyle/>
          <a:p>
            <a:r>
              <a:rPr lang="en-US" sz="1400" dirty="0">
                <a:latin typeface="Times New Roman" pitchFamily="18" charset="0"/>
                <a:cs typeface="Times New Roman" pitchFamily="18" charset="0"/>
              </a:rPr>
              <a:t>A</a:t>
            </a:r>
          </a:p>
        </p:txBody>
      </p:sp>
      <p:pic>
        <p:nvPicPr>
          <p:cNvPr id="112"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0248" y="1906676"/>
            <a:ext cx="212094" cy="24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2480" y="2035601"/>
            <a:ext cx="212094" cy="24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4"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907" y="2224331"/>
            <a:ext cx="212094" cy="24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3843" y="1842304"/>
            <a:ext cx="212094" cy="24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7" name="Straight Arrow Connector 116"/>
          <p:cNvCxnSpPr>
            <a:stCxn id="128" idx="0"/>
          </p:cNvCxnSpPr>
          <p:nvPr/>
        </p:nvCxnSpPr>
        <p:spPr bwMode="auto">
          <a:xfrm flipH="1" flipV="1">
            <a:off x="758153" y="2441062"/>
            <a:ext cx="542645" cy="485151"/>
          </a:xfrm>
          <a:prstGeom prst="straightConnector1">
            <a:avLst/>
          </a:prstGeom>
          <a:solidFill>
            <a:schemeClr val="accent1"/>
          </a:solidFill>
          <a:ln w="44450" cap="flat" cmpd="sng" algn="ctr">
            <a:solidFill>
              <a:srgbClr val="0070C0"/>
            </a:solidFill>
            <a:prstDash val="sysDot"/>
            <a:round/>
            <a:headEnd type="arrow" w="med" len="med"/>
            <a:tailEnd type="none" w="med" len="med"/>
          </a:ln>
          <a:effectLst/>
        </p:spPr>
      </p:cxnSp>
      <p:sp>
        <p:nvSpPr>
          <p:cNvPr id="128" name="laptop"/>
          <p:cNvSpPr>
            <a:spLocks noEditPoints="1" noChangeArrowheads="1"/>
          </p:cNvSpPr>
          <p:nvPr/>
        </p:nvSpPr>
        <p:spPr bwMode="auto">
          <a:xfrm>
            <a:off x="1243495" y="2926213"/>
            <a:ext cx="368157" cy="346370"/>
          </a:xfrm>
          <a:custGeom>
            <a:avLst/>
            <a:gdLst>
              <a:gd name="T0" fmla="*/ 3362 w 21600"/>
              <a:gd name="T1" fmla="*/ 0 h 21600"/>
              <a:gd name="T2" fmla="*/ 3362 w 21600"/>
              <a:gd name="T3" fmla="*/ 7173 h 21600"/>
              <a:gd name="T4" fmla="*/ 18327 w 21600"/>
              <a:gd name="T5" fmla="*/ 0 h 21600"/>
              <a:gd name="T6" fmla="*/ 18327 w 21600"/>
              <a:gd name="T7" fmla="*/ 7173 h 21600"/>
              <a:gd name="T8" fmla="*/ 10800 w 21600"/>
              <a:gd name="T9" fmla="*/ 0 h 21600"/>
              <a:gd name="T10" fmla="*/ 10800 w 21600"/>
              <a:gd name="T11" fmla="*/ 21600 h 21600"/>
              <a:gd name="T12" fmla="*/ 0 w 21600"/>
              <a:gd name="T13" fmla="*/ 21600 h 21600"/>
              <a:gd name="T14" fmla="*/ 21600 w 21600"/>
              <a:gd name="T15" fmla="*/ 21600 h 21600"/>
              <a:gd name="T16" fmla="*/ 4445 w 21600"/>
              <a:gd name="T17" fmla="*/ 1858 h 21600"/>
              <a:gd name="T18" fmla="*/ 17311 w 21600"/>
              <a:gd name="T19" fmla="*/ 1232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0" name="TextBox 129"/>
          <p:cNvSpPr txBox="1"/>
          <p:nvPr/>
        </p:nvSpPr>
        <p:spPr>
          <a:xfrm>
            <a:off x="3783941" y="1835786"/>
            <a:ext cx="304892" cy="307777"/>
          </a:xfrm>
          <a:prstGeom prst="rect">
            <a:avLst/>
          </a:prstGeom>
          <a:noFill/>
        </p:spPr>
        <p:txBody>
          <a:bodyPr wrap="none" rtlCol="0">
            <a:spAutoFit/>
          </a:bodyPr>
          <a:lstStyle/>
          <a:p>
            <a:r>
              <a:rPr lang="en-US" sz="1400" dirty="0">
                <a:latin typeface="Times New Roman" pitchFamily="18" charset="0"/>
                <a:cs typeface="Times New Roman" pitchFamily="18" charset="0"/>
              </a:rPr>
              <a:t>B</a:t>
            </a:r>
          </a:p>
        </p:txBody>
      </p:sp>
      <p:sp>
        <p:nvSpPr>
          <p:cNvPr id="141" name="TextBox 140"/>
          <p:cNvSpPr txBox="1"/>
          <p:nvPr/>
        </p:nvSpPr>
        <p:spPr>
          <a:xfrm>
            <a:off x="4410622" y="1786248"/>
            <a:ext cx="304892" cy="307777"/>
          </a:xfrm>
          <a:prstGeom prst="rect">
            <a:avLst/>
          </a:prstGeom>
          <a:noFill/>
        </p:spPr>
        <p:txBody>
          <a:bodyPr wrap="none" rtlCol="0">
            <a:spAutoFit/>
          </a:bodyPr>
          <a:lstStyle/>
          <a:p>
            <a:r>
              <a:rPr lang="en-US" sz="1400" dirty="0">
                <a:latin typeface="Times New Roman" pitchFamily="18" charset="0"/>
                <a:cs typeface="Times New Roman" pitchFamily="18" charset="0"/>
              </a:rPr>
              <a:t>C</a:t>
            </a:r>
          </a:p>
        </p:txBody>
      </p:sp>
      <p:sp>
        <p:nvSpPr>
          <p:cNvPr id="142" name="TextBox 141"/>
          <p:cNvSpPr txBox="1"/>
          <p:nvPr/>
        </p:nvSpPr>
        <p:spPr>
          <a:xfrm>
            <a:off x="4934173" y="1919419"/>
            <a:ext cx="314510" cy="307777"/>
          </a:xfrm>
          <a:prstGeom prst="rect">
            <a:avLst/>
          </a:prstGeom>
          <a:noFill/>
        </p:spPr>
        <p:txBody>
          <a:bodyPr wrap="none" rtlCol="0">
            <a:spAutoFit/>
          </a:bodyPr>
          <a:lstStyle/>
          <a:p>
            <a:r>
              <a:rPr lang="en-US" sz="1400" dirty="0">
                <a:latin typeface="Times New Roman" pitchFamily="18" charset="0"/>
                <a:cs typeface="Times New Roman" pitchFamily="18" charset="0"/>
              </a:rPr>
              <a:t>D</a:t>
            </a:r>
          </a:p>
        </p:txBody>
      </p:sp>
      <p:sp>
        <p:nvSpPr>
          <p:cNvPr id="143" name="TextBox 142"/>
          <p:cNvSpPr txBox="1"/>
          <p:nvPr/>
        </p:nvSpPr>
        <p:spPr>
          <a:xfrm>
            <a:off x="3524324" y="2441062"/>
            <a:ext cx="314510" cy="307777"/>
          </a:xfrm>
          <a:prstGeom prst="rect">
            <a:avLst/>
          </a:prstGeom>
          <a:noFill/>
        </p:spPr>
        <p:txBody>
          <a:bodyPr wrap="none" rtlCol="0">
            <a:spAutoFit/>
          </a:bodyPr>
          <a:lstStyle/>
          <a:p>
            <a:r>
              <a:rPr lang="en-US" sz="1400" dirty="0">
                <a:latin typeface="Times New Roman" pitchFamily="18" charset="0"/>
                <a:cs typeface="Times New Roman" pitchFamily="18" charset="0"/>
              </a:rPr>
              <a:t>A</a:t>
            </a:r>
          </a:p>
        </p:txBody>
      </p:sp>
      <p:pic>
        <p:nvPicPr>
          <p:cNvPr id="144"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8482" y="1945039"/>
            <a:ext cx="212094" cy="24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0714" y="2073964"/>
            <a:ext cx="212094" cy="24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7549" y="2262694"/>
            <a:ext cx="212094" cy="24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2077" y="1880667"/>
            <a:ext cx="212094" cy="24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48" name="Straight Arrow Connector 147"/>
          <p:cNvCxnSpPr>
            <a:endCxn id="154" idx="0"/>
          </p:cNvCxnSpPr>
          <p:nvPr/>
        </p:nvCxnSpPr>
        <p:spPr bwMode="auto">
          <a:xfrm>
            <a:off x="3989643" y="2548584"/>
            <a:ext cx="489389" cy="415992"/>
          </a:xfrm>
          <a:prstGeom prst="straightConnector1">
            <a:avLst/>
          </a:prstGeom>
          <a:solidFill>
            <a:schemeClr val="accent1"/>
          </a:solidFill>
          <a:ln w="44450" cap="flat" cmpd="sng" algn="ctr">
            <a:solidFill>
              <a:srgbClr val="0070C0"/>
            </a:solidFill>
            <a:prstDash val="sysDot"/>
            <a:round/>
            <a:headEnd type="arrow" w="med" len="med"/>
            <a:tailEnd type="none" w="med" len="med"/>
          </a:ln>
          <a:effectLst/>
        </p:spPr>
      </p:cxnSp>
      <p:sp>
        <p:nvSpPr>
          <p:cNvPr id="154" name="laptop"/>
          <p:cNvSpPr>
            <a:spLocks noEditPoints="1" noChangeArrowheads="1"/>
          </p:cNvSpPr>
          <p:nvPr/>
        </p:nvSpPr>
        <p:spPr bwMode="auto">
          <a:xfrm>
            <a:off x="4421729" y="2964576"/>
            <a:ext cx="368157" cy="346370"/>
          </a:xfrm>
          <a:custGeom>
            <a:avLst/>
            <a:gdLst>
              <a:gd name="T0" fmla="*/ 3362 w 21600"/>
              <a:gd name="T1" fmla="*/ 0 h 21600"/>
              <a:gd name="T2" fmla="*/ 3362 w 21600"/>
              <a:gd name="T3" fmla="*/ 7173 h 21600"/>
              <a:gd name="T4" fmla="*/ 18327 w 21600"/>
              <a:gd name="T5" fmla="*/ 0 h 21600"/>
              <a:gd name="T6" fmla="*/ 18327 w 21600"/>
              <a:gd name="T7" fmla="*/ 7173 h 21600"/>
              <a:gd name="T8" fmla="*/ 10800 w 21600"/>
              <a:gd name="T9" fmla="*/ 0 h 21600"/>
              <a:gd name="T10" fmla="*/ 10800 w 21600"/>
              <a:gd name="T11" fmla="*/ 21600 h 21600"/>
              <a:gd name="T12" fmla="*/ 0 w 21600"/>
              <a:gd name="T13" fmla="*/ 21600 h 21600"/>
              <a:gd name="T14" fmla="*/ 21600 w 21600"/>
              <a:gd name="T15" fmla="*/ 21600 h 21600"/>
              <a:gd name="T16" fmla="*/ 4445 w 21600"/>
              <a:gd name="T17" fmla="*/ 1858 h 21600"/>
              <a:gd name="T18" fmla="*/ 17311 w 21600"/>
              <a:gd name="T19" fmla="*/ 1232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pic>
        <p:nvPicPr>
          <p:cNvPr id="15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3728" y="1589562"/>
            <a:ext cx="212094" cy="24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6" name="laptop"/>
          <p:cNvSpPr>
            <a:spLocks noEditPoints="1" noChangeArrowheads="1"/>
          </p:cNvSpPr>
          <p:nvPr/>
        </p:nvSpPr>
        <p:spPr bwMode="auto">
          <a:xfrm>
            <a:off x="6575696" y="2491605"/>
            <a:ext cx="368157" cy="346370"/>
          </a:xfrm>
          <a:custGeom>
            <a:avLst/>
            <a:gdLst>
              <a:gd name="T0" fmla="*/ 3362 w 21600"/>
              <a:gd name="T1" fmla="*/ 0 h 21600"/>
              <a:gd name="T2" fmla="*/ 3362 w 21600"/>
              <a:gd name="T3" fmla="*/ 7173 h 21600"/>
              <a:gd name="T4" fmla="*/ 18327 w 21600"/>
              <a:gd name="T5" fmla="*/ 0 h 21600"/>
              <a:gd name="T6" fmla="*/ 18327 w 21600"/>
              <a:gd name="T7" fmla="*/ 7173 h 21600"/>
              <a:gd name="T8" fmla="*/ 10800 w 21600"/>
              <a:gd name="T9" fmla="*/ 0 h 21600"/>
              <a:gd name="T10" fmla="*/ 10800 w 21600"/>
              <a:gd name="T11" fmla="*/ 21600 h 21600"/>
              <a:gd name="T12" fmla="*/ 0 w 21600"/>
              <a:gd name="T13" fmla="*/ 21600 h 21600"/>
              <a:gd name="T14" fmla="*/ 21600 w 21600"/>
              <a:gd name="T15" fmla="*/ 21600 h 21600"/>
              <a:gd name="T16" fmla="*/ 4445 w 21600"/>
              <a:gd name="T17" fmla="*/ 1858 h 21600"/>
              <a:gd name="T18" fmla="*/ 17311 w 21600"/>
              <a:gd name="T19" fmla="*/ 1232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pic>
        <p:nvPicPr>
          <p:cNvPr id="15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6989" y="3642855"/>
            <a:ext cx="212094" cy="24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8"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3069" y="3628774"/>
            <a:ext cx="212094" cy="24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9" name="laptop"/>
          <p:cNvSpPr>
            <a:spLocks noEditPoints="1" noChangeArrowheads="1"/>
          </p:cNvSpPr>
          <p:nvPr/>
        </p:nvSpPr>
        <p:spPr bwMode="auto">
          <a:xfrm>
            <a:off x="6598957" y="4432906"/>
            <a:ext cx="368157" cy="346370"/>
          </a:xfrm>
          <a:custGeom>
            <a:avLst/>
            <a:gdLst>
              <a:gd name="T0" fmla="*/ 3362 w 21600"/>
              <a:gd name="T1" fmla="*/ 0 h 21600"/>
              <a:gd name="T2" fmla="*/ 3362 w 21600"/>
              <a:gd name="T3" fmla="*/ 7173 h 21600"/>
              <a:gd name="T4" fmla="*/ 18327 w 21600"/>
              <a:gd name="T5" fmla="*/ 0 h 21600"/>
              <a:gd name="T6" fmla="*/ 18327 w 21600"/>
              <a:gd name="T7" fmla="*/ 7173 h 21600"/>
              <a:gd name="T8" fmla="*/ 10800 w 21600"/>
              <a:gd name="T9" fmla="*/ 0 h 21600"/>
              <a:gd name="T10" fmla="*/ 10800 w 21600"/>
              <a:gd name="T11" fmla="*/ 21600 h 21600"/>
              <a:gd name="T12" fmla="*/ 0 w 21600"/>
              <a:gd name="T13" fmla="*/ 21600 h 21600"/>
              <a:gd name="T14" fmla="*/ 21600 w 21600"/>
              <a:gd name="T15" fmla="*/ 21600 h 21600"/>
              <a:gd name="T16" fmla="*/ 4445 w 21600"/>
              <a:gd name="T17" fmla="*/ 1858 h 21600"/>
              <a:gd name="T18" fmla="*/ 17311 w 21600"/>
              <a:gd name="T19" fmla="*/ 1232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737545189"/>
      </p:ext>
    </p:extLst>
  </p:cSld>
  <p:clrMapOvr>
    <a:masterClrMapping/>
  </p:clrMapOvr>
  <p:transition spd="med">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itle 1"/>
          <p:cNvSpPr>
            <a:spLocks noGrp="1"/>
          </p:cNvSpPr>
          <p:nvPr>
            <p:ph type="title"/>
          </p:nvPr>
        </p:nvSpPr>
        <p:spPr>
          <a:xfrm>
            <a:off x="527051" y="109539"/>
            <a:ext cx="7894824" cy="304784"/>
          </a:xfrm>
        </p:spPr>
        <p:txBody>
          <a:bodyPr/>
          <a:lstStyle/>
          <a:p>
            <a:pPr>
              <a:defRPr/>
            </a:pPr>
            <a:r>
              <a:rPr lang="en-US" sz="2400" dirty="0"/>
              <a:t>Directional Antenna Impact on Client Roaming </a:t>
            </a:r>
            <a:endParaRPr lang="en-US" sz="1600" dirty="0"/>
          </a:p>
        </p:txBody>
      </p:sp>
      <p:sp>
        <p:nvSpPr>
          <p:cNvPr id="56" name="Content Placeholder 2"/>
          <p:cNvSpPr>
            <a:spLocks noGrp="1"/>
          </p:cNvSpPr>
          <p:nvPr>
            <p:ph type="body" sz="quarter" idx="11"/>
          </p:nvPr>
        </p:nvSpPr>
        <p:spPr>
          <a:xfrm>
            <a:off x="400733" y="931209"/>
            <a:ext cx="8629938" cy="536046"/>
          </a:xfrm>
        </p:spPr>
        <p:txBody>
          <a:bodyPr/>
          <a:lstStyle/>
          <a:p>
            <a:pPr marL="0" indent="0">
              <a:spcBef>
                <a:spcPts val="0"/>
              </a:spcBef>
              <a:buFont typeface="Arial" panose="020B0604020202020204" pitchFamily="34" charset="0"/>
              <a:buNone/>
              <a:defRPr/>
            </a:pPr>
            <a:r>
              <a:rPr lang="en-US" sz="1600" dirty="0"/>
              <a:t>Directional Antennas…..not that there’s anything wrong with them! </a:t>
            </a:r>
          </a:p>
          <a:p>
            <a:pPr marL="0" indent="0">
              <a:spcBef>
                <a:spcPts val="0"/>
              </a:spcBef>
              <a:buFont typeface="Arial" panose="020B0604020202020204" pitchFamily="34" charset="0"/>
              <a:buNone/>
              <a:defRPr/>
            </a:pPr>
            <a:r>
              <a:rPr lang="en-US" sz="1600" dirty="0"/>
              <a:t>Very </a:t>
            </a:r>
            <a:r>
              <a:rPr lang="en-US" sz="1600" dirty="0" err="1"/>
              <a:t>Abrubt</a:t>
            </a:r>
            <a:r>
              <a:rPr lang="en-US" sz="1600" dirty="0"/>
              <a:t> Cell Edges/No graceful fading of signal</a:t>
            </a:r>
          </a:p>
          <a:p>
            <a:pPr marL="228600" lvl="1" indent="0">
              <a:buFont typeface="Arial" panose="020B0604020202020204" pitchFamily="34" charset="0"/>
              <a:buNone/>
              <a:defRPr/>
            </a:pPr>
            <a:endParaRPr lang="en-US" sz="1333" dirty="0"/>
          </a:p>
        </p:txBody>
      </p:sp>
      <p:grpSp>
        <p:nvGrpSpPr>
          <p:cNvPr id="57" name="Group 56"/>
          <p:cNvGrpSpPr/>
          <p:nvPr/>
        </p:nvGrpSpPr>
        <p:grpSpPr>
          <a:xfrm>
            <a:off x="261258" y="1637619"/>
            <a:ext cx="8334221" cy="2956992"/>
            <a:chOff x="261258" y="1637619"/>
            <a:chExt cx="10366836" cy="4589734"/>
          </a:xfrm>
        </p:grpSpPr>
        <p:sp>
          <p:nvSpPr>
            <p:cNvPr id="58" name="Isosceles Triangle 57"/>
            <p:cNvSpPr/>
            <p:nvPr/>
          </p:nvSpPr>
          <p:spPr>
            <a:xfrm>
              <a:off x="7260772" y="1637621"/>
              <a:ext cx="3243942" cy="3576636"/>
            </a:xfrm>
            <a:prstGeom prst="triangle">
              <a:avLst/>
            </a:prstGeom>
            <a:solidFill>
              <a:srgbClr val="92D050">
                <a:alpha val="50000"/>
              </a:srgbClr>
            </a:solidFill>
            <a:ln w="4445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9" name="Isosceles Triangle 58"/>
            <p:cNvSpPr/>
            <p:nvPr/>
          </p:nvSpPr>
          <p:spPr>
            <a:xfrm>
              <a:off x="4963886" y="1637620"/>
              <a:ext cx="3243942" cy="3576637"/>
            </a:xfrm>
            <a:prstGeom prst="triangle">
              <a:avLst/>
            </a:prstGeom>
            <a:solidFill>
              <a:srgbClr val="92D050">
                <a:alpha val="50000"/>
              </a:srgbClr>
            </a:solidFill>
            <a:ln w="4445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0" name="Isosceles Triangle 59"/>
            <p:cNvSpPr/>
            <p:nvPr/>
          </p:nvSpPr>
          <p:spPr>
            <a:xfrm>
              <a:off x="2558144" y="1637619"/>
              <a:ext cx="3243942" cy="3576638"/>
            </a:xfrm>
            <a:prstGeom prst="triangle">
              <a:avLst/>
            </a:prstGeom>
            <a:solidFill>
              <a:srgbClr val="92D050">
                <a:alpha val="50000"/>
              </a:srgbClr>
            </a:solidFill>
            <a:ln w="4445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1" name="Isosceles Triangle 60"/>
            <p:cNvSpPr/>
            <p:nvPr/>
          </p:nvSpPr>
          <p:spPr>
            <a:xfrm>
              <a:off x="261258" y="1637619"/>
              <a:ext cx="3243942" cy="3576638"/>
            </a:xfrm>
            <a:prstGeom prst="triangle">
              <a:avLst/>
            </a:prstGeom>
            <a:solidFill>
              <a:srgbClr val="92D050">
                <a:alpha val="50000"/>
              </a:srgbClr>
            </a:solidFill>
            <a:ln w="4445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62" name="Picture 8" descr="Give the gift of mobile virtual reality this Father’s Day"/>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0900" y="4041775"/>
              <a:ext cx="371475"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3" name="Straight Arrow Connector 62"/>
            <p:cNvCxnSpPr/>
            <p:nvPr/>
          </p:nvCxnSpPr>
          <p:spPr>
            <a:xfrm flipV="1">
              <a:off x="1295400" y="4484688"/>
              <a:ext cx="1736725" cy="11112"/>
            </a:xfrm>
            <a:prstGeom prst="straightConnector1">
              <a:avLst/>
            </a:prstGeom>
            <a:ln w="53975">
              <a:solidFill>
                <a:schemeClr val="tx1"/>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3146425" y="4152900"/>
              <a:ext cx="20638" cy="746125"/>
            </a:xfrm>
            <a:prstGeom prst="line">
              <a:avLst/>
            </a:prstGeom>
            <a:ln w="666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a:off x="3744913" y="4495800"/>
              <a:ext cx="1654175" cy="0"/>
            </a:xfrm>
            <a:prstGeom prst="straightConnector1">
              <a:avLst/>
            </a:prstGeom>
            <a:ln w="53975">
              <a:solidFill>
                <a:schemeClr val="tx1"/>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5497513" y="4152900"/>
              <a:ext cx="22225" cy="746125"/>
            </a:xfrm>
            <a:prstGeom prst="line">
              <a:avLst/>
            </a:prstGeom>
            <a:ln w="666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7848600" y="4152900"/>
              <a:ext cx="22225" cy="746125"/>
            </a:xfrm>
            <a:prstGeom prst="line">
              <a:avLst/>
            </a:prstGeom>
            <a:ln w="666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a:stCxn id="70" idx="3"/>
            </p:cNvCxnSpPr>
            <p:nvPr/>
          </p:nvCxnSpPr>
          <p:spPr>
            <a:xfrm flipV="1">
              <a:off x="6096000" y="4484688"/>
              <a:ext cx="1622425" cy="11112"/>
            </a:xfrm>
            <a:prstGeom prst="straightConnector1">
              <a:avLst/>
            </a:prstGeom>
            <a:ln w="53975">
              <a:solidFill>
                <a:schemeClr val="tx1"/>
              </a:solidFill>
              <a:prstDash val="sysDash"/>
              <a:tailEnd type="triangle"/>
            </a:ln>
          </p:spPr>
          <p:style>
            <a:lnRef idx="2">
              <a:schemeClr val="accent1"/>
            </a:lnRef>
            <a:fillRef idx="0">
              <a:schemeClr val="accent1"/>
            </a:fillRef>
            <a:effectRef idx="1">
              <a:schemeClr val="accent1"/>
            </a:effectRef>
            <a:fontRef idx="minor">
              <a:schemeClr val="tx1"/>
            </a:fontRef>
          </p:style>
        </p:cxnSp>
        <p:pic>
          <p:nvPicPr>
            <p:cNvPr id="69" name="Picture 20" descr="Give the gift of mobile virtual reality this Father’s Day"/>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73438" y="4041775"/>
              <a:ext cx="371475"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Picture 22" descr="Give the gift of mobile virtual reality this Father’s Day"/>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24525" y="4041775"/>
              <a:ext cx="371475"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Picture 24" descr="Give the gift of mobile virtual reality this Father’s Day"/>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86725" y="4041775"/>
              <a:ext cx="371475"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2" name="Straight Arrow Connector 71"/>
            <p:cNvCxnSpPr/>
            <p:nvPr/>
          </p:nvCxnSpPr>
          <p:spPr>
            <a:xfrm>
              <a:off x="8561388" y="4484688"/>
              <a:ext cx="1519237" cy="11112"/>
            </a:xfrm>
            <a:prstGeom prst="straightConnector1">
              <a:avLst/>
            </a:prstGeom>
            <a:ln w="53975">
              <a:solidFill>
                <a:schemeClr val="tx1"/>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73" name="TextBox 30"/>
            <p:cNvSpPr txBox="1">
              <a:spLocks noChangeArrowheads="1"/>
            </p:cNvSpPr>
            <p:nvPr/>
          </p:nvSpPr>
          <p:spPr bwMode="auto">
            <a:xfrm>
              <a:off x="366932" y="5606317"/>
              <a:ext cx="10261162" cy="621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Rockwell" panose="02060603020205020403" pitchFamily="18" charset="0"/>
                  <a:ea typeface="MS PGothic" panose="020B0600070205080204" pitchFamily="34" charset="-128"/>
                </a:defRPr>
              </a:lvl1pPr>
              <a:lvl2pPr marL="742950" indent="-285750">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algn="ctr"/>
              <a:r>
                <a:rPr lang="en-US" altLang="en-US" sz="2000" b="1" dirty="0"/>
                <a:t>In addition, this signal goes a long distance, they are spotlights!</a:t>
              </a:r>
            </a:p>
          </p:txBody>
        </p:sp>
      </p:grpSp>
    </p:spTree>
    <p:extLst>
      <p:ext uri="{BB962C8B-B14F-4D97-AF65-F5344CB8AC3E}">
        <p14:creationId xmlns:p14="http://schemas.microsoft.com/office/powerpoint/2010/main" val="165570459"/>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a:spLocks noGrp="1"/>
          </p:cNvSpPr>
          <p:nvPr>
            <p:ph type="title"/>
          </p:nvPr>
        </p:nvSpPr>
        <p:spPr>
          <a:xfrm>
            <a:off x="403745" y="73787"/>
            <a:ext cx="7366000" cy="354806"/>
          </a:xfrm>
        </p:spPr>
        <p:txBody>
          <a:bodyPr/>
          <a:lstStyle/>
          <a:p>
            <a:br>
              <a:rPr lang="en-US" dirty="0"/>
            </a:br>
            <a:endParaRPr lang="en-US" sz="1600" dirty="0"/>
          </a:p>
        </p:txBody>
      </p:sp>
      <p:sp>
        <p:nvSpPr>
          <p:cNvPr id="3" name="Content Placeholder 2"/>
          <p:cNvSpPr>
            <a:spLocks noGrp="1"/>
          </p:cNvSpPr>
          <p:nvPr>
            <p:ph type="body" sz="quarter" idx="11"/>
          </p:nvPr>
        </p:nvSpPr>
        <p:spPr>
          <a:xfrm>
            <a:off x="499533" y="1049573"/>
            <a:ext cx="7987242" cy="3248025"/>
          </a:xfrm>
        </p:spPr>
        <p:txBody>
          <a:bodyPr/>
          <a:lstStyle/>
          <a:p>
            <a:pPr>
              <a:spcBef>
                <a:spcPts val="0"/>
              </a:spcBef>
            </a:pPr>
            <a:r>
              <a:rPr lang="en-US" sz="1600" dirty="0"/>
              <a:t>The same channel being re-used in close proximity negates the benefit of the</a:t>
            </a:r>
          </a:p>
          <a:p>
            <a:pPr>
              <a:spcBef>
                <a:spcPts val="0"/>
              </a:spcBef>
            </a:pPr>
            <a:r>
              <a:rPr lang="en-US" sz="1600" dirty="0"/>
              <a:t>additional access point (same contention domain/co-channel interference)</a:t>
            </a:r>
          </a:p>
        </p:txBody>
      </p:sp>
      <p:grpSp>
        <p:nvGrpSpPr>
          <p:cNvPr id="9" name="Group 8"/>
          <p:cNvGrpSpPr/>
          <p:nvPr/>
        </p:nvGrpSpPr>
        <p:grpSpPr>
          <a:xfrm>
            <a:off x="1107194" y="1858672"/>
            <a:ext cx="6771919" cy="2786559"/>
            <a:chOff x="1783640" y="4227615"/>
            <a:chExt cx="6077825" cy="2145373"/>
          </a:xfrm>
        </p:grpSpPr>
        <p:grpSp>
          <p:nvGrpSpPr>
            <p:cNvPr id="10" name="Group 9"/>
            <p:cNvGrpSpPr/>
            <p:nvPr/>
          </p:nvGrpSpPr>
          <p:grpSpPr>
            <a:xfrm>
              <a:off x="1783640" y="4659867"/>
              <a:ext cx="2847886" cy="1544510"/>
              <a:chOff x="1838325" y="2638424"/>
              <a:chExt cx="5219700" cy="3914775"/>
            </a:xfrm>
          </p:grpSpPr>
          <p:grpSp>
            <p:nvGrpSpPr>
              <p:cNvPr id="20" name="Group 19"/>
              <p:cNvGrpSpPr/>
              <p:nvPr/>
            </p:nvGrpSpPr>
            <p:grpSpPr>
              <a:xfrm>
                <a:off x="1838325" y="2638424"/>
                <a:ext cx="5219700" cy="3914775"/>
                <a:chOff x="1838325" y="2638424"/>
                <a:chExt cx="5219700" cy="3914775"/>
              </a:xfrm>
            </p:grpSpPr>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8325" y="2638424"/>
                  <a:ext cx="5219700" cy="3914775"/>
                </a:xfrm>
                <a:prstGeom prst="rect">
                  <a:avLst/>
                </a:prstGeom>
              </p:spPr>
            </p:pic>
            <p:sp>
              <p:nvSpPr>
                <p:cNvPr id="23" name="TextBox 22"/>
                <p:cNvSpPr txBox="1"/>
                <p:nvPr/>
              </p:nvSpPr>
              <p:spPr>
                <a:xfrm>
                  <a:off x="3595686" y="4228442"/>
                  <a:ext cx="1814511" cy="854913"/>
                </a:xfrm>
                <a:prstGeom prst="rect">
                  <a:avLst/>
                </a:prstGeom>
                <a:solidFill>
                  <a:srgbClr val="00B0F0"/>
                </a:solidFill>
              </p:spPr>
              <p:txBody>
                <a:bodyPr wrap="squar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dirty="0">
                      <a:ln>
                        <a:noFill/>
                      </a:ln>
                      <a:solidFill>
                        <a:srgbClr val="000000"/>
                      </a:solidFill>
                      <a:effectLst/>
                      <a:uLnTx/>
                      <a:uFillTx/>
                      <a:ea typeface="ＭＳ Ｐゴシック" charset="-128"/>
                    </a:rPr>
                    <a:t>Channel </a:t>
                  </a:r>
                  <a:r>
                    <a:rPr lang="en-US" sz="1100" kern="0" dirty="0">
                      <a:solidFill>
                        <a:srgbClr val="000000"/>
                      </a:solidFill>
                      <a:ea typeface="ＭＳ Ｐゴシック" charset="-128"/>
                    </a:rPr>
                    <a:t>1</a:t>
                  </a:r>
                  <a:endParaRPr kumimoji="0" lang="en-US" sz="1600" b="0" i="0" u="none" strike="noStrike" kern="0" cap="none" spc="0" normalizeH="0" baseline="0" noProof="0" dirty="0">
                    <a:ln>
                      <a:noFill/>
                    </a:ln>
                    <a:solidFill>
                      <a:srgbClr val="000000"/>
                    </a:solidFill>
                    <a:effectLst/>
                    <a:uLnTx/>
                    <a:uFillTx/>
                    <a:ea typeface="ＭＳ Ｐゴシック" charset="-128"/>
                  </a:endParaRPr>
                </a:p>
              </p:txBody>
            </p:sp>
          </p:gr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19425" y="4665939"/>
                <a:ext cx="391830" cy="389871"/>
              </a:xfrm>
              <a:prstGeom prst="rect">
                <a:avLst/>
              </a:prstGeom>
            </p:spPr>
          </p:pic>
        </p:grpSp>
        <p:grpSp>
          <p:nvGrpSpPr>
            <p:cNvPr id="11" name="Group 10"/>
            <p:cNvGrpSpPr/>
            <p:nvPr/>
          </p:nvGrpSpPr>
          <p:grpSpPr>
            <a:xfrm>
              <a:off x="4500649" y="4653427"/>
              <a:ext cx="2847886" cy="1544510"/>
              <a:chOff x="1838325" y="2638424"/>
              <a:chExt cx="5219700" cy="3914775"/>
            </a:xfrm>
          </p:grpSpPr>
          <p:grpSp>
            <p:nvGrpSpPr>
              <p:cNvPr id="16" name="Group 15"/>
              <p:cNvGrpSpPr/>
              <p:nvPr/>
            </p:nvGrpSpPr>
            <p:grpSpPr>
              <a:xfrm>
                <a:off x="1838325" y="2638424"/>
                <a:ext cx="5219700" cy="3914775"/>
                <a:chOff x="1838325" y="2638424"/>
                <a:chExt cx="5219700" cy="3914775"/>
              </a:xfrm>
            </p:grpSpPr>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8325" y="2638424"/>
                  <a:ext cx="5219700" cy="3914775"/>
                </a:xfrm>
                <a:prstGeom prst="rect">
                  <a:avLst/>
                </a:prstGeom>
              </p:spPr>
            </p:pic>
            <p:sp>
              <p:nvSpPr>
                <p:cNvPr id="19" name="TextBox 18"/>
                <p:cNvSpPr txBox="1"/>
                <p:nvPr/>
              </p:nvSpPr>
              <p:spPr>
                <a:xfrm>
                  <a:off x="3595686" y="4228442"/>
                  <a:ext cx="1814511" cy="854913"/>
                </a:xfrm>
                <a:prstGeom prst="rect">
                  <a:avLst/>
                </a:prstGeom>
                <a:solidFill>
                  <a:srgbClr val="00B0F0"/>
                </a:solidFill>
              </p:spPr>
              <p:txBody>
                <a:bodyPr wrap="square" rtlCol="0">
                  <a:spAutoFit/>
                </a:bodyPr>
                <a:lstStyle/>
                <a:p>
                  <a:pPr lvl="0" defTabSz="914400" fontAlgn="base">
                    <a:spcBef>
                      <a:spcPct val="0"/>
                    </a:spcBef>
                    <a:spcAft>
                      <a:spcPct val="0"/>
                    </a:spcAft>
                    <a:defRPr/>
                  </a:pPr>
                  <a:r>
                    <a:rPr lang="en-US" sz="1100" kern="0" dirty="0">
                      <a:solidFill>
                        <a:srgbClr val="000000"/>
                      </a:solidFill>
                      <a:ea typeface="ＭＳ Ｐゴシック" charset="-128"/>
                    </a:rPr>
                    <a:t>Channel 1</a:t>
                  </a:r>
                  <a:endParaRPr lang="en-US" sz="1600" kern="0" dirty="0">
                    <a:solidFill>
                      <a:srgbClr val="000000"/>
                    </a:solidFill>
                    <a:ea typeface="ＭＳ Ｐゴシック" charset="-128"/>
                  </a:endParaRPr>
                </a:p>
              </p:txBody>
            </p:sp>
          </p:gr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8951" y="3910587"/>
                <a:ext cx="391830" cy="389871"/>
              </a:xfrm>
              <a:prstGeom prst="rect">
                <a:avLst/>
              </a:prstGeom>
            </p:spPr>
          </p:pic>
        </p:grpSp>
        <p:sp>
          <p:nvSpPr>
            <p:cNvPr id="12" name="Oval Callout 11"/>
            <p:cNvSpPr/>
            <p:nvPr/>
          </p:nvSpPr>
          <p:spPr bwMode="auto">
            <a:xfrm>
              <a:off x="6267448" y="4227615"/>
              <a:ext cx="1594017" cy="563459"/>
            </a:xfrm>
            <a:prstGeom prst="wedgeEllipseCallout">
              <a:avLst/>
            </a:prstGeom>
            <a:solidFill>
              <a:srgbClr val="FFFFFF"/>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srgbClr val="000000"/>
                  </a:solidFill>
                  <a:effectLst/>
                  <a:uLnTx/>
                  <a:uFillTx/>
                  <a:ea typeface="ＭＳ Ｐゴシック" pitchFamily="34" charset="-128"/>
                </a:rPr>
                <a:t>Will you guys keep it down???</a:t>
              </a:r>
            </a:p>
          </p:txBody>
        </p:sp>
        <p:sp>
          <p:nvSpPr>
            <p:cNvPr id="13" name="Oval Callout 12"/>
            <p:cNvSpPr/>
            <p:nvPr/>
          </p:nvSpPr>
          <p:spPr bwMode="auto">
            <a:xfrm>
              <a:off x="2013799" y="4484534"/>
              <a:ext cx="1457325" cy="747715"/>
            </a:xfrm>
            <a:prstGeom prst="wedgeEllipseCallout">
              <a:avLst/>
            </a:prstGeom>
            <a:solidFill>
              <a:srgbClr val="FFFFFF"/>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srgbClr val="000000"/>
                  </a:solidFill>
                  <a:effectLst/>
                  <a:uLnTx/>
                  <a:uFillTx/>
                  <a:ea typeface="ＭＳ Ｐゴシック" pitchFamily="34" charset="-128"/>
                </a:rPr>
                <a:t>Blah, Blah, Blah, Blah, Blah, Blah</a:t>
              </a:r>
            </a:p>
          </p:txBody>
        </p:sp>
        <p:sp>
          <p:nvSpPr>
            <p:cNvPr id="14" name="TextBox 13"/>
            <p:cNvSpPr txBox="1"/>
            <p:nvPr/>
          </p:nvSpPr>
          <p:spPr>
            <a:xfrm>
              <a:off x="2533908" y="6095989"/>
              <a:ext cx="1312417" cy="276999"/>
            </a:xfrm>
            <a:prstGeom prst="rect">
              <a:avLst/>
            </a:prstGeom>
            <a:noFill/>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0000"/>
                  </a:solidFill>
                  <a:effectLst/>
                  <a:uLnTx/>
                  <a:uFillTx/>
                  <a:ea typeface="ＭＳ Ｐゴシック" charset="-128"/>
                </a:rPr>
                <a:t>Meeting 1</a:t>
              </a:r>
            </a:p>
          </p:txBody>
        </p:sp>
        <p:sp>
          <p:nvSpPr>
            <p:cNvPr id="15" name="TextBox 14"/>
            <p:cNvSpPr txBox="1"/>
            <p:nvPr/>
          </p:nvSpPr>
          <p:spPr>
            <a:xfrm>
              <a:off x="5251952" y="6065877"/>
              <a:ext cx="1312417" cy="276999"/>
            </a:xfrm>
            <a:prstGeom prst="rect">
              <a:avLst/>
            </a:prstGeom>
            <a:noFill/>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0000"/>
                  </a:solidFill>
                  <a:effectLst/>
                  <a:uLnTx/>
                  <a:uFillTx/>
                  <a:ea typeface="ＭＳ Ｐゴシック" charset="-128"/>
                </a:rPr>
                <a:t>Meeting 2</a:t>
              </a:r>
            </a:p>
          </p:txBody>
        </p:sp>
      </p:grpSp>
      <p:sp>
        <p:nvSpPr>
          <p:cNvPr id="26" name="Title 1"/>
          <p:cNvSpPr txBox="1">
            <a:spLocks/>
          </p:cNvSpPr>
          <p:nvPr/>
        </p:nvSpPr>
        <p:spPr>
          <a:xfrm>
            <a:off x="76200" y="92837"/>
            <a:ext cx="9067800" cy="354806"/>
          </a:xfrm>
          <a:prstGeom prst="rect">
            <a:avLst/>
          </a:prstGeom>
        </p:spPr>
        <p:txBody>
          <a:bodyPr/>
          <a:lstStyle>
            <a:lvl1pPr algn="l" rtl="0" eaLnBrk="1" fontAlgn="base" hangingPunct="1">
              <a:lnSpc>
                <a:spcPct val="90000"/>
              </a:lnSpc>
              <a:spcBef>
                <a:spcPct val="0"/>
              </a:spcBef>
              <a:spcAft>
                <a:spcPts val="300"/>
              </a:spcAft>
              <a:defRPr sz="2800" b="0">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300"/>
              </a:spcAft>
              <a:defRPr sz="3200"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300"/>
              </a:spcAft>
              <a:defRPr sz="3200"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300"/>
              </a:spcAft>
              <a:defRPr sz="3200"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300"/>
              </a:spcAft>
              <a:defRPr sz="3200" b="1">
                <a:solidFill>
                  <a:schemeClr val="tx1"/>
                </a:solidFill>
                <a:latin typeface="Arial" charset="0"/>
                <a:ea typeface="ＭＳ Ｐゴシック" pitchFamily="34" charset="-128"/>
                <a:cs typeface="Arial" charset="0"/>
              </a:defRPr>
            </a:lvl5pPr>
            <a:lvl6pPr marL="456940" algn="l" rtl="0" eaLnBrk="1" fontAlgn="base" hangingPunct="1">
              <a:spcBef>
                <a:spcPct val="0"/>
              </a:spcBef>
              <a:spcAft>
                <a:spcPct val="0"/>
              </a:spcAft>
              <a:defRPr sz="2600" b="1">
                <a:solidFill>
                  <a:srgbClr val="F58719"/>
                </a:solidFill>
                <a:latin typeface="Verdana" pitchFamily="34" charset="0"/>
                <a:ea typeface="ＭＳ Ｐゴシック" pitchFamily="34" charset="-128"/>
              </a:defRPr>
            </a:lvl6pPr>
            <a:lvl7pPr marL="913883" algn="l" rtl="0" eaLnBrk="1" fontAlgn="base" hangingPunct="1">
              <a:spcBef>
                <a:spcPct val="0"/>
              </a:spcBef>
              <a:spcAft>
                <a:spcPct val="0"/>
              </a:spcAft>
              <a:defRPr sz="2600" b="1">
                <a:solidFill>
                  <a:srgbClr val="F58719"/>
                </a:solidFill>
                <a:latin typeface="Verdana" pitchFamily="34" charset="0"/>
                <a:ea typeface="ＭＳ Ｐゴシック" pitchFamily="34" charset="-128"/>
              </a:defRPr>
            </a:lvl7pPr>
            <a:lvl8pPr marL="1370830" algn="l" rtl="0" eaLnBrk="1" fontAlgn="base" hangingPunct="1">
              <a:spcBef>
                <a:spcPct val="0"/>
              </a:spcBef>
              <a:spcAft>
                <a:spcPct val="0"/>
              </a:spcAft>
              <a:defRPr sz="2600" b="1">
                <a:solidFill>
                  <a:srgbClr val="F58719"/>
                </a:solidFill>
                <a:latin typeface="Verdana" pitchFamily="34" charset="0"/>
                <a:ea typeface="ＭＳ Ｐゴシック" pitchFamily="34" charset="-128"/>
              </a:defRPr>
            </a:lvl8pPr>
            <a:lvl9pPr marL="1827772" algn="l" rtl="0" eaLnBrk="1" fontAlgn="base" hangingPunct="1">
              <a:spcBef>
                <a:spcPct val="0"/>
              </a:spcBef>
              <a:spcAft>
                <a:spcPct val="0"/>
              </a:spcAft>
              <a:defRPr sz="2600" b="1">
                <a:solidFill>
                  <a:srgbClr val="F58719"/>
                </a:solidFill>
                <a:latin typeface="Verdana" pitchFamily="34" charset="0"/>
                <a:ea typeface="ＭＳ Ｐゴシック" pitchFamily="34" charset="-128"/>
              </a:defRPr>
            </a:lvl9pPr>
          </a:lstStyle>
          <a:p>
            <a:pPr defTabSz="914400"/>
            <a:r>
              <a:rPr lang="en-US" sz="2400" dirty="0"/>
              <a:t>802.11 Wireless Networking Refresher</a:t>
            </a:r>
            <a:endParaRPr lang="en-US" sz="1600" kern="0" dirty="0"/>
          </a:p>
        </p:txBody>
      </p:sp>
    </p:spTree>
    <p:extLst>
      <p:ext uri="{BB962C8B-B14F-4D97-AF65-F5344CB8AC3E}">
        <p14:creationId xmlns:p14="http://schemas.microsoft.com/office/powerpoint/2010/main" val="3188036439"/>
      </p:ext>
    </p:extLst>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14325" y="1901825"/>
            <a:ext cx="8374063" cy="1114425"/>
          </a:xfrm>
          <a:prstGeom prst="rect">
            <a:avLst/>
          </a:prstGeom>
        </p:spPr>
        <p:txBody>
          <a:bodyPr/>
          <a:lstStyle/>
          <a:p>
            <a:r>
              <a:rPr lang="en-US" dirty="0"/>
              <a:t>Client Match</a:t>
            </a:r>
          </a:p>
        </p:txBody>
      </p:sp>
      <p:sp>
        <p:nvSpPr>
          <p:cNvPr id="3" name="Text Placeholder 2"/>
          <p:cNvSpPr>
            <a:spLocks noGrp="1"/>
          </p:cNvSpPr>
          <p:nvPr>
            <p:ph type="body" sz="quarter" idx="4294967295"/>
          </p:nvPr>
        </p:nvSpPr>
        <p:spPr>
          <a:xfrm>
            <a:off x="0" y="2054225"/>
            <a:ext cx="8362950" cy="962025"/>
          </a:xfrm>
          <a:prstGeom prst="rect">
            <a:avLst/>
          </a:prstGeom>
        </p:spPr>
        <p:txBody>
          <a:bodyPr anchor="ctr">
            <a:noAutofit/>
          </a:bodyPr>
          <a:lstStyle/>
          <a:p>
            <a:pPr>
              <a:spcBef>
                <a:spcPts val="0"/>
              </a:spcBef>
            </a:pPr>
            <a:endParaRPr lang="en-US" sz="1100" dirty="0">
              <a:solidFill>
                <a:srgbClr val="404040"/>
              </a:solidFill>
            </a:endParaRPr>
          </a:p>
          <a:p>
            <a:endParaRPr lang="en-US" sz="1800" dirty="0">
              <a:solidFill>
                <a:srgbClr val="404040"/>
              </a:solidFill>
            </a:endParaRPr>
          </a:p>
        </p:txBody>
      </p:sp>
    </p:spTree>
    <p:extLst>
      <p:ext uri="{BB962C8B-B14F-4D97-AF65-F5344CB8AC3E}">
        <p14:creationId xmlns:p14="http://schemas.microsoft.com/office/powerpoint/2010/main" val="1755785788"/>
      </p:ext>
    </p:extLst>
  </p:cSld>
  <p:clrMapOvr>
    <a:masterClrMapping/>
  </p:clrMapOvr>
  <p:transition spd="med">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sz="2400" dirty="0"/>
              <a:t>Client Match</a:t>
            </a:r>
            <a:endParaRPr lang="en-US" sz="1400" dirty="0"/>
          </a:p>
        </p:txBody>
      </p:sp>
      <p:sp>
        <p:nvSpPr>
          <p:cNvPr id="3" name="Content Placeholder 2"/>
          <p:cNvSpPr>
            <a:spLocks noGrp="1"/>
          </p:cNvSpPr>
          <p:nvPr>
            <p:ph type="body" sz="quarter" idx="11"/>
          </p:nvPr>
        </p:nvSpPr>
        <p:spPr/>
        <p:txBody>
          <a:bodyPr/>
          <a:lstStyle/>
          <a:p>
            <a:r>
              <a:rPr lang="en-US" sz="1600" dirty="0"/>
              <a:t>What is it?</a:t>
            </a:r>
            <a:endParaRPr lang="en-US" sz="1400" dirty="0"/>
          </a:p>
          <a:p>
            <a:pPr lvl="1"/>
            <a:r>
              <a:rPr lang="en-US" sz="1400" dirty="0"/>
              <a:t>Client Match is a tool to get users to the best AP based on the client Signal to Noise ratio versus simply relying on clients to decide which AP to connect to</a:t>
            </a:r>
          </a:p>
          <a:p>
            <a:pPr lvl="1"/>
            <a:r>
              <a:rPr lang="en-US" sz="1400" dirty="0"/>
              <a:t>This is measured by signal strength/SNR of the client probe requests as they are heard at the AP’s prior to 6.4.2.3</a:t>
            </a:r>
          </a:p>
          <a:p>
            <a:pPr lvl="1"/>
            <a:r>
              <a:rPr lang="en-US" sz="1400" dirty="0"/>
              <a:t>In 6.4.2.3 some enhancements were added to also use the following frames to measure client signal strength which is a big step forward</a:t>
            </a:r>
          </a:p>
          <a:p>
            <a:pPr lvl="2"/>
            <a:r>
              <a:rPr lang="en-US" sz="1200" b="0" dirty="0">
                <a:solidFill>
                  <a:schemeClr val="tx1">
                    <a:lumMod val="75000"/>
                    <a:lumOff val="25000"/>
                  </a:schemeClr>
                </a:solidFill>
              </a:rPr>
              <a:t>Block ACK </a:t>
            </a:r>
          </a:p>
          <a:p>
            <a:pPr lvl="2"/>
            <a:r>
              <a:rPr lang="en-US" sz="1200" b="0" dirty="0">
                <a:solidFill>
                  <a:schemeClr val="tx1">
                    <a:lumMod val="75000"/>
                    <a:lumOff val="25000"/>
                  </a:schemeClr>
                </a:solidFill>
              </a:rPr>
              <a:t>Management frames</a:t>
            </a:r>
          </a:p>
          <a:p>
            <a:pPr lvl="2"/>
            <a:r>
              <a:rPr lang="en-US" sz="1200" b="0" dirty="0">
                <a:solidFill>
                  <a:schemeClr val="tx1">
                    <a:lumMod val="75000"/>
                    <a:lumOff val="25000"/>
                  </a:schemeClr>
                </a:solidFill>
              </a:rPr>
              <a:t>Probe Request</a:t>
            </a:r>
          </a:p>
          <a:p>
            <a:pPr lvl="2"/>
            <a:r>
              <a:rPr lang="en-US" sz="1200" b="0" dirty="0">
                <a:solidFill>
                  <a:schemeClr val="tx1">
                    <a:lumMod val="75000"/>
                    <a:lumOff val="25000"/>
                  </a:schemeClr>
                </a:solidFill>
              </a:rPr>
              <a:t>NULL data frame</a:t>
            </a:r>
          </a:p>
          <a:p>
            <a:pPr lvl="2"/>
            <a:r>
              <a:rPr lang="en-US" sz="1200" b="0" dirty="0">
                <a:solidFill>
                  <a:schemeClr val="tx1">
                    <a:lumMod val="75000"/>
                    <a:lumOff val="25000"/>
                  </a:schemeClr>
                </a:solidFill>
              </a:rPr>
              <a:t>Data frame with rate no higher than 36Mbps</a:t>
            </a:r>
            <a:endParaRPr lang="en-US" sz="1400" dirty="0"/>
          </a:p>
          <a:p>
            <a:pPr lvl="1"/>
            <a:r>
              <a:rPr lang="en-US" sz="1400" dirty="0"/>
              <a:t>The controller takes the client signals/SNR information and builds a “Virtual Beacon Report”</a:t>
            </a:r>
          </a:p>
          <a:p>
            <a:pPr lvl="1"/>
            <a:r>
              <a:rPr lang="en-US" sz="1400" dirty="0"/>
              <a:t>Configuration is found under the ARM profile</a:t>
            </a:r>
          </a:p>
          <a:p>
            <a:pPr lvl="1"/>
            <a:r>
              <a:rPr lang="en-US" sz="1400" b="1" dirty="0"/>
              <a:t>Client match is NOT a roaming tool….it takes time to build the VBR and apply actions</a:t>
            </a:r>
          </a:p>
        </p:txBody>
      </p:sp>
    </p:spTree>
    <p:extLst>
      <p:ext uri="{BB962C8B-B14F-4D97-AF65-F5344CB8AC3E}">
        <p14:creationId xmlns:p14="http://schemas.microsoft.com/office/powerpoint/2010/main" val="1658419406"/>
      </p:ext>
    </p:extLst>
  </p:cSld>
  <p:clrMapOvr>
    <a:masterClrMapping/>
  </p:clrMapOvr>
  <p:transition spd="med">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sz="2400" dirty="0"/>
              <a:t>Client Match</a:t>
            </a:r>
            <a:endParaRPr lang="en-US" sz="1400" dirty="0"/>
          </a:p>
        </p:txBody>
      </p:sp>
      <p:sp>
        <p:nvSpPr>
          <p:cNvPr id="3" name="Content Placeholder 2"/>
          <p:cNvSpPr>
            <a:spLocks noGrp="1"/>
          </p:cNvSpPr>
          <p:nvPr>
            <p:ph type="body" sz="quarter" idx="11"/>
          </p:nvPr>
        </p:nvSpPr>
        <p:spPr/>
        <p:txBody>
          <a:bodyPr/>
          <a:lstStyle/>
          <a:p>
            <a:r>
              <a:rPr lang="en-US" sz="1600" dirty="0"/>
              <a:t>What does it do with the “Virtual Beacon Report”?</a:t>
            </a:r>
          </a:p>
          <a:p>
            <a:endParaRPr lang="en-US" sz="1400" dirty="0"/>
          </a:p>
          <a:p>
            <a:pPr lvl="1"/>
            <a:r>
              <a:rPr lang="en-US" sz="1400" dirty="0"/>
              <a:t>The controller takes this information and takes one of three actions provided that certain thresholds are met</a:t>
            </a:r>
          </a:p>
          <a:p>
            <a:pPr lvl="2"/>
            <a:r>
              <a:rPr lang="en-US" sz="1200" dirty="0"/>
              <a:t>Band Steer  </a:t>
            </a:r>
          </a:p>
          <a:p>
            <a:pPr lvl="2"/>
            <a:r>
              <a:rPr lang="en-US" sz="1200" dirty="0"/>
              <a:t>Sticky</a:t>
            </a:r>
          </a:p>
          <a:p>
            <a:pPr lvl="2"/>
            <a:r>
              <a:rPr lang="en-US" sz="1200" dirty="0"/>
              <a:t>Load Balance</a:t>
            </a:r>
          </a:p>
          <a:p>
            <a:pPr lvl="2"/>
            <a:r>
              <a:rPr lang="en-US" sz="1200" dirty="0"/>
              <a:t>MU-MIMO Client Steering</a:t>
            </a:r>
          </a:p>
        </p:txBody>
      </p:sp>
    </p:spTree>
    <p:extLst>
      <p:ext uri="{BB962C8B-B14F-4D97-AF65-F5344CB8AC3E}">
        <p14:creationId xmlns:p14="http://schemas.microsoft.com/office/powerpoint/2010/main" val="2791198669"/>
      </p:ext>
    </p:extLst>
  </p:cSld>
  <p:clrMapOvr>
    <a:masterClrMapping/>
  </p:clrMapOvr>
  <p:transition spd="med">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sz="2400" dirty="0"/>
              <a:t>Client Match</a:t>
            </a:r>
            <a:endParaRPr lang="en-US" sz="1400" dirty="0"/>
          </a:p>
        </p:txBody>
      </p:sp>
      <p:sp>
        <p:nvSpPr>
          <p:cNvPr id="6" name="Content Placeholder 2"/>
          <p:cNvSpPr>
            <a:spLocks noGrp="1"/>
          </p:cNvSpPr>
          <p:nvPr>
            <p:ph type="body" sz="quarter" idx="11"/>
          </p:nvPr>
        </p:nvSpPr>
        <p:spPr>
          <a:xfrm>
            <a:off x="499444" y="916224"/>
            <a:ext cx="8149167" cy="644024"/>
          </a:xfrm>
        </p:spPr>
        <p:txBody>
          <a:bodyPr/>
          <a:lstStyle/>
          <a:p>
            <a:r>
              <a:rPr lang="en-US" sz="1600" dirty="0"/>
              <a:t>Client Match Events – </a:t>
            </a:r>
            <a:r>
              <a:rPr lang="en-US" sz="1600" dirty="0" err="1"/>
              <a:t>BandSteer</a:t>
            </a:r>
            <a:endParaRPr lang="en-US" sz="1600" dirty="0"/>
          </a:p>
          <a:p>
            <a:pPr marL="246062" lvl="1" indent="0">
              <a:buNone/>
            </a:pPr>
            <a:r>
              <a:rPr lang="en-US" sz="1400" dirty="0"/>
              <a:t>Pushing the client to 5 GHz from 2.4 GHz</a:t>
            </a:r>
            <a:endParaRPr lang="en-US" sz="1200" dirty="0"/>
          </a:p>
          <a:p>
            <a:pPr marL="246062" lvl="1" indent="0">
              <a:buNone/>
            </a:pPr>
            <a:endParaRPr lang="en-US" sz="1400" dirty="0"/>
          </a:p>
        </p:txBody>
      </p:sp>
      <p:sp>
        <p:nvSpPr>
          <p:cNvPr id="8" name="Down Arrow 7"/>
          <p:cNvSpPr/>
          <p:nvPr/>
        </p:nvSpPr>
        <p:spPr bwMode="auto">
          <a:xfrm>
            <a:off x="5168661" y="2391663"/>
            <a:ext cx="290315" cy="471487"/>
          </a:xfrm>
          <a:prstGeom prst="downArrow">
            <a:avLst/>
          </a:prstGeom>
          <a:solidFill>
            <a:srgbClr val="006600">
              <a:alpha val="34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hangingPunct="0"/>
            <a:r>
              <a:rPr lang="en-US" sz="900" b="1" dirty="0">
                <a:solidFill>
                  <a:srgbClr val="006600"/>
                </a:solidFill>
                <a:latin typeface="Arial" charset="0"/>
                <a:ea typeface="ＭＳ Ｐゴシック" pitchFamily="34" charset="-128"/>
              </a:rPr>
              <a:t>Yes</a:t>
            </a:r>
          </a:p>
        </p:txBody>
      </p:sp>
      <p:sp>
        <p:nvSpPr>
          <p:cNvPr id="9" name="Rectangle 8"/>
          <p:cNvSpPr/>
          <p:nvPr/>
        </p:nvSpPr>
        <p:spPr bwMode="auto">
          <a:xfrm>
            <a:off x="4570427" y="2863149"/>
            <a:ext cx="1896555" cy="539535"/>
          </a:xfrm>
          <a:prstGeom prst="rect">
            <a:avLst/>
          </a:prstGeom>
          <a:solidFill>
            <a:srgbClr val="0000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hangingPunct="0"/>
            <a:r>
              <a:rPr lang="en-US" sz="700" b="1" dirty="0">
                <a:solidFill>
                  <a:schemeClr val="bg1"/>
                </a:solidFill>
                <a:latin typeface="Arial" charset="0"/>
                <a:ea typeface="ＭＳ Ｐゴシック" pitchFamily="34" charset="-128"/>
              </a:rPr>
              <a:t>Associated on 2.4 GHz</a:t>
            </a:r>
          </a:p>
          <a:p>
            <a:pPr algn="ctr" defTabSz="914400" eaLnBrk="0" hangingPunct="0"/>
            <a:r>
              <a:rPr lang="en-US" sz="700" b="1" dirty="0">
                <a:solidFill>
                  <a:schemeClr val="bg1"/>
                </a:solidFill>
                <a:latin typeface="Arial" charset="0"/>
                <a:ea typeface="ＭＳ Ｐゴシック" pitchFamily="34" charset="-128"/>
              </a:rPr>
              <a:t>2.4GHz signal is weaker than </a:t>
            </a:r>
          </a:p>
          <a:p>
            <a:pPr algn="ctr" defTabSz="914400" eaLnBrk="0" hangingPunct="0"/>
            <a:r>
              <a:rPr lang="en-US" sz="700" b="1" dirty="0">
                <a:solidFill>
                  <a:schemeClr val="bg1"/>
                </a:solidFill>
                <a:latin typeface="Arial" charset="0"/>
                <a:ea typeface="ＭＳ Ｐゴシック" pitchFamily="34" charset="-128"/>
              </a:rPr>
              <a:t>-45dBm </a:t>
            </a:r>
            <a:r>
              <a:rPr lang="en-US" sz="800" b="1" dirty="0">
                <a:solidFill>
                  <a:srgbClr val="FFFF00"/>
                </a:solidFill>
                <a:latin typeface="Arial" charset="0"/>
                <a:ea typeface="ＭＳ Ｐゴシック" pitchFamily="34" charset="-128"/>
              </a:rPr>
              <a:t>(cm-band-g-max-signal)</a:t>
            </a:r>
          </a:p>
          <a:p>
            <a:pPr algn="ctr" defTabSz="914400" eaLnBrk="0" hangingPunct="0"/>
            <a:r>
              <a:rPr lang="en-US" sz="700" b="1" dirty="0">
                <a:solidFill>
                  <a:schemeClr val="bg1"/>
                </a:solidFill>
                <a:latin typeface="Arial" charset="0"/>
                <a:ea typeface="ＭＳ Ｐゴシック" pitchFamily="34" charset="-128"/>
              </a:rPr>
              <a:t>AND Client  SNR &gt;18 </a:t>
            </a:r>
            <a:r>
              <a:rPr lang="en-US" sz="800" b="1" dirty="0">
                <a:solidFill>
                  <a:srgbClr val="FFFF00"/>
                </a:solidFill>
                <a:latin typeface="Arial" charset="0"/>
                <a:ea typeface="ＭＳ Ｐゴシック" pitchFamily="34" charset="-128"/>
              </a:rPr>
              <a:t>(cm-sticky-snr)</a:t>
            </a:r>
          </a:p>
        </p:txBody>
      </p:sp>
      <p:sp>
        <p:nvSpPr>
          <p:cNvPr id="12" name="Rectangle 11"/>
          <p:cNvSpPr/>
          <p:nvPr/>
        </p:nvSpPr>
        <p:spPr bwMode="auto">
          <a:xfrm>
            <a:off x="7140974" y="2860951"/>
            <a:ext cx="859043" cy="541733"/>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hangingPunct="0"/>
            <a:endParaRPr lang="en-US" sz="900" b="1" dirty="0">
              <a:solidFill>
                <a:schemeClr val="bg1"/>
              </a:solidFill>
              <a:latin typeface="Arial" charset="0"/>
              <a:ea typeface="ＭＳ Ｐゴシック" pitchFamily="34" charset="-128"/>
            </a:endParaRPr>
          </a:p>
          <a:p>
            <a:pPr algn="ctr" defTabSz="914400" eaLnBrk="0" hangingPunct="0"/>
            <a:r>
              <a:rPr lang="en-US" sz="900" b="1" dirty="0">
                <a:solidFill>
                  <a:schemeClr val="bg1"/>
                </a:solidFill>
                <a:latin typeface="Arial" charset="0"/>
                <a:ea typeface="ＭＳ Ｐゴシック" pitchFamily="34" charset="-128"/>
              </a:rPr>
              <a:t>Stop</a:t>
            </a:r>
          </a:p>
        </p:txBody>
      </p:sp>
      <p:sp>
        <p:nvSpPr>
          <p:cNvPr id="15" name="Rectangle 14"/>
          <p:cNvSpPr/>
          <p:nvPr/>
        </p:nvSpPr>
        <p:spPr bwMode="auto">
          <a:xfrm>
            <a:off x="2409481" y="1823735"/>
            <a:ext cx="1349385" cy="497682"/>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hangingPunct="0"/>
            <a:r>
              <a:rPr lang="en-US" sz="900" b="1" dirty="0">
                <a:solidFill>
                  <a:schemeClr val="bg1"/>
                </a:solidFill>
                <a:latin typeface="Arial" charset="0"/>
                <a:ea typeface="ＭＳ Ｐゴシック" pitchFamily="34" charset="-128"/>
              </a:rPr>
              <a:t>Do not start logic flow if only 2.4 GHz probe requests seen</a:t>
            </a:r>
          </a:p>
        </p:txBody>
      </p:sp>
      <p:sp>
        <p:nvSpPr>
          <p:cNvPr id="17" name="Right Arrow 16"/>
          <p:cNvSpPr/>
          <p:nvPr/>
        </p:nvSpPr>
        <p:spPr bwMode="auto">
          <a:xfrm>
            <a:off x="6132847" y="1863487"/>
            <a:ext cx="735926" cy="408430"/>
          </a:xfrm>
          <a:prstGeom prst="rightArrow">
            <a:avLst/>
          </a:prstGeom>
          <a:solidFill>
            <a:srgbClr val="006600">
              <a:alpha val="34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hangingPunct="0"/>
            <a:r>
              <a:rPr lang="en-US" sz="900" b="1" dirty="0">
                <a:solidFill>
                  <a:srgbClr val="006600"/>
                </a:solidFill>
                <a:latin typeface="Arial" charset="0"/>
                <a:ea typeface="ＭＳ Ｐゴシック" pitchFamily="34" charset="-128"/>
              </a:rPr>
              <a:t>Yes</a:t>
            </a:r>
          </a:p>
        </p:txBody>
      </p:sp>
      <p:sp>
        <p:nvSpPr>
          <p:cNvPr id="18" name="Rectangle 17"/>
          <p:cNvSpPr/>
          <p:nvPr/>
        </p:nvSpPr>
        <p:spPr bwMode="auto">
          <a:xfrm>
            <a:off x="2018717" y="2863151"/>
            <a:ext cx="1889841" cy="357188"/>
          </a:xfrm>
          <a:prstGeom prst="rect">
            <a:avLst/>
          </a:prstGeom>
          <a:solidFill>
            <a:srgbClr val="0000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hangingPunct="0"/>
            <a:r>
              <a:rPr lang="en-US" sz="900" b="1" dirty="0">
                <a:solidFill>
                  <a:schemeClr val="bg1"/>
                </a:solidFill>
                <a:latin typeface="Arial" charset="0"/>
                <a:ea typeface="ＭＳ Ｐゴシック" pitchFamily="34" charset="-128"/>
              </a:rPr>
              <a:t>5 GHz client signal </a:t>
            </a:r>
            <a:r>
              <a:rPr lang="en-US" sz="900" b="1">
                <a:solidFill>
                  <a:schemeClr val="bg1"/>
                </a:solidFill>
                <a:latin typeface="Arial" charset="0"/>
                <a:ea typeface="ＭＳ Ｐゴシック" pitchFamily="34" charset="-128"/>
              </a:rPr>
              <a:t>is &gt;-75dBm</a:t>
            </a:r>
            <a:endParaRPr lang="en-US" sz="900" b="1" dirty="0">
              <a:solidFill>
                <a:schemeClr val="bg1"/>
              </a:solidFill>
              <a:latin typeface="Arial" charset="0"/>
              <a:ea typeface="ＭＳ Ｐゴシック" pitchFamily="34" charset="-128"/>
            </a:endParaRPr>
          </a:p>
          <a:p>
            <a:pPr algn="ctr" defTabSz="914400" eaLnBrk="0" hangingPunct="0"/>
            <a:r>
              <a:rPr lang="en-US" sz="900" b="1" dirty="0">
                <a:solidFill>
                  <a:srgbClr val="FFFF00"/>
                </a:solidFill>
                <a:latin typeface="Arial" charset="0"/>
                <a:ea typeface="ＭＳ Ｐゴシック" pitchFamily="34" charset="-128"/>
              </a:rPr>
              <a:t>(cm-band-a-min-signal)</a:t>
            </a:r>
            <a:endParaRPr lang="en-US" sz="700" b="1" dirty="0">
              <a:solidFill>
                <a:srgbClr val="FFFF00"/>
              </a:solidFill>
              <a:latin typeface="Arial" charset="0"/>
              <a:ea typeface="ＭＳ Ｐゴシック" pitchFamily="34" charset="-128"/>
            </a:endParaRPr>
          </a:p>
          <a:p>
            <a:pPr algn="ctr" defTabSz="914400" eaLnBrk="0" hangingPunct="0"/>
            <a:endParaRPr lang="en-US" sz="900" b="1" dirty="0">
              <a:solidFill>
                <a:schemeClr val="bg1"/>
              </a:solidFill>
              <a:latin typeface="Arial" charset="0"/>
              <a:ea typeface="ＭＳ Ｐゴシック" pitchFamily="34" charset="-128"/>
            </a:endParaRPr>
          </a:p>
          <a:p>
            <a:pPr algn="ctr" defTabSz="914400" eaLnBrk="0" hangingPunct="0"/>
            <a:endParaRPr lang="en-US" sz="900" b="1" dirty="0">
              <a:solidFill>
                <a:schemeClr val="bg1"/>
              </a:solidFill>
              <a:latin typeface="Arial" charset="0"/>
              <a:ea typeface="ＭＳ Ｐゴシック" pitchFamily="34" charset="-128"/>
            </a:endParaRPr>
          </a:p>
          <a:p>
            <a:pPr algn="ctr" defTabSz="914400" eaLnBrk="0" hangingPunct="0"/>
            <a:endParaRPr lang="en-US" sz="900" b="1" dirty="0">
              <a:solidFill>
                <a:schemeClr val="bg1"/>
              </a:solidFill>
              <a:latin typeface="Arial" charset="0"/>
              <a:ea typeface="ＭＳ Ｐゴシック" pitchFamily="34" charset="-128"/>
            </a:endParaRPr>
          </a:p>
        </p:txBody>
      </p:sp>
      <p:sp>
        <p:nvSpPr>
          <p:cNvPr id="22" name="Rectangle 21"/>
          <p:cNvSpPr/>
          <p:nvPr/>
        </p:nvSpPr>
        <p:spPr bwMode="auto">
          <a:xfrm>
            <a:off x="293838" y="2863150"/>
            <a:ext cx="1034630" cy="357188"/>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hangingPunct="0"/>
            <a:r>
              <a:rPr lang="en-US" sz="900" b="1" dirty="0">
                <a:solidFill>
                  <a:schemeClr val="bg1"/>
                </a:solidFill>
                <a:latin typeface="Arial" charset="0"/>
                <a:ea typeface="ＭＳ Ｐゴシック" pitchFamily="34" charset="-128"/>
              </a:rPr>
              <a:t>Stop</a:t>
            </a:r>
          </a:p>
        </p:txBody>
      </p:sp>
      <p:sp>
        <p:nvSpPr>
          <p:cNvPr id="23" name="Down Arrow Callout 22"/>
          <p:cNvSpPr/>
          <p:nvPr/>
        </p:nvSpPr>
        <p:spPr bwMode="auto">
          <a:xfrm>
            <a:off x="2018717" y="3220339"/>
            <a:ext cx="1889841" cy="701378"/>
          </a:xfrm>
          <a:prstGeom prst="downArrowCallout">
            <a:avLst/>
          </a:prstGeom>
          <a:solidFill>
            <a:srgbClr val="006600">
              <a:alpha val="34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hangingPunct="0"/>
            <a:endParaRPr lang="en-US" sz="900" b="1" dirty="0">
              <a:solidFill>
                <a:srgbClr val="006600"/>
              </a:solidFill>
              <a:latin typeface="Arial" charset="0"/>
              <a:ea typeface="ＭＳ Ｐゴシック" pitchFamily="34" charset="-128"/>
            </a:endParaRPr>
          </a:p>
          <a:p>
            <a:pPr algn="ctr" defTabSz="914400" eaLnBrk="0" hangingPunct="0"/>
            <a:r>
              <a:rPr lang="en-US" sz="900" b="1" dirty="0">
                <a:solidFill>
                  <a:srgbClr val="006600"/>
                </a:solidFill>
                <a:latin typeface="Arial" charset="0"/>
                <a:ea typeface="ＭＳ Ｐゴシック" pitchFamily="34" charset="-128"/>
              </a:rPr>
              <a:t>Yes</a:t>
            </a:r>
          </a:p>
        </p:txBody>
      </p:sp>
      <p:sp>
        <p:nvSpPr>
          <p:cNvPr id="24" name="Rectangle 23"/>
          <p:cNvSpPr/>
          <p:nvPr/>
        </p:nvSpPr>
        <p:spPr bwMode="auto">
          <a:xfrm>
            <a:off x="2018717" y="3921717"/>
            <a:ext cx="1889841" cy="357188"/>
          </a:xfrm>
          <a:prstGeom prst="rect">
            <a:avLst/>
          </a:prstGeom>
          <a:solidFill>
            <a:srgbClr val="0000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hangingPunct="0"/>
            <a:r>
              <a:rPr lang="en-US" sz="900" b="1" dirty="0">
                <a:solidFill>
                  <a:schemeClr val="bg1"/>
                </a:solidFill>
                <a:latin typeface="Arial" charset="0"/>
                <a:ea typeface="ＭＳ Ｐゴシック" pitchFamily="34" charset="-128"/>
              </a:rPr>
              <a:t>Total number of clients &gt;15 on BOTH radios</a:t>
            </a:r>
            <a:endParaRPr lang="en-US" sz="700" b="1" i="1" dirty="0">
              <a:solidFill>
                <a:schemeClr val="bg1"/>
              </a:solidFill>
              <a:latin typeface="Arial" charset="0"/>
              <a:ea typeface="ＭＳ Ｐゴシック" pitchFamily="34" charset="-128"/>
            </a:endParaRPr>
          </a:p>
        </p:txBody>
      </p:sp>
      <p:sp>
        <p:nvSpPr>
          <p:cNvPr id="28" name="Left Arrow Callout 27"/>
          <p:cNvSpPr/>
          <p:nvPr/>
        </p:nvSpPr>
        <p:spPr bwMode="auto">
          <a:xfrm>
            <a:off x="1328468" y="2863149"/>
            <a:ext cx="690249" cy="357188"/>
          </a:xfrm>
          <a:prstGeom prst="leftArrowCallout">
            <a:avLst/>
          </a:prstGeom>
          <a:solidFill>
            <a:srgbClr val="FF0000">
              <a:alpha val="22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hangingPunct="0"/>
            <a:r>
              <a:rPr lang="en-US" sz="900" b="1" dirty="0">
                <a:solidFill>
                  <a:srgbClr val="FF0000"/>
                </a:solidFill>
                <a:latin typeface="Arial" charset="0"/>
                <a:ea typeface="ＭＳ Ｐゴシック" pitchFamily="34" charset="-128"/>
              </a:rPr>
              <a:t>No</a:t>
            </a:r>
          </a:p>
        </p:txBody>
      </p:sp>
      <p:sp>
        <p:nvSpPr>
          <p:cNvPr id="30" name="Rectangle 29"/>
          <p:cNvSpPr/>
          <p:nvPr/>
        </p:nvSpPr>
        <p:spPr bwMode="auto">
          <a:xfrm>
            <a:off x="293838" y="3921717"/>
            <a:ext cx="1034630" cy="357188"/>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hangingPunct="0"/>
            <a:r>
              <a:rPr lang="en-US" sz="900" b="1" dirty="0">
                <a:solidFill>
                  <a:schemeClr val="bg1"/>
                </a:solidFill>
                <a:latin typeface="Arial" charset="0"/>
                <a:ea typeface="ＭＳ Ｐゴシック" pitchFamily="34" charset="-128"/>
              </a:rPr>
              <a:t>Stop</a:t>
            </a:r>
          </a:p>
        </p:txBody>
      </p:sp>
      <p:sp>
        <p:nvSpPr>
          <p:cNvPr id="31" name="Right Arrow Callout 30"/>
          <p:cNvSpPr/>
          <p:nvPr/>
        </p:nvSpPr>
        <p:spPr bwMode="auto">
          <a:xfrm>
            <a:off x="3908558" y="3921717"/>
            <a:ext cx="623506" cy="357188"/>
          </a:xfrm>
          <a:prstGeom prst="rightArrowCallout">
            <a:avLst/>
          </a:prstGeom>
          <a:solidFill>
            <a:srgbClr val="FF0000">
              <a:alpha val="22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hangingPunct="0"/>
            <a:r>
              <a:rPr lang="en-US" sz="900" b="1" dirty="0">
                <a:solidFill>
                  <a:srgbClr val="FF0000"/>
                </a:solidFill>
                <a:latin typeface="Arial" charset="0"/>
                <a:ea typeface="ＭＳ Ｐゴシック" pitchFamily="34" charset="-128"/>
              </a:rPr>
              <a:t>No</a:t>
            </a:r>
          </a:p>
        </p:txBody>
      </p:sp>
      <p:sp>
        <p:nvSpPr>
          <p:cNvPr id="32" name="Rectangle 31"/>
          <p:cNvSpPr/>
          <p:nvPr/>
        </p:nvSpPr>
        <p:spPr bwMode="auto">
          <a:xfrm>
            <a:off x="4553491" y="3692370"/>
            <a:ext cx="3072351" cy="1030934"/>
          </a:xfrm>
          <a:prstGeom prst="rect">
            <a:avLst/>
          </a:prstGeom>
          <a:solidFill>
            <a:srgbClr val="00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hangingPunct="0">
              <a:spcBef>
                <a:spcPts val="0"/>
              </a:spcBef>
            </a:pPr>
            <a:r>
              <a:rPr lang="en-US" sz="900" b="1" dirty="0">
                <a:solidFill>
                  <a:schemeClr val="bg1"/>
                </a:solidFill>
                <a:latin typeface="Arial" charset="0"/>
                <a:ea typeface="ＭＳ Ｐゴシック" pitchFamily="34" charset="-128"/>
              </a:rPr>
              <a:t>MOVE CLIENT</a:t>
            </a:r>
          </a:p>
          <a:p>
            <a:pPr algn="ctr" defTabSz="914400" eaLnBrk="0" hangingPunct="0">
              <a:spcBef>
                <a:spcPts val="0"/>
              </a:spcBef>
            </a:pPr>
            <a:r>
              <a:rPr lang="en-US" sz="900" b="1" dirty="0">
                <a:solidFill>
                  <a:schemeClr val="bg1"/>
                </a:solidFill>
                <a:latin typeface="Arial" charset="0"/>
                <a:ea typeface="ＭＳ Ｐゴシック" pitchFamily="34" charset="-128"/>
              </a:rPr>
              <a:t>Send 802.11v BSS Transition Message (if supported)</a:t>
            </a:r>
          </a:p>
          <a:p>
            <a:pPr algn="ctr" defTabSz="914400" eaLnBrk="0" hangingPunct="0">
              <a:spcBef>
                <a:spcPts val="0"/>
              </a:spcBef>
            </a:pPr>
            <a:r>
              <a:rPr lang="en-US" sz="900" b="1" dirty="0">
                <a:solidFill>
                  <a:srgbClr val="FFFF00"/>
                </a:solidFill>
                <a:latin typeface="Arial" charset="0"/>
                <a:ea typeface="ＭＳ Ｐゴシック" pitchFamily="34" charset="-128"/>
              </a:rPr>
              <a:t>(cm-dot11v)</a:t>
            </a:r>
          </a:p>
          <a:p>
            <a:pPr algn="ctr" defTabSz="914400" eaLnBrk="0" hangingPunct="0">
              <a:spcBef>
                <a:spcPts val="0"/>
              </a:spcBef>
            </a:pPr>
            <a:r>
              <a:rPr lang="en-US" sz="900" b="1" dirty="0">
                <a:solidFill>
                  <a:schemeClr val="bg1"/>
                </a:solidFill>
                <a:latin typeface="Arial" charset="0"/>
                <a:ea typeface="ＭＳ Ｐゴシック" pitchFamily="34" charset="-128"/>
              </a:rPr>
              <a:t>Up to 5 BTM messages</a:t>
            </a:r>
          </a:p>
          <a:p>
            <a:pPr algn="ctr" defTabSz="914400" eaLnBrk="0" hangingPunct="0">
              <a:spcBef>
                <a:spcPts val="0"/>
              </a:spcBef>
            </a:pPr>
            <a:r>
              <a:rPr lang="en-US" sz="900" b="1" dirty="0">
                <a:solidFill>
                  <a:schemeClr val="bg1"/>
                </a:solidFill>
                <a:latin typeface="Arial" charset="0"/>
                <a:ea typeface="ＭＳ Ｐゴシック" pitchFamily="34" charset="-128"/>
              </a:rPr>
              <a:t>If BTM’s fail or if unsupported by client then </a:t>
            </a:r>
          </a:p>
          <a:p>
            <a:pPr algn="ctr" defTabSz="914400" eaLnBrk="0" hangingPunct="0">
              <a:spcBef>
                <a:spcPts val="0"/>
              </a:spcBef>
            </a:pPr>
            <a:r>
              <a:rPr lang="en-US" sz="900" b="1" dirty="0" err="1">
                <a:solidFill>
                  <a:schemeClr val="bg1"/>
                </a:solidFill>
                <a:latin typeface="Arial" charset="0"/>
                <a:ea typeface="ＭＳ Ｐゴシック" pitchFamily="34" charset="-128"/>
              </a:rPr>
              <a:t>DeAuth</a:t>
            </a:r>
            <a:r>
              <a:rPr lang="en-US" sz="900" b="1" dirty="0">
                <a:solidFill>
                  <a:schemeClr val="bg1"/>
                </a:solidFill>
                <a:latin typeface="Arial" charset="0"/>
                <a:ea typeface="ＭＳ Ｐゴシック" pitchFamily="34" charset="-128"/>
              </a:rPr>
              <a:t> and Blacklist for 10 Seconds</a:t>
            </a:r>
          </a:p>
          <a:p>
            <a:pPr algn="ctr" defTabSz="914400" eaLnBrk="0" hangingPunct="0">
              <a:spcBef>
                <a:spcPts val="0"/>
              </a:spcBef>
            </a:pPr>
            <a:r>
              <a:rPr lang="en-US" sz="900" b="1" dirty="0">
                <a:solidFill>
                  <a:srgbClr val="FFFF00"/>
                </a:solidFill>
                <a:latin typeface="Arial" charset="0"/>
                <a:ea typeface="ＭＳ Ｐゴシック" pitchFamily="34" charset="-128"/>
              </a:rPr>
              <a:t>(cm-steer-timeout)</a:t>
            </a:r>
          </a:p>
        </p:txBody>
      </p:sp>
      <p:sp>
        <p:nvSpPr>
          <p:cNvPr id="33" name="Left Arrow Callout 32"/>
          <p:cNvSpPr/>
          <p:nvPr/>
        </p:nvSpPr>
        <p:spPr bwMode="auto">
          <a:xfrm>
            <a:off x="1328467" y="3921717"/>
            <a:ext cx="690249" cy="357188"/>
          </a:xfrm>
          <a:prstGeom prst="leftArrowCallout">
            <a:avLst/>
          </a:prstGeom>
          <a:solidFill>
            <a:srgbClr val="006600">
              <a:alpha val="34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hangingPunct="0"/>
            <a:r>
              <a:rPr lang="en-US" sz="900" b="1" dirty="0">
                <a:solidFill>
                  <a:srgbClr val="006600"/>
                </a:solidFill>
                <a:latin typeface="Arial" charset="0"/>
                <a:ea typeface="ＭＳ Ｐゴシック" pitchFamily="34" charset="-128"/>
              </a:rPr>
              <a:t>Yes</a:t>
            </a:r>
          </a:p>
        </p:txBody>
      </p:sp>
      <p:sp>
        <p:nvSpPr>
          <p:cNvPr id="2" name="Left Arrow 1"/>
          <p:cNvSpPr/>
          <p:nvPr/>
        </p:nvSpPr>
        <p:spPr bwMode="auto">
          <a:xfrm>
            <a:off x="3758866" y="1874831"/>
            <a:ext cx="735803" cy="395490"/>
          </a:xfrm>
          <a:prstGeom prst="leftArrow">
            <a:avLst/>
          </a:prstGeom>
          <a:solidFill>
            <a:srgbClr val="FF0000">
              <a:alpha val="22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hangingPunct="0"/>
            <a:r>
              <a:rPr lang="en-US" sz="900" b="1" dirty="0">
                <a:solidFill>
                  <a:srgbClr val="FF0000"/>
                </a:solidFill>
                <a:latin typeface="Arial" charset="0"/>
                <a:ea typeface="ＭＳ Ｐゴシック" pitchFamily="34" charset="-128"/>
              </a:rPr>
              <a:t>No</a:t>
            </a:r>
          </a:p>
        </p:txBody>
      </p:sp>
      <p:sp>
        <p:nvSpPr>
          <p:cNvPr id="7" name="Oval 6"/>
          <p:cNvSpPr/>
          <p:nvPr/>
        </p:nvSpPr>
        <p:spPr bwMode="auto">
          <a:xfrm>
            <a:off x="4357123" y="1739444"/>
            <a:ext cx="1913392" cy="638175"/>
          </a:xfrm>
          <a:prstGeom prst="ellipse">
            <a:avLst/>
          </a:prstGeom>
          <a:solidFill>
            <a:srgbClr val="0000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charset="0"/>
                <a:ea typeface="ＭＳ Ｐゴシック" pitchFamily="34" charset="-128"/>
              </a:rPr>
              <a:t>ID Clients</a:t>
            </a:r>
            <a:r>
              <a:rPr kumimoji="0" lang="en-US" sz="900" b="1" i="0" u="none" strike="noStrike" cap="none" normalizeH="0" dirty="0">
                <a:ln>
                  <a:noFill/>
                </a:ln>
                <a:solidFill>
                  <a:schemeClr val="bg1"/>
                </a:solidFill>
                <a:effectLst/>
                <a:latin typeface="Arial" charset="0"/>
                <a:ea typeface="ＭＳ Ｐゴシック" pitchFamily="34" charset="-128"/>
              </a:rPr>
              <a:t> tha</a:t>
            </a:r>
            <a:r>
              <a:rPr lang="en-US" sz="900" b="1" dirty="0">
                <a:solidFill>
                  <a:schemeClr val="bg1"/>
                </a:solidFill>
                <a:latin typeface="Arial" charset="0"/>
                <a:ea typeface="ＭＳ Ｐゴシック" pitchFamily="34" charset="-128"/>
              </a:rPr>
              <a:t>t are dual band capable by looking at probe req</a:t>
            </a:r>
            <a:endParaRPr kumimoji="0" lang="en-US" sz="900" b="1" i="0" u="none" strike="noStrike" cap="none" normalizeH="0" baseline="0" dirty="0">
              <a:ln>
                <a:noFill/>
              </a:ln>
              <a:solidFill>
                <a:schemeClr val="bg1"/>
              </a:solidFill>
              <a:effectLst/>
              <a:latin typeface="Arial" charset="0"/>
              <a:ea typeface="ＭＳ Ｐゴシック" pitchFamily="34" charset="-128"/>
            </a:endParaRPr>
          </a:p>
        </p:txBody>
      </p:sp>
      <p:sp>
        <p:nvSpPr>
          <p:cNvPr id="27" name="Rectangle 26"/>
          <p:cNvSpPr/>
          <p:nvPr/>
        </p:nvSpPr>
        <p:spPr bwMode="auto">
          <a:xfrm>
            <a:off x="6875734" y="1793732"/>
            <a:ext cx="1714985" cy="527685"/>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hangingPunct="0"/>
            <a:r>
              <a:rPr lang="en-US" sz="900" b="1" dirty="0">
                <a:solidFill>
                  <a:schemeClr val="bg1"/>
                </a:solidFill>
                <a:latin typeface="Arial" charset="0"/>
                <a:ea typeface="ＭＳ Ｐゴシック" pitchFamily="34" charset="-128"/>
              </a:rPr>
              <a:t>Stop if 2.4 GHz client signal is stronger than -45dBm</a:t>
            </a:r>
          </a:p>
          <a:p>
            <a:pPr algn="ctr" defTabSz="914400" eaLnBrk="0" hangingPunct="0"/>
            <a:r>
              <a:rPr lang="en-US" sz="900" b="1" dirty="0">
                <a:solidFill>
                  <a:srgbClr val="FFFF00"/>
                </a:solidFill>
                <a:latin typeface="Arial" charset="0"/>
                <a:ea typeface="ＭＳ Ｐゴシック" pitchFamily="34" charset="-128"/>
              </a:rPr>
              <a:t>(cm-band-g-max-signal)</a:t>
            </a:r>
          </a:p>
        </p:txBody>
      </p:sp>
      <p:sp>
        <p:nvSpPr>
          <p:cNvPr id="29" name="Right Arrow Callout 30"/>
          <p:cNvSpPr/>
          <p:nvPr/>
        </p:nvSpPr>
        <p:spPr bwMode="auto">
          <a:xfrm>
            <a:off x="6466982" y="2860952"/>
            <a:ext cx="673992" cy="541732"/>
          </a:xfrm>
          <a:prstGeom prst="rightArrowCallout">
            <a:avLst/>
          </a:prstGeom>
          <a:solidFill>
            <a:srgbClr val="FF0000">
              <a:alpha val="22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hangingPunct="0"/>
            <a:r>
              <a:rPr lang="en-US" sz="900" b="1" dirty="0">
                <a:solidFill>
                  <a:srgbClr val="FF0000"/>
                </a:solidFill>
                <a:latin typeface="Arial" charset="0"/>
                <a:ea typeface="ＭＳ Ｐゴシック" pitchFamily="34" charset="-128"/>
              </a:rPr>
              <a:t>No</a:t>
            </a:r>
          </a:p>
        </p:txBody>
      </p:sp>
      <p:sp>
        <p:nvSpPr>
          <p:cNvPr id="34" name="Left Arrow Callout 32"/>
          <p:cNvSpPr/>
          <p:nvPr/>
        </p:nvSpPr>
        <p:spPr bwMode="auto">
          <a:xfrm>
            <a:off x="3908559" y="2863150"/>
            <a:ext cx="668582" cy="539534"/>
          </a:xfrm>
          <a:prstGeom prst="leftArrowCallout">
            <a:avLst/>
          </a:prstGeom>
          <a:solidFill>
            <a:srgbClr val="006600">
              <a:alpha val="34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hangingPunct="0"/>
            <a:r>
              <a:rPr lang="en-US" sz="900" b="1" dirty="0">
                <a:solidFill>
                  <a:srgbClr val="006600"/>
                </a:solidFill>
                <a:latin typeface="Arial" charset="0"/>
                <a:ea typeface="ＭＳ Ｐゴシック" pitchFamily="34" charset="-128"/>
              </a:rPr>
              <a:t>Yes</a:t>
            </a:r>
          </a:p>
        </p:txBody>
      </p:sp>
    </p:spTree>
    <p:extLst>
      <p:ext uri="{BB962C8B-B14F-4D97-AF65-F5344CB8AC3E}">
        <p14:creationId xmlns:p14="http://schemas.microsoft.com/office/powerpoint/2010/main" val="17785569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xit" presetSubtype="0" fill="hold" grpId="1" nodeType="withEffect">
                                  <p:stCondLst>
                                    <p:cond delay="0"/>
                                  </p:stCondLst>
                                  <p:childTnLst>
                                    <p:animEffect transition="out" filter="fade">
                                      <p:cBhvr>
                                        <p:cTn id="24" dur="500"/>
                                        <p:tgtEl>
                                          <p:spTgt spid="2"/>
                                        </p:tgtEl>
                                      </p:cBhvr>
                                    </p:animEffect>
                                    <p:set>
                                      <p:cBhvr>
                                        <p:cTn id="25" dur="1" fill="hold">
                                          <p:stCondLst>
                                            <p:cond delay="499"/>
                                          </p:stCondLst>
                                        </p:cTn>
                                        <p:tgtEl>
                                          <p:spTgt spid="2"/>
                                        </p:tgtEl>
                                        <p:attrNameLst>
                                          <p:attrName>style.visibility</p:attrName>
                                        </p:attrNameLst>
                                      </p:cBhvr>
                                      <p:to>
                                        <p:strVal val="hidden"/>
                                      </p:to>
                                    </p:set>
                                  </p:childTnLst>
                                </p:cTn>
                              </p:par>
                              <p:par>
                                <p:cTn id="26" presetID="10" presetClass="exit" presetSubtype="0" fill="hold" grpId="4" nodeType="withEffect">
                                  <p:stCondLst>
                                    <p:cond delay="0"/>
                                  </p:stCondLst>
                                  <p:childTnLst>
                                    <p:animEffect transition="out" filter="fade">
                                      <p:cBhvr>
                                        <p:cTn id="27" dur="500"/>
                                        <p:tgtEl>
                                          <p:spTgt spid="15"/>
                                        </p:tgtEl>
                                      </p:cBhvr>
                                    </p:animEffect>
                                    <p:set>
                                      <p:cBhvr>
                                        <p:cTn id="28" dur="1" fill="hold">
                                          <p:stCondLst>
                                            <p:cond delay="499"/>
                                          </p:stCondLst>
                                        </p:cTn>
                                        <p:tgtEl>
                                          <p:spTgt spid="15"/>
                                        </p:tgtEl>
                                        <p:attrNameLst>
                                          <p:attrName>style.visibility</p:attrName>
                                        </p:attrNameLst>
                                      </p:cBhvr>
                                      <p:to>
                                        <p:strVal val="hidden"/>
                                      </p:to>
                                    </p:set>
                                  </p:childTnLst>
                                </p:cTn>
                              </p:par>
                              <p:par>
                                <p:cTn id="29" presetID="10" presetClass="entr" presetSubtype="0" fill="hold" grpId="0" nodeType="withEffect">
                                  <p:stCondLst>
                                    <p:cond delay="50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par>
                                <p:cTn id="37" presetID="10" presetClass="exit" presetSubtype="0" fill="hold" grpId="4" nodeType="withEffect">
                                  <p:stCondLst>
                                    <p:cond delay="0"/>
                                  </p:stCondLst>
                                  <p:childTnLst>
                                    <p:animEffect transition="out" filter="fade">
                                      <p:cBhvr>
                                        <p:cTn id="38" dur="500"/>
                                        <p:tgtEl>
                                          <p:spTgt spid="27"/>
                                        </p:tgtEl>
                                      </p:cBhvr>
                                    </p:animEffect>
                                    <p:set>
                                      <p:cBhvr>
                                        <p:cTn id="39" dur="1" fill="hold">
                                          <p:stCondLst>
                                            <p:cond delay="499"/>
                                          </p:stCondLst>
                                        </p:cTn>
                                        <p:tgtEl>
                                          <p:spTgt spid="27"/>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17"/>
                                        </p:tgtEl>
                                      </p:cBhvr>
                                    </p:animEffect>
                                    <p:set>
                                      <p:cBhvr>
                                        <p:cTn id="42" dur="1" fill="hold">
                                          <p:stCondLst>
                                            <p:cond delay="499"/>
                                          </p:stCondLst>
                                        </p:cTn>
                                        <p:tgtEl>
                                          <p:spTgt spid="17"/>
                                        </p:tgtEl>
                                        <p:attrNameLst>
                                          <p:attrName>style.visibility</p:attrName>
                                        </p:attrNameLst>
                                      </p:cBhvr>
                                      <p:to>
                                        <p:strVal val="hidden"/>
                                      </p:to>
                                    </p:set>
                                  </p:childTnLst>
                                </p:cTn>
                              </p:par>
                              <p:par>
                                <p:cTn id="43" presetID="10" presetClass="entr" presetSubtype="0" fill="hold" grpId="0" nodeType="withEffect">
                                  <p:stCondLst>
                                    <p:cond delay="50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fade">
                                      <p:cBhvr>
                                        <p:cTn id="50" dur="500"/>
                                        <p:tgtEl>
                                          <p:spTgt spid="29"/>
                                        </p:tgtEl>
                                      </p:cBhvr>
                                    </p:animEffect>
                                  </p:childTnLst>
                                </p:cTn>
                              </p:par>
                              <p:par>
                                <p:cTn id="51" presetID="10" presetClass="entr" presetSubtype="0" fill="hold" grpId="0" nodeType="withEffect">
                                  <p:stCondLst>
                                    <p:cond delay="50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500"/>
                                        <p:tgtEl>
                                          <p:spTgt spid="12"/>
                                        </p:tgtEl>
                                      </p:cBhvr>
                                    </p:animEffect>
                                  </p:childTnLst>
                                </p:cTn>
                              </p:par>
                              <p:par>
                                <p:cTn id="54" presetID="10" presetClass="exit" presetSubtype="0" fill="hold" grpId="1" nodeType="withEffect">
                                  <p:stCondLst>
                                    <p:cond delay="0"/>
                                  </p:stCondLst>
                                  <p:childTnLst>
                                    <p:animEffect transition="out" filter="fade">
                                      <p:cBhvr>
                                        <p:cTn id="55" dur="500"/>
                                        <p:tgtEl>
                                          <p:spTgt spid="12"/>
                                        </p:tgtEl>
                                      </p:cBhvr>
                                    </p:animEffect>
                                    <p:set>
                                      <p:cBhvr>
                                        <p:cTn id="56" dur="1" fill="hold">
                                          <p:stCondLst>
                                            <p:cond delay="499"/>
                                          </p:stCondLst>
                                        </p:cTn>
                                        <p:tgtEl>
                                          <p:spTgt spid="12"/>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3" nodeType="click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fade">
                                      <p:cBhvr>
                                        <p:cTn id="61" dur="500"/>
                                        <p:tgtEl>
                                          <p:spTgt spid="34"/>
                                        </p:tgtEl>
                                      </p:cBhvr>
                                    </p:animEffect>
                                  </p:childTnLst>
                                </p:cTn>
                              </p:par>
                              <p:par>
                                <p:cTn id="62" presetID="10" presetClass="exit" presetSubtype="0" fill="hold" grpId="1" nodeType="withEffect">
                                  <p:stCondLst>
                                    <p:cond delay="0"/>
                                  </p:stCondLst>
                                  <p:childTnLst>
                                    <p:animEffect transition="out" filter="fade">
                                      <p:cBhvr>
                                        <p:cTn id="63" dur="500"/>
                                        <p:tgtEl>
                                          <p:spTgt spid="29"/>
                                        </p:tgtEl>
                                      </p:cBhvr>
                                    </p:animEffect>
                                    <p:set>
                                      <p:cBhvr>
                                        <p:cTn id="64" dur="1" fill="hold">
                                          <p:stCondLst>
                                            <p:cond delay="499"/>
                                          </p:stCondLst>
                                        </p:cTn>
                                        <p:tgtEl>
                                          <p:spTgt spid="29"/>
                                        </p:tgtEl>
                                        <p:attrNameLst>
                                          <p:attrName>style.visibility</p:attrName>
                                        </p:attrNameLst>
                                      </p:cBhvr>
                                      <p:to>
                                        <p:strVal val="hidden"/>
                                      </p:to>
                                    </p:set>
                                  </p:childTnLst>
                                </p:cTn>
                              </p:par>
                              <p:par>
                                <p:cTn id="65" presetID="10" presetClass="exit" presetSubtype="0" fill="hold" grpId="3" nodeType="withEffect">
                                  <p:stCondLst>
                                    <p:cond delay="0"/>
                                  </p:stCondLst>
                                  <p:childTnLst>
                                    <p:animEffect transition="out" filter="fade">
                                      <p:cBhvr>
                                        <p:cTn id="66" dur="500"/>
                                        <p:tgtEl>
                                          <p:spTgt spid="12"/>
                                        </p:tgtEl>
                                      </p:cBhvr>
                                    </p:animEffect>
                                    <p:set>
                                      <p:cBhvr>
                                        <p:cTn id="67" dur="1" fill="hold">
                                          <p:stCondLst>
                                            <p:cond delay="499"/>
                                          </p:stCondLst>
                                        </p:cTn>
                                        <p:tgtEl>
                                          <p:spTgt spid="12"/>
                                        </p:tgtEl>
                                        <p:attrNameLst>
                                          <p:attrName>style.visibility</p:attrName>
                                        </p:attrNameLst>
                                      </p:cBhvr>
                                      <p:to>
                                        <p:strVal val="hidden"/>
                                      </p:to>
                                    </p:set>
                                  </p:childTnLst>
                                </p:cTn>
                              </p:par>
                              <p:par>
                                <p:cTn id="68" presetID="10" presetClass="entr" presetSubtype="0" fill="hold" grpId="0" nodeType="with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fade">
                                      <p:cBhvr>
                                        <p:cTn id="70" dur="500"/>
                                        <p:tgtEl>
                                          <p:spTgt spid="18"/>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28"/>
                                        </p:tgtEl>
                                        <p:attrNameLst>
                                          <p:attrName>style.visibility</p:attrName>
                                        </p:attrNameLst>
                                      </p:cBhvr>
                                      <p:to>
                                        <p:strVal val="visible"/>
                                      </p:to>
                                    </p:set>
                                    <p:animEffect transition="in" filter="fade">
                                      <p:cBhvr>
                                        <p:cTn id="75" dur="500"/>
                                        <p:tgtEl>
                                          <p:spTgt spid="28"/>
                                        </p:tgtEl>
                                      </p:cBhvr>
                                    </p:animEffect>
                                  </p:childTnLst>
                                </p:cTn>
                              </p:par>
                              <p:par>
                                <p:cTn id="76" presetID="10" presetClass="entr" presetSubtype="0" fill="hold" grpId="0" nodeType="withEffect">
                                  <p:stCondLst>
                                    <p:cond delay="500"/>
                                  </p:stCondLst>
                                  <p:childTnLst>
                                    <p:set>
                                      <p:cBhvr>
                                        <p:cTn id="77" dur="1" fill="hold">
                                          <p:stCondLst>
                                            <p:cond delay="0"/>
                                          </p:stCondLst>
                                        </p:cTn>
                                        <p:tgtEl>
                                          <p:spTgt spid="22"/>
                                        </p:tgtEl>
                                        <p:attrNameLst>
                                          <p:attrName>style.visibility</p:attrName>
                                        </p:attrNameLst>
                                      </p:cBhvr>
                                      <p:to>
                                        <p:strVal val="visible"/>
                                      </p:to>
                                    </p:set>
                                    <p:animEffect transition="in" filter="fade">
                                      <p:cBhvr>
                                        <p:cTn id="78" dur="500"/>
                                        <p:tgtEl>
                                          <p:spTgt spid="22"/>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23"/>
                                        </p:tgtEl>
                                        <p:attrNameLst>
                                          <p:attrName>style.visibility</p:attrName>
                                        </p:attrNameLst>
                                      </p:cBhvr>
                                      <p:to>
                                        <p:strVal val="visible"/>
                                      </p:to>
                                    </p:set>
                                    <p:animEffect transition="in" filter="fade">
                                      <p:cBhvr>
                                        <p:cTn id="83" dur="500"/>
                                        <p:tgtEl>
                                          <p:spTgt spid="23"/>
                                        </p:tgtEl>
                                      </p:cBhvr>
                                    </p:animEffect>
                                  </p:childTnLst>
                                </p:cTn>
                              </p:par>
                              <p:par>
                                <p:cTn id="84" presetID="10" presetClass="exit" presetSubtype="0" fill="hold" grpId="1" nodeType="withEffect">
                                  <p:stCondLst>
                                    <p:cond delay="0"/>
                                  </p:stCondLst>
                                  <p:childTnLst>
                                    <p:animEffect transition="out" filter="fade">
                                      <p:cBhvr>
                                        <p:cTn id="85" dur="500"/>
                                        <p:tgtEl>
                                          <p:spTgt spid="28"/>
                                        </p:tgtEl>
                                      </p:cBhvr>
                                    </p:animEffect>
                                    <p:set>
                                      <p:cBhvr>
                                        <p:cTn id="86" dur="1" fill="hold">
                                          <p:stCondLst>
                                            <p:cond delay="499"/>
                                          </p:stCondLst>
                                        </p:cTn>
                                        <p:tgtEl>
                                          <p:spTgt spid="28"/>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22"/>
                                        </p:tgtEl>
                                      </p:cBhvr>
                                    </p:animEffect>
                                    <p:set>
                                      <p:cBhvr>
                                        <p:cTn id="89" dur="1" fill="hold">
                                          <p:stCondLst>
                                            <p:cond delay="499"/>
                                          </p:stCondLst>
                                        </p:cTn>
                                        <p:tgtEl>
                                          <p:spTgt spid="22"/>
                                        </p:tgtEl>
                                        <p:attrNameLst>
                                          <p:attrName>style.visibility</p:attrName>
                                        </p:attrNameLst>
                                      </p:cBhvr>
                                      <p:to>
                                        <p:strVal val="hidden"/>
                                      </p:to>
                                    </p:set>
                                  </p:childTnLst>
                                </p:cTn>
                              </p:par>
                              <p:par>
                                <p:cTn id="90" presetID="10" presetClass="entr" presetSubtype="0" fill="hold" grpId="0" nodeType="withEffect">
                                  <p:stCondLst>
                                    <p:cond delay="500"/>
                                  </p:stCondLst>
                                  <p:childTnLst>
                                    <p:set>
                                      <p:cBhvr>
                                        <p:cTn id="91" dur="1" fill="hold">
                                          <p:stCondLst>
                                            <p:cond delay="0"/>
                                          </p:stCondLst>
                                        </p:cTn>
                                        <p:tgtEl>
                                          <p:spTgt spid="24"/>
                                        </p:tgtEl>
                                        <p:attrNameLst>
                                          <p:attrName>style.visibility</p:attrName>
                                        </p:attrNameLst>
                                      </p:cBhvr>
                                      <p:to>
                                        <p:strVal val="visible"/>
                                      </p:to>
                                    </p:set>
                                    <p:animEffect transition="in" filter="fade">
                                      <p:cBhvr>
                                        <p:cTn id="92" dur="500"/>
                                        <p:tgtEl>
                                          <p:spTgt spid="24"/>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33"/>
                                        </p:tgtEl>
                                        <p:attrNameLst>
                                          <p:attrName>style.visibility</p:attrName>
                                        </p:attrNameLst>
                                      </p:cBhvr>
                                      <p:to>
                                        <p:strVal val="visible"/>
                                      </p:to>
                                    </p:set>
                                    <p:animEffect transition="in" filter="fade">
                                      <p:cBhvr>
                                        <p:cTn id="97" dur="500"/>
                                        <p:tgtEl>
                                          <p:spTgt spid="33"/>
                                        </p:tgtEl>
                                      </p:cBhvr>
                                    </p:animEffect>
                                  </p:childTnLst>
                                </p:cTn>
                              </p:par>
                              <p:par>
                                <p:cTn id="98" presetID="10" presetClass="entr" presetSubtype="0" fill="hold" grpId="0" nodeType="withEffect">
                                  <p:stCondLst>
                                    <p:cond delay="500"/>
                                  </p:stCondLst>
                                  <p:childTnLst>
                                    <p:set>
                                      <p:cBhvr>
                                        <p:cTn id="99" dur="1" fill="hold">
                                          <p:stCondLst>
                                            <p:cond delay="0"/>
                                          </p:stCondLst>
                                        </p:cTn>
                                        <p:tgtEl>
                                          <p:spTgt spid="30"/>
                                        </p:tgtEl>
                                        <p:attrNameLst>
                                          <p:attrName>style.visibility</p:attrName>
                                        </p:attrNameLst>
                                      </p:cBhvr>
                                      <p:to>
                                        <p:strVal val="visible"/>
                                      </p:to>
                                    </p:set>
                                    <p:animEffect transition="in" filter="fade">
                                      <p:cBhvr>
                                        <p:cTn id="100" dur="500"/>
                                        <p:tgtEl>
                                          <p:spTgt spid="30"/>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31"/>
                                        </p:tgtEl>
                                        <p:attrNameLst>
                                          <p:attrName>style.visibility</p:attrName>
                                        </p:attrNameLst>
                                      </p:cBhvr>
                                      <p:to>
                                        <p:strVal val="visible"/>
                                      </p:to>
                                    </p:set>
                                    <p:animEffect transition="in" filter="fade">
                                      <p:cBhvr>
                                        <p:cTn id="105" dur="500"/>
                                        <p:tgtEl>
                                          <p:spTgt spid="31"/>
                                        </p:tgtEl>
                                      </p:cBhvr>
                                    </p:animEffect>
                                  </p:childTnLst>
                                </p:cTn>
                              </p:par>
                              <p:par>
                                <p:cTn id="106" presetID="10" presetClass="exit" presetSubtype="0" fill="hold" grpId="1" nodeType="withEffect">
                                  <p:stCondLst>
                                    <p:cond delay="0"/>
                                  </p:stCondLst>
                                  <p:childTnLst>
                                    <p:animEffect transition="out" filter="fade">
                                      <p:cBhvr>
                                        <p:cTn id="107" dur="500"/>
                                        <p:tgtEl>
                                          <p:spTgt spid="33"/>
                                        </p:tgtEl>
                                      </p:cBhvr>
                                    </p:animEffect>
                                    <p:set>
                                      <p:cBhvr>
                                        <p:cTn id="108" dur="1" fill="hold">
                                          <p:stCondLst>
                                            <p:cond delay="499"/>
                                          </p:stCondLst>
                                        </p:cTn>
                                        <p:tgtEl>
                                          <p:spTgt spid="33"/>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500"/>
                                        <p:tgtEl>
                                          <p:spTgt spid="30"/>
                                        </p:tgtEl>
                                      </p:cBhvr>
                                    </p:animEffect>
                                    <p:set>
                                      <p:cBhvr>
                                        <p:cTn id="111" dur="1" fill="hold">
                                          <p:stCondLst>
                                            <p:cond delay="499"/>
                                          </p:stCondLst>
                                        </p:cTn>
                                        <p:tgtEl>
                                          <p:spTgt spid="30"/>
                                        </p:tgtEl>
                                        <p:attrNameLst>
                                          <p:attrName>style.visibility</p:attrName>
                                        </p:attrNameLst>
                                      </p:cBhvr>
                                      <p:to>
                                        <p:strVal val="hidden"/>
                                      </p:to>
                                    </p:set>
                                  </p:childTnLst>
                                </p:cTn>
                              </p:par>
                              <p:par>
                                <p:cTn id="112" presetID="10" presetClass="entr" presetSubtype="0" fill="hold" grpId="0" nodeType="withEffect">
                                  <p:stCondLst>
                                    <p:cond delay="500"/>
                                  </p:stCondLst>
                                  <p:childTnLst>
                                    <p:set>
                                      <p:cBhvr>
                                        <p:cTn id="113" dur="1" fill="hold">
                                          <p:stCondLst>
                                            <p:cond delay="0"/>
                                          </p:stCondLst>
                                        </p:cTn>
                                        <p:tgtEl>
                                          <p:spTgt spid="32"/>
                                        </p:tgtEl>
                                        <p:attrNameLst>
                                          <p:attrName>style.visibility</p:attrName>
                                        </p:attrNameLst>
                                      </p:cBhvr>
                                      <p:to>
                                        <p:strVal val="visible"/>
                                      </p:to>
                                    </p:set>
                                    <p:animEffect transition="in" filter="fade">
                                      <p:cBhvr>
                                        <p:cTn id="114" dur="500"/>
                                        <p:tgtEl>
                                          <p:spTgt spid="32"/>
                                        </p:tgtEl>
                                      </p:cBhvr>
                                    </p:animEffect>
                                  </p:childTnLst>
                                </p:cTn>
                              </p:par>
                            </p:childTnLst>
                          </p:cTn>
                        </p:par>
                      </p:childTnLst>
                    </p:cTn>
                  </p:par>
                  <p:par>
                    <p:cTn id="115" fill="hold">
                      <p:stCondLst>
                        <p:cond delay="indefinite"/>
                      </p:stCondLst>
                      <p:childTnLst>
                        <p:par>
                          <p:cTn id="116" fill="hold">
                            <p:stCondLst>
                              <p:cond delay="0"/>
                            </p:stCondLst>
                            <p:childTnLst>
                              <p:par>
                                <p:cTn id="117" presetID="53" presetClass="entr" presetSubtype="16" fill="hold" grpId="2" nodeType="clickEffect">
                                  <p:stCondLst>
                                    <p:cond delay="0"/>
                                  </p:stCondLst>
                                  <p:childTnLst>
                                    <p:set>
                                      <p:cBhvr>
                                        <p:cTn id="118" dur="1" fill="hold">
                                          <p:stCondLst>
                                            <p:cond delay="0"/>
                                          </p:stCondLst>
                                        </p:cTn>
                                        <p:tgtEl>
                                          <p:spTgt spid="17"/>
                                        </p:tgtEl>
                                        <p:attrNameLst>
                                          <p:attrName>style.visibility</p:attrName>
                                        </p:attrNameLst>
                                      </p:cBhvr>
                                      <p:to>
                                        <p:strVal val="visible"/>
                                      </p:to>
                                    </p:set>
                                    <p:anim calcmode="lin" valueType="num">
                                      <p:cBhvr>
                                        <p:cTn id="119" dur="500" fill="hold"/>
                                        <p:tgtEl>
                                          <p:spTgt spid="17"/>
                                        </p:tgtEl>
                                        <p:attrNameLst>
                                          <p:attrName>ppt_w</p:attrName>
                                        </p:attrNameLst>
                                      </p:cBhvr>
                                      <p:tavLst>
                                        <p:tav tm="0">
                                          <p:val>
                                            <p:fltVal val="0"/>
                                          </p:val>
                                        </p:tav>
                                        <p:tav tm="100000">
                                          <p:val>
                                            <p:strVal val="#ppt_w"/>
                                          </p:val>
                                        </p:tav>
                                      </p:tavLst>
                                    </p:anim>
                                    <p:anim calcmode="lin" valueType="num">
                                      <p:cBhvr>
                                        <p:cTn id="120" dur="500" fill="hold"/>
                                        <p:tgtEl>
                                          <p:spTgt spid="17"/>
                                        </p:tgtEl>
                                        <p:attrNameLst>
                                          <p:attrName>ppt_h</p:attrName>
                                        </p:attrNameLst>
                                      </p:cBhvr>
                                      <p:tavLst>
                                        <p:tav tm="0">
                                          <p:val>
                                            <p:fltVal val="0"/>
                                          </p:val>
                                        </p:tav>
                                        <p:tav tm="100000">
                                          <p:val>
                                            <p:strVal val="#ppt_h"/>
                                          </p:val>
                                        </p:tav>
                                      </p:tavLst>
                                    </p:anim>
                                    <p:animEffect transition="in" filter="fade">
                                      <p:cBhvr>
                                        <p:cTn id="121" dur="500"/>
                                        <p:tgtEl>
                                          <p:spTgt spid="17"/>
                                        </p:tgtEl>
                                      </p:cBhvr>
                                    </p:animEffect>
                                  </p:childTnLst>
                                </p:cTn>
                              </p:par>
                              <p:par>
                                <p:cTn id="122" presetID="53" presetClass="entr" presetSubtype="16" fill="hold" grpId="2" nodeType="withEffect">
                                  <p:stCondLst>
                                    <p:cond delay="0"/>
                                  </p:stCondLst>
                                  <p:childTnLst>
                                    <p:set>
                                      <p:cBhvr>
                                        <p:cTn id="123" dur="1" fill="hold">
                                          <p:stCondLst>
                                            <p:cond delay="0"/>
                                          </p:stCondLst>
                                        </p:cTn>
                                        <p:tgtEl>
                                          <p:spTgt spid="15"/>
                                        </p:tgtEl>
                                        <p:attrNameLst>
                                          <p:attrName>style.visibility</p:attrName>
                                        </p:attrNameLst>
                                      </p:cBhvr>
                                      <p:to>
                                        <p:strVal val="visible"/>
                                      </p:to>
                                    </p:set>
                                    <p:anim calcmode="lin" valueType="num">
                                      <p:cBhvr>
                                        <p:cTn id="124" dur="500" fill="hold"/>
                                        <p:tgtEl>
                                          <p:spTgt spid="15"/>
                                        </p:tgtEl>
                                        <p:attrNameLst>
                                          <p:attrName>ppt_w</p:attrName>
                                        </p:attrNameLst>
                                      </p:cBhvr>
                                      <p:tavLst>
                                        <p:tav tm="0">
                                          <p:val>
                                            <p:fltVal val="0"/>
                                          </p:val>
                                        </p:tav>
                                        <p:tav tm="100000">
                                          <p:val>
                                            <p:strVal val="#ppt_w"/>
                                          </p:val>
                                        </p:tav>
                                      </p:tavLst>
                                    </p:anim>
                                    <p:anim calcmode="lin" valueType="num">
                                      <p:cBhvr>
                                        <p:cTn id="125" dur="500" fill="hold"/>
                                        <p:tgtEl>
                                          <p:spTgt spid="15"/>
                                        </p:tgtEl>
                                        <p:attrNameLst>
                                          <p:attrName>ppt_h</p:attrName>
                                        </p:attrNameLst>
                                      </p:cBhvr>
                                      <p:tavLst>
                                        <p:tav tm="0">
                                          <p:val>
                                            <p:fltVal val="0"/>
                                          </p:val>
                                        </p:tav>
                                        <p:tav tm="100000">
                                          <p:val>
                                            <p:strVal val="#ppt_h"/>
                                          </p:val>
                                        </p:tav>
                                      </p:tavLst>
                                    </p:anim>
                                    <p:animEffect transition="in" filter="fade">
                                      <p:cBhvr>
                                        <p:cTn id="126" dur="500"/>
                                        <p:tgtEl>
                                          <p:spTgt spid="15"/>
                                        </p:tgtEl>
                                      </p:cBhvr>
                                    </p:animEffect>
                                  </p:childTnLst>
                                </p:cTn>
                              </p:par>
                              <p:par>
                                <p:cTn id="127" presetID="53" presetClass="entr" presetSubtype="16" fill="hold" grpId="1" nodeType="withEffect">
                                  <p:stCondLst>
                                    <p:cond delay="0"/>
                                  </p:stCondLst>
                                  <p:childTnLst>
                                    <p:set>
                                      <p:cBhvr>
                                        <p:cTn id="128" dur="1" fill="hold">
                                          <p:stCondLst>
                                            <p:cond delay="0"/>
                                          </p:stCondLst>
                                        </p:cTn>
                                        <p:tgtEl>
                                          <p:spTgt spid="8"/>
                                        </p:tgtEl>
                                        <p:attrNameLst>
                                          <p:attrName>style.visibility</p:attrName>
                                        </p:attrNameLst>
                                      </p:cBhvr>
                                      <p:to>
                                        <p:strVal val="visible"/>
                                      </p:to>
                                    </p:set>
                                    <p:anim calcmode="lin" valueType="num">
                                      <p:cBhvr>
                                        <p:cTn id="129" dur="500" fill="hold"/>
                                        <p:tgtEl>
                                          <p:spTgt spid="8"/>
                                        </p:tgtEl>
                                        <p:attrNameLst>
                                          <p:attrName>ppt_w</p:attrName>
                                        </p:attrNameLst>
                                      </p:cBhvr>
                                      <p:tavLst>
                                        <p:tav tm="0">
                                          <p:val>
                                            <p:fltVal val="0"/>
                                          </p:val>
                                        </p:tav>
                                        <p:tav tm="100000">
                                          <p:val>
                                            <p:strVal val="#ppt_w"/>
                                          </p:val>
                                        </p:tav>
                                      </p:tavLst>
                                    </p:anim>
                                    <p:anim calcmode="lin" valueType="num">
                                      <p:cBhvr>
                                        <p:cTn id="130" dur="500" fill="hold"/>
                                        <p:tgtEl>
                                          <p:spTgt spid="8"/>
                                        </p:tgtEl>
                                        <p:attrNameLst>
                                          <p:attrName>ppt_h</p:attrName>
                                        </p:attrNameLst>
                                      </p:cBhvr>
                                      <p:tavLst>
                                        <p:tav tm="0">
                                          <p:val>
                                            <p:fltVal val="0"/>
                                          </p:val>
                                        </p:tav>
                                        <p:tav tm="100000">
                                          <p:val>
                                            <p:strVal val="#ppt_h"/>
                                          </p:val>
                                        </p:tav>
                                      </p:tavLst>
                                    </p:anim>
                                    <p:animEffect transition="in" filter="fade">
                                      <p:cBhvr>
                                        <p:cTn id="131" dur="500"/>
                                        <p:tgtEl>
                                          <p:spTgt spid="8"/>
                                        </p:tgtEl>
                                      </p:cBhvr>
                                    </p:animEffect>
                                  </p:childTnLst>
                                </p:cTn>
                              </p:par>
                              <p:par>
                                <p:cTn id="132" presetID="53" presetClass="entr" presetSubtype="16" fill="hold" grpId="1" nodeType="withEffect">
                                  <p:stCondLst>
                                    <p:cond delay="0"/>
                                  </p:stCondLst>
                                  <p:childTnLst>
                                    <p:set>
                                      <p:cBhvr>
                                        <p:cTn id="133" dur="1" fill="hold">
                                          <p:stCondLst>
                                            <p:cond delay="0"/>
                                          </p:stCondLst>
                                        </p:cTn>
                                        <p:tgtEl>
                                          <p:spTgt spid="9"/>
                                        </p:tgtEl>
                                        <p:attrNameLst>
                                          <p:attrName>style.visibility</p:attrName>
                                        </p:attrNameLst>
                                      </p:cBhvr>
                                      <p:to>
                                        <p:strVal val="visible"/>
                                      </p:to>
                                    </p:set>
                                    <p:anim calcmode="lin" valueType="num">
                                      <p:cBhvr>
                                        <p:cTn id="134" dur="500" fill="hold"/>
                                        <p:tgtEl>
                                          <p:spTgt spid="9"/>
                                        </p:tgtEl>
                                        <p:attrNameLst>
                                          <p:attrName>ppt_w</p:attrName>
                                        </p:attrNameLst>
                                      </p:cBhvr>
                                      <p:tavLst>
                                        <p:tav tm="0">
                                          <p:val>
                                            <p:fltVal val="0"/>
                                          </p:val>
                                        </p:tav>
                                        <p:tav tm="100000">
                                          <p:val>
                                            <p:strVal val="#ppt_w"/>
                                          </p:val>
                                        </p:tav>
                                      </p:tavLst>
                                    </p:anim>
                                    <p:anim calcmode="lin" valueType="num">
                                      <p:cBhvr>
                                        <p:cTn id="135" dur="500" fill="hold"/>
                                        <p:tgtEl>
                                          <p:spTgt spid="9"/>
                                        </p:tgtEl>
                                        <p:attrNameLst>
                                          <p:attrName>ppt_h</p:attrName>
                                        </p:attrNameLst>
                                      </p:cBhvr>
                                      <p:tavLst>
                                        <p:tav tm="0">
                                          <p:val>
                                            <p:fltVal val="0"/>
                                          </p:val>
                                        </p:tav>
                                        <p:tav tm="100000">
                                          <p:val>
                                            <p:strVal val="#ppt_h"/>
                                          </p:val>
                                        </p:tav>
                                      </p:tavLst>
                                    </p:anim>
                                    <p:animEffect transition="in" filter="fade">
                                      <p:cBhvr>
                                        <p:cTn id="136" dur="500"/>
                                        <p:tgtEl>
                                          <p:spTgt spid="9"/>
                                        </p:tgtEl>
                                      </p:cBhvr>
                                    </p:animEffect>
                                  </p:childTnLst>
                                </p:cTn>
                              </p:par>
                              <p:par>
                                <p:cTn id="137" presetID="53" presetClass="entr" presetSubtype="16" fill="hold" grpId="2" nodeType="withEffect">
                                  <p:stCondLst>
                                    <p:cond delay="0"/>
                                  </p:stCondLst>
                                  <p:childTnLst>
                                    <p:set>
                                      <p:cBhvr>
                                        <p:cTn id="138" dur="1" fill="hold">
                                          <p:stCondLst>
                                            <p:cond delay="0"/>
                                          </p:stCondLst>
                                        </p:cTn>
                                        <p:tgtEl>
                                          <p:spTgt spid="12"/>
                                        </p:tgtEl>
                                        <p:attrNameLst>
                                          <p:attrName>style.visibility</p:attrName>
                                        </p:attrNameLst>
                                      </p:cBhvr>
                                      <p:to>
                                        <p:strVal val="visible"/>
                                      </p:to>
                                    </p:set>
                                    <p:anim calcmode="lin" valueType="num">
                                      <p:cBhvr>
                                        <p:cTn id="139" dur="500" fill="hold"/>
                                        <p:tgtEl>
                                          <p:spTgt spid="12"/>
                                        </p:tgtEl>
                                        <p:attrNameLst>
                                          <p:attrName>ppt_w</p:attrName>
                                        </p:attrNameLst>
                                      </p:cBhvr>
                                      <p:tavLst>
                                        <p:tav tm="0">
                                          <p:val>
                                            <p:fltVal val="0"/>
                                          </p:val>
                                        </p:tav>
                                        <p:tav tm="100000">
                                          <p:val>
                                            <p:strVal val="#ppt_w"/>
                                          </p:val>
                                        </p:tav>
                                      </p:tavLst>
                                    </p:anim>
                                    <p:anim calcmode="lin" valueType="num">
                                      <p:cBhvr>
                                        <p:cTn id="140" dur="500" fill="hold"/>
                                        <p:tgtEl>
                                          <p:spTgt spid="12"/>
                                        </p:tgtEl>
                                        <p:attrNameLst>
                                          <p:attrName>ppt_h</p:attrName>
                                        </p:attrNameLst>
                                      </p:cBhvr>
                                      <p:tavLst>
                                        <p:tav tm="0">
                                          <p:val>
                                            <p:fltVal val="0"/>
                                          </p:val>
                                        </p:tav>
                                        <p:tav tm="100000">
                                          <p:val>
                                            <p:strVal val="#ppt_h"/>
                                          </p:val>
                                        </p:tav>
                                      </p:tavLst>
                                    </p:anim>
                                    <p:animEffect transition="in" filter="fade">
                                      <p:cBhvr>
                                        <p:cTn id="141" dur="500"/>
                                        <p:tgtEl>
                                          <p:spTgt spid="12"/>
                                        </p:tgtEl>
                                      </p:cBhvr>
                                    </p:animEffect>
                                  </p:childTnLst>
                                </p:cTn>
                              </p:par>
                              <p:par>
                                <p:cTn id="142" presetID="53" presetClass="entr" presetSubtype="16" fill="hold" grpId="1" nodeType="withEffect">
                                  <p:stCondLst>
                                    <p:cond delay="0"/>
                                  </p:stCondLst>
                                  <p:childTnLst>
                                    <p:set>
                                      <p:cBhvr>
                                        <p:cTn id="143" dur="1" fill="hold">
                                          <p:stCondLst>
                                            <p:cond delay="0"/>
                                          </p:stCondLst>
                                        </p:cTn>
                                        <p:tgtEl>
                                          <p:spTgt spid="18"/>
                                        </p:tgtEl>
                                        <p:attrNameLst>
                                          <p:attrName>style.visibility</p:attrName>
                                        </p:attrNameLst>
                                      </p:cBhvr>
                                      <p:to>
                                        <p:strVal val="visible"/>
                                      </p:to>
                                    </p:set>
                                    <p:anim calcmode="lin" valueType="num">
                                      <p:cBhvr>
                                        <p:cTn id="144" dur="500" fill="hold"/>
                                        <p:tgtEl>
                                          <p:spTgt spid="18"/>
                                        </p:tgtEl>
                                        <p:attrNameLst>
                                          <p:attrName>ppt_w</p:attrName>
                                        </p:attrNameLst>
                                      </p:cBhvr>
                                      <p:tavLst>
                                        <p:tav tm="0">
                                          <p:val>
                                            <p:fltVal val="0"/>
                                          </p:val>
                                        </p:tav>
                                        <p:tav tm="100000">
                                          <p:val>
                                            <p:strVal val="#ppt_w"/>
                                          </p:val>
                                        </p:tav>
                                      </p:tavLst>
                                    </p:anim>
                                    <p:anim calcmode="lin" valueType="num">
                                      <p:cBhvr>
                                        <p:cTn id="145" dur="500" fill="hold"/>
                                        <p:tgtEl>
                                          <p:spTgt spid="18"/>
                                        </p:tgtEl>
                                        <p:attrNameLst>
                                          <p:attrName>ppt_h</p:attrName>
                                        </p:attrNameLst>
                                      </p:cBhvr>
                                      <p:tavLst>
                                        <p:tav tm="0">
                                          <p:val>
                                            <p:fltVal val="0"/>
                                          </p:val>
                                        </p:tav>
                                        <p:tav tm="100000">
                                          <p:val>
                                            <p:strVal val="#ppt_h"/>
                                          </p:val>
                                        </p:tav>
                                      </p:tavLst>
                                    </p:anim>
                                    <p:animEffect transition="in" filter="fade">
                                      <p:cBhvr>
                                        <p:cTn id="146" dur="500"/>
                                        <p:tgtEl>
                                          <p:spTgt spid="18"/>
                                        </p:tgtEl>
                                      </p:cBhvr>
                                    </p:animEffect>
                                  </p:childTnLst>
                                </p:cTn>
                              </p:par>
                              <p:par>
                                <p:cTn id="147" presetID="53" presetClass="entr" presetSubtype="16" fill="hold" grpId="2" nodeType="withEffect">
                                  <p:stCondLst>
                                    <p:cond delay="0"/>
                                  </p:stCondLst>
                                  <p:childTnLst>
                                    <p:set>
                                      <p:cBhvr>
                                        <p:cTn id="148" dur="1" fill="hold">
                                          <p:stCondLst>
                                            <p:cond delay="0"/>
                                          </p:stCondLst>
                                        </p:cTn>
                                        <p:tgtEl>
                                          <p:spTgt spid="28"/>
                                        </p:tgtEl>
                                        <p:attrNameLst>
                                          <p:attrName>style.visibility</p:attrName>
                                        </p:attrNameLst>
                                      </p:cBhvr>
                                      <p:to>
                                        <p:strVal val="visible"/>
                                      </p:to>
                                    </p:set>
                                    <p:anim calcmode="lin" valueType="num">
                                      <p:cBhvr>
                                        <p:cTn id="149" dur="500" fill="hold"/>
                                        <p:tgtEl>
                                          <p:spTgt spid="28"/>
                                        </p:tgtEl>
                                        <p:attrNameLst>
                                          <p:attrName>ppt_w</p:attrName>
                                        </p:attrNameLst>
                                      </p:cBhvr>
                                      <p:tavLst>
                                        <p:tav tm="0">
                                          <p:val>
                                            <p:fltVal val="0"/>
                                          </p:val>
                                        </p:tav>
                                        <p:tav tm="100000">
                                          <p:val>
                                            <p:strVal val="#ppt_w"/>
                                          </p:val>
                                        </p:tav>
                                      </p:tavLst>
                                    </p:anim>
                                    <p:anim calcmode="lin" valueType="num">
                                      <p:cBhvr>
                                        <p:cTn id="150" dur="500" fill="hold"/>
                                        <p:tgtEl>
                                          <p:spTgt spid="28"/>
                                        </p:tgtEl>
                                        <p:attrNameLst>
                                          <p:attrName>ppt_h</p:attrName>
                                        </p:attrNameLst>
                                      </p:cBhvr>
                                      <p:tavLst>
                                        <p:tav tm="0">
                                          <p:val>
                                            <p:fltVal val="0"/>
                                          </p:val>
                                        </p:tav>
                                        <p:tav tm="100000">
                                          <p:val>
                                            <p:strVal val="#ppt_h"/>
                                          </p:val>
                                        </p:tav>
                                      </p:tavLst>
                                    </p:anim>
                                    <p:animEffect transition="in" filter="fade">
                                      <p:cBhvr>
                                        <p:cTn id="151" dur="500"/>
                                        <p:tgtEl>
                                          <p:spTgt spid="28"/>
                                        </p:tgtEl>
                                      </p:cBhvr>
                                    </p:animEffect>
                                  </p:childTnLst>
                                </p:cTn>
                              </p:par>
                              <p:par>
                                <p:cTn id="152" presetID="53" presetClass="entr" presetSubtype="16" fill="hold" grpId="2" nodeType="withEffect">
                                  <p:stCondLst>
                                    <p:cond delay="0"/>
                                  </p:stCondLst>
                                  <p:childTnLst>
                                    <p:set>
                                      <p:cBhvr>
                                        <p:cTn id="153" dur="1" fill="hold">
                                          <p:stCondLst>
                                            <p:cond delay="0"/>
                                          </p:stCondLst>
                                        </p:cTn>
                                        <p:tgtEl>
                                          <p:spTgt spid="22"/>
                                        </p:tgtEl>
                                        <p:attrNameLst>
                                          <p:attrName>style.visibility</p:attrName>
                                        </p:attrNameLst>
                                      </p:cBhvr>
                                      <p:to>
                                        <p:strVal val="visible"/>
                                      </p:to>
                                    </p:set>
                                    <p:anim calcmode="lin" valueType="num">
                                      <p:cBhvr>
                                        <p:cTn id="154" dur="500" fill="hold"/>
                                        <p:tgtEl>
                                          <p:spTgt spid="22"/>
                                        </p:tgtEl>
                                        <p:attrNameLst>
                                          <p:attrName>ppt_w</p:attrName>
                                        </p:attrNameLst>
                                      </p:cBhvr>
                                      <p:tavLst>
                                        <p:tav tm="0">
                                          <p:val>
                                            <p:fltVal val="0"/>
                                          </p:val>
                                        </p:tav>
                                        <p:tav tm="100000">
                                          <p:val>
                                            <p:strVal val="#ppt_w"/>
                                          </p:val>
                                        </p:tav>
                                      </p:tavLst>
                                    </p:anim>
                                    <p:anim calcmode="lin" valueType="num">
                                      <p:cBhvr>
                                        <p:cTn id="155" dur="500" fill="hold"/>
                                        <p:tgtEl>
                                          <p:spTgt spid="22"/>
                                        </p:tgtEl>
                                        <p:attrNameLst>
                                          <p:attrName>ppt_h</p:attrName>
                                        </p:attrNameLst>
                                      </p:cBhvr>
                                      <p:tavLst>
                                        <p:tav tm="0">
                                          <p:val>
                                            <p:fltVal val="0"/>
                                          </p:val>
                                        </p:tav>
                                        <p:tav tm="100000">
                                          <p:val>
                                            <p:strVal val="#ppt_h"/>
                                          </p:val>
                                        </p:tav>
                                      </p:tavLst>
                                    </p:anim>
                                    <p:animEffect transition="in" filter="fade">
                                      <p:cBhvr>
                                        <p:cTn id="156" dur="500"/>
                                        <p:tgtEl>
                                          <p:spTgt spid="22"/>
                                        </p:tgtEl>
                                      </p:cBhvr>
                                    </p:animEffect>
                                  </p:childTnLst>
                                </p:cTn>
                              </p:par>
                              <p:par>
                                <p:cTn id="157" presetID="53" presetClass="entr" presetSubtype="16" fill="hold" grpId="1" nodeType="withEffect">
                                  <p:stCondLst>
                                    <p:cond delay="0"/>
                                  </p:stCondLst>
                                  <p:childTnLst>
                                    <p:set>
                                      <p:cBhvr>
                                        <p:cTn id="158" dur="1" fill="hold">
                                          <p:stCondLst>
                                            <p:cond delay="0"/>
                                          </p:stCondLst>
                                        </p:cTn>
                                        <p:tgtEl>
                                          <p:spTgt spid="23"/>
                                        </p:tgtEl>
                                        <p:attrNameLst>
                                          <p:attrName>style.visibility</p:attrName>
                                        </p:attrNameLst>
                                      </p:cBhvr>
                                      <p:to>
                                        <p:strVal val="visible"/>
                                      </p:to>
                                    </p:set>
                                    <p:anim calcmode="lin" valueType="num">
                                      <p:cBhvr>
                                        <p:cTn id="159" dur="500" fill="hold"/>
                                        <p:tgtEl>
                                          <p:spTgt spid="23"/>
                                        </p:tgtEl>
                                        <p:attrNameLst>
                                          <p:attrName>ppt_w</p:attrName>
                                        </p:attrNameLst>
                                      </p:cBhvr>
                                      <p:tavLst>
                                        <p:tav tm="0">
                                          <p:val>
                                            <p:fltVal val="0"/>
                                          </p:val>
                                        </p:tav>
                                        <p:tav tm="100000">
                                          <p:val>
                                            <p:strVal val="#ppt_w"/>
                                          </p:val>
                                        </p:tav>
                                      </p:tavLst>
                                    </p:anim>
                                    <p:anim calcmode="lin" valueType="num">
                                      <p:cBhvr>
                                        <p:cTn id="160" dur="500" fill="hold"/>
                                        <p:tgtEl>
                                          <p:spTgt spid="23"/>
                                        </p:tgtEl>
                                        <p:attrNameLst>
                                          <p:attrName>ppt_h</p:attrName>
                                        </p:attrNameLst>
                                      </p:cBhvr>
                                      <p:tavLst>
                                        <p:tav tm="0">
                                          <p:val>
                                            <p:fltVal val="0"/>
                                          </p:val>
                                        </p:tav>
                                        <p:tav tm="100000">
                                          <p:val>
                                            <p:strVal val="#ppt_h"/>
                                          </p:val>
                                        </p:tav>
                                      </p:tavLst>
                                    </p:anim>
                                    <p:animEffect transition="in" filter="fade">
                                      <p:cBhvr>
                                        <p:cTn id="161" dur="500"/>
                                        <p:tgtEl>
                                          <p:spTgt spid="23"/>
                                        </p:tgtEl>
                                      </p:cBhvr>
                                    </p:animEffect>
                                  </p:childTnLst>
                                </p:cTn>
                              </p:par>
                              <p:par>
                                <p:cTn id="162" presetID="53" presetClass="entr" presetSubtype="16" fill="hold" grpId="1" nodeType="withEffect">
                                  <p:stCondLst>
                                    <p:cond delay="0"/>
                                  </p:stCondLst>
                                  <p:childTnLst>
                                    <p:set>
                                      <p:cBhvr>
                                        <p:cTn id="163" dur="1" fill="hold">
                                          <p:stCondLst>
                                            <p:cond delay="0"/>
                                          </p:stCondLst>
                                        </p:cTn>
                                        <p:tgtEl>
                                          <p:spTgt spid="24"/>
                                        </p:tgtEl>
                                        <p:attrNameLst>
                                          <p:attrName>style.visibility</p:attrName>
                                        </p:attrNameLst>
                                      </p:cBhvr>
                                      <p:to>
                                        <p:strVal val="visible"/>
                                      </p:to>
                                    </p:set>
                                    <p:anim calcmode="lin" valueType="num">
                                      <p:cBhvr>
                                        <p:cTn id="164" dur="500" fill="hold"/>
                                        <p:tgtEl>
                                          <p:spTgt spid="24"/>
                                        </p:tgtEl>
                                        <p:attrNameLst>
                                          <p:attrName>ppt_w</p:attrName>
                                        </p:attrNameLst>
                                      </p:cBhvr>
                                      <p:tavLst>
                                        <p:tav tm="0">
                                          <p:val>
                                            <p:fltVal val="0"/>
                                          </p:val>
                                        </p:tav>
                                        <p:tav tm="100000">
                                          <p:val>
                                            <p:strVal val="#ppt_w"/>
                                          </p:val>
                                        </p:tav>
                                      </p:tavLst>
                                    </p:anim>
                                    <p:anim calcmode="lin" valueType="num">
                                      <p:cBhvr>
                                        <p:cTn id="165" dur="500" fill="hold"/>
                                        <p:tgtEl>
                                          <p:spTgt spid="24"/>
                                        </p:tgtEl>
                                        <p:attrNameLst>
                                          <p:attrName>ppt_h</p:attrName>
                                        </p:attrNameLst>
                                      </p:cBhvr>
                                      <p:tavLst>
                                        <p:tav tm="0">
                                          <p:val>
                                            <p:fltVal val="0"/>
                                          </p:val>
                                        </p:tav>
                                        <p:tav tm="100000">
                                          <p:val>
                                            <p:strVal val="#ppt_h"/>
                                          </p:val>
                                        </p:tav>
                                      </p:tavLst>
                                    </p:anim>
                                    <p:animEffect transition="in" filter="fade">
                                      <p:cBhvr>
                                        <p:cTn id="166" dur="500"/>
                                        <p:tgtEl>
                                          <p:spTgt spid="24"/>
                                        </p:tgtEl>
                                      </p:cBhvr>
                                    </p:animEffect>
                                  </p:childTnLst>
                                </p:cTn>
                              </p:par>
                              <p:par>
                                <p:cTn id="167" presetID="53" presetClass="entr" presetSubtype="16" fill="hold" grpId="2" nodeType="withEffect">
                                  <p:stCondLst>
                                    <p:cond delay="0"/>
                                  </p:stCondLst>
                                  <p:childTnLst>
                                    <p:set>
                                      <p:cBhvr>
                                        <p:cTn id="168" dur="1" fill="hold">
                                          <p:stCondLst>
                                            <p:cond delay="0"/>
                                          </p:stCondLst>
                                        </p:cTn>
                                        <p:tgtEl>
                                          <p:spTgt spid="33"/>
                                        </p:tgtEl>
                                        <p:attrNameLst>
                                          <p:attrName>style.visibility</p:attrName>
                                        </p:attrNameLst>
                                      </p:cBhvr>
                                      <p:to>
                                        <p:strVal val="visible"/>
                                      </p:to>
                                    </p:set>
                                    <p:anim calcmode="lin" valueType="num">
                                      <p:cBhvr>
                                        <p:cTn id="169" dur="500" fill="hold"/>
                                        <p:tgtEl>
                                          <p:spTgt spid="33"/>
                                        </p:tgtEl>
                                        <p:attrNameLst>
                                          <p:attrName>ppt_w</p:attrName>
                                        </p:attrNameLst>
                                      </p:cBhvr>
                                      <p:tavLst>
                                        <p:tav tm="0">
                                          <p:val>
                                            <p:fltVal val="0"/>
                                          </p:val>
                                        </p:tav>
                                        <p:tav tm="100000">
                                          <p:val>
                                            <p:strVal val="#ppt_w"/>
                                          </p:val>
                                        </p:tav>
                                      </p:tavLst>
                                    </p:anim>
                                    <p:anim calcmode="lin" valueType="num">
                                      <p:cBhvr>
                                        <p:cTn id="170" dur="500" fill="hold"/>
                                        <p:tgtEl>
                                          <p:spTgt spid="33"/>
                                        </p:tgtEl>
                                        <p:attrNameLst>
                                          <p:attrName>ppt_h</p:attrName>
                                        </p:attrNameLst>
                                      </p:cBhvr>
                                      <p:tavLst>
                                        <p:tav tm="0">
                                          <p:val>
                                            <p:fltVal val="0"/>
                                          </p:val>
                                        </p:tav>
                                        <p:tav tm="100000">
                                          <p:val>
                                            <p:strVal val="#ppt_h"/>
                                          </p:val>
                                        </p:tav>
                                      </p:tavLst>
                                    </p:anim>
                                    <p:animEffect transition="in" filter="fade">
                                      <p:cBhvr>
                                        <p:cTn id="171" dur="500"/>
                                        <p:tgtEl>
                                          <p:spTgt spid="33"/>
                                        </p:tgtEl>
                                      </p:cBhvr>
                                    </p:animEffect>
                                  </p:childTnLst>
                                </p:cTn>
                              </p:par>
                              <p:par>
                                <p:cTn id="172" presetID="53" presetClass="entr" presetSubtype="16" fill="hold" grpId="2" nodeType="withEffect">
                                  <p:stCondLst>
                                    <p:cond delay="0"/>
                                  </p:stCondLst>
                                  <p:childTnLst>
                                    <p:set>
                                      <p:cBhvr>
                                        <p:cTn id="173" dur="1" fill="hold">
                                          <p:stCondLst>
                                            <p:cond delay="0"/>
                                          </p:stCondLst>
                                        </p:cTn>
                                        <p:tgtEl>
                                          <p:spTgt spid="30"/>
                                        </p:tgtEl>
                                        <p:attrNameLst>
                                          <p:attrName>style.visibility</p:attrName>
                                        </p:attrNameLst>
                                      </p:cBhvr>
                                      <p:to>
                                        <p:strVal val="visible"/>
                                      </p:to>
                                    </p:set>
                                    <p:anim calcmode="lin" valueType="num">
                                      <p:cBhvr>
                                        <p:cTn id="174" dur="500" fill="hold"/>
                                        <p:tgtEl>
                                          <p:spTgt spid="30"/>
                                        </p:tgtEl>
                                        <p:attrNameLst>
                                          <p:attrName>ppt_w</p:attrName>
                                        </p:attrNameLst>
                                      </p:cBhvr>
                                      <p:tavLst>
                                        <p:tav tm="0">
                                          <p:val>
                                            <p:fltVal val="0"/>
                                          </p:val>
                                        </p:tav>
                                        <p:tav tm="100000">
                                          <p:val>
                                            <p:strVal val="#ppt_w"/>
                                          </p:val>
                                        </p:tav>
                                      </p:tavLst>
                                    </p:anim>
                                    <p:anim calcmode="lin" valueType="num">
                                      <p:cBhvr>
                                        <p:cTn id="175" dur="500" fill="hold"/>
                                        <p:tgtEl>
                                          <p:spTgt spid="30"/>
                                        </p:tgtEl>
                                        <p:attrNameLst>
                                          <p:attrName>ppt_h</p:attrName>
                                        </p:attrNameLst>
                                      </p:cBhvr>
                                      <p:tavLst>
                                        <p:tav tm="0">
                                          <p:val>
                                            <p:fltVal val="0"/>
                                          </p:val>
                                        </p:tav>
                                        <p:tav tm="100000">
                                          <p:val>
                                            <p:strVal val="#ppt_h"/>
                                          </p:val>
                                        </p:tav>
                                      </p:tavLst>
                                    </p:anim>
                                    <p:animEffect transition="in" filter="fade">
                                      <p:cBhvr>
                                        <p:cTn id="176" dur="500"/>
                                        <p:tgtEl>
                                          <p:spTgt spid="30"/>
                                        </p:tgtEl>
                                      </p:cBhvr>
                                    </p:animEffect>
                                  </p:childTnLst>
                                </p:cTn>
                              </p:par>
                              <p:par>
                                <p:cTn id="177" presetID="53" presetClass="entr" presetSubtype="16" fill="hold" grpId="1" nodeType="withEffect">
                                  <p:stCondLst>
                                    <p:cond delay="0"/>
                                  </p:stCondLst>
                                  <p:childTnLst>
                                    <p:set>
                                      <p:cBhvr>
                                        <p:cTn id="178" dur="1" fill="hold">
                                          <p:stCondLst>
                                            <p:cond delay="0"/>
                                          </p:stCondLst>
                                        </p:cTn>
                                        <p:tgtEl>
                                          <p:spTgt spid="31"/>
                                        </p:tgtEl>
                                        <p:attrNameLst>
                                          <p:attrName>style.visibility</p:attrName>
                                        </p:attrNameLst>
                                      </p:cBhvr>
                                      <p:to>
                                        <p:strVal val="visible"/>
                                      </p:to>
                                    </p:set>
                                    <p:anim calcmode="lin" valueType="num">
                                      <p:cBhvr>
                                        <p:cTn id="179" dur="500" fill="hold"/>
                                        <p:tgtEl>
                                          <p:spTgt spid="31"/>
                                        </p:tgtEl>
                                        <p:attrNameLst>
                                          <p:attrName>ppt_w</p:attrName>
                                        </p:attrNameLst>
                                      </p:cBhvr>
                                      <p:tavLst>
                                        <p:tav tm="0">
                                          <p:val>
                                            <p:fltVal val="0"/>
                                          </p:val>
                                        </p:tav>
                                        <p:tav tm="100000">
                                          <p:val>
                                            <p:strVal val="#ppt_w"/>
                                          </p:val>
                                        </p:tav>
                                      </p:tavLst>
                                    </p:anim>
                                    <p:anim calcmode="lin" valueType="num">
                                      <p:cBhvr>
                                        <p:cTn id="180" dur="500" fill="hold"/>
                                        <p:tgtEl>
                                          <p:spTgt spid="31"/>
                                        </p:tgtEl>
                                        <p:attrNameLst>
                                          <p:attrName>ppt_h</p:attrName>
                                        </p:attrNameLst>
                                      </p:cBhvr>
                                      <p:tavLst>
                                        <p:tav tm="0">
                                          <p:val>
                                            <p:fltVal val="0"/>
                                          </p:val>
                                        </p:tav>
                                        <p:tav tm="100000">
                                          <p:val>
                                            <p:strVal val="#ppt_h"/>
                                          </p:val>
                                        </p:tav>
                                      </p:tavLst>
                                    </p:anim>
                                    <p:animEffect transition="in" filter="fade">
                                      <p:cBhvr>
                                        <p:cTn id="181" dur="500"/>
                                        <p:tgtEl>
                                          <p:spTgt spid="31"/>
                                        </p:tgtEl>
                                      </p:cBhvr>
                                    </p:animEffect>
                                  </p:childTnLst>
                                </p:cTn>
                              </p:par>
                              <p:par>
                                <p:cTn id="182" presetID="53" presetClass="entr" presetSubtype="16" fill="hold" grpId="1" nodeType="withEffect">
                                  <p:stCondLst>
                                    <p:cond delay="0"/>
                                  </p:stCondLst>
                                  <p:childTnLst>
                                    <p:set>
                                      <p:cBhvr>
                                        <p:cTn id="183" dur="1" fill="hold">
                                          <p:stCondLst>
                                            <p:cond delay="0"/>
                                          </p:stCondLst>
                                        </p:cTn>
                                        <p:tgtEl>
                                          <p:spTgt spid="32"/>
                                        </p:tgtEl>
                                        <p:attrNameLst>
                                          <p:attrName>style.visibility</p:attrName>
                                        </p:attrNameLst>
                                      </p:cBhvr>
                                      <p:to>
                                        <p:strVal val="visible"/>
                                      </p:to>
                                    </p:set>
                                    <p:anim calcmode="lin" valueType="num">
                                      <p:cBhvr>
                                        <p:cTn id="184" dur="500" fill="hold"/>
                                        <p:tgtEl>
                                          <p:spTgt spid="32"/>
                                        </p:tgtEl>
                                        <p:attrNameLst>
                                          <p:attrName>ppt_w</p:attrName>
                                        </p:attrNameLst>
                                      </p:cBhvr>
                                      <p:tavLst>
                                        <p:tav tm="0">
                                          <p:val>
                                            <p:fltVal val="0"/>
                                          </p:val>
                                        </p:tav>
                                        <p:tav tm="100000">
                                          <p:val>
                                            <p:strVal val="#ppt_w"/>
                                          </p:val>
                                        </p:tav>
                                      </p:tavLst>
                                    </p:anim>
                                    <p:anim calcmode="lin" valueType="num">
                                      <p:cBhvr>
                                        <p:cTn id="185" dur="500" fill="hold"/>
                                        <p:tgtEl>
                                          <p:spTgt spid="32"/>
                                        </p:tgtEl>
                                        <p:attrNameLst>
                                          <p:attrName>ppt_h</p:attrName>
                                        </p:attrNameLst>
                                      </p:cBhvr>
                                      <p:tavLst>
                                        <p:tav tm="0">
                                          <p:val>
                                            <p:fltVal val="0"/>
                                          </p:val>
                                        </p:tav>
                                        <p:tav tm="100000">
                                          <p:val>
                                            <p:strVal val="#ppt_h"/>
                                          </p:val>
                                        </p:tav>
                                      </p:tavLst>
                                    </p:anim>
                                    <p:animEffect transition="in" filter="fade">
                                      <p:cBhvr>
                                        <p:cTn id="186" dur="500"/>
                                        <p:tgtEl>
                                          <p:spTgt spid="32"/>
                                        </p:tgtEl>
                                      </p:cBhvr>
                                    </p:animEffect>
                                  </p:childTnLst>
                                </p:cTn>
                              </p:par>
                              <p:par>
                                <p:cTn id="187" presetID="53" presetClass="entr" presetSubtype="16" fill="hold" grpId="2" nodeType="withEffect">
                                  <p:stCondLst>
                                    <p:cond delay="0"/>
                                  </p:stCondLst>
                                  <p:childTnLst>
                                    <p:set>
                                      <p:cBhvr>
                                        <p:cTn id="188" dur="1" fill="hold">
                                          <p:stCondLst>
                                            <p:cond delay="0"/>
                                          </p:stCondLst>
                                        </p:cTn>
                                        <p:tgtEl>
                                          <p:spTgt spid="2"/>
                                        </p:tgtEl>
                                        <p:attrNameLst>
                                          <p:attrName>style.visibility</p:attrName>
                                        </p:attrNameLst>
                                      </p:cBhvr>
                                      <p:to>
                                        <p:strVal val="visible"/>
                                      </p:to>
                                    </p:set>
                                    <p:anim calcmode="lin" valueType="num">
                                      <p:cBhvr>
                                        <p:cTn id="189" dur="500" fill="hold"/>
                                        <p:tgtEl>
                                          <p:spTgt spid="2"/>
                                        </p:tgtEl>
                                        <p:attrNameLst>
                                          <p:attrName>ppt_w</p:attrName>
                                        </p:attrNameLst>
                                      </p:cBhvr>
                                      <p:tavLst>
                                        <p:tav tm="0">
                                          <p:val>
                                            <p:fltVal val="0"/>
                                          </p:val>
                                        </p:tav>
                                        <p:tav tm="100000">
                                          <p:val>
                                            <p:strVal val="#ppt_w"/>
                                          </p:val>
                                        </p:tav>
                                      </p:tavLst>
                                    </p:anim>
                                    <p:anim calcmode="lin" valueType="num">
                                      <p:cBhvr>
                                        <p:cTn id="190" dur="500" fill="hold"/>
                                        <p:tgtEl>
                                          <p:spTgt spid="2"/>
                                        </p:tgtEl>
                                        <p:attrNameLst>
                                          <p:attrName>ppt_h</p:attrName>
                                        </p:attrNameLst>
                                      </p:cBhvr>
                                      <p:tavLst>
                                        <p:tav tm="0">
                                          <p:val>
                                            <p:fltVal val="0"/>
                                          </p:val>
                                        </p:tav>
                                        <p:tav tm="100000">
                                          <p:val>
                                            <p:strVal val="#ppt_h"/>
                                          </p:val>
                                        </p:tav>
                                      </p:tavLst>
                                    </p:anim>
                                    <p:animEffect transition="in" filter="fade">
                                      <p:cBhvr>
                                        <p:cTn id="191" dur="500"/>
                                        <p:tgtEl>
                                          <p:spTgt spid="2"/>
                                        </p:tgtEl>
                                      </p:cBhvr>
                                    </p:animEffect>
                                  </p:childTnLst>
                                </p:cTn>
                              </p:par>
                              <p:par>
                                <p:cTn id="192" presetID="53" presetClass="entr" presetSubtype="16" fill="hold" grpId="5" nodeType="withEffect">
                                  <p:stCondLst>
                                    <p:cond delay="0"/>
                                  </p:stCondLst>
                                  <p:childTnLst>
                                    <p:set>
                                      <p:cBhvr>
                                        <p:cTn id="193" dur="1" fill="hold">
                                          <p:stCondLst>
                                            <p:cond delay="0"/>
                                          </p:stCondLst>
                                        </p:cTn>
                                        <p:tgtEl>
                                          <p:spTgt spid="27"/>
                                        </p:tgtEl>
                                        <p:attrNameLst>
                                          <p:attrName>style.visibility</p:attrName>
                                        </p:attrNameLst>
                                      </p:cBhvr>
                                      <p:to>
                                        <p:strVal val="visible"/>
                                      </p:to>
                                    </p:set>
                                    <p:anim calcmode="lin" valueType="num">
                                      <p:cBhvr>
                                        <p:cTn id="194" dur="500" fill="hold"/>
                                        <p:tgtEl>
                                          <p:spTgt spid="27"/>
                                        </p:tgtEl>
                                        <p:attrNameLst>
                                          <p:attrName>ppt_w</p:attrName>
                                        </p:attrNameLst>
                                      </p:cBhvr>
                                      <p:tavLst>
                                        <p:tav tm="0">
                                          <p:val>
                                            <p:fltVal val="0"/>
                                          </p:val>
                                        </p:tav>
                                        <p:tav tm="100000">
                                          <p:val>
                                            <p:strVal val="#ppt_w"/>
                                          </p:val>
                                        </p:tav>
                                      </p:tavLst>
                                    </p:anim>
                                    <p:anim calcmode="lin" valueType="num">
                                      <p:cBhvr>
                                        <p:cTn id="195" dur="500" fill="hold"/>
                                        <p:tgtEl>
                                          <p:spTgt spid="27"/>
                                        </p:tgtEl>
                                        <p:attrNameLst>
                                          <p:attrName>ppt_h</p:attrName>
                                        </p:attrNameLst>
                                      </p:cBhvr>
                                      <p:tavLst>
                                        <p:tav tm="0">
                                          <p:val>
                                            <p:fltVal val="0"/>
                                          </p:val>
                                        </p:tav>
                                        <p:tav tm="100000">
                                          <p:val>
                                            <p:strVal val="#ppt_h"/>
                                          </p:val>
                                        </p:tav>
                                      </p:tavLst>
                                    </p:anim>
                                    <p:animEffect transition="in" filter="fade">
                                      <p:cBhvr>
                                        <p:cTn id="196" dur="500"/>
                                        <p:tgtEl>
                                          <p:spTgt spid="27"/>
                                        </p:tgtEl>
                                      </p:cBhvr>
                                    </p:animEffect>
                                  </p:childTnLst>
                                </p:cTn>
                              </p:par>
                              <p:par>
                                <p:cTn id="197" presetID="10" presetClass="entr" presetSubtype="0" fill="hold" grpId="0" nodeType="withEffect">
                                  <p:stCondLst>
                                    <p:cond delay="0"/>
                                  </p:stCondLst>
                                  <p:childTnLst>
                                    <p:set>
                                      <p:cBhvr>
                                        <p:cTn id="198" dur="1" fill="hold">
                                          <p:stCondLst>
                                            <p:cond delay="0"/>
                                          </p:stCondLst>
                                        </p:cTn>
                                        <p:tgtEl>
                                          <p:spTgt spid="34"/>
                                        </p:tgtEl>
                                        <p:attrNameLst>
                                          <p:attrName>style.visibility</p:attrName>
                                        </p:attrNameLst>
                                      </p:cBhvr>
                                      <p:to>
                                        <p:strVal val="visible"/>
                                      </p:to>
                                    </p:set>
                                    <p:animEffect transition="in" filter="fade">
                                      <p:cBhvr>
                                        <p:cTn id="199" dur="500"/>
                                        <p:tgtEl>
                                          <p:spTgt spid="34"/>
                                        </p:tgtEl>
                                      </p:cBhvr>
                                    </p:animEffect>
                                  </p:childTnLst>
                                </p:cTn>
                              </p:par>
                              <p:par>
                                <p:cTn id="200" presetID="53" presetClass="entr" presetSubtype="16" fill="hold" grpId="2" nodeType="withEffect">
                                  <p:stCondLst>
                                    <p:cond delay="0"/>
                                  </p:stCondLst>
                                  <p:childTnLst>
                                    <p:set>
                                      <p:cBhvr>
                                        <p:cTn id="201" dur="1" fill="hold">
                                          <p:stCondLst>
                                            <p:cond delay="0"/>
                                          </p:stCondLst>
                                        </p:cTn>
                                        <p:tgtEl>
                                          <p:spTgt spid="34"/>
                                        </p:tgtEl>
                                        <p:attrNameLst>
                                          <p:attrName>style.visibility</p:attrName>
                                        </p:attrNameLst>
                                      </p:cBhvr>
                                      <p:to>
                                        <p:strVal val="visible"/>
                                      </p:to>
                                    </p:set>
                                    <p:anim calcmode="lin" valueType="num">
                                      <p:cBhvr>
                                        <p:cTn id="202" dur="500" fill="hold"/>
                                        <p:tgtEl>
                                          <p:spTgt spid="34"/>
                                        </p:tgtEl>
                                        <p:attrNameLst>
                                          <p:attrName>ppt_w</p:attrName>
                                        </p:attrNameLst>
                                      </p:cBhvr>
                                      <p:tavLst>
                                        <p:tav tm="0">
                                          <p:val>
                                            <p:fltVal val="0"/>
                                          </p:val>
                                        </p:tav>
                                        <p:tav tm="100000">
                                          <p:val>
                                            <p:strVal val="#ppt_w"/>
                                          </p:val>
                                        </p:tav>
                                      </p:tavLst>
                                    </p:anim>
                                    <p:anim calcmode="lin" valueType="num">
                                      <p:cBhvr>
                                        <p:cTn id="203" dur="500" fill="hold"/>
                                        <p:tgtEl>
                                          <p:spTgt spid="34"/>
                                        </p:tgtEl>
                                        <p:attrNameLst>
                                          <p:attrName>ppt_h</p:attrName>
                                        </p:attrNameLst>
                                      </p:cBhvr>
                                      <p:tavLst>
                                        <p:tav tm="0">
                                          <p:val>
                                            <p:fltVal val="0"/>
                                          </p:val>
                                        </p:tav>
                                        <p:tav tm="100000">
                                          <p:val>
                                            <p:strVal val="#ppt_h"/>
                                          </p:val>
                                        </p:tav>
                                      </p:tavLst>
                                    </p:anim>
                                    <p:animEffect transition="in" filter="fade">
                                      <p:cBhvr>
                                        <p:cTn id="204" dur="500"/>
                                        <p:tgtEl>
                                          <p:spTgt spid="34"/>
                                        </p:tgtEl>
                                      </p:cBhvr>
                                    </p:animEffect>
                                  </p:childTnLst>
                                </p:cTn>
                              </p:par>
                              <p:par>
                                <p:cTn id="205" presetID="53" presetClass="entr" presetSubtype="16" fill="hold" grpId="2" nodeType="withEffect">
                                  <p:stCondLst>
                                    <p:cond delay="0"/>
                                  </p:stCondLst>
                                  <p:childTnLst>
                                    <p:set>
                                      <p:cBhvr>
                                        <p:cTn id="206" dur="1" fill="hold">
                                          <p:stCondLst>
                                            <p:cond delay="0"/>
                                          </p:stCondLst>
                                        </p:cTn>
                                        <p:tgtEl>
                                          <p:spTgt spid="29"/>
                                        </p:tgtEl>
                                        <p:attrNameLst>
                                          <p:attrName>style.visibility</p:attrName>
                                        </p:attrNameLst>
                                      </p:cBhvr>
                                      <p:to>
                                        <p:strVal val="visible"/>
                                      </p:to>
                                    </p:set>
                                    <p:anim calcmode="lin" valueType="num">
                                      <p:cBhvr>
                                        <p:cTn id="207" dur="500" fill="hold"/>
                                        <p:tgtEl>
                                          <p:spTgt spid="29"/>
                                        </p:tgtEl>
                                        <p:attrNameLst>
                                          <p:attrName>ppt_w</p:attrName>
                                        </p:attrNameLst>
                                      </p:cBhvr>
                                      <p:tavLst>
                                        <p:tav tm="0">
                                          <p:val>
                                            <p:fltVal val="0"/>
                                          </p:val>
                                        </p:tav>
                                        <p:tav tm="100000">
                                          <p:val>
                                            <p:strVal val="#ppt_w"/>
                                          </p:val>
                                        </p:tav>
                                      </p:tavLst>
                                    </p:anim>
                                    <p:anim calcmode="lin" valueType="num">
                                      <p:cBhvr>
                                        <p:cTn id="208" dur="500" fill="hold"/>
                                        <p:tgtEl>
                                          <p:spTgt spid="29"/>
                                        </p:tgtEl>
                                        <p:attrNameLst>
                                          <p:attrName>ppt_h</p:attrName>
                                        </p:attrNameLst>
                                      </p:cBhvr>
                                      <p:tavLst>
                                        <p:tav tm="0">
                                          <p:val>
                                            <p:fltVal val="0"/>
                                          </p:val>
                                        </p:tav>
                                        <p:tav tm="100000">
                                          <p:val>
                                            <p:strVal val="#ppt_h"/>
                                          </p:val>
                                        </p:tav>
                                      </p:tavLst>
                                    </p:anim>
                                    <p:animEffect transition="in" filter="fade">
                                      <p:cBhvr>
                                        <p:cTn id="20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2" grpId="0" animBg="1"/>
      <p:bldP spid="12" grpId="1" animBg="1"/>
      <p:bldP spid="12" grpId="2" animBg="1"/>
      <p:bldP spid="12" grpId="3" animBg="1"/>
      <p:bldP spid="15" grpId="0" animBg="1"/>
      <p:bldP spid="15" grpId="2" animBg="1"/>
      <p:bldP spid="15" grpId="4" animBg="1"/>
      <p:bldP spid="17" grpId="0" animBg="1"/>
      <p:bldP spid="17" grpId="1" animBg="1"/>
      <p:bldP spid="17" grpId="2" animBg="1"/>
      <p:bldP spid="18" grpId="0" animBg="1"/>
      <p:bldP spid="18" grpId="1" animBg="1"/>
      <p:bldP spid="22" grpId="0" animBg="1"/>
      <p:bldP spid="22" grpId="1" animBg="1"/>
      <p:bldP spid="22" grpId="2" animBg="1"/>
      <p:bldP spid="23" grpId="0" animBg="1"/>
      <p:bldP spid="23" grpId="1" animBg="1"/>
      <p:bldP spid="24" grpId="0" animBg="1"/>
      <p:bldP spid="24" grpId="1" animBg="1"/>
      <p:bldP spid="28" grpId="0" animBg="1"/>
      <p:bldP spid="28" grpId="1" animBg="1"/>
      <p:bldP spid="28" grpId="2" animBg="1"/>
      <p:bldP spid="30" grpId="0" animBg="1"/>
      <p:bldP spid="30" grpId="1" animBg="1"/>
      <p:bldP spid="30" grpId="2" animBg="1"/>
      <p:bldP spid="31" grpId="0" animBg="1"/>
      <p:bldP spid="31" grpId="1" animBg="1"/>
      <p:bldP spid="32" grpId="0" animBg="1"/>
      <p:bldP spid="32" grpId="1" animBg="1"/>
      <p:bldP spid="33" grpId="0" animBg="1"/>
      <p:bldP spid="33" grpId="1" animBg="1"/>
      <p:bldP spid="33" grpId="2" animBg="1"/>
      <p:bldP spid="2" grpId="0" animBg="1"/>
      <p:bldP spid="2" grpId="1" animBg="1"/>
      <p:bldP spid="2" grpId="2" animBg="1"/>
      <p:bldP spid="7" grpId="0" animBg="1"/>
      <p:bldP spid="27" grpId="0" animBg="1"/>
      <p:bldP spid="27" grpId="4" animBg="1"/>
      <p:bldP spid="27" grpId="5" animBg="1"/>
      <p:bldP spid="29" grpId="0" animBg="1"/>
      <p:bldP spid="29" grpId="1" animBg="1"/>
      <p:bldP spid="29" grpId="2" animBg="1"/>
      <p:bldP spid="34" grpId="0" animBg="1"/>
      <p:bldP spid="34" grpId="2" animBg="1"/>
      <p:bldP spid="34" grpId="3"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sz="2400" dirty="0"/>
              <a:t>Client Match</a:t>
            </a:r>
            <a:endParaRPr lang="en-US" sz="1400" dirty="0"/>
          </a:p>
        </p:txBody>
      </p:sp>
      <p:sp>
        <p:nvSpPr>
          <p:cNvPr id="3" name="Content Placeholder 2"/>
          <p:cNvSpPr>
            <a:spLocks noGrp="1"/>
          </p:cNvSpPr>
          <p:nvPr>
            <p:ph type="body" sz="quarter" idx="11"/>
          </p:nvPr>
        </p:nvSpPr>
        <p:spPr>
          <a:xfrm>
            <a:off x="499444" y="916224"/>
            <a:ext cx="8149167" cy="644024"/>
          </a:xfrm>
        </p:spPr>
        <p:txBody>
          <a:bodyPr/>
          <a:lstStyle/>
          <a:p>
            <a:r>
              <a:rPr lang="en-US" sz="1600" dirty="0"/>
              <a:t>Client Match Events – Sticky</a:t>
            </a:r>
          </a:p>
          <a:p>
            <a:pPr marL="246062" lvl="1" indent="0">
              <a:buNone/>
            </a:pPr>
            <a:r>
              <a:rPr lang="en-US" sz="1400" dirty="0"/>
              <a:t>Client is associated to an AP that is not receiving the client’s signal above an SNR threshold</a:t>
            </a:r>
            <a:endParaRPr lang="en-US" sz="1200" dirty="0"/>
          </a:p>
          <a:p>
            <a:pPr marL="246062" lvl="1" indent="0">
              <a:buNone/>
            </a:pPr>
            <a:endParaRPr lang="en-US" sz="1400" dirty="0"/>
          </a:p>
        </p:txBody>
      </p:sp>
      <p:sp>
        <p:nvSpPr>
          <p:cNvPr id="7" name="Down Arrow 6"/>
          <p:cNvSpPr/>
          <p:nvPr/>
        </p:nvSpPr>
        <p:spPr bwMode="auto">
          <a:xfrm>
            <a:off x="4512793" y="2003159"/>
            <a:ext cx="147638" cy="390525"/>
          </a:xfrm>
          <a:prstGeom prst="downArrow">
            <a:avLst/>
          </a:prstGeom>
          <a:solidFill>
            <a:srgbClr val="0000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hangingPunct="0"/>
            <a:endParaRPr lang="en-US" sz="1000" b="1">
              <a:solidFill>
                <a:schemeClr val="bg1"/>
              </a:solidFill>
              <a:latin typeface="Arial" charset="0"/>
              <a:ea typeface="ＭＳ Ｐゴシック" pitchFamily="34" charset="-128"/>
            </a:endParaRPr>
          </a:p>
        </p:txBody>
      </p:sp>
      <p:sp>
        <p:nvSpPr>
          <p:cNvPr id="8" name="Rectangle 7"/>
          <p:cNvSpPr/>
          <p:nvPr/>
        </p:nvSpPr>
        <p:spPr bwMode="auto">
          <a:xfrm>
            <a:off x="3796037" y="2393684"/>
            <a:ext cx="1638300" cy="357188"/>
          </a:xfrm>
          <a:prstGeom prst="rect">
            <a:avLst/>
          </a:prstGeom>
          <a:solidFill>
            <a:srgbClr val="0000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hangingPunct="0"/>
            <a:r>
              <a:rPr lang="en-US" sz="900" b="1" dirty="0">
                <a:solidFill>
                  <a:schemeClr val="bg1"/>
                </a:solidFill>
                <a:latin typeface="Arial" charset="0"/>
                <a:ea typeface="ＭＳ Ｐゴシック" pitchFamily="34" charset="-128"/>
              </a:rPr>
              <a:t>AP Monitors its Attached Clients SNR</a:t>
            </a:r>
          </a:p>
        </p:txBody>
      </p:sp>
      <p:sp>
        <p:nvSpPr>
          <p:cNvPr id="9" name="Down Arrow 8"/>
          <p:cNvSpPr/>
          <p:nvPr/>
        </p:nvSpPr>
        <p:spPr bwMode="auto">
          <a:xfrm>
            <a:off x="4512793" y="2731822"/>
            <a:ext cx="147638" cy="195262"/>
          </a:xfrm>
          <a:prstGeom prst="downArrow">
            <a:avLst/>
          </a:prstGeom>
          <a:solidFill>
            <a:srgbClr val="0000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hangingPunct="0"/>
            <a:endParaRPr lang="en-US" sz="1000" b="1">
              <a:solidFill>
                <a:schemeClr val="bg1"/>
              </a:solidFill>
              <a:latin typeface="Arial" charset="0"/>
              <a:ea typeface="ＭＳ Ｐゴシック" pitchFamily="34" charset="-128"/>
            </a:endParaRPr>
          </a:p>
        </p:txBody>
      </p:sp>
      <p:sp>
        <p:nvSpPr>
          <p:cNvPr id="10" name="Right Arrow Callout 9"/>
          <p:cNvSpPr/>
          <p:nvPr/>
        </p:nvSpPr>
        <p:spPr bwMode="auto">
          <a:xfrm>
            <a:off x="5158113" y="2927084"/>
            <a:ext cx="623506" cy="503733"/>
          </a:xfrm>
          <a:prstGeom prst="rightArrowCallout">
            <a:avLst/>
          </a:prstGeom>
          <a:solidFill>
            <a:srgbClr val="006600">
              <a:alpha val="34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hangingPunct="0"/>
            <a:r>
              <a:rPr lang="en-US" sz="900" b="1" dirty="0">
                <a:solidFill>
                  <a:srgbClr val="006600"/>
                </a:solidFill>
                <a:latin typeface="Arial" charset="0"/>
                <a:ea typeface="ＭＳ Ｐゴシック" pitchFamily="34" charset="-128"/>
              </a:rPr>
              <a:t>Yes</a:t>
            </a:r>
          </a:p>
        </p:txBody>
      </p:sp>
      <p:sp>
        <p:nvSpPr>
          <p:cNvPr id="11" name="Left Arrow Callout 10"/>
          <p:cNvSpPr/>
          <p:nvPr/>
        </p:nvSpPr>
        <p:spPr bwMode="auto">
          <a:xfrm>
            <a:off x="3502913" y="2927084"/>
            <a:ext cx="550299" cy="503733"/>
          </a:xfrm>
          <a:prstGeom prst="leftArrowCallout">
            <a:avLst/>
          </a:prstGeom>
          <a:solidFill>
            <a:srgbClr val="FF0000">
              <a:alpha val="22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hangingPunct="0"/>
            <a:r>
              <a:rPr lang="en-US" sz="900" b="1" dirty="0">
                <a:solidFill>
                  <a:srgbClr val="FF0000"/>
                </a:solidFill>
                <a:latin typeface="Arial" charset="0"/>
                <a:ea typeface="ＭＳ Ｐゴシック" pitchFamily="34" charset="-128"/>
              </a:rPr>
              <a:t>No</a:t>
            </a:r>
          </a:p>
        </p:txBody>
      </p:sp>
      <p:sp>
        <p:nvSpPr>
          <p:cNvPr id="12" name="Rectangle 11"/>
          <p:cNvSpPr/>
          <p:nvPr/>
        </p:nvSpPr>
        <p:spPr bwMode="auto">
          <a:xfrm>
            <a:off x="4053212" y="2927084"/>
            <a:ext cx="1104901" cy="503734"/>
          </a:xfrm>
          <a:prstGeom prst="rect">
            <a:avLst/>
          </a:prstGeom>
          <a:solidFill>
            <a:srgbClr val="0000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hangingPunct="0"/>
            <a:r>
              <a:rPr lang="en-US" sz="900" b="1" dirty="0">
                <a:solidFill>
                  <a:schemeClr val="bg1"/>
                </a:solidFill>
                <a:latin typeface="Arial" charset="0"/>
                <a:ea typeface="ＭＳ Ｐゴシック" pitchFamily="34" charset="-128"/>
              </a:rPr>
              <a:t>X &gt;/= 18 SNR</a:t>
            </a:r>
          </a:p>
          <a:p>
            <a:pPr algn="ctr" defTabSz="914400" eaLnBrk="0" hangingPunct="0"/>
            <a:r>
              <a:rPr lang="en-US" sz="900" b="1" dirty="0">
                <a:solidFill>
                  <a:schemeClr val="bg1"/>
                </a:solidFill>
                <a:latin typeface="Arial" charset="0"/>
                <a:ea typeface="ＭＳ Ｐゴシック" pitchFamily="34" charset="-128"/>
              </a:rPr>
              <a:t>X = Current AP</a:t>
            </a:r>
          </a:p>
          <a:p>
            <a:pPr algn="ctr" defTabSz="914400" eaLnBrk="0" hangingPunct="0"/>
            <a:r>
              <a:rPr lang="en-US" sz="900" b="1" dirty="0">
                <a:solidFill>
                  <a:srgbClr val="FFFF00"/>
                </a:solidFill>
                <a:latin typeface="Arial" charset="0"/>
                <a:ea typeface="ＭＳ Ｐゴシック" pitchFamily="34" charset="-128"/>
              </a:rPr>
              <a:t>(cm-sticky-snr)</a:t>
            </a:r>
            <a:endParaRPr lang="en-US" sz="900" b="1" dirty="0">
              <a:solidFill>
                <a:schemeClr val="bg1"/>
              </a:solidFill>
              <a:latin typeface="Arial" charset="0"/>
              <a:ea typeface="ＭＳ Ｐゴシック" pitchFamily="34" charset="-128"/>
            </a:endParaRPr>
          </a:p>
          <a:p>
            <a:pPr algn="ctr" defTabSz="914400" eaLnBrk="0" hangingPunct="0"/>
            <a:endParaRPr lang="en-US" sz="900" b="1" dirty="0">
              <a:solidFill>
                <a:schemeClr val="bg1"/>
              </a:solidFill>
              <a:latin typeface="Arial" charset="0"/>
              <a:ea typeface="ＭＳ Ｐゴシック" pitchFamily="34" charset="-128"/>
            </a:endParaRPr>
          </a:p>
        </p:txBody>
      </p:sp>
      <p:sp>
        <p:nvSpPr>
          <p:cNvPr id="14" name="Rectangle 13"/>
          <p:cNvSpPr/>
          <p:nvPr/>
        </p:nvSpPr>
        <p:spPr bwMode="auto">
          <a:xfrm>
            <a:off x="5781619" y="2927082"/>
            <a:ext cx="1490205" cy="503735"/>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hangingPunct="0"/>
            <a:r>
              <a:rPr lang="en-US" sz="900" b="1" dirty="0">
                <a:solidFill>
                  <a:schemeClr val="bg1"/>
                </a:solidFill>
                <a:latin typeface="Arial" charset="0"/>
                <a:ea typeface="ＭＳ Ｐゴシック" pitchFamily="34" charset="-128"/>
              </a:rPr>
              <a:t>Stop and apply </a:t>
            </a:r>
            <a:r>
              <a:rPr lang="en-US" sz="900" b="1" dirty="0" err="1">
                <a:solidFill>
                  <a:schemeClr val="bg1"/>
                </a:solidFill>
                <a:latin typeface="Arial" charset="0"/>
                <a:ea typeface="ＭＳ Ｐゴシック" pitchFamily="34" charset="-128"/>
              </a:rPr>
              <a:t>bandsteering</a:t>
            </a:r>
            <a:r>
              <a:rPr lang="en-US" sz="900" b="1" dirty="0">
                <a:solidFill>
                  <a:schemeClr val="bg1"/>
                </a:solidFill>
                <a:latin typeface="Arial" charset="0"/>
                <a:ea typeface="ＭＳ Ｐゴシック" pitchFamily="34" charset="-128"/>
              </a:rPr>
              <a:t> flow</a:t>
            </a:r>
          </a:p>
        </p:txBody>
      </p:sp>
      <p:sp>
        <p:nvSpPr>
          <p:cNvPr id="18" name="Left Arrow Callout 17"/>
          <p:cNvSpPr/>
          <p:nvPr/>
        </p:nvSpPr>
        <p:spPr bwMode="auto">
          <a:xfrm>
            <a:off x="1811901" y="2927086"/>
            <a:ext cx="586111" cy="503728"/>
          </a:xfrm>
          <a:prstGeom prst="leftArrowCallout">
            <a:avLst/>
          </a:prstGeom>
          <a:solidFill>
            <a:srgbClr val="FF0000">
              <a:alpha val="22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hangingPunct="0"/>
            <a:r>
              <a:rPr lang="en-US" sz="900" b="1" dirty="0">
                <a:solidFill>
                  <a:srgbClr val="FF0000"/>
                </a:solidFill>
                <a:latin typeface="Arial" charset="0"/>
                <a:ea typeface="ＭＳ Ｐゴシック" pitchFamily="34" charset="-128"/>
              </a:rPr>
              <a:t>No</a:t>
            </a:r>
          </a:p>
        </p:txBody>
      </p:sp>
      <p:sp>
        <p:nvSpPr>
          <p:cNvPr id="19" name="Rectangle 18"/>
          <p:cNvSpPr/>
          <p:nvPr/>
        </p:nvSpPr>
        <p:spPr bwMode="auto">
          <a:xfrm>
            <a:off x="2398012" y="2927087"/>
            <a:ext cx="1104901" cy="503727"/>
          </a:xfrm>
          <a:prstGeom prst="rect">
            <a:avLst/>
          </a:prstGeom>
          <a:solidFill>
            <a:srgbClr val="0000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hangingPunct="0"/>
            <a:r>
              <a:rPr lang="en-US" sz="900" b="1" dirty="0">
                <a:solidFill>
                  <a:schemeClr val="bg1"/>
                </a:solidFill>
                <a:latin typeface="Arial" charset="0"/>
                <a:ea typeface="ＭＳ Ｐゴシック" pitchFamily="34" charset="-128"/>
              </a:rPr>
              <a:t>Y &gt; -65 dBm</a:t>
            </a:r>
          </a:p>
          <a:p>
            <a:pPr algn="ctr" defTabSz="914400" eaLnBrk="0" hangingPunct="0"/>
            <a:r>
              <a:rPr lang="en-US" sz="900" b="1" dirty="0">
                <a:solidFill>
                  <a:schemeClr val="bg1"/>
                </a:solidFill>
                <a:latin typeface="Arial" charset="0"/>
                <a:ea typeface="ＭＳ Ｐゴシック" pitchFamily="34" charset="-128"/>
              </a:rPr>
              <a:t>Y = Neighbor AP </a:t>
            </a:r>
            <a:r>
              <a:rPr lang="en-US" sz="600" b="1" dirty="0">
                <a:solidFill>
                  <a:srgbClr val="FFFF00"/>
                </a:solidFill>
                <a:latin typeface="Arial" charset="0"/>
                <a:ea typeface="ＭＳ Ｐゴシック" pitchFamily="34" charset="-128"/>
              </a:rPr>
              <a:t>(cm-sticky-min-signal)</a:t>
            </a:r>
          </a:p>
          <a:p>
            <a:pPr algn="ctr" defTabSz="914400" eaLnBrk="0" hangingPunct="0"/>
            <a:endParaRPr lang="en-US" sz="900" b="1" dirty="0">
              <a:solidFill>
                <a:schemeClr val="bg1"/>
              </a:solidFill>
              <a:latin typeface="Arial" charset="0"/>
              <a:ea typeface="ＭＳ Ｐゴシック" pitchFamily="34" charset="-128"/>
            </a:endParaRPr>
          </a:p>
        </p:txBody>
      </p:sp>
      <p:sp>
        <p:nvSpPr>
          <p:cNvPr id="21" name="Rectangle 20"/>
          <p:cNvSpPr/>
          <p:nvPr/>
        </p:nvSpPr>
        <p:spPr bwMode="auto">
          <a:xfrm>
            <a:off x="747710" y="2927086"/>
            <a:ext cx="1064191" cy="503728"/>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hangingPunct="0"/>
            <a:r>
              <a:rPr lang="en-US" sz="900" b="1" dirty="0">
                <a:solidFill>
                  <a:schemeClr val="bg1"/>
                </a:solidFill>
                <a:latin typeface="Arial" charset="0"/>
                <a:ea typeface="ＭＳ Ｐゴシック" pitchFamily="34" charset="-128"/>
              </a:rPr>
              <a:t>Stop Logic</a:t>
            </a:r>
          </a:p>
        </p:txBody>
      </p:sp>
      <p:sp>
        <p:nvSpPr>
          <p:cNvPr id="32" name="Right Arrow Callout 31"/>
          <p:cNvSpPr/>
          <p:nvPr/>
        </p:nvSpPr>
        <p:spPr bwMode="auto">
          <a:xfrm>
            <a:off x="3510248" y="3989017"/>
            <a:ext cx="604247" cy="444836"/>
          </a:xfrm>
          <a:prstGeom prst="rightArrowCallout">
            <a:avLst/>
          </a:prstGeom>
          <a:solidFill>
            <a:srgbClr val="006600">
              <a:alpha val="34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hangingPunct="0"/>
            <a:r>
              <a:rPr lang="en-US" sz="900" b="1" dirty="0">
                <a:solidFill>
                  <a:srgbClr val="006600"/>
                </a:solidFill>
                <a:latin typeface="Arial" charset="0"/>
                <a:ea typeface="ＭＳ Ｐゴシック" pitchFamily="34" charset="-128"/>
              </a:rPr>
              <a:t>Yes</a:t>
            </a:r>
          </a:p>
        </p:txBody>
      </p:sp>
      <p:sp>
        <p:nvSpPr>
          <p:cNvPr id="20" name="Down Arrow Callout 19"/>
          <p:cNvSpPr/>
          <p:nvPr/>
        </p:nvSpPr>
        <p:spPr bwMode="auto">
          <a:xfrm>
            <a:off x="2398434" y="3430817"/>
            <a:ext cx="1104479" cy="558200"/>
          </a:xfrm>
          <a:prstGeom prst="downArrowCallout">
            <a:avLst/>
          </a:prstGeom>
          <a:solidFill>
            <a:srgbClr val="006600">
              <a:alpha val="34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hangingPunct="0"/>
            <a:endParaRPr lang="en-US" sz="900" b="1" dirty="0">
              <a:solidFill>
                <a:srgbClr val="006600"/>
              </a:solidFill>
              <a:latin typeface="Arial" charset="0"/>
              <a:ea typeface="ＭＳ Ｐゴシック" pitchFamily="34" charset="-128"/>
            </a:endParaRPr>
          </a:p>
          <a:p>
            <a:pPr algn="ctr" defTabSz="914400" eaLnBrk="0" hangingPunct="0"/>
            <a:r>
              <a:rPr lang="en-US" sz="900" b="1" dirty="0">
                <a:solidFill>
                  <a:srgbClr val="006600"/>
                </a:solidFill>
                <a:latin typeface="Arial" charset="0"/>
                <a:ea typeface="ＭＳ Ｐゴシック" pitchFamily="34" charset="-128"/>
              </a:rPr>
              <a:t>Yes</a:t>
            </a:r>
          </a:p>
        </p:txBody>
      </p:sp>
      <p:sp>
        <p:nvSpPr>
          <p:cNvPr id="30" name="Left Arrow Callout 29"/>
          <p:cNvSpPr/>
          <p:nvPr/>
        </p:nvSpPr>
        <p:spPr bwMode="auto">
          <a:xfrm>
            <a:off x="1811901" y="3989020"/>
            <a:ext cx="593447" cy="444834"/>
          </a:xfrm>
          <a:prstGeom prst="leftArrowCallout">
            <a:avLst/>
          </a:prstGeom>
          <a:solidFill>
            <a:srgbClr val="FF0000">
              <a:alpha val="22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hangingPunct="0"/>
            <a:r>
              <a:rPr lang="en-US" sz="900" b="1" dirty="0">
                <a:solidFill>
                  <a:srgbClr val="FF0000"/>
                </a:solidFill>
                <a:latin typeface="Arial" charset="0"/>
                <a:ea typeface="ＭＳ Ｐゴシック" pitchFamily="34" charset="-128"/>
              </a:rPr>
              <a:t>No</a:t>
            </a:r>
          </a:p>
        </p:txBody>
      </p:sp>
      <p:sp>
        <p:nvSpPr>
          <p:cNvPr id="31" name="Rectangle 30"/>
          <p:cNvSpPr/>
          <p:nvPr/>
        </p:nvSpPr>
        <p:spPr bwMode="auto">
          <a:xfrm>
            <a:off x="2405348" y="3989019"/>
            <a:ext cx="1104901" cy="444834"/>
          </a:xfrm>
          <a:prstGeom prst="rect">
            <a:avLst/>
          </a:prstGeom>
          <a:solidFill>
            <a:srgbClr val="0000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hangingPunct="0"/>
            <a:r>
              <a:rPr lang="en-US" sz="900" b="1" dirty="0">
                <a:solidFill>
                  <a:schemeClr val="bg1"/>
                </a:solidFill>
                <a:latin typeface="Arial" charset="0"/>
                <a:ea typeface="ＭＳ Ｐゴシック" pitchFamily="34" charset="-128"/>
              </a:rPr>
              <a:t>Y &gt; 10 dB SNR</a:t>
            </a:r>
          </a:p>
          <a:p>
            <a:pPr algn="ctr" defTabSz="914400" eaLnBrk="0" hangingPunct="0"/>
            <a:r>
              <a:rPr lang="en-US" sz="900" b="1" dirty="0">
                <a:solidFill>
                  <a:schemeClr val="bg1"/>
                </a:solidFill>
                <a:latin typeface="Arial" charset="0"/>
                <a:ea typeface="ＭＳ Ｐゴシック" pitchFamily="34" charset="-128"/>
              </a:rPr>
              <a:t>Versus X SNR</a:t>
            </a:r>
          </a:p>
          <a:p>
            <a:pPr algn="ctr" defTabSz="914400" eaLnBrk="0" hangingPunct="0"/>
            <a:r>
              <a:rPr lang="en-US" sz="700" b="1" dirty="0">
                <a:solidFill>
                  <a:srgbClr val="FFFF00"/>
                </a:solidFill>
                <a:latin typeface="Arial" charset="0"/>
                <a:ea typeface="ＭＳ Ｐゴシック" pitchFamily="34" charset="-128"/>
              </a:rPr>
              <a:t>(cm-sticky-snr-delta)</a:t>
            </a:r>
          </a:p>
        </p:txBody>
      </p:sp>
      <p:sp>
        <p:nvSpPr>
          <p:cNvPr id="29" name="Rectangle 28"/>
          <p:cNvSpPr/>
          <p:nvPr/>
        </p:nvSpPr>
        <p:spPr bwMode="auto">
          <a:xfrm>
            <a:off x="747710" y="3989016"/>
            <a:ext cx="1064191" cy="444837"/>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hangingPunct="0"/>
            <a:r>
              <a:rPr lang="en-US" sz="900" b="1" dirty="0">
                <a:solidFill>
                  <a:schemeClr val="bg1"/>
                </a:solidFill>
                <a:latin typeface="Arial" charset="0"/>
                <a:ea typeface="ＭＳ Ｐゴシック" pitchFamily="34" charset="-128"/>
              </a:rPr>
              <a:t>Stop Logic</a:t>
            </a:r>
          </a:p>
        </p:txBody>
      </p:sp>
      <p:sp>
        <p:nvSpPr>
          <p:cNvPr id="6" name="Oval 5"/>
          <p:cNvSpPr/>
          <p:nvPr/>
        </p:nvSpPr>
        <p:spPr bwMode="auto">
          <a:xfrm>
            <a:off x="3900813" y="1560247"/>
            <a:ext cx="1371600" cy="638175"/>
          </a:xfrm>
          <a:prstGeom prst="ellipse">
            <a:avLst/>
          </a:prstGeom>
          <a:solidFill>
            <a:srgbClr val="0000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charset="0"/>
                <a:ea typeface="ＭＳ Ｐゴシック" pitchFamily="34" charset="-128"/>
              </a:rPr>
              <a:t>Start Sticky Algorithm</a:t>
            </a:r>
          </a:p>
        </p:txBody>
      </p:sp>
      <p:sp>
        <p:nvSpPr>
          <p:cNvPr id="23" name="Rectangle 22"/>
          <p:cNvSpPr/>
          <p:nvPr/>
        </p:nvSpPr>
        <p:spPr bwMode="auto">
          <a:xfrm>
            <a:off x="4121830" y="3692370"/>
            <a:ext cx="3072351" cy="1030934"/>
          </a:xfrm>
          <a:prstGeom prst="rect">
            <a:avLst/>
          </a:prstGeom>
          <a:solidFill>
            <a:srgbClr val="00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hangingPunct="0">
              <a:spcBef>
                <a:spcPts val="0"/>
              </a:spcBef>
            </a:pPr>
            <a:r>
              <a:rPr lang="en-US" sz="900" b="1" dirty="0">
                <a:solidFill>
                  <a:schemeClr val="bg1"/>
                </a:solidFill>
                <a:latin typeface="Arial" charset="0"/>
                <a:ea typeface="ＭＳ Ｐゴシック" pitchFamily="34" charset="-128"/>
              </a:rPr>
              <a:t>MOVE CLIENT</a:t>
            </a:r>
          </a:p>
          <a:p>
            <a:pPr algn="ctr" defTabSz="914400" eaLnBrk="0" hangingPunct="0">
              <a:spcBef>
                <a:spcPts val="0"/>
              </a:spcBef>
            </a:pPr>
            <a:r>
              <a:rPr lang="en-US" sz="900" b="1" dirty="0">
                <a:solidFill>
                  <a:schemeClr val="bg1"/>
                </a:solidFill>
                <a:latin typeface="Arial" charset="0"/>
                <a:ea typeface="ＭＳ Ｐゴシック" pitchFamily="34" charset="-128"/>
              </a:rPr>
              <a:t>Send 802.11v BSS Transition Message (if supported)</a:t>
            </a:r>
          </a:p>
          <a:p>
            <a:pPr algn="ctr" defTabSz="914400" eaLnBrk="0" hangingPunct="0">
              <a:spcBef>
                <a:spcPts val="0"/>
              </a:spcBef>
            </a:pPr>
            <a:r>
              <a:rPr lang="en-US" sz="900" b="1" dirty="0">
                <a:solidFill>
                  <a:srgbClr val="FFFF00"/>
                </a:solidFill>
                <a:latin typeface="Arial" charset="0"/>
                <a:ea typeface="ＭＳ Ｐゴシック" pitchFamily="34" charset="-128"/>
              </a:rPr>
              <a:t>(cm-dot11v)</a:t>
            </a:r>
          </a:p>
          <a:p>
            <a:pPr algn="ctr" defTabSz="914400" eaLnBrk="0" hangingPunct="0">
              <a:spcBef>
                <a:spcPts val="0"/>
              </a:spcBef>
            </a:pPr>
            <a:r>
              <a:rPr lang="en-US" sz="900" b="1" dirty="0">
                <a:solidFill>
                  <a:schemeClr val="bg1"/>
                </a:solidFill>
                <a:latin typeface="Arial" charset="0"/>
                <a:ea typeface="ＭＳ Ｐゴシック" pitchFamily="34" charset="-128"/>
              </a:rPr>
              <a:t>Up to 5 BTM messages</a:t>
            </a:r>
          </a:p>
          <a:p>
            <a:pPr algn="ctr" defTabSz="914400" eaLnBrk="0" hangingPunct="0">
              <a:spcBef>
                <a:spcPts val="0"/>
              </a:spcBef>
            </a:pPr>
            <a:r>
              <a:rPr lang="en-US" sz="900" b="1" dirty="0">
                <a:solidFill>
                  <a:schemeClr val="bg1"/>
                </a:solidFill>
                <a:latin typeface="Arial" charset="0"/>
                <a:ea typeface="ＭＳ Ｐゴシック" pitchFamily="34" charset="-128"/>
              </a:rPr>
              <a:t>If BTM’s fail or if unsupported by client then </a:t>
            </a:r>
          </a:p>
          <a:p>
            <a:pPr algn="ctr" defTabSz="914400" eaLnBrk="0" hangingPunct="0">
              <a:spcBef>
                <a:spcPts val="0"/>
              </a:spcBef>
            </a:pPr>
            <a:r>
              <a:rPr lang="en-US" sz="900" b="1" dirty="0" err="1">
                <a:solidFill>
                  <a:schemeClr val="bg1"/>
                </a:solidFill>
                <a:latin typeface="Arial" charset="0"/>
                <a:ea typeface="ＭＳ Ｐゴシック" pitchFamily="34" charset="-128"/>
              </a:rPr>
              <a:t>DeAuth</a:t>
            </a:r>
            <a:r>
              <a:rPr lang="en-US" sz="900" b="1" dirty="0">
                <a:solidFill>
                  <a:schemeClr val="bg1"/>
                </a:solidFill>
                <a:latin typeface="Arial" charset="0"/>
                <a:ea typeface="ＭＳ Ｐゴシック" pitchFamily="34" charset="-128"/>
              </a:rPr>
              <a:t> and Blacklist for 10 Seconds</a:t>
            </a:r>
          </a:p>
          <a:p>
            <a:pPr algn="ctr" defTabSz="914400" eaLnBrk="0" hangingPunct="0">
              <a:spcBef>
                <a:spcPts val="0"/>
              </a:spcBef>
            </a:pPr>
            <a:r>
              <a:rPr lang="en-US" sz="900" b="1" dirty="0">
                <a:solidFill>
                  <a:srgbClr val="FFFF00"/>
                </a:solidFill>
                <a:latin typeface="Arial" charset="0"/>
                <a:ea typeface="ＭＳ Ｐゴシック" pitchFamily="34" charset="-128"/>
              </a:rPr>
              <a:t>(cm-steer-timeout)</a:t>
            </a:r>
          </a:p>
        </p:txBody>
      </p:sp>
    </p:spTree>
    <p:extLst>
      <p:ext uri="{BB962C8B-B14F-4D97-AF65-F5344CB8AC3E}">
        <p14:creationId xmlns:p14="http://schemas.microsoft.com/office/powerpoint/2010/main" val="201022076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50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grpId="0" nodeType="withEffect">
                                  <p:stCondLst>
                                    <p:cond delay="5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xit" presetSubtype="0" fill="hold" grpId="1" nodeType="withEffect">
                                  <p:stCondLst>
                                    <p:cond delay="0"/>
                                  </p:stCondLst>
                                  <p:childTnLst>
                                    <p:animEffect transition="out" filter="fade">
                                      <p:cBhvr>
                                        <p:cTn id="33" dur="500"/>
                                        <p:tgtEl>
                                          <p:spTgt spid="10"/>
                                        </p:tgtEl>
                                      </p:cBhvr>
                                    </p:animEffect>
                                    <p:set>
                                      <p:cBhvr>
                                        <p:cTn id="34" dur="1" fill="hold">
                                          <p:stCondLst>
                                            <p:cond delay="499"/>
                                          </p:stCondLst>
                                        </p:cTn>
                                        <p:tgtEl>
                                          <p:spTgt spid="1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par>
                                <p:cTn id="40" presetID="10" presetClass="entr" presetSubtype="0" fill="hold" grpId="0" nodeType="withEffect">
                                  <p:stCondLst>
                                    <p:cond delay="50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par>
                                <p:cTn id="43" presetID="10" presetClass="exit" presetSubtype="0" fill="hold" grpId="1" nodeType="withEffect">
                                  <p:stCondLst>
                                    <p:cond delay="0"/>
                                  </p:stCondLst>
                                  <p:childTnLst>
                                    <p:animEffect transition="out" filter="fade">
                                      <p:cBhvr>
                                        <p:cTn id="44" dur="500"/>
                                        <p:tgtEl>
                                          <p:spTgt spid="14"/>
                                        </p:tgtEl>
                                      </p:cBhvr>
                                    </p:animEffect>
                                    <p:set>
                                      <p:cBhvr>
                                        <p:cTn id="45" dur="1" fill="hold">
                                          <p:stCondLst>
                                            <p:cond delay="499"/>
                                          </p:stCondLst>
                                        </p:cTn>
                                        <p:tgtEl>
                                          <p:spTgt spid="14"/>
                                        </p:tgtEl>
                                        <p:attrNameLst>
                                          <p:attrName>style.visibility</p:attrName>
                                        </p:attrNameLst>
                                      </p:cBhvr>
                                      <p:to>
                                        <p:strVal val="hidden"/>
                                      </p:to>
                                    </p:set>
                                  </p:childTnLst>
                                </p:cTn>
                              </p:par>
                              <p:par>
                                <p:cTn id="46" presetID="10" presetClass="exit" presetSubtype="0" fill="hold" grpId="2" nodeType="withEffect">
                                  <p:stCondLst>
                                    <p:cond delay="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cTn>
                              </p:par>
                              <p:par>
                                <p:cTn id="54" presetID="10" presetClass="entr" presetSubtype="0" fill="hold" grpId="0" nodeType="withEffect">
                                  <p:stCondLst>
                                    <p:cond delay="50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5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500"/>
                                        <p:tgtEl>
                                          <p:spTgt spid="20"/>
                                        </p:tgtEl>
                                      </p:cBhvr>
                                    </p:animEffect>
                                  </p:childTnLst>
                                </p:cTn>
                              </p:par>
                              <p:par>
                                <p:cTn id="62" presetID="10" presetClass="exit" presetSubtype="0" fill="hold" grpId="1" nodeType="withEffect">
                                  <p:stCondLst>
                                    <p:cond delay="0"/>
                                  </p:stCondLst>
                                  <p:childTnLst>
                                    <p:animEffect transition="out" filter="fade">
                                      <p:cBhvr>
                                        <p:cTn id="63" dur="500"/>
                                        <p:tgtEl>
                                          <p:spTgt spid="18"/>
                                        </p:tgtEl>
                                      </p:cBhvr>
                                    </p:animEffect>
                                    <p:set>
                                      <p:cBhvr>
                                        <p:cTn id="64" dur="1" fill="hold">
                                          <p:stCondLst>
                                            <p:cond delay="499"/>
                                          </p:stCondLst>
                                        </p:cTn>
                                        <p:tgtEl>
                                          <p:spTgt spid="18"/>
                                        </p:tgtEl>
                                        <p:attrNameLst>
                                          <p:attrName>style.visibility</p:attrName>
                                        </p:attrNameLst>
                                      </p:cBhvr>
                                      <p:to>
                                        <p:strVal val="hidden"/>
                                      </p:to>
                                    </p:set>
                                  </p:childTnLst>
                                </p:cTn>
                              </p:par>
                              <p:par>
                                <p:cTn id="65" presetID="10" presetClass="exit" presetSubtype="0" fill="hold" grpId="2" nodeType="withEffect">
                                  <p:stCondLst>
                                    <p:cond delay="0"/>
                                  </p:stCondLst>
                                  <p:childTnLst>
                                    <p:animEffect transition="out" filter="fade">
                                      <p:cBhvr>
                                        <p:cTn id="66" dur="500"/>
                                        <p:tgtEl>
                                          <p:spTgt spid="18"/>
                                        </p:tgtEl>
                                      </p:cBhvr>
                                    </p:animEffect>
                                    <p:set>
                                      <p:cBhvr>
                                        <p:cTn id="67" dur="1" fill="hold">
                                          <p:stCondLst>
                                            <p:cond delay="499"/>
                                          </p:stCondLst>
                                        </p:cTn>
                                        <p:tgtEl>
                                          <p:spTgt spid="18"/>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21"/>
                                        </p:tgtEl>
                                      </p:cBhvr>
                                    </p:animEffect>
                                    <p:set>
                                      <p:cBhvr>
                                        <p:cTn id="70" dur="1" fill="hold">
                                          <p:stCondLst>
                                            <p:cond delay="499"/>
                                          </p:stCondLst>
                                        </p:cTn>
                                        <p:tgtEl>
                                          <p:spTgt spid="21"/>
                                        </p:tgtEl>
                                        <p:attrNameLst>
                                          <p:attrName>style.visibility</p:attrName>
                                        </p:attrNameLst>
                                      </p:cBhvr>
                                      <p:to>
                                        <p:strVal val="hidden"/>
                                      </p:to>
                                    </p:set>
                                  </p:childTnLst>
                                </p:cTn>
                              </p:par>
                              <p:par>
                                <p:cTn id="71" presetID="10" presetClass="entr" presetSubtype="0" fill="hold" grpId="0" nodeType="withEffect">
                                  <p:stCondLst>
                                    <p:cond delay="500"/>
                                  </p:stCondLst>
                                  <p:childTnLst>
                                    <p:set>
                                      <p:cBhvr>
                                        <p:cTn id="72" dur="1" fill="hold">
                                          <p:stCondLst>
                                            <p:cond delay="0"/>
                                          </p:stCondLst>
                                        </p:cTn>
                                        <p:tgtEl>
                                          <p:spTgt spid="31"/>
                                        </p:tgtEl>
                                        <p:attrNameLst>
                                          <p:attrName>style.visibility</p:attrName>
                                        </p:attrNameLst>
                                      </p:cBhvr>
                                      <p:to>
                                        <p:strVal val="visible"/>
                                      </p:to>
                                    </p:set>
                                    <p:animEffect transition="in" filter="fade">
                                      <p:cBhvr>
                                        <p:cTn id="73" dur="500"/>
                                        <p:tgtEl>
                                          <p:spTgt spid="31"/>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30"/>
                                        </p:tgtEl>
                                        <p:attrNameLst>
                                          <p:attrName>style.visibility</p:attrName>
                                        </p:attrNameLst>
                                      </p:cBhvr>
                                      <p:to>
                                        <p:strVal val="visible"/>
                                      </p:to>
                                    </p:set>
                                    <p:animEffect transition="in" filter="fade">
                                      <p:cBhvr>
                                        <p:cTn id="78" dur="500"/>
                                        <p:tgtEl>
                                          <p:spTgt spid="30"/>
                                        </p:tgtEl>
                                      </p:cBhvr>
                                    </p:animEffect>
                                  </p:childTnLst>
                                </p:cTn>
                              </p:par>
                              <p:par>
                                <p:cTn id="79" presetID="10" presetClass="entr" presetSubtype="0" fill="hold" grpId="0" nodeType="withEffect">
                                  <p:stCondLst>
                                    <p:cond delay="500"/>
                                  </p:stCondLst>
                                  <p:childTnLst>
                                    <p:set>
                                      <p:cBhvr>
                                        <p:cTn id="80" dur="1" fill="hold">
                                          <p:stCondLst>
                                            <p:cond delay="0"/>
                                          </p:stCondLst>
                                        </p:cTn>
                                        <p:tgtEl>
                                          <p:spTgt spid="29"/>
                                        </p:tgtEl>
                                        <p:attrNameLst>
                                          <p:attrName>style.visibility</p:attrName>
                                        </p:attrNameLst>
                                      </p:cBhvr>
                                      <p:to>
                                        <p:strVal val="visible"/>
                                      </p:to>
                                    </p:set>
                                    <p:animEffect transition="in" filter="fade">
                                      <p:cBhvr>
                                        <p:cTn id="81" dur="500"/>
                                        <p:tgtEl>
                                          <p:spTgt spid="29"/>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32"/>
                                        </p:tgtEl>
                                        <p:attrNameLst>
                                          <p:attrName>style.visibility</p:attrName>
                                        </p:attrNameLst>
                                      </p:cBhvr>
                                      <p:to>
                                        <p:strVal val="visible"/>
                                      </p:to>
                                    </p:set>
                                    <p:animEffect transition="in" filter="fade">
                                      <p:cBhvr>
                                        <p:cTn id="86" dur="500"/>
                                        <p:tgtEl>
                                          <p:spTgt spid="32"/>
                                        </p:tgtEl>
                                      </p:cBhvr>
                                    </p:animEffect>
                                  </p:childTnLst>
                                </p:cTn>
                              </p:par>
                              <p:par>
                                <p:cTn id="87" presetID="10" presetClass="entr" presetSubtype="0" fill="hold" grpId="2" nodeType="withEffect">
                                  <p:stCondLst>
                                    <p:cond delay="0"/>
                                  </p:stCondLst>
                                  <p:childTnLst>
                                    <p:set>
                                      <p:cBhvr>
                                        <p:cTn id="88" dur="1" fill="hold">
                                          <p:stCondLst>
                                            <p:cond delay="0"/>
                                          </p:stCondLst>
                                        </p:cTn>
                                        <p:tgtEl>
                                          <p:spTgt spid="23"/>
                                        </p:tgtEl>
                                        <p:attrNameLst>
                                          <p:attrName>style.visibility</p:attrName>
                                        </p:attrNameLst>
                                      </p:cBhvr>
                                      <p:to>
                                        <p:strVal val="visible"/>
                                      </p:to>
                                    </p:set>
                                    <p:animEffect transition="in" filter="fade">
                                      <p:cBhvr>
                                        <p:cTn id="89" dur="500"/>
                                        <p:tgtEl>
                                          <p:spTgt spid="23"/>
                                        </p:tgtEl>
                                      </p:cBhvr>
                                    </p:animEffect>
                                  </p:childTnLst>
                                </p:cTn>
                              </p:par>
                              <p:par>
                                <p:cTn id="90" presetID="10" presetClass="exit" presetSubtype="0" fill="hold" grpId="1" nodeType="withEffect">
                                  <p:stCondLst>
                                    <p:cond delay="0"/>
                                  </p:stCondLst>
                                  <p:childTnLst>
                                    <p:animEffect transition="out" filter="fade">
                                      <p:cBhvr>
                                        <p:cTn id="91" dur="500"/>
                                        <p:tgtEl>
                                          <p:spTgt spid="30"/>
                                        </p:tgtEl>
                                      </p:cBhvr>
                                    </p:animEffect>
                                    <p:set>
                                      <p:cBhvr>
                                        <p:cTn id="92" dur="1" fill="hold">
                                          <p:stCondLst>
                                            <p:cond delay="499"/>
                                          </p:stCondLst>
                                        </p:cTn>
                                        <p:tgtEl>
                                          <p:spTgt spid="30"/>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53" presetClass="entr" presetSubtype="16" fill="hold" grpId="1" nodeType="clickEffect">
                                  <p:stCondLst>
                                    <p:cond delay="0"/>
                                  </p:stCondLst>
                                  <p:childTnLst>
                                    <p:set>
                                      <p:cBhvr>
                                        <p:cTn id="99" dur="1" fill="hold">
                                          <p:stCondLst>
                                            <p:cond delay="0"/>
                                          </p:stCondLst>
                                        </p:cTn>
                                        <p:tgtEl>
                                          <p:spTgt spid="6"/>
                                        </p:tgtEl>
                                        <p:attrNameLst>
                                          <p:attrName>style.visibility</p:attrName>
                                        </p:attrNameLst>
                                      </p:cBhvr>
                                      <p:to>
                                        <p:strVal val="visible"/>
                                      </p:to>
                                    </p:set>
                                    <p:anim calcmode="lin" valueType="num">
                                      <p:cBhvr>
                                        <p:cTn id="100" dur="500" fill="hold"/>
                                        <p:tgtEl>
                                          <p:spTgt spid="6"/>
                                        </p:tgtEl>
                                        <p:attrNameLst>
                                          <p:attrName>ppt_w</p:attrName>
                                        </p:attrNameLst>
                                      </p:cBhvr>
                                      <p:tavLst>
                                        <p:tav tm="0">
                                          <p:val>
                                            <p:fltVal val="0"/>
                                          </p:val>
                                        </p:tav>
                                        <p:tav tm="100000">
                                          <p:val>
                                            <p:strVal val="#ppt_w"/>
                                          </p:val>
                                        </p:tav>
                                      </p:tavLst>
                                    </p:anim>
                                    <p:anim calcmode="lin" valueType="num">
                                      <p:cBhvr>
                                        <p:cTn id="101" dur="500" fill="hold"/>
                                        <p:tgtEl>
                                          <p:spTgt spid="6"/>
                                        </p:tgtEl>
                                        <p:attrNameLst>
                                          <p:attrName>ppt_h</p:attrName>
                                        </p:attrNameLst>
                                      </p:cBhvr>
                                      <p:tavLst>
                                        <p:tav tm="0">
                                          <p:val>
                                            <p:fltVal val="0"/>
                                          </p:val>
                                        </p:tav>
                                        <p:tav tm="100000">
                                          <p:val>
                                            <p:strVal val="#ppt_h"/>
                                          </p:val>
                                        </p:tav>
                                      </p:tavLst>
                                    </p:anim>
                                    <p:animEffect transition="in" filter="fade">
                                      <p:cBhvr>
                                        <p:cTn id="102" dur="500"/>
                                        <p:tgtEl>
                                          <p:spTgt spid="6"/>
                                        </p:tgtEl>
                                      </p:cBhvr>
                                    </p:animEffect>
                                  </p:childTnLst>
                                </p:cTn>
                              </p:par>
                              <p:par>
                                <p:cTn id="103" presetID="53" presetClass="entr" presetSubtype="16" fill="hold" grpId="1" nodeType="withEffect">
                                  <p:stCondLst>
                                    <p:cond delay="0"/>
                                  </p:stCondLst>
                                  <p:childTnLst>
                                    <p:set>
                                      <p:cBhvr>
                                        <p:cTn id="104" dur="1" fill="hold">
                                          <p:stCondLst>
                                            <p:cond delay="0"/>
                                          </p:stCondLst>
                                        </p:cTn>
                                        <p:tgtEl>
                                          <p:spTgt spid="7"/>
                                        </p:tgtEl>
                                        <p:attrNameLst>
                                          <p:attrName>style.visibility</p:attrName>
                                        </p:attrNameLst>
                                      </p:cBhvr>
                                      <p:to>
                                        <p:strVal val="visible"/>
                                      </p:to>
                                    </p:set>
                                    <p:anim calcmode="lin" valueType="num">
                                      <p:cBhvr>
                                        <p:cTn id="105" dur="500" fill="hold"/>
                                        <p:tgtEl>
                                          <p:spTgt spid="7"/>
                                        </p:tgtEl>
                                        <p:attrNameLst>
                                          <p:attrName>ppt_w</p:attrName>
                                        </p:attrNameLst>
                                      </p:cBhvr>
                                      <p:tavLst>
                                        <p:tav tm="0">
                                          <p:val>
                                            <p:fltVal val="0"/>
                                          </p:val>
                                        </p:tav>
                                        <p:tav tm="100000">
                                          <p:val>
                                            <p:strVal val="#ppt_w"/>
                                          </p:val>
                                        </p:tav>
                                      </p:tavLst>
                                    </p:anim>
                                    <p:anim calcmode="lin" valueType="num">
                                      <p:cBhvr>
                                        <p:cTn id="106" dur="500" fill="hold"/>
                                        <p:tgtEl>
                                          <p:spTgt spid="7"/>
                                        </p:tgtEl>
                                        <p:attrNameLst>
                                          <p:attrName>ppt_h</p:attrName>
                                        </p:attrNameLst>
                                      </p:cBhvr>
                                      <p:tavLst>
                                        <p:tav tm="0">
                                          <p:val>
                                            <p:fltVal val="0"/>
                                          </p:val>
                                        </p:tav>
                                        <p:tav tm="100000">
                                          <p:val>
                                            <p:strVal val="#ppt_h"/>
                                          </p:val>
                                        </p:tav>
                                      </p:tavLst>
                                    </p:anim>
                                    <p:animEffect transition="in" filter="fade">
                                      <p:cBhvr>
                                        <p:cTn id="107" dur="500"/>
                                        <p:tgtEl>
                                          <p:spTgt spid="7"/>
                                        </p:tgtEl>
                                      </p:cBhvr>
                                    </p:animEffect>
                                  </p:childTnLst>
                                </p:cTn>
                              </p:par>
                              <p:par>
                                <p:cTn id="108" presetID="53" presetClass="entr" presetSubtype="16" fill="hold" grpId="1" nodeType="withEffect">
                                  <p:stCondLst>
                                    <p:cond delay="0"/>
                                  </p:stCondLst>
                                  <p:childTnLst>
                                    <p:set>
                                      <p:cBhvr>
                                        <p:cTn id="109" dur="1" fill="hold">
                                          <p:stCondLst>
                                            <p:cond delay="0"/>
                                          </p:stCondLst>
                                        </p:cTn>
                                        <p:tgtEl>
                                          <p:spTgt spid="8"/>
                                        </p:tgtEl>
                                        <p:attrNameLst>
                                          <p:attrName>style.visibility</p:attrName>
                                        </p:attrNameLst>
                                      </p:cBhvr>
                                      <p:to>
                                        <p:strVal val="visible"/>
                                      </p:to>
                                    </p:set>
                                    <p:anim calcmode="lin" valueType="num">
                                      <p:cBhvr>
                                        <p:cTn id="110" dur="500" fill="hold"/>
                                        <p:tgtEl>
                                          <p:spTgt spid="8"/>
                                        </p:tgtEl>
                                        <p:attrNameLst>
                                          <p:attrName>ppt_w</p:attrName>
                                        </p:attrNameLst>
                                      </p:cBhvr>
                                      <p:tavLst>
                                        <p:tav tm="0">
                                          <p:val>
                                            <p:fltVal val="0"/>
                                          </p:val>
                                        </p:tav>
                                        <p:tav tm="100000">
                                          <p:val>
                                            <p:strVal val="#ppt_w"/>
                                          </p:val>
                                        </p:tav>
                                      </p:tavLst>
                                    </p:anim>
                                    <p:anim calcmode="lin" valueType="num">
                                      <p:cBhvr>
                                        <p:cTn id="111" dur="500" fill="hold"/>
                                        <p:tgtEl>
                                          <p:spTgt spid="8"/>
                                        </p:tgtEl>
                                        <p:attrNameLst>
                                          <p:attrName>ppt_h</p:attrName>
                                        </p:attrNameLst>
                                      </p:cBhvr>
                                      <p:tavLst>
                                        <p:tav tm="0">
                                          <p:val>
                                            <p:fltVal val="0"/>
                                          </p:val>
                                        </p:tav>
                                        <p:tav tm="100000">
                                          <p:val>
                                            <p:strVal val="#ppt_h"/>
                                          </p:val>
                                        </p:tav>
                                      </p:tavLst>
                                    </p:anim>
                                    <p:animEffect transition="in" filter="fade">
                                      <p:cBhvr>
                                        <p:cTn id="112" dur="500"/>
                                        <p:tgtEl>
                                          <p:spTgt spid="8"/>
                                        </p:tgtEl>
                                      </p:cBhvr>
                                    </p:animEffect>
                                  </p:childTnLst>
                                </p:cTn>
                              </p:par>
                              <p:par>
                                <p:cTn id="113" presetID="53" presetClass="entr" presetSubtype="16" fill="hold" grpId="1" nodeType="withEffect">
                                  <p:stCondLst>
                                    <p:cond delay="0"/>
                                  </p:stCondLst>
                                  <p:childTnLst>
                                    <p:set>
                                      <p:cBhvr>
                                        <p:cTn id="114" dur="1" fill="hold">
                                          <p:stCondLst>
                                            <p:cond delay="0"/>
                                          </p:stCondLst>
                                        </p:cTn>
                                        <p:tgtEl>
                                          <p:spTgt spid="9"/>
                                        </p:tgtEl>
                                        <p:attrNameLst>
                                          <p:attrName>style.visibility</p:attrName>
                                        </p:attrNameLst>
                                      </p:cBhvr>
                                      <p:to>
                                        <p:strVal val="visible"/>
                                      </p:to>
                                    </p:set>
                                    <p:anim calcmode="lin" valueType="num">
                                      <p:cBhvr>
                                        <p:cTn id="115" dur="500" fill="hold"/>
                                        <p:tgtEl>
                                          <p:spTgt spid="9"/>
                                        </p:tgtEl>
                                        <p:attrNameLst>
                                          <p:attrName>ppt_w</p:attrName>
                                        </p:attrNameLst>
                                      </p:cBhvr>
                                      <p:tavLst>
                                        <p:tav tm="0">
                                          <p:val>
                                            <p:fltVal val="0"/>
                                          </p:val>
                                        </p:tav>
                                        <p:tav tm="100000">
                                          <p:val>
                                            <p:strVal val="#ppt_w"/>
                                          </p:val>
                                        </p:tav>
                                      </p:tavLst>
                                    </p:anim>
                                    <p:anim calcmode="lin" valueType="num">
                                      <p:cBhvr>
                                        <p:cTn id="116" dur="500" fill="hold"/>
                                        <p:tgtEl>
                                          <p:spTgt spid="9"/>
                                        </p:tgtEl>
                                        <p:attrNameLst>
                                          <p:attrName>ppt_h</p:attrName>
                                        </p:attrNameLst>
                                      </p:cBhvr>
                                      <p:tavLst>
                                        <p:tav tm="0">
                                          <p:val>
                                            <p:fltVal val="0"/>
                                          </p:val>
                                        </p:tav>
                                        <p:tav tm="100000">
                                          <p:val>
                                            <p:strVal val="#ppt_h"/>
                                          </p:val>
                                        </p:tav>
                                      </p:tavLst>
                                    </p:anim>
                                    <p:animEffect transition="in" filter="fade">
                                      <p:cBhvr>
                                        <p:cTn id="117" dur="500"/>
                                        <p:tgtEl>
                                          <p:spTgt spid="9"/>
                                        </p:tgtEl>
                                      </p:cBhvr>
                                    </p:animEffect>
                                  </p:childTnLst>
                                </p:cTn>
                              </p:par>
                              <p:par>
                                <p:cTn id="118" presetID="53" presetClass="entr" presetSubtype="16" fill="hold" grpId="1" nodeType="withEffect">
                                  <p:stCondLst>
                                    <p:cond delay="0"/>
                                  </p:stCondLst>
                                  <p:childTnLst>
                                    <p:set>
                                      <p:cBhvr>
                                        <p:cTn id="119" dur="1" fill="hold">
                                          <p:stCondLst>
                                            <p:cond delay="0"/>
                                          </p:stCondLst>
                                        </p:cTn>
                                        <p:tgtEl>
                                          <p:spTgt spid="12"/>
                                        </p:tgtEl>
                                        <p:attrNameLst>
                                          <p:attrName>style.visibility</p:attrName>
                                        </p:attrNameLst>
                                      </p:cBhvr>
                                      <p:to>
                                        <p:strVal val="visible"/>
                                      </p:to>
                                    </p:set>
                                    <p:anim calcmode="lin" valueType="num">
                                      <p:cBhvr>
                                        <p:cTn id="120" dur="500" fill="hold"/>
                                        <p:tgtEl>
                                          <p:spTgt spid="12"/>
                                        </p:tgtEl>
                                        <p:attrNameLst>
                                          <p:attrName>ppt_w</p:attrName>
                                        </p:attrNameLst>
                                      </p:cBhvr>
                                      <p:tavLst>
                                        <p:tav tm="0">
                                          <p:val>
                                            <p:fltVal val="0"/>
                                          </p:val>
                                        </p:tav>
                                        <p:tav tm="100000">
                                          <p:val>
                                            <p:strVal val="#ppt_w"/>
                                          </p:val>
                                        </p:tav>
                                      </p:tavLst>
                                    </p:anim>
                                    <p:anim calcmode="lin" valueType="num">
                                      <p:cBhvr>
                                        <p:cTn id="121" dur="500" fill="hold"/>
                                        <p:tgtEl>
                                          <p:spTgt spid="12"/>
                                        </p:tgtEl>
                                        <p:attrNameLst>
                                          <p:attrName>ppt_h</p:attrName>
                                        </p:attrNameLst>
                                      </p:cBhvr>
                                      <p:tavLst>
                                        <p:tav tm="0">
                                          <p:val>
                                            <p:fltVal val="0"/>
                                          </p:val>
                                        </p:tav>
                                        <p:tav tm="100000">
                                          <p:val>
                                            <p:strVal val="#ppt_h"/>
                                          </p:val>
                                        </p:tav>
                                      </p:tavLst>
                                    </p:anim>
                                    <p:animEffect transition="in" filter="fade">
                                      <p:cBhvr>
                                        <p:cTn id="122" dur="500"/>
                                        <p:tgtEl>
                                          <p:spTgt spid="12"/>
                                        </p:tgtEl>
                                      </p:cBhvr>
                                    </p:animEffect>
                                  </p:childTnLst>
                                </p:cTn>
                              </p:par>
                              <p:par>
                                <p:cTn id="123" presetID="53" presetClass="entr" presetSubtype="16" fill="hold" grpId="3" nodeType="withEffect">
                                  <p:stCondLst>
                                    <p:cond delay="0"/>
                                  </p:stCondLst>
                                  <p:childTnLst>
                                    <p:set>
                                      <p:cBhvr>
                                        <p:cTn id="124" dur="1" fill="hold">
                                          <p:stCondLst>
                                            <p:cond delay="0"/>
                                          </p:stCondLst>
                                        </p:cTn>
                                        <p:tgtEl>
                                          <p:spTgt spid="10"/>
                                        </p:tgtEl>
                                        <p:attrNameLst>
                                          <p:attrName>style.visibility</p:attrName>
                                        </p:attrNameLst>
                                      </p:cBhvr>
                                      <p:to>
                                        <p:strVal val="visible"/>
                                      </p:to>
                                    </p:set>
                                    <p:anim calcmode="lin" valueType="num">
                                      <p:cBhvr>
                                        <p:cTn id="125" dur="500" fill="hold"/>
                                        <p:tgtEl>
                                          <p:spTgt spid="10"/>
                                        </p:tgtEl>
                                        <p:attrNameLst>
                                          <p:attrName>ppt_w</p:attrName>
                                        </p:attrNameLst>
                                      </p:cBhvr>
                                      <p:tavLst>
                                        <p:tav tm="0">
                                          <p:val>
                                            <p:fltVal val="0"/>
                                          </p:val>
                                        </p:tav>
                                        <p:tav tm="100000">
                                          <p:val>
                                            <p:strVal val="#ppt_w"/>
                                          </p:val>
                                        </p:tav>
                                      </p:tavLst>
                                    </p:anim>
                                    <p:anim calcmode="lin" valueType="num">
                                      <p:cBhvr>
                                        <p:cTn id="126" dur="500" fill="hold"/>
                                        <p:tgtEl>
                                          <p:spTgt spid="10"/>
                                        </p:tgtEl>
                                        <p:attrNameLst>
                                          <p:attrName>ppt_h</p:attrName>
                                        </p:attrNameLst>
                                      </p:cBhvr>
                                      <p:tavLst>
                                        <p:tav tm="0">
                                          <p:val>
                                            <p:fltVal val="0"/>
                                          </p:val>
                                        </p:tav>
                                        <p:tav tm="100000">
                                          <p:val>
                                            <p:strVal val="#ppt_h"/>
                                          </p:val>
                                        </p:tav>
                                      </p:tavLst>
                                    </p:anim>
                                    <p:animEffect transition="in" filter="fade">
                                      <p:cBhvr>
                                        <p:cTn id="127" dur="500"/>
                                        <p:tgtEl>
                                          <p:spTgt spid="10"/>
                                        </p:tgtEl>
                                      </p:cBhvr>
                                    </p:animEffect>
                                  </p:childTnLst>
                                </p:cTn>
                              </p:par>
                              <p:par>
                                <p:cTn id="128" presetID="53" presetClass="entr" presetSubtype="16" fill="hold" grpId="2" nodeType="withEffect">
                                  <p:stCondLst>
                                    <p:cond delay="0"/>
                                  </p:stCondLst>
                                  <p:childTnLst>
                                    <p:set>
                                      <p:cBhvr>
                                        <p:cTn id="129" dur="1" fill="hold">
                                          <p:stCondLst>
                                            <p:cond delay="0"/>
                                          </p:stCondLst>
                                        </p:cTn>
                                        <p:tgtEl>
                                          <p:spTgt spid="14"/>
                                        </p:tgtEl>
                                        <p:attrNameLst>
                                          <p:attrName>style.visibility</p:attrName>
                                        </p:attrNameLst>
                                      </p:cBhvr>
                                      <p:to>
                                        <p:strVal val="visible"/>
                                      </p:to>
                                    </p:set>
                                    <p:anim calcmode="lin" valueType="num">
                                      <p:cBhvr>
                                        <p:cTn id="130" dur="500" fill="hold"/>
                                        <p:tgtEl>
                                          <p:spTgt spid="14"/>
                                        </p:tgtEl>
                                        <p:attrNameLst>
                                          <p:attrName>ppt_w</p:attrName>
                                        </p:attrNameLst>
                                      </p:cBhvr>
                                      <p:tavLst>
                                        <p:tav tm="0">
                                          <p:val>
                                            <p:fltVal val="0"/>
                                          </p:val>
                                        </p:tav>
                                        <p:tav tm="100000">
                                          <p:val>
                                            <p:strVal val="#ppt_w"/>
                                          </p:val>
                                        </p:tav>
                                      </p:tavLst>
                                    </p:anim>
                                    <p:anim calcmode="lin" valueType="num">
                                      <p:cBhvr>
                                        <p:cTn id="131" dur="500" fill="hold"/>
                                        <p:tgtEl>
                                          <p:spTgt spid="14"/>
                                        </p:tgtEl>
                                        <p:attrNameLst>
                                          <p:attrName>ppt_h</p:attrName>
                                        </p:attrNameLst>
                                      </p:cBhvr>
                                      <p:tavLst>
                                        <p:tav tm="0">
                                          <p:val>
                                            <p:fltVal val="0"/>
                                          </p:val>
                                        </p:tav>
                                        <p:tav tm="100000">
                                          <p:val>
                                            <p:strVal val="#ppt_h"/>
                                          </p:val>
                                        </p:tav>
                                      </p:tavLst>
                                    </p:anim>
                                    <p:animEffect transition="in" filter="fade">
                                      <p:cBhvr>
                                        <p:cTn id="132" dur="500"/>
                                        <p:tgtEl>
                                          <p:spTgt spid="14"/>
                                        </p:tgtEl>
                                      </p:cBhvr>
                                    </p:animEffect>
                                  </p:childTnLst>
                                </p:cTn>
                              </p:par>
                              <p:par>
                                <p:cTn id="133" presetID="53" presetClass="entr" presetSubtype="16" fill="hold" grpId="1" nodeType="withEffect">
                                  <p:stCondLst>
                                    <p:cond delay="0"/>
                                  </p:stCondLst>
                                  <p:childTnLst>
                                    <p:set>
                                      <p:cBhvr>
                                        <p:cTn id="134" dur="1" fill="hold">
                                          <p:stCondLst>
                                            <p:cond delay="0"/>
                                          </p:stCondLst>
                                        </p:cTn>
                                        <p:tgtEl>
                                          <p:spTgt spid="11"/>
                                        </p:tgtEl>
                                        <p:attrNameLst>
                                          <p:attrName>style.visibility</p:attrName>
                                        </p:attrNameLst>
                                      </p:cBhvr>
                                      <p:to>
                                        <p:strVal val="visible"/>
                                      </p:to>
                                    </p:set>
                                    <p:anim calcmode="lin" valueType="num">
                                      <p:cBhvr>
                                        <p:cTn id="135" dur="500" fill="hold"/>
                                        <p:tgtEl>
                                          <p:spTgt spid="11"/>
                                        </p:tgtEl>
                                        <p:attrNameLst>
                                          <p:attrName>ppt_w</p:attrName>
                                        </p:attrNameLst>
                                      </p:cBhvr>
                                      <p:tavLst>
                                        <p:tav tm="0">
                                          <p:val>
                                            <p:fltVal val="0"/>
                                          </p:val>
                                        </p:tav>
                                        <p:tav tm="100000">
                                          <p:val>
                                            <p:strVal val="#ppt_w"/>
                                          </p:val>
                                        </p:tav>
                                      </p:tavLst>
                                    </p:anim>
                                    <p:anim calcmode="lin" valueType="num">
                                      <p:cBhvr>
                                        <p:cTn id="136" dur="500" fill="hold"/>
                                        <p:tgtEl>
                                          <p:spTgt spid="11"/>
                                        </p:tgtEl>
                                        <p:attrNameLst>
                                          <p:attrName>ppt_h</p:attrName>
                                        </p:attrNameLst>
                                      </p:cBhvr>
                                      <p:tavLst>
                                        <p:tav tm="0">
                                          <p:val>
                                            <p:fltVal val="0"/>
                                          </p:val>
                                        </p:tav>
                                        <p:tav tm="100000">
                                          <p:val>
                                            <p:strVal val="#ppt_h"/>
                                          </p:val>
                                        </p:tav>
                                      </p:tavLst>
                                    </p:anim>
                                    <p:animEffect transition="in" filter="fade">
                                      <p:cBhvr>
                                        <p:cTn id="137" dur="500"/>
                                        <p:tgtEl>
                                          <p:spTgt spid="11"/>
                                        </p:tgtEl>
                                      </p:cBhvr>
                                    </p:animEffect>
                                  </p:childTnLst>
                                </p:cTn>
                              </p:par>
                              <p:par>
                                <p:cTn id="138" presetID="53" presetClass="entr" presetSubtype="16" fill="hold" grpId="1" nodeType="withEffect">
                                  <p:stCondLst>
                                    <p:cond delay="0"/>
                                  </p:stCondLst>
                                  <p:childTnLst>
                                    <p:set>
                                      <p:cBhvr>
                                        <p:cTn id="139" dur="1" fill="hold">
                                          <p:stCondLst>
                                            <p:cond delay="0"/>
                                          </p:stCondLst>
                                        </p:cTn>
                                        <p:tgtEl>
                                          <p:spTgt spid="19"/>
                                        </p:tgtEl>
                                        <p:attrNameLst>
                                          <p:attrName>style.visibility</p:attrName>
                                        </p:attrNameLst>
                                      </p:cBhvr>
                                      <p:to>
                                        <p:strVal val="visible"/>
                                      </p:to>
                                    </p:set>
                                    <p:anim calcmode="lin" valueType="num">
                                      <p:cBhvr>
                                        <p:cTn id="140" dur="500" fill="hold"/>
                                        <p:tgtEl>
                                          <p:spTgt spid="19"/>
                                        </p:tgtEl>
                                        <p:attrNameLst>
                                          <p:attrName>ppt_w</p:attrName>
                                        </p:attrNameLst>
                                      </p:cBhvr>
                                      <p:tavLst>
                                        <p:tav tm="0">
                                          <p:val>
                                            <p:fltVal val="0"/>
                                          </p:val>
                                        </p:tav>
                                        <p:tav tm="100000">
                                          <p:val>
                                            <p:strVal val="#ppt_w"/>
                                          </p:val>
                                        </p:tav>
                                      </p:tavLst>
                                    </p:anim>
                                    <p:anim calcmode="lin" valueType="num">
                                      <p:cBhvr>
                                        <p:cTn id="141" dur="500" fill="hold"/>
                                        <p:tgtEl>
                                          <p:spTgt spid="19"/>
                                        </p:tgtEl>
                                        <p:attrNameLst>
                                          <p:attrName>ppt_h</p:attrName>
                                        </p:attrNameLst>
                                      </p:cBhvr>
                                      <p:tavLst>
                                        <p:tav tm="0">
                                          <p:val>
                                            <p:fltVal val="0"/>
                                          </p:val>
                                        </p:tav>
                                        <p:tav tm="100000">
                                          <p:val>
                                            <p:strVal val="#ppt_h"/>
                                          </p:val>
                                        </p:tav>
                                      </p:tavLst>
                                    </p:anim>
                                    <p:animEffect transition="in" filter="fade">
                                      <p:cBhvr>
                                        <p:cTn id="142" dur="500"/>
                                        <p:tgtEl>
                                          <p:spTgt spid="19"/>
                                        </p:tgtEl>
                                      </p:cBhvr>
                                    </p:animEffect>
                                  </p:childTnLst>
                                </p:cTn>
                              </p:par>
                              <p:par>
                                <p:cTn id="143" presetID="53" presetClass="entr" presetSubtype="16" fill="hold" grpId="3" nodeType="withEffect">
                                  <p:stCondLst>
                                    <p:cond delay="0"/>
                                  </p:stCondLst>
                                  <p:childTnLst>
                                    <p:set>
                                      <p:cBhvr>
                                        <p:cTn id="144" dur="1" fill="hold">
                                          <p:stCondLst>
                                            <p:cond delay="0"/>
                                          </p:stCondLst>
                                        </p:cTn>
                                        <p:tgtEl>
                                          <p:spTgt spid="18"/>
                                        </p:tgtEl>
                                        <p:attrNameLst>
                                          <p:attrName>style.visibility</p:attrName>
                                        </p:attrNameLst>
                                      </p:cBhvr>
                                      <p:to>
                                        <p:strVal val="visible"/>
                                      </p:to>
                                    </p:set>
                                    <p:anim calcmode="lin" valueType="num">
                                      <p:cBhvr>
                                        <p:cTn id="145" dur="500" fill="hold"/>
                                        <p:tgtEl>
                                          <p:spTgt spid="18"/>
                                        </p:tgtEl>
                                        <p:attrNameLst>
                                          <p:attrName>ppt_w</p:attrName>
                                        </p:attrNameLst>
                                      </p:cBhvr>
                                      <p:tavLst>
                                        <p:tav tm="0">
                                          <p:val>
                                            <p:fltVal val="0"/>
                                          </p:val>
                                        </p:tav>
                                        <p:tav tm="100000">
                                          <p:val>
                                            <p:strVal val="#ppt_w"/>
                                          </p:val>
                                        </p:tav>
                                      </p:tavLst>
                                    </p:anim>
                                    <p:anim calcmode="lin" valueType="num">
                                      <p:cBhvr>
                                        <p:cTn id="146" dur="500" fill="hold"/>
                                        <p:tgtEl>
                                          <p:spTgt spid="18"/>
                                        </p:tgtEl>
                                        <p:attrNameLst>
                                          <p:attrName>ppt_h</p:attrName>
                                        </p:attrNameLst>
                                      </p:cBhvr>
                                      <p:tavLst>
                                        <p:tav tm="0">
                                          <p:val>
                                            <p:fltVal val="0"/>
                                          </p:val>
                                        </p:tav>
                                        <p:tav tm="100000">
                                          <p:val>
                                            <p:strVal val="#ppt_h"/>
                                          </p:val>
                                        </p:tav>
                                      </p:tavLst>
                                    </p:anim>
                                    <p:animEffect transition="in" filter="fade">
                                      <p:cBhvr>
                                        <p:cTn id="147" dur="500"/>
                                        <p:tgtEl>
                                          <p:spTgt spid="18"/>
                                        </p:tgtEl>
                                      </p:cBhvr>
                                    </p:animEffect>
                                  </p:childTnLst>
                                </p:cTn>
                              </p:par>
                              <p:par>
                                <p:cTn id="148" presetID="53" presetClass="entr" presetSubtype="16" fill="hold" grpId="2" nodeType="withEffect">
                                  <p:stCondLst>
                                    <p:cond delay="0"/>
                                  </p:stCondLst>
                                  <p:childTnLst>
                                    <p:set>
                                      <p:cBhvr>
                                        <p:cTn id="149" dur="1" fill="hold">
                                          <p:stCondLst>
                                            <p:cond delay="0"/>
                                          </p:stCondLst>
                                        </p:cTn>
                                        <p:tgtEl>
                                          <p:spTgt spid="21"/>
                                        </p:tgtEl>
                                        <p:attrNameLst>
                                          <p:attrName>style.visibility</p:attrName>
                                        </p:attrNameLst>
                                      </p:cBhvr>
                                      <p:to>
                                        <p:strVal val="visible"/>
                                      </p:to>
                                    </p:set>
                                    <p:anim calcmode="lin" valueType="num">
                                      <p:cBhvr>
                                        <p:cTn id="150" dur="500" fill="hold"/>
                                        <p:tgtEl>
                                          <p:spTgt spid="21"/>
                                        </p:tgtEl>
                                        <p:attrNameLst>
                                          <p:attrName>ppt_w</p:attrName>
                                        </p:attrNameLst>
                                      </p:cBhvr>
                                      <p:tavLst>
                                        <p:tav tm="0">
                                          <p:val>
                                            <p:fltVal val="0"/>
                                          </p:val>
                                        </p:tav>
                                        <p:tav tm="100000">
                                          <p:val>
                                            <p:strVal val="#ppt_w"/>
                                          </p:val>
                                        </p:tav>
                                      </p:tavLst>
                                    </p:anim>
                                    <p:anim calcmode="lin" valueType="num">
                                      <p:cBhvr>
                                        <p:cTn id="151" dur="500" fill="hold"/>
                                        <p:tgtEl>
                                          <p:spTgt spid="21"/>
                                        </p:tgtEl>
                                        <p:attrNameLst>
                                          <p:attrName>ppt_h</p:attrName>
                                        </p:attrNameLst>
                                      </p:cBhvr>
                                      <p:tavLst>
                                        <p:tav tm="0">
                                          <p:val>
                                            <p:fltVal val="0"/>
                                          </p:val>
                                        </p:tav>
                                        <p:tav tm="100000">
                                          <p:val>
                                            <p:strVal val="#ppt_h"/>
                                          </p:val>
                                        </p:tav>
                                      </p:tavLst>
                                    </p:anim>
                                    <p:animEffect transition="in" filter="fade">
                                      <p:cBhvr>
                                        <p:cTn id="152" dur="500"/>
                                        <p:tgtEl>
                                          <p:spTgt spid="21"/>
                                        </p:tgtEl>
                                      </p:cBhvr>
                                    </p:animEffect>
                                  </p:childTnLst>
                                </p:cTn>
                              </p:par>
                              <p:par>
                                <p:cTn id="153" presetID="53" presetClass="entr" presetSubtype="16" fill="hold" grpId="1" nodeType="withEffect">
                                  <p:stCondLst>
                                    <p:cond delay="0"/>
                                  </p:stCondLst>
                                  <p:childTnLst>
                                    <p:set>
                                      <p:cBhvr>
                                        <p:cTn id="154" dur="1" fill="hold">
                                          <p:stCondLst>
                                            <p:cond delay="0"/>
                                          </p:stCondLst>
                                        </p:cTn>
                                        <p:tgtEl>
                                          <p:spTgt spid="20"/>
                                        </p:tgtEl>
                                        <p:attrNameLst>
                                          <p:attrName>style.visibility</p:attrName>
                                        </p:attrNameLst>
                                      </p:cBhvr>
                                      <p:to>
                                        <p:strVal val="visible"/>
                                      </p:to>
                                    </p:set>
                                    <p:anim calcmode="lin" valueType="num">
                                      <p:cBhvr>
                                        <p:cTn id="155" dur="500" fill="hold"/>
                                        <p:tgtEl>
                                          <p:spTgt spid="20"/>
                                        </p:tgtEl>
                                        <p:attrNameLst>
                                          <p:attrName>ppt_w</p:attrName>
                                        </p:attrNameLst>
                                      </p:cBhvr>
                                      <p:tavLst>
                                        <p:tav tm="0">
                                          <p:val>
                                            <p:fltVal val="0"/>
                                          </p:val>
                                        </p:tav>
                                        <p:tav tm="100000">
                                          <p:val>
                                            <p:strVal val="#ppt_w"/>
                                          </p:val>
                                        </p:tav>
                                      </p:tavLst>
                                    </p:anim>
                                    <p:anim calcmode="lin" valueType="num">
                                      <p:cBhvr>
                                        <p:cTn id="156" dur="500" fill="hold"/>
                                        <p:tgtEl>
                                          <p:spTgt spid="20"/>
                                        </p:tgtEl>
                                        <p:attrNameLst>
                                          <p:attrName>ppt_h</p:attrName>
                                        </p:attrNameLst>
                                      </p:cBhvr>
                                      <p:tavLst>
                                        <p:tav tm="0">
                                          <p:val>
                                            <p:fltVal val="0"/>
                                          </p:val>
                                        </p:tav>
                                        <p:tav tm="100000">
                                          <p:val>
                                            <p:strVal val="#ppt_h"/>
                                          </p:val>
                                        </p:tav>
                                      </p:tavLst>
                                    </p:anim>
                                    <p:animEffect transition="in" filter="fade">
                                      <p:cBhvr>
                                        <p:cTn id="157" dur="500"/>
                                        <p:tgtEl>
                                          <p:spTgt spid="20"/>
                                        </p:tgtEl>
                                      </p:cBhvr>
                                    </p:animEffect>
                                  </p:childTnLst>
                                </p:cTn>
                              </p:par>
                              <p:par>
                                <p:cTn id="158" presetID="53" presetClass="entr" presetSubtype="16" fill="hold" grpId="1" nodeType="withEffect">
                                  <p:stCondLst>
                                    <p:cond delay="0"/>
                                  </p:stCondLst>
                                  <p:childTnLst>
                                    <p:set>
                                      <p:cBhvr>
                                        <p:cTn id="159" dur="1" fill="hold">
                                          <p:stCondLst>
                                            <p:cond delay="0"/>
                                          </p:stCondLst>
                                        </p:cTn>
                                        <p:tgtEl>
                                          <p:spTgt spid="31"/>
                                        </p:tgtEl>
                                        <p:attrNameLst>
                                          <p:attrName>style.visibility</p:attrName>
                                        </p:attrNameLst>
                                      </p:cBhvr>
                                      <p:to>
                                        <p:strVal val="visible"/>
                                      </p:to>
                                    </p:set>
                                    <p:anim calcmode="lin" valueType="num">
                                      <p:cBhvr>
                                        <p:cTn id="160" dur="500" fill="hold"/>
                                        <p:tgtEl>
                                          <p:spTgt spid="31"/>
                                        </p:tgtEl>
                                        <p:attrNameLst>
                                          <p:attrName>ppt_w</p:attrName>
                                        </p:attrNameLst>
                                      </p:cBhvr>
                                      <p:tavLst>
                                        <p:tav tm="0">
                                          <p:val>
                                            <p:fltVal val="0"/>
                                          </p:val>
                                        </p:tav>
                                        <p:tav tm="100000">
                                          <p:val>
                                            <p:strVal val="#ppt_w"/>
                                          </p:val>
                                        </p:tav>
                                      </p:tavLst>
                                    </p:anim>
                                    <p:anim calcmode="lin" valueType="num">
                                      <p:cBhvr>
                                        <p:cTn id="161" dur="500" fill="hold"/>
                                        <p:tgtEl>
                                          <p:spTgt spid="31"/>
                                        </p:tgtEl>
                                        <p:attrNameLst>
                                          <p:attrName>ppt_h</p:attrName>
                                        </p:attrNameLst>
                                      </p:cBhvr>
                                      <p:tavLst>
                                        <p:tav tm="0">
                                          <p:val>
                                            <p:fltVal val="0"/>
                                          </p:val>
                                        </p:tav>
                                        <p:tav tm="100000">
                                          <p:val>
                                            <p:strVal val="#ppt_h"/>
                                          </p:val>
                                        </p:tav>
                                      </p:tavLst>
                                    </p:anim>
                                    <p:animEffect transition="in" filter="fade">
                                      <p:cBhvr>
                                        <p:cTn id="162" dur="500"/>
                                        <p:tgtEl>
                                          <p:spTgt spid="31"/>
                                        </p:tgtEl>
                                      </p:cBhvr>
                                    </p:animEffect>
                                  </p:childTnLst>
                                </p:cTn>
                              </p:par>
                              <p:par>
                                <p:cTn id="163" presetID="53" presetClass="entr" presetSubtype="16" fill="hold" grpId="2" nodeType="withEffect">
                                  <p:stCondLst>
                                    <p:cond delay="0"/>
                                  </p:stCondLst>
                                  <p:childTnLst>
                                    <p:set>
                                      <p:cBhvr>
                                        <p:cTn id="164" dur="1" fill="hold">
                                          <p:stCondLst>
                                            <p:cond delay="0"/>
                                          </p:stCondLst>
                                        </p:cTn>
                                        <p:tgtEl>
                                          <p:spTgt spid="30"/>
                                        </p:tgtEl>
                                        <p:attrNameLst>
                                          <p:attrName>style.visibility</p:attrName>
                                        </p:attrNameLst>
                                      </p:cBhvr>
                                      <p:to>
                                        <p:strVal val="visible"/>
                                      </p:to>
                                    </p:set>
                                    <p:anim calcmode="lin" valueType="num">
                                      <p:cBhvr>
                                        <p:cTn id="165" dur="500" fill="hold"/>
                                        <p:tgtEl>
                                          <p:spTgt spid="30"/>
                                        </p:tgtEl>
                                        <p:attrNameLst>
                                          <p:attrName>ppt_w</p:attrName>
                                        </p:attrNameLst>
                                      </p:cBhvr>
                                      <p:tavLst>
                                        <p:tav tm="0">
                                          <p:val>
                                            <p:fltVal val="0"/>
                                          </p:val>
                                        </p:tav>
                                        <p:tav tm="100000">
                                          <p:val>
                                            <p:strVal val="#ppt_w"/>
                                          </p:val>
                                        </p:tav>
                                      </p:tavLst>
                                    </p:anim>
                                    <p:anim calcmode="lin" valueType="num">
                                      <p:cBhvr>
                                        <p:cTn id="166" dur="500" fill="hold"/>
                                        <p:tgtEl>
                                          <p:spTgt spid="30"/>
                                        </p:tgtEl>
                                        <p:attrNameLst>
                                          <p:attrName>ppt_h</p:attrName>
                                        </p:attrNameLst>
                                      </p:cBhvr>
                                      <p:tavLst>
                                        <p:tav tm="0">
                                          <p:val>
                                            <p:fltVal val="0"/>
                                          </p:val>
                                        </p:tav>
                                        <p:tav tm="100000">
                                          <p:val>
                                            <p:strVal val="#ppt_h"/>
                                          </p:val>
                                        </p:tav>
                                      </p:tavLst>
                                    </p:anim>
                                    <p:animEffect transition="in" filter="fade">
                                      <p:cBhvr>
                                        <p:cTn id="167" dur="500"/>
                                        <p:tgtEl>
                                          <p:spTgt spid="30"/>
                                        </p:tgtEl>
                                      </p:cBhvr>
                                    </p:animEffect>
                                  </p:childTnLst>
                                </p:cTn>
                              </p:par>
                              <p:par>
                                <p:cTn id="168" presetID="53" presetClass="entr" presetSubtype="16" fill="hold" grpId="2" nodeType="withEffect">
                                  <p:stCondLst>
                                    <p:cond delay="0"/>
                                  </p:stCondLst>
                                  <p:childTnLst>
                                    <p:set>
                                      <p:cBhvr>
                                        <p:cTn id="169" dur="1" fill="hold">
                                          <p:stCondLst>
                                            <p:cond delay="0"/>
                                          </p:stCondLst>
                                        </p:cTn>
                                        <p:tgtEl>
                                          <p:spTgt spid="29"/>
                                        </p:tgtEl>
                                        <p:attrNameLst>
                                          <p:attrName>style.visibility</p:attrName>
                                        </p:attrNameLst>
                                      </p:cBhvr>
                                      <p:to>
                                        <p:strVal val="visible"/>
                                      </p:to>
                                    </p:set>
                                    <p:anim calcmode="lin" valueType="num">
                                      <p:cBhvr>
                                        <p:cTn id="170" dur="500" fill="hold"/>
                                        <p:tgtEl>
                                          <p:spTgt spid="29"/>
                                        </p:tgtEl>
                                        <p:attrNameLst>
                                          <p:attrName>ppt_w</p:attrName>
                                        </p:attrNameLst>
                                      </p:cBhvr>
                                      <p:tavLst>
                                        <p:tav tm="0">
                                          <p:val>
                                            <p:fltVal val="0"/>
                                          </p:val>
                                        </p:tav>
                                        <p:tav tm="100000">
                                          <p:val>
                                            <p:strVal val="#ppt_w"/>
                                          </p:val>
                                        </p:tav>
                                      </p:tavLst>
                                    </p:anim>
                                    <p:anim calcmode="lin" valueType="num">
                                      <p:cBhvr>
                                        <p:cTn id="171" dur="500" fill="hold"/>
                                        <p:tgtEl>
                                          <p:spTgt spid="29"/>
                                        </p:tgtEl>
                                        <p:attrNameLst>
                                          <p:attrName>ppt_h</p:attrName>
                                        </p:attrNameLst>
                                      </p:cBhvr>
                                      <p:tavLst>
                                        <p:tav tm="0">
                                          <p:val>
                                            <p:fltVal val="0"/>
                                          </p:val>
                                        </p:tav>
                                        <p:tav tm="100000">
                                          <p:val>
                                            <p:strVal val="#ppt_h"/>
                                          </p:val>
                                        </p:tav>
                                      </p:tavLst>
                                    </p:anim>
                                    <p:animEffect transition="in" filter="fade">
                                      <p:cBhvr>
                                        <p:cTn id="172" dur="500"/>
                                        <p:tgtEl>
                                          <p:spTgt spid="29"/>
                                        </p:tgtEl>
                                      </p:cBhvr>
                                    </p:animEffect>
                                  </p:childTnLst>
                                </p:cTn>
                              </p:par>
                              <p:par>
                                <p:cTn id="173" presetID="53" presetClass="entr" presetSubtype="16" fill="hold" grpId="1" nodeType="withEffect">
                                  <p:stCondLst>
                                    <p:cond delay="0"/>
                                  </p:stCondLst>
                                  <p:childTnLst>
                                    <p:set>
                                      <p:cBhvr>
                                        <p:cTn id="174" dur="1" fill="hold">
                                          <p:stCondLst>
                                            <p:cond delay="0"/>
                                          </p:stCondLst>
                                        </p:cTn>
                                        <p:tgtEl>
                                          <p:spTgt spid="32"/>
                                        </p:tgtEl>
                                        <p:attrNameLst>
                                          <p:attrName>style.visibility</p:attrName>
                                        </p:attrNameLst>
                                      </p:cBhvr>
                                      <p:to>
                                        <p:strVal val="visible"/>
                                      </p:to>
                                    </p:set>
                                    <p:anim calcmode="lin" valueType="num">
                                      <p:cBhvr>
                                        <p:cTn id="175" dur="500" fill="hold"/>
                                        <p:tgtEl>
                                          <p:spTgt spid="32"/>
                                        </p:tgtEl>
                                        <p:attrNameLst>
                                          <p:attrName>ppt_w</p:attrName>
                                        </p:attrNameLst>
                                      </p:cBhvr>
                                      <p:tavLst>
                                        <p:tav tm="0">
                                          <p:val>
                                            <p:fltVal val="0"/>
                                          </p:val>
                                        </p:tav>
                                        <p:tav tm="100000">
                                          <p:val>
                                            <p:strVal val="#ppt_w"/>
                                          </p:val>
                                        </p:tav>
                                      </p:tavLst>
                                    </p:anim>
                                    <p:anim calcmode="lin" valueType="num">
                                      <p:cBhvr>
                                        <p:cTn id="176" dur="500" fill="hold"/>
                                        <p:tgtEl>
                                          <p:spTgt spid="32"/>
                                        </p:tgtEl>
                                        <p:attrNameLst>
                                          <p:attrName>ppt_h</p:attrName>
                                        </p:attrNameLst>
                                      </p:cBhvr>
                                      <p:tavLst>
                                        <p:tav tm="0">
                                          <p:val>
                                            <p:fltVal val="0"/>
                                          </p:val>
                                        </p:tav>
                                        <p:tav tm="100000">
                                          <p:val>
                                            <p:strVal val="#ppt_h"/>
                                          </p:val>
                                        </p:tav>
                                      </p:tavLst>
                                    </p:anim>
                                    <p:animEffect transition="in" filter="fade">
                                      <p:cBhvr>
                                        <p:cTn id="177" dur="500"/>
                                        <p:tgtEl>
                                          <p:spTgt spid="32"/>
                                        </p:tgtEl>
                                      </p:cBhvr>
                                    </p:animEffect>
                                  </p:childTnLst>
                                </p:cTn>
                              </p:par>
                              <p:par>
                                <p:cTn id="178" presetID="53" presetClass="entr" presetSubtype="16" fill="hold" grpId="1" nodeType="withEffect">
                                  <p:stCondLst>
                                    <p:cond delay="0"/>
                                  </p:stCondLst>
                                  <p:childTnLst>
                                    <p:set>
                                      <p:cBhvr>
                                        <p:cTn id="179" dur="1" fill="hold">
                                          <p:stCondLst>
                                            <p:cond delay="0"/>
                                          </p:stCondLst>
                                        </p:cTn>
                                        <p:tgtEl>
                                          <p:spTgt spid="23"/>
                                        </p:tgtEl>
                                        <p:attrNameLst>
                                          <p:attrName>style.visibility</p:attrName>
                                        </p:attrNameLst>
                                      </p:cBhvr>
                                      <p:to>
                                        <p:strVal val="visible"/>
                                      </p:to>
                                    </p:set>
                                    <p:anim calcmode="lin" valueType="num">
                                      <p:cBhvr>
                                        <p:cTn id="180" dur="500" fill="hold"/>
                                        <p:tgtEl>
                                          <p:spTgt spid="23"/>
                                        </p:tgtEl>
                                        <p:attrNameLst>
                                          <p:attrName>ppt_w</p:attrName>
                                        </p:attrNameLst>
                                      </p:cBhvr>
                                      <p:tavLst>
                                        <p:tav tm="0">
                                          <p:val>
                                            <p:fltVal val="0"/>
                                          </p:val>
                                        </p:tav>
                                        <p:tav tm="100000">
                                          <p:val>
                                            <p:strVal val="#ppt_w"/>
                                          </p:val>
                                        </p:tav>
                                      </p:tavLst>
                                    </p:anim>
                                    <p:anim calcmode="lin" valueType="num">
                                      <p:cBhvr>
                                        <p:cTn id="181" dur="500" fill="hold"/>
                                        <p:tgtEl>
                                          <p:spTgt spid="23"/>
                                        </p:tgtEl>
                                        <p:attrNameLst>
                                          <p:attrName>ppt_h</p:attrName>
                                        </p:attrNameLst>
                                      </p:cBhvr>
                                      <p:tavLst>
                                        <p:tav tm="0">
                                          <p:val>
                                            <p:fltVal val="0"/>
                                          </p:val>
                                        </p:tav>
                                        <p:tav tm="100000">
                                          <p:val>
                                            <p:strVal val="#ppt_h"/>
                                          </p:val>
                                        </p:tav>
                                      </p:tavLst>
                                    </p:anim>
                                    <p:animEffect transition="in" filter="fade">
                                      <p:cBhvr>
                                        <p:cTn id="18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P spid="10" grpId="0" animBg="1"/>
      <p:bldP spid="10" grpId="1" animBg="1"/>
      <p:bldP spid="10" grpId="2" animBg="1"/>
      <p:bldP spid="10" grpId="3" animBg="1"/>
      <p:bldP spid="11" grpId="0" animBg="1"/>
      <p:bldP spid="11" grpId="1" animBg="1"/>
      <p:bldP spid="12" grpId="0" animBg="1"/>
      <p:bldP spid="12" grpId="1" animBg="1"/>
      <p:bldP spid="14" grpId="0" animBg="1"/>
      <p:bldP spid="14" grpId="1" animBg="1"/>
      <p:bldP spid="14" grpId="2" animBg="1"/>
      <p:bldP spid="18" grpId="0" animBg="1"/>
      <p:bldP spid="18" grpId="1" animBg="1"/>
      <p:bldP spid="18" grpId="2" animBg="1"/>
      <p:bldP spid="18" grpId="3" animBg="1"/>
      <p:bldP spid="19" grpId="0" animBg="1"/>
      <p:bldP spid="19" grpId="1" animBg="1"/>
      <p:bldP spid="21" grpId="0" animBg="1"/>
      <p:bldP spid="21" grpId="1" animBg="1"/>
      <p:bldP spid="21" grpId="2" animBg="1"/>
      <p:bldP spid="32" grpId="0" animBg="1"/>
      <p:bldP spid="32" grpId="1" animBg="1"/>
      <p:bldP spid="20" grpId="0" animBg="1"/>
      <p:bldP spid="20" grpId="1" animBg="1"/>
      <p:bldP spid="30" grpId="0" animBg="1"/>
      <p:bldP spid="30" grpId="1" animBg="1"/>
      <p:bldP spid="30" grpId="2" animBg="1"/>
      <p:bldP spid="31" grpId="0" animBg="1"/>
      <p:bldP spid="31" grpId="1" animBg="1"/>
      <p:bldP spid="29" grpId="0" animBg="1"/>
      <p:bldP spid="29" grpId="1" animBg="1"/>
      <p:bldP spid="29" grpId="2" animBg="1"/>
      <p:bldP spid="6" grpId="0" animBg="1"/>
      <p:bldP spid="6" grpId="1" animBg="1"/>
      <p:bldP spid="23" grpId="1" animBg="1"/>
      <p:bldP spid="23" grpId="2"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sz="2400" dirty="0"/>
              <a:t>Client Match</a:t>
            </a:r>
            <a:endParaRPr lang="en-US" sz="1400" dirty="0"/>
          </a:p>
        </p:txBody>
      </p:sp>
      <p:sp>
        <p:nvSpPr>
          <p:cNvPr id="6" name="Content Placeholder 2"/>
          <p:cNvSpPr>
            <a:spLocks noGrp="1"/>
          </p:cNvSpPr>
          <p:nvPr>
            <p:ph type="body" sz="quarter" idx="11"/>
          </p:nvPr>
        </p:nvSpPr>
        <p:spPr>
          <a:xfrm>
            <a:off x="499444" y="812707"/>
            <a:ext cx="8149167" cy="644024"/>
          </a:xfrm>
        </p:spPr>
        <p:txBody>
          <a:bodyPr/>
          <a:lstStyle/>
          <a:p>
            <a:r>
              <a:rPr lang="en-US" sz="1600" dirty="0"/>
              <a:t>Client Match Events – Load Balancing</a:t>
            </a:r>
          </a:p>
          <a:p>
            <a:pPr marL="246062" lvl="1" indent="0">
              <a:buNone/>
            </a:pPr>
            <a:r>
              <a:rPr lang="en-US" sz="1400" dirty="0"/>
              <a:t>Steering Clients to Under-loaded Radios</a:t>
            </a:r>
          </a:p>
        </p:txBody>
      </p:sp>
      <p:sp>
        <p:nvSpPr>
          <p:cNvPr id="8" name="Down Arrow 7"/>
          <p:cNvSpPr/>
          <p:nvPr/>
        </p:nvSpPr>
        <p:spPr bwMode="auto">
          <a:xfrm>
            <a:off x="2548071" y="2076479"/>
            <a:ext cx="258999" cy="342111"/>
          </a:xfrm>
          <a:prstGeom prst="downArrow">
            <a:avLst/>
          </a:prstGeom>
          <a:solidFill>
            <a:srgbClr val="006600">
              <a:alpha val="34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hangingPunct="0"/>
            <a:r>
              <a:rPr lang="en-US" sz="600" b="1" dirty="0">
                <a:solidFill>
                  <a:srgbClr val="006600"/>
                </a:solidFill>
                <a:latin typeface="Arial" charset="0"/>
                <a:ea typeface="ＭＳ Ｐゴシック" pitchFamily="34" charset="-128"/>
              </a:rPr>
              <a:t>Yes</a:t>
            </a:r>
          </a:p>
        </p:txBody>
      </p:sp>
      <p:sp>
        <p:nvSpPr>
          <p:cNvPr id="9" name="Rectangle 8"/>
          <p:cNvSpPr/>
          <p:nvPr/>
        </p:nvSpPr>
        <p:spPr bwMode="auto">
          <a:xfrm>
            <a:off x="499444" y="2392117"/>
            <a:ext cx="1752856" cy="310913"/>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hangingPunct="0"/>
            <a:r>
              <a:rPr lang="en-US" sz="800" b="1" dirty="0">
                <a:solidFill>
                  <a:schemeClr val="bg1"/>
                </a:solidFill>
                <a:latin typeface="Arial" charset="0"/>
                <a:ea typeface="ＭＳ Ｐゴシック" pitchFamily="34" charset="-128"/>
              </a:rPr>
              <a:t>Actual Channel Load</a:t>
            </a:r>
          </a:p>
          <a:p>
            <a:pPr algn="ctr" defTabSz="914400" eaLnBrk="0" hangingPunct="0"/>
            <a:r>
              <a:rPr lang="en-US" sz="800" b="1" i="1" dirty="0">
                <a:solidFill>
                  <a:schemeClr val="bg1"/>
                </a:solidFill>
                <a:latin typeface="Arial" charset="0"/>
                <a:ea typeface="ＭＳ Ｐゴシック" pitchFamily="34" charset="-128"/>
              </a:rPr>
              <a:t>Number of clients per channel</a:t>
            </a:r>
            <a:endParaRPr lang="en-US" sz="600" b="1" i="1" dirty="0">
              <a:solidFill>
                <a:schemeClr val="bg1"/>
              </a:solidFill>
              <a:latin typeface="Arial" charset="0"/>
              <a:ea typeface="ＭＳ Ｐゴシック" pitchFamily="34" charset="-128"/>
            </a:endParaRPr>
          </a:p>
          <a:p>
            <a:pPr algn="ctr" defTabSz="914400" eaLnBrk="0" hangingPunct="0"/>
            <a:endParaRPr lang="en-US" sz="900" b="1" dirty="0">
              <a:solidFill>
                <a:schemeClr val="bg1"/>
              </a:solidFill>
              <a:latin typeface="Arial" charset="0"/>
              <a:ea typeface="ＭＳ Ｐゴシック" pitchFamily="34" charset="-128"/>
            </a:endParaRPr>
          </a:p>
          <a:p>
            <a:pPr algn="ctr" defTabSz="914400" eaLnBrk="0" hangingPunct="0"/>
            <a:endParaRPr lang="en-US" sz="900" b="1" dirty="0">
              <a:solidFill>
                <a:schemeClr val="bg1"/>
              </a:solidFill>
              <a:latin typeface="Arial" charset="0"/>
              <a:ea typeface="ＭＳ Ｐゴシック" pitchFamily="34" charset="-128"/>
            </a:endParaRPr>
          </a:p>
          <a:p>
            <a:pPr algn="ctr" defTabSz="914400" eaLnBrk="0" hangingPunct="0"/>
            <a:endParaRPr lang="en-US" sz="900" b="1" dirty="0">
              <a:solidFill>
                <a:schemeClr val="bg1"/>
              </a:solidFill>
              <a:latin typeface="Arial" charset="0"/>
              <a:ea typeface="ＭＳ Ｐゴシック" pitchFamily="34" charset="-128"/>
            </a:endParaRPr>
          </a:p>
        </p:txBody>
      </p:sp>
      <p:sp>
        <p:nvSpPr>
          <p:cNvPr id="15" name="Rectangle 14"/>
          <p:cNvSpPr/>
          <p:nvPr/>
        </p:nvSpPr>
        <p:spPr bwMode="auto">
          <a:xfrm>
            <a:off x="5460841" y="1647687"/>
            <a:ext cx="859521" cy="247785"/>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hangingPunct="0"/>
            <a:r>
              <a:rPr lang="en-US" sz="900" b="1" dirty="0">
                <a:solidFill>
                  <a:schemeClr val="bg1"/>
                </a:solidFill>
                <a:latin typeface="Arial" charset="0"/>
                <a:ea typeface="ＭＳ Ｐゴシック" pitchFamily="34" charset="-128"/>
              </a:rPr>
              <a:t>Do Nothing</a:t>
            </a:r>
          </a:p>
        </p:txBody>
      </p:sp>
      <p:sp>
        <p:nvSpPr>
          <p:cNvPr id="17" name="Right Arrow 16"/>
          <p:cNvSpPr/>
          <p:nvPr/>
        </p:nvSpPr>
        <p:spPr bwMode="auto">
          <a:xfrm>
            <a:off x="4085732" y="1609009"/>
            <a:ext cx="1375108" cy="364853"/>
          </a:xfrm>
          <a:prstGeom prst="rightArrow">
            <a:avLst/>
          </a:prstGeom>
          <a:solidFill>
            <a:srgbClr val="FF0000">
              <a:alpha val="22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hangingPunct="0"/>
            <a:r>
              <a:rPr lang="en-US" sz="900" b="1" dirty="0">
                <a:solidFill>
                  <a:srgbClr val="FF0000"/>
                </a:solidFill>
                <a:latin typeface="Arial" charset="0"/>
                <a:ea typeface="ＭＳ Ｐゴシック" pitchFamily="34" charset="-128"/>
              </a:rPr>
              <a:t>No</a:t>
            </a:r>
          </a:p>
        </p:txBody>
      </p:sp>
      <p:sp>
        <p:nvSpPr>
          <p:cNvPr id="7" name="Oval 6"/>
          <p:cNvSpPr/>
          <p:nvPr/>
        </p:nvSpPr>
        <p:spPr bwMode="auto">
          <a:xfrm>
            <a:off x="1018078" y="1506393"/>
            <a:ext cx="3351609" cy="570086"/>
          </a:xfrm>
          <a:prstGeom prst="ellipse">
            <a:avLst/>
          </a:prstGeom>
          <a:solidFill>
            <a:srgbClr val="0000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900" b="1" dirty="0">
                <a:solidFill>
                  <a:schemeClr val="bg1"/>
                </a:solidFill>
                <a:latin typeface="Arial" charset="0"/>
                <a:ea typeface="ＭＳ Ｐゴシック" pitchFamily="34" charset="-128"/>
              </a:rPr>
              <a:t>Radio </a:t>
            </a:r>
            <a:r>
              <a:rPr kumimoji="0" lang="en-US" sz="900" b="1" i="0" u="none" strike="noStrike" cap="none" normalizeH="0" baseline="0" dirty="0">
                <a:ln>
                  <a:noFill/>
                </a:ln>
                <a:solidFill>
                  <a:schemeClr val="bg1"/>
                </a:solidFill>
                <a:effectLst/>
                <a:latin typeface="Arial" charset="0"/>
                <a:ea typeface="ＭＳ Ｐゴシック" pitchFamily="34" charset="-128"/>
              </a:rPr>
              <a:t>has more than 30</a:t>
            </a:r>
            <a:r>
              <a:rPr kumimoji="0" lang="en-US" sz="900" b="1" i="0" u="none" strike="noStrike" cap="none" normalizeH="0" dirty="0">
                <a:ln>
                  <a:noFill/>
                </a:ln>
                <a:solidFill>
                  <a:schemeClr val="bg1"/>
                </a:solidFill>
                <a:effectLst/>
                <a:latin typeface="Arial" charset="0"/>
                <a:ea typeface="ＭＳ Ｐゴシック" pitchFamily="34" charset="-128"/>
              </a:rPr>
              <a:t> Clients on radio</a:t>
            </a:r>
          </a:p>
          <a:p>
            <a:pPr marL="0" marR="0" indent="0" algn="ctr" defTabSz="914400" rtl="0" eaLnBrk="0" fontAlgn="base" latinLnBrk="0" hangingPunct="0">
              <a:lnSpc>
                <a:spcPct val="100000"/>
              </a:lnSpc>
              <a:spcBef>
                <a:spcPct val="0"/>
              </a:spcBef>
              <a:spcAft>
                <a:spcPct val="0"/>
              </a:spcAft>
              <a:buClrTx/>
              <a:buSzTx/>
              <a:buFontTx/>
              <a:buNone/>
              <a:tabLst/>
            </a:pPr>
            <a:r>
              <a:rPr lang="en-US" sz="900" b="1" baseline="0" dirty="0">
                <a:solidFill>
                  <a:srgbClr val="FFFF00"/>
                </a:solidFill>
                <a:latin typeface="Arial" charset="0"/>
                <a:ea typeface="ＭＳ Ｐゴシック" pitchFamily="34" charset="-128"/>
              </a:rPr>
              <a:t>(cm-</a:t>
            </a:r>
            <a:r>
              <a:rPr lang="en-US" sz="900" b="1" baseline="0" dirty="0" err="1">
                <a:solidFill>
                  <a:srgbClr val="FFFF00"/>
                </a:solidFill>
                <a:latin typeface="Arial" charset="0"/>
                <a:ea typeface="ＭＳ Ｐゴシック" pitchFamily="34" charset="-128"/>
              </a:rPr>
              <a:t>lb</a:t>
            </a:r>
            <a:r>
              <a:rPr lang="en-US" sz="900" b="1" baseline="0" dirty="0">
                <a:solidFill>
                  <a:srgbClr val="FFFF00"/>
                </a:solidFill>
                <a:latin typeface="Arial" charset="0"/>
                <a:ea typeface="ＭＳ Ｐゴシック" pitchFamily="34" charset="-128"/>
              </a:rPr>
              <a:t>-client-thresh)</a:t>
            </a:r>
            <a:r>
              <a:rPr kumimoji="0" lang="en-US" sz="900" b="1" i="0" u="none" strike="noStrike" cap="none" normalizeH="0" baseline="0" dirty="0">
                <a:ln>
                  <a:noFill/>
                </a:ln>
                <a:solidFill>
                  <a:srgbClr val="FFFF00"/>
                </a:solidFill>
                <a:effectLst/>
                <a:latin typeface="Arial" charset="0"/>
                <a:ea typeface="ＭＳ Ｐゴシック" pitchFamily="34" charset="-128"/>
              </a:rPr>
              <a:t> </a:t>
            </a:r>
          </a:p>
        </p:txBody>
      </p:sp>
      <p:sp>
        <p:nvSpPr>
          <p:cNvPr id="27" name="Rectangle 26"/>
          <p:cNvSpPr/>
          <p:nvPr/>
        </p:nvSpPr>
        <p:spPr bwMode="auto">
          <a:xfrm>
            <a:off x="3129209" y="2384236"/>
            <a:ext cx="1716977" cy="310914"/>
          </a:xfrm>
          <a:prstGeom prst="rect">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hangingPunct="0"/>
            <a:r>
              <a:rPr lang="en-US" sz="900" b="1" dirty="0">
                <a:solidFill>
                  <a:schemeClr val="bg1"/>
                </a:solidFill>
                <a:latin typeface="Arial" charset="0"/>
                <a:ea typeface="ＭＳ Ｐゴシック" pitchFamily="34" charset="-128"/>
              </a:rPr>
              <a:t>Target Channel Load</a:t>
            </a:r>
          </a:p>
          <a:p>
            <a:pPr algn="ctr" defTabSz="914400" eaLnBrk="0" hangingPunct="0"/>
            <a:r>
              <a:rPr lang="en-US" sz="900" b="1" i="1" dirty="0">
                <a:solidFill>
                  <a:schemeClr val="bg1"/>
                </a:solidFill>
                <a:latin typeface="Arial" charset="0"/>
                <a:ea typeface="ＭＳ Ｐゴシック" pitchFamily="34" charset="-128"/>
              </a:rPr>
              <a:t># clients/# Channels</a:t>
            </a:r>
            <a:endParaRPr lang="en-US" sz="900" b="1" dirty="0">
              <a:solidFill>
                <a:schemeClr val="bg1"/>
              </a:solidFill>
              <a:latin typeface="Arial" charset="0"/>
              <a:ea typeface="ＭＳ Ｐゴシック" pitchFamily="34" charset="-128"/>
            </a:endParaRPr>
          </a:p>
          <a:p>
            <a:pPr algn="ctr" defTabSz="914400" eaLnBrk="0" hangingPunct="0"/>
            <a:endParaRPr lang="en-US" sz="900" b="1" dirty="0">
              <a:solidFill>
                <a:schemeClr val="bg1"/>
              </a:solidFill>
              <a:latin typeface="Arial" charset="0"/>
              <a:ea typeface="ＭＳ Ｐゴシック" pitchFamily="34" charset="-128"/>
            </a:endParaRPr>
          </a:p>
          <a:p>
            <a:pPr algn="ctr" defTabSz="914400" eaLnBrk="0" hangingPunct="0"/>
            <a:endParaRPr lang="en-US" sz="900" b="1" dirty="0">
              <a:solidFill>
                <a:schemeClr val="bg1"/>
              </a:solidFill>
              <a:latin typeface="Arial" charset="0"/>
              <a:ea typeface="ＭＳ Ｐゴシック" pitchFamily="34" charset="-128"/>
            </a:endParaRPr>
          </a:p>
        </p:txBody>
      </p:sp>
      <p:sp>
        <p:nvSpPr>
          <p:cNvPr id="29" name="Rectangle 28"/>
          <p:cNvSpPr/>
          <p:nvPr/>
        </p:nvSpPr>
        <p:spPr bwMode="auto">
          <a:xfrm>
            <a:off x="499444" y="2811040"/>
            <a:ext cx="4346741" cy="339622"/>
          </a:xfrm>
          <a:prstGeom prst="rect">
            <a:avLst/>
          </a:prstGeom>
          <a:solidFill>
            <a:srgbClr val="0000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hangingPunct="0"/>
            <a:r>
              <a:rPr lang="en-US" sz="900" b="1" dirty="0">
                <a:solidFill>
                  <a:schemeClr val="bg1"/>
                </a:solidFill>
                <a:latin typeface="Arial" charset="0"/>
                <a:ea typeface="ＭＳ Ｐゴシック" pitchFamily="34" charset="-128"/>
              </a:rPr>
              <a:t>Determine the under-loaded and overloaded radios by comparing the actual per channel and target per channel </a:t>
            </a:r>
            <a:endParaRPr lang="en-US" sz="700" b="1" i="1" dirty="0">
              <a:solidFill>
                <a:schemeClr val="bg1"/>
              </a:solidFill>
              <a:latin typeface="Arial" charset="0"/>
              <a:ea typeface="ＭＳ Ｐゴシック" pitchFamily="34" charset="-128"/>
            </a:endParaRPr>
          </a:p>
          <a:p>
            <a:pPr algn="ctr" defTabSz="914400" eaLnBrk="0" hangingPunct="0"/>
            <a:endParaRPr lang="en-US" sz="900" b="1" dirty="0">
              <a:solidFill>
                <a:schemeClr val="bg1"/>
              </a:solidFill>
              <a:latin typeface="Arial" charset="0"/>
              <a:ea typeface="ＭＳ Ｐゴシック" pitchFamily="34" charset="-128"/>
            </a:endParaRPr>
          </a:p>
          <a:p>
            <a:pPr algn="ctr" defTabSz="914400" eaLnBrk="0" hangingPunct="0"/>
            <a:endParaRPr lang="en-US" sz="900" b="1" dirty="0">
              <a:solidFill>
                <a:schemeClr val="bg1"/>
              </a:solidFill>
              <a:latin typeface="Arial" charset="0"/>
              <a:ea typeface="ＭＳ Ｐゴシック" pitchFamily="34" charset="-128"/>
            </a:endParaRPr>
          </a:p>
          <a:p>
            <a:pPr algn="ctr" defTabSz="914400" eaLnBrk="0" hangingPunct="0"/>
            <a:endParaRPr lang="en-US" sz="900" b="1" dirty="0">
              <a:solidFill>
                <a:schemeClr val="bg1"/>
              </a:solidFill>
              <a:latin typeface="Arial" charset="0"/>
              <a:ea typeface="ＭＳ Ｐゴシック" pitchFamily="34" charset="-128"/>
            </a:endParaRPr>
          </a:p>
        </p:txBody>
      </p:sp>
      <p:sp>
        <p:nvSpPr>
          <p:cNvPr id="3" name="Left-Right Arrow 2"/>
          <p:cNvSpPr/>
          <p:nvPr/>
        </p:nvSpPr>
        <p:spPr bwMode="auto">
          <a:xfrm>
            <a:off x="2258556" y="2384236"/>
            <a:ext cx="870653" cy="326676"/>
          </a:xfrm>
          <a:prstGeom prst="leftRightArrow">
            <a:avLst/>
          </a:prstGeom>
          <a:solidFill>
            <a:srgbClr val="0000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800" b="1" dirty="0">
                <a:solidFill>
                  <a:schemeClr val="bg1"/>
                </a:solidFill>
                <a:latin typeface="Arial" charset="0"/>
                <a:ea typeface="ＭＳ Ｐゴシック" pitchFamily="34" charset="-128"/>
              </a:rPr>
              <a:t>Compare</a:t>
            </a:r>
            <a:endParaRPr kumimoji="0" lang="en-US" sz="800" b="1" i="0" u="none" strike="noStrike" cap="none" normalizeH="0" baseline="0" dirty="0">
              <a:ln>
                <a:noFill/>
              </a:ln>
              <a:solidFill>
                <a:schemeClr val="bg1"/>
              </a:solidFill>
              <a:effectLst/>
              <a:latin typeface="Arial" charset="0"/>
              <a:ea typeface="ＭＳ Ｐゴシック" pitchFamily="34" charset="-128"/>
            </a:endParaRPr>
          </a:p>
        </p:txBody>
      </p:sp>
      <p:sp>
        <p:nvSpPr>
          <p:cNvPr id="34" name="Rectangle 33"/>
          <p:cNvSpPr/>
          <p:nvPr/>
        </p:nvSpPr>
        <p:spPr bwMode="auto">
          <a:xfrm>
            <a:off x="499444" y="3284131"/>
            <a:ext cx="4346741" cy="484917"/>
          </a:xfrm>
          <a:prstGeom prst="rect">
            <a:avLst/>
          </a:prstGeom>
          <a:solidFill>
            <a:srgbClr val="0000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hangingPunct="0"/>
            <a:r>
              <a:rPr lang="en-US" sz="900" b="1" dirty="0">
                <a:solidFill>
                  <a:schemeClr val="bg1"/>
                </a:solidFill>
                <a:latin typeface="Arial" charset="0"/>
                <a:ea typeface="ＭＳ Ｐゴシック" pitchFamily="34" charset="-128"/>
              </a:rPr>
              <a:t>On the overloaded radios, determine the target clients that can be moved  &gt;30 SNR on target radio and  no worse than 5 dB of the existing AP</a:t>
            </a:r>
          </a:p>
          <a:p>
            <a:pPr defTabSz="914400" eaLnBrk="0" hangingPunct="0"/>
            <a:r>
              <a:rPr lang="en-US" sz="900" b="1" dirty="0">
                <a:solidFill>
                  <a:schemeClr val="bg1"/>
                </a:solidFill>
                <a:latin typeface="Arial" charset="0"/>
                <a:ea typeface="ＭＳ Ｐゴシック" pitchFamily="34" charset="-128"/>
              </a:rPr>
              <a:t>     </a:t>
            </a:r>
            <a:r>
              <a:rPr lang="en-US" sz="900" b="1" dirty="0">
                <a:solidFill>
                  <a:srgbClr val="FFFF00"/>
                </a:solidFill>
                <a:latin typeface="Arial" charset="0"/>
                <a:ea typeface="ＭＳ Ｐゴシック" pitchFamily="34" charset="-128"/>
              </a:rPr>
              <a:t>(cm-</a:t>
            </a:r>
            <a:r>
              <a:rPr lang="en-US" sz="900" b="1" dirty="0" err="1">
                <a:solidFill>
                  <a:srgbClr val="FFFF00"/>
                </a:solidFill>
                <a:latin typeface="Arial" charset="0"/>
                <a:ea typeface="ＭＳ Ｐゴシック" pitchFamily="34" charset="-128"/>
              </a:rPr>
              <a:t>lb</a:t>
            </a:r>
            <a:r>
              <a:rPr lang="en-US" sz="900" b="1" dirty="0">
                <a:solidFill>
                  <a:srgbClr val="FFFF00"/>
                </a:solidFill>
                <a:latin typeface="Arial" charset="0"/>
                <a:ea typeface="ＭＳ Ｐゴシック" pitchFamily="34" charset="-128"/>
              </a:rPr>
              <a:t>-snr-thresh)	                     (cm-</a:t>
            </a:r>
            <a:r>
              <a:rPr lang="en-US" sz="900" b="1" dirty="0" err="1">
                <a:solidFill>
                  <a:srgbClr val="FFFF00"/>
                </a:solidFill>
                <a:latin typeface="Arial" charset="0"/>
                <a:ea typeface="ＭＳ Ｐゴシック" pitchFamily="34" charset="-128"/>
              </a:rPr>
              <a:t>lb</a:t>
            </a:r>
            <a:r>
              <a:rPr lang="en-US" sz="900" b="1" dirty="0">
                <a:solidFill>
                  <a:srgbClr val="FFFF00"/>
                </a:solidFill>
                <a:latin typeface="Arial" charset="0"/>
                <a:ea typeface="ＭＳ Ｐゴシック" pitchFamily="34" charset="-128"/>
              </a:rPr>
              <a:t>-signal-delta)</a:t>
            </a:r>
          </a:p>
          <a:p>
            <a:pPr algn="ctr" defTabSz="914400" eaLnBrk="0" hangingPunct="0"/>
            <a:endParaRPr lang="en-US" sz="900" b="1" dirty="0">
              <a:solidFill>
                <a:schemeClr val="bg1"/>
              </a:solidFill>
              <a:latin typeface="Arial" charset="0"/>
              <a:ea typeface="ＭＳ Ｐゴシック" pitchFamily="34" charset="-128"/>
            </a:endParaRPr>
          </a:p>
          <a:p>
            <a:pPr algn="ctr" defTabSz="914400" eaLnBrk="0" hangingPunct="0"/>
            <a:endParaRPr lang="en-US" sz="900" b="1" dirty="0">
              <a:solidFill>
                <a:schemeClr val="bg1"/>
              </a:solidFill>
              <a:latin typeface="Arial" charset="0"/>
              <a:ea typeface="ＭＳ Ｐゴシック" pitchFamily="34" charset="-128"/>
            </a:endParaRPr>
          </a:p>
          <a:p>
            <a:pPr algn="ctr" defTabSz="914400" eaLnBrk="0" hangingPunct="0"/>
            <a:endParaRPr lang="en-US" sz="900" b="1" dirty="0">
              <a:solidFill>
                <a:schemeClr val="bg1"/>
              </a:solidFill>
              <a:latin typeface="Arial" charset="0"/>
              <a:ea typeface="ＭＳ Ｐゴシック" pitchFamily="34" charset="-128"/>
            </a:endParaRPr>
          </a:p>
        </p:txBody>
      </p:sp>
      <p:sp>
        <p:nvSpPr>
          <p:cNvPr id="35" name="Right Arrow 34"/>
          <p:cNvSpPr/>
          <p:nvPr/>
        </p:nvSpPr>
        <p:spPr bwMode="auto">
          <a:xfrm>
            <a:off x="4854509" y="3350357"/>
            <a:ext cx="721751" cy="364853"/>
          </a:xfrm>
          <a:prstGeom prst="rightArrow">
            <a:avLst/>
          </a:prstGeom>
          <a:solidFill>
            <a:srgbClr val="006600">
              <a:alpha val="34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hangingPunct="0"/>
            <a:r>
              <a:rPr lang="en-US" sz="900" b="1" dirty="0">
                <a:solidFill>
                  <a:srgbClr val="006600"/>
                </a:solidFill>
                <a:latin typeface="Arial" charset="0"/>
                <a:ea typeface="ＭＳ Ｐゴシック" pitchFamily="34" charset="-128"/>
              </a:rPr>
              <a:t>Yes</a:t>
            </a:r>
          </a:p>
        </p:txBody>
      </p:sp>
      <p:sp>
        <p:nvSpPr>
          <p:cNvPr id="36" name="Down Arrow 35"/>
          <p:cNvSpPr/>
          <p:nvPr/>
        </p:nvSpPr>
        <p:spPr bwMode="auto">
          <a:xfrm>
            <a:off x="2601542" y="3759069"/>
            <a:ext cx="258999" cy="316957"/>
          </a:xfrm>
          <a:prstGeom prst="downArrow">
            <a:avLst/>
          </a:prstGeom>
          <a:solidFill>
            <a:srgbClr val="FF0000">
              <a:alpha val="22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hangingPunct="0"/>
            <a:r>
              <a:rPr lang="en-US" sz="800" b="1" dirty="0">
                <a:solidFill>
                  <a:srgbClr val="FF0000"/>
                </a:solidFill>
                <a:latin typeface="Arial" charset="0"/>
                <a:ea typeface="ＭＳ Ｐゴシック" pitchFamily="34" charset="-128"/>
              </a:rPr>
              <a:t>No</a:t>
            </a:r>
            <a:endParaRPr lang="en-US" sz="900" b="1" dirty="0">
              <a:solidFill>
                <a:srgbClr val="FF0000"/>
              </a:solidFill>
              <a:latin typeface="Arial" charset="0"/>
              <a:ea typeface="ＭＳ Ｐゴシック" pitchFamily="34" charset="-128"/>
            </a:endParaRPr>
          </a:p>
        </p:txBody>
      </p:sp>
      <p:sp>
        <p:nvSpPr>
          <p:cNvPr id="37" name="Rectangle 36"/>
          <p:cNvSpPr/>
          <p:nvPr/>
        </p:nvSpPr>
        <p:spPr bwMode="auto">
          <a:xfrm>
            <a:off x="504199" y="4086005"/>
            <a:ext cx="4346741" cy="226424"/>
          </a:xfrm>
          <a:prstGeom prst="rect">
            <a:avLst/>
          </a:prstGeom>
          <a:solidFill>
            <a:srgbClr val="0000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hangingPunct="0"/>
            <a:r>
              <a:rPr lang="en-US" sz="900" b="1" dirty="0">
                <a:solidFill>
                  <a:schemeClr val="bg1"/>
                </a:solidFill>
                <a:latin typeface="Arial" charset="0"/>
                <a:ea typeface="ＭＳ Ｐゴシック" pitchFamily="34" charset="-128"/>
              </a:rPr>
              <a:t>Visit next radio to see if &gt;30SNR and no worse than 5 dB of the existing AP</a:t>
            </a:r>
          </a:p>
          <a:p>
            <a:pPr algn="ctr" defTabSz="914400" eaLnBrk="0" hangingPunct="0"/>
            <a:endParaRPr lang="en-US" sz="900" b="1" dirty="0">
              <a:solidFill>
                <a:schemeClr val="bg1"/>
              </a:solidFill>
              <a:latin typeface="Arial" charset="0"/>
              <a:ea typeface="ＭＳ Ｐゴシック" pitchFamily="34" charset="-128"/>
            </a:endParaRPr>
          </a:p>
        </p:txBody>
      </p:sp>
      <p:sp>
        <p:nvSpPr>
          <p:cNvPr id="38" name="Right Arrow 37"/>
          <p:cNvSpPr/>
          <p:nvPr/>
        </p:nvSpPr>
        <p:spPr bwMode="auto">
          <a:xfrm>
            <a:off x="4854509" y="3974446"/>
            <a:ext cx="721751" cy="449726"/>
          </a:xfrm>
          <a:prstGeom prst="rightArrow">
            <a:avLst/>
          </a:prstGeom>
          <a:solidFill>
            <a:srgbClr val="006600">
              <a:alpha val="34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hangingPunct="0"/>
            <a:r>
              <a:rPr lang="en-US" sz="900" b="1" dirty="0">
                <a:solidFill>
                  <a:srgbClr val="006600"/>
                </a:solidFill>
                <a:latin typeface="Arial" charset="0"/>
                <a:ea typeface="ＭＳ Ｐゴシック" pitchFamily="34" charset="-128"/>
              </a:rPr>
              <a:t>Yes</a:t>
            </a:r>
          </a:p>
        </p:txBody>
      </p:sp>
      <p:sp>
        <p:nvSpPr>
          <p:cNvPr id="40" name="Down Arrow 39"/>
          <p:cNvSpPr/>
          <p:nvPr/>
        </p:nvSpPr>
        <p:spPr bwMode="auto">
          <a:xfrm>
            <a:off x="2601542" y="4323923"/>
            <a:ext cx="258999" cy="316957"/>
          </a:xfrm>
          <a:prstGeom prst="downArrow">
            <a:avLst/>
          </a:prstGeom>
          <a:solidFill>
            <a:srgbClr val="FF0000">
              <a:alpha val="22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hangingPunct="0"/>
            <a:r>
              <a:rPr lang="en-US" sz="800" b="1" dirty="0">
                <a:solidFill>
                  <a:srgbClr val="FF0000"/>
                </a:solidFill>
                <a:latin typeface="Arial" charset="0"/>
                <a:ea typeface="ＭＳ Ｐゴシック" pitchFamily="34" charset="-128"/>
              </a:rPr>
              <a:t>No</a:t>
            </a:r>
            <a:endParaRPr lang="en-US" sz="900" b="1" dirty="0">
              <a:solidFill>
                <a:srgbClr val="FF0000"/>
              </a:solidFill>
              <a:latin typeface="Arial" charset="0"/>
              <a:ea typeface="ＭＳ Ｐゴシック" pitchFamily="34" charset="-128"/>
            </a:endParaRPr>
          </a:p>
        </p:txBody>
      </p:sp>
      <p:sp>
        <p:nvSpPr>
          <p:cNvPr id="41" name="Rectangle 40"/>
          <p:cNvSpPr/>
          <p:nvPr/>
        </p:nvSpPr>
        <p:spPr bwMode="auto">
          <a:xfrm>
            <a:off x="504199" y="4652374"/>
            <a:ext cx="4346741" cy="226424"/>
          </a:xfrm>
          <a:prstGeom prst="rect">
            <a:avLst/>
          </a:prstGeom>
          <a:solidFill>
            <a:srgbClr val="0000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hangingPunct="0"/>
            <a:r>
              <a:rPr lang="en-US" sz="900" b="1" dirty="0">
                <a:solidFill>
                  <a:schemeClr val="bg1"/>
                </a:solidFill>
                <a:latin typeface="Arial" charset="0"/>
                <a:ea typeface="ＭＳ Ｐゴシック" pitchFamily="34" charset="-128"/>
              </a:rPr>
              <a:t>Visit next radio to see if &gt;30SNR and no worse than 5 dB of the existing AP</a:t>
            </a:r>
          </a:p>
          <a:p>
            <a:pPr algn="ctr" defTabSz="914400" eaLnBrk="0" hangingPunct="0"/>
            <a:endParaRPr lang="en-US" sz="900" b="1" dirty="0">
              <a:solidFill>
                <a:schemeClr val="bg1"/>
              </a:solidFill>
              <a:latin typeface="Arial" charset="0"/>
              <a:ea typeface="ＭＳ Ｐゴシック" pitchFamily="34" charset="-128"/>
            </a:endParaRPr>
          </a:p>
        </p:txBody>
      </p:sp>
      <p:sp>
        <p:nvSpPr>
          <p:cNvPr id="42" name="Right Arrow 41"/>
          <p:cNvSpPr/>
          <p:nvPr/>
        </p:nvSpPr>
        <p:spPr bwMode="auto">
          <a:xfrm>
            <a:off x="4852724" y="4541096"/>
            <a:ext cx="721751" cy="448980"/>
          </a:xfrm>
          <a:prstGeom prst="rightArrow">
            <a:avLst/>
          </a:prstGeom>
          <a:solidFill>
            <a:srgbClr val="006600">
              <a:alpha val="34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hangingPunct="0"/>
            <a:r>
              <a:rPr lang="en-US" sz="900" b="1" dirty="0">
                <a:solidFill>
                  <a:srgbClr val="006600"/>
                </a:solidFill>
                <a:latin typeface="Arial" charset="0"/>
                <a:ea typeface="ＭＳ Ｐゴシック" pitchFamily="34" charset="-128"/>
              </a:rPr>
              <a:t>Yes</a:t>
            </a:r>
          </a:p>
        </p:txBody>
      </p:sp>
      <p:sp>
        <p:nvSpPr>
          <p:cNvPr id="23" name="Rectangle 22"/>
          <p:cNvSpPr/>
          <p:nvPr/>
        </p:nvSpPr>
        <p:spPr bwMode="auto">
          <a:xfrm>
            <a:off x="5576260" y="3150662"/>
            <a:ext cx="3072351" cy="1710788"/>
          </a:xfrm>
          <a:prstGeom prst="rect">
            <a:avLst/>
          </a:prstGeom>
          <a:solidFill>
            <a:srgbClr val="00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hangingPunct="0">
              <a:spcBef>
                <a:spcPts val="0"/>
              </a:spcBef>
            </a:pPr>
            <a:endParaRPr lang="en-US" sz="900" b="1" dirty="0">
              <a:solidFill>
                <a:schemeClr val="bg1"/>
              </a:solidFill>
              <a:latin typeface="Arial" charset="0"/>
              <a:ea typeface="ＭＳ Ｐゴシック" pitchFamily="34" charset="-128"/>
            </a:endParaRPr>
          </a:p>
          <a:p>
            <a:pPr algn="ctr" defTabSz="914400" eaLnBrk="0" hangingPunct="0">
              <a:spcBef>
                <a:spcPts val="0"/>
              </a:spcBef>
            </a:pPr>
            <a:endParaRPr lang="en-US" sz="900" b="1" dirty="0">
              <a:solidFill>
                <a:schemeClr val="bg1"/>
              </a:solidFill>
              <a:latin typeface="Arial" charset="0"/>
              <a:ea typeface="ＭＳ Ｐゴシック" pitchFamily="34" charset="-128"/>
            </a:endParaRPr>
          </a:p>
          <a:p>
            <a:pPr algn="ctr" defTabSz="914400" eaLnBrk="0" hangingPunct="0">
              <a:spcBef>
                <a:spcPts val="0"/>
              </a:spcBef>
            </a:pPr>
            <a:r>
              <a:rPr lang="en-US" sz="900" b="1" dirty="0">
                <a:solidFill>
                  <a:schemeClr val="bg1"/>
                </a:solidFill>
                <a:latin typeface="Arial" charset="0"/>
                <a:ea typeface="ＭＳ Ｐゴシック" pitchFamily="34" charset="-128"/>
              </a:rPr>
              <a:t>MOVE CLIENT</a:t>
            </a:r>
          </a:p>
          <a:p>
            <a:pPr algn="ctr" defTabSz="914400" eaLnBrk="0" hangingPunct="0">
              <a:spcBef>
                <a:spcPts val="0"/>
              </a:spcBef>
            </a:pPr>
            <a:r>
              <a:rPr lang="en-US" sz="900" b="1" dirty="0">
                <a:solidFill>
                  <a:schemeClr val="bg1"/>
                </a:solidFill>
                <a:latin typeface="Arial" charset="0"/>
                <a:ea typeface="ＭＳ Ｐゴシック" pitchFamily="34" charset="-128"/>
              </a:rPr>
              <a:t>Send 802.11v BSS Transition Message (if supported)</a:t>
            </a:r>
          </a:p>
          <a:p>
            <a:pPr algn="ctr" defTabSz="914400" eaLnBrk="0" hangingPunct="0">
              <a:spcBef>
                <a:spcPts val="0"/>
              </a:spcBef>
            </a:pPr>
            <a:r>
              <a:rPr lang="en-US" sz="900" b="1" dirty="0">
                <a:solidFill>
                  <a:srgbClr val="FFFF00"/>
                </a:solidFill>
                <a:latin typeface="Arial" charset="0"/>
                <a:ea typeface="ＭＳ Ｐゴシック" pitchFamily="34" charset="-128"/>
              </a:rPr>
              <a:t>(cm-dot11v)</a:t>
            </a:r>
          </a:p>
          <a:p>
            <a:pPr algn="ctr" defTabSz="914400" eaLnBrk="0" hangingPunct="0">
              <a:spcBef>
                <a:spcPts val="0"/>
              </a:spcBef>
            </a:pPr>
            <a:r>
              <a:rPr lang="en-US" sz="900" b="1" dirty="0">
                <a:solidFill>
                  <a:schemeClr val="bg1"/>
                </a:solidFill>
                <a:latin typeface="Arial" charset="0"/>
                <a:ea typeface="ＭＳ Ｐゴシック" pitchFamily="34" charset="-128"/>
              </a:rPr>
              <a:t>Up to 5 BTM messages</a:t>
            </a:r>
          </a:p>
          <a:p>
            <a:pPr algn="ctr" defTabSz="914400" eaLnBrk="0" hangingPunct="0">
              <a:spcBef>
                <a:spcPts val="0"/>
              </a:spcBef>
            </a:pPr>
            <a:r>
              <a:rPr lang="en-US" sz="900" b="1" dirty="0">
                <a:solidFill>
                  <a:schemeClr val="bg1"/>
                </a:solidFill>
                <a:latin typeface="Arial" charset="0"/>
                <a:ea typeface="ＭＳ Ｐゴシック" pitchFamily="34" charset="-128"/>
              </a:rPr>
              <a:t>If BTM’s fail or if unsupported by client then </a:t>
            </a:r>
          </a:p>
          <a:p>
            <a:pPr algn="ctr" defTabSz="914400" eaLnBrk="0" hangingPunct="0">
              <a:spcBef>
                <a:spcPts val="0"/>
              </a:spcBef>
            </a:pPr>
            <a:r>
              <a:rPr lang="en-US" sz="900" b="1" dirty="0" err="1">
                <a:solidFill>
                  <a:schemeClr val="bg1"/>
                </a:solidFill>
                <a:latin typeface="Arial" charset="0"/>
                <a:ea typeface="ＭＳ Ｐゴシック" pitchFamily="34" charset="-128"/>
              </a:rPr>
              <a:t>DeAuth</a:t>
            </a:r>
            <a:r>
              <a:rPr lang="en-US" sz="900" b="1" dirty="0">
                <a:solidFill>
                  <a:schemeClr val="bg1"/>
                </a:solidFill>
                <a:latin typeface="Arial" charset="0"/>
                <a:ea typeface="ＭＳ Ｐゴシック" pitchFamily="34" charset="-128"/>
              </a:rPr>
              <a:t> and Blacklist for 10 Seconds</a:t>
            </a:r>
          </a:p>
          <a:p>
            <a:pPr algn="ctr" defTabSz="914400" eaLnBrk="0" hangingPunct="0">
              <a:spcBef>
                <a:spcPts val="0"/>
              </a:spcBef>
            </a:pPr>
            <a:r>
              <a:rPr lang="en-US" sz="900" b="1" dirty="0">
                <a:solidFill>
                  <a:srgbClr val="FFFF00"/>
                </a:solidFill>
                <a:latin typeface="Arial" charset="0"/>
                <a:ea typeface="ＭＳ Ｐゴシック" pitchFamily="34" charset="-128"/>
              </a:rPr>
              <a:t>(cm-steer-timeout)</a:t>
            </a:r>
          </a:p>
        </p:txBody>
      </p:sp>
    </p:spTree>
    <p:extLst>
      <p:ext uri="{BB962C8B-B14F-4D97-AF65-F5344CB8AC3E}">
        <p14:creationId xmlns:p14="http://schemas.microsoft.com/office/powerpoint/2010/main" val="426001965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grpId="0" nodeType="withEffect">
                                  <p:stCondLst>
                                    <p:cond delay="50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xit" presetSubtype="0" fill="hold" grpId="1" nodeType="withEffect">
                                  <p:stCondLst>
                                    <p:cond delay="0"/>
                                  </p:stCondLst>
                                  <p:childTnLst>
                                    <p:animEffect transition="out" filter="fade">
                                      <p:cBhvr>
                                        <p:cTn id="22" dur="500"/>
                                        <p:tgtEl>
                                          <p:spTgt spid="17"/>
                                        </p:tgtEl>
                                      </p:cBhvr>
                                    </p:animEffect>
                                    <p:set>
                                      <p:cBhvr>
                                        <p:cTn id="23" dur="1" fill="hold">
                                          <p:stCondLst>
                                            <p:cond delay="499"/>
                                          </p:stCondLst>
                                        </p:cTn>
                                        <p:tgtEl>
                                          <p:spTgt spid="17"/>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15"/>
                                        </p:tgtEl>
                                      </p:cBhvr>
                                    </p:animEffect>
                                    <p:set>
                                      <p:cBhvr>
                                        <p:cTn id="26" dur="1" fill="hold">
                                          <p:stCondLst>
                                            <p:cond delay="499"/>
                                          </p:stCondLst>
                                        </p:cTn>
                                        <p:tgtEl>
                                          <p:spTgt spid="15"/>
                                        </p:tgtEl>
                                        <p:attrNameLst>
                                          <p:attrName>style.visibility</p:attrName>
                                        </p:attrNameLst>
                                      </p:cBhvr>
                                      <p:to>
                                        <p:strVal val="hidden"/>
                                      </p:to>
                                    </p:set>
                                  </p:childTnLst>
                                </p:cTn>
                              </p:par>
                              <p:par>
                                <p:cTn id="27" presetID="10" presetClass="entr" presetSubtype="0" fill="hold" grpId="0" nodeType="withEffect">
                                  <p:stCondLst>
                                    <p:cond delay="50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par>
                                <p:cTn id="35" presetID="10" presetClass="entr" presetSubtype="0" fill="hold" grpId="0" nodeType="withEffect">
                                  <p:stCondLst>
                                    <p:cond delay="100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fade">
                                      <p:cBhvr>
                                        <p:cTn id="51" dur="500"/>
                                        <p:tgtEl>
                                          <p:spTgt spid="35"/>
                                        </p:tgtEl>
                                      </p:cBhvr>
                                    </p:animEffect>
                                  </p:childTnLst>
                                </p:cTn>
                              </p:par>
                              <p:par>
                                <p:cTn id="52" presetID="10" presetClass="entr" presetSubtype="0" fill="hold" grpId="2"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36"/>
                                        </p:tgtEl>
                                        <p:attrNameLst>
                                          <p:attrName>style.visibility</p:attrName>
                                        </p:attrNameLst>
                                      </p:cBhvr>
                                      <p:to>
                                        <p:strVal val="visible"/>
                                      </p:to>
                                    </p:set>
                                    <p:animEffect transition="in" filter="fade">
                                      <p:cBhvr>
                                        <p:cTn id="59" dur="500"/>
                                        <p:tgtEl>
                                          <p:spTgt spid="36"/>
                                        </p:tgtEl>
                                      </p:cBhvr>
                                    </p:animEffect>
                                  </p:childTnLst>
                                </p:cTn>
                              </p:par>
                              <p:par>
                                <p:cTn id="60" presetID="10" presetClass="exit" presetSubtype="0" fill="hold" grpId="1" nodeType="withEffect">
                                  <p:stCondLst>
                                    <p:cond delay="0"/>
                                  </p:stCondLst>
                                  <p:childTnLst>
                                    <p:animEffect transition="out" filter="fade">
                                      <p:cBhvr>
                                        <p:cTn id="61" dur="500"/>
                                        <p:tgtEl>
                                          <p:spTgt spid="35"/>
                                        </p:tgtEl>
                                      </p:cBhvr>
                                    </p:animEffect>
                                    <p:set>
                                      <p:cBhvr>
                                        <p:cTn id="62" dur="1" fill="hold">
                                          <p:stCondLst>
                                            <p:cond delay="499"/>
                                          </p:stCondLst>
                                        </p:cTn>
                                        <p:tgtEl>
                                          <p:spTgt spid="35"/>
                                        </p:tgtEl>
                                        <p:attrNameLst>
                                          <p:attrName>style.visibility</p:attrName>
                                        </p:attrNameLst>
                                      </p:cBhvr>
                                      <p:to>
                                        <p:strVal val="hidden"/>
                                      </p:to>
                                    </p:set>
                                  </p:childTnLst>
                                </p:cTn>
                              </p:par>
                              <p:par>
                                <p:cTn id="63" presetID="10" presetClass="exit" presetSubtype="0" fill="hold" grpId="3" nodeType="withEffect">
                                  <p:stCondLst>
                                    <p:cond delay="0"/>
                                  </p:stCondLst>
                                  <p:childTnLst>
                                    <p:animEffect transition="out" filter="fade">
                                      <p:cBhvr>
                                        <p:cTn id="64" dur="500"/>
                                        <p:tgtEl>
                                          <p:spTgt spid="23"/>
                                        </p:tgtEl>
                                      </p:cBhvr>
                                    </p:animEffect>
                                    <p:set>
                                      <p:cBhvr>
                                        <p:cTn id="65" dur="1" fill="hold">
                                          <p:stCondLst>
                                            <p:cond delay="499"/>
                                          </p:stCondLst>
                                        </p:cTn>
                                        <p:tgtEl>
                                          <p:spTgt spid="23"/>
                                        </p:tgtEl>
                                        <p:attrNameLst>
                                          <p:attrName>style.visibility</p:attrName>
                                        </p:attrNameLst>
                                      </p:cBhvr>
                                      <p:to>
                                        <p:strVal val="hidden"/>
                                      </p:to>
                                    </p:set>
                                  </p:childTnLst>
                                </p:cTn>
                              </p:par>
                              <p:par>
                                <p:cTn id="66" presetID="10" presetClass="entr" presetSubtype="0" fill="hold" grpId="0" nodeType="withEffect">
                                  <p:stCondLst>
                                    <p:cond delay="0"/>
                                  </p:stCondLst>
                                  <p:childTnLst>
                                    <p:set>
                                      <p:cBhvr>
                                        <p:cTn id="67" dur="1" fill="hold">
                                          <p:stCondLst>
                                            <p:cond delay="0"/>
                                          </p:stCondLst>
                                        </p:cTn>
                                        <p:tgtEl>
                                          <p:spTgt spid="37"/>
                                        </p:tgtEl>
                                        <p:attrNameLst>
                                          <p:attrName>style.visibility</p:attrName>
                                        </p:attrNameLst>
                                      </p:cBhvr>
                                      <p:to>
                                        <p:strVal val="visible"/>
                                      </p:to>
                                    </p:set>
                                    <p:animEffect transition="in" filter="fade">
                                      <p:cBhvr>
                                        <p:cTn id="68" dur="500"/>
                                        <p:tgtEl>
                                          <p:spTgt spid="37"/>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fade">
                                      <p:cBhvr>
                                        <p:cTn id="73" dur="500"/>
                                        <p:tgtEl>
                                          <p:spTgt spid="38"/>
                                        </p:tgtEl>
                                      </p:cBhvr>
                                    </p:animEffect>
                                  </p:childTnLst>
                                </p:cTn>
                              </p:par>
                              <p:par>
                                <p:cTn id="74" presetID="10" presetClass="entr" presetSubtype="0" fill="hold" grpId="4" nodeType="withEffect">
                                  <p:stCondLst>
                                    <p:cond delay="0"/>
                                  </p:stCondLst>
                                  <p:childTnLst>
                                    <p:set>
                                      <p:cBhvr>
                                        <p:cTn id="75" dur="1" fill="hold">
                                          <p:stCondLst>
                                            <p:cond delay="0"/>
                                          </p:stCondLst>
                                        </p:cTn>
                                        <p:tgtEl>
                                          <p:spTgt spid="23"/>
                                        </p:tgtEl>
                                        <p:attrNameLst>
                                          <p:attrName>style.visibility</p:attrName>
                                        </p:attrNameLst>
                                      </p:cBhvr>
                                      <p:to>
                                        <p:strVal val="visible"/>
                                      </p:to>
                                    </p:set>
                                    <p:animEffect transition="in" filter="fade">
                                      <p:cBhvr>
                                        <p:cTn id="76" dur="500"/>
                                        <p:tgtEl>
                                          <p:spTgt spid="23"/>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40"/>
                                        </p:tgtEl>
                                        <p:attrNameLst>
                                          <p:attrName>style.visibility</p:attrName>
                                        </p:attrNameLst>
                                      </p:cBhvr>
                                      <p:to>
                                        <p:strVal val="visible"/>
                                      </p:to>
                                    </p:set>
                                    <p:animEffect transition="in" filter="fade">
                                      <p:cBhvr>
                                        <p:cTn id="81" dur="500"/>
                                        <p:tgtEl>
                                          <p:spTgt spid="40"/>
                                        </p:tgtEl>
                                      </p:cBhvr>
                                    </p:animEffect>
                                  </p:childTnLst>
                                </p:cTn>
                              </p:par>
                              <p:par>
                                <p:cTn id="82" presetID="10" presetClass="exit" presetSubtype="0" fill="hold" grpId="1" nodeType="withEffect">
                                  <p:stCondLst>
                                    <p:cond delay="0"/>
                                  </p:stCondLst>
                                  <p:childTnLst>
                                    <p:animEffect transition="out" filter="fade">
                                      <p:cBhvr>
                                        <p:cTn id="83" dur="500"/>
                                        <p:tgtEl>
                                          <p:spTgt spid="38"/>
                                        </p:tgtEl>
                                      </p:cBhvr>
                                    </p:animEffect>
                                    <p:set>
                                      <p:cBhvr>
                                        <p:cTn id="84" dur="1" fill="hold">
                                          <p:stCondLst>
                                            <p:cond delay="499"/>
                                          </p:stCondLst>
                                        </p:cTn>
                                        <p:tgtEl>
                                          <p:spTgt spid="38"/>
                                        </p:tgtEl>
                                        <p:attrNameLst>
                                          <p:attrName>style.visibility</p:attrName>
                                        </p:attrNameLst>
                                      </p:cBhvr>
                                      <p:to>
                                        <p:strVal val="hidden"/>
                                      </p:to>
                                    </p:set>
                                  </p:childTnLst>
                                </p:cTn>
                              </p:par>
                              <p:par>
                                <p:cTn id="85" presetID="10" presetClass="exit" presetSubtype="0" fill="hold" grpId="5" nodeType="withEffect">
                                  <p:stCondLst>
                                    <p:cond delay="0"/>
                                  </p:stCondLst>
                                  <p:childTnLst>
                                    <p:animEffect transition="out" filter="fade">
                                      <p:cBhvr>
                                        <p:cTn id="86" dur="500"/>
                                        <p:tgtEl>
                                          <p:spTgt spid="23"/>
                                        </p:tgtEl>
                                      </p:cBhvr>
                                    </p:animEffect>
                                    <p:set>
                                      <p:cBhvr>
                                        <p:cTn id="87" dur="1" fill="hold">
                                          <p:stCondLst>
                                            <p:cond delay="499"/>
                                          </p:stCondLst>
                                        </p:cTn>
                                        <p:tgtEl>
                                          <p:spTgt spid="23"/>
                                        </p:tgtEl>
                                        <p:attrNameLst>
                                          <p:attrName>style.visibility</p:attrName>
                                        </p:attrNameLst>
                                      </p:cBhvr>
                                      <p:to>
                                        <p:strVal val="hidden"/>
                                      </p:to>
                                    </p:set>
                                  </p:childTnLst>
                                </p:cTn>
                              </p:par>
                              <p:par>
                                <p:cTn id="88" presetID="10" presetClass="entr" presetSubtype="0" fill="hold" grpId="0" nodeType="withEffect">
                                  <p:stCondLst>
                                    <p:cond delay="500"/>
                                  </p:stCondLst>
                                  <p:childTnLst>
                                    <p:set>
                                      <p:cBhvr>
                                        <p:cTn id="89" dur="1" fill="hold">
                                          <p:stCondLst>
                                            <p:cond delay="0"/>
                                          </p:stCondLst>
                                        </p:cTn>
                                        <p:tgtEl>
                                          <p:spTgt spid="41"/>
                                        </p:tgtEl>
                                        <p:attrNameLst>
                                          <p:attrName>style.visibility</p:attrName>
                                        </p:attrNameLst>
                                      </p:cBhvr>
                                      <p:to>
                                        <p:strVal val="visible"/>
                                      </p:to>
                                    </p:set>
                                    <p:animEffect transition="in" filter="fade">
                                      <p:cBhvr>
                                        <p:cTn id="90" dur="500"/>
                                        <p:tgtEl>
                                          <p:spTgt spid="41"/>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42"/>
                                        </p:tgtEl>
                                        <p:attrNameLst>
                                          <p:attrName>style.visibility</p:attrName>
                                        </p:attrNameLst>
                                      </p:cBhvr>
                                      <p:to>
                                        <p:strVal val="visible"/>
                                      </p:to>
                                    </p:set>
                                    <p:animEffect transition="in" filter="fade">
                                      <p:cBhvr>
                                        <p:cTn id="95" dur="500"/>
                                        <p:tgtEl>
                                          <p:spTgt spid="42"/>
                                        </p:tgtEl>
                                      </p:cBhvr>
                                    </p:animEffect>
                                  </p:childTnLst>
                                </p:cTn>
                              </p:par>
                              <p:par>
                                <p:cTn id="96" presetID="10" presetClass="entr" presetSubtype="0" fill="hold" grpId="6" nodeType="withEffect">
                                  <p:stCondLst>
                                    <p:cond delay="0"/>
                                  </p:stCondLst>
                                  <p:childTnLst>
                                    <p:set>
                                      <p:cBhvr>
                                        <p:cTn id="97" dur="1" fill="hold">
                                          <p:stCondLst>
                                            <p:cond delay="0"/>
                                          </p:stCondLst>
                                        </p:cTn>
                                        <p:tgtEl>
                                          <p:spTgt spid="23"/>
                                        </p:tgtEl>
                                        <p:attrNameLst>
                                          <p:attrName>style.visibility</p:attrName>
                                        </p:attrNameLst>
                                      </p:cBhvr>
                                      <p:to>
                                        <p:strVal val="visible"/>
                                      </p:to>
                                    </p:set>
                                    <p:animEffect transition="in" filter="fade">
                                      <p:cBhvr>
                                        <p:cTn id="98" dur="500"/>
                                        <p:tgtEl>
                                          <p:spTgt spid="23"/>
                                        </p:tgtEl>
                                      </p:cBhvr>
                                    </p:animEffect>
                                  </p:childTnLst>
                                </p:cTn>
                              </p:par>
                            </p:childTnLst>
                          </p:cTn>
                        </p:par>
                      </p:childTnLst>
                    </p:cTn>
                  </p:par>
                  <p:par>
                    <p:cTn id="99" fill="hold">
                      <p:stCondLst>
                        <p:cond delay="indefinite"/>
                      </p:stCondLst>
                      <p:childTnLst>
                        <p:par>
                          <p:cTn id="100" fill="hold">
                            <p:stCondLst>
                              <p:cond delay="0"/>
                            </p:stCondLst>
                            <p:childTnLst>
                              <p:par>
                                <p:cTn id="101" presetID="53" presetClass="entr" presetSubtype="16" fill="hold" grpId="0" nodeType="clickEffect">
                                  <p:stCondLst>
                                    <p:cond delay="0"/>
                                  </p:stCondLst>
                                  <p:childTnLst>
                                    <p:set>
                                      <p:cBhvr>
                                        <p:cTn id="102" dur="1" fill="hold">
                                          <p:stCondLst>
                                            <p:cond delay="0"/>
                                          </p:stCondLst>
                                        </p:cTn>
                                        <p:tgtEl>
                                          <p:spTgt spid="23"/>
                                        </p:tgtEl>
                                        <p:attrNameLst>
                                          <p:attrName>style.visibility</p:attrName>
                                        </p:attrNameLst>
                                      </p:cBhvr>
                                      <p:to>
                                        <p:strVal val="visible"/>
                                      </p:to>
                                    </p:set>
                                    <p:anim calcmode="lin" valueType="num">
                                      <p:cBhvr>
                                        <p:cTn id="103" dur="500" fill="hold"/>
                                        <p:tgtEl>
                                          <p:spTgt spid="23"/>
                                        </p:tgtEl>
                                        <p:attrNameLst>
                                          <p:attrName>ppt_w</p:attrName>
                                        </p:attrNameLst>
                                      </p:cBhvr>
                                      <p:tavLst>
                                        <p:tav tm="0">
                                          <p:val>
                                            <p:fltVal val="0"/>
                                          </p:val>
                                        </p:tav>
                                        <p:tav tm="100000">
                                          <p:val>
                                            <p:strVal val="#ppt_w"/>
                                          </p:val>
                                        </p:tav>
                                      </p:tavLst>
                                    </p:anim>
                                    <p:anim calcmode="lin" valueType="num">
                                      <p:cBhvr>
                                        <p:cTn id="104" dur="500" fill="hold"/>
                                        <p:tgtEl>
                                          <p:spTgt spid="23"/>
                                        </p:tgtEl>
                                        <p:attrNameLst>
                                          <p:attrName>ppt_h</p:attrName>
                                        </p:attrNameLst>
                                      </p:cBhvr>
                                      <p:tavLst>
                                        <p:tav tm="0">
                                          <p:val>
                                            <p:fltVal val="0"/>
                                          </p:val>
                                        </p:tav>
                                        <p:tav tm="100000">
                                          <p:val>
                                            <p:strVal val="#ppt_h"/>
                                          </p:val>
                                        </p:tav>
                                      </p:tavLst>
                                    </p:anim>
                                    <p:animEffect transition="in" filter="fade">
                                      <p:cBhvr>
                                        <p:cTn id="105" dur="500"/>
                                        <p:tgtEl>
                                          <p:spTgt spid="23"/>
                                        </p:tgtEl>
                                      </p:cBhvr>
                                    </p:animEffect>
                                  </p:childTnLst>
                                </p:cTn>
                              </p:par>
                              <p:par>
                                <p:cTn id="106" presetID="53" presetClass="entr" presetSubtype="16" fill="hold" grpId="1" nodeType="withEffect">
                                  <p:stCondLst>
                                    <p:cond delay="0"/>
                                  </p:stCondLst>
                                  <p:childTnLst>
                                    <p:set>
                                      <p:cBhvr>
                                        <p:cTn id="107" dur="1" fill="hold">
                                          <p:stCondLst>
                                            <p:cond delay="0"/>
                                          </p:stCondLst>
                                        </p:cTn>
                                        <p:tgtEl>
                                          <p:spTgt spid="7"/>
                                        </p:tgtEl>
                                        <p:attrNameLst>
                                          <p:attrName>style.visibility</p:attrName>
                                        </p:attrNameLst>
                                      </p:cBhvr>
                                      <p:to>
                                        <p:strVal val="visible"/>
                                      </p:to>
                                    </p:set>
                                    <p:anim calcmode="lin" valueType="num">
                                      <p:cBhvr>
                                        <p:cTn id="108" dur="500" fill="hold"/>
                                        <p:tgtEl>
                                          <p:spTgt spid="7"/>
                                        </p:tgtEl>
                                        <p:attrNameLst>
                                          <p:attrName>ppt_w</p:attrName>
                                        </p:attrNameLst>
                                      </p:cBhvr>
                                      <p:tavLst>
                                        <p:tav tm="0">
                                          <p:val>
                                            <p:fltVal val="0"/>
                                          </p:val>
                                        </p:tav>
                                        <p:tav tm="100000">
                                          <p:val>
                                            <p:strVal val="#ppt_w"/>
                                          </p:val>
                                        </p:tav>
                                      </p:tavLst>
                                    </p:anim>
                                    <p:anim calcmode="lin" valueType="num">
                                      <p:cBhvr>
                                        <p:cTn id="109" dur="500" fill="hold"/>
                                        <p:tgtEl>
                                          <p:spTgt spid="7"/>
                                        </p:tgtEl>
                                        <p:attrNameLst>
                                          <p:attrName>ppt_h</p:attrName>
                                        </p:attrNameLst>
                                      </p:cBhvr>
                                      <p:tavLst>
                                        <p:tav tm="0">
                                          <p:val>
                                            <p:fltVal val="0"/>
                                          </p:val>
                                        </p:tav>
                                        <p:tav tm="100000">
                                          <p:val>
                                            <p:strVal val="#ppt_h"/>
                                          </p:val>
                                        </p:tav>
                                      </p:tavLst>
                                    </p:anim>
                                    <p:animEffect transition="in" filter="fade">
                                      <p:cBhvr>
                                        <p:cTn id="110" dur="500"/>
                                        <p:tgtEl>
                                          <p:spTgt spid="7"/>
                                        </p:tgtEl>
                                      </p:cBhvr>
                                    </p:animEffect>
                                  </p:childTnLst>
                                </p:cTn>
                              </p:par>
                              <p:par>
                                <p:cTn id="111" presetID="53" presetClass="entr" presetSubtype="16" fill="hold" grpId="2" nodeType="withEffect">
                                  <p:stCondLst>
                                    <p:cond delay="0"/>
                                  </p:stCondLst>
                                  <p:childTnLst>
                                    <p:set>
                                      <p:cBhvr>
                                        <p:cTn id="112" dur="1" fill="hold">
                                          <p:stCondLst>
                                            <p:cond delay="0"/>
                                          </p:stCondLst>
                                        </p:cTn>
                                        <p:tgtEl>
                                          <p:spTgt spid="17"/>
                                        </p:tgtEl>
                                        <p:attrNameLst>
                                          <p:attrName>style.visibility</p:attrName>
                                        </p:attrNameLst>
                                      </p:cBhvr>
                                      <p:to>
                                        <p:strVal val="visible"/>
                                      </p:to>
                                    </p:set>
                                    <p:anim calcmode="lin" valueType="num">
                                      <p:cBhvr>
                                        <p:cTn id="113" dur="500" fill="hold"/>
                                        <p:tgtEl>
                                          <p:spTgt spid="17"/>
                                        </p:tgtEl>
                                        <p:attrNameLst>
                                          <p:attrName>ppt_w</p:attrName>
                                        </p:attrNameLst>
                                      </p:cBhvr>
                                      <p:tavLst>
                                        <p:tav tm="0">
                                          <p:val>
                                            <p:fltVal val="0"/>
                                          </p:val>
                                        </p:tav>
                                        <p:tav tm="100000">
                                          <p:val>
                                            <p:strVal val="#ppt_w"/>
                                          </p:val>
                                        </p:tav>
                                      </p:tavLst>
                                    </p:anim>
                                    <p:anim calcmode="lin" valueType="num">
                                      <p:cBhvr>
                                        <p:cTn id="114" dur="500" fill="hold"/>
                                        <p:tgtEl>
                                          <p:spTgt spid="17"/>
                                        </p:tgtEl>
                                        <p:attrNameLst>
                                          <p:attrName>ppt_h</p:attrName>
                                        </p:attrNameLst>
                                      </p:cBhvr>
                                      <p:tavLst>
                                        <p:tav tm="0">
                                          <p:val>
                                            <p:fltVal val="0"/>
                                          </p:val>
                                        </p:tav>
                                        <p:tav tm="100000">
                                          <p:val>
                                            <p:strVal val="#ppt_h"/>
                                          </p:val>
                                        </p:tav>
                                      </p:tavLst>
                                    </p:anim>
                                    <p:animEffect transition="in" filter="fade">
                                      <p:cBhvr>
                                        <p:cTn id="115" dur="500"/>
                                        <p:tgtEl>
                                          <p:spTgt spid="17"/>
                                        </p:tgtEl>
                                      </p:cBhvr>
                                    </p:animEffect>
                                  </p:childTnLst>
                                </p:cTn>
                              </p:par>
                              <p:par>
                                <p:cTn id="116" presetID="53" presetClass="entr" presetSubtype="16" fill="hold" grpId="2" nodeType="withEffect">
                                  <p:stCondLst>
                                    <p:cond delay="0"/>
                                  </p:stCondLst>
                                  <p:childTnLst>
                                    <p:set>
                                      <p:cBhvr>
                                        <p:cTn id="117" dur="1" fill="hold">
                                          <p:stCondLst>
                                            <p:cond delay="0"/>
                                          </p:stCondLst>
                                        </p:cTn>
                                        <p:tgtEl>
                                          <p:spTgt spid="15"/>
                                        </p:tgtEl>
                                        <p:attrNameLst>
                                          <p:attrName>style.visibility</p:attrName>
                                        </p:attrNameLst>
                                      </p:cBhvr>
                                      <p:to>
                                        <p:strVal val="visible"/>
                                      </p:to>
                                    </p:set>
                                    <p:anim calcmode="lin" valueType="num">
                                      <p:cBhvr>
                                        <p:cTn id="118" dur="500" fill="hold"/>
                                        <p:tgtEl>
                                          <p:spTgt spid="15"/>
                                        </p:tgtEl>
                                        <p:attrNameLst>
                                          <p:attrName>ppt_w</p:attrName>
                                        </p:attrNameLst>
                                      </p:cBhvr>
                                      <p:tavLst>
                                        <p:tav tm="0">
                                          <p:val>
                                            <p:fltVal val="0"/>
                                          </p:val>
                                        </p:tav>
                                        <p:tav tm="100000">
                                          <p:val>
                                            <p:strVal val="#ppt_w"/>
                                          </p:val>
                                        </p:tav>
                                      </p:tavLst>
                                    </p:anim>
                                    <p:anim calcmode="lin" valueType="num">
                                      <p:cBhvr>
                                        <p:cTn id="119" dur="500" fill="hold"/>
                                        <p:tgtEl>
                                          <p:spTgt spid="15"/>
                                        </p:tgtEl>
                                        <p:attrNameLst>
                                          <p:attrName>ppt_h</p:attrName>
                                        </p:attrNameLst>
                                      </p:cBhvr>
                                      <p:tavLst>
                                        <p:tav tm="0">
                                          <p:val>
                                            <p:fltVal val="0"/>
                                          </p:val>
                                        </p:tav>
                                        <p:tav tm="100000">
                                          <p:val>
                                            <p:strVal val="#ppt_h"/>
                                          </p:val>
                                        </p:tav>
                                      </p:tavLst>
                                    </p:anim>
                                    <p:animEffect transition="in" filter="fade">
                                      <p:cBhvr>
                                        <p:cTn id="120" dur="500"/>
                                        <p:tgtEl>
                                          <p:spTgt spid="15"/>
                                        </p:tgtEl>
                                      </p:cBhvr>
                                    </p:animEffect>
                                  </p:childTnLst>
                                </p:cTn>
                              </p:par>
                              <p:par>
                                <p:cTn id="121" presetID="53" presetClass="entr" presetSubtype="16" fill="hold" grpId="1" nodeType="withEffect">
                                  <p:stCondLst>
                                    <p:cond delay="0"/>
                                  </p:stCondLst>
                                  <p:childTnLst>
                                    <p:set>
                                      <p:cBhvr>
                                        <p:cTn id="122" dur="1" fill="hold">
                                          <p:stCondLst>
                                            <p:cond delay="0"/>
                                          </p:stCondLst>
                                        </p:cTn>
                                        <p:tgtEl>
                                          <p:spTgt spid="9"/>
                                        </p:tgtEl>
                                        <p:attrNameLst>
                                          <p:attrName>style.visibility</p:attrName>
                                        </p:attrNameLst>
                                      </p:cBhvr>
                                      <p:to>
                                        <p:strVal val="visible"/>
                                      </p:to>
                                    </p:set>
                                    <p:anim calcmode="lin" valueType="num">
                                      <p:cBhvr>
                                        <p:cTn id="123" dur="500" fill="hold"/>
                                        <p:tgtEl>
                                          <p:spTgt spid="9"/>
                                        </p:tgtEl>
                                        <p:attrNameLst>
                                          <p:attrName>ppt_w</p:attrName>
                                        </p:attrNameLst>
                                      </p:cBhvr>
                                      <p:tavLst>
                                        <p:tav tm="0">
                                          <p:val>
                                            <p:fltVal val="0"/>
                                          </p:val>
                                        </p:tav>
                                        <p:tav tm="100000">
                                          <p:val>
                                            <p:strVal val="#ppt_w"/>
                                          </p:val>
                                        </p:tav>
                                      </p:tavLst>
                                    </p:anim>
                                    <p:anim calcmode="lin" valueType="num">
                                      <p:cBhvr>
                                        <p:cTn id="124" dur="500" fill="hold"/>
                                        <p:tgtEl>
                                          <p:spTgt spid="9"/>
                                        </p:tgtEl>
                                        <p:attrNameLst>
                                          <p:attrName>ppt_h</p:attrName>
                                        </p:attrNameLst>
                                      </p:cBhvr>
                                      <p:tavLst>
                                        <p:tav tm="0">
                                          <p:val>
                                            <p:fltVal val="0"/>
                                          </p:val>
                                        </p:tav>
                                        <p:tav tm="100000">
                                          <p:val>
                                            <p:strVal val="#ppt_h"/>
                                          </p:val>
                                        </p:tav>
                                      </p:tavLst>
                                    </p:anim>
                                    <p:animEffect transition="in" filter="fade">
                                      <p:cBhvr>
                                        <p:cTn id="125" dur="500"/>
                                        <p:tgtEl>
                                          <p:spTgt spid="9"/>
                                        </p:tgtEl>
                                      </p:cBhvr>
                                    </p:animEffect>
                                  </p:childTnLst>
                                </p:cTn>
                              </p:par>
                              <p:par>
                                <p:cTn id="126" presetID="53" presetClass="entr" presetSubtype="16" fill="hold" grpId="1" nodeType="withEffect">
                                  <p:stCondLst>
                                    <p:cond delay="0"/>
                                  </p:stCondLst>
                                  <p:childTnLst>
                                    <p:set>
                                      <p:cBhvr>
                                        <p:cTn id="127" dur="1" fill="hold">
                                          <p:stCondLst>
                                            <p:cond delay="0"/>
                                          </p:stCondLst>
                                        </p:cTn>
                                        <p:tgtEl>
                                          <p:spTgt spid="3"/>
                                        </p:tgtEl>
                                        <p:attrNameLst>
                                          <p:attrName>style.visibility</p:attrName>
                                        </p:attrNameLst>
                                      </p:cBhvr>
                                      <p:to>
                                        <p:strVal val="visible"/>
                                      </p:to>
                                    </p:set>
                                    <p:anim calcmode="lin" valueType="num">
                                      <p:cBhvr>
                                        <p:cTn id="128" dur="500" fill="hold"/>
                                        <p:tgtEl>
                                          <p:spTgt spid="3"/>
                                        </p:tgtEl>
                                        <p:attrNameLst>
                                          <p:attrName>ppt_w</p:attrName>
                                        </p:attrNameLst>
                                      </p:cBhvr>
                                      <p:tavLst>
                                        <p:tav tm="0">
                                          <p:val>
                                            <p:fltVal val="0"/>
                                          </p:val>
                                        </p:tav>
                                        <p:tav tm="100000">
                                          <p:val>
                                            <p:strVal val="#ppt_w"/>
                                          </p:val>
                                        </p:tav>
                                      </p:tavLst>
                                    </p:anim>
                                    <p:anim calcmode="lin" valueType="num">
                                      <p:cBhvr>
                                        <p:cTn id="129" dur="500" fill="hold"/>
                                        <p:tgtEl>
                                          <p:spTgt spid="3"/>
                                        </p:tgtEl>
                                        <p:attrNameLst>
                                          <p:attrName>ppt_h</p:attrName>
                                        </p:attrNameLst>
                                      </p:cBhvr>
                                      <p:tavLst>
                                        <p:tav tm="0">
                                          <p:val>
                                            <p:fltVal val="0"/>
                                          </p:val>
                                        </p:tav>
                                        <p:tav tm="100000">
                                          <p:val>
                                            <p:strVal val="#ppt_h"/>
                                          </p:val>
                                        </p:tav>
                                      </p:tavLst>
                                    </p:anim>
                                    <p:animEffect transition="in" filter="fade">
                                      <p:cBhvr>
                                        <p:cTn id="130" dur="500"/>
                                        <p:tgtEl>
                                          <p:spTgt spid="3"/>
                                        </p:tgtEl>
                                      </p:cBhvr>
                                    </p:animEffect>
                                  </p:childTnLst>
                                </p:cTn>
                              </p:par>
                              <p:par>
                                <p:cTn id="131" presetID="53" presetClass="entr" presetSubtype="16" fill="hold" grpId="1" nodeType="withEffect">
                                  <p:stCondLst>
                                    <p:cond delay="0"/>
                                  </p:stCondLst>
                                  <p:childTnLst>
                                    <p:set>
                                      <p:cBhvr>
                                        <p:cTn id="132" dur="1" fill="hold">
                                          <p:stCondLst>
                                            <p:cond delay="0"/>
                                          </p:stCondLst>
                                        </p:cTn>
                                        <p:tgtEl>
                                          <p:spTgt spid="27"/>
                                        </p:tgtEl>
                                        <p:attrNameLst>
                                          <p:attrName>style.visibility</p:attrName>
                                        </p:attrNameLst>
                                      </p:cBhvr>
                                      <p:to>
                                        <p:strVal val="visible"/>
                                      </p:to>
                                    </p:set>
                                    <p:anim calcmode="lin" valueType="num">
                                      <p:cBhvr>
                                        <p:cTn id="133" dur="500" fill="hold"/>
                                        <p:tgtEl>
                                          <p:spTgt spid="27"/>
                                        </p:tgtEl>
                                        <p:attrNameLst>
                                          <p:attrName>ppt_w</p:attrName>
                                        </p:attrNameLst>
                                      </p:cBhvr>
                                      <p:tavLst>
                                        <p:tav tm="0">
                                          <p:val>
                                            <p:fltVal val="0"/>
                                          </p:val>
                                        </p:tav>
                                        <p:tav tm="100000">
                                          <p:val>
                                            <p:strVal val="#ppt_w"/>
                                          </p:val>
                                        </p:tav>
                                      </p:tavLst>
                                    </p:anim>
                                    <p:anim calcmode="lin" valueType="num">
                                      <p:cBhvr>
                                        <p:cTn id="134" dur="500" fill="hold"/>
                                        <p:tgtEl>
                                          <p:spTgt spid="27"/>
                                        </p:tgtEl>
                                        <p:attrNameLst>
                                          <p:attrName>ppt_h</p:attrName>
                                        </p:attrNameLst>
                                      </p:cBhvr>
                                      <p:tavLst>
                                        <p:tav tm="0">
                                          <p:val>
                                            <p:fltVal val="0"/>
                                          </p:val>
                                        </p:tav>
                                        <p:tav tm="100000">
                                          <p:val>
                                            <p:strVal val="#ppt_h"/>
                                          </p:val>
                                        </p:tav>
                                      </p:tavLst>
                                    </p:anim>
                                    <p:animEffect transition="in" filter="fade">
                                      <p:cBhvr>
                                        <p:cTn id="135" dur="500"/>
                                        <p:tgtEl>
                                          <p:spTgt spid="27"/>
                                        </p:tgtEl>
                                      </p:cBhvr>
                                    </p:animEffect>
                                  </p:childTnLst>
                                </p:cTn>
                              </p:par>
                              <p:par>
                                <p:cTn id="136" presetID="53" presetClass="entr" presetSubtype="16" fill="hold" grpId="1" nodeType="withEffect">
                                  <p:stCondLst>
                                    <p:cond delay="0"/>
                                  </p:stCondLst>
                                  <p:childTnLst>
                                    <p:set>
                                      <p:cBhvr>
                                        <p:cTn id="137" dur="1" fill="hold">
                                          <p:stCondLst>
                                            <p:cond delay="0"/>
                                          </p:stCondLst>
                                        </p:cTn>
                                        <p:tgtEl>
                                          <p:spTgt spid="29"/>
                                        </p:tgtEl>
                                        <p:attrNameLst>
                                          <p:attrName>style.visibility</p:attrName>
                                        </p:attrNameLst>
                                      </p:cBhvr>
                                      <p:to>
                                        <p:strVal val="visible"/>
                                      </p:to>
                                    </p:set>
                                    <p:anim calcmode="lin" valueType="num">
                                      <p:cBhvr>
                                        <p:cTn id="138" dur="500" fill="hold"/>
                                        <p:tgtEl>
                                          <p:spTgt spid="29"/>
                                        </p:tgtEl>
                                        <p:attrNameLst>
                                          <p:attrName>ppt_w</p:attrName>
                                        </p:attrNameLst>
                                      </p:cBhvr>
                                      <p:tavLst>
                                        <p:tav tm="0">
                                          <p:val>
                                            <p:fltVal val="0"/>
                                          </p:val>
                                        </p:tav>
                                        <p:tav tm="100000">
                                          <p:val>
                                            <p:strVal val="#ppt_w"/>
                                          </p:val>
                                        </p:tav>
                                      </p:tavLst>
                                    </p:anim>
                                    <p:anim calcmode="lin" valueType="num">
                                      <p:cBhvr>
                                        <p:cTn id="139" dur="500" fill="hold"/>
                                        <p:tgtEl>
                                          <p:spTgt spid="29"/>
                                        </p:tgtEl>
                                        <p:attrNameLst>
                                          <p:attrName>ppt_h</p:attrName>
                                        </p:attrNameLst>
                                      </p:cBhvr>
                                      <p:tavLst>
                                        <p:tav tm="0">
                                          <p:val>
                                            <p:fltVal val="0"/>
                                          </p:val>
                                        </p:tav>
                                        <p:tav tm="100000">
                                          <p:val>
                                            <p:strVal val="#ppt_h"/>
                                          </p:val>
                                        </p:tav>
                                      </p:tavLst>
                                    </p:anim>
                                    <p:animEffect transition="in" filter="fade">
                                      <p:cBhvr>
                                        <p:cTn id="140" dur="500"/>
                                        <p:tgtEl>
                                          <p:spTgt spid="29"/>
                                        </p:tgtEl>
                                      </p:cBhvr>
                                    </p:animEffect>
                                  </p:childTnLst>
                                </p:cTn>
                              </p:par>
                              <p:par>
                                <p:cTn id="141" presetID="53" presetClass="entr" presetSubtype="16" fill="hold" grpId="1" nodeType="withEffect">
                                  <p:stCondLst>
                                    <p:cond delay="0"/>
                                  </p:stCondLst>
                                  <p:childTnLst>
                                    <p:set>
                                      <p:cBhvr>
                                        <p:cTn id="142" dur="1" fill="hold">
                                          <p:stCondLst>
                                            <p:cond delay="0"/>
                                          </p:stCondLst>
                                        </p:cTn>
                                        <p:tgtEl>
                                          <p:spTgt spid="34"/>
                                        </p:tgtEl>
                                        <p:attrNameLst>
                                          <p:attrName>style.visibility</p:attrName>
                                        </p:attrNameLst>
                                      </p:cBhvr>
                                      <p:to>
                                        <p:strVal val="visible"/>
                                      </p:to>
                                    </p:set>
                                    <p:anim calcmode="lin" valueType="num">
                                      <p:cBhvr>
                                        <p:cTn id="143" dur="500" fill="hold"/>
                                        <p:tgtEl>
                                          <p:spTgt spid="34"/>
                                        </p:tgtEl>
                                        <p:attrNameLst>
                                          <p:attrName>ppt_w</p:attrName>
                                        </p:attrNameLst>
                                      </p:cBhvr>
                                      <p:tavLst>
                                        <p:tav tm="0">
                                          <p:val>
                                            <p:fltVal val="0"/>
                                          </p:val>
                                        </p:tav>
                                        <p:tav tm="100000">
                                          <p:val>
                                            <p:strVal val="#ppt_w"/>
                                          </p:val>
                                        </p:tav>
                                      </p:tavLst>
                                    </p:anim>
                                    <p:anim calcmode="lin" valueType="num">
                                      <p:cBhvr>
                                        <p:cTn id="144" dur="500" fill="hold"/>
                                        <p:tgtEl>
                                          <p:spTgt spid="34"/>
                                        </p:tgtEl>
                                        <p:attrNameLst>
                                          <p:attrName>ppt_h</p:attrName>
                                        </p:attrNameLst>
                                      </p:cBhvr>
                                      <p:tavLst>
                                        <p:tav tm="0">
                                          <p:val>
                                            <p:fltVal val="0"/>
                                          </p:val>
                                        </p:tav>
                                        <p:tav tm="100000">
                                          <p:val>
                                            <p:strVal val="#ppt_h"/>
                                          </p:val>
                                        </p:tav>
                                      </p:tavLst>
                                    </p:anim>
                                    <p:animEffect transition="in" filter="fade">
                                      <p:cBhvr>
                                        <p:cTn id="145" dur="500"/>
                                        <p:tgtEl>
                                          <p:spTgt spid="34"/>
                                        </p:tgtEl>
                                      </p:cBhvr>
                                    </p:animEffect>
                                  </p:childTnLst>
                                </p:cTn>
                              </p:par>
                              <p:par>
                                <p:cTn id="146" presetID="53" presetClass="entr" presetSubtype="16" fill="hold" grpId="2" nodeType="withEffect">
                                  <p:stCondLst>
                                    <p:cond delay="0"/>
                                  </p:stCondLst>
                                  <p:childTnLst>
                                    <p:set>
                                      <p:cBhvr>
                                        <p:cTn id="147" dur="1" fill="hold">
                                          <p:stCondLst>
                                            <p:cond delay="0"/>
                                          </p:stCondLst>
                                        </p:cTn>
                                        <p:tgtEl>
                                          <p:spTgt spid="35"/>
                                        </p:tgtEl>
                                        <p:attrNameLst>
                                          <p:attrName>style.visibility</p:attrName>
                                        </p:attrNameLst>
                                      </p:cBhvr>
                                      <p:to>
                                        <p:strVal val="visible"/>
                                      </p:to>
                                    </p:set>
                                    <p:anim calcmode="lin" valueType="num">
                                      <p:cBhvr>
                                        <p:cTn id="148" dur="500" fill="hold"/>
                                        <p:tgtEl>
                                          <p:spTgt spid="35"/>
                                        </p:tgtEl>
                                        <p:attrNameLst>
                                          <p:attrName>ppt_w</p:attrName>
                                        </p:attrNameLst>
                                      </p:cBhvr>
                                      <p:tavLst>
                                        <p:tav tm="0">
                                          <p:val>
                                            <p:fltVal val="0"/>
                                          </p:val>
                                        </p:tav>
                                        <p:tav tm="100000">
                                          <p:val>
                                            <p:strVal val="#ppt_w"/>
                                          </p:val>
                                        </p:tav>
                                      </p:tavLst>
                                    </p:anim>
                                    <p:anim calcmode="lin" valueType="num">
                                      <p:cBhvr>
                                        <p:cTn id="149" dur="500" fill="hold"/>
                                        <p:tgtEl>
                                          <p:spTgt spid="35"/>
                                        </p:tgtEl>
                                        <p:attrNameLst>
                                          <p:attrName>ppt_h</p:attrName>
                                        </p:attrNameLst>
                                      </p:cBhvr>
                                      <p:tavLst>
                                        <p:tav tm="0">
                                          <p:val>
                                            <p:fltVal val="0"/>
                                          </p:val>
                                        </p:tav>
                                        <p:tav tm="100000">
                                          <p:val>
                                            <p:strVal val="#ppt_h"/>
                                          </p:val>
                                        </p:tav>
                                      </p:tavLst>
                                    </p:anim>
                                    <p:animEffect transition="in" filter="fade">
                                      <p:cBhvr>
                                        <p:cTn id="150" dur="500"/>
                                        <p:tgtEl>
                                          <p:spTgt spid="35"/>
                                        </p:tgtEl>
                                      </p:cBhvr>
                                    </p:animEffect>
                                  </p:childTnLst>
                                </p:cTn>
                              </p:par>
                              <p:par>
                                <p:cTn id="151" presetID="53" presetClass="entr" presetSubtype="16" fill="hold" grpId="1" nodeType="withEffect">
                                  <p:stCondLst>
                                    <p:cond delay="0"/>
                                  </p:stCondLst>
                                  <p:childTnLst>
                                    <p:set>
                                      <p:cBhvr>
                                        <p:cTn id="152" dur="1" fill="hold">
                                          <p:stCondLst>
                                            <p:cond delay="0"/>
                                          </p:stCondLst>
                                        </p:cTn>
                                        <p:tgtEl>
                                          <p:spTgt spid="36"/>
                                        </p:tgtEl>
                                        <p:attrNameLst>
                                          <p:attrName>style.visibility</p:attrName>
                                        </p:attrNameLst>
                                      </p:cBhvr>
                                      <p:to>
                                        <p:strVal val="visible"/>
                                      </p:to>
                                    </p:set>
                                    <p:anim calcmode="lin" valueType="num">
                                      <p:cBhvr>
                                        <p:cTn id="153" dur="500" fill="hold"/>
                                        <p:tgtEl>
                                          <p:spTgt spid="36"/>
                                        </p:tgtEl>
                                        <p:attrNameLst>
                                          <p:attrName>ppt_w</p:attrName>
                                        </p:attrNameLst>
                                      </p:cBhvr>
                                      <p:tavLst>
                                        <p:tav tm="0">
                                          <p:val>
                                            <p:fltVal val="0"/>
                                          </p:val>
                                        </p:tav>
                                        <p:tav tm="100000">
                                          <p:val>
                                            <p:strVal val="#ppt_w"/>
                                          </p:val>
                                        </p:tav>
                                      </p:tavLst>
                                    </p:anim>
                                    <p:anim calcmode="lin" valueType="num">
                                      <p:cBhvr>
                                        <p:cTn id="154" dur="500" fill="hold"/>
                                        <p:tgtEl>
                                          <p:spTgt spid="36"/>
                                        </p:tgtEl>
                                        <p:attrNameLst>
                                          <p:attrName>ppt_h</p:attrName>
                                        </p:attrNameLst>
                                      </p:cBhvr>
                                      <p:tavLst>
                                        <p:tav tm="0">
                                          <p:val>
                                            <p:fltVal val="0"/>
                                          </p:val>
                                        </p:tav>
                                        <p:tav tm="100000">
                                          <p:val>
                                            <p:strVal val="#ppt_h"/>
                                          </p:val>
                                        </p:tav>
                                      </p:tavLst>
                                    </p:anim>
                                    <p:animEffect transition="in" filter="fade">
                                      <p:cBhvr>
                                        <p:cTn id="155" dur="500"/>
                                        <p:tgtEl>
                                          <p:spTgt spid="36"/>
                                        </p:tgtEl>
                                      </p:cBhvr>
                                    </p:animEffect>
                                  </p:childTnLst>
                                </p:cTn>
                              </p:par>
                              <p:par>
                                <p:cTn id="156" presetID="53" presetClass="entr" presetSubtype="16" fill="hold" grpId="1" nodeType="withEffect">
                                  <p:stCondLst>
                                    <p:cond delay="0"/>
                                  </p:stCondLst>
                                  <p:childTnLst>
                                    <p:set>
                                      <p:cBhvr>
                                        <p:cTn id="157" dur="1" fill="hold">
                                          <p:stCondLst>
                                            <p:cond delay="0"/>
                                          </p:stCondLst>
                                        </p:cTn>
                                        <p:tgtEl>
                                          <p:spTgt spid="37"/>
                                        </p:tgtEl>
                                        <p:attrNameLst>
                                          <p:attrName>style.visibility</p:attrName>
                                        </p:attrNameLst>
                                      </p:cBhvr>
                                      <p:to>
                                        <p:strVal val="visible"/>
                                      </p:to>
                                    </p:set>
                                    <p:anim calcmode="lin" valueType="num">
                                      <p:cBhvr>
                                        <p:cTn id="158" dur="500" fill="hold"/>
                                        <p:tgtEl>
                                          <p:spTgt spid="37"/>
                                        </p:tgtEl>
                                        <p:attrNameLst>
                                          <p:attrName>ppt_w</p:attrName>
                                        </p:attrNameLst>
                                      </p:cBhvr>
                                      <p:tavLst>
                                        <p:tav tm="0">
                                          <p:val>
                                            <p:fltVal val="0"/>
                                          </p:val>
                                        </p:tav>
                                        <p:tav tm="100000">
                                          <p:val>
                                            <p:strVal val="#ppt_w"/>
                                          </p:val>
                                        </p:tav>
                                      </p:tavLst>
                                    </p:anim>
                                    <p:anim calcmode="lin" valueType="num">
                                      <p:cBhvr>
                                        <p:cTn id="159" dur="500" fill="hold"/>
                                        <p:tgtEl>
                                          <p:spTgt spid="37"/>
                                        </p:tgtEl>
                                        <p:attrNameLst>
                                          <p:attrName>ppt_h</p:attrName>
                                        </p:attrNameLst>
                                      </p:cBhvr>
                                      <p:tavLst>
                                        <p:tav tm="0">
                                          <p:val>
                                            <p:fltVal val="0"/>
                                          </p:val>
                                        </p:tav>
                                        <p:tav tm="100000">
                                          <p:val>
                                            <p:strVal val="#ppt_h"/>
                                          </p:val>
                                        </p:tav>
                                      </p:tavLst>
                                    </p:anim>
                                    <p:animEffect transition="in" filter="fade">
                                      <p:cBhvr>
                                        <p:cTn id="160" dur="500"/>
                                        <p:tgtEl>
                                          <p:spTgt spid="37"/>
                                        </p:tgtEl>
                                      </p:cBhvr>
                                    </p:animEffect>
                                  </p:childTnLst>
                                </p:cTn>
                              </p:par>
                              <p:par>
                                <p:cTn id="161" presetID="53" presetClass="entr" presetSubtype="16" fill="hold" grpId="2" nodeType="withEffect">
                                  <p:stCondLst>
                                    <p:cond delay="0"/>
                                  </p:stCondLst>
                                  <p:childTnLst>
                                    <p:set>
                                      <p:cBhvr>
                                        <p:cTn id="162" dur="1" fill="hold">
                                          <p:stCondLst>
                                            <p:cond delay="0"/>
                                          </p:stCondLst>
                                        </p:cTn>
                                        <p:tgtEl>
                                          <p:spTgt spid="38"/>
                                        </p:tgtEl>
                                        <p:attrNameLst>
                                          <p:attrName>style.visibility</p:attrName>
                                        </p:attrNameLst>
                                      </p:cBhvr>
                                      <p:to>
                                        <p:strVal val="visible"/>
                                      </p:to>
                                    </p:set>
                                    <p:anim calcmode="lin" valueType="num">
                                      <p:cBhvr>
                                        <p:cTn id="163" dur="500" fill="hold"/>
                                        <p:tgtEl>
                                          <p:spTgt spid="38"/>
                                        </p:tgtEl>
                                        <p:attrNameLst>
                                          <p:attrName>ppt_w</p:attrName>
                                        </p:attrNameLst>
                                      </p:cBhvr>
                                      <p:tavLst>
                                        <p:tav tm="0">
                                          <p:val>
                                            <p:fltVal val="0"/>
                                          </p:val>
                                        </p:tav>
                                        <p:tav tm="100000">
                                          <p:val>
                                            <p:strVal val="#ppt_w"/>
                                          </p:val>
                                        </p:tav>
                                      </p:tavLst>
                                    </p:anim>
                                    <p:anim calcmode="lin" valueType="num">
                                      <p:cBhvr>
                                        <p:cTn id="164" dur="500" fill="hold"/>
                                        <p:tgtEl>
                                          <p:spTgt spid="38"/>
                                        </p:tgtEl>
                                        <p:attrNameLst>
                                          <p:attrName>ppt_h</p:attrName>
                                        </p:attrNameLst>
                                      </p:cBhvr>
                                      <p:tavLst>
                                        <p:tav tm="0">
                                          <p:val>
                                            <p:fltVal val="0"/>
                                          </p:val>
                                        </p:tav>
                                        <p:tav tm="100000">
                                          <p:val>
                                            <p:strVal val="#ppt_h"/>
                                          </p:val>
                                        </p:tav>
                                      </p:tavLst>
                                    </p:anim>
                                    <p:animEffect transition="in" filter="fade">
                                      <p:cBhvr>
                                        <p:cTn id="165" dur="500"/>
                                        <p:tgtEl>
                                          <p:spTgt spid="38"/>
                                        </p:tgtEl>
                                      </p:cBhvr>
                                    </p:animEffect>
                                  </p:childTnLst>
                                </p:cTn>
                              </p:par>
                              <p:par>
                                <p:cTn id="166" presetID="53" presetClass="entr" presetSubtype="16" fill="hold" grpId="1" nodeType="withEffect">
                                  <p:stCondLst>
                                    <p:cond delay="0"/>
                                  </p:stCondLst>
                                  <p:childTnLst>
                                    <p:set>
                                      <p:cBhvr>
                                        <p:cTn id="167" dur="1" fill="hold">
                                          <p:stCondLst>
                                            <p:cond delay="0"/>
                                          </p:stCondLst>
                                        </p:cTn>
                                        <p:tgtEl>
                                          <p:spTgt spid="40"/>
                                        </p:tgtEl>
                                        <p:attrNameLst>
                                          <p:attrName>style.visibility</p:attrName>
                                        </p:attrNameLst>
                                      </p:cBhvr>
                                      <p:to>
                                        <p:strVal val="visible"/>
                                      </p:to>
                                    </p:set>
                                    <p:anim calcmode="lin" valueType="num">
                                      <p:cBhvr>
                                        <p:cTn id="168" dur="500" fill="hold"/>
                                        <p:tgtEl>
                                          <p:spTgt spid="40"/>
                                        </p:tgtEl>
                                        <p:attrNameLst>
                                          <p:attrName>ppt_w</p:attrName>
                                        </p:attrNameLst>
                                      </p:cBhvr>
                                      <p:tavLst>
                                        <p:tav tm="0">
                                          <p:val>
                                            <p:fltVal val="0"/>
                                          </p:val>
                                        </p:tav>
                                        <p:tav tm="100000">
                                          <p:val>
                                            <p:strVal val="#ppt_w"/>
                                          </p:val>
                                        </p:tav>
                                      </p:tavLst>
                                    </p:anim>
                                    <p:anim calcmode="lin" valueType="num">
                                      <p:cBhvr>
                                        <p:cTn id="169" dur="500" fill="hold"/>
                                        <p:tgtEl>
                                          <p:spTgt spid="40"/>
                                        </p:tgtEl>
                                        <p:attrNameLst>
                                          <p:attrName>ppt_h</p:attrName>
                                        </p:attrNameLst>
                                      </p:cBhvr>
                                      <p:tavLst>
                                        <p:tav tm="0">
                                          <p:val>
                                            <p:fltVal val="0"/>
                                          </p:val>
                                        </p:tav>
                                        <p:tav tm="100000">
                                          <p:val>
                                            <p:strVal val="#ppt_h"/>
                                          </p:val>
                                        </p:tav>
                                      </p:tavLst>
                                    </p:anim>
                                    <p:animEffect transition="in" filter="fade">
                                      <p:cBhvr>
                                        <p:cTn id="170" dur="500"/>
                                        <p:tgtEl>
                                          <p:spTgt spid="40"/>
                                        </p:tgtEl>
                                      </p:cBhvr>
                                    </p:animEffect>
                                  </p:childTnLst>
                                </p:cTn>
                              </p:par>
                              <p:par>
                                <p:cTn id="171" presetID="53" presetClass="entr" presetSubtype="16" fill="hold" grpId="1" nodeType="withEffect">
                                  <p:stCondLst>
                                    <p:cond delay="0"/>
                                  </p:stCondLst>
                                  <p:childTnLst>
                                    <p:set>
                                      <p:cBhvr>
                                        <p:cTn id="172" dur="1" fill="hold">
                                          <p:stCondLst>
                                            <p:cond delay="0"/>
                                          </p:stCondLst>
                                        </p:cTn>
                                        <p:tgtEl>
                                          <p:spTgt spid="41"/>
                                        </p:tgtEl>
                                        <p:attrNameLst>
                                          <p:attrName>style.visibility</p:attrName>
                                        </p:attrNameLst>
                                      </p:cBhvr>
                                      <p:to>
                                        <p:strVal val="visible"/>
                                      </p:to>
                                    </p:set>
                                    <p:anim calcmode="lin" valueType="num">
                                      <p:cBhvr>
                                        <p:cTn id="173" dur="500" fill="hold"/>
                                        <p:tgtEl>
                                          <p:spTgt spid="41"/>
                                        </p:tgtEl>
                                        <p:attrNameLst>
                                          <p:attrName>ppt_w</p:attrName>
                                        </p:attrNameLst>
                                      </p:cBhvr>
                                      <p:tavLst>
                                        <p:tav tm="0">
                                          <p:val>
                                            <p:fltVal val="0"/>
                                          </p:val>
                                        </p:tav>
                                        <p:tav tm="100000">
                                          <p:val>
                                            <p:strVal val="#ppt_w"/>
                                          </p:val>
                                        </p:tav>
                                      </p:tavLst>
                                    </p:anim>
                                    <p:anim calcmode="lin" valueType="num">
                                      <p:cBhvr>
                                        <p:cTn id="174" dur="500" fill="hold"/>
                                        <p:tgtEl>
                                          <p:spTgt spid="41"/>
                                        </p:tgtEl>
                                        <p:attrNameLst>
                                          <p:attrName>ppt_h</p:attrName>
                                        </p:attrNameLst>
                                      </p:cBhvr>
                                      <p:tavLst>
                                        <p:tav tm="0">
                                          <p:val>
                                            <p:fltVal val="0"/>
                                          </p:val>
                                        </p:tav>
                                        <p:tav tm="100000">
                                          <p:val>
                                            <p:strVal val="#ppt_h"/>
                                          </p:val>
                                        </p:tav>
                                      </p:tavLst>
                                    </p:anim>
                                    <p:animEffect transition="in" filter="fade">
                                      <p:cBhvr>
                                        <p:cTn id="175" dur="500"/>
                                        <p:tgtEl>
                                          <p:spTgt spid="41"/>
                                        </p:tgtEl>
                                      </p:cBhvr>
                                    </p:animEffect>
                                  </p:childTnLst>
                                </p:cTn>
                              </p:par>
                              <p:par>
                                <p:cTn id="176" presetID="53" presetClass="entr" presetSubtype="16" fill="hold" grpId="1" nodeType="withEffect">
                                  <p:stCondLst>
                                    <p:cond delay="0"/>
                                  </p:stCondLst>
                                  <p:childTnLst>
                                    <p:set>
                                      <p:cBhvr>
                                        <p:cTn id="177" dur="1" fill="hold">
                                          <p:stCondLst>
                                            <p:cond delay="0"/>
                                          </p:stCondLst>
                                        </p:cTn>
                                        <p:tgtEl>
                                          <p:spTgt spid="42"/>
                                        </p:tgtEl>
                                        <p:attrNameLst>
                                          <p:attrName>style.visibility</p:attrName>
                                        </p:attrNameLst>
                                      </p:cBhvr>
                                      <p:to>
                                        <p:strVal val="visible"/>
                                      </p:to>
                                    </p:set>
                                    <p:anim calcmode="lin" valueType="num">
                                      <p:cBhvr>
                                        <p:cTn id="178" dur="500" fill="hold"/>
                                        <p:tgtEl>
                                          <p:spTgt spid="42"/>
                                        </p:tgtEl>
                                        <p:attrNameLst>
                                          <p:attrName>ppt_w</p:attrName>
                                        </p:attrNameLst>
                                      </p:cBhvr>
                                      <p:tavLst>
                                        <p:tav tm="0">
                                          <p:val>
                                            <p:fltVal val="0"/>
                                          </p:val>
                                        </p:tav>
                                        <p:tav tm="100000">
                                          <p:val>
                                            <p:strVal val="#ppt_w"/>
                                          </p:val>
                                        </p:tav>
                                      </p:tavLst>
                                    </p:anim>
                                    <p:anim calcmode="lin" valueType="num">
                                      <p:cBhvr>
                                        <p:cTn id="179" dur="500" fill="hold"/>
                                        <p:tgtEl>
                                          <p:spTgt spid="42"/>
                                        </p:tgtEl>
                                        <p:attrNameLst>
                                          <p:attrName>ppt_h</p:attrName>
                                        </p:attrNameLst>
                                      </p:cBhvr>
                                      <p:tavLst>
                                        <p:tav tm="0">
                                          <p:val>
                                            <p:fltVal val="0"/>
                                          </p:val>
                                        </p:tav>
                                        <p:tav tm="100000">
                                          <p:val>
                                            <p:strVal val="#ppt_h"/>
                                          </p:val>
                                        </p:tav>
                                      </p:tavLst>
                                    </p:anim>
                                    <p:animEffect transition="in" filter="fade">
                                      <p:cBhvr>
                                        <p:cTn id="18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9" grpId="1" animBg="1"/>
      <p:bldP spid="15" grpId="0" animBg="1"/>
      <p:bldP spid="15" grpId="1" animBg="1"/>
      <p:bldP spid="15" grpId="2" animBg="1"/>
      <p:bldP spid="17" grpId="0" animBg="1"/>
      <p:bldP spid="17" grpId="1" animBg="1"/>
      <p:bldP spid="17" grpId="2" animBg="1"/>
      <p:bldP spid="7" grpId="0" animBg="1"/>
      <p:bldP spid="7" grpId="1" animBg="1"/>
      <p:bldP spid="27" grpId="0" animBg="1"/>
      <p:bldP spid="27" grpId="1" animBg="1"/>
      <p:bldP spid="29" grpId="0" animBg="1"/>
      <p:bldP spid="29" grpId="1" animBg="1"/>
      <p:bldP spid="3" grpId="0" animBg="1"/>
      <p:bldP spid="3" grpId="1" animBg="1"/>
      <p:bldP spid="34" grpId="0" animBg="1"/>
      <p:bldP spid="34" grpId="1" animBg="1"/>
      <p:bldP spid="35" grpId="0" animBg="1"/>
      <p:bldP spid="35" grpId="1" animBg="1"/>
      <p:bldP spid="35" grpId="2" animBg="1"/>
      <p:bldP spid="36" grpId="0" animBg="1"/>
      <p:bldP spid="36" grpId="1" animBg="1"/>
      <p:bldP spid="37" grpId="0" animBg="1"/>
      <p:bldP spid="37" grpId="1" animBg="1"/>
      <p:bldP spid="38" grpId="0" animBg="1"/>
      <p:bldP spid="38" grpId="1" animBg="1"/>
      <p:bldP spid="38" grpId="2" animBg="1"/>
      <p:bldP spid="40" grpId="0" animBg="1"/>
      <p:bldP spid="40" grpId="1" animBg="1"/>
      <p:bldP spid="41" grpId="0" animBg="1"/>
      <p:bldP spid="41" grpId="1" animBg="1"/>
      <p:bldP spid="42" grpId="0" animBg="1"/>
      <p:bldP spid="42" grpId="1" animBg="1"/>
      <p:bldP spid="23" grpId="0" animBg="1"/>
      <p:bldP spid="23" grpId="2" animBg="1"/>
      <p:bldP spid="23" grpId="3" animBg="1"/>
      <p:bldP spid="23" grpId="4" animBg="1"/>
      <p:bldP spid="23" grpId="5" animBg="1"/>
      <p:bldP spid="23" grpId="6"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sz="2400" dirty="0"/>
              <a:t>Client Match</a:t>
            </a:r>
            <a:endParaRPr lang="en-US" sz="1400" dirty="0"/>
          </a:p>
        </p:txBody>
      </p:sp>
      <p:sp>
        <p:nvSpPr>
          <p:cNvPr id="6" name="Content Placeholder 2"/>
          <p:cNvSpPr>
            <a:spLocks noGrp="1"/>
          </p:cNvSpPr>
          <p:nvPr>
            <p:ph type="body" sz="quarter" idx="11"/>
          </p:nvPr>
        </p:nvSpPr>
        <p:spPr>
          <a:xfrm>
            <a:off x="499444" y="916224"/>
            <a:ext cx="8149167" cy="644024"/>
          </a:xfrm>
        </p:spPr>
        <p:txBody>
          <a:bodyPr/>
          <a:lstStyle/>
          <a:p>
            <a:r>
              <a:rPr lang="en-US" sz="1600" dirty="0"/>
              <a:t>Client Match Events – MU-MIMO Steering</a:t>
            </a:r>
          </a:p>
          <a:p>
            <a:pPr marL="246062" lvl="1" indent="0">
              <a:buNone/>
            </a:pPr>
            <a:r>
              <a:rPr lang="en-US" sz="1400" dirty="0"/>
              <a:t>Grouping MU-MIMO Capable Clients on the Same Access Points</a:t>
            </a:r>
            <a:endParaRPr lang="en-US" sz="1200" dirty="0"/>
          </a:p>
          <a:p>
            <a:pPr marL="246062" lvl="1" indent="0">
              <a:buNone/>
            </a:pPr>
            <a:endParaRPr lang="en-US" sz="1400" dirty="0"/>
          </a:p>
        </p:txBody>
      </p:sp>
      <p:sp>
        <p:nvSpPr>
          <p:cNvPr id="7" name="Oval 6"/>
          <p:cNvSpPr/>
          <p:nvPr/>
        </p:nvSpPr>
        <p:spPr bwMode="auto">
          <a:xfrm>
            <a:off x="2120900" y="1588487"/>
            <a:ext cx="3145851" cy="363295"/>
          </a:xfrm>
          <a:prstGeom prst="ellipse">
            <a:avLst/>
          </a:prstGeom>
          <a:solidFill>
            <a:srgbClr val="0000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charset="0"/>
                <a:ea typeface="ＭＳ Ｐゴシック" pitchFamily="34" charset="-128"/>
              </a:rPr>
              <a:t>ID Clients</a:t>
            </a:r>
            <a:r>
              <a:rPr kumimoji="0" lang="en-US" sz="900" b="1" i="0" u="none" strike="noStrike" cap="none" normalizeH="0" dirty="0">
                <a:ln>
                  <a:noFill/>
                </a:ln>
                <a:solidFill>
                  <a:schemeClr val="bg1"/>
                </a:solidFill>
                <a:effectLst/>
                <a:latin typeface="Arial" charset="0"/>
                <a:ea typeface="ＭＳ Ｐゴシック" pitchFamily="34" charset="-128"/>
              </a:rPr>
              <a:t> tha</a:t>
            </a:r>
            <a:r>
              <a:rPr lang="en-US" sz="900" b="1" dirty="0">
                <a:solidFill>
                  <a:schemeClr val="bg1"/>
                </a:solidFill>
                <a:latin typeface="Arial" charset="0"/>
                <a:ea typeface="ＭＳ Ｐゴシック" pitchFamily="34" charset="-128"/>
              </a:rPr>
              <a:t>t are MU-MIMO capable</a:t>
            </a:r>
            <a:endParaRPr kumimoji="0" lang="en-US" sz="900" b="1" i="0" u="none" strike="noStrike" cap="none" normalizeH="0" baseline="0" dirty="0">
              <a:ln>
                <a:noFill/>
              </a:ln>
              <a:solidFill>
                <a:schemeClr val="bg1"/>
              </a:solidFill>
              <a:effectLst/>
              <a:latin typeface="Arial" charset="0"/>
              <a:ea typeface="ＭＳ Ｐゴシック" pitchFamily="34" charset="-128"/>
            </a:endParaRPr>
          </a:p>
        </p:txBody>
      </p:sp>
      <p:sp>
        <p:nvSpPr>
          <p:cNvPr id="8" name="Down Arrow 7"/>
          <p:cNvSpPr/>
          <p:nvPr/>
        </p:nvSpPr>
        <p:spPr bwMode="auto">
          <a:xfrm>
            <a:off x="3548667" y="1967675"/>
            <a:ext cx="290315" cy="334120"/>
          </a:xfrm>
          <a:prstGeom prst="downArrow">
            <a:avLst/>
          </a:prstGeom>
          <a:solidFill>
            <a:srgbClr val="006600">
              <a:alpha val="34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hangingPunct="0"/>
            <a:r>
              <a:rPr lang="en-US" sz="500" b="1" dirty="0">
                <a:solidFill>
                  <a:srgbClr val="006600"/>
                </a:solidFill>
                <a:latin typeface="Arial" charset="0"/>
                <a:ea typeface="ＭＳ Ｐゴシック" pitchFamily="34" charset="-128"/>
              </a:rPr>
              <a:t>Yes</a:t>
            </a:r>
          </a:p>
        </p:txBody>
      </p:sp>
      <p:sp>
        <p:nvSpPr>
          <p:cNvPr id="9" name="Rectangle 8"/>
          <p:cNvSpPr/>
          <p:nvPr/>
        </p:nvSpPr>
        <p:spPr bwMode="auto">
          <a:xfrm>
            <a:off x="2103157" y="2891754"/>
            <a:ext cx="3145850" cy="238283"/>
          </a:xfrm>
          <a:prstGeom prst="rect">
            <a:avLst/>
          </a:prstGeom>
          <a:solidFill>
            <a:srgbClr val="0000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hangingPunct="0"/>
            <a:r>
              <a:rPr lang="en-US" sz="600" b="1" dirty="0">
                <a:solidFill>
                  <a:schemeClr val="bg1"/>
                </a:solidFill>
                <a:latin typeface="Arial" charset="0"/>
                <a:ea typeface="ＭＳ Ｐゴシック" pitchFamily="34" charset="-128"/>
              </a:rPr>
              <a:t>Does the neighboring AP Have Another MU-MIMO Capable Device Associated </a:t>
            </a:r>
            <a:endParaRPr lang="en-US" sz="600" b="1" i="1" dirty="0">
              <a:solidFill>
                <a:schemeClr val="bg1"/>
              </a:solidFill>
              <a:latin typeface="Arial" charset="0"/>
              <a:ea typeface="ＭＳ Ｐゴシック" pitchFamily="34" charset="-128"/>
            </a:endParaRPr>
          </a:p>
          <a:p>
            <a:pPr algn="ctr" defTabSz="914400" eaLnBrk="0" hangingPunct="0"/>
            <a:endParaRPr lang="en-US" sz="900" b="1" dirty="0">
              <a:solidFill>
                <a:schemeClr val="bg1"/>
              </a:solidFill>
              <a:latin typeface="Arial" charset="0"/>
              <a:ea typeface="ＭＳ Ｐゴシック" pitchFamily="34" charset="-128"/>
            </a:endParaRPr>
          </a:p>
          <a:p>
            <a:pPr algn="ctr" defTabSz="914400" eaLnBrk="0" hangingPunct="0"/>
            <a:endParaRPr lang="en-US" sz="900" b="1" dirty="0">
              <a:solidFill>
                <a:schemeClr val="bg1"/>
              </a:solidFill>
              <a:latin typeface="Arial" charset="0"/>
              <a:ea typeface="ＭＳ Ｐゴシック" pitchFamily="34" charset="-128"/>
            </a:endParaRPr>
          </a:p>
          <a:p>
            <a:pPr algn="ctr" defTabSz="914400" eaLnBrk="0" hangingPunct="0"/>
            <a:endParaRPr lang="en-US" sz="900" b="1" dirty="0">
              <a:solidFill>
                <a:schemeClr val="bg1"/>
              </a:solidFill>
              <a:latin typeface="Arial" charset="0"/>
              <a:ea typeface="ＭＳ Ｐゴシック" pitchFamily="34" charset="-128"/>
            </a:endParaRPr>
          </a:p>
        </p:txBody>
      </p:sp>
      <p:sp>
        <p:nvSpPr>
          <p:cNvPr id="32" name="Rectangle 31"/>
          <p:cNvSpPr/>
          <p:nvPr/>
        </p:nvSpPr>
        <p:spPr bwMode="auto">
          <a:xfrm>
            <a:off x="2144625" y="4062831"/>
            <a:ext cx="3112290" cy="882559"/>
          </a:xfrm>
          <a:prstGeom prst="rect">
            <a:avLst/>
          </a:prstGeom>
          <a:solidFill>
            <a:srgbClr val="00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hangingPunct="0">
              <a:spcBef>
                <a:spcPts val="0"/>
              </a:spcBef>
            </a:pPr>
            <a:r>
              <a:rPr lang="en-US" sz="800" b="1" dirty="0">
                <a:solidFill>
                  <a:schemeClr val="bg1"/>
                </a:solidFill>
                <a:latin typeface="Arial" charset="0"/>
                <a:ea typeface="ＭＳ Ｐゴシック" pitchFamily="34" charset="-128"/>
              </a:rPr>
              <a:t>MOVE CLIENT</a:t>
            </a:r>
          </a:p>
          <a:p>
            <a:pPr algn="ctr" defTabSz="914400" eaLnBrk="0" hangingPunct="0">
              <a:spcBef>
                <a:spcPts val="0"/>
              </a:spcBef>
            </a:pPr>
            <a:r>
              <a:rPr lang="en-US" sz="800" b="1" dirty="0">
                <a:solidFill>
                  <a:schemeClr val="bg1"/>
                </a:solidFill>
                <a:latin typeface="Arial" charset="0"/>
                <a:ea typeface="ＭＳ Ｐゴシック" pitchFamily="34" charset="-128"/>
              </a:rPr>
              <a:t>Send 802.11v BSS Transition Message (if supported)</a:t>
            </a:r>
          </a:p>
          <a:p>
            <a:pPr algn="ctr" defTabSz="914400" eaLnBrk="0" hangingPunct="0">
              <a:spcBef>
                <a:spcPts val="0"/>
              </a:spcBef>
            </a:pPr>
            <a:r>
              <a:rPr lang="en-US" sz="800" b="1" dirty="0">
                <a:solidFill>
                  <a:schemeClr val="bg1"/>
                </a:solidFill>
                <a:latin typeface="Arial" charset="0"/>
                <a:ea typeface="ＭＳ Ｐゴシック" pitchFamily="34" charset="-128"/>
              </a:rPr>
              <a:t>5 BTM messages and then timeout</a:t>
            </a:r>
          </a:p>
          <a:p>
            <a:pPr algn="ctr" defTabSz="914400" eaLnBrk="0" hangingPunct="0">
              <a:spcBef>
                <a:spcPts val="0"/>
              </a:spcBef>
            </a:pPr>
            <a:r>
              <a:rPr lang="en-US" sz="800" b="1" dirty="0">
                <a:solidFill>
                  <a:schemeClr val="bg1"/>
                </a:solidFill>
                <a:latin typeface="Arial" charset="0"/>
                <a:ea typeface="ＭＳ Ｐゴシック" pitchFamily="34" charset="-128"/>
              </a:rPr>
              <a:t>OR </a:t>
            </a:r>
          </a:p>
          <a:p>
            <a:pPr algn="ctr" defTabSz="914400" eaLnBrk="0" hangingPunct="0">
              <a:spcBef>
                <a:spcPts val="0"/>
              </a:spcBef>
            </a:pPr>
            <a:r>
              <a:rPr lang="en-US" sz="800" b="1" dirty="0" err="1">
                <a:solidFill>
                  <a:schemeClr val="bg1"/>
                </a:solidFill>
                <a:latin typeface="Arial" charset="0"/>
                <a:ea typeface="ＭＳ Ｐゴシック" pitchFamily="34" charset="-128"/>
              </a:rPr>
              <a:t>DeAuth</a:t>
            </a:r>
            <a:r>
              <a:rPr lang="en-US" sz="800" b="1" dirty="0">
                <a:solidFill>
                  <a:schemeClr val="bg1"/>
                </a:solidFill>
                <a:latin typeface="Arial" charset="0"/>
                <a:ea typeface="ＭＳ Ｐゴシック" pitchFamily="34" charset="-128"/>
              </a:rPr>
              <a:t> and Blacklist for 10 Second</a:t>
            </a:r>
            <a:r>
              <a:rPr lang="en-US" sz="900" b="1" dirty="0">
                <a:solidFill>
                  <a:schemeClr val="bg1"/>
                </a:solidFill>
                <a:latin typeface="Arial" charset="0"/>
                <a:ea typeface="ＭＳ Ｐゴシック" pitchFamily="34" charset="-128"/>
              </a:rPr>
              <a:t>s</a:t>
            </a:r>
          </a:p>
        </p:txBody>
      </p:sp>
      <p:sp>
        <p:nvSpPr>
          <p:cNvPr id="34" name="Rectangle 33"/>
          <p:cNvSpPr/>
          <p:nvPr/>
        </p:nvSpPr>
        <p:spPr bwMode="auto">
          <a:xfrm>
            <a:off x="2136717" y="3478089"/>
            <a:ext cx="3112290" cy="238283"/>
          </a:xfrm>
          <a:prstGeom prst="rect">
            <a:avLst/>
          </a:prstGeom>
          <a:solidFill>
            <a:srgbClr val="0000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hangingPunct="0"/>
            <a:r>
              <a:rPr lang="en-US" sz="600" b="1" dirty="0">
                <a:solidFill>
                  <a:schemeClr val="bg1"/>
                </a:solidFill>
                <a:latin typeface="Arial" charset="0"/>
                <a:ea typeface="ＭＳ Ｐゴシック" pitchFamily="34" charset="-128"/>
              </a:rPr>
              <a:t>Is the Client’s SNR &gt;30 on the Neighboring AP</a:t>
            </a:r>
            <a:endParaRPr lang="en-US" sz="600" b="1" i="1" dirty="0">
              <a:solidFill>
                <a:schemeClr val="bg1"/>
              </a:solidFill>
              <a:latin typeface="Arial" charset="0"/>
              <a:ea typeface="ＭＳ Ｐゴシック" pitchFamily="34" charset="-128"/>
            </a:endParaRPr>
          </a:p>
          <a:p>
            <a:pPr algn="ctr" defTabSz="914400" eaLnBrk="0" hangingPunct="0"/>
            <a:r>
              <a:rPr lang="en-US" sz="600" b="1" dirty="0">
                <a:solidFill>
                  <a:srgbClr val="FFFF00"/>
                </a:solidFill>
                <a:latin typeface="Arial" charset="0"/>
                <a:ea typeface="ＭＳ Ｐゴシック" pitchFamily="34" charset="-128"/>
              </a:rPr>
              <a:t>(cm-mu-snr-thresh)</a:t>
            </a:r>
            <a:endParaRPr lang="en-US" sz="600" b="1" dirty="0">
              <a:solidFill>
                <a:schemeClr val="bg1"/>
              </a:solidFill>
              <a:latin typeface="Arial" charset="0"/>
              <a:ea typeface="ＭＳ Ｐゴシック" pitchFamily="34" charset="-128"/>
            </a:endParaRPr>
          </a:p>
          <a:p>
            <a:pPr algn="ctr" defTabSz="914400" eaLnBrk="0" hangingPunct="0"/>
            <a:endParaRPr lang="en-US" sz="1050" b="1" dirty="0">
              <a:solidFill>
                <a:schemeClr val="bg1"/>
              </a:solidFill>
              <a:latin typeface="Arial" charset="0"/>
              <a:ea typeface="ＭＳ Ｐゴシック" pitchFamily="34" charset="-128"/>
            </a:endParaRPr>
          </a:p>
          <a:p>
            <a:pPr algn="ctr" defTabSz="914400" eaLnBrk="0" hangingPunct="0"/>
            <a:endParaRPr lang="en-US" sz="1050" b="1" dirty="0">
              <a:solidFill>
                <a:schemeClr val="bg1"/>
              </a:solidFill>
              <a:latin typeface="Arial" charset="0"/>
              <a:ea typeface="ＭＳ Ｐゴシック" pitchFamily="34" charset="-128"/>
            </a:endParaRPr>
          </a:p>
          <a:p>
            <a:pPr algn="ctr" defTabSz="914400" eaLnBrk="0" hangingPunct="0"/>
            <a:endParaRPr lang="en-US" sz="1050" b="1" dirty="0">
              <a:solidFill>
                <a:schemeClr val="bg1"/>
              </a:solidFill>
              <a:latin typeface="Arial" charset="0"/>
              <a:ea typeface="ＭＳ Ｐゴシック" pitchFamily="34" charset="-128"/>
            </a:endParaRPr>
          </a:p>
        </p:txBody>
      </p:sp>
      <p:sp>
        <p:nvSpPr>
          <p:cNvPr id="35" name="Right Arrow Callout 30"/>
          <p:cNvSpPr/>
          <p:nvPr/>
        </p:nvSpPr>
        <p:spPr bwMode="auto">
          <a:xfrm>
            <a:off x="5256915" y="2889063"/>
            <a:ext cx="623506" cy="240524"/>
          </a:xfrm>
          <a:prstGeom prst="rightArrowCallout">
            <a:avLst/>
          </a:prstGeom>
          <a:solidFill>
            <a:srgbClr val="FF0000">
              <a:alpha val="22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hangingPunct="0"/>
            <a:r>
              <a:rPr lang="en-US" sz="900" b="1" dirty="0">
                <a:solidFill>
                  <a:srgbClr val="FF0000"/>
                </a:solidFill>
                <a:latin typeface="Arial" charset="0"/>
                <a:ea typeface="ＭＳ Ｐゴシック" pitchFamily="34" charset="-128"/>
              </a:rPr>
              <a:t>No</a:t>
            </a:r>
          </a:p>
        </p:txBody>
      </p:sp>
      <p:sp>
        <p:nvSpPr>
          <p:cNvPr id="37" name="Right Arrow Callout 30"/>
          <p:cNvSpPr/>
          <p:nvPr/>
        </p:nvSpPr>
        <p:spPr bwMode="auto">
          <a:xfrm>
            <a:off x="5256915" y="3478089"/>
            <a:ext cx="623506" cy="240524"/>
          </a:xfrm>
          <a:prstGeom prst="rightArrowCallout">
            <a:avLst/>
          </a:prstGeom>
          <a:solidFill>
            <a:srgbClr val="FF0000">
              <a:alpha val="22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hangingPunct="0"/>
            <a:r>
              <a:rPr lang="en-US" sz="900" b="1" dirty="0">
                <a:solidFill>
                  <a:srgbClr val="FF0000"/>
                </a:solidFill>
                <a:latin typeface="Arial" charset="0"/>
                <a:ea typeface="ＭＳ Ｐゴシック" pitchFamily="34" charset="-128"/>
              </a:rPr>
              <a:t>No</a:t>
            </a:r>
          </a:p>
        </p:txBody>
      </p:sp>
      <p:sp>
        <p:nvSpPr>
          <p:cNvPr id="40" name="Rectangle 39"/>
          <p:cNvSpPr/>
          <p:nvPr/>
        </p:nvSpPr>
        <p:spPr bwMode="auto">
          <a:xfrm>
            <a:off x="5900093" y="2301516"/>
            <a:ext cx="859043" cy="238562"/>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hangingPunct="0"/>
            <a:r>
              <a:rPr lang="en-US" sz="900" b="1" dirty="0">
                <a:solidFill>
                  <a:schemeClr val="bg1"/>
                </a:solidFill>
                <a:latin typeface="Arial" charset="0"/>
                <a:ea typeface="ＭＳ Ｐゴシック" pitchFamily="34" charset="-128"/>
              </a:rPr>
              <a:t>Stop</a:t>
            </a:r>
          </a:p>
        </p:txBody>
      </p:sp>
      <p:sp>
        <p:nvSpPr>
          <p:cNvPr id="42" name="Rectangle 41"/>
          <p:cNvSpPr/>
          <p:nvPr/>
        </p:nvSpPr>
        <p:spPr bwMode="auto">
          <a:xfrm>
            <a:off x="2120901" y="2301795"/>
            <a:ext cx="3136014" cy="238283"/>
          </a:xfrm>
          <a:prstGeom prst="rect">
            <a:avLst/>
          </a:prstGeom>
          <a:solidFill>
            <a:srgbClr val="0000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hangingPunct="0"/>
            <a:r>
              <a:rPr lang="en-US" sz="600" b="1" dirty="0">
                <a:solidFill>
                  <a:schemeClr val="bg1"/>
                </a:solidFill>
                <a:latin typeface="Arial" charset="0"/>
                <a:ea typeface="ＭＳ Ｐゴシック" pitchFamily="34" charset="-128"/>
              </a:rPr>
              <a:t>Does the AP Have More than 15 Users on the Radio</a:t>
            </a:r>
          </a:p>
          <a:p>
            <a:pPr algn="ctr" defTabSz="914400" eaLnBrk="0" hangingPunct="0"/>
            <a:r>
              <a:rPr lang="en-US" sz="600" b="1" dirty="0">
                <a:solidFill>
                  <a:srgbClr val="FFFF00"/>
                </a:solidFill>
                <a:latin typeface="Arial" charset="0"/>
                <a:ea typeface="ＭＳ Ｐゴシック" pitchFamily="34" charset="-128"/>
              </a:rPr>
              <a:t>(cm-mu-client-thresh)</a:t>
            </a:r>
            <a:endParaRPr lang="en-US" sz="600" b="1" dirty="0">
              <a:solidFill>
                <a:schemeClr val="bg1"/>
              </a:solidFill>
              <a:latin typeface="Arial" charset="0"/>
              <a:ea typeface="ＭＳ Ｐゴシック" pitchFamily="34" charset="-128"/>
            </a:endParaRPr>
          </a:p>
          <a:p>
            <a:pPr algn="ctr" defTabSz="914400" eaLnBrk="0" hangingPunct="0"/>
            <a:endParaRPr lang="en-US" sz="600" b="1" dirty="0">
              <a:solidFill>
                <a:schemeClr val="bg1"/>
              </a:solidFill>
              <a:latin typeface="Arial" charset="0"/>
              <a:ea typeface="ＭＳ Ｐゴシック" pitchFamily="34" charset="-128"/>
            </a:endParaRPr>
          </a:p>
          <a:p>
            <a:pPr algn="ctr" defTabSz="914400" eaLnBrk="0" hangingPunct="0"/>
            <a:endParaRPr lang="en-US" sz="600" b="1" dirty="0">
              <a:solidFill>
                <a:schemeClr val="bg1"/>
              </a:solidFill>
              <a:latin typeface="Arial" charset="0"/>
              <a:ea typeface="ＭＳ Ｐゴシック" pitchFamily="34" charset="-128"/>
            </a:endParaRPr>
          </a:p>
          <a:p>
            <a:pPr algn="ctr" defTabSz="914400" eaLnBrk="0" hangingPunct="0"/>
            <a:endParaRPr lang="en-US" sz="800" b="1" dirty="0">
              <a:solidFill>
                <a:schemeClr val="bg1"/>
              </a:solidFill>
              <a:latin typeface="Arial" charset="0"/>
              <a:ea typeface="ＭＳ Ｐゴシック" pitchFamily="34" charset="-128"/>
            </a:endParaRPr>
          </a:p>
          <a:p>
            <a:pPr algn="ctr" defTabSz="914400" eaLnBrk="0" hangingPunct="0"/>
            <a:endParaRPr lang="en-US" sz="800" b="1" dirty="0">
              <a:solidFill>
                <a:schemeClr val="bg1"/>
              </a:solidFill>
              <a:latin typeface="Arial" charset="0"/>
              <a:ea typeface="ＭＳ Ｐゴシック" pitchFamily="34" charset="-128"/>
            </a:endParaRPr>
          </a:p>
          <a:p>
            <a:pPr algn="ctr" defTabSz="914400" eaLnBrk="0" hangingPunct="0"/>
            <a:endParaRPr lang="en-US" sz="800" b="1" dirty="0">
              <a:solidFill>
                <a:schemeClr val="bg1"/>
              </a:solidFill>
              <a:latin typeface="Arial" charset="0"/>
              <a:ea typeface="ＭＳ Ｐゴシック" pitchFamily="34" charset="-128"/>
            </a:endParaRPr>
          </a:p>
        </p:txBody>
      </p:sp>
      <p:sp>
        <p:nvSpPr>
          <p:cNvPr id="43" name="Right Arrow Callout 30"/>
          <p:cNvSpPr/>
          <p:nvPr/>
        </p:nvSpPr>
        <p:spPr bwMode="auto">
          <a:xfrm>
            <a:off x="5266751" y="1649872"/>
            <a:ext cx="623506" cy="240524"/>
          </a:xfrm>
          <a:prstGeom prst="rightArrowCallout">
            <a:avLst/>
          </a:prstGeom>
          <a:solidFill>
            <a:srgbClr val="FF0000">
              <a:alpha val="22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hangingPunct="0"/>
            <a:r>
              <a:rPr lang="en-US" sz="900" b="1" dirty="0">
                <a:solidFill>
                  <a:srgbClr val="FF0000"/>
                </a:solidFill>
                <a:latin typeface="Arial" charset="0"/>
                <a:ea typeface="ＭＳ Ｐゴシック" pitchFamily="34" charset="-128"/>
              </a:rPr>
              <a:t>No</a:t>
            </a:r>
          </a:p>
        </p:txBody>
      </p:sp>
      <p:sp>
        <p:nvSpPr>
          <p:cNvPr id="44" name="Rectangle 43"/>
          <p:cNvSpPr/>
          <p:nvPr/>
        </p:nvSpPr>
        <p:spPr bwMode="auto">
          <a:xfrm>
            <a:off x="5900092" y="1649872"/>
            <a:ext cx="859043" cy="238562"/>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hangingPunct="0"/>
            <a:r>
              <a:rPr lang="en-US" sz="900" b="1" dirty="0">
                <a:solidFill>
                  <a:schemeClr val="bg1"/>
                </a:solidFill>
                <a:latin typeface="Arial" charset="0"/>
                <a:ea typeface="ＭＳ Ｐゴシック" pitchFamily="34" charset="-128"/>
              </a:rPr>
              <a:t>Stop</a:t>
            </a:r>
          </a:p>
        </p:txBody>
      </p:sp>
      <p:sp>
        <p:nvSpPr>
          <p:cNvPr id="45" name="Down Arrow 7"/>
          <p:cNvSpPr/>
          <p:nvPr/>
        </p:nvSpPr>
        <p:spPr bwMode="auto">
          <a:xfrm>
            <a:off x="3548667" y="3131630"/>
            <a:ext cx="290315" cy="334120"/>
          </a:xfrm>
          <a:prstGeom prst="downArrow">
            <a:avLst/>
          </a:prstGeom>
          <a:solidFill>
            <a:srgbClr val="006600">
              <a:alpha val="34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hangingPunct="0"/>
            <a:r>
              <a:rPr lang="en-US" sz="500" b="1" dirty="0">
                <a:solidFill>
                  <a:srgbClr val="006600"/>
                </a:solidFill>
                <a:latin typeface="Arial" charset="0"/>
                <a:ea typeface="ＭＳ Ｐゴシック" pitchFamily="34" charset="-128"/>
              </a:rPr>
              <a:t>Yes</a:t>
            </a:r>
          </a:p>
        </p:txBody>
      </p:sp>
      <p:sp>
        <p:nvSpPr>
          <p:cNvPr id="46" name="Down Arrow 7"/>
          <p:cNvSpPr/>
          <p:nvPr/>
        </p:nvSpPr>
        <p:spPr bwMode="auto">
          <a:xfrm>
            <a:off x="3548666" y="2543605"/>
            <a:ext cx="290315" cy="334120"/>
          </a:xfrm>
          <a:prstGeom prst="downArrow">
            <a:avLst/>
          </a:prstGeom>
          <a:solidFill>
            <a:srgbClr val="006600">
              <a:alpha val="34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hangingPunct="0"/>
            <a:r>
              <a:rPr lang="en-US" sz="500" b="1" dirty="0">
                <a:solidFill>
                  <a:srgbClr val="006600"/>
                </a:solidFill>
                <a:latin typeface="Arial" charset="0"/>
                <a:ea typeface="ＭＳ Ｐゴシック" pitchFamily="34" charset="-128"/>
              </a:rPr>
              <a:t>Yes</a:t>
            </a:r>
          </a:p>
        </p:txBody>
      </p:sp>
      <p:sp>
        <p:nvSpPr>
          <p:cNvPr id="47" name="Right Arrow Callout 30"/>
          <p:cNvSpPr/>
          <p:nvPr/>
        </p:nvSpPr>
        <p:spPr bwMode="auto">
          <a:xfrm>
            <a:off x="5266751" y="2303081"/>
            <a:ext cx="623506" cy="240524"/>
          </a:xfrm>
          <a:prstGeom prst="rightArrowCallout">
            <a:avLst/>
          </a:prstGeom>
          <a:solidFill>
            <a:srgbClr val="FF0000">
              <a:alpha val="22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hangingPunct="0"/>
            <a:r>
              <a:rPr lang="en-US" sz="900" b="1" dirty="0">
                <a:solidFill>
                  <a:srgbClr val="FF0000"/>
                </a:solidFill>
                <a:latin typeface="Arial" charset="0"/>
                <a:ea typeface="ＭＳ Ｐゴシック" pitchFamily="34" charset="-128"/>
              </a:rPr>
              <a:t>No</a:t>
            </a:r>
          </a:p>
        </p:txBody>
      </p:sp>
      <p:sp>
        <p:nvSpPr>
          <p:cNvPr id="48" name="Rectangle 47"/>
          <p:cNvSpPr/>
          <p:nvPr/>
        </p:nvSpPr>
        <p:spPr bwMode="auto">
          <a:xfrm>
            <a:off x="5888329" y="2890044"/>
            <a:ext cx="1870532" cy="238562"/>
          </a:xfrm>
          <a:prstGeom prst="rect">
            <a:avLst/>
          </a:prstGeom>
          <a:solidFill>
            <a:srgbClr val="0000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hangingPunct="0"/>
            <a:r>
              <a:rPr lang="en-US" sz="900" b="1" dirty="0">
                <a:solidFill>
                  <a:schemeClr val="bg1"/>
                </a:solidFill>
                <a:latin typeface="Arial" charset="0"/>
                <a:ea typeface="ＭＳ Ｐゴシック" pitchFamily="34" charset="-128"/>
              </a:rPr>
              <a:t>Evaluate Next Access Point </a:t>
            </a:r>
          </a:p>
        </p:txBody>
      </p:sp>
      <p:sp>
        <p:nvSpPr>
          <p:cNvPr id="49" name="Down Arrow 7"/>
          <p:cNvSpPr/>
          <p:nvPr/>
        </p:nvSpPr>
        <p:spPr bwMode="auto">
          <a:xfrm>
            <a:off x="3543750" y="3726470"/>
            <a:ext cx="290315" cy="334120"/>
          </a:xfrm>
          <a:prstGeom prst="downArrow">
            <a:avLst/>
          </a:prstGeom>
          <a:solidFill>
            <a:srgbClr val="006600">
              <a:alpha val="34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hangingPunct="0"/>
            <a:r>
              <a:rPr lang="en-US" sz="500" b="1" dirty="0">
                <a:solidFill>
                  <a:srgbClr val="006600"/>
                </a:solidFill>
                <a:latin typeface="Arial" charset="0"/>
                <a:ea typeface="ＭＳ Ｐゴシック" pitchFamily="34" charset="-128"/>
              </a:rPr>
              <a:t>Yes</a:t>
            </a:r>
          </a:p>
        </p:txBody>
      </p:sp>
      <p:sp>
        <p:nvSpPr>
          <p:cNvPr id="50" name="Rectangle 49"/>
          <p:cNvSpPr/>
          <p:nvPr/>
        </p:nvSpPr>
        <p:spPr bwMode="auto">
          <a:xfrm>
            <a:off x="5888329" y="3465750"/>
            <a:ext cx="1870532" cy="238562"/>
          </a:xfrm>
          <a:prstGeom prst="rect">
            <a:avLst/>
          </a:prstGeom>
          <a:solidFill>
            <a:srgbClr val="0000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hangingPunct="0"/>
            <a:r>
              <a:rPr lang="en-US" sz="900" b="1" dirty="0">
                <a:solidFill>
                  <a:schemeClr val="bg1"/>
                </a:solidFill>
                <a:latin typeface="Arial" charset="0"/>
                <a:ea typeface="ＭＳ Ｐゴシック" pitchFamily="34" charset="-128"/>
              </a:rPr>
              <a:t>Evaluate Next Access Point </a:t>
            </a:r>
          </a:p>
        </p:txBody>
      </p:sp>
    </p:spTree>
    <p:extLst>
      <p:ext uri="{BB962C8B-B14F-4D97-AF65-F5344CB8AC3E}">
        <p14:creationId xmlns:p14="http://schemas.microsoft.com/office/powerpoint/2010/main" val="68311909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500"/>
                                        <p:tgtEl>
                                          <p:spTgt spid="43"/>
                                        </p:tgtEl>
                                      </p:cBhvr>
                                    </p:animEffect>
                                  </p:childTnLst>
                                </p:cTn>
                              </p:par>
                              <p:par>
                                <p:cTn id="13" presetID="10" presetClass="entr" presetSubtype="0" fill="hold" grpId="0" nodeType="withEffect">
                                  <p:stCondLst>
                                    <p:cond delay="50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grpId="0" nodeType="withEffect">
                                  <p:stCondLst>
                                    <p:cond delay="50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fade">
                                      <p:cBhvr>
                                        <p:cTn id="28" dur="500"/>
                                        <p:tgtEl>
                                          <p:spTgt spid="47"/>
                                        </p:tgtEl>
                                      </p:cBhvr>
                                    </p:animEffect>
                                  </p:childTnLst>
                                </p:cTn>
                              </p:par>
                              <p:par>
                                <p:cTn id="29" presetID="10" presetClass="entr" presetSubtype="0" fill="hold" grpId="0" nodeType="withEffect">
                                  <p:stCondLst>
                                    <p:cond delay="50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fade">
                                      <p:cBhvr>
                                        <p:cTn id="36" dur="500"/>
                                        <p:tgtEl>
                                          <p:spTgt spid="46"/>
                                        </p:tgtEl>
                                      </p:cBhvr>
                                    </p:animEffect>
                                  </p:childTnLst>
                                </p:cTn>
                              </p:par>
                              <p:par>
                                <p:cTn id="37" presetID="10" presetClass="entr" presetSubtype="0" fill="hold" grpId="0" nodeType="withEffect">
                                  <p:stCondLst>
                                    <p:cond delay="50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fade">
                                      <p:cBhvr>
                                        <p:cTn id="44" dur="500"/>
                                        <p:tgtEl>
                                          <p:spTgt spid="35"/>
                                        </p:tgtEl>
                                      </p:cBhvr>
                                    </p:animEffect>
                                  </p:childTnLst>
                                </p:cTn>
                              </p:par>
                              <p:par>
                                <p:cTn id="45" presetID="10" presetClass="entr" presetSubtype="0" fill="hold" grpId="0" nodeType="withEffect">
                                  <p:stCondLst>
                                    <p:cond delay="500"/>
                                  </p:stCondLst>
                                  <p:childTnLst>
                                    <p:set>
                                      <p:cBhvr>
                                        <p:cTn id="46" dur="1" fill="hold">
                                          <p:stCondLst>
                                            <p:cond delay="0"/>
                                          </p:stCondLst>
                                        </p:cTn>
                                        <p:tgtEl>
                                          <p:spTgt spid="48"/>
                                        </p:tgtEl>
                                        <p:attrNameLst>
                                          <p:attrName>style.visibility</p:attrName>
                                        </p:attrNameLst>
                                      </p:cBhvr>
                                      <p:to>
                                        <p:strVal val="visible"/>
                                      </p:to>
                                    </p:set>
                                    <p:animEffect transition="in" filter="fade">
                                      <p:cBhvr>
                                        <p:cTn id="47" dur="500"/>
                                        <p:tgtEl>
                                          <p:spTgt spid="4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fade">
                                      <p:cBhvr>
                                        <p:cTn id="52" dur="500"/>
                                        <p:tgtEl>
                                          <p:spTgt spid="45"/>
                                        </p:tgtEl>
                                      </p:cBhvr>
                                    </p:animEffect>
                                  </p:childTnLst>
                                </p:cTn>
                              </p:par>
                              <p:par>
                                <p:cTn id="53" presetID="10" presetClass="entr" presetSubtype="0" fill="hold" grpId="0" nodeType="withEffect">
                                  <p:stCondLst>
                                    <p:cond delay="500"/>
                                  </p:stCondLst>
                                  <p:childTnLst>
                                    <p:set>
                                      <p:cBhvr>
                                        <p:cTn id="54" dur="1" fill="hold">
                                          <p:stCondLst>
                                            <p:cond delay="0"/>
                                          </p:stCondLst>
                                        </p:cTn>
                                        <p:tgtEl>
                                          <p:spTgt spid="34"/>
                                        </p:tgtEl>
                                        <p:attrNameLst>
                                          <p:attrName>style.visibility</p:attrName>
                                        </p:attrNameLst>
                                      </p:cBhvr>
                                      <p:to>
                                        <p:strVal val="visible"/>
                                      </p:to>
                                    </p:set>
                                    <p:animEffect transition="in" filter="fade">
                                      <p:cBhvr>
                                        <p:cTn id="55" dur="500"/>
                                        <p:tgtEl>
                                          <p:spTgt spid="34"/>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fade">
                                      <p:cBhvr>
                                        <p:cTn id="60" dur="500"/>
                                        <p:tgtEl>
                                          <p:spTgt spid="37"/>
                                        </p:tgtEl>
                                      </p:cBhvr>
                                    </p:animEffect>
                                  </p:childTnLst>
                                </p:cTn>
                              </p:par>
                              <p:par>
                                <p:cTn id="61" presetID="10" presetClass="entr" presetSubtype="0" fill="hold" grpId="0" nodeType="withEffect">
                                  <p:stCondLst>
                                    <p:cond delay="500"/>
                                  </p:stCondLst>
                                  <p:childTnLst>
                                    <p:set>
                                      <p:cBhvr>
                                        <p:cTn id="62" dur="1" fill="hold">
                                          <p:stCondLst>
                                            <p:cond delay="0"/>
                                          </p:stCondLst>
                                        </p:cTn>
                                        <p:tgtEl>
                                          <p:spTgt spid="50"/>
                                        </p:tgtEl>
                                        <p:attrNameLst>
                                          <p:attrName>style.visibility</p:attrName>
                                        </p:attrNameLst>
                                      </p:cBhvr>
                                      <p:to>
                                        <p:strVal val="visible"/>
                                      </p:to>
                                    </p:set>
                                    <p:animEffect transition="in" filter="fade">
                                      <p:cBhvr>
                                        <p:cTn id="63" dur="500"/>
                                        <p:tgtEl>
                                          <p:spTgt spid="50"/>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49"/>
                                        </p:tgtEl>
                                        <p:attrNameLst>
                                          <p:attrName>style.visibility</p:attrName>
                                        </p:attrNameLst>
                                      </p:cBhvr>
                                      <p:to>
                                        <p:strVal val="visible"/>
                                      </p:to>
                                    </p:set>
                                    <p:animEffect transition="in" filter="fade">
                                      <p:cBhvr>
                                        <p:cTn id="68" dur="500"/>
                                        <p:tgtEl>
                                          <p:spTgt spid="49"/>
                                        </p:tgtEl>
                                      </p:cBhvr>
                                    </p:animEffect>
                                  </p:childTnLst>
                                </p:cTn>
                              </p:par>
                              <p:par>
                                <p:cTn id="69" presetID="10" presetClass="entr" presetSubtype="0" fill="hold" grpId="0" nodeType="withEffect">
                                  <p:stCondLst>
                                    <p:cond delay="500"/>
                                  </p:stCondLst>
                                  <p:childTnLst>
                                    <p:set>
                                      <p:cBhvr>
                                        <p:cTn id="70" dur="1" fill="hold">
                                          <p:stCondLst>
                                            <p:cond delay="0"/>
                                          </p:stCondLst>
                                        </p:cTn>
                                        <p:tgtEl>
                                          <p:spTgt spid="32"/>
                                        </p:tgtEl>
                                        <p:attrNameLst>
                                          <p:attrName>style.visibility</p:attrName>
                                        </p:attrNameLst>
                                      </p:cBhvr>
                                      <p:to>
                                        <p:strVal val="visible"/>
                                      </p:to>
                                    </p:set>
                                    <p:animEffect transition="in" filter="fade">
                                      <p:cBhvr>
                                        <p:cTn id="7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32" grpId="0" animBg="1"/>
      <p:bldP spid="34" grpId="0" animBg="1"/>
      <p:bldP spid="35" grpId="0" animBg="1"/>
      <p:bldP spid="37" grpId="0" animBg="1"/>
      <p:bldP spid="40" grpId="0" animBg="1"/>
      <p:bldP spid="42" grpId="0" animBg="1"/>
      <p:bldP spid="43" grpId="0" animBg="1"/>
      <p:bldP spid="44" grpId="0" animBg="1"/>
      <p:bldP spid="45" grpId="0" animBg="1"/>
      <p:bldP spid="46" grpId="0" animBg="1"/>
      <p:bldP spid="47" grpId="0" animBg="1"/>
      <p:bldP spid="48" grpId="0" animBg="1"/>
      <p:bldP spid="49" grpId="0" animBg="1"/>
      <p:bldP spid="50"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sz="2400" dirty="0"/>
              <a:t>Client Match</a:t>
            </a:r>
            <a:endParaRPr lang="en-US" sz="1400" dirty="0"/>
          </a:p>
        </p:txBody>
      </p:sp>
      <p:pic>
        <p:nvPicPr>
          <p:cNvPr id="9" name="Picture 8"/>
          <p:cNvPicPr>
            <a:picLocks noChangeAspect="1"/>
          </p:cNvPicPr>
          <p:nvPr/>
        </p:nvPicPr>
        <p:blipFill>
          <a:blip r:embed="rId3"/>
          <a:stretch>
            <a:fillRect/>
          </a:stretch>
        </p:blipFill>
        <p:spPr>
          <a:xfrm>
            <a:off x="394789" y="912538"/>
            <a:ext cx="7587436" cy="4146090"/>
          </a:xfrm>
          <a:prstGeom prst="rect">
            <a:avLst/>
          </a:prstGeom>
        </p:spPr>
      </p:pic>
    </p:spTree>
    <p:extLst>
      <p:ext uri="{BB962C8B-B14F-4D97-AF65-F5344CB8AC3E}">
        <p14:creationId xmlns:p14="http://schemas.microsoft.com/office/powerpoint/2010/main" val="407897102"/>
      </p:ext>
    </p:extLst>
  </p:cSld>
  <p:clrMapOvr>
    <a:masterClrMapping/>
  </p:clrMapOvr>
  <p:transition spd="med">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sz="2400" dirty="0"/>
              <a:t>Client Match</a:t>
            </a:r>
            <a:endParaRPr lang="en-US" sz="1400" dirty="0"/>
          </a:p>
        </p:txBody>
      </p:sp>
      <p:sp>
        <p:nvSpPr>
          <p:cNvPr id="3" name="Content Placeholder 2"/>
          <p:cNvSpPr>
            <a:spLocks noGrp="1"/>
          </p:cNvSpPr>
          <p:nvPr>
            <p:ph type="body" sz="quarter" idx="11"/>
          </p:nvPr>
        </p:nvSpPr>
        <p:spPr>
          <a:xfrm>
            <a:off x="499444" y="916223"/>
            <a:ext cx="8149167" cy="3865327"/>
          </a:xfrm>
        </p:spPr>
        <p:txBody>
          <a:bodyPr/>
          <a:lstStyle/>
          <a:p>
            <a:r>
              <a:rPr lang="en-US" sz="1600" dirty="0"/>
              <a:t>Client Match – Tuning</a:t>
            </a:r>
          </a:p>
          <a:p>
            <a:pPr lvl="1">
              <a:spcBef>
                <a:spcPts val="0"/>
              </a:spcBef>
            </a:pPr>
            <a:r>
              <a:rPr lang="en-US" sz="1400" dirty="0"/>
              <a:t>Client Match forces users to other AP’s typically after they are connected</a:t>
            </a:r>
          </a:p>
          <a:p>
            <a:pPr lvl="2">
              <a:spcBef>
                <a:spcPts val="0"/>
              </a:spcBef>
            </a:pPr>
            <a:r>
              <a:rPr lang="en-US" sz="1200" dirty="0"/>
              <a:t>In software versions &gt;6.4.2.3 802.11v BSS transition messages are used if the client is 802.11v capable</a:t>
            </a:r>
          </a:p>
          <a:p>
            <a:pPr lvl="2">
              <a:spcBef>
                <a:spcPts val="0"/>
              </a:spcBef>
            </a:pPr>
            <a:r>
              <a:rPr lang="en-US" sz="1200" dirty="0"/>
              <a:t>Prior to 6.4.2.3 or if the client doesn’t support 802.11v, the mechanism used is a 802.11 de-</a:t>
            </a:r>
            <a:r>
              <a:rPr lang="en-US" sz="1200" dirty="0" err="1"/>
              <a:t>auth</a:t>
            </a:r>
            <a:r>
              <a:rPr lang="en-US" sz="1200" dirty="0"/>
              <a:t> message</a:t>
            </a:r>
          </a:p>
          <a:p>
            <a:pPr lvl="2">
              <a:spcBef>
                <a:spcPts val="0"/>
              </a:spcBef>
            </a:pPr>
            <a:r>
              <a:rPr lang="en-US" sz="1200" dirty="0"/>
              <a:t>De-</a:t>
            </a:r>
            <a:r>
              <a:rPr lang="en-US" sz="1200" dirty="0" err="1"/>
              <a:t>auth’s</a:t>
            </a:r>
            <a:r>
              <a:rPr lang="en-US" sz="1200" dirty="0"/>
              <a:t> force the user off an AP and can result is a less than desirable user experience in certain circumstances</a:t>
            </a:r>
          </a:p>
          <a:p>
            <a:pPr lvl="2">
              <a:spcBef>
                <a:spcPts val="0"/>
              </a:spcBef>
            </a:pPr>
            <a:r>
              <a:rPr lang="en-US" sz="1200" dirty="0"/>
              <a:t>Client Match is voice aware and will not issue a de-</a:t>
            </a:r>
            <a:r>
              <a:rPr lang="en-US" sz="1200" dirty="0" err="1"/>
              <a:t>auth</a:t>
            </a:r>
            <a:r>
              <a:rPr lang="en-US" sz="1200" dirty="0"/>
              <a:t> if a client is on a voice call</a:t>
            </a:r>
          </a:p>
          <a:p>
            <a:pPr lvl="1"/>
            <a:r>
              <a:rPr lang="en-US" sz="1400" dirty="0"/>
              <a:t>Based on this it desirable to </a:t>
            </a:r>
            <a:r>
              <a:rPr lang="en-US" sz="1400" dirty="0">
                <a:solidFill>
                  <a:srgbClr val="FF0000"/>
                </a:solidFill>
              </a:rPr>
              <a:t>have the client connect to the best AP on their own </a:t>
            </a:r>
            <a:r>
              <a:rPr lang="en-US" sz="1400" dirty="0"/>
              <a:t>and avoid having Client Match having to guide them to a better AP if possible</a:t>
            </a:r>
          </a:p>
          <a:p>
            <a:pPr lvl="1"/>
            <a:r>
              <a:rPr lang="en-US" sz="1400" dirty="0"/>
              <a:t>The following default setting should be adjusted to make sure that clients are always bandsteered to the A band if possible</a:t>
            </a:r>
          </a:p>
          <a:p>
            <a:pPr lvl="1"/>
            <a:endParaRPr lang="en-US" sz="800" dirty="0"/>
          </a:p>
          <a:p>
            <a:pPr marL="257169" lvl="1" indent="0">
              <a:spcBef>
                <a:spcPts val="0"/>
              </a:spcBef>
              <a:buNone/>
            </a:pPr>
            <a:r>
              <a:rPr lang="en-US" sz="800" dirty="0"/>
              <a:t>Client Match Band Steer G Band Max Signal (-dBm) 	10      </a:t>
            </a:r>
            <a:r>
              <a:rPr lang="en-US" sz="800" dirty="0">
                <a:sym typeface="Wingdings" panose="05000000000000000000" pitchFamily="2" charset="2"/>
              </a:rPr>
              <a:t> Signal level above which clients on B/G band will not be 				               		bandsteered.  We always want the client to be bandsteered to the A band if possible so this 				should be set to 10 to effectively disable.  Default is 45.</a:t>
            </a:r>
          </a:p>
          <a:p>
            <a:pPr marL="257169" lvl="1" indent="0">
              <a:spcBef>
                <a:spcPts val="0"/>
              </a:spcBef>
              <a:buNone/>
            </a:pPr>
            <a:r>
              <a:rPr lang="en-US" sz="800" dirty="0"/>
              <a:t>Client Match Restriction timeout (sec) 	  3        </a:t>
            </a:r>
            <a:r>
              <a:rPr lang="en-US" sz="800" dirty="0">
                <a:sym typeface="Wingdings" panose="05000000000000000000" pitchFamily="2" charset="2"/>
              </a:rPr>
              <a:t> When a device is de-</a:t>
            </a:r>
            <a:r>
              <a:rPr lang="en-US" sz="800" dirty="0" err="1">
                <a:sym typeface="Wingdings" panose="05000000000000000000" pitchFamily="2" charset="2"/>
              </a:rPr>
              <a:t>auth’ed</a:t>
            </a:r>
            <a:r>
              <a:rPr lang="en-US" sz="800" dirty="0">
                <a:sym typeface="Wingdings" panose="05000000000000000000" pitchFamily="2" charset="2"/>
              </a:rPr>
              <a:t>, all the AP’s except for the AP that we want them to go to temporarily 				blacklist the client.  If a client is very stubborn and won’t go were we want them to we don’t 				want them disconnected for more than a few seconds.  Default is 10</a:t>
            </a:r>
          </a:p>
          <a:p>
            <a:pPr marL="257169" lvl="1" indent="0">
              <a:spcBef>
                <a:spcPts val="0"/>
              </a:spcBef>
              <a:buNone/>
            </a:pPr>
            <a:r>
              <a:rPr lang="en-US" sz="800" dirty="0"/>
              <a:t>Client Match Sticky client check SNR (dB)        	  18-25  </a:t>
            </a:r>
            <a:r>
              <a:rPr lang="en-US" sz="800" dirty="0">
                <a:sym typeface="Wingdings" panose="05000000000000000000" pitchFamily="2" charset="2"/>
              </a:rPr>
              <a:t> </a:t>
            </a:r>
            <a:r>
              <a:rPr lang="en-US" sz="800" dirty="0"/>
              <a:t>Minimum SNR under which a client will declared sticky .  Default is 18.  </a:t>
            </a:r>
            <a:r>
              <a:rPr lang="en-US" sz="800" dirty="0">
                <a:sym typeface="Wingdings" panose="05000000000000000000" pitchFamily="2" charset="2"/>
              </a:rPr>
              <a:t>The higher the AP density the 				higher value this should be</a:t>
            </a:r>
            <a:endParaRPr lang="en-US" sz="800" dirty="0"/>
          </a:p>
          <a:p>
            <a:pPr marL="257169" lvl="1" indent="0">
              <a:spcBef>
                <a:spcPts val="0"/>
              </a:spcBef>
              <a:buNone/>
            </a:pPr>
            <a:endParaRPr lang="en-US" sz="800" dirty="0"/>
          </a:p>
        </p:txBody>
      </p:sp>
    </p:spTree>
    <p:extLst>
      <p:ext uri="{BB962C8B-B14F-4D97-AF65-F5344CB8AC3E}">
        <p14:creationId xmlns:p14="http://schemas.microsoft.com/office/powerpoint/2010/main" val="2071647358"/>
      </p:ext>
    </p:extLst>
  </p:cSld>
  <p:clrMapOvr>
    <a:masterClrMapping/>
  </p:clrMapOvr>
  <p:transition spd="med">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sz="2400" dirty="0"/>
              <a:t>Client Match</a:t>
            </a:r>
            <a:endParaRPr lang="en-US" sz="1400" dirty="0"/>
          </a:p>
        </p:txBody>
      </p:sp>
      <p:sp>
        <p:nvSpPr>
          <p:cNvPr id="3" name="Content Placeholder 2"/>
          <p:cNvSpPr>
            <a:spLocks noGrp="1"/>
          </p:cNvSpPr>
          <p:nvPr>
            <p:ph type="body" sz="quarter" idx="11"/>
          </p:nvPr>
        </p:nvSpPr>
        <p:spPr/>
        <p:txBody>
          <a:bodyPr/>
          <a:lstStyle/>
          <a:p>
            <a:r>
              <a:rPr lang="en-US" sz="1600" dirty="0"/>
              <a:t>Un-Steerable Clients</a:t>
            </a:r>
            <a:endParaRPr lang="en-US" sz="1400" dirty="0"/>
          </a:p>
          <a:p>
            <a:pPr marL="257169" lvl="1" indent="0">
              <a:buNone/>
            </a:pPr>
            <a:r>
              <a:rPr lang="en-US" sz="1600" dirty="0"/>
              <a:t>Non - IOS</a:t>
            </a:r>
          </a:p>
          <a:p>
            <a:pPr lvl="1"/>
            <a:r>
              <a:rPr lang="en-US" sz="1400" dirty="0"/>
              <a:t>Controller keeps track of successive steer failures for the respective steer reason to the desired destination radio</a:t>
            </a:r>
          </a:p>
          <a:p>
            <a:pPr lvl="1"/>
            <a:r>
              <a:rPr lang="en-US" sz="1400" dirty="0"/>
              <a:t>Upon 2 consecutive failed steer attempts the controller notifies the associated AP to mark the client as </a:t>
            </a:r>
            <a:r>
              <a:rPr lang="en-US" sz="1400" dirty="0" err="1"/>
              <a:t>unsteerable</a:t>
            </a:r>
            <a:r>
              <a:rPr lang="en-US" sz="1400" dirty="0"/>
              <a:t> </a:t>
            </a:r>
            <a:r>
              <a:rPr lang="en-US" sz="1400" dirty="0">
                <a:solidFill>
                  <a:srgbClr val="FF0000"/>
                </a:solidFill>
              </a:rPr>
              <a:t>(cm-max-steer-fails)</a:t>
            </a:r>
            <a:endParaRPr lang="en-US" sz="1400" dirty="0"/>
          </a:p>
          <a:p>
            <a:pPr lvl="1"/>
            <a:r>
              <a:rPr lang="en-US" sz="1400" dirty="0"/>
              <a:t>AP will not attempt to band steer that client for that specific reason (SLB and Sticky are still in play)</a:t>
            </a:r>
          </a:p>
          <a:p>
            <a:pPr lvl="1"/>
            <a:r>
              <a:rPr lang="en-US" sz="1400" dirty="0"/>
              <a:t>To view unsupported clients “show ap arm client-match unsupported”</a:t>
            </a:r>
          </a:p>
          <a:p>
            <a:pPr lvl="1"/>
            <a:r>
              <a:rPr lang="en-US" sz="1400" dirty="0"/>
              <a:t>Default </a:t>
            </a:r>
            <a:r>
              <a:rPr lang="en-US" sz="1400" dirty="0" err="1"/>
              <a:t>Unsteerable</a:t>
            </a:r>
            <a:r>
              <a:rPr lang="en-US" sz="1400" dirty="0"/>
              <a:t> client </a:t>
            </a:r>
            <a:r>
              <a:rPr lang="en-US" sz="1400" dirty="0" err="1"/>
              <a:t>ageout</a:t>
            </a:r>
            <a:r>
              <a:rPr lang="en-US" sz="1400" dirty="0"/>
              <a:t> 2 days </a:t>
            </a:r>
            <a:r>
              <a:rPr lang="en-US" sz="1400" dirty="0">
                <a:solidFill>
                  <a:srgbClr val="FF0000"/>
                </a:solidFill>
              </a:rPr>
              <a:t>(cm-</a:t>
            </a:r>
            <a:r>
              <a:rPr lang="en-US" sz="1400" dirty="0" err="1">
                <a:solidFill>
                  <a:srgbClr val="FF0000"/>
                </a:solidFill>
              </a:rPr>
              <a:t>unst</a:t>
            </a:r>
            <a:r>
              <a:rPr lang="en-US" sz="1400" dirty="0">
                <a:solidFill>
                  <a:srgbClr val="FF0000"/>
                </a:solidFill>
              </a:rPr>
              <a:t>-</a:t>
            </a:r>
            <a:r>
              <a:rPr lang="en-US" sz="1400" dirty="0" err="1">
                <a:solidFill>
                  <a:srgbClr val="FF0000"/>
                </a:solidFill>
              </a:rPr>
              <a:t>ageout</a:t>
            </a:r>
            <a:r>
              <a:rPr lang="en-US" sz="1400" dirty="0">
                <a:solidFill>
                  <a:srgbClr val="FF0000"/>
                </a:solidFill>
              </a:rPr>
              <a:t>-interval)</a:t>
            </a:r>
            <a:endParaRPr lang="en-US" sz="1400" dirty="0"/>
          </a:p>
          <a:p>
            <a:pPr marL="257169" lvl="1" indent="0">
              <a:buNone/>
            </a:pPr>
            <a:r>
              <a:rPr lang="en-US" sz="1600" dirty="0"/>
              <a:t>IOS Clients</a:t>
            </a:r>
          </a:p>
          <a:p>
            <a:pPr lvl="1"/>
            <a:r>
              <a:rPr lang="en-US" sz="1400" dirty="0"/>
              <a:t>IOS clients can get into a state where they will NOT try to reconnect after multiple de-authentications sent by the controller</a:t>
            </a:r>
          </a:p>
          <a:p>
            <a:pPr lvl="1"/>
            <a:r>
              <a:rPr lang="en-US" sz="1400" dirty="0"/>
              <a:t>To work around this we have implemented a </a:t>
            </a:r>
            <a:r>
              <a:rPr lang="en-US" sz="1400" dirty="0" err="1"/>
              <a:t>backoff</a:t>
            </a:r>
            <a:r>
              <a:rPr lang="en-US" sz="1400" dirty="0"/>
              <a:t> timer for IOS devices that is defaulted to 300 seconds 5 Minutes after an unsuccessful client steer </a:t>
            </a:r>
            <a:r>
              <a:rPr lang="en-US" sz="1400" dirty="0">
                <a:solidFill>
                  <a:srgbClr val="FF0000"/>
                </a:solidFill>
              </a:rPr>
              <a:t>(cm-steer-</a:t>
            </a:r>
            <a:r>
              <a:rPr lang="en-US" sz="1400" dirty="0" err="1">
                <a:solidFill>
                  <a:srgbClr val="FF0000"/>
                </a:solidFill>
              </a:rPr>
              <a:t>backoff</a:t>
            </a:r>
            <a:r>
              <a:rPr lang="en-US" sz="1400" dirty="0">
                <a:solidFill>
                  <a:srgbClr val="FF0000"/>
                </a:solidFill>
              </a:rPr>
              <a:t>)</a:t>
            </a:r>
            <a:endParaRPr lang="en-US" sz="1400" dirty="0"/>
          </a:p>
          <a:p>
            <a:pPr lvl="1"/>
            <a:r>
              <a:rPr lang="en-US" sz="1400" dirty="0"/>
              <a:t>You will see an “I” flag with a “T” (temporary) if the 2 threshold has not been hit yet</a:t>
            </a:r>
          </a:p>
        </p:txBody>
      </p:sp>
    </p:spTree>
    <p:extLst>
      <p:ext uri="{BB962C8B-B14F-4D97-AF65-F5344CB8AC3E}">
        <p14:creationId xmlns:p14="http://schemas.microsoft.com/office/powerpoint/2010/main" val="1331090379"/>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p:txBody>
          <a:bodyPr/>
          <a:lstStyle/>
          <a:p>
            <a:pPr>
              <a:spcBef>
                <a:spcPts val="0"/>
              </a:spcBef>
            </a:pPr>
            <a:r>
              <a:rPr lang="en-US" dirty="0"/>
              <a:t>The solution is to use another channel so that the </a:t>
            </a:r>
          </a:p>
          <a:p>
            <a:pPr>
              <a:spcBef>
                <a:spcPts val="0"/>
              </a:spcBef>
            </a:pPr>
            <a:r>
              <a:rPr lang="en-US" dirty="0"/>
              <a:t>communications don’t overlap each other</a:t>
            </a:r>
          </a:p>
        </p:txBody>
      </p:sp>
      <p:grpSp>
        <p:nvGrpSpPr>
          <p:cNvPr id="24" name="Group 23"/>
          <p:cNvGrpSpPr/>
          <p:nvPr/>
        </p:nvGrpSpPr>
        <p:grpSpPr>
          <a:xfrm>
            <a:off x="1496298" y="1686298"/>
            <a:ext cx="6275401" cy="2946530"/>
            <a:chOff x="1783640" y="4043361"/>
            <a:chExt cx="5941133" cy="2329627"/>
          </a:xfrm>
        </p:grpSpPr>
        <p:grpSp>
          <p:nvGrpSpPr>
            <p:cNvPr id="25" name="Group 24"/>
            <p:cNvGrpSpPr/>
            <p:nvPr/>
          </p:nvGrpSpPr>
          <p:grpSpPr>
            <a:xfrm>
              <a:off x="1783640" y="4659867"/>
              <a:ext cx="2847886" cy="1544510"/>
              <a:chOff x="1838325" y="2638424"/>
              <a:chExt cx="5219700" cy="3914775"/>
            </a:xfrm>
          </p:grpSpPr>
          <p:grpSp>
            <p:nvGrpSpPr>
              <p:cNvPr id="35" name="Group 34"/>
              <p:cNvGrpSpPr/>
              <p:nvPr/>
            </p:nvGrpSpPr>
            <p:grpSpPr>
              <a:xfrm>
                <a:off x="1838325" y="2638424"/>
                <a:ext cx="5219700" cy="3914775"/>
                <a:chOff x="1838325" y="2638424"/>
                <a:chExt cx="5219700" cy="3914775"/>
              </a:xfrm>
            </p:grpSpPr>
            <p:pic>
              <p:nvPicPr>
                <p:cNvPr id="37" name="Picture 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8325" y="2638424"/>
                  <a:ext cx="5219700" cy="3914775"/>
                </a:xfrm>
                <a:prstGeom prst="rect">
                  <a:avLst/>
                </a:prstGeom>
              </p:spPr>
            </p:pic>
            <p:sp>
              <p:nvSpPr>
                <p:cNvPr id="38" name="TextBox 37"/>
                <p:cNvSpPr txBox="1"/>
                <p:nvPr/>
              </p:nvSpPr>
              <p:spPr>
                <a:xfrm>
                  <a:off x="3595685" y="4228444"/>
                  <a:ext cx="1814512" cy="896687"/>
                </a:xfrm>
                <a:prstGeom prst="rect">
                  <a:avLst/>
                </a:prstGeom>
                <a:solidFill>
                  <a:srgbClr val="00B0F0"/>
                </a:solidFill>
              </p:spPr>
              <p:txBody>
                <a:bodyPr wrap="square" rtlCol="0">
                  <a:spAutoFit/>
                </a:bodyPr>
                <a:lstStyle/>
                <a:p>
                  <a:r>
                    <a:rPr lang="en-US" sz="1100" dirty="0"/>
                    <a:t>Channel 1</a:t>
                  </a:r>
                </a:p>
              </p:txBody>
            </p:sp>
          </p:grpSp>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19425" y="4665939"/>
                <a:ext cx="391830" cy="389871"/>
              </a:xfrm>
              <a:prstGeom prst="rect">
                <a:avLst/>
              </a:prstGeom>
            </p:spPr>
          </p:pic>
        </p:grpSp>
        <p:grpSp>
          <p:nvGrpSpPr>
            <p:cNvPr id="26" name="Group 25"/>
            <p:cNvGrpSpPr/>
            <p:nvPr/>
          </p:nvGrpSpPr>
          <p:grpSpPr>
            <a:xfrm>
              <a:off x="4500649" y="4653427"/>
              <a:ext cx="2847886" cy="1544510"/>
              <a:chOff x="1838325" y="2638424"/>
              <a:chExt cx="5219700" cy="3914775"/>
            </a:xfrm>
          </p:grpSpPr>
          <p:grpSp>
            <p:nvGrpSpPr>
              <p:cNvPr id="31" name="Group 30"/>
              <p:cNvGrpSpPr/>
              <p:nvPr/>
            </p:nvGrpSpPr>
            <p:grpSpPr>
              <a:xfrm>
                <a:off x="1838325" y="2638424"/>
                <a:ext cx="5219700" cy="3914775"/>
                <a:chOff x="1838325" y="2638424"/>
                <a:chExt cx="5219700" cy="3914775"/>
              </a:xfrm>
            </p:grpSpPr>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8325" y="2638424"/>
                  <a:ext cx="5219700" cy="3914775"/>
                </a:xfrm>
                <a:prstGeom prst="rect">
                  <a:avLst/>
                </a:prstGeom>
              </p:spPr>
            </p:pic>
            <p:sp>
              <p:nvSpPr>
                <p:cNvPr id="34" name="TextBox 33"/>
                <p:cNvSpPr txBox="1"/>
                <p:nvPr/>
              </p:nvSpPr>
              <p:spPr>
                <a:xfrm>
                  <a:off x="3595685" y="4244766"/>
                  <a:ext cx="1814512" cy="896687"/>
                </a:xfrm>
                <a:prstGeom prst="rect">
                  <a:avLst/>
                </a:prstGeom>
                <a:solidFill>
                  <a:srgbClr val="00B0F0"/>
                </a:solidFill>
              </p:spPr>
              <p:txBody>
                <a:bodyPr wrap="square" rtlCol="0">
                  <a:spAutoFit/>
                </a:bodyPr>
                <a:lstStyle/>
                <a:p>
                  <a:r>
                    <a:rPr lang="en-US" sz="1100" dirty="0"/>
                    <a:t>Channel 6</a:t>
                  </a:r>
                </a:p>
              </p:txBody>
            </p:sp>
          </p:grpSp>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8951" y="3910587"/>
                <a:ext cx="391830" cy="389871"/>
              </a:xfrm>
              <a:prstGeom prst="rect">
                <a:avLst/>
              </a:prstGeom>
            </p:spPr>
          </p:pic>
        </p:grpSp>
        <p:sp>
          <p:nvSpPr>
            <p:cNvPr id="27" name="Oval Callout 26"/>
            <p:cNvSpPr/>
            <p:nvPr/>
          </p:nvSpPr>
          <p:spPr bwMode="auto">
            <a:xfrm>
              <a:off x="6267448" y="4043361"/>
              <a:ext cx="1457325" cy="747714"/>
            </a:xfrm>
            <a:prstGeom prst="wedgeEllipseCallou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800" i="0" u="none" strike="noStrike" cap="none" normalizeH="0" baseline="0" dirty="0">
                  <a:ln>
                    <a:noFill/>
                  </a:ln>
                  <a:solidFill>
                    <a:schemeClr val="tx1"/>
                  </a:solidFill>
                  <a:effectLst/>
                  <a:latin typeface="Arial" charset="0"/>
                  <a:ea typeface="ＭＳ Ｐゴシック" pitchFamily="34" charset="-128"/>
                </a:rPr>
                <a:t>Blah, Blah, Blah, Blah,</a:t>
              </a:r>
            </a:p>
            <a:p>
              <a:pPr marL="0" marR="0" indent="0" algn="l" defTabSz="914400" rtl="0" eaLnBrk="0" fontAlgn="base" latinLnBrk="0" hangingPunct="0">
                <a:lnSpc>
                  <a:spcPct val="100000"/>
                </a:lnSpc>
                <a:spcBef>
                  <a:spcPct val="0"/>
                </a:spcBef>
                <a:spcAft>
                  <a:spcPct val="0"/>
                </a:spcAft>
                <a:buClrTx/>
                <a:buSzTx/>
                <a:buFontTx/>
                <a:buNone/>
                <a:tabLst/>
              </a:pPr>
              <a:r>
                <a:rPr lang="en-US" sz="800" dirty="0">
                  <a:ea typeface="ＭＳ Ｐゴシック" pitchFamily="34" charset="-128"/>
                </a:rPr>
                <a:t>Blah, Blah</a:t>
              </a:r>
              <a:endParaRPr kumimoji="0" lang="en-US" sz="800" i="0" u="none" strike="noStrike" cap="none" normalizeH="0" baseline="0" dirty="0">
                <a:ln>
                  <a:noFill/>
                </a:ln>
                <a:solidFill>
                  <a:schemeClr val="tx1"/>
                </a:solidFill>
                <a:effectLst/>
                <a:latin typeface="Arial" charset="0"/>
                <a:ea typeface="ＭＳ Ｐゴシック" pitchFamily="34" charset="-128"/>
              </a:endParaRPr>
            </a:p>
          </p:txBody>
        </p:sp>
        <p:sp>
          <p:nvSpPr>
            <p:cNvPr id="28" name="Oval Callout 27"/>
            <p:cNvSpPr/>
            <p:nvPr/>
          </p:nvSpPr>
          <p:spPr bwMode="auto">
            <a:xfrm>
              <a:off x="2013799" y="4484533"/>
              <a:ext cx="1457325" cy="747715"/>
            </a:xfrm>
            <a:prstGeom prst="wedgeEllipseCallou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800" dirty="0">
                  <a:ea typeface="ＭＳ Ｐゴシック" pitchFamily="34" charset="-128"/>
                </a:rPr>
                <a:t>Blah, Blah, Blah, Blah, Blah, Blah</a:t>
              </a:r>
              <a:endParaRPr kumimoji="0" lang="en-US" sz="800" i="0" u="none" strike="noStrike" cap="none" normalizeH="0" baseline="0" dirty="0">
                <a:ln>
                  <a:noFill/>
                </a:ln>
                <a:solidFill>
                  <a:schemeClr val="tx1"/>
                </a:solidFill>
                <a:effectLst/>
                <a:latin typeface="Arial" charset="0"/>
                <a:ea typeface="ＭＳ Ｐゴシック" pitchFamily="34" charset="-128"/>
              </a:endParaRPr>
            </a:p>
          </p:txBody>
        </p:sp>
        <p:sp>
          <p:nvSpPr>
            <p:cNvPr id="29" name="TextBox 28"/>
            <p:cNvSpPr txBox="1"/>
            <p:nvPr/>
          </p:nvSpPr>
          <p:spPr>
            <a:xfrm>
              <a:off x="2533908" y="6095989"/>
              <a:ext cx="1312417" cy="276999"/>
            </a:xfrm>
            <a:prstGeom prst="rect">
              <a:avLst/>
            </a:prstGeom>
            <a:noFill/>
          </p:spPr>
          <p:txBody>
            <a:bodyPr wrap="square" rtlCol="0">
              <a:spAutoFit/>
            </a:bodyPr>
            <a:lstStyle/>
            <a:p>
              <a:pPr algn="ctr"/>
              <a:r>
                <a:rPr lang="en-US" sz="1200" b="1" dirty="0"/>
                <a:t>Meeting 1</a:t>
              </a:r>
            </a:p>
          </p:txBody>
        </p:sp>
        <p:sp>
          <p:nvSpPr>
            <p:cNvPr id="30" name="TextBox 29"/>
            <p:cNvSpPr txBox="1"/>
            <p:nvPr/>
          </p:nvSpPr>
          <p:spPr>
            <a:xfrm>
              <a:off x="5251953" y="6065877"/>
              <a:ext cx="1312417" cy="276999"/>
            </a:xfrm>
            <a:prstGeom prst="rect">
              <a:avLst/>
            </a:prstGeom>
            <a:noFill/>
          </p:spPr>
          <p:txBody>
            <a:bodyPr wrap="square" rtlCol="0">
              <a:spAutoFit/>
            </a:bodyPr>
            <a:lstStyle/>
            <a:p>
              <a:pPr algn="ctr"/>
              <a:r>
                <a:rPr lang="en-US" sz="1200" b="1" dirty="0"/>
                <a:t>Meeting 2</a:t>
              </a:r>
            </a:p>
          </p:txBody>
        </p:sp>
      </p:grpSp>
      <p:sp>
        <p:nvSpPr>
          <p:cNvPr id="20" name="Title 1"/>
          <p:cNvSpPr>
            <a:spLocks noGrp="1"/>
          </p:cNvSpPr>
          <p:nvPr>
            <p:ph type="title"/>
          </p:nvPr>
        </p:nvSpPr>
        <p:spPr>
          <a:xfrm>
            <a:off x="76200" y="92837"/>
            <a:ext cx="9067800" cy="354806"/>
          </a:xfrm>
        </p:spPr>
        <p:txBody>
          <a:bodyPr/>
          <a:lstStyle/>
          <a:p>
            <a:r>
              <a:rPr lang="en-US" sz="2400" dirty="0"/>
              <a:t>802.11 Wireless Networking Refresher</a:t>
            </a:r>
            <a:endParaRPr lang="en-US" sz="1600" dirty="0"/>
          </a:p>
        </p:txBody>
      </p:sp>
    </p:spTree>
    <p:extLst>
      <p:ext uri="{BB962C8B-B14F-4D97-AF65-F5344CB8AC3E}">
        <p14:creationId xmlns:p14="http://schemas.microsoft.com/office/powerpoint/2010/main" val="3061032470"/>
      </p:ext>
    </p:extLst>
  </p:cSld>
  <p:clrMapOvr>
    <a:masterClrMapping/>
  </p:clrMapOvr>
  <p:transition spd="med">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sz="2400" dirty="0"/>
              <a:t>Client Match</a:t>
            </a:r>
            <a:endParaRPr lang="en-US" sz="1400" dirty="0"/>
          </a:p>
        </p:txBody>
      </p:sp>
      <p:sp>
        <p:nvSpPr>
          <p:cNvPr id="3" name="Content Placeholder 2"/>
          <p:cNvSpPr>
            <a:spLocks noGrp="1"/>
          </p:cNvSpPr>
          <p:nvPr>
            <p:ph type="body" sz="quarter" idx="11"/>
          </p:nvPr>
        </p:nvSpPr>
        <p:spPr/>
        <p:txBody>
          <a:bodyPr/>
          <a:lstStyle/>
          <a:p>
            <a:pPr>
              <a:spcBef>
                <a:spcPts val="0"/>
              </a:spcBef>
            </a:pPr>
            <a:r>
              <a:rPr lang="en-US" sz="1600" dirty="0"/>
              <a:t>To view the VBR on the controller</a:t>
            </a:r>
          </a:p>
          <a:p>
            <a:pPr>
              <a:spcBef>
                <a:spcPts val="0"/>
              </a:spcBef>
            </a:pPr>
            <a:r>
              <a:rPr lang="en-US" sz="1600" i="1" dirty="0">
                <a:solidFill>
                  <a:schemeClr val="bg2">
                    <a:lumMod val="75000"/>
                  </a:schemeClr>
                </a:solidFill>
              </a:rPr>
              <a:t>Show ap virtual-beacon-report client-mac/ap-name/ip-</a:t>
            </a:r>
            <a:r>
              <a:rPr lang="en-US" sz="1600" i="1" dirty="0" err="1">
                <a:solidFill>
                  <a:schemeClr val="bg2">
                    <a:lumMod val="75000"/>
                  </a:schemeClr>
                </a:solidFill>
              </a:rPr>
              <a:t>addr</a:t>
            </a:r>
            <a:r>
              <a:rPr lang="en-US" sz="1600" i="1" dirty="0">
                <a:solidFill>
                  <a:schemeClr val="bg2">
                    <a:lumMod val="75000"/>
                  </a:schemeClr>
                </a:solidFill>
              </a:rPr>
              <a:t>/ip6-addr</a:t>
            </a:r>
          </a:p>
          <a:p>
            <a:pPr>
              <a:spcBef>
                <a:spcPts val="0"/>
              </a:spcBef>
            </a:pPr>
            <a:endParaRPr lang="en-US" sz="1600" i="1" dirty="0">
              <a:solidFill>
                <a:schemeClr val="bg2">
                  <a:lumMod val="75000"/>
                </a:schemeClr>
              </a:solidFill>
            </a:endParaRPr>
          </a:p>
          <a:p>
            <a:pPr>
              <a:spcBef>
                <a:spcPts val="0"/>
              </a:spcBef>
            </a:pPr>
            <a:endParaRPr lang="en-US" sz="1600" i="1" dirty="0">
              <a:solidFill>
                <a:schemeClr val="bg2">
                  <a:lumMod val="75000"/>
                </a:schemeClr>
              </a:solidFill>
            </a:endParaRPr>
          </a:p>
          <a:p>
            <a:pPr>
              <a:spcBef>
                <a:spcPts val="0"/>
              </a:spcBef>
            </a:pPr>
            <a:endParaRPr lang="en-US" sz="1600" i="1" dirty="0">
              <a:solidFill>
                <a:schemeClr val="bg2">
                  <a:lumMod val="75000"/>
                </a:schemeClr>
              </a:solidFill>
            </a:endParaRPr>
          </a:p>
          <a:p>
            <a:pPr>
              <a:spcBef>
                <a:spcPts val="0"/>
              </a:spcBef>
            </a:pPr>
            <a:endParaRPr lang="en-US" sz="1600" i="1" dirty="0">
              <a:solidFill>
                <a:schemeClr val="bg2">
                  <a:lumMod val="75000"/>
                </a:schemeClr>
              </a:solidFill>
            </a:endParaRPr>
          </a:p>
          <a:p>
            <a:pPr>
              <a:spcBef>
                <a:spcPts val="0"/>
              </a:spcBef>
            </a:pPr>
            <a:endParaRPr lang="en-US" sz="1600" i="1" dirty="0">
              <a:solidFill>
                <a:schemeClr val="bg2">
                  <a:lumMod val="75000"/>
                </a:schemeClr>
              </a:solidFill>
            </a:endParaRPr>
          </a:p>
          <a:p>
            <a:pPr>
              <a:spcBef>
                <a:spcPts val="0"/>
              </a:spcBef>
            </a:pPr>
            <a:endParaRPr lang="en-US" sz="1600" i="1" dirty="0">
              <a:solidFill>
                <a:schemeClr val="bg2">
                  <a:lumMod val="75000"/>
                </a:schemeClr>
              </a:solidFill>
            </a:endParaRPr>
          </a:p>
          <a:p>
            <a:pPr>
              <a:spcBef>
                <a:spcPts val="0"/>
              </a:spcBef>
            </a:pPr>
            <a:endParaRPr lang="en-US" sz="1600" i="1" dirty="0">
              <a:solidFill>
                <a:schemeClr val="bg2">
                  <a:lumMod val="75000"/>
                </a:schemeClr>
              </a:solidFill>
            </a:endParaRPr>
          </a:p>
          <a:p>
            <a:pPr>
              <a:spcBef>
                <a:spcPts val="0"/>
              </a:spcBef>
            </a:pPr>
            <a:endParaRPr lang="en-US" sz="1600" i="1" dirty="0">
              <a:solidFill>
                <a:schemeClr val="bg2">
                  <a:lumMod val="75000"/>
                </a:schemeClr>
              </a:solidFill>
            </a:endParaRPr>
          </a:p>
          <a:p>
            <a:pPr>
              <a:spcBef>
                <a:spcPts val="0"/>
              </a:spcBef>
            </a:pPr>
            <a:endParaRPr lang="en-US" sz="1600" i="1" dirty="0">
              <a:solidFill>
                <a:schemeClr val="bg2">
                  <a:lumMod val="75000"/>
                </a:schemeClr>
              </a:solidFill>
            </a:endParaRPr>
          </a:p>
          <a:p>
            <a:pPr lvl="1"/>
            <a:r>
              <a:rPr lang="en-US" sz="1200" dirty="0"/>
              <a:t>Primary-220</a:t>
            </a:r>
          </a:p>
          <a:p>
            <a:pPr lvl="2"/>
            <a:r>
              <a:rPr lang="en-US" sz="1100" dirty="0"/>
              <a:t>The client’s signal strength is -51dBm on B/G and -55dBm on A</a:t>
            </a:r>
          </a:p>
          <a:p>
            <a:pPr lvl="2"/>
            <a:r>
              <a:rPr lang="en-US" sz="1100" dirty="0"/>
              <a:t>The client’s upstream SNR is 89-51 = 38 B/G and 97-55 = 42 on A</a:t>
            </a:r>
          </a:p>
          <a:p>
            <a:pPr lvl="1"/>
            <a:r>
              <a:rPr lang="en-US" sz="1200" dirty="0"/>
              <a:t>Secondary-220</a:t>
            </a:r>
          </a:p>
          <a:p>
            <a:pPr lvl="2"/>
            <a:r>
              <a:rPr lang="en-US" sz="1100" dirty="0"/>
              <a:t>The client’s signal strength is -65dBm on B/G and -70dBm on A</a:t>
            </a:r>
          </a:p>
          <a:p>
            <a:pPr lvl="2"/>
            <a:r>
              <a:rPr lang="en-US" sz="1100" dirty="0"/>
              <a:t>The client’s upstream SNR is 96-65 = 31 B/G and 93-70 = 23 on A</a:t>
            </a:r>
            <a:endParaRPr lang="en-US" sz="1200" dirty="0"/>
          </a:p>
          <a:p>
            <a:pPr>
              <a:spcBef>
                <a:spcPts val="0"/>
              </a:spcBef>
            </a:pPr>
            <a:r>
              <a:rPr lang="en-US" sz="1600" dirty="0">
                <a:solidFill>
                  <a:schemeClr val="bg2">
                    <a:lumMod val="75000"/>
                  </a:schemeClr>
                </a:solidFill>
              </a:rPr>
              <a:t> </a:t>
            </a:r>
          </a:p>
          <a:p>
            <a:pPr marL="246062" lvl="1" indent="0">
              <a:buNone/>
            </a:pPr>
            <a:endParaRPr lang="en-US" sz="1400" dirty="0"/>
          </a:p>
          <a:p>
            <a:pPr marL="246062" lvl="1" indent="0">
              <a:buNone/>
            </a:pPr>
            <a:endParaRPr lang="en-US" sz="1400"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783" y="1487464"/>
            <a:ext cx="6886576" cy="2008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42676167"/>
      </p:ext>
    </p:extLst>
  </p:cSld>
  <p:clrMapOvr>
    <a:masterClrMapping/>
  </p:clrMapOvr>
  <p:transition spd="med">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sz="2400" dirty="0"/>
              <a:t>Client Match</a:t>
            </a:r>
            <a:endParaRPr lang="en-US" sz="1400" dirty="0"/>
          </a:p>
        </p:txBody>
      </p:sp>
      <p:sp>
        <p:nvSpPr>
          <p:cNvPr id="3" name="Content Placeholder 2"/>
          <p:cNvSpPr>
            <a:spLocks noGrp="1"/>
          </p:cNvSpPr>
          <p:nvPr>
            <p:ph type="body" sz="quarter" idx="11"/>
          </p:nvPr>
        </p:nvSpPr>
        <p:spPr>
          <a:xfrm>
            <a:off x="499444" y="916223"/>
            <a:ext cx="8149167" cy="836377"/>
          </a:xfrm>
        </p:spPr>
        <p:txBody>
          <a:bodyPr/>
          <a:lstStyle/>
          <a:p>
            <a:pPr lvl="1"/>
            <a:r>
              <a:rPr lang="en-US" sz="1800" b="1" dirty="0">
                <a:solidFill>
                  <a:schemeClr val="tx1"/>
                </a:solidFill>
              </a:rPr>
              <a:t>Looking the client match history for a client</a:t>
            </a:r>
          </a:p>
          <a:p>
            <a:pPr marL="246062" lvl="1" indent="0">
              <a:buNone/>
            </a:pPr>
            <a:r>
              <a:rPr lang="en-US" sz="1800" i="1" dirty="0">
                <a:solidFill>
                  <a:schemeClr val="bg2">
                    <a:lumMod val="75000"/>
                  </a:schemeClr>
                </a:solidFill>
              </a:rPr>
              <a:t>	</a:t>
            </a:r>
            <a:r>
              <a:rPr lang="en-US" sz="1600" b="1" i="1" dirty="0">
                <a:solidFill>
                  <a:schemeClr val="bg2">
                    <a:lumMod val="75000"/>
                  </a:schemeClr>
                </a:solidFill>
              </a:rPr>
              <a:t>Show ap arm client-match history/advanced/client-mac&lt;mac&gt;</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5" y="1638299"/>
            <a:ext cx="8861932" cy="2638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61925781"/>
      </p:ext>
    </p:extLst>
  </p:cSld>
  <p:clrMapOvr>
    <a:masterClrMapping/>
  </p:clrMapOvr>
  <p:transition spd="med">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07238" y="1901825"/>
            <a:ext cx="8374063" cy="1114425"/>
          </a:xfrm>
          <a:prstGeom prst="rect">
            <a:avLst/>
          </a:prstGeom>
        </p:spPr>
        <p:txBody>
          <a:bodyPr/>
          <a:lstStyle/>
          <a:p>
            <a:r>
              <a:rPr lang="en-US" dirty="0"/>
              <a:t>Client Troubleshooting</a:t>
            </a:r>
          </a:p>
        </p:txBody>
      </p:sp>
      <p:sp>
        <p:nvSpPr>
          <p:cNvPr id="3" name="Text Placeholder 2"/>
          <p:cNvSpPr>
            <a:spLocks noGrp="1"/>
          </p:cNvSpPr>
          <p:nvPr>
            <p:ph type="body" sz="quarter" idx="4294967295"/>
          </p:nvPr>
        </p:nvSpPr>
        <p:spPr>
          <a:xfrm>
            <a:off x="0" y="2054225"/>
            <a:ext cx="8362950" cy="962025"/>
          </a:xfrm>
          <a:prstGeom prst="rect">
            <a:avLst/>
          </a:prstGeom>
        </p:spPr>
        <p:txBody>
          <a:bodyPr anchor="ctr">
            <a:noAutofit/>
          </a:bodyPr>
          <a:lstStyle/>
          <a:p>
            <a:pPr>
              <a:spcBef>
                <a:spcPts val="0"/>
              </a:spcBef>
            </a:pPr>
            <a:endParaRPr lang="en-US" sz="1100" dirty="0">
              <a:solidFill>
                <a:srgbClr val="404040"/>
              </a:solidFill>
            </a:endParaRPr>
          </a:p>
          <a:p>
            <a:endParaRPr lang="en-US" sz="1800" dirty="0">
              <a:solidFill>
                <a:srgbClr val="404040"/>
              </a:solidFill>
            </a:endParaRPr>
          </a:p>
        </p:txBody>
      </p:sp>
    </p:spTree>
    <p:extLst>
      <p:ext uri="{BB962C8B-B14F-4D97-AF65-F5344CB8AC3E}">
        <p14:creationId xmlns:p14="http://schemas.microsoft.com/office/powerpoint/2010/main" val="3818620506"/>
      </p:ext>
    </p:extLst>
  </p:cSld>
  <p:clrMapOvr>
    <a:masterClrMapping/>
  </p:clrMapOvr>
  <p:transition spd="med">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sz="2400" dirty="0"/>
              <a:t>Client Troubleshooting</a:t>
            </a:r>
            <a:endParaRPr lang="en-US" sz="1400" dirty="0"/>
          </a:p>
        </p:txBody>
      </p:sp>
      <p:sp>
        <p:nvSpPr>
          <p:cNvPr id="3" name="Content Placeholder 2"/>
          <p:cNvSpPr>
            <a:spLocks noGrp="1"/>
          </p:cNvSpPr>
          <p:nvPr>
            <p:ph type="body" sz="quarter" idx="11"/>
          </p:nvPr>
        </p:nvSpPr>
        <p:spPr/>
        <p:txBody>
          <a:bodyPr/>
          <a:lstStyle/>
          <a:p>
            <a:pPr>
              <a:buFont typeface="Arial" panose="020B0604020202020204" pitchFamily="34" charset="0"/>
              <a:buChar char="•"/>
            </a:pPr>
            <a:r>
              <a:rPr lang="en-US" sz="2000" dirty="0"/>
              <a:t>Association</a:t>
            </a:r>
          </a:p>
          <a:p>
            <a:pPr>
              <a:buFont typeface="Arial" panose="020B0604020202020204" pitchFamily="34" charset="0"/>
              <a:buChar char="•"/>
            </a:pPr>
            <a:r>
              <a:rPr lang="en-US" sz="2000" dirty="0"/>
              <a:t>Authentication</a:t>
            </a:r>
          </a:p>
          <a:p>
            <a:pPr>
              <a:buFont typeface="Arial" panose="020B0604020202020204" pitchFamily="34" charset="0"/>
              <a:buChar char="•"/>
            </a:pPr>
            <a:r>
              <a:rPr lang="en-US" sz="2000" dirty="0"/>
              <a:t>Network Connectivity</a:t>
            </a:r>
          </a:p>
          <a:p>
            <a:pPr>
              <a:buFont typeface="Arial" panose="020B0604020202020204" pitchFamily="34" charset="0"/>
              <a:buChar char="•"/>
            </a:pPr>
            <a:r>
              <a:rPr lang="en-US" sz="2000" dirty="0"/>
              <a:t>User Role(s)</a:t>
            </a:r>
          </a:p>
          <a:p>
            <a:endParaRPr lang="en-US" sz="1600" dirty="0"/>
          </a:p>
        </p:txBody>
      </p:sp>
    </p:spTree>
    <p:extLst>
      <p:ext uri="{BB962C8B-B14F-4D97-AF65-F5344CB8AC3E}">
        <p14:creationId xmlns:p14="http://schemas.microsoft.com/office/powerpoint/2010/main" val="2750534071"/>
      </p:ext>
    </p:extLst>
  </p:cSld>
  <p:clrMapOvr>
    <a:masterClrMapping/>
  </p:clrMapOvr>
  <p:transition spd="med">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sz="2400" dirty="0"/>
              <a:t>Client Troubleshooting</a:t>
            </a:r>
            <a:endParaRPr lang="en-US" sz="1400" dirty="0"/>
          </a:p>
        </p:txBody>
      </p:sp>
      <p:sp>
        <p:nvSpPr>
          <p:cNvPr id="3" name="Content Placeholder 2"/>
          <p:cNvSpPr>
            <a:spLocks noGrp="1"/>
          </p:cNvSpPr>
          <p:nvPr>
            <p:ph type="body" sz="quarter" idx="11"/>
          </p:nvPr>
        </p:nvSpPr>
        <p:spPr/>
        <p:txBody>
          <a:bodyPr/>
          <a:lstStyle/>
          <a:p>
            <a:r>
              <a:rPr lang="en-US" sz="1600" dirty="0"/>
              <a:t>Association</a:t>
            </a:r>
          </a:p>
          <a:p>
            <a:pPr lvl="1"/>
            <a:r>
              <a:rPr lang="en-US" sz="1400" dirty="0"/>
              <a:t>Is the user associated</a:t>
            </a:r>
          </a:p>
          <a:p>
            <a:pPr lvl="1"/>
            <a:r>
              <a:rPr lang="en-US" sz="1400" dirty="0"/>
              <a:t>What AP is the user connected to?</a:t>
            </a:r>
          </a:p>
          <a:p>
            <a:pPr lvl="2"/>
            <a:r>
              <a:rPr lang="en-US" sz="1400" dirty="0"/>
              <a:t>Remember that the user is going to connect on their own to begin with before Client Match steers them anywhere </a:t>
            </a:r>
          </a:p>
          <a:p>
            <a:pPr lvl="2"/>
            <a:r>
              <a:rPr lang="en-US" sz="1400" dirty="0"/>
              <a:t>Does it makes sense where they are connected to?</a:t>
            </a:r>
          </a:p>
          <a:p>
            <a:pPr lvl="3"/>
            <a:r>
              <a:rPr lang="en-US" sz="1250" dirty="0"/>
              <a:t>Through walls, floors?</a:t>
            </a:r>
          </a:p>
          <a:p>
            <a:pPr lvl="3"/>
            <a:r>
              <a:rPr lang="en-US" sz="1250" dirty="0"/>
              <a:t>Farther AP via line of sight?</a:t>
            </a:r>
          </a:p>
          <a:p>
            <a:pPr lvl="2"/>
            <a:r>
              <a:rPr lang="en-US" sz="1400" dirty="0"/>
              <a:t>The user should connect to the closest unobstructed AP</a:t>
            </a:r>
          </a:p>
          <a:p>
            <a:pPr lvl="1"/>
            <a:r>
              <a:rPr lang="en-US" sz="1400" dirty="0"/>
              <a:t>Is it the correct/expected AP?</a:t>
            </a:r>
          </a:p>
          <a:p>
            <a:pPr lvl="2"/>
            <a:r>
              <a:rPr lang="en-US" sz="1400" dirty="0"/>
              <a:t>If not, why not?</a:t>
            </a:r>
          </a:p>
          <a:p>
            <a:pPr lvl="1"/>
            <a:r>
              <a:rPr lang="en-US" sz="1400" dirty="0"/>
              <a:t>Is Client Match pushing the user to the correct AP after 2-4 minutes? </a:t>
            </a:r>
          </a:p>
          <a:p>
            <a:pPr lvl="2"/>
            <a:r>
              <a:rPr lang="en-US" sz="1400" dirty="0"/>
              <a:t>If not, why not?</a:t>
            </a:r>
          </a:p>
          <a:p>
            <a:pPr lvl="1"/>
            <a:endParaRPr lang="en-US" sz="1600" dirty="0"/>
          </a:p>
        </p:txBody>
      </p:sp>
    </p:spTree>
    <p:extLst>
      <p:ext uri="{BB962C8B-B14F-4D97-AF65-F5344CB8AC3E}">
        <p14:creationId xmlns:p14="http://schemas.microsoft.com/office/powerpoint/2010/main" val="2264093716"/>
      </p:ext>
    </p:extLst>
  </p:cSld>
  <p:clrMapOvr>
    <a:masterClrMapping/>
  </p:clrMapOvr>
  <p:transition spd="med">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sz="2400" dirty="0"/>
              <a:t>Client Troubleshooting</a:t>
            </a:r>
            <a:endParaRPr lang="en-US" sz="1400" dirty="0"/>
          </a:p>
        </p:txBody>
      </p:sp>
      <p:sp>
        <p:nvSpPr>
          <p:cNvPr id="3" name="Content Placeholder 2"/>
          <p:cNvSpPr>
            <a:spLocks noGrp="1"/>
          </p:cNvSpPr>
          <p:nvPr>
            <p:ph type="body" sz="quarter" idx="11"/>
          </p:nvPr>
        </p:nvSpPr>
        <p:spPr/>
        <p:txBody>
          <a:bodyPr/>
          <a:lstStyle/>
          <a:p>
            <a:r>
              <a:rPr lang="en-US" sz="1600" dirty="0"/>
              <a:t>Association</a:t>
            </a:r>
          </a:p>
          <a:p>
            <a:pPr marL="257169" lvl="1" indent="0">
              <a:buNone/>
            </a:pPr>
            <a:r>
              <a:rPr lang="en-US" sz="1400" b="1" i="1" dirty="0">
                <a:solidFill>
                  <a:schemeClr val="tx1">
                    <a:lumMod val="50000"/>
                    <a:lumOff val="50000"/>
                  </a:schemeClr>
                </a:solidFill>
              </a:rPr>
              <a:t>show ap association client-mac &lt;mac address&gt; </a:t>
            </a:r>
          </a:p>
          <a:p>
            <a:pPr lvl="1"/>
            <a:r>
              <a:rPr lang="en-US" sz="1400" dirty="0"/>
              <a:t>shows a lot of detailed information for a specific user including-</a:t>
            </a:r>
          </a:p>
          <a:p>
            <a:pPr lvl="2">
              <a:spcBef>
                <a:spcPts val="0"/>
              </a:spcBef>
            </a:pPr>
            <a:r>
              <a:rPr lang="en-US" sz="800" dirty="0">
                <a:solidFill>
                  <a:srgbClr val="FF0000"/>
                </a:solidFill>
              </a:rPr>
              <a:t>AP Name the user is connected to</a:t>
            </a:r>
          </a:p>
          <a:p>
            <a:pPr lvl="2">
              <a:spcBef>
                <a:spcPts val="0"/>
              </a:spcBef>
            </a:pPr>
            <a:r>
              <a:rPr lang="en-US" sz="800" dirty="0">
                <a:solidFill>
                  <a:srgbClr val="FF0000"/>
                </a:solidFill>
              </a:rPr>
              <a:t>BSSID the user is connected to</a:t>
            </a:r>
          </a:p>
          <a:p>
            <a:pPr lvl="2">
              <a:spcBef>
                <a:spcPts val="0"/>
              </a:spcBef>
            </a:pPr>
            <a:r>
              <a:rPr lang="en-US" sz="800" dirty="0"/>
              <a:t>MAC address</a:t>
            </a:r>
          </a:p>
          <a:p>
            <a:pPr lvl="2">
              <a:spcBef>
                <a:spcPts val="0"/>
              </a:spcBef>
            </a:pPr>
            <a:r>
              <a:rPr lang="en-US" sz="800" dirty="0"/>
              <a:t>ESSID </a:t>
            </a:r>
          </a:p>
          <a:p>
            <a:pPr lvl="2">
              <a:spcBef>
                <a:spcPts val="0"/>
              </a:spcBef>
            </a:pPr>
            <a:r>
              <a:rPr lang="en-US" sz="800" dirty="0"/>
              <a:t>VLAN-ID – The vlan that the user traffic is being sent on once it hits the distribution system (aka., wired network)</a:t>
            </a:r>
          </a:p>
          <a:p>
            <a:pPr lvl="2">
              <a:spcBef>
                <a:spcPts val="0"/>
              </a:spcBef>
            </a:pPr>
            <a:r>
              <a:rPr lang="en-US" sz="800" dirty="0"/>
              <a:t>Tunnel-id  - Identification number of the AP’s tunnel.</a:t>
            </a:r>
          </a:p>
          <a:p>
            <a:pPr lvl="2">
              <a:spcBef>
                <a:spcPts val="0"/>
              </a:spcBef>
            </a:pPr>
            <a:r>
              <a:rPr lang="en-US" sz="800" dirty="0"/>
              <a:t>Assoc. time - Amount of time the client has associated with the AP, in the format </a:t>
            </a:r>
            <a:r>
              <a:rPr lang="en-US" sz="800" dirty="0" err="1"/>
              <a:t>hours:minutes:seconds</a:t>
            </a:r>
            <a:r>
              <a:rPr lang="en-US" sz="800" dirty="0"/>
              <a:t>.</a:t>
            </a:r>
          </a:p>
          <a:p>
            <a:pPr lvl="2">
              <a:spcBef>
                <a:spcPts val="0"/>
              </a:spcBef>
            </a:pPr>
            <a:r>
              <a:rPr lang="en-US" sz="800" dirty="0"/>
              <a:t>Band steer moves (T/S) – Tries and Success</a:t>
            </a:r>
          </a:p>
          <a:p>
            <a:pPr lvl="2">
              <a:spcBef>
                <a:spcPts val="0"/>
              </a:spcBef>
            </a:pPr>
            <a:r>
              <a:rPr lang="en-US" sz="800" dirty="0">
                <a:solidFill>
                  <a:srgbClr val="FF0000"/>
                </a:solidFill>
              </a:rPr>
              <a:t>Channel – Channel number</a:t>
            </a:r>
            <a:r>
              <a:rPr lang="en-US" sz="800" dirty="0"/>
              <a:t>  </a:t>
            </a:r>
          </a:p>
          <a:p>
            <a:pPr lvl="2">
              <a:spcBef>
                <a:spcPts val="0"/>
              </a:spcBef>
            </a:pPr>
            <a:r>
              <a:rPr lang="en-US" sz="800" dirty="0">
                <a:solidFill>
                  <a:srgbClr val="00B0F0"/>
                </a:solidFill>
              </a:rPr>
              <a:t>Channel Frame Retry Rate – A high number indicates a busy channel </a:t>
            </a:r>
            <a:r>
              <a:rPr lang="en-US" sz="800" dirty="0">
                <a:solidFill>
                  <a:srgbClr val="00B0F0"/>
                </a:solidFill>
                <a:sym typeface="Wingdings" panose="05000000000000000000" pitchFamily="2" charset="2"/>
              </a:rPr>
              <a:t></a:t>
            </a:r>
            <a:r>
              <a:rPr lang="en-US" sz="800" dirty="0">
                <a:solidFill>
                  <a:srgbClr val="00B0F0"/>
                </a:solidFill>
              </a:rPr>
              <a:t> Is the channel super busy &gt;50%, why?</a:t>
            </a:r>
          </a:p>
          <a:p>
            <a:pPr lvl="2">
              <a:spcBef>
                <a:spcPts val="0"/>
              </a:spcBef>
            </a:pPr>
            <a:r>
              <a:rPr lang="en-US" sz="800" dirty="0">
                <a:solidFill>
                  <a:srgbClr val="00B0F0"/>
                </a:solidFill>
              </a:rPr>
              <a:t>Channel Frame Error Rate – What percentage of traffic is errors </a:t>
            </a:r>
            <a:r>
              <a:rPr lang="en-US" sz="800" dirty="0">
                <a:solidFill>
                  <a:srgbClr val="00B0F0"/>
                </a:solidFill>
                <a:sym typeface="Wingdings" panose="05000000000000000000" pitchFamily="2" charset="2"/>
              </a:rPr>
              <a:t> </a:t>
            </a:r>
            <a:r>
              <a:rPr lang="en-US" sz="800" dirty="0">
                <a:solidFill>
                  <a:srgbClr val="00B0F0"/>
                </a:solidFill>
              </a:rPr>
              <a:t>High # needs to be looked at</a:t>
            </a:r>
          </a:p>
          <a:p>
            <a:pPr lvl="2">
              <a:spcBef>
                <a:spcPts val="0"/>
              </a:spcBef>
            </a:pPr>
            <a:r>
              <a:rPr lang="en-US" sz="800" dirty="0"/>
              <a:t>Channel Bandwidth Rate(kbps) - at this point in time  </a:t>
            </a:r>
          </a:p>
          <a:p>
            <a:pPr lvl="2">
              <a:spcBef>
                <a:spcPts val="0"/>
              </a:spcBef>
            </a:pPr>
            <a:r>
              <a:rPr lang="en-US" sz="800" dirty="0">
                <a:solidFill>
                  <a:srgbClr val="00B0F0"/>
                </a:solidFill>
              </a:rPr>
              <a:t>Channel Noise – Noise Floor  </a:t>
            </a:r>
            <a:r>
              <a:rPr lang="en-US" sz="800" dirty="0">
                <a:solidFill>
                  <a:srgbClr val="00B0F0"/>
                </a:solidFill>
                <a:sym typeface="Wingdings" panose="05000000000000000000" pitchFamily="2" charset="2"/>
              </a:rPr>
              <a:t> </a:t>
            </a:r>
            <a:r>
              <a:rPr lang="en-US" sz="800" dirty="0">
                <a:solidFill>
                  <a:srgbClr val="00B0F0"/>
                </a:solidFill>
              </a:rPr>
              <a:t>Is the noise floor high?  &gt; 85 for B/G or &gt;90 for A      </a:t>
            </a:r>
          </a:p>
          <a:p>
            <a:pPr lvl="2">
              <a:spcBef>
                <a:spcPts val="0"/>
              </a:spcBef>
            </a:pPr>
            <a:r>
              <a:rPr lang="en-US" sz="800" dirty="0"/>
              <a:t>Client Frame Retry Rate – How many frames need to be transmitting as a percentage of all frames</a:t>
            </a:r>
          </a:p>
          <a:p>
            <a:pPr lvl="2">
              <a:spcBef>
                <a:spcPts val="0"/>
              </a:spcBef>
            </a:pPr>
            <a:r>
              <a:rPr lang="en-US" sz="800" dirty="0"/>
              <a:t>Client Tx Packets                    </a:t>
            </a:r>
          </a:p>
          <a:p>
            <a:pPr lvl="2">
              <a:spcBef>
                <a:spcPts val="0"/>
              </a:spcBef>
            </a:pPr>
            <a:r>
              <a:rPr lang="en-US" sz="800" dirty="0"/>
              <a:t>Client Rx Packets                    </a:t>
            </a:r>
          </a:p>
          <a:p>
            <a:pPr lvl="2">
              <a:spcBef>
                <a:spcPts val="0"/>
              </a:spcBef>
            </a:pPr>
            <a:r>
              <a:rPr lang="en-US" sz="800" dirty="0"/>
              <a:t>Client Tx Bytes                      </a:t>
            </a:r>
          </a:p>
          <a:p>
            <a:pPr lvl="2">
              <a:spcBef>
                <a:spcPts val="0"/>
              </a:spcBef>
            </a:pPr>
            <a:r>
              <a:rPr lang="en-US" sz="800" dirty="0"/>
              <a:t>Client Rx Bytes                      </a:t>
            </a:r>
          </a:p>
          <a:p>
            <a:pPr lvl="2">
              <a:spcBef>
                <a:spcPts val="0"/>
              </a:spcBef>
            </a:pPr>
            <a:r>
              <a:rPr lang="en-US" sz="800" dirty="0">
                <a:solidFill>
                  <a:srgbClr val="FF0000"/>
                </a:solidFill>
              </a:rPr>
              <a:t>Client SNR – Noise floor minus the RSSI of the client</a:t>
            </a:r>
          </a:p>
          <a:p>
            <a:pPr marL="257169" lvl="1" indent="0">
              <a:spcBef>
                <a:spcPts val="0"/>
              </a:spcBef>
              <a:buNone/>
            </a:pPr>
            <a:r>
              <a:rPr lang="en-US" sz="800" dirty="0"/>
              <a:t>		By far the most important piece of information besides the AP the client is connected to</a:t>
            </a:r>
          </a:p>
          <a:p>
            <a:pPr marL="257169" lvl="1" indent="0">
              <a:spcBef>
                <a:spcPts val="0"/>
              </a:spcBef>
              <a:buNone/>
            </a:pPr>
            <a:r>
              <a:rPr lang="en-US" sz="800" dirty="0"/>
              <a:t>		25 is bare minimum, 30 is a good target</a:t>
            </a:r>
          </a:p>
          <a:p>
            <a:pPr marL="1028674" lvl="4" indent="0">
              <a:spcBef>
                <a:spcPts val="0"/>
              </a:spcBef>
              <a:buNone/>
            </a:pPr>
            <a:r>
              <a:rPr lang="en-US" sz="650" dirty="0"/>
              <a:t>Below 25 and the client or AP will down rate the connection 802.11n</a:t>
            </a:r>
          </a:p>
          <a:p>
            <a:pPr marL="257169" lvl="1" indent="0">
              <a:spcBef>
                <a:spcPts val="0"/>
              </a:spcBef>
              <a:buNone/>
            </a:pPr>
            <a:r>
              <a:rPr lang="en-US" sz="800" dirty="0"/>
              <a:t>		&gt; 33-35 is best for AC rates </a:t>
            </a:r>
          </a:p>
        </p:txBody>
      </p:sp>
    </p:spTree>
    <p:extLst>
      <p:ext uri="{BB962C8B-B14F-4D97-AF65-F5344CB8AC3E}">
        <p14:creationId xmlns:p14="http://schemas.microsoft.com/office/powerpoint/2010/main" val="2691086315"/>
      </p:ext>
    </p:extLst>
  </p:cSld>
  <p:clrMapOvr>
    <a:masterClrMapping/>
  </p:clrMapOvr>
  <p:transition spd="med">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sz="2400" dirty="0"/>
              <a:t>Client Troubleshooting</a:t>
            </a:r>
            <a:endParaRPr lang="en-US" sz="1400" dirty="0"/>
          </a:p>
        </p:txBody>
      </p:sp>
      <p:sp>
        <p:nvSpPr>
          <p:cNvPr id="3" name="Content Placeholder 2"/>
          <p:cNvSpPr>
            <a:spLocks noGrp="1"/>
          </p:cNvSpPr>
          <p:nvPr>
            <p:ph type="body" sz="quarter" idx="11"/>
          </p:nvPr>
        </p:nvSpPr>
        <p:spPr/>
        <p:txBody>
          <a:bodyPr/>
          <a:lstStyle/>
          <a:p>
            <a:r>
              <a:rPr lang="en-US" sz="1600" dirty="0"/>
              <a:t>Association</a:t>
            </a:r>
          </a:p>
          <a:p>
            <a:pPr marL="257169" lvl="1" indent="0">
              <a:buNone/>
            </a:pPr>
            <a:r>
              <a:rPr lang="en-US" sz="1400" b="1" i="1" dirty="0">
                <a:solidFill>
                  <a:schemeClr val="tx1">
                    <a:lumMod val="50000"/>
                    <a:lumOff val="50000"/>
                  </a:schemeClr>
                </a:solidFill>
              </a:rPr>
              <a:t>show ap association client-mac &lt;mac address&gt; </a:t>
            </a:r>
          </a:p>
          <a:p>
            <a:pPr marL="542919" lvl="1" indent="-285750">
              <a:spcBef>
                <a:spcPts val="0"/>
              </a:spcBef>
              <a:buFont typeface="Arial" panose="020B0604020202020204" pitchFamily="34" charset="0"/>
              <a:buChar char="–"/>
            </a:pPr>
            <a:r>
              <a:rPr lang="en-US" sz="1400" dirty="0"/>
              <a:t>Other information that is not important in most circumstances –</a:t>
            </a:r>
            <a:r>
              <a:rPr lang="en-US" sz="2000" dirty="0"/>
              <a:t> </a:t>
            </a:r>
          </a:p>
          <a:p>
            <a:pPr marL="773107" lvl="2" indent="-285750">
              <a:buFont typeface="Arial" panose="020B0604020202020204" pitchFamily="34" charset="0"/>
              <a:buChar char="•"/>
            </a:pPr>
            <a:r>
              <a:rPr lang="en-US" sz="1000" dirty="0"/>
              <a:t>Association and Authentication State (802.11) – Remember that there are two types of 802.11 authentication, Open System and Shared Key (aka., WEP).  So, this should not be confused with network authentication like 802.1X (which uses 802.11 Open System authentication).  </a:t>
            </a:r>
          </a:p>
          <a:p>
            <a:pPr marL="773107" lvl="2" indent="-285750">
              <a:buFont typeface="Arial" panose="020B0604020202020204" pitchFamily="34" charset="0"/>
              <a:buChar char="•"/>
            </a:pPr>
            <a:r>
              <a:rPr lang="en-US" sz="1000" dirty="0"/>
              <a:t>AID – Association Identifier.  A client receives a unique 802.11 association ID when it associates to an AP</a:t>
            </a:r>
          </a:p>
          <a:p>
            <a:pPr marL="773107" lvl="2" indent="-285750">
              <a:buFont typeface="Arial" panose="020B0604020202020204" pitchFamily="34" charset="0"/>
              <a:buChar char="•"/>
            </a:pPr>
            <a:r>
              <a:rPr lang="en-US" sz="1000" dirty="0"/>
              <a:t>l-</a:t>
            </a:r>
            <a:r>
              <a:rPr lang="en-US" sz="1000" dirty="0" err="1"/>
              <a:t>int</a:t>
            </a:r>
            <a:r>
              <a:rPr lang="en-US" sz="1000" dirty="0"/>
              <a:t> – Number of beacons in the 802.11 listen interval.  There are ten beacons sent per second, so a ten-beacon listen interval indicates a listen interval time of 1 second.</a:t>
            </a:r>
          </a:p>
          <a:p>
            <a:pPr marL="773107" lvl="2" indent="-285750">
              <a:buFont typeface="Arial" panose="020B0604020202020204" pitchFamily="34" charset="0"/>
              <a:buChar char="•"/>
            </a:pPr>
            <a:r>
              <a:rPr lang="en-US" sz="1000" dirty="0" err="1"/>
              <a:t>Num</a:t>
            </a:r>
            <a:r>
              <a:rPr lang="en-US" sz="1000" dirty="0"/>
              <a:t> </a:t>
            </a:r>
            <a:r>
              <a:rPr lang="en-US" sz="1000" dirty="0" err="1"/>
              <a:t>assoc</a:t>
            </a:r>
            <a:r>
              <a:rPr lang="en-US" sz="1000" dirty="0"/>
              <a:t> – how many users are associated to this BSSID, including the user you are current viewing</a:t>
            </a:r>
          </a:p>
          <a:p>
            <a:pPr marL="773107" lvl="2" indent="-285750">
              <a:buFont typeface="Arial" panose="020B0604020202020204" pitchFamily="34" charset="0"/>
              <a:buChar char="•"/>
            </a:pPr>
            <a:r>
              <a:rPr lang="en-US" sz="1000" dirty="0"/>
              <a:t>Channel Frame Fragmentation Rate – 802.11 Fragmentation – only an issue is extremely high</a:t>
            </a:r>
          </a:p>
          <a:p>
            <a:pPr marL="773107" lvl="2" indent="-285750">
              <a:buFont typeface="Arial" panose="020B0604020202020204" pitchFamily="34" charset="0"/>
              <a:buChar char="•"/>
            </a:pPr>
            <a:r>
              <a:rPr lang="en-US" sz="1000" dirty="0"/>
              <a:t>Channel Frame Low Speed Rate  - what percentage of traffic is sent at the lowest supported data rate</a:t>
            </a:r>
          </a:p>
          <a:p>
            <a:pPr marL="773107" lvl="2" indent="-285750">
              <a:buFont typeface="Arial" panose="020B0604020202020204" pitchFamily="34" charset="0"/>
              <a:buChar char="•"/>
            </a:pPr>
            <a:r>
              <a:rPr lang="en-US" sz="1000" dirty="0"/>
              <a:t>Channel Frame Non Unicast Rate – percentage of multicast/broadcast traffic.  Note that this may be zero if using multicast optimization and broadcast filter </a:t>
            </a:r>
            <a:r>
              <a:rPr lang="en-US" sz="1000" dirty="0" err="1"/>
              <a:t>arp</a:t>
            </a:r>
            <a:r>
              <a:rPr lang="en-US" sz="1000" dirty="0"/>
              <a:t>/broadcast filter all.</a:t>
            </a:r>
          </a:p>
          <a:p>
            <a:pPr lvl="1">
              <a:spcBef>
                <a:spcPts val="0"/>
              </a:spcBef>
            </a:pPr>
            <a:endParaRPr lang="en-US" sz="1000" dirty="0"/>
          </a:p>
          <a:p>
            <a:pPr lvl="1">
              <a:spcBef>
                <a:spcPts val="0"/>
              </a:spcBef>
            </a:pPr>
            <a:r>
              <a:rPr lang="en-US" sz="1000" b="1" dirty="0"/>
              <a:t>This command is really useful for doing roaming test and keeping an eye on the SNR for the client and when user roams (based on the AP name changing) in real time.  Note that the information contained in the association table (top) of the output (AP Name, </a:t>
            </a:r>
            <a:r>
              <a:rPr lang="en-US" sz="1000" b="1" dirty="0" err="1"/>
              <a:t>bssid</a:t>
            </a:r>
            <a:r>
              <a:rPr lang="en-US" sz="1000" b="1" dirty="0"/>
              <a:t>, client mac, </a:t>
            </a:r>
            <a:r>
              <a:rPr lang="en-US" sz="1000" b="1" dirty="0" err="1"/>
              <a:t>auth</a:t>
            </a:r>
            <a:r>
              <a:rPr lang="en-US" sz="1000" b="1" dirty="0"/>
              <a:t>/</a:t>
            </a:r>
            <a:r>
              <a:rPr lang="en-US" sz="1000" b="1" dirty="0" err="1"/>
              <a:t>assoc</a:t>
            </a:r>
            <a:r>
              <a:rPr lang="en-US" sz="1000" b="1" dirty="0"/>
              <a:t>,  assoc. time, flag, etc. is updated real time.  </a:t>
            </a:r>
            <a:r>
              <a:rPr lang="en-US" sz="1000" b="1" u="sng" dirty="0"/>
              <a:t>However, the information in the lower part of the output labeled as “stats” where you have the two columns, “parameter” and “value” is updated every 60 seconds.</a:t>
            </a:r>
          </a:p>
        </p:txBody>
      </p:sp>
    </p:spTree>
    <p:extLst>
      <p:ext uri="{BB962C8B-B14F-4D97-AF65-F5344CB8AC3E}">
        <p14:creationId xmlns:p14="http://schemas.microsoft.com/office/powerpoint/2010/main" val="2130611179"/>
      </p:ext>
    </p:extLst>
  </p:cSld>
  <p:clrMapOvr>
    <a:masterClrMapping/>
  </p:clrMapOvr>
  <p:transition spd="med">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5"/>
          </p:nvPr>
        </p:nvSpPr>
        <p:spPr>
          <a:xfrm>
            <a:off x="439185" y="904875"/>
            <a:ext cx="8562772" cy="3771900"/>
          </a:xfrm>
        </p:spPr>
        <p:txBody>
          <a:bodyPr/>
          <a:lstStyle/>
          <a:p>
            <a:r>
              <a:rPr lang="en-US" sz="1600" dirty="0"/>
              <a:t>Association</a:t>
            </a:r>
          </a:p>
          <a:p>
            <a:pPr marL="257169" lvl="1" indent="0">
              <a:buNone/>
            </a:pPr>
            <a:r>
              <a:rPr lang="en-US" sz="1400" b="1" i="1" dirty="0">
                <a:solidFill>
                  <a:schemeClr val="tx1">
                    <a:lumMod val="50000"/>
                    <a:lumOff val="50000"/>
                  </a:schemeClr>
                </a:solidFill>
              </a:rPr>
              <a:t>show ap association client-mac &lt;mac address&gt;  </a:t>
            </a:r>
            <a:r>
              <a:rPr lang="en-US" sz="1600" b="1" dirty="0">
                <a:solidFill>
                  <a:schemeClr val="tx1"/>
                </a:solidFill>
              </a:rPr>
              <a:t>shows association information only</a:t>
            </a:r>
          </a:p>
        </p:txBody>
      </p:sp>
      <p:sp>
        <p:nvSpPr>
          <p:cNvPr id="5" name="Title 1"/>
          <p:cNvSpPr>
            <a:spLocks noGrp="1"/>
          </p:cNvSpPr>
          <p:nvPr>
            <p:ph type="title"/>
          </p:nvPr>
        </p:nvSpPr>
        <p:spPr>
          <a:xfrm>
            <a:off x="499533" y="160021"/>
            <a:ext cx="8420100" cy="471122"/>
          </a:xfrm>
        </p:spPr>
        <p:txBody>
          <a:bodyPr/>
          <a:lstStyle/>
          <a:p>
            <a:r>
              <a:rPr lang="en-US" sz="2400" dirty="0"/>
              <a:t>Client Troubleshooting</a:t>
            </a:r>
            <a:endParaRPr lang="en-US" sz="1400"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882" y="1719263"/>
            <a:ext cx="7577667" cy="2899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4897067"/>
      </p:ext>
    </p:extLst>
  </p:cSld>
  <p:clrMapOvr>
    <a:masterClrMapping/>
  </p:clrMapOvr>
  <p:transition spd="med">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5"/>
          </p:nvPr>
        </p:nvSpPr>
        <p:spPr>
          <a:xfrm>
            <a:off x="439185" y="904875"/>
            <a:ext cx="8562772" cy="3771900"/>
          </a:xfrm>
        </p:spPr>
        <p:txBody>
          <a:bodyPr/>
          <a:lstStyle/>
          <a:p>
            <a:r>
              <a:rPr lang="en-US" sz="1600" dirty="0"/>
              <a:t>Association – Windows</a:t>
            </a:r>
          </a:p>
          <a:p>
            <a:pPr marL="257169" lvl="1" indent="0">
              <a:buNone/>
            </a:pPr>
            <a:r>
              <a:rPr lang="en-US" sz="1400" b="1" i="1" dirty="0" err="1">
                <a:solidFill>
                  <a:schemeClr val="tx1">
                    <a:lumMod val="50000"/>
                    <a:lumOff val="50000"/>
                  </a:schemeClr>
                </a:solidFill>
              </a:rPr>
              <a:t>netsh</a:t>
            </a:r>
            <a:r>
              <a:rPr lang="en-US" sz="1400" b="1" i="1" dirty="0">
                <a:solidFill>
                  <a:schemeClr val="tx1">
                    <a:lumMod val="50000"/>
                    <a:lumOff val="50000"/>
                  </a:schemeClr>
                </a:solidFill>
              </a:rPr>
              <a:t> </a:t>
            </a:r>
            <a:r>
              <a:rPr lang="en-US" sz="1400" b="1" i="1" dirty="0" err="1">
                <a:solidFill>
                  <a:schemeClr val="tx1">
                    <a:lumMod val="50000"/>
                    <a:lumOff val="50000"/>
                  </a:schemeClr>
                </a:solidFill>
              </a:rPr>
              <a:t>wlan</a:t>
            </a:r>
            <a:r>
              <a:rPr lang="en-US" sz="1400" b="1" i="1" dirty="0">
                <a:solidFill>
                  <a:schemeClr val="tx1">
                    <a:lumMod val="50000"/>
                    <a:lumOff val="50000"/>
                  </a:schemeClr>
                </a:solidFill>
              </a:rPr>
              <a:t> show interfaces  (or all which shows everything)</a:t>
            </a:r>
            <a:endParaRPr lang="en-US" sz="1600" b="1" dirty="0">
              <a:solidFill>
                <a:schemeClr val="tx1"/>
              </a:solidFill>
            </a:endParaRPr>
          </a:p>
        </p:txBody>
      </p:sp>
      <p:sp>
        <p:nvSpPr>
          <p:cNvPr id="5" name="Title 1"/>
          <p:cNvSpPr>
            <a:spLocks noGrp="1"/>
          </p:cNvSpPr>
          <p:nvPr>
            <p:ph type="title"/>
          </p:nvPr>
        </p:nvSpPr>
        <p:spPr>
          <a:xfrm>
            <a:off x="499533" y="160021"/>
            <a:ext cx="8420100" cy="471122"/>
          </a:xfrm>
        </p:spPr>
        <p:txBody>
          <a:bodyPr/>
          <a:lstStyle/>
          <a:p>
            <a:r>
              <a:rPr lang="en-US" sz="2400" dirty="0"/>
              <a:t>Client Troubleshooting</a:t>
            </a:r>
            <a:endParaRPr lang="en-US" sz="14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185" y="1485900"/>
            <a:ext cx="6485490" cy="3062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1888519"/>
      </p:ext>
    </p:extLst>
  </p:cSld>
  <p:clrMapOvr>
    <a:masterClrMapping/>
  </p:clrMapOvr>
  <p:transition spd="med">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5"/>
          </p:nvPr>
        </p:nvSpPr>
        <p:spPr>
          <a:xfrm>
            <a:off x="439185" y="904875"/>
            <a:ext cx="8562772" cy="3771900"/>
          </a:xfrm>
        </p:spPr>
        <p:txBody>
          <a:bodyPr/>
          <a:lstStyle/>
          <a:p>
            <a:pPr>
              <a:spcBef>
                <a:spcPts val="0"/>
              </a:spcBef>
            </a:pPr>
            <a:r>
              <a:rPr lang="en-US" sz="1600" dirty="0"/>
              <a:t>Association – Mac </a:t>
            </a:r>
          </a:p>
          <a:p>
            <a:pPr>
              <a:spcBef>
                <a:spcPts val="0"/>
              </a:spcBef>
            </a:pPr>
            <a:r>
              <a:rPr lang="en-US" sz="1400" i="1" dirty="0">
                <a:solidFill>
                  <a:schemeClr val="tx1">
                    <a:lumMod val="50000"/>
                    <a:lumOff val="50000"/>
                  </a:schemeClr>
                </a:solidFill>
              </a:rPr>
              <a:t>	airport –s </a:t>
            </a:r>
            <a:r>
              <a:rPr lang="en-US" sz="1400" b="0" dirty="0"/>
              <a:t>and</a:t>
            </a:r>
            <a:r>
              <a:rPr lang="en-US" sz="1400" b="0" dirty="0">
                <a:solidFill>
                  <a:schemeClr val="tx1">
                    <a:lumMod val="50000"/>
                    <a:lumOff val="50000"/>
                  </a:schemeClr>
                </a:solidFill>
              </a:rPr>
              <a:t> </a:t>
            </a:r>
            <a:r>
              <a:rPr lang="en-US" sz="1400" i="1" dirty="0">
                <a:solidFill>
                  <a:schemeClr val="tx1">
                    <a:lumMod val="50000"/>
                    <a:lumOff val="50000"/>
                  </a:schemeClr>
                </a:solidFill>
              </a:rPr>
              <a:t>airport –I</a:t>
            </a:r>
          </a:p>
          <a:p>
            <a:endParaRPr lang="en-US" sz="1600" dirty="0"/>
          </a:p>
        </p:txBody>
      </p:sp>
      <p:sp>
        <p:nvSpPr>
          <p:cNvPr id="5" name="Title 1"/>
          <p:cNvSpPr>
            <a:spLocks noGrp="1"/>
          </p:cNvSpPr>
          <p:nvPr>
            <p:ph type="title"/>
          </p:nvPr>
        </p:nvSpPr>
        <p:spPr>
          <a:xfrm>
            <a:off x="499533" y="160021"/>
            <a:ext cx="8420100" cy="471122"/>
          </a:xfrm>
        </p:spPr>
        <p:txBody>
          <a:bodyPr/>
          <a:lstStyle/>
          <a:p>
            <a:r>
              <a:rPr lang="en-US" sz="2400" dirty="0"/>
              <a:t>Client Troubleshooting</a:t>
            </a:r>
            <a:endParaRPr lang="en-US" sz="1400" dirty="0"/>
          </a:p>
        </p:txBody>
      </p:sp>
      <p:pic>
        <p:nvPicPr>
          <p:cNvPr id="6" name="Picture 5"/>
          <p:cNvPicPr/>
          <p:nvPr/>
        </p:nvPicPr>
        <p:blipFill>
          <a:blip r:embed="rId3"/>
          <a:stretch>
            <a:fillRect/>
          </a:stretch>
        </p:blipFill>
        <p:spPr>
          <a:xfrm>
            <a:off x="1838325" y="1457643"/>
            <a:ext cx="4895850" cy="3076258"/>
          </a:xfrm>
          <a:prstGeom prst="rect">
            <a:avLst/>
          </a:prstGeom>
        </p:spPr>
      </p:pic>
      <p:sp>
        <p:nvSpPr>
          <p:cNvPr id="2" name="Rectangle 1"/>
          <p:cNvSpPr/>
          <p:nvPr/>
        </p:nvSpPr>
        <p:spPr bwMode="auto">
          <a:xfrm>
            <a:off x="1838325" y="1457643"/>
            <a:ext cx="600075" cy="152082"/>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34" charset="-128"/>
            </a:endParaRPr>
          </a:p>
        </p:txBody>
      </p:sp>
      <p:sp>
        <p:nvSpPr>
          <p:cNvPr id="7" name="Rectangle 6"/>
          <p:cNvSpPr/>
          <p:nvPr/>
        </p:nvSpPr>
        <p:spPr bwMode="auto">
          <a:xfrm>
            <a:off x="1848705" y="2450958"/>
            <a:ext cx="600075" cy="152082"/>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34" charset="-128"/>
            </a:endParaRPr>
          </a:p>
        </p:txBody>
      </p:sp>
      <p:sp>
        <p:nvSpPr>
          <p:cNvPr id="8" name="Rectangle 7"/>
          <p:cNvSpPr/>
          <p:nvPr/>
        </p:nvSpPr>
        <p:spPr bwMode="auto">
          <a:xfrm>
            <a:off x="2148742" y="1718454"/>
            <a:ext cx="600075" cy="641287"/>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34" charset="-128"/>
            </a:endParaRPr>
          </a:p>
        </p:txBody>
      </p:sp>
      <p:sp>
        <p:nvSpPr>
          <p:cNvPr id="9" name="Rectangle 8"/>
          <p:cNvSpPr/>
          <p:nvPr/>
        </p:nvSpPr>
        <p:spPr bwMode="auto">
          <a:xfrm>
            <a:off x="2498336" y="4082411"/>
            <a:ext cx="600075" cy="152082"/>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34" charset="-128"/>
            </a:endParaRPr>
          </a:p>
        </p:txBody>
      </p:sp>
    </p:spTree>
    <p:extLst>
      <p:ext uri="{BB962C8B-B14F-4D97-AF65-F5344CB8AC3E}">
        <p14:creationId xmlns:p14="http://schemas.microsoft.com/office/powerpoint/2010/main" val="132338473"/>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p:txBody>
          <a:bodyPr/>
          <a:lstStyle/>
          <a:p>
            <a:r>
              <a:rPr lang="en-US" dirty="0"/>
              <a:t>Wireless is 3 Dimensional</a:t>
            </a:r>
          </a:p>
          <a:p>
            <a:pPr lvl="1"/>
            <a:r>
              <a:rPr lang="en-US" sz="1200" dirty="0"/>
              <a:t>Common sense but easy to forget</a:t>
            </a:r>
          </a:p>
          <a:p>
            <a:pPr lvl="1"/>
            <a:r>
              <a:rPr lang="en-US" sz="1200" dirty="0"/>
              <a:t>The louder the meetings are (transmit power), the worse this gets</a:t>
            </a:r>
          </a:p>
        </p:txBody>
      </p:sp>
      <p:grpSp>
        <p:nvGrpSpPr>
          <p:cNvPr id="19" name="Group 18"/>
          <p:cNvGrpSpPr/>
          <p:nvPr/>
        </p:nvGrpSpPr>
        <p:grpSpPr>
          <a:xfrm>
            <a:off x="1619414" y="1749107"/>
            <a:ext cx="5740286" cy="2679610"/>
            <a:chOff x="723350" y="1985605"/>
            <a:chExt cx="7886556" cy="4387383"/>
          </a:xfrm>
        </p:grpSpPr>
        <p:grpSp>
          <p:nvGrpSpPr>
            <p:cNvPr id="20" name="Group 19"/>
            <p:cNvGrpSpPr/>
            <p:nvPr/>
          </p:nvGrpSpPr>
          <p:grpSpPr>
            <a:xfrm>
              <a:off x="723350" y="1985605"/>
              <a:ext cx="7288713" cy="4387383"/>
              <a:chOff x="723350" y="1985605"/>
              <a:chExt cx="7288713" cy="4387383"/>
            </a:xfrm>
          </p:grpSpPr>
          <p:grpSp>
            <p:nvGrpSpPr>
              <p:cNvPr id="55" name="Group 54"/>
              <p:cNvGrpSpPr/>
              <p:nvPr/>
            </p:nvGrpSpPr>
            <p:grpSpPr>
              <a:xfrm>
                <a:off x="1783640" y="4659867"/>
                <a:ext cx="2847886" cy="1544510"/>
                <a:chOff x="1838325" y="2638424"/>
                <a:chExt cx="5219700" cy="3914775"/>
              </a:xfrm>
            </p:grpSpPr>
            <p:grpSp>
              <p:nvGrpSpPr>
                <p:cNvPr id="67" name="Group 66"/>
                <p:cNvGrpSpPr/>
                <p:nvPr/>
              </p:nvGrpSpPr>
              <p:grpSpPr>
                <a:xfrm>
                  <a:off x="1838325" y="2638424"/>
                  <a:ext cx="5219700" cy="3914775"/>
                  <a:chOff x="1838325" y="2638424"/>
                  <a:chExt cx="5219700" cy="3914775"/>
                </a:xfrm>
              </p:grpSpPr>
              <p:pic>
                <p:nvPicPr>
                  <p:cNvPr id="69" name="Picture 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8325" y="2638424"/>
                    <a:ext cx="5219700" cy="3914775"/>
                  </a:xfrm>
                  <a:prstGeom prst="rect">
                    <a:avLst/>
                  </a:prstGeom>
                </p:spPr>
              </p:pic>
              <p:sp>
                <p:nvSpPr>
                  <p:cNvPr id="70" name="TextBox 69"/>
                  <p:cNvSpPr txBox="1"/>
                  <p:nvPr/>
                </p:nvSpPr>
                <p:spPr>
                  <a:xfrm>
                    <a:off x="3595685" y="4228441"/>
                    <a:ext cx="1814511" cy="830232"/>
                  </a:xfrm>
                  <a:prstGeom prst="rect">
                    <a:avLst/>
                  </a:prstGeom>
                  <a:solidFill>
                    <a:srgbClr val="00B0F0"/>
                  </a:solidFill>
                </p:spPr>
                <p:txBody>
                  <a:bodyPr wrap="squar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700" b="1" i="0" u="none" strike="noStrike" kern="0" cap="none" spc="0" normalizeH="0" baseline="0" noProof="0" dirty="0">
                        <a:ln>
                          <a:noFill/>
                        </a:ln>
                        <a:solidFill>
                          <a:srgbClr val="000000"/>
                        </a:solidFill>
                        <a:effectLst/>
                        <a:uLnTx/>
                        <a:uFillTx/>
                        <a:ea typeface="ＭＳ Ｐゴシック" charset="-128"/>
                      </a:rPr>
                      <a:t>Channel 11</a:t>
                    </a:r>
                  </a:p>
                </p:txBody>
              </p:sp>
            </p:grpSp>
            <p:pic>
              <p:nvPicPr>
                <p:cNvPr id="68" name="Picture 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19425" y="4665939"/>
                  <a:ext cx="391830" cy="389871"/>
                </a:xfrm>
                <a:prstGeom prst="rect">
                  <a:avLst/>
                </a:prstGeom>
              </p:spPr>
            </p:pic>
          </p:grpSp>
          <p:grpSp>
            <p:nvGrpSpPr>
              <p:cNvPr id="56" name="Group 55"/>
              <p:cNvGrpSpPr/>
              <p:nvPr/>
            </p:nvGrpSpPr>
            <p:grpSpPr>
              <a:xfrm>
                <a:off x="4500649" y="4653427"/>
                <a:ext cx="2847886" cy="1544510"/>
                <a:chOff x="1838325" y="2638424"/>
                <a:chExt cx="5219700" cy="3914775"/>
              </a:xfrm>
            </p:grpSpPr>
            <p:grpSp>
              <p:nvGrpSpPr>
                <p:cNvPr id="63" name="Group 62"/>
                <p:cNvGrpSpPr/>
                <p:nvPr/>
              </p:nvGrpSpPr>
              <p:grpSpPr>
                <a:xfrm>
                  <a:off x="1838325" y="2638424"/>
                  <a:ext cx="5219700" cy="3914775"/>
                  <a:chOff x="1838325" y="2638424"/>
                  <a:chExt cx="5219700" cy="3914775"/>
                </a:xfrm>
              </p:grpSpPr>
              <p:pic>
                <p:nvPicPr>
                  <p:cNvPr id="65" name="Picture 6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8325" y="2638424"/>
                    <a:ext cx="5219700" cy="3914775"/>
                  </a:xfrm>
                  <a:prstGeom prst="rect">
                    <a:avLst/>
                  </a:prstGeom>
                </p:spPr>
              </p:pic>
              <p:sp>
                <p:nvSpPr>
                  <p:cNvPr id="66" name="TextBox 65"/>
                  <p:cNvSpPr txBox="1"/>
                  <p:nvPr/>
                </p:nvSpPr>
                <p:spPr>
                  <a:xfrm>
                    <a:off x="3595685" y="4228441"/>
                    <a:ext cx="1814511" cy="830232"/>
                  </a:xfrm>
                  <a:prstGeom prst="rect">
                    <a:avLst/>
                  </a:prstGeom>
                  <a:solidFill>
                    <a:srgbClr val="00B0F0"/>
                  </a:solidFill>
                </p:spPr>
                <p:txBody>
                  <a:bodyPr wrap="squar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700" b="1" i="0" u="none" strike="noStrike" kern="0" cap="none" spc="0" normalizeH="0" baseline="0" noProof="0" dirty="0">
                        <a:ln>
                          <a:noFill/>
                        </a:ln>
                        <a:solidFill>
                          <a:srgbClr val="000000"/>
                        </a:solidFill>
                        <a:effectLst/>
                        <a:uLnTx/>
                        <a:uFillTx/>
                        <a:ea typeface="ＭＳ Ｐゴシック" charset="-128"/>
                      </a:rPr>
                      <a:t>Channel 1</a:t>
                    </a:r>
                  </a:p>
                </p:txBody>
              </p:sp>
            </p:grpSp>
            <p:pic>
              <p:nvPicPr>
                <p:cNvPr id="64" name="Picture 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0516" y="4627611"/>
                  <a:ext cx="391830" cy="389871"/>
                </a:xfrm>
                <a:prstGeom prst="rect">
                  <a:avLst/>
                </a:prstGeom>
              </p:spPr>
            </p:pic>
          </p:grpSp>
          <p:sp>
            <p:nvSpPr>
              <p:cNvPr id="57" name="Oval Callout 56"/>
              <p:cNvSpPr/>
              <p:nvPr/>
            </p:nvSpPr>
            <p:spPr bwMode="auto">
              <a:xfrm>
                <a:off x="6685005" y="4440439"/>
                <a:ext cx="1327058" cy="791807"/>
              </a:xfrm>
              <a:prstGeom prst="wedgeEllipseCallout">
                <a:avLst/>
              </a:prstGeom>
              <a:solidFill>
                <a:srgbClr val="FFFFFF"/>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700" b="0" i="0" u="none" strike="noStrike" kern="0" cap="none" spc="0" normalizeH="0" baseline="0" noProof="0" dirty="0">
                    <a:ln>
                      <a:noFill/>
                    </a:ln>
                    <a:solidFill>
                      <a:srgbClr val="000000"/>
                    </a:solidFill>
                    <a:effectLst/>
                    <a:uLnTx/>
                    <a:uFillTx/>
                    <a:ea typeface="ＭＳ Ｐゴシック" pitchFamily="34" charset="-128"/>
                  </a:rPr>
                  <a:t>Will you keep it down???</a:t>
                </a:r>
              </a:p>
            </p:txBody>
          </p:sp>
          <p:sp>
            <p:nvSpPr>
              <p:cNvPr id="58" name="Oval Callout 57"/>
              <p:cNvSpPr/>
              <p:nvPr/>
            </p:nvSpPr>
            <p:spPr bwMode="auto">
              <a:xfrm>
                <a:off x="2013799" y="4484533"/>
                <a:ext cx="1457325" cy="747714"/>
              </a:xfrm>
              <a:prstGeom prst="wedgeEllipseCallout">
                <a:avLst/>
              </a:prstGeom>
              <a:solidFill>
                <a:srgbClr val="FFFFFF"/>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700" b="0" i="0" u="none" strike="noStrike" kern="0" cap="none" spc="0" normalizeH="0" baseline="0" noProof="0" dirty="0">
                    <a:ln>
                      <a:noFill/>
                    </a:ln>
                    <a:solidFill>
                      <a:srgbClr val="000000"/>
                    </a:solidFill>
                    <a:effectLst/>
                    <a:uLnTx/>
                    <a:uFillTx/>
                    <a:ea typeface="ＭＳ Ｐゴシック" pitchFamily="34" charset="-128"/>
                  </a:rPr>
                  <a:t>Blah, Blah, Blah, Blah</a:t>
                </a:r>
              </a:p>
            </p:txBody>
          </p:sp>
          <p:sp>
            <p:nvSpPr>
              <p:cNvPr id="59" name="TextBox 58"/>
              <p:cNvSpPr txBox="1"/>
              <p:nvPr/>
            </p:nvSpPr>
            <p:spPr>
              <a:xfrm>
                <a:off x="2533909" y="6095989"/>
                <a:ext cx="1312417" cy="276999"/>
              </a:xfrm>
              <a:prstGeom prst="rect">
                <a:avLst/>
              </a:prstGeom>
              <a:noFill/>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0000"/>
                    </a:solidFill>
                    <a:effectLst/>
                    <a:uLnTx/>
                    <a:uFillTx/>
                    <a:ea typeface="ＭＳ Ｐゴシック" charset="-128"/>
                  </a:rPr>
                  <a:t>Meeting 3</a:t>
                </a:r>
              </a:p>
            </p:txBody>
          </p:sp>
          <p:sp>
            <p:nvSpPr>
              <p:cNvPr id="60" name="TextBox 59"/>
              <p:cNvSpPr txBox="1"/>
              <p:nvPr/>
            </p:nvSpPr>
            <p:spPr>
              <a:xfrm>
                <a:off x="5251953" y="6065877"/>
                <a:ext cx="1312417" cy="276999"/>
              </a:xfrm>
              <a:prstGeom prst="rect">
                <a:avLst/>
              </a:prstGeom>
              <a:noFill/>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0000"/>
                    </a:solidFill>
                    <a:effectLst/>
                    <a:uLnTx/>
                    <a:uFillTx/>
                    <a:ea typeface="ＭＳ Ｐゴシック" charset="-128"/>
                  </a:rPr>
                  <a:t>Meeting 4</a:t>
                </a:r>
              </a:p>
            </p:txBody>
          </p:sp>
          <p:sp>
            <p:nvSpPr>
              <p:cNvPr id="61" name="TextBox 60"/>
              <p:cNvSpPr txBox="1"/>
              <p:nvPr/>
            </p:nvSpPr>
            <p:spPr>
              <a:xfrm>
                <a:off x="723350" y="1985605"/>
                <a:ext cx="1312417" cy="276999"/>
              </a:xfrm>
              <a:prstGeom prst="rect">
                <a:avLst/>
              </a:prstGeom>
              <a:noFill/>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0000"/>
                    </a:solidFill>
                    <a:effectLst/>
                    <a:uLnTx/>
                    <a:uFillTx/>
                    <a:ea typeface="ＭＳ Ｐゴシック" charset="-128"/>
                  </a:rPr>
                  <a:t>2</a:t>
                </a:r>
                <a:r>
                  <a:rPr kumimoji="0" lang="en-US" sz="1200" b="1" i="0" u="none" strike="noStrike" kern="0" cap="none" spc="0" normalizeH="0" baseline="30000" noProof="0" dirty="0">
                    <a:ln>
                      <a:noFill/>
                    </a:ln>
                    <a:solidFill>
                      <a:srgbClr val="000000"/>
                    </a:solidFill>
                    <a:effectLst/>
                    <a:uLnTx/>
                    <a:uFillTx/>
                    <a:ea typeface="ＭＳ Ｐゴシック" charset="-128"/>
                  </a:rPr>
                  <a:t>nd</a:t>
                </a:r>
                <a:r>
                  <a:rPr kumimoji="0" lang="en-US" sz="1200" b="1" i="0" u="none" strike="noStrike" kern="0" cap="none" spc="0" normalizeH="0" baseline="0" noProof="0" dirty="0">
                    <a:ln>
                      <a:noFill/>
                    </a:ln>
                    <a:solidFill>
                      <a:srgbClr val="000000"/>
                    </a:solidFill>
                    <a:effectLst/>
                    <a:uLnTx/>
                    <a:uFillTx/>
                    <a:ea typeface="ＭＳ Ｐゴシック" charset="-128"/>
                  </a:rPr>
                  <a:t> Floor</a:t>
                </a:r>
              </a:p>
            </p:txBody>
          </p:sp>
          <p:sp>
            <p:nvSpPr>
              <p:cNvPr id="62" name="TextBox 61"/>
              <p:cNvSpPr txBox="1"/>
              <p:nvPr/>
            </p:nvSpPr>
            <p:spPr>
              <a:xfrm>
                <a:off x="723350" y="4488937"/>
                <a:ext cx="1312417" cy="276999"/>
              </a:xfrm>
              <a:prstGeom prst="rect">
                <a:avLst/>
              </a:prstGeom>
              <a:noFill/>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0000"/>
                    </a:solidFill>
                    <a:effectLst/>
                    <a:uLnTx/>
                    <a:uFillTx/>
                    <a:ea typeface="ＭＳ Ｐゴシック" charset="-128"/>
                  </a:rPr>
                  <a:t>1</a:t>
                </a:r>
                <a:r>
                  <a:rPr kumimoji="0" lang="en-US" sz="1200" b="1" i="0" u="none" strike="noStrike" kern="0" cap="none" spc="0" normalizeH="0" baseline="30000" noProof="0" dirty="0">
                    <a:ln>
                      <a:noFill/>
                    </a:ln>
                    <a:solidFill>
                      <a:srgbClr val="000000"/>
                    </a:solidFill>
                    <a:effectLst/>
                    <a:uLnTx/>
                    <a:uFillTx/>
                    <a:ea typeface="ＭＳ Ｐゴシック" charset="-128"/>
                  </a:rPr>
                  <a:t>st</a:t>
                </a:r>
                <a:r>
                  <a:rPr kumimoji="0" lang="en-US" sz="1200" b="1" i="0" u="none" strike="noStrike" kern="0" cap="none" spc="0" normalizeH="0" baseline="0" noProof="0" dirty="0">
                    <a:ln>
                      <a:noFill/>
                    </a:ln>
                    <a:solidFill>
                      <a:srgbClr val="000000"/>
                    </a:solidFill>
                    <a:effectLst/>
                    <a:uLnTx/>
                    <a:uFillTx/>
                    <a:ea typeface="ＭＳ Ｐゴシック" charset="-128"/>
                  </a:rPr>
                  <a:t> Floor</a:t>
                </a:r>
              </a:p>
            </p:txBody>
          </p:sp>
        </p:grpSp>
        <p:grpSp>
          <p:nvGrpSpPr>
            <p:cNvPr id="21" name="Group 20"/>
            <p:cNvGrpSpPr/>
            <p:nvPr/>
          </p:nvGrpSpPr>
          <p:grpSpPr>
            <a:xfrm>
              <a:off x="1796843" y="2124105"/>
              <a:ext cx="5833773" cy="2272460"/>
              <a:chOff x="1783640" y="4176280"/>
              <a:chExt cx="5833773" cy="2272460"/>
            </a:xfrm>
          </p:grpSpPr>
          <p:grpSp>
            <p:nvGrpSpPr>
              <p:cNvPr id="41" name="Group 40"/>
              <p:cNvGrpSpPr/>
              <p:nvPr/>
            </p:nvGrpSpPr>
            <p:grpSpPr>
              <a:xfrm>
                <a:off x="1783640" y="4659867"/>
                <a:ext cx="2847886" cy="1544510"/>
                <a:chOff x="1838325" y="2638424"/>
                <a:chExt cx="5219700" cy="3914775"/>
              </a:xfrm>
            </p:grpSpPr>
            <p:grpSp>
              <p:nvGrpSpPr>
                <p:cNvPr id="51" name="Group 50"/>
                <p:cNvGrpSpPr/>
                <p:nvPr/>
              </p:nvGrpSpPr>
              <p:grpSpPr>
                <a:xfrm>
                  <a:off x="1838325" y="2638424"/>
                  <a:ext cx="5219700" cy="3914775"/>
                  <a:chOff x="1838325" y="2638424"/>
                  <a:chExt cx="5219700" cy="3914775"/>
                </a:xfrm>
              </p:grpSpPr>
              <p:pic>
                <p:nvPicPr>
                  <p:cNvPr id="53" name="Picture 5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8325" y="2638424"/>
                    <a:ext cx="5219700" cy="3914775"/>
                  </a:xfrm>
                  <a:prstGeom prst="rect">
                    <a:avLst/>
                  </a:prstGeom>
                </p:spPr>
              </p:pic>
              <p:sp>
                <p:nvSpPr>
                  <p:cNvPr id="54" name="TextBox 53"/>
                  <p:cNvSpPr txBox="1"/>
                  <p:nvPr/>
                </p:nvSpPr>
                <p:spPr>
                  <a:xfrm>
                    <a:off x="3595685" y="4228441"/>
                    <a:ext cx="1814511" cy="830232"/>
                  </a:xfrm>
                  <a:prstGeom prst="rect">
                    <a:avLst/>
                  </a:prstGeom>
                  <a:solidFill>
                    <a:srgbClr val="00B0F0"/>
                  </a:solidFill>
                </p:spPr>
                <p:txBody>
                  <a:bodyPr wrap="squar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700" b="1" i="0" u="none" strike="noStrike" kern="0" cap="none" spc="0" normalizeH="0" baseline="0" noProof="0" dirty="0">
                        <a:ln>
                          <a:noFill/>
                        </a:ln>
                        <a:solidFill>
                          <a:srgbClr val="000000"/>
                        </a:solidFill>
                        <a:effectLst/>
                        <a:uLnTx/>
                        <a:uFillTx/>
                        <a:ea typeface="ＭＳ Ｐゴシック" charset="-128"/>
                      </a:rPr>
                      <a:t>Channel 1</a:t>
                    </a:r>
                  </a:p>
                </p:txBody>
              </p:sp>
            </p:grpSp>
            <p:pic>
              <p:nvPicPr>
                <p:cNvPr id="52" name="Picture 5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19425" y="4665939"/>
                  <a:ext cx="391830" cy="389871"/>
                </a:xfrm>
                <a:prstGeom prst="rect">
                  <a:avLst/>
                </a:prstGeom>
              </p:spPr>
            </p:pic>
          </p:grpSp>
          <p:grpSp>
            <p:nvGrpSpPr>
              <p:cNvPr id="42" name="Group 41"/>
              <p:cNvGrpSpPr/>
              <p:nvPr/>
            </p:nvGrpSpPr>
            <p:grpSpPr>
              <a:xfrm>
                <a:off x="4500649" y="4653427"/>
                <a:ext cx="2847886" cy="1544510"/>
                <a:chOff x="1838325" y="2638424"/>
                <a:chExt cx="5219700" cy="3914775"/>
              </a:xfrm>
            </p:grpSpPr>
            <p:grpSp>
              <p:nvGrpSpPr>
                <p:cNvPr id="47" name="Group 46"/>
                <p:cNvGrpSpPr/>
                <p:nvPr/>
              </p:nvGrpSpPr>
              <p:grpSpPr>
                <a:xfrm>
                  <a:off x="1838325" y="2638424"/>
                  <a:ext cx="5219700" cy="3914775"/>
                  <a:chOff x="1838325" y="2638424"/>
                  <a:chExt cx="5219700" cy="3914775"/>
                </a:xfrm>
              </p:grpSpPr>
              <p:pic>
                <p:nvPicPr>
                  <p:cNvPr id="49" name="Picture 4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8325" y="2638424"/>
                    <a:ext cx="5219700" cy="3914775"/>
                  </a:xfrm>
                  <a:prstGeom prst="rect">
                    <a:avLst/>
                  </a:prstGeom>
                </p:spPr>
              </p:pic>
              <p:sp>
                <p:nvSpPr>
                  <p:cNvPr id="50" name="TextBox 49"/>
                  <p:cNvSpPr txBox="1"/>
                  <p:nvPr/>
                </p:nvSpPr>
                <p:spPr>
                  <a:xfrm>
                    <a:off x="3595685" y="4228441"/>
                    <a:ext cx="1814511" cy="830232"/>
                  </a:xfrm>
                  <a:prstGeom prst="rect">
                    <a:avLst/>
                  </a:prstGeom>
                  <a:solidFill>
                    <a:srgbClr val="00B0F0"/>
                  </a:solidFill>
                </p:spPr>
                <p:txBody>
                  <a:bodyPr wrap="squar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700" b="1" i="0" u="none" strike="noStrike" kern="0" cap="none" spc="0" normalizeH="0" baseline="0" noProof="0" dirty="0">
                        <a:ln>
                          <a:noFill/>
                        </a:ln>
                        <a:solidFill>
                          <a:srgbClr val="000000"/>
                        </a:solidFill>
                        <a:effectLst/>
                        <a:uLnTx/>
                        <a:uFillTx/>
                        <a:ea typeface="ＭＳ Ｐゴシック" charset="-128"/>
                      </a:rPr>
                      <a:t>Channel 6</a:t>
                    </a:r>
                  </a:p>
                </p:txBody>
              </p:sp>
            </p:grpSp>
            <p:pic>
              <p:nvPicPr>
                <p:cNvPr id="48" name="Picture 4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8951" y="3910587"/>
                  <a:ext cx="391830" cy="389871"/>
                </a:xfrm>
                <a:prstGeom prst="rect">
                  <a:avLst/>
                </a:prstGeom>
              </p:spPr>
            </p:pic>
          </p:grpSp>
          <p:sp>
            <p:nvSpPr>
              <p:cNvPr id="43" name="Oval Callout 42"/>
              <p:cNvSpPr/>
              <p:nvPr/>
            </p:nvSpPr>
            <p:spPr bwMode="auto">
              <a:xfrm>
                <a:off x="6350586" y="4176280"/>
                <a:ext cx="1266827" cy="682110"/>
              </a:xfrm>
              <a:prstGeom prst="wedgeEllipseCallout">
                <a:avLst/>
              </a:prstGeom>
              <a:solidFill>
                <a:srgbClr val="FFFFFF"/>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700" b="0" i="0" u="none" strike="noStrike" kern="0" cap="none" spc="0" normalizeH="0" baseline="0" noProof="0" dirty="0">
                    <a:ln>
                      <a:noFill/>
                    </a:ln>
                    <a:solidFill>
                      <a:srgbClr val="000000"/>
                    </a:solidFill>
                    <a:effectLst/>
                    <a:uLnTx/>
                    <a:uFillTx/>
                    <a:ea typeface="ＭＳ Ｐゴシック" pitchFamily="34" charset="-128"/>
                  </a:rPr>
                  <a:t>Blah, Blah, Blah, Blah</a:t>
                </a:r>
              </a:p>
            </p:txBody>
          </p:sp>
          <p:sp>
            <p:nvSpPr>
              <p:cNvPr id="44" name="Oval Callout 43"/>
              <p:cNvSpPr/>
              <p:nvPr/>
            </p:nvSpPr>
            <p:spPr bwMode="auto">
              <a:xfrm>
                <a:off x="2013799" y="4484533"/>
                <a:ext cx="1457325" cy="747714"/>
              </a:xfrm>
              <a:prstGeom prst="wedgeEllipseCallout">
                <a:avLst/>
              </a:prstGeom>
              <a:solidFill>
                <a:srgbClr val="FFFFFF"/>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700" b="0" i="0" u="none" strike="noStrike" kern="0" cap="none" spc="0" normalizeH="0" baseline="0" noProof="0" dirty="0">
                    <a:ln>
                      <a:noFill/>
                    </a:ln>
                    <a:solidFill>
                      <a:srgbClr val="000000"/>
                    </a:solidFill>
                    <a:effectLst/>
                    <a:uLnTx/>
                    <a:uFillTx/>
                    <a:ea typeface="ＭＳ Ｐゴシック" pitchFamily="34" charset="-128"/>
                  </a:rPr>
                  <a:t>Blah, Blah, Blah, Blah</a:t>
                </a:r>
              </a:p>
            </p:txBody>
          </p:sp>
          <p:sp>
            <p:nvSpPr>
              <p:cNvPr id="45" name="TextBox 44"/>
              <p:cNvSpPr txBox="1"/>
              <p:nvPr/>
            </p:nvSpPr>
            <p:spPr>
              <a:xfrm>
                <a:off x="2533908" y="6095989"/>
                <a:ext cx="1312417" cy="352751"/>
              </a:xfrm>
              <a:prstGeom prst="rect">
                <a:avLst/>
              </a:prstGeom>
              <a:noFill/>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800" b="1" i="0" u="none" strike="noStrike" kern="0" cap="none" spc="0" normalizeH="0" baseline="0" noProof="0" dirty="0">
                    <a:ln>
                      <a:noFill/>
                    </a:ln>
                    <a:solidFill>
                      <a:srgbClr val="000000"/>
                    </a:solidFill>
                    <a:effectLst/>
                    <a:uLnTx/>
                    <a:uFillTx/>
                    <a:ea typeface="ＭＳ Ｐゴシック" charset="-128"/>
                  </a:rPr>
                  <a:t>Meeting 1</a:t>
                </a:r>
              </a:p>
            </p:txBody>
          </p:sp>
          <p:sp>
            <p:nvSpPr>
              <p:cNvPr id="46" name="TextBox 45"/>
              <p:cNvSpPr txBox="1"/>
              <p:nvPr/>
            </p:nvSpPr>
            <p:spPr>
              <a:xfrm>
                <a:off x="5251953" y="6065877"/>
                <a:ext cx="1312417" cy="276999"/>
              </a:xfrm>
              <a:prstGeom prst="rect">
                <a:avLst/>
              </a:prstGeom>
              <a:noFill/>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0000"/>
                    </a:solidFill>
                    <a:effectLst/>
                    <a:uLnTx/>
                    <a:uFillTx/>
                    <a:ea typeface="ＭＳ Ｐゴシック" charset="-128"/>
                  </a:rPr>
                  <a:t>Meeting 2</a:t>
                </a:r>
              </a:p>
            </p:txBody>
          </p:sp>
        </p:grpSp>
        <p:cxnSp>
          <p:nvCxnSpPr>
            <p:cNvPr id="22" name="Straight Arrow Connector 21"/>
            <p:cNvCxnSpPr/>
            <p:nvPr/>
          </p:nvCxnSpPr>
          <p:spPr bwMode="auto">
            <a:xfrm>
              <a:off x="4314825" y="4152202"/>
              <a:ext cx="638175" cy="501225"/>
            </a:xfrm>
            <a:prstGeom prst="straightConnector1">
              <a:avLst/>
            </a:prstGeom>
            <a:solidFill>
              <a:srgbClr val="F8981E"/>
            </a:solidFill>
            <a:ln w="38100" cap="flat" cmpd="sng" algn="ctr">
              <a:solidFill>
                <a:srgbClr val="FF0000"/>
              </a:solidFill>
              <a:prstDash val="solid"/>
              <a:round/>
              <a:headEnd type="arrow"/>
              <a:tailEnd type="arrow"/>
            </a:ln>
            <a:effectLst/>
          </p:spPr>
        </p:cxnSp>
        <p:sp>
          <p:nvSpPr>
            <p:cNvPr id="23" name="TextBox 22"/>
            <p:cNvSpPr txBox="1"/>
            <p:nvPr/>
          </p:nvSpPr>
          <p:spPr>
            <a:xfrm>
              <a:off x="4650777" y="4682013"/>
              <a:ext cx="1063593" cy="352751"/>
            </a:xfrm>
            <a:prstGeom prst="rect">
              <a:avLst/>
            </a:prstGeom>
            <a:noFill/>
          </p:spPr>
          <p:txBody>
            <a:bodyPr wrap="squar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1" i="0" u="none" strike="noStrike" kern="0" cap="none" spc="0" normalizeH="0" baseline="0" noProof="0" dirty="0">
                  <a:ln>
                    <a:noFill/>
                  </a:ln>
                  <a:solidFill>
                    <a:srgbClr val="FF0000"/>
                  </a:solidFill>
                  <a:effectLst/>
                  <a:uLnTx/>
                  <a:uFillTx/>
                  <a:ea typeface="ＭＳ Ｐゴシック" charset="-128"/>
                </a:rPr>
                <a:t>Interference</a:t>
              </a:r>
            </a:p>
          </p:txBody>
        </p:sp>
        <p:sp>
          <p:nvSpPr>
            <p:cNvPr id="39" name="TextBox 38"/>
            <p:cNvSpPr txBox="1"/>
            <p:nvPr/>
          </p:nvSpPr>
          <p:spPr>
            <a:xfrm>
              <a:off x="3732465" y="3852846"/>
              <a:ext cx="1063593" cy="352751"/>
            </a:xfrm>
            <a:prstGeom prst="rect">
              <a:avLst/>
            </a:prstGeom>
            <a:noFill/>
          </p:spPr>
          <p:txBody>
            <a:bodyPr wrap="squar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1" i="0" u="none" strike="noStrike" kern="0" cap="none" spc="0" normalizeH="0" baseline="0" noProof="0" dirty="0">
                  <a:ln>
                    <a:noFill/>
                  </a:ln>
                  <a:solidFill>
                    <a:srgbClr val="FF0000"/>
                  </a:solidFill>
                  <a:effectLst/>
                  <a:uLnTx/>
                  <a:uFillTx/>
                  <a:ea typeface="ＭＳ Ｐゴシック" charset="-128"/>
                </a:rPr>
                <a:t>Interference</a:t>
              </a:r>
            </a:p>
          </p:txBody>
        </p:sp>
        <p:sp>
          <p:nvSpPr>
            <p:cNvPr id="40" name="Bevel 39"/>
            <p:cNvSpPr/>
            <p:nvPr/>
          </p:nvSpPr>
          <p:spPr bwMode="auto">
            <a:xfrm>
              <a:off x="1023240" y="4364938"/>
              <a:ext cx="7586666" cy="75751"/>
            </a:xfrm>
            <a:prstGeom prst="bevel">
              <a:avLst/>
            </a:prstGeom>
            <a:solidFill>
              <a:srgbClr val="F8981E"/>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ea typeface="ＭＳ Ｐゴシック" pitchFamily="34" charset="-128"/>
              </a:endParaRPr>
            </a:p>
          </p:txBody>
        </p:sp>
      </p:grpSp>
      <p:sp>
        <p:nvSpPr>
          <p:cNvPr id="72" name="Title 1"/>
          <p:cNvSpPr>
            <a:spLocks noGrp="1"/>
          </p:cNvSpPr>
          <p:nvPr>
            <p:ph type="title"/>
          </p:nvPr>
        </p:nvSpPr>
        <p:spPr>
          <a:xfrm>
            <a:off x="76200" y="92837"/>
            <a:ext cx="9067800" cy="354806"/>
          </a:xfrm>
        </p:spPr>
        <p:txBody>
          <a:bodyPr/>
          <a:lstStyle/>
          <a:p>
            <a:r>
              <a:rPr lang="en-US" sz="2400" dirty="0"/>
              <a:t>802.11 Wireless Networking Refresher</a:t>
            </a:r>
            <a:endParaRPr lang="en-US" sz="1600" dirty="0"/>
          </a:p>
        </p:txBody>
      </p:sp>
    </p:spTree>
    <p:extLst>
      <p:ext uri="{BB962C8B-B14F-4D97-AF65-F5344CB8AC3E}">
        <p14:creationId xmlns:p14="http://schemas.microsoft.com/office/powerpoint/2010/main" val="1419333874"/>
      </p:ext>
    </p:extLst>
  </p:cSld>
  <p:clrMapOvr>
    <a:masterClrMapping/>
  </p:clrMapOvr>
  <p:transition spd="med">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sz="2400" dirty="0"/>
              <a:t>Client Troubleshooting</a:t>
            </a:r>
            <a:endParaRPr lang="en-US" sz="1400" dirty="0"/>
          </a:p>
        </p:txBody>
      </p:sp>
      <p:sp>
        <p:nvSpPr>
          <p:cNvPr id="3" name="Content Placeholder 2"/>
          <p:cNvSpPr>
            <a:spLocks noGrp="1"/>
          </p:cNvSpPr>
          <p:nvPr>
            <p:ph type="body" sz="quarter" idx="11"/>
          </p:nvPr>
        </p:nvSpPr>
        <p:spPr/>
        <p:txBody>
          <a:bodyPr/>
          <a:lstStyle/>
          <a:p>
            <a:r>
              <a:rPr lang="en-US" sz="1600" dirty="0"/>
              <a:t>Association</a:t>
            </a:r>
          </a:p>
          <a:p>
            <a:pPr marL="257169" lvl="1" indent="0">
              <a:buNone/>
            </a:pPr>
            <a:r>
              <a:rPr lang="en-US" sz="1400" b="1" i="1" dirty="0">
                <a:solidFill>
                  <a:schemeClr val="tx1">
                    <a:lumMod val="50000"/>
                    <a:lumOff val="50000"/>
                  </a:schemeClr>
                </a:solidFill>
              </a:rPr>
              <a:t>show ap debug client-table ap-name Primary-220 </a:t>
            </a:r>
          </a:p>
          <a:p>
            <a:pPr marL="257169" lvl="1" indent="0">
              <a:buNone/>
            </a:pPr>
            <a:r>
              <a:rPr lang="en-US" sz="1200" b="1" dirty="0">
                <a:solidFill>
                  <a:schemeClr val="tx1"/>
                </a:solidFill>
              </a:rPr>
              <a:t>This is a critical command for viewing the upstream data rates from the client to the AP and vice versa </a:t>
            </a:r>
          </a:p>
          <a:p>
            <a:pPr marL="257169" lvl="1" indent="0">
              <a:buNone/>
            </a:pPr>
            <a:endParaRPr lang="en-US" sz="1200" b="1" dirty="0">
              <a:solidFill>
                <a:schemeClr val="tx1"/>
              </a:solidFill>
            </a:endParaRPr>
          </a:p>
          <a:p>
            <a:pPr marL="257169" lvl="1" indent="0">
              <a:buNone/>
            </a:pPr>
            <a:endParaRPr lang="en-US" sz="1200" b="1" dirty="0">
              <a:solidFill>
                <a:schemeClr val="tx1"/>
              </a:solidFill>
            </a:endParaRPr>
          </a:p>
          <a:p>
            <a:pPr marL="257169" lvl="1" indent="0">
              <a:buNone/>
            </a:pPr>
            <a:endParaRPr lang="en-US" sz="1200" b="1" dirty="0">
              <a:solidFill>
                <a:schemeClr val="tx1"/>
              </a:solidFill>
            </a:endParaRPr>
          </a:p>
          <a:p>
            <a:pPr marL="257169" lvl="1" indent="0">
              <a:buNone/>
            </a:pPr>
            <a:endParaRPr lang="en-US" sz="1200" b="1" dirty="0">
              <a:solidFill>
                <a:schemeClr val="tx1"/>
              </a:solidFill>
            </a:endParaRPr>
          </a:p>
          <a:p>
            <a:pPr marL="257169" lvl="1" indent="0">
              <a:buNone/>
            </a:pPr>
            <a:endParaRPr lang="en-US" sz="1200" b="1" dirty="0">
              <a:solidFill>
                <a:schemeClr val="tx1"/>
              </a:solidFill>
            </a:endParaRPr>
          </a:p>
          <a:p>
            <a:pPr marL="257169" lvl="1" indent="0">
              <a:buNone/>
            </a:pPr>
            <a:endParaRPr lang="en-US" sz="1200" b="1" dirty="0">
              <a:solidFill>
                <a:schemeClr val="tx1"/>
              </a:solidFill>
            </a:endParaRPr>
          </a:p>
          <a:p>
            <a:pPr marL="257169" lvl="1" indent="0">
              <a:buNone/>
            </a:pPr>
            <a:endParaRPr lang="en-US" sz="1200" b="1" dirty="0">
              <a:solidFill>
                <a:schemeClr val="tx1"/>
              </a:solidFill>
            </a:endParaRPr>
          </a:p>
          <a:p>
            <a:pPr marL="257169" lvl="1" indent="0">
              <a:buNone/>
            </a:pPr>
            <a:endParaRPr lang="en-US" sz="1200" b="1" dirty="0">
              <a:solidFill>
                <a:schemeClr val="tx1"/>
              </a:solidFill>
            </a:endParaRPr>
          </a:p>
          <a:p>
            <a:pPr marL="257169" lvl="1" indent="0">
              <a:buNone/>
            </a:pPr>
            <a:endParaRPr lang="en-US" sz="1200" b="1" dirty="0">
              <a:solidFill>
                <a:schemeClr val="tx1"/>
              </a:solidFill>
            </a:endParaRPr>
          </a:p>
          <a:p>
            <a:pPr marL="257169" lvl="1" indent="0">
              <a:buNone/>
            </a:pPr>
            <a:endParaRPr lang="en-US" sz="1200" b="1" dirty="0">
              <a:solidFill>
                <a:schemeClr val="tx1"/>
              </a:solidFill>
            </a:endParaRPr>
          </a:p>
          <a:p>
            <a:pPr marL="257169" lvl="1" indent="0">
              <a:buNone/>
            </a:pPr>
            <a:r>
              <a:rPr lang="en-US" sz="1200" b="1" dirty="0">
                <a:solidFill>
                  <a:schemeClr val="tx1"/>
                </a:solidFill>
              </a:rPr>
              <a:t>Remember that data rates are dynamic and will fluctuate</a:t>
            </a:r>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299" y="1962150"/>
            <a:ext cx="8840047" cy="151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7043510"/>
      </p:ext>
    </p:extLst>
  </p:cSld>
  <p:clrMapOvr>
    <a:masterClrMapping/>
  </p:clrMapOvr>
  <p:transition spd="med">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sz="2400" dirty="0"/>
              <a:t>Client Troubleshooting</a:t>
            </a:r>
            <a:endParaRPr lang="en-US" sz="1400" dirty="0"/>
          </a:p>
        </p:txBody>
      </p:sp>
      <p:sp>
        <p:nvSpPr>
          <p:cNvPr id="3" name="Content Placeholder 2"/>
          <p:cNvSpPr>
            <a:spLocks noGrp="1"/>
          </p:cNvSpPr>
          <p:nvPr>
            <p:ph type="body" sz="quarter" idx="11"/>
          </p:nvPr>
        </p:nvSpPr>
        <p:spPr>
          <a:xfrm>
            <a:off x="261258" y="916224"/>
            <a:ext cx="8693088" cy="832190"/>
          </a:xfrm>
        </p:spPr>
        <p:txBody>
          <a:bodyPr/>
          <a:lstStyle/>
          <a:p>
            <a:r>
              <a:rPr lang="en-US" sz="1600" dirty="0"/>
              <a:t>Roaming – Where has the client been did the controller do something to force a roam?</a:t>
            </a:r>
          </a:p>
          <a:p>
            <a:pPr marL="257169" lvl="1" indent="0">
              <a:buNone/>
            </a:pPr>
            <a:r>
              <a:rPr lang="en-US" sz="1400" b="1" i="1" dirty="0">
                <a:solidFill>
                  <a:schemeClr val="tx1">
                    <a:lumMod val="50000"/>
                    <a:lumOff val="50000"/>
                  </a:schemeClr>
                </a:solidFill>
              </a:rPr>
              <a:t>show ap client trail-info &lt;mac&gt;</a:t>
            </a:r>
            <a:endParaRPr lang="en-US" sz="1200" b="1" dirty="0">
              <a:solidFill>
                <a:schemeClr val="tx1"/>
              </a:solidFill>
            </a:endParaRPr>
          </a:p>
          <a:p>
            <a:pPr marL="257169" lvl="1" indent="0">
              <a:buNone/>
            </a:pPr>
            <a:endParaRPr lang="en-US" sz="1200" b="1" dirty="0">
              <a:solidFill>
                <a:schemeClr val="tx1"/>
              </a:solidFill>
            </a:endParaRPr>
          </a:p>
          <a:p>
            <a:pPr marL="257169" lvl="1" indent="0">
              <a:buNone/>
            </a:pPr>
            <a:endParaRPr lang="en-US" sz="1200" b="1" dirty="0">
              <a:solidFill>
                <a:schemeClr val="tx1"/>
              </a:solidFill>
            </a:endParaRPr>
          </a:p>
          <a:p>
            <a:pPr marL="257169" lvl="1" indent="0">
              <a:buNone/>
            </a:pPr>
            <a:endParaRPr lang="en-US" sz="1200" b="1" dirty="0">
              <a:solidFill>
                <a:schemeClr val="tx1"/>
              </a:solidFill>
            </a:endParaRPr>
          </a:p>
          <a:p>
            <a:pPr marL="257169" lvl="1" indent="0">
              <a:buNone/>
            </a:pPr>
            <a:endParaRPr lang="en-US" sz="1200" b="1" dirty="0">
              <a:solidFill>
                <a:schemeClr val="tx1"/>
              </a:solidFill>
            </a:endParaRPr>
          </a:p>
          <a:p>
            <a:pPr marL="257169" lvl="1" indent="0">
              <a:buNone/>
            </a:pPr>
            <a:endParaRPr lang="en-US" sz="1200" b="1" dirty="0">
              <a:solidFill>
                <a:schemeClr val="tx1"/>
              </a:solidFill>
            </a:endParaRPr>
          </a:p>
          <a:p>
            <a:pPr marL="257169" lvl="1" indent="0">
              <a:buNone/>
            </a:pPr>
            <a:endParaRPr lang="en-US" sz="1200" b="1" dirty="0">
              <a:solidFill>
                <a:schemeClr val="tx1"/>
              </a:solidFill>
            </a:endParaRPr>
          </a:p>
          <a:p>
            <a:pPr marL="257169" lvl="1" indent="0">
              <a:buNone/>
            </a:pPr>
            <a:endParaRPr lang="en-US" sz="1200" b="1" dirty="0">
              <a:solidFill>
                <a:schemeClr val="tx1"/>
              </a:solidFill>
            </a:endParaRPr>
          </a:p>
          <a:p>
            <a:pPr marL="257169" lvl="1" indent="0">
              <a:buNone/>
            </a:pPr>
            <a:endParaRPr lang="en-US" sz="1200" b="1" dirty="0">
              <a:solidFill>
                <a:schemeClr val="tx1"/>
              </a:solidFill>
            </a:endParaRPr>
          </a:p>
          <a:p>
            <a:pPr marL="257169" lvl="1" indent="0">
              <a:buNone/>
            </a:pPr>
            <a:endParaRPr lang="en-US" sz="1200" b="1" dirty="0">
              <a:solidFill>
                <a:schemeClr val="tx1"/>
              </a:solidFill>
            </a:endParaRPr>
          </a:p>
        </p:txBody>
      </p:sp>
      <p:pic>
        <p:nvPicPr>
          <p:cNvPr id="6" name="Picture 5"/>
          <p:cNvPicPr/>
          <p:nvPr/>
        </p:nvPicPr>
        <p:blipFill>
          <a:blip r:embed="rId3"/>
          <a:stretch>
            <a:fillRect/>
          </a:stretch>
        </p:blipFill>
        <p:spPr>
          <a:xfrm>
            <a:off x="2100105" y="1517301"/>
            <a:ext cx="4730262" cy="3286418"/>
          </a:xfrm>
          <a:prstGeom prst="rect">
            <a:avLst/>
          </a:prstGeom>
        </p:spPr>
      </p:pic>
    </p:spTree>
    <p:extLst>
      <p:ext uri="{BB962C8B-B14F-4D97-AF65-F5344CB8AC3E}">
        <p14:creationId xmlns:p14="http://schemas.microsoft.com/office/powerpoint/2010/main" val="834767621"/>
      </p:ext>
    </p:extLst>
  </p:cSld>
  <p:clrMapOvr>
    <a:masterClrMapping/>
  </p:clrMapOvr>
  <p:transition spd="med">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sz="2400" dirty="0"/>
              <a:t>Client Troubleshooting</a:t>
            </a:r>
            <a:endParaRPr lang="en-US" sz="1400" dirty="0"/>
          </a:p>
        </p:txBody>
      </p:sp>
      <p:sp>
        <p:nvSpPr>
          <p:cNvPr id="3" name="Content Placeholder 2"/>
          <p:cNvSpPr>
            <a:spLocks noGrp="1"/>
          </p:cNvSpPr>
          <p:nvPr>
            <p:ph type="body" sz="quarter" idx="11"/>
          </p:nvPr>
        </p:nvSpPr>
        <p:spPr/>
        <p:txBody>
          <a:bodyPr/>
          <a:lstStyle/>
          <a:p>
            <a:r>
              <a:rPr lang="en-US" sz="1600" dirty="0"/>
              <a:t>Authentication</a:t>
            </a:r>
          </a:p>
          <a:p>
            <a:pPr lvl="1"/>
            <a:r>
              <a:rPr lang="en-US" dirty="0"/>
              <a:t>802.1X  used as part of WPA2/AES is the source of most authentication issues in wireless networks, especially with client roaming</a:t>
            </a:r>
          </a:p>
          <a:p>
            <a:pPr lvl="2"/>
            <a:r>
              <a:rPr lang="en-US" dirty="0"/>
              <a:t>Remember that are a LOT of radius transactions (typically 20+) that occur during initial connectivity and/or roaming between access points unless PMK caching or OKC is utilized by the client and AP.</a:t>
            </a:r>
          </a:p>
          <a:p>
            <a:pPr lvl="2"/>
            <a:r>
              <a:rPr lang="en-US" dirty="0"/>
              <a:t>Server issues</a:t>
            </a:r>
          </a:p>
          <a:p>
            <a:pPr lvl="3"/>
            <a:r>
              <a:rPr lang="en-US" sz="1200" dirty="0"/>
              <a:t>Where is the radius authentication server?  What is the latency to that server?</a:t>
            </a:r>
          </a:p>
          <a:p>
            <a:pPr lvl="3"/>
            <a:r>
              <a:rPr lang="en-US" sz="1200" dirty="0"/>
              <a:t>Does this radius server have to do a backend authentication requests to another AA repository like Active Directory?  What is the latency between the radius front end and backend AA database?</a:t>
            </a:r>
          </a:p>
          <a:p>
            <a:pPr lvl="3"/>
            <a:r>
              <a:rPr lang="en-US" sz="1200" dirty="0"/>
              <a:t>Are there any timeouts occurring</a:t>
            </a:r>
          </a:p>
          <a:p>
            <a:pPr lvl="2"/>
            <a:r>
              <a:rPr lang="en-US" dirty="0"/>
              <a:t>Client driver issues</a:t>
            </a:r>
          </a:p>
          <a:p>
            <a:pPr lvl="3"/>
            <a:r>
              <a:rPr lang="en-US" sz="1200" dirty="0"/>
              <a:t>Key exchanges not happening properly as seen in the “show </a:t>
            </a:r>
            <a:r>
              <a:rPr lang="en-US" sz="1200" dirty="0" err="1"/>
              <a:t>auth-tracebuf</a:t>
            </a:r>
            <a:r>
              <a:rPr lang="en-US" sz="1200" dirty="0"/>
              <a:t>”?</a:t>
            </a:r>
          </a:p>
          <a:p>
            <a:pPr lvl="3"/>
            <a:r>
              <a:rPr lang="en-US" sz="1200" dirty="0"/>
              <a:t>Other client transactions not happening properly as seen in the “show </a:t>
            </a:r>
            <a:r>
              <a:rPr lang="en-US" sz="1200" dirty="0" err="1"/>
              <a:t>auth-tracebuf</a:t>
            </a:r>
            <a:r>
              <a:rPr lang="en-US" sz="1200" dirty="0"/>
              <a:t>”?</a:t>
            </a:r>
            <a:endParaRPr lang="en-US" sz="1000" dirty="0"/>
          </a:p>
        </p:txBody>
      </p:sp>
    </p:spTree>
    <p:extLst>
      <p:ext uri="{BB962C8B-B14F-4D97-AF65-F5344CB8AC3E}">
        <p14:creationId xmlns:p14="http://schemas.microsoft.com/office/powerpoint/2010/main" val="3772550792"/>
      </p:ext>
    </p:extLst>
  </p:cSld>
  <p:clrMapOvr>
    <a:masterClrMapping/>
  </p:clrMapOvr>
  <p:transition spd="med">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sz="2400" dirty="0"/>
              <a:t>Client Troubleshooting</a:t>
            </a:r>
            <a:endParaRPr lang="en-US" sz="1400" dirty="0"/>
          </a:p>
        </p:txBody>
      </p:sp>
      <p:sp>
        <p:nvSpPr>
          <p:cNvPr id="3" name="Content Placeholder 2"/>
          <p:cNvSpPr>
            <a:spLocks noGrp="1"/>
          </p:cNvSpPr>
          <p:nvPr>
            <p:ph type="body" sz="quarter" idx="11"/>
          </p:nvPr>
        </p:nvSpPr>
        <p:spPr/>
        <p:txBody>
          <a:bodyPr/>
          <a:lstStyle/>
          <a:p>
            <a:r>
              <a:rPr lang="en-US" sz="1600" dirty="0"/>
              <a:t>Authentication  - 802.1X</a:t>
            </a:r>
          </a:p>
          <a:p>
            <a:pPr lvl="1"/>
            <a:r>
              <a:rPr lang="en-US" sz="1600" dirty="0"/>
              <a:t>802.1X authentication happens when </a:t>
            </a:r>
          </a:p>
          <a:p>
            <a:pPr lvl="2"/>
            <a:r>
              <a:rPr lang="en-US" sz="1400" dirty="0"/>
              <a:t>The user initially connects</a:t>
            </a:r>
          </a:p>
          <a:p>
            <a:pPr lvl="2"/>
            <a:r>
              <a:rPr lang="en-US" sz="1400" b="1" dirty="0"/>
              <a:t>The user roams between access points</a:t>
            </a:r>
          </a:p>
          <a:p>
            <a:pPr lvl="3"/>
            <a:r>
              <a:rPr lang="en-US" sz="1100" dirty="0"/>
              <a:t>Pairwise Master Key (PMK) Caching </a:t>
            </a:r>
            <a:endParaRPr lang="en-US" sz="900" dirty="0"/>
          </a:p>
          <a:p>
            <a:pPr lvl="4"/>
            <a:r>
              <a:rPr lang="en-US" sz="1000" dirty="0"/>
              <a:t>Enabled by default and cannot disable but you can disable validation of the PMKID </a:t>
            </a:r>
            <a:r>
              <a:rPr lang="en-US" sz="1000" b="1" dirty="0">
                <a:solidFill>
                  <a:srgbClr val="FF0000"/>
                </a:solidFill>
              </a:rPr>
              <a:t>BUT DON’T!!!</a:t>
            </a:r>
            <a:endParaRPr lang="en-US" sz="1000" b="1" dirty="0"/>
          </a:p>
          <a:p>
            <a:pPr lvl="4"/>
            <a:r>
              <a:rPr lang="en-US" sz="1000" dirty="0"/>
              <a:t>Enables 4 way key exchange versus going through a full authentication</a:t>
            </a:r>
          </a:p>
          <a:p>
            <a:pPr lvl="4"/>
            <a:r>
              <a:rPr lang="en-US" sz="1000" dirty="0"/>
              <a:t>Is done when a user roams back to an access point that the user has been to in the last 8 hours (timer is configurable)</a:t>
            </a:r>
          </a:p>
          <a:p>
            <a:pPr lvl="4"/>
            <a:r>
              <a:rPr lang="en-US" sz="1000" dirty="0"/>
              <a:t>Doesn’t always work, key can be invalidated by either party</a:t>
            </a:r>
          </a:p>
          <a:p>
            <a:pPr marL="257169" lvl="1" indent="0">
              <a:buNone/>
            </a:pPr>
            <a:r>
              <a:rPr lang="en-US" sz="800" b="1" dirty="0"/>
              <a:t>From IEEE 802.11i section 8.4.1.2.1 -  A STA (AP) can retain PMKs for APs (STAs) in the ESS to which it has previously performed a full IEEE 802.1X authentication. If a STA wishes to roam to an AP for which it has cached one or more PMKSAs, it can include one or more PMKIDs in the RSN information element of its (Re)Association Request frame. An AP whose Authenticator has retained the PMK for one or more of the PMKIDs can skip the 802.1X authentication and proceed with the 4-Way Handshake. The AP shall include the PMKID of the selected PMK in Message 1 of the 4-Way Handshake. If none of the PMKIDs of the cached PMKSAs matches any of the supplied PMKIDs, then the Authenticator shall perform another IEEE 802.1X authentication. Similarly, if the STA fails to send a PMKID, the STA and AP must perform a full IEEE 802.1X authentication.”</a:t>
            </a:r>
          </a:p>
          <a:p>
            <a:pPr lvl="3"/>
            <a:r>
              <a:rPr lang="en-US" sz="1100" dirty="0"/>
              <a:t>Opportunistic Key Caching (OKC)</a:t>
            </a:r>
            <a:endParaRPr lang="en-US" sz="900" dirty="0"/>
          </a:p>
          <a:p>
            <a:pPr lvl="4"/>
            <a:r>
              <a:rPr lang="en-US" sz="1000" dirty="0"/>
              <a:t>Enabled by default</a:t>
            </a:r>
          </a:p>
          <a:p>
            <a:pPr lvl="4"/>
            <a:r>
              <a:rPr lang="en-US" sz="1000" dirty="0"/>
              <a:t>Enables 4 way key exchange versus going through a full authentication</a:t>
            </a:r>
          </a:p>
          <a:p>
            <a:pPr lvl="4"/>
            <a:r>
              <a:rPr lang="en-US" sz="1000" dirty="0"/>
              <a:t>Not all clients support</a:t>
            </a:r>
          </a:p>
          <a:p>
            <a:pPr lvl="2"/>
            <a:r>
              <a:rPr lang="en-US" sz="1400" dirty="0"/>
              <a:t>Based on all this the radius server MUST be local or available over a very low latency link</a:t>
            </a:r>
            <a:endParaRPr lang="en-US" sz="1050" dirty="0"/>
          </a:p>
          <a:p>
            <a:pPr lvl="3"/>
            <a:r>
              <a:rPr lang="en-US" sz="1050" dirty="0">
                <a:solidFill>
                  <a:srgbClr val="FF0000"/>
                </a:solidFill>
              </a:rPr>
              <a:t>Remember that there are 20+ radius transactions per user authentication if no PMK caching or OKC</a:t>
            </a:r>
          </a:p>
          <a:p>
            <a:pPr lvl="1"/>
            <a:endParaRPr lang="en-US" sz="1000" dirty="0"/>
          </a:p>
          <a:p>
            <a:pPr marL="246062" lvl="1" indent="0">
              <a:buNone/>
            </a:pPr>
            <a:endParaRPr lang="en-US" sz="1400" dirty="0"/>
          </a:p>
          <a:p>
            <a:pPr marL="246062" lvl="1" indent="0">
              <a:buNone/>
            </a:pPr>
            <a:endParaRPr lang="en-US" sz="1400" dirty="0"/>
          </a:p>
        </p:txBody>
      </p:sp>
    </p:spTree>
    <p:extLst>
      <p:ext uri="{BB962C8B-B14F-4D97-AF65-F5344CB8AC3E}">
        <p14:creationId xmlns:p14="http://schemas.microsoft.com/office/powerpoint/2010/main" val="2123526362"/>
      </p:ext>
    </p:extLst>
  </p:cSld>
  <p:clrMapOvr>
    <a:masterClrMapping/>
  </p:clrMapOvr>
  <p:transition spd="med">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sz="2400" dirty="0"/>
              <a:t>Client Troubleshooting</a:t>
            </a:r>
            <a:endParaRPr lang="en-US" sz="1400" dirty="0"/>
          </a:p>
        </p:txBody>
      </p:sp>
      <p:sp>
        <p:nvSpPr>
          <p:cNvPr id="3" name="Content Placeholder 2"/>
          <p:cNvSpPr>
            <a:spLocks noGrp="1"/>
          </p:cNvSpPr>
          <p:nvPr>
            <p:ph type="body" sz="quarter" idx="11"/>
          </p:nvPr>
        </p:nvSpPr>
        <p:spPr/>
        <p:txBody>
          <a:bodyPr/>
          <a:lstStyle/>
          <a:p>
            <a:r>
              <a:rPr lang="en-US" sz="1600" dirty="0"/>
              <a:t>Authentication – Troubleshooting 802.1X </a:t>
            </a:r>
            <a:r>
              <a:rPr lang="en-US" sz="1600" dirty="0" err="1"/>
              <a:t>Auth</a:t>
            </a:r>
            <a:r>
              <a:rPr lang="en-US" sz="1600" dirty="0"/>
              <a:t> Issues</a:t>
            </a:r>
          </a:p>
          <a:p>
            <a:pPr marL="246062" lvl="1" indent="0">
              <a:buNone/>
            </a:pPr>
            <a:r>
              <a:rPr lang="en-US" sz="1400" dirty="0"/>
              <a:t>Radius Authentication Server</a:t>
            </a:r>
          </a:p>
          <a:p>
            <a:pPr lvl="2">
              <a:buFont typeface="Arial" panose="020B0604020202020204" pitchFamily="34" charset="0"/>
              <a:buChar char="–"/>
            </a:pPr>
            <a:r>
              <a:rPr lang="en-US" sz="1200" dirty="0"/>
              <a:t>Common issue when radius servers are not local (or even when they are because of overutilization)</a:t>
            </a:r>
          </a:p>
          <a:p>
            <a:pPr lvl="2">
              <a:buFont typeface="Arial" panose="020B0604020202020204" pitchFamily="34" charset="0"/>
              <a:buChar char="–"/>
            </a:pPr>
            <a:r>
              <a:rPr lang="en-US" sz="1200" dirty="0"/>
              <a:t>To view radius server timeouts and look for a high percentage of timeouts relative to the overall number of requests</a:t>
            </a:r>
          </a:p>
          <a:p>
            <a:pPr lvl="2">
              <a:buFont typeface="Arial" panose="020B0604020202020204" pitchFamily="34" charset="0"/>
              <a:buChar char="–"/>
            </a:pPr>
            <a:r>
              <a:rPr lang="en-US" sz="1200" i="1" dirty="0">
                <a:solidFill>
                  <a:schemeClr val="tx1">
                    <a:lumMod val="50000"/>
                    <a:lumOff val="50000"/>
                  </a:schemeClr>
                </a:solidFill>
              </a:rPr>
              <a:t>show aaa authentication-server radius statistics  </a:t>
            </a:r>
          </a:p>
          <a:p>
            <a:pPr marL="457200" lvl="2" indent="0">
              <a:buNone/>
            </a:pPr>
            <a:r>
              <a:rPr lang="en-US" sz="1000" dirty="0">
                <a:solidFill>
                  <a:srgbClr val="FF0000"/>
                </a:solidFill>
              </a:rPr>
              <a:t>(sort of hidden command since if you type show aaa authentication&lt;space&gt;? It won’t show up)</a:t>
            </a:r>
            <a:endParaRPr lang="en-US" sz="1250" dirty="0"/>
          </a:p>
          <a:p>
            <a:pPr marL="246062" lvl="1" indent="0">
              <a:buNone/>
            </a:pPr>
            <a:endParaRPr lang="en-US" sz="1400" dirty="0"/>
          </a:p>
          <a:p>
            <a:pPr marL="246062" lvl="1" indent="0">
              <a:buNone/>
            </a:pPr>
            <a:endParaRPr lang="en-US" sz="1400" dirty="0"/>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469" y="2933609"/>
            <a:ext cx="8853488" cy="904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670213" y="4094580"/>
            <a:ext cx="2171700" cy="507831"/>
          </a:xfrm>
          <a:prstGeom prst="rect">
            <a:avLst/>
          </a:prstGeom>
          <a:noFill/>
          <a:ln w="25400">
            <a:solidFill>
              <a:srgbClr val="FF0000"/>
            </a:solidFill>
          </a:ln>
        </p:spPr>
        <p:txBody>
          <a:bodyPr wrap="square" rtlCol="0">
            <a:spAutoFit/>
          </a:bodyPr>
          <a:lstStyle/>
          <a:p>
            <a:r>
              <a:rPr lang="en-US" sz="900" b="1" dirty="0"/>
              <a:t>Average response times should be below 100ms and the timeouts should not be incrementing</a:t>
            </a:r>
          </a:p>
        </p:txBody>
      </p:sp>
      <p:cxnSp>
        <p:nvCxnSpPr>
          <p:cNvPr id="7" name="Straight Arrow Connector 6"/>
          <p:cNvCxnSpPr/>
          <p:nvPr/>
        </p:nvCxnSpPr>
        <p:spPr bwMode="auto">
          <a:xfrm flipV="1">
            <a:off x="4841913" y="3600450"/>
            <a:ext cx="1330287" cy="484074"/>
          </a:xfrm>
          <a:prstGeom prst="straightConnector1">
            <a:avLst/>
          </a:prstGeom>
          <a:solidFill>
            <a:schemeClr val="accent1"/>
          </a:solidFill>
          <a:ln w="2540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1369423689"/>
      </p:ext>
    </p:extLst>
  </p:cSld>
  <p:clrMapOvr>
    <a:masterClrMapping/>
  </p:clrMapOvr>
  <p:transition spd="med">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sz="2400" dirty="0"/>
              <a:t>Client Troubleshooting</a:t>
            </a:r>
            <a:endParaRPr lang="en-US" sz="1400" dirty="0"/>
          </a:p>
        </p:txBody>
      </p:sp>
      <p:sp>
        <p:nvSpPr>
          <p:cNvPr id="3" name="Content Placeholder 2"/>
          <p:cNvSpPr>
            <a:spLocks noGrp="1"/>
          </p:cNvSpPr>
          <p:nvPr>
            <p:ph type="body" sz="quarter" idx="11"/>
          </p:nvPr>
        </p:nvSpPr>
        <p:spPr/>
        <p:txBody>
          <a:bodyPr/>
          <a:lstStyle/>
          <a:p>
            <a:r>
              <a:rPr lang="en-US" sz="1600" dirty="0"/>
              <a:t>Authentication – Troubleshooting 802.1X </a:t>
            </a:r>
            <a:r>
              <a:rPr lang="en-US" sz="1600" dirty="0" err="1"/>
              <a:t>Auth</a:t>
            </a:r>
            <a:r>
              <a:rPr lang="en-US" sz="1600" dirty="0"/>
              <a:t> Issues</a:t>
            </a:r>
          </a:p>
          <a:p>
            <a:pPr marL="257169" lvl="1" indent="0">
              <a:buNone/>
            </a:pPr>
            <a:r>
              <a:rPr lang="en-US" sz="1400" dirty="0"/>
              <a:t>If the radius server statistics look good but the user is not authenticating properly or having trouble roaming do the following….</a:t>
            </a:r>
          </a:p>
          <a:p>
            <a:pPr lvl="1"/>
            <a:r>
              <a:rPr lang="en-US" sz="1400" dirty="0"/>
              <a:t>Enable debugging for their mac address</a:t>
            </a:r>
          </a:p>
          <a:p>
            <a:pPr lvl="2"/>
            <a:r>
              <a:rPr lang="en-US" sz="1200" b="1" i="1" dirty="0">
                <a:solidFill>
                  <a:schemeClr val="tx1">
                    <a:lumMod val="50000"/>
                    <a:lumOff val="50000"/>
                  </a:schemeClr>
                </a:solidFill>
              </a:rPr>
              <a:t>logging level debugging user-debug &lt;mac address&gt;</a:t>
            </a:r>
          </a:p>
          <a:p>
            <a:pPr lvl="1"/>
            <a:r>
              <a:rPr lang="en-US" sz="1400" dirty="0"/>
              <a:t>Have them try to authenticate or roam to re-create the issue</a:t>
            </a:r>
          </a:p>
          <a:p>
            <a:pPr lvl="1"/>
            <a:r>
              <a:rPr lang="en-US" sz="1400" dirty="0"/>
              <a:t>Look at the </a:t>
            </a:r>
            <a:r>
              <a:rPr lang="en-US" sz="1400" dirty="0" err="1"/>
              <a:t>auth-tracebuf</a:t>
            </a:r>
            <a:r>
              <a:rPr lang="en-US" sz="1400" dirty="0"/>
              <a:t> on the controller to see what the issue is</a:t>
            </a:r>
          </a:p>
          <a:p>
            <a:pPr lvl="2"/>
            <a:r>
              <a:rPr lang="en-US" sz="1200" b="1" i="1" dirty="0">
                <a:solidFill>
                  <a:schemeClr val="tx1">
                    <a:lumMod val="50000"/>
                    <a:lumOff val="50000"/>
                  </a:schemeClr>
                </a:solidFill>
              </a:rPr>
              <a:t>Show </a:t>
            </a:r>
            <a:r>
              <a:rPr lang="en-US" sz="1200" b="1" i="1" dirty="0" err="1">
                <a:solidFill>
                  <a:schemeClr val="tx1">
                    <a:lumMod val="50000"/>
                    <a:lumOff val="50000"/>
                  </a:schemeClr>
                </a:solidFill>
              </a:rPr>
              <a:t>auth-tracebuf</a:t>
            </a:r>
            <a:r>
              <a:rPr lang="en-US" sz="1200" b="1" i="1" dirty="0">
                <a:solidFill>
                  <a:schemeClr val="tx1">
                    <a:lumMod val="50000"/>
                    <a:lumOff val="50000"/>
                  </a:schemeClr>
                </a:solidFill>
              </a:rPr>
              <a:t> | </a:t>
            </a:r>
            <a:r>
              <a:rPr lang="en-US" sz="1200" b="1" i="1" dirty="0" err="1">
                <a:solidFill>
                  <a:schemeClr val="tx1">
                    <a:lumMod val="50000"/>
                    <a:lumOff val="50000"/>
                  </a:schemeClr>
                </a:solidFill>
              </a:rPr>
              <a:t>inc</a:t>
            </a:r>
            <a:r>
              <a:rPr lang="en-US" sz="1200" b="1" i="1" dirty="0">
                <a:solidFill>
                  <a:schemeClr val="tx1">
                    <a:lumMod val="50000"/>
                    <a:lumOff val="50000"/>
                  </a:schemeClr>
                </a:solidFill>
              </a:rPr>
              <a:t> &lt;mac address&gt;</a:t>
            </a:r>
            <a:r>
              <a:rPr lang="en-US" sz="1200" b="1" i="1" dirty="0"/>
              <a:t> </a:t>
            </a:r>
          </a:p>
          <a:p>
            <a:pPr lvl="2"/>
            <a:r>
              <a:rPr lang="en-US" sz="1200" dirty="0"/>
              <a:t>Note that this is a rolling buffer that is FIFO so don’t wait too long to view</a:t>
            </a:r>
          </a:p>
          <a:p>
            <a:pPr lvl="2"/>
            <a:r>
              <a:rPr lang="en-US" sz="1200" dirty="0">
                <a:solidFill>
                  <a:srgbClr val="FF0000"/>
                </a:solidFill>
              </a:rPr>
              <a:t>Also, when you are done troubleshooting make sure you disable the debug logging on the controller</a:t>
            </a:r>
          </a:p>
          <a:p>
            <a:pPr lvl="3"/>
            <a:r>
              <a:rPr lang="en-US" sz="1050" b="1" i="1" dirty="0"/>
              <a:t>Config t no logging level debugging user-debug &lt;mac address&gt;</a:t>
            </a:r>
          </a:p>
        </p:txBody>
      </p:sp>
    </p:spTree>
    <p:extLst>
      <p:ext uri="{BB962C8B-B14F-4D97-AF65-F5344CB8AC3E}">
        <p14:creationId xmlns:p14="http://schemas.microsoft.com/office/powerpoint/2010/main" val="291776800"/>
      </p:ext>
    </p:extLst>
  </p:cSld>
  <p:clrMapOvr>
    <a:masterClrMapping/>
  </p:clrMapOvr>
  <p:transition spd="med">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sz="2400" dirty="0"/>
              <a:t>Client Troubleshooting</a:t>
            </a:r>
            <a:endParaRPr lang="en-US" sz="1400" dirty="0"/>
          </a:p>
        </p:txBody>
      </p:sp>
      <p:sp>
        <p:nvSpPr>
          <p:cNvPr id="3" name="Content Placeholder 2"/>
          <p:cNvSpPr>
            <a:spLocks noGrp="1"/>
          </p:cNvSpPr>
          <p:nvPr>
            <p:ph type="body" sz="quarter" idx="11"/>
          </p:nvPr>
        </p:nvSpPr>
        <p:spPr/>
        <p:txBody>
          <a:bodyPr/>
          <a:lstStyle/>
          <a:p>
            <a:r>
              <a:rPr lang="en-US" sz="1600" dirty="0"/>
              <a:t>Authentication – Troubleshooting 802.1X </a:t>
            </a:r>
            <a:r>
              <a:rPr lang="en-US" sz="1600" dirty="0" err="1"/>
              <a:t>Auth</a:t>
            </a:r>
            <a:r>
              <a:rPr lang="en-US" sz="1600" dirty="0"/>
              <a:t> Issues</a:t>
            </a:r>
          </a:p>
          <a:p>
            <a:pPr marL="257169" lvl="1" indent="0">
              <a:buNone/>
            </a:pPr>
            <a:r>
              <a:rPr lang="en-US" sz="1400" dirty="0"/>
              <a:t>Viewing the </a:t>
            </a:r>
            <a:r>
              <a:rPr lang="en-US" sz="1400" dirty="0" err="1"/>
              <a:t>auth-tracebuf</a:t>
            </a:r>
            <a:r>
              <a:rPr lang="en-US" sz="1400" dirty="0"/>
              <a:t> – Almost Normal Full 802.1X Authentication</a:t>
            </a:r>
          </a:p>
          <a:p>
            <a:pPr marL="257169" lvl="1" indent="0" defTabSz="514337" fontAlgn="auto">
              <a:lnSpc>
                <a:spcPct val="90000"/>
              </a:lnSpc>
              <a:spcBef>
                <a:spcPts val="0"/>
              </a:spcBef>
              <a:spcAft>
                <a:spcPts val="0"/>
              </a:spcAft>
              <a:buClr>
                <a:srgbClr val="595959"/>
              </a:buClr>
              <a:buNone/>
            </a:pPr>
            <a:endParaRPr lang="en-US" sz="600" kern="1200" dirty="0">
              <a:solidFill>
                <a:srgbClr val="595959"/>
              </a:solidFill>
              <a:ea typeface="+mn-ea"/>
            </a:endParaRP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(XYZ Company) #show </a:t>
            </a:r>
            <a:r>
              <a:rPr lang="en-US" sz="600" kern="1200" dirty="0" err="1">
                <a:solidFill>
                  <a:srgbClr val="595959"/>
                </a:solidFill>
                <a:ea typeface="+mn-ea"/>
              </a:rPr>
              <a:t>auth-tracebuf</a:t>
            </a:r>
            <a:r>
              <a:rPr lang="en-US" sz="600" kern="1200" dirty="0">
                <a:solidFill>
                  <a:srgbClr val="595959"/>
                </a:solidFill>
                <a:ea typeface="+mn-ea"/>
              </a:rPr>
              <a:t> | include 38:aa:3c:12:dd:32</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20:16:47  station-down           *  38:aa:3c:12:dd:32  d8:c7:c8:96:70:bc           -      -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20:16:50  station-up             *  38:aa:3c:12:dd:32  d8:c7:c8:96:70:bc           -      -     wpa2 </a:t>
            </a:r>
            <a:r>
              <a:rPr lang="en-US" sz="600" kern="1200" dirty="0" err="1">
                <a:solidFill>
                  <a:srgbClr val="595959"/>
                </a:solidFill>
                <a:ea typeface="+mn-ea"/>
              </a:rPr>
              <a:t>aes</a:t>
            </a:r>
            <a:endParaRPr lang="en-US" sz="600" kern="1200" dirty="0">
              <a:solidFill>
                <a:srgbClr val="595959"/>
              </a:solidFill>
              <a:ea typeface="+mn-ea"/>
            </a:endParaRP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20:16:50  </a:t>
            </a:r>
            <a:r>
              <a:rPr lang="en-US" sz="600" kern="1200" dirty="0" err="1">
                <a:solidFill>
                  <a:srgbClr val="595959"/>
                </a:solidFill>
                <a:ea typeface="+mn-ea"/>
              </a:rPr>
              <a:t>eap</a:t>
            </a:r>
            <a:r>
              <a:rPr lang="en-US" sz="600" kern="1200" dirty="0">
                <a:solidFill>
                  <a:srgbClr val="595959"/>
                </a:solidFill>
                <a:ea typeface="+mn-ea"/>
              </a:rPr>
              <a:t>-id-req            &lt;-  38:aa:3c:12:dd:32  d8:c7:c8:96:70:bc           1      5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20:16:50  </a:t>
            </a:r>
            <a:r>
              <a:rPr lang="en-US" sz="600" kern="1200" dirty="0" err="1">
                <a:solidFill>
                  <a:srgbClr val="595959"/>
                </a:solidFill>
                <a:ea typeface="+mn-ea"/>
              </a:rPr>
              <a:t>eap</a:t>
            </a:r>
            <a:r>
              <a:rPr lang="en-US" sz="600" kern="1200" dirty="0">
                <a:solidFill>
                  <a:srgbClr val="595959"/>
                </a:solidFill>
                <a:ea typeface="+mn-ea"/>
              </a:rPr>
              <a:t>-id-</a:t>
            </a:r>
            <a:r>
              <a:rPr lang="en-US" sz="600" kern="1200" dirty="0" err="1">
                <a:solidFill>
                  <a:srgbClr val="595959"/>
                </a:solidFill>
                <a:ea typeface="+mn-ea"/>
              </a:rPr>
              <a:t>resp</a:t>
            </a:r>
            <a:r>
              <a:rPr lang="en-US" sz="600" kern="1200" dirty="0">
                <a:solidFill>
                  <a:srgbClr val="595959"/>
                </a:solidFill>
                <a:ea typeface="+mn-ea"/>
              </a:rPr>
              <a:t>           →  38:aa:3c:12:dd:32  d8:c7:c8:96:70:bc           1      26    </a:t>
            </a:r>
            <a:r>
              <a:rPr lang="en-US" sz="600" kern="1200" dirty="0" err="1">
                <a:solidFill>
                  <a:srgbClr val="595959"/>
                </a:solidFill>
                <a:ea typeface="+mn-ea"/>
              </a:rPr>
              <a:t>northamerica</a:t>
            </a:r>
            <a:r>
              <a:rPr lang="en-US" sz="600" kern="1200" dirty="0">
                <a:solidFill>
                  <a:srgbClr val="595959"/>
                </a:solidFill>
                <a:ea typeface="+mn-ea"/>
              </a:rPr>
              <a:t>\user-X</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20:16:50  rad-req               →  38:aa:3c:12:dd:32  d8:c7:c8:96:70:bc           65517  214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20:16:50  rad-</a:t>
            </a:r>
            <a:r>
              <a:rPr lang="en-US" sz="600" kern="1200" dirty="0" err="1">
                <a:solidFill>
                  <a:srgbClr val="595959"/>
                </a:solidFill>
                <a:ea typeface="+mn-ea"/>
              </a:rPr>
              <a:t>resp</a:t>
            </a:r>
            <a:r>
              <a:rPr lang="en-US" sz="600" kern="1200" dirty="0">
                <a:solidFill>
                  <a:srgbClr val="595959"/>
                </a:solidFill>
                <a:ea typeface="+mn-ea"/>
              </a:rPr>
              <a:t>              &lt;-  38:aa:3c:12:dd:32  d8:c7:c8:96:70:bc/RADIUS-2  65517  90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20:16:50  </a:t>
            </a:r>
            <a:r>
              <a:rPr lang="en-US" sz="600" kern="1200" dirty="0" err="1">
                <a:solidFill>
                  <a:srgbClr val="595959"/>
                </a:solidFill>
                <a:ea typeface="+mn-ea"/>
              </a:rPr>
              <a:t>eap</a:t>
            </a:r>
            <a:r>
              <a:rPr lang="en-US" sz="600" kern="1200" dirty="0">
                <a:solidFill>
                  <a:srgbClr val="595959"/>
                </a:solidFill>
                <a:ea typeface="+mn-ea"/>
              </a:rPr>
              <a:t>-req               &lt;-  38:aa:3c:12:dd:32  d8:c7:c8:96:70:bc           2      6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20:16:50  </a:t>
            </a:r>
            <a:r>
              <a:rPr lang="en-US" sz="600" kern="1200" dirty="0" err="1">
                <a:solidFill>
                  <a:srgbClr val="595959"/>
                </a:solidFill>
                <a:ea typeface="+mn-ea"/>
              </a:rPr>
              <a:t>eap-resp</a:t>
            </a:r>
            <a:r>
              <a:rPr lang="en-US" sz="600" kern="1200" dirty="0">
                <a:solidFill>
                  <a:srgbClr val="595959"/>
                </a:solidFill>
                <a:ea typeface="+mn-ea"/>
              </a:rPr>
              <a:t>              →  38:aa:3c:12:dd:32  d8:c7:c8:96:70:bc           2      240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20:16:50  rad-req               →  38:aa:3c:12:dd:32  d8:c7:c8:96:70:bc/RADIUS-2  65526  466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20:16:50  rad-</a:t>
            </a:r>
            <a:r>
              <a:rPr lang="en-US" sz="600" kern="1200" dirty="0" err="1">
                <a:solidFill>
                  <a:srgbClr val="595959"/>
                </a:solidFill>
                <a:ea typeface="+mn-ea"/>
              </a:rPr>
              <a:t>resp</a:t>
            </a:r>
            <a:r>
              <a:rPr lang="en-US" sz="600" kern="1200" dirty="0">
                <a:solidFill>
                  <a:srgbClr val="595959"/>
                </a:solidFill>
                <a:ea typeface="+mn-ea"/>
              </a:rPr>
              <a:t>              &lt;-  38:aa:3c:12:dd:32  d8:c7:c8:96:70:bc/RADIUS-2  65526  1188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20:16:50  </a:t>
            </a:r>
            <a:r>
              <a:rPr lang="en-US" sz="600" kern="1200" dirty="0" err="1">
                <a:solidFill>
                  <a:srgbClr val="595959"/>
                </a:solidFill>
                <a:ea typeface="+mn-ea"/>
              </a:rPr>
              <a:t>eap</a:t>
            </a:r>
            <a:r>
              <a:rPr lang="en-US" sz="600" kern="1200" dirty="0">
                <a:solidFill>
                  <a:srgbClr val="595959"/>
                </a:solidFill>
                <a:ea typeface="+mn-ea"/>
              </a:rPr>
              <a:t>-req               &lt;-  38:aa:3c:12:dd:32  d8:c7:c8:96:70:bc           3      1096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20:16:50  </a:t>
            </a:r>
            <a:r>
              <a:rPr lang="en-US" sz="600" kern="1200" dirty="0" err="1">
                <a:solidFill>
                  <a:srgbClr val="595959"/>
                </a:solidFill>
                <a:ea typeface="+mn-ea"/>
              </a:rPr>
              <a:t>eap-resp</a:t>
            </a:r>
            <a:r>
              <a:rPr lang="en-US" sz="600" kern="1200" dirty="0">
                <a:solidFill>
                  <a:srgbClr val="595959"/>
                </a:solidFill>
                <a:ea typeface="+mn-ea"/>
              </a:rPr>
              <a:t>              →  38:aa:3c:12:dd:32  d8:c7:c8:96:70:bc           3      6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20:16:50  rad-req               →  38:aa:3c:12:dd:32  d8:c7:c8:96:70:bc/RADIUS-2  65535  232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20:16:50  rad-</a:t>
            </a:r>
            <a:r>
              <a:rPr lang="en-US" sz="600" kern="1200" dirty="0" err="1">
                <a:solidFill>
                  <a:srgbClr val="595959"/>
                </a:solidFill>
                <a:ea typeface="+mn-ea"/>
              </a:rPr>
              <a:t>resp</a:t>
            </a:r>
            <a:r>
              <a:rPr lang="en-US" sz="600" kern="1200" dirty="0">
                <a:solidFill>
                  <a:srgbClr val="595959"/>
                </a:solidFill>
                <a:ea typeface="+mn-ea"/>
              </a:rPr>
              <a:t>              &lt;-  38:aa:3c:12:dd:32  d8:c7:c8:96:70:bc/RADIUS-2  65535  1188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20:16:50  </a:t>
            </a:r>
            <a:r>
              <a:rPr lang="en-US" sz="600" kern="1200" dirty="0" err="1">
                <a:solidFill>
                  <a:srgbClr val="595959"/>
                </a:solidFill>
                <a:ea typeface="+mn-ea"/>
              </a:rPr>
              <a:t>eap</a:t>
            </a:r>
            <a:r>
              <a:rPr lang="en-US" sz="600" kern="1200" dirty="0">
                <a:solidFill>
                  <a:srgbClr val="595959"/>
                </a:solidFill>
                <a:ea typeface="+mn-ea"/>
              </a:rPr>
              <a:t>-req               &lt;-  38:aa:3c:12:dd:32  d8:c7:c8:96:70:bc           4      1096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20:16:50  </a:t>
            </a:r>
            <a:r>
              <a:rPr lang="en-US" sz="600" kern="1200" dirty="0" err="1">
                <a:solidFill>
                  <a:srgbClr val="595959"/>
                </a:solidFill>
                <a:ea typeface="+mn-ea"/>
              </a:rPr>
              <a:t>eap-resp</a:t>
            </a:r>
            <a:r>
              <a:rPr lang="en-US" sz="600" kern="1200" dirty="0">
                <a:solidFill>
                  <a:srgbClr val="595959"/>
                </a:solidFill>
                <a:ea typeface="+mn-ea"/>
              </a:rPr>
              <a:t>              →  38:aa:3c:12:dd:32  d8:c7:c8:96:70:bc           4      6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20:16:50  rad-req               →  38:aa:3c:12:dd:32  d8:c7:c8:96:70:bc/RADIUS-2  3      232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20:16:50  rad-</a:t>
            </a:r>
            <a:r>
              <a:rPr lang="en-US" sz="600" kern="1200" dirty="0" err="1">
                <a:solidFill>
                  <a:srgbClr val="595959"/>
                </a:solidFill>
                <a:ea typeface="+mn-ea"/>
              </a:rPr>
              <a:t>resp</a:t>
            </a:r>
            <a:r>
              <a:rPr lang="en-US" sz="600" kern="1200" dirty="0">
                <a:solidFill>
                  <a:srgbClr val="595959"/>
                </a:solidFill>
                <a:ea typeface="+mn-ea"/>
              </a:rPr>
              <a:t>              &lt;-  38:aa:3c:12:dd:32  d8:c7:c8:96:70:bc/RADIUS-2  3      781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20:16:50  </a:t>
            </a:r>
            <a:r>
              <a:rPr lang="en-US" sz="600" kern="1200" dirty="0" err="1">
                <a:solidFill>
                  <a:srgbClr val="595959"/>
                </a:solidFill>
                <a:ea typeface="+mn-ea"/>
              </a:rPr>
              <a:t>eap</a:t>
            </a:r>
            <a:r>
              <a:rPr lang="en-US" sz="600" kern="1200" dirty="0">
                <a:solidFill>
                  <a:srgbClr val="595959"/>
                </a:solidFill>
                <a:ea typeface="+mn-ea"/>
              </a:rPr>
              <a:t>-req               &lt;-  38:aa:3c:12:dd:32  d8:c7:c8:96:70:bc           5      693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20:16:50  </a:t>
            </a:r>
            <a:r>
              <a:rPr lang="en-US" sz="600" kern="1200" dirty="0" err="1">
                <a:solidFill>
                  <a:srgbClr val="595959"/>
                </a:solidFill>
                <a:ea typeface="+mn-ea"/>
              </a:rPr>
              <a:t>eap-resp</a:t>
            </a:r>
            <a:r>
              <a:rPr lang="en-US" sz="600" kern="1200" dirty="0">
                <a:solidFill>
                  <a:srgbClr val="595959"/>
                </a:solidFill>
                <a:ea typeface="+mn-ea"/>
              </a:rPr>
              <a:t>              →  38:aa:3c:12:dd:32  d8:c7:c8:96:70:bc           5      220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20:16:50  rad-req               →  38:aa:3c:12:dd:32  d8:c7:c8:96:70:bc/RADIUS-2  65486  446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20:16:50  rad-</a:t>
            </a:r>
            <a:r>
              <a:rPr lang="en-US" sz="600" kern="1200" dirty="0" err="1">
                <a:solidFill>
                  <a:srgbClr val="595959"/>
                </a:solidFill>
                <a:ea typeface="+mn-ea"/>
              </a:rPr>
              <a:t>resp</a:t>
            </a:r>
            <a:r>
              <a:rPr lang="en-US" sz="600" kern="1200" dirty="0">
                <a:solidFill>
                  <a:srgbClr val="595959"/>
                </a:solidFill>
                <a:ea typeface="+mn-ea"/>
              </a:rPr>
              <a:t>              &lt;-  38:aa:3c:12:dd:32  d8:c7:c8:96:70:bc/RADIUS-2  65486  153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20:16:50  </a:t>
            </a:r>
            <a:r>
              <a:rPr lang="en-US" sz="600" kern="1200" dirty="0" err="1">
                <a:solidFill>
                  <a:srgbClr val="595959"/>
                </a:solidFill>
                <a:ea typeface="+mn-ea"/>
              </a:rPr>
              <a:t>eap</a:t>
            </a:r>
            <a:r>
              <a:rPr lang="en-US" sz="600" kern="1200" dirty="0">
                <a:solidFill>
                  <a:srgbClr val="595959"/>
                </a:solidFill>
                <a:ea typeface="+mn-ea"/>
              </a:rPr>
              <a:t>-req               &lt;-  38:aa:3c:12:dd:32  d8:c7:c8:96:70:bc           6      69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20:16:50  </a:t>
            </a:r>
            <a:r>
              <a:rPr lang="en-US" sz="600" kern="1200" dirty="0" err="1">
                <a:solidFill>
                  <a:srgbClr val="595959"/>
                </a:solidFill>
                <a:ea typeface="+mn-ea"/>
              </a:rPr>
              <a:t>eap-resp</a:t>
            </a:r>
            <a:r>
              <a:rPr lang="en-US" sz="600" kern="1200" dirty="0">
                <a:solidFill>
                  <a:srgbClr val="595959"/>
                </a:solidFill>
                <a:ea typeface="+mn-ea"/>
              </a:rPr>
              <a:t>              →  38:aa:3c:12:dd:32  d8:c7:c8:96:70:bc           6      6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20:16:50  rad-req               →  38:aa:3c:12:dd:32  d8:c7:c8:96:70:bc/RADIUS-2  4      232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20:16:50  rad-</a:t>
            </a:r>
            <a:r>
              <a:rPr lang="en-US" sz="600" kern="1200" dirty="0" err="1">
                <a:solidFill>
                  <a:srgbClr val="595959"/>
                </a:solidFill>
                <a:ea typeface="+mn-ea"/>
              </a:rPr>
              <a:t>resp</a:t>
            </a:r>
            <a:r>
              <a:rPr lang="en-US" sz="600" kern="1200" dirty="0">
                <a:solidFill>
                  <a:srgbClr val="595959"/>
                </a:solidFill>
                <a:ea typeface="+mn-ea"/>
              </a:rPr>
              <a:t>              &lt;-  38:aa:3c:12:dd:32  d8:c7:c8:96:70:bc/RADIUS-2  4      127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20:16:50  </a:t>
            </a:r>
            <a:r>
              <a:rPr lang="en-US" sz="600" kern="1200" dirty="0" err="1">
                <a:solidFill>
                  <a:srgbClr val="595959"/>
                </a:solidFill>
                <a:ea typeface="+mn-ea"/>
              </a:rPr>
              <a:t>eap</a:t>
            </a:r>
            <a:r>
              <a:rPr lang="en-US" sz="600" kern="1200" dirty="0">
                <a:solidFill>
                  <a:srgbClr val="595959"/>
                </a:solidFill>
                <a:ea typeface="+mn-ea"/>
              </a:rPr>
              <a:t>-req               &lt;-  38:aa:3c:12:dd:32  d8:c7:c8:96:70:bc           7      43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20:16:50  </a:t>
            </a:r>
            <a:r>
              <a:rPr lang="en-US" sz="600" kern="1200" dirty="0" err="1">
                <a:solidFill>
                  <a:srgbClr val="595959"/>
                </a:solidFill>
                <a:ea typeface="+mn-ea"/>
              </a:rPr>
              <a:t>eap-resp</a:t>
            </a:r>
            <a:r>
              <a:rPr lang="en-US" sz="600" kern="1200" dirty="0">
                <a:solidFill>
                  <a:srgbClr val="595959"/>
                </a:solidFill>
                <a:ea typeface="+mn-ea"/>
              </a:rPr>
              <a:t>              →  38:aa:3c:12:dd:32  d8:c7:c8:96:70:bc           7      96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20:16:50  rad-req               →  38:aa:3c:12:dd:32  d8:c7:c8:96:70:bc/RADIUS-2  65475  322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20:16:50  rad-</a:t>
            </a:r>
            <a:r>
              <a:rPr lang="en-US" sz="600" kern="1200" dirty="0" err="1">
                <a:solidFill>
                  <a:srgbClr val="595959"/>
                </a:solidFill>
                <a:ea typeface="+mn-ea"/>
              </a:rPr>
              <a:t>resp</a:t>
            </a:r>
            <a:r>
              <a:rPr lang="en-US" sz="600" kern="1200" dirty="0">
                <a:solidFill>
                  <a:srgbClr val="595959"/>
                </a:solidFill>
                <a:ea typeface="+mn-ea"/>
              </a:rPr>
              <a:t>              &lt;-  38:aa:3c:12:dd:32  d8:c7:c8:96:70:bc/RADIUS-2  65475  143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20:16:50  </a:t>
            </a:r>
            <a:r>
              <a:rPr lang="en-US" sz="600" kern="1200" dirty="0" err="1">
                <a:solidFill>
                  <a:srgbClr val="595959"/>
                </a:solidFill>
                <a:ea typeface="+mn-ea"/>
              </a:rPr>
              <a:t>eap</a:t>
            </a:r>
            <a:r>
              <a:rPr lang="en-US" sz="600" kern="1200" dirty="0">
                <a:solidFill>
                  <a:srgbClr val="595959"/>
                </a:solidFill>
                <a:ea typeface="+mn-ea"/>
              </a:rPr>
              <a:t>-req               &lt;-  38:aa:3c:12:dd:32  d8:c7:c8:96:70:bc           8      59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20:16:50  </a:t>
            </a:r>
            <a:r>
              <a:rPr lang="en-US" sz="600" kern="1200" dirty="0" err="1">
                <a:solidFill>
                  <a:srgbClr val="595959"/>
                </a:solidFill>
                <a:ea typeface="+mn-ea"/>
              </a:rPr>
              <a:t>eap-resp</a:t>
            </a:r>
            <a:r>
              <a:rPr lang="en-US" sz="600" kern="1200" dirty="0">
                <a:solidFill>
                  <a:srgbClr val="595959"/>
                </a:solidFill>
                <a:ea typeface="+mn-ea"/>
              </a:rPr>
              <a:t>              →  38:aa:3c:12:dd:32  d8:c7:c8:96:70:bc           8      96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20:16:50  rad-req               →  38:aa:3c:12:dd:32  d8:c7:c8:96:70:bc/RADIUS-2  5      322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20:16:50  rad-</a:t>
            </a:r>
            <a:r>
              <a:rPr lang="en-US" sz="600" kern="1200" dirty="0" err="1">
                <a:solidFill>
                  <a:srgbClr val="595959"/>
                </a:solidFill>
                <a:ea typeface="+mn-ea"/>
              </a:rPr>
              <a:t>resp</a:t>
            </a:r>
            <a:r>
              <a:rPr lang="en-US" sz="600" kern="1200" dirty="0">
                <a:solidFill>
                  <a:srgbClr val="595959"/>
                </a:solidFill>
                <a:ea typeface="+mn-ea"/>
              </a:rPr>
              <a:t>              &lt;-  38:aa:3c:12:dd:32  d8:c7:c8:96:70:bc/RADIUS-2  5      159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20:16:50  </a:t>
            </a:r>
            <a:r>
              <a:rPr lang="en-US" sz="600" kern="1200" dirty="0" err="1">
                <a:solidFill>
                  <a:srgbClr val="595959"/>
                </a:solidFill>
                <a:ea typeface="+mn-ea"/>
              </a:rPr>
              <a:t>eap</a:t>
            </a:r>
            <a:r>
              <a:rPr lang="en-US" sz="600" kern="1200" dirty="0">
                <a:solidFill>
                  <a:srgbClr val="595959"/>
                </a:solidFill>
                <a:ea typeface="+mn-ea"/>
              </a:rPr>
              <a:t>-req               &lt;-  38:aa:3c:12:dd:32  d8:c7:c8:96:70:bc           9      75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20:16:50  </a:t>
            </a:r>
            <a:r>
              <a:rPr lang="en-US" sz="600" kern="1200" dirty="0" err="1">
                <a:solidFill>
                  <a:srgbClr val="595959"/>
                </a:solidFill>
                <a:ea typeface="+mn-ea"/>
              </a:rPr>
              <a:t>eap-resp</a:t>
            </a:r>
            <a:r>
              <a:rPr lang="en-US" sz="600" kern="1200" dirty="0">
                <a:solidFill>
                  <a:srgbClr val="595959"/>
                </a:solidFill>
                <a:ea typeface="+mn-ea"/>
              </a:rPr>
              <a:t>              →  38:aa:3c:12:dd:32  d8:c7:c8:96:70:bc           9      160 </a:t>
            </a:r>
            <a:endParaRPr lang="en-US" sz="100" kern="1200" dirty="0">
              <a:solidFill>
                <a:srgbClr val="595959"/>
              </a:solidFill>
              <a:ea typeface="+mn-ea"/>
            </a:endParaRPr>
          </a:p>
          <a:p>
            <a:pPr marL="257169" lvl="1" indent="0">
              <a:buNone/>
            </a:pPr>
            <a:endParaRPr lang="en-US" sz="1400" dirty="0"/>
          </a:p>
        </p:txBody>
      </p:sp>
    </p:spTree>
    <p:extLst>
      <p:ext uri="{BB962C8B-B14F-4D97-AF65-F5344CB8AC3E}">
        <p14:creationId xmlns:p14="http://schemas.microsoft.com/office/powerpoint/2010/main" val="651205288"/>
      </p:ext>
    </p:extLst>
  </p:cSld>
  <p:clrMapOvr>
    <a:masterClrMapping/>
  </p:clrMapOvr>
  <p:transition spd="med">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sz="2400" dirty="0"/>
              <a:t>Client Troubleshooting</a:t>
            </a:r>
            <a:endParaRPr lang="en-US" sz="1400" dirty="0"/>
          </a:p>
        </p:txBody>
      </p:sp>
      <p:sp>
        <p:nvSpPr>
          <p:cNvPr id="3" name="Content Placeholder 2"/>
          <p:cNvSpPr>
            <a:spLocks noGrp="1"/>
          </p:cNvSpPr>
          <p:nvPr>
            <p:ph type="body" sz="quarter" idx="11"/>
          </p:nvPr>
        </p:nvSpPr>
        <p:spPr/>
        <p:txBody>
          <a:bodyPr/>
          <a:lstStyle/>
          <a:p>
            <a:r>
              <a:rPr lang="en-US" sz="1600" dirty="0"/>
              <a:t>Authentication – Troubleshooting 802.1X </a:t>
            </a:r>
            <a:r>
              <a:rPr lang="en-US" sz="1600" dirty="0" err="1"/>
              <a:t>Auth</a:t>
            </a:r>
            <a:r>
              <a:rPr lang="en-US" sz="1600" dirty="0"/>
              <a:t> Issues</a:t>
            </a:r>
          </a:p>
          <a:p>
            <a:pPr marL="257169" lvl="1" indent="0">
              <a:spcBef>
                <a:spcPts val="0"/>
              </a:spcBef>
              <a:buNone/>
            </a:pPr>
            <a:r>
              <a:rPr lang="en-US" sz="1400" dirty="0"/>
              <a:t>Viewing the </a:t>
            </a:r>
            <a:r>
              <a:rPr lang="en-US" sz="1400" dirty="0" err="1"/>
              <a:t>auth-tracebuf</a:t>
            </a:r>
            <a:r>
              <a:rPr lang="en-US" sz="1400" dirty="0"/>
              <a:t> – Almost Normal Full 802.1X Authentication Continued</a:t>
            </a:r>
          </a:p>
          <a:p>
            <a:pPr marL="257169" lvl="1" indent="0" defTabSz="514337" fontAlgn="auto">
              <a:lnSpc>
                <a:spcPct val="90000"/>
              </a:lnSpc>
              <a:spcBef>
                <a:spcPts val="0"/>
              </a:spcBef>
              <a:spcAft>
                <a:spcPts val="0"/>
              </a:spcAft>
              <a:buClr>
                <a:srgbClr val="595959"/>
              </a:buClr>
              <a:buNone/>
            </a:pPr>
            <a:endParaRPr lang="en-US" sz="600" kern="1200" dirty="0">
              <a:solidFill>
                <a:srgbClr val="595959"/>
              </a:solidFill>
              <a:ea typeface="+mn-ea"/>
            </a:endParaRP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20:16:50  rad-req               →  38:aa:3c:12:dd:32  d8:c7:c8:96:70:bc/RADIUS-2  65512  386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20:16:50  rad-</a:t>
            </a:r>
            <a:r>
              <a:rPr lang="en-US" sz="600" kern="1200" dirty="0" err="1">
                <a:solidFill>
                  <a:srgbClr val="595959"/>
                </a:solidFill>
                <a:ea typeface="+mn-ea"/>
              </a:rPr>
              <a:t>resp</a:t>
            </a:r>
            <a:r>
              <a:rPr lang="en-US" sz="600" kern="1200" dirty="0">
                <a:solidFill>
                  <a:srgbClr val="595959"/>
                </a:solidFill>
                <a:ea typeface="+mn-ea"/>
              </a:rPr>
              <a:t>              &lt;-  38:aa:3c:12:dd:32  d8:c7:c8:96:70:bc/RADIUS-2  65512  175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20:16:50  </a:t>
            </a:r>
            <a:r>
              <a:rPr lang="en-US" sz="600" kern="1200" dirty="0" err="1">
                <a:solidFill>
                  <a:srgbClr val="595959"/>
                </a:solidFill>
                <a:ea typeface="+mn-ea"/>
              </a:rPr>
              <a:t>eap</a:t>
            </a:r>
            <a:r>
              <a:rPr lang="en-US" sz="600" kern="1200" dirty="0">
                <a:solidFill>
                  <a:srgbClr val="595959"/>
                </a:solidFill>
                <a:ea typeface="+mn-ea"/>
              </a:rPr>
              <a:t>-req               &lt;-  38:aa:3c:12:dd:32  d8:c7:c8:96:70:bc           10     91    </a:t>
            </a:r>
          </a:p>
          <a:p>
            <a:pPr marL="257169" lvl="1" indent="0" defTabSz="514337" fontAlgn="auto">
              <a:lnSpc>
                <a:spcPct val="90000"/>
              </a:lnSpc>
              <a:spcBef>
                <a:spcPts val="0"/>
              </a:spcBef>
              <a:spcAft>
                <a:spcPts val="0"/>
              </a:spcAft>
              <a:buClr>
                <a:srgbClr val="595959"/>
              </a:buClr>
              <a:buNone/>
            </a:pPr>
            <a:r>
              <a:rPr lang="en-US" sz="600" kern="1200" dirty="0">
                <a:solidFill>
                  <a:srgbClr val="FF0000"/>
                </a:solidFill>
                <a:ea typeface="+mn-ea"/>
              </a:rPr>
              <a:t>May 29 20:16:53  </a:t>
            </a:r>
            <a:r>
              <a:rPr lang="en-US" sz="600" kern="1200" dirty="0" err="1">
                <a:solidFill>
                  <a:srgbClr val="FF0000"/>
                </a:solidFill>
                <a:ea typeface="+mn-ea"/>
              </a:rPr>
              <a:t>eap</a:t>
            </a:r>
            <a:r>
              <a:rPr lang="en-US" sz="600" kern="1200" dirty="0">
                <a:solidFill>
                  <a:srgbClr val="FF0000"/>
                </a:solidFill>
                <a:ea typeface="+mn-ea"/>
              </a:rPr>
              <a:t>-req               &lt;-  38:aa:3c:12:dd:32  d8:c7:c8:96:70:bc           10     91    </a:t>
            </a:r>
            <a:r>
              <a:rPr lang="en-US" sz="600" kern="1200" dirty="0">
                <a:solidFill>
                  <a:srgbClr val="FF0000"/>
                </a:solidFill>
                <a:ea typeface="+mn-ea"/>
                <a:sym typeface="Wingdings" panose="05000000000000000000" pitchFamily="2" charset="2"/>
              </a:rPr>
              <a:t>user supplicant timed out here and server had to make another EAP-ID request</a:t>
            </a:r>
            <a:endParaRPr lang="en-US" sz="600" kern="1200" dirty="0">
              <a:solidFill>
                <a:srgbClr val="FF0000"/>
              </a:solidFill>
              <a:ea typeface="+mn-ea"/>
            </a:endParaRP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20:16:53  </a:t>
            </a:r>
            <a:r>
              <a:rPr lang="en-US" sz="600" kern="1200" dirty="0" err="1">
                <a:solidFill>
                  <a:srgbClr val="595959"/>
                </a:solidFill>
                <a:ea typeface="+mn-ea"/>
              </a:rPr>
              <a:t>eap-resp</a:t>
            </a:r>
            <a:r>
              <a:rPr lang="en-US" sz="600" kern="1200" dirty="0">
                <a:solidFill>
                  <a:srgbClr val="595959"/>
                </a:solidFill>
                <a:ea typeface="+mn-ea"/>
              </a:rPr>
              <a:t>              →  38:aa:3c:12:dd:32  d8:c7:c8:96:70:bc           10     80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20:16:53  rad-req               →  38:aa:3c:12:dd:32  d8:c7:c8:96:70:bc/RADIUS-2  6      306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20:16:53  rad-</a:t>
            </a:r>
            <a:r>
              <a:rPr lang="en-US" sz="600" kern="1200" dirty="0" err="1">
                <a:solidFill>
                  <a:srgbClr val="595959"/>
                </a:solidFill>
                <a:ea typeface="+mn-ea"/>
              </a:rPr>
              <a:t>resp</a:t>
            </a:r>
            <a:r>
              <a:rPr lang="en-US" sz="600" kern="1200" dirty="0">
                <a:solidFill>
                  <a:srgbClr val="595959"/>
                </a:solidFill>
                <a:ea typeface="+mn-ea"/>
              </a:rPr>
              <a:t>              &lt;-  38:aa:3c:12:dd:32  d8:c7:c8:96:70:bc/RADIUS-2  6      191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20:16:53  </a:t>
            </a:r>
            <a:r>
              <a:rPr lang="en-US" sz="600" kern="1200" dirty="0" err="1">
                <a:solidFill>
                  <a:srgbClr val="595959"/>
                </a:solidFill>
                <a:ea typeface="+mn-ea"/>
              </a:rPr>
              <a:t>eap</a:t>
            </a:r>
            <a:r>
              <a:rPr lang="en-US" sz="600" kern="1200" dirty="0">
                <a:solidFill>
                  <a:srgbClr val="595959"/>
                </a:solidFill>
                <a:ea typeface="+mn-ea"/>
              </a:rPr>
              <a:t>-req               &lt;-  38:aa:3c:12:dd:32  d8:c7:c8:96:70:bc           12     107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20:16:53  </a:t>
            </a:r>
            <a:r>
              <a:rPr lang="en-US" sz="600" kern="1200" dirty="0" err="1">
                <a:solidFill>
                  <a:srgbClr val="595959"/>
                </a:solidFill>
                <a:ea typeface="+mn-ea"/>
              </a:rPr>
              <a:t>eap-resp</a:t>
            </a:r>
            <a:r>
              <a:rPr lang="en-US" sz="600" kern="1200" dirty="0">
                <a:solidFill>
                  <a:srgbClr val="595959"/>
                </a:solidFill>
                <a:ea typeface="+mn-ea"/>
              </a:rPr>
              <a:t>              →  38:aa:3c:12:dd:32  d8:c7:c8:96:70:bc           12     144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20:16:53  rad-req               →  38:aa:3c:12:dd:32  d8:c7:c8:96:70:bc/RADIUS-2  8      370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20:16:53  rad-accept            &lt;-  38:aa:3c:12:dd:32  d8:c7:c8:96:70:bc/RADIUS-2  8      356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20:16:53  </a:t>
            </a:r>
            <a:r>
              <a:rPr lang="en-US" sz="600" kern="1200" dirty="0" err="1">
                <a:solidFill>
                  <a:srgbClr val="595959"/>
                </a:solidFill>
                <a:ea typeface="+mn-ea"/>
              </a:rPr>
              <a:t>eap</a:t>
            </a:r>
            <a:r>
              <a:rPr lang="en-US" sz="600" kern="1200" dirty="0">
                <a:solidFill>
                  <a:srgbClr val="595959"/>
                </a:solidFill>
                <a:ea typeface="+mn-ea"/>
              </a:rPr>
              <a:t>-success           &lt;-  38:aa:3c:12:dd:32  d8:c7:c8:96:70:bc           12     4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20:16:53  station-data-ready     *  38:aa:3c:12:dd:32  00:00:00:00:00:00           851    -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20:16:53  wpa2-key1             &lt;-  38:aa:3c:12:dd:32  d8:c7:c8:96:70:bc           -      117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20:16:53  wpa2-key2             →  38:aa:3c:12:dd:32  d8:c7:c8:96:70:bc           -      135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20:16:53  wpa2-key3             &lt;-  38:aa:3c:12:dd:32  d8:c7:c8:96:70:bc           -      151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20:16:53  wpa2-key4             →  38:aa:3c:12:dd:32  d8:c7:c8:96:70:bc           -      95    </a:t>
            </a:r>
          </a:p>
          <a:p>
            <a:pPr marL="257169" lvl="1" indent="0" defTabSz="514337" fontAlgn="auto">
              <a:lnSpc>
                <a:spcPct val="90000"/>
              </a:lnSpc>
              <a:spcBef>
                <a:spcPts val="0"/>
              </a:spcBef>
              <a:spcAft>
                <a:spcPts val="0"/>
              </a:spcAft>
              <a:buClr>
                <a:srgbClr val="595959"/>
              </a:buClr>
              <a:buNone/>
            </a:pPr>
            <a:endParaRPr lang="en-US" sz="600" kern="1200" dirty="0">
              <a:solidFill>
                <a:srgbClr val="595959"/>
              </a:solidFill>
              <a:ea typeface="+mn-ea"/>
            </a:endParaRPr>
          </a:p>
          <a:p>
            <a:pPr marL="257169" lvl="1" indent="0" defTabSz="514337" fontAlgn="auto">
              <a:lnSpc>
                <a:spcPct val="90000"/>
              </a:lnSpc>
              <a:spcBef>
                <a:spcPts val="0"/>
              </a:spcBef>
              <a:spcAft>
                <a:spcPts val="0"/>
              </a:spcAft>
              <a:buClr>
                <a:srgbClr val="595959"/>
              </a:buClr>
              <a:buNone/>
            </a:pPr>
            <a:endParaRPr lang="en-US" sz="600" kern="1200" dirty="0">
              <a:solidFill>
                <a:srgbClr val="595959"/>
              </a:solidFill>
              <a:ea typeface="+mn-ea"/>
            </a:endParaRPr>
          </a:p>
        </p:txBody>
      </p:sp>
    </p:spTree>
    <p:extLst>
      <p:ext uri="{BB962C8B-B14F-4D97-AF65-F5344CB8AC3E}">
        <p14:creationId xmlns:p14="http://schemas.microsoft.com/office/powerpoint/2010/main" val="3735564178"/>
      </p:ext>
    </p:extLst>
  </p:cSld>
  <p:clrMapOvr>
    <a:masterClrMapping/>
  </p:clrMapOvr>
  <p:transition spd="med">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sz="2400" dirty="0"/>
              <a:t>Client Troubleshooting</a:t>
            </a:r>
            <a:endParaRPr lang="en-US" sz="1400" dirty="0"/>
          </a:p>
        </p:txBody>
      </p:sp>
      <p:sp>
        <p:nvSpPr>
          <p:cNvPr id="3" name="Content Placeholder 2"/>
          <p:cNvSpPr>
            <a:spLocks noGrp="1"/>
          </p:cNvSpPr>
          <p:nvPr>
            <p:ph type="body" sz="quarter" idx="11"/>
          </p:nvPr>
        </p:nvSpPr>
        <p:spPr/>
        <p:txBody>
          <a:bodyPr/>
          <a:lstStyle/>
          <a:p>
            <a:r>
              <a:rPr lang="en-US" sz="1600" dirty="0"/>
              <a:t>Authentication – Troubleshooting 802.1X </a:t>
            </a:r>
            <a:r>
              <a:rPr lang="en-US" sz="1600" dirty="0" err="1"/>
              <a:t>Auth</a:t>
            </a:r>
            <a:r>
              <a:rPr lang="en-US" sz="1600" dirty="0"/>
              <a:t> Issues</a:t>
            </a:r>
          </a:p>
          <a:p>
            <a:pPr marL="257169" lvl="1" indent="0">
              <a:spcBef>
                <a:spcPts val="0"/>
              </a:spcBef>
              <a:buNone/>
            </a:pPr>
            <a:r>
              <a:rPr lang="en-US" sz="1400" dirty="0"/>
              <a:t>Viewing the </a:t>
            </a:r>
            <a:r>
              <a:rPr lang="en-US" sz="1400" dirty="0" err="1"/>
              <a:t>auth-tracebuf</a:t>
            </a:r>
            <a:r>
              <a:rPr lang="en-US" sz="1400" dirty="0"/>
              <a:t> – Normal Full 802.1X Authentication After Roam</a:t>
            </a:r>
          </a:p>
          <a:p>
            <a:pPr marL="257169" lvl="1" indent="0" defTabSz="514337" fontAlgn="auto">
              <a:lnSpc>
                <a:spcPct val="90000"/>
              </a:lnSpc>
              <a:spcBef>
                <a:spcPts val="0"/>
              </a:spcBef>
              <a:spcAft>
                <a:spcPts val="0"/>
              </a:spcAft>
              <a:buClr>
                <a:srgbClr val="595959"/>
              </a:buClr>
              <a:buNone/>
            </a:pPr>
            <a:endParaRPr lang="en-US" sz="600" kern="1200" dirty="0">
              <a:solidFill>
                <a:srgbClr val="595959"/>
              </a:solidFill>
              <a:ea typeface="+mn-ea"/>
            </a:endParaRP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20:17:27  station-down           *  38:aa:3c:12:dd:32  d8:c7:c8:96:70:bc           -      -    </a:t>
            </a:r>
            <a:r>
              <a:rPr lang="en-US" sz="600" kern="1200" dirty="0">
                <a:solidFill>
                  <a:srgbClr val="FF0000"/>
                </a:solidFill>
                <a:ea typeface="+mn-ea"/>
                <a:sym typeface="Wingdings" panose="05000000000000000000" pitchFamily="2" charset="2"/>
              </a:rPr>
              <a:t> </a:t>
            </a:r>
            <a:r>
              <a:rPr lang="en-US" sz="600" kern="1200" dirty="0">
                <a:solidFill>
                  <a:srgbClr val="FF0000"/>
                </a:solidFill>
                <a:ea typeface="+mn-ea"/>
              </a:rPr>
              <a:t>User roams here 40 seconds later</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20:17:27  station-up             *  38:aa:3c:12:dd:32  d8:c7:c8:96:4b:b8           -      -     wpa2 </a:t>
            </a:r>
            <a:r>
              <a:rPr lang="en-US" sz="600" kern="1200" dirty="0" err="1">
                <a:solidFill>
                  <a:srgbClr val="595959"/>
                </a:solidFill>
                <a:ea typeface="+mn-ea"/>
              </a:rPr>
              <a:t>aes</a:t>
            </a:r>
            <a:endParaRPr lang="en-US" sz="600" kern="1200" dirty="0">
              <a:solidFill>
                <a:srgbClr val="595959"/>
              </a:solidFill>
              <a:ea typeface="+mn-ea"/>
            </a:endParaRP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20:17:27  </a:t>
            </a:r>
            <a:r>
              <a:rPr lang="en-US" sz="600" kern="1200" dirty="0" err="1">
                <a:solidFill>
                  <a:srgbClr val="595959"/>
                </a:solidFill>
                <a:ea typeface="+mn-ea"/>
              </a:rPr>
              <a:t>eap</a:t>
            </a:r>
            <a:r>
              <a:rPr lang="en-US" sz="600" kern="1200" dirty="0">
                <a:solidFill>
                  <a:srgbClr val="595959"/>
                </a:solidFill>
                <a:ea typeface="+mn-ea"/>
              </a:rPr>
              <a:t>-id-req            &lt;-  38:aa:3c:12:dd:32  d8:c7:c8:96:4b:b8           1      5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20:17:27  </a:t>
            </a:r>
            <a:r>
              <a:rPr lang="en-US" sz="600" kern="1200" dirty="0" err="1">
                <a:solidFill>
                  <a:srgbClr val="595959"/>
                </a:solidFill>
                <a:ea typeface="+mn-ea"/>
              </a:rPr>
              <a:t>eap</a:t>
            </a:r>
            <a:r>
              <a:rPr lang="en-US" sz="600" kern="1200" dirty="0">
                <a:solidFill>
                  <a:srgbClr val="595959"/>
                </a:solidFill>
                <a:ea typeface="+mn-ea"/>
              </a:rPr>
              <a:t>-id-</a:t>
            </a:r>
            <a:r>
              <a:rPr lang="en-US" sz="600" kern="1200" dirty="0" err="1">
                <a:solidFill>
                  <a:srgbClr val="595959"/>
                </a:solidFill>
                <a:ea typeface="+mn-ea"/>
              </a:rPr>
              <a:t>resp</a:t>
            </a:r>
            <a:r>
              <a:rPr lang="en-US" sz="600" kern="1200" dirty="0">
                <a:solidFill>
                  <a:srgbClr val="595959"/>
                </a:solidFill>
                <a:ea typeface="+mn-ea"/>
              </a:rPr>
              <a:t>           -&gt;  38:aa:3c:12:dd:32  d8:c7:c8:96:4b:b8           1      26    </a:t>
            </a:r>
            <a:r>
              <a:rPr lang="en-US" sz="600" kern="1200" dirty="0" err="1">
                <a:solidFill>
                  <a:srgbClr val="595959"/>
                </a:solidFill>
                <a:ea typeface="+mn-ea"/>
              </a:rPr>
              <a:t>northamerica</a:t>
            </a:r>
            <a:r>
              <a:rPr lang="en-US" sz="600" kern="1200" dirty="0">
                <a:solidFill>
                  <a:srgbClr val="595959"/>
                </a:solidFill>
                <a:ea typeface="+mn-ea"/>
              </a:rPr>
              <a:t>\User-X</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20:17:27  rad-req               -&gt;  38:aa:3c:12:dd:32  d8:c7:c8:96:4b:b8           17     214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20:17:27  rad-</a:t>
            </a:r>
            <a:r>
              <a:rPr lang="en-US" sz="600" kern="1200" dirty="0" err="1">
                <a:solidFill>
                  <a:srgbClr val="595959"/>
                </a:solidFill>
                <a:ea typeface="+mn-ea"/>
              </a:rPr>
              <a:t>resp</a:t>
            </a:r>
            <a:r>
              <a:rPr lang="en-US" sz="600" kern="1200" dirty="0">
                <a:solidFill>
                  <a:srgbClr val="595959"/>
                </a:solidFill>
                <a:ea typeface="+mn-ea"/>
              </a:rPr>
              <a:t>              &lt;-  38:aa:3c:12:dd:32  d8:c7:c8:96:4b:b8/Radius-2  17     90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20:17:27  </a:t>
            </a:r>
            <a:r>
              <a:rPr lang="en-US" sz="600" kern="1200" dirty="0" err="1">
                <a:solidFill>
                  <a:srgbClr val="595959"/>
                </a:solidFill>
                <a:ea typeface="+mn-ea"/>
              </a:rPr>
              <a:t>eap</a:t>
            </a:r>
            <a:r>
              <a:rPr lang="en-US" sz="600" kern="1200" dirty="0">
                <a:solidFill>
                  <a:srgbClr val="595959"/>
                </a:solidFill>
                <a:ea typeface="+mn-ea"/>
              </a:rPr>
              <a:t>-req               &lt;-  38:aa:3c:12:dd:32  d8:c7:c8:96:4b:b8           2      6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20:17:27  </a:t>
            </a:r>
            <a:r>
              <a:rPr lang="en-US" sz="600" kern="1200" dirty="0" err="1">
                <a:solidFill>
                  <a:srgbClr val="595959"/>
                </a:solidFill>
                <a:ea typeface="+mn-ea"/>
              </a:rPr>
              <a:t>eap-resp</a:t>
            </a:r>
            <a:r>
              <a:rPr lang="en-US" sz="600" kern="1200" dirty="0">
                <a:solidFill>
                  <a:srgbClr val="595959"/>
                </a:solidFill>
                <a:ea typeface="+mn-ea"/>
              </a:rPr>
              <a:t>              -&gt;  38:aa:3c:12:dd:32  d8:c7:c8:96:4b:b8           2      240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20:17:27  rad-req               -&gt;  38:aa:3c:12:dd:32  d8:c7:c8:96:4b:b8/Radius-2  19     466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20:17:27  rad-</a:t>
            </a:r>
            <a:r>
              <a:rPr lang="en-US" sz="600" kern="1200" dirty="0" err="1">
                <a:solidFill>
                  <a:srgbClr val="595959"/>
                </a:solidFill>
                <a:ea typeface="+mn-ea"/>
              </a:rPr>
              <a:t>resp</a:t>
            </a:r>
            <a:r>
              <a:rPr lang="en-US" sz="600" kern="1200" dirty="0">
                <a:solidFill>
                  <a:srgbClr val="595959"/>
                </a:solidFill>
                <a:ea typeface="+mn-ea"/>
              </a:rPr>
              <a:t>              &lt;-  38:aa:3c:12:dd:32  d8:c7:c8:96:4b:b8/Radius-2  19     1188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20:17:27  </a:t>
            </a:r>
            <a:r>
              <a:rPr lang="en-US" sz="600" kern="1200" dirty="0" err="1">
                <a:solidFill>
                  <a:srgbClr val="595959"/>
                </a:solidFill>
                <a:ea typeface="+mn-ea"/>
              </a:rPr>
              <a:t>eap</a:t>
            </a:r>
            <a:r>
              <a:rPr lang="en-US" sz="600" kern="1200" dirty="0">
                <a:solidFill>
                  <a:srgbClr val="595959"/>
                </a:solidFill>
                <a:ea typeface="+mn-ea"/>
              </a:rPr>
              <a:t>-req               &lt;-  38:aa:3c:12:dd:32  d8:c7:c8:96:4b:b8           3      1096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20:17:27  </a:t>
            </a:r>
            <a:r>
              <a:rPr lang="en-US" sz="600" kern="1200" dirty="0" err="1">
                <a:solidFill>
                  <a:srgbClr val="595959"/>
                </a:solidFill>
                <a:ea typeface="+mn-ea"/>
              </a:rPr>
              <a:t>eap-resp</a:t>
            </a:r>
            <a:r>
              <a:rPr lang="en-US" sz="600" kern="1200" dirty="0">
                <a:solidFill>
                  <a:srgbClr val="595959"/>
                </a:solidFill>
                <a:ea typeface="+mn-ea"/>
              </a:rPr>
              <a:t>              -&gt;  38:aa:3c:12:dd:32  d8:c7:c8:96:4b:b8           3      6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20:17:27  rad-req               -&gt;  38:aa:3c:12:dd:32  d8:c7:c8:96:4b:b8/Radius-2  18     232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20:17:27  rad-</a:t>
            </a:r>
            <a:r>
              <a:rPr lang="en-US" sz="600" kern="1200" dirty="0" err="1">
                <a:solidFill>
                  <a:srgbClr val="595959"/>
                </a:solidFill>
                <a:ea typeface="+mn-ea"/>
              </a:rPr>
              <a:t>resp</a:t>
            </a:r>
            <a:r>
              <a:rPr lang="en-US" sz="600" kern="1200" dirty="0">
                <a:solidFill>
                  <a:srgbClr val="595959"/>
                </a:solidFill>
                <a:ea typeface="+mn-ea"/>
              </a:rPr>
              <a:t>              &lt;-  38:aa:3c:12:dd:32  d8:c7:c8:96:4b:b8/Radius-2  18     1188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20:17:27  </a:t>
            </a:r>
            <a:r>
              <a:rPr lang="en-US" sz="600" kern="1200" dirty="0" err="1">
                <a:solidFill>
                  <a:srgbClr val="595959"/>
                </a:solidFill>
                <a:ea typeface="+mn-ea"/>
              </a:rPr>
              <a:t>eap</a:t>
            </a:r>
            <a:r>
              <a:rPr lang="en-US" sz="600" kern="1200" dirty="0">
                <a:solidFill>
                  <a:srgbClr val="595959"/>
                </a:solidFill>
                <a:ea typeface="+mn-ea"/>
              </a:rPr>
              <a:t>-req               &lt;-  38:aa:3c:12:dd:32  d8:c7:c8:96:4b:b8           4      1096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20:17:27  </a:t>
            </a:r>
            <a:r>
              <a:rPr lang="en-US" sz="600" kern="1200" dirty="0" err="1">
                <a:solidFill>
                  <a:srgbClr val="595959"/>
                </a:solidFill>
                <a:ea typeface="+mn-ea"/>
              </a:rPr>
              <a:t>eap-resp</a:t>
            </a:r>
            <a:r>
              <a:rPr lang="en-US" sz="600" kern="1200" dirty="0">
                <a:solidFill>
                  <a:srgbClr val="595959"/>
                </a:solidFill>
                <a:ea typeface="+mn-ea"/>
              </a:rPr>
              <a:t>              -&gt;  38:aa:3c:12:dd:32  d8:c7:c8:96:4b:b8           4      6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20:17:27  rad-req               -&gt;  38:aa:3c:12:dd:32  d8:c7:c8:96:4b:b8/Radius-2  23     232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20:17:27  rad-</a:t>
            </a:r>
            <a:r>
              <a:rPr lang="en-US" sz="600" kern="1200" dirty="0" err="1">
                <a:solidFill>
                  <a:srgbClr val="595959"/>
                </a:solidFill>
                <a:ea typeface="+mn-ea"/>
              </a:rPr>
              <a:t>resp</a:t>
            </a:r>
            <a:r>
              <a:rPr lang="en-US" sz="600" kern="1200" dirty="0">
                <a:solidFill>
                  <a:srgbClr val="595959"/>
                </a:solidFill>
                <a:ea typeface="+mn-ea"/>
              </a:rPr>
              <a:t>              &lt;-  38:aa:3c:12:dd:32  d8:c7:c8:96:4b:b8/Radius-2  23     1188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20:17:27  </a:t>
            </a:r>
            <a:r>
              <a:rPr lang="en-US" sz="600" kern="1200" dirty="0" err="1">
                <a:solidFill>
                  <a:srgbClr val="595959"/>
                </a:solidFill>
                <a:ea typeface="+mn-ea"/>
              </a:rPr>
              <a:t>eap</a:t>
            </a:r>
            <a:r>
              <a:rPr lang="en-US" sz="600" kern="1200" dirty="0">
                <a:solidFill>
                  <a:srgbClr val="595959"/>
                </a:solidFill>
                <a:ea typeface="+mn-ea"/>
              </a:rPr>
              <a:t>-req               &lt;-  38:aa:3c:12:dd:32  d8:c7:c8:96:4b:b8           5      1096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20:17:27  </a:t>
            </a:r>
            <a:r>
              <a:rPr lang="en-US" sz="600" kern="1200" dirty="0" err="1">
                <a:solidFill>
                  <a:srgbClr val="595959"/>
                </a:solidFill>
                <a:ea typeface="+mn-ea"/>
              </a:rPr>
              <a:t>eap-resp</a:t>
            </a:r>
            <a:r>
              <a:rPr lang="en-US" sz="600" kern="1200" dirty="0">
                <a:solidFill>
                  <a:srgbClr val="595959"/>
                </a:solidFill>
                <a:ea typeface="+mn-ea"/>
              </a:rPr>
              <a:t>              -&gt;  38:aa:3c:12:dd:32  d8:c7:c8:96:4b:b8           5      6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20:17:27  rad-req               -&gt;  38:aa:3c:12:dd:32  d8:c7:c8:96:4b:b8/Radius-2  27     232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20:17:27  rad-</a:t>
            </a:r>
            <a:r>
              <a:rPr lang="en-US" sz="600" kern="1200" dirty="0" err="1">
                <a:solidFill>
                  <a:srgbClr val="595959"/>
                </a:solidFill>
                <a:ea typeface="+mn-ea"/>
              </a:rPr>
              <a:t>resp</a:t>
            </a:r>
            <a:r>
              <a:rPr lang="en-US" sz="600" kern="1200" dirty="0">
                <a:solidFill>
                  <a:srgbClr val="595959"/>
                </a:solidFill>
                <a:ea typeface="+mn-ea"/>
              </a:rPr>
              <a:t>              &lt;-  38:aa:3c:12:dd:32  d8:c7:c8:96:4b:b8/Radius-2  27     1188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20:17:27  </a:t>
            </a:r>
            <a:r>
              <a:rPr lang="en-US" sz="600" kern="1200" dirty="0" err="1">
                <a:solidFill>
                  <a:srgbClr val="595959"/>
                </a:solidFill>
                <a:ea typeface="+mn-ea"/>
              </a:rPr>
              <a:t>eap</a:t>
            </a:r>
            <a:r>
              <a:rPr lang="en-US" sz="600" kern="1200" dirty="0">
                <a:solidFill>
                  <a:srgbClr val="595959"/>
                </a:solidFill>
                <a:ea typeface="+mn-ea"/>
              </a:rPr>
              <a:t>-req               &lt;-  38:aa:3c:12:dd:32  d8:c7:c8:96:4b:b8           6      1096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20:17:27  </a:t>
            </a:r>
            <a:r>
              <a:rPr lang="en-US" sz="600" kern="1200" dirty="0" err="1">
                <a:solidFill>
                  <a:srgbClr val="595959"/>
                </a:solidFill>
                <a:ea typeface="+mn-ea"/>
              </a:rPr>
              <a:t>eap-resp</a:t>
            </a:r>
            <a:r>
              <a:rPr lang="en-US" sz="600" kern="1200" dirty="0">
                <a:solidFill>
                  <a:srgbClr val="595959"/>
                </a:solidFill>
                <a:ea typeface="+mn-ea"/>
              </a:rPr>
              <a:t>              -&gt;  38:aa:3c:12:dd:32  d8:c7:c8:96:4b:b8           6      6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20:17:27  rad-req               -&gt;  38:aa:3c:12:dd:32  d8:c7:c8:96:4b:b8/Radius-2  28     232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20:17:27  rad-</a:t>
            </a:r>
            <a:r>
              <a:rPr lang="en-US" sz="600" kern="1200" dirty="0" err="1">
                <a:solidFill>
                  <a:srgbClr val="595959"/>
                </a:solidFill>
                <a:ea typeface="+mn-ea"/>
              </a:rPr>
              <a:t>resp</a:t>
            </a:r>
            <a:r>
              <a:rPr lang="en-US" sz="600" kern="1200" dirty="0">
                <a:solidFill>
                  <a:srgbClr val="595959"/>
                </a:solidFill>
                <a:ea typeface="+mn-ea"/>
              </a:rPr>
              <a:t>              &lt;-  38:aa:3c:12:dd:32  d8:c7:c8:96:4b:b8/Radius-2  28     132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20:17:27  </a:t>
            </a:r>
            <a:r>
              <a:rPr lang="en-US" sz="600" kern="1200" dirty="0" err="1">
                <a:solidFill>
                  <a:srgbClr val="595959"/>
                </a:solidFill>
                <a:ea typeface="+mn-ea"/>
              </a:rPr>
              <a:t>eap</a:t>
            </a:r>
            <a:r>
              <a:rPr lang="en-US" sz="600" kern="1200" dirty="0">
                <a:solidFill>
                  <a:srgbClr val="595959"/>
                </a:solidFill>
                <a:ea typeface="+mn-ea"/>
              </a:rPr>
              <a:t>-req               &lt;-  38:aa:3c:12:dd:32  d8:c7:c8:96:4b:b8           7      48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20:17:27  </a:t>
            </a:r>
            <a:r>
              <a:rPr lang="en-US" sz="600" kern="1200" dirty="0" err="1">
                <a:solidFill>
                  <a:srgbClr val="595959"/>
                </a:solidFill>
                <a:ea typeface="+mn-ea"/>
              </a:rPr>
              <a:t>eap-resp</a:t>
            </a:r>
            <a:r>
              <a:rPr lang="en-US" sz="600" kern="1200" dirty="0">
                <a:solidFill>
                  <a:srgbClr val="595959"/>
                </a:solidFill>
                <a:ea typeface="+mn-ea"/>
              </a:rPr>
              <a:t>              -&gt;  38:aa:3c:12:dd:32  d8:c7:c8:96:4b:b8           7      220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20:17:27  rad-req               -&gt;  38:aa:3c:12:dd:32  d8:c7:c8:96:4b:b8/Radius-2  26     446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20:17:27  rad-</a:t>
            </a:r>
            <a:r>
              <a:rPr lang="en-US" sz="600" kern="1200" dirty="0" err="1">
                <a:solidFill>
                  <a:srgbClr val="595959"/>
                </a:solidFill>
                <a:ea typeface="+mn-ea"/>
              </a:rPr>
              <a:t>resp</a:t>
            </a:r>
            <a:r>
              <a:rPr lang="en-US" sz="600" kern="1200" dirty="0">
                <a:solidFill>
                  <a:srgbClr val="595959"/>
                </a:solidFill>
                <a:ea typeface="+mn-ea"/>
              </a:rPr>
              <a:t>              &lt;-  38:aa:3c:12:dd:32  d8:c7:c8:96:4b:b8/Radius-2  26     153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20:17:27  </a:t>
            </a:r>
            <a:r>
              <a:rPr lang="en-US" sz="600" kern="1200" dirty="0" err="1">
                <a:solidFill>
                  <a:srgbClr val="595959"/>
                </a:solidFill>
                <a:ea typeface="+mn-ea"/>
              </a:rPr>
              <a:t>eap</a:t>
            </a:r>
            <a:r>
              <a:rPr lang="en-US" sz="600" kern="1200" dirty="0">
                <a:solidFill>
                  <a:srgbClr val="595959"/>
                </a:solidFill>
                <a:ea typeface="+mn-ea"/>
              </a:rPr>
              <a:t>-req               &lt;-  38:aa:3c:12:dd:32  d8:c7:c8:96:4b:b8           8      69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20:17:27  </a:t>
            </a:r>
            <a:r>
              <a:rPr lang="en-US" sz="600" kern="1200" dirty="0" err="1">
                <a:solidFill>
                  <a:srgbClr val="595959"/>
                </a:solidFill>
                <a:ea typeface="+mn-ea"/>
              </a:rPr>
              <a:t>eap-resp</a:t>
            </a:r>
            <a:r>
              <a:rPr lang="en-US" sz="600" kern="1200" dirty="0">
                <a:solidFill>
                  <a:srgbClr val="595959"/>
                </a:solidFill>
                <a:ea typeface="+mn-ea"/>
              </a:rPr>
              <a:t>              -&gt;  38:aa:3c:12:dd:32  d8:c7:c8:96:4b:b8           8      6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20:17:27  rad-req               -&gt;  38:aa:3c:12:dd:32  d8:c7:c8:96:4b:b8/Radius-2  1      232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20:17:27  rad-</a:t>
            </a:r>
            <a:r>
              <a:rPr lang="en-US" sz="600" kern="1200" dirty="0" err="1">
                <a:solidFill>
                  <a:srgbClr val="595959"/>
                </a:solidFill>
                <a:ea typeface="+mn-ea"/>
              </a:rPr>
              <a:t>resp</a:t>
            </a:r>
            <a:r>
              <a:rPr lang="en-US" sz="600" kern="1200" dirty="0">
                <a:solidFill>
                  <a:srgbClr val="595959"/>
                </a:solidFill>
                <a:ea typeface="+mn-ea"/>
              </a:rPr>
              <a:t>              &lt;-  38:aa:3c:12:dd:32  d8:c7:c8:96:4b:b8/Radius-2  1      127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20:17:27  </a:t>
            </a:r>
            <a:r>
              <a:rPr lang="en-US" sz="600" kern="1200" dirty="0" err="1">
                <a:solidFill>
                  <a:srgbClr val="595959"/>
                </a:solidFill>
                <a:ea typeface="+mn-ea"/>
              </a:rPr>
              <a:t>eap</a:t>
            </a:r>
            <a:r>
              <a:rPr lang="en-US" sz="600" kern="1200" dirty="0">
                <a:solidFill>
                  <a:srgbClr val="595959"/>
                </a:solidFill>
                <a:ea typeface="+mn-ea"/>
              </a:rPr>
              <a:t>-req               &lt;-  38:aa:3c:12:dd:32  d8:c7:c8:96:4b:b8           9      43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20:17:27  </a:t>
            </a:r>
            <a:r>
              <a:rPr lang="en-US" sz="600" kern="1200" dirty="0" err="1">
                <a:solidFill>
                  <a:srgbClr val="595959"/>
                </a:solidFill>
                <a:ea typeface="+mn-ea"/>
              </a:rPr>
              <a:t>eap-resp</a:t>
            </a:r>
            <a:r>
              <a:rPr lang="en-US" sz="600" kern="1200" dirty="0">
                <a:solidFill>
                  <a:srgbClr val="595959"/>
                </a:solidFill>
                <a:ea typeface="+mn-ea"/>
              </a:rPr>
              <a:t>              -&gt;  38:aa:3c:12:dd:32  d8:c7:c8:96:4b:b8           9      96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20:17:27  rad-req               -&gt;  38:aa:3c:12:dd:32  d8:c7:c8:96:4b:b8/Radius-2  31     322 </a:t>
            </a:r>
            <a:endParaRPr lang="en-US" sz="1200" kern="1200" dirty="0">
              <a:solidFill>
                <a:srgbClr val="595959"/>
              </a:solidFill>
              <a:ea typeface="+mn-ea"/>
            </a:endParaRPr>
          </a:p>
        </p:txBody>
      </p:sp>
    </p:spTree>
    <p:extLst>
      <p:ext uri="{BB962C8B-B14F-4D97-AF65-F5344CB8AC3E}">
        <p14:creationId xmlns:p14="http://schemas.microsoft.com/office/powerpoint/2010/main" val="2352720291"/>
      </p:ext>
    </p:extLst>
  </p:cSld>
  <p:clrMapOvr>
    <a:masterClrMapping/>
  </p:clrMapOvr>
  <p:transition spd="med">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sz="2400" dirty="0"/>
              <a:t>Client Troubleshooting</a:t>
            </a:r>
            <a:endParaRPr lang="en-US" sz="1400" dirty="0"/>
          </a:p>
        </p:txBody>
      </p:sp>
      <p:sp>
        <p:nvSpPr>
          <p:cNvPr id="3" name="Content Placeholder 2"/>
          <p:cNvSpPr>
            <a:spLocks noGrp="1"/>
          </p:cNvSpPr>
          <p:nvPr>
            <p:ph type="body" sz="quarter" idx="11"/>
          </p:nvPr>
        </p:nvSpPr>
        <p:spPr/>
        <p:txBody>
          <a:bodyPr/>
          <a:lstStyle/>
          <a:p>
            <a:r>
              <a:rPr lang="en-US" sz="1600" dirty="0"/>
              <a:t>Authentication – Troubleshooting 802.1X </a:t>
            </a:r>
            <a:r>
              <a:rPr lang="en-US" sz="1600" dirty="0" err="1"/>
              <a:t>Auth</a:t>
            </a:r>
            <a:r>
              <a:rPr lang="en-US" sz="1600" dirty="0"/>
              <a:t> Issues</a:t>
            </a:r>
          </a:p>
          <a:p>
            <a:pPr marL="257169" lvl="1" indent="0">
              <a:spcBef>
                <a:spcPts val="0"/>
              </a:spcBef>
              <a:buNone/>
            </a:pPr>
            <a:r>
              <a:rPr lang="en-US" sz="1400" dirty="0"/>
              <a:t>Viewing the </a:t>
            </a:r>
            <a:r>
              <a:rPr lang="en-US" sz="1400" dirty="0" err="1"/>
              <a:t>auth-tracebuf</a:t>
            </a:r>
            <a:r>
              <a:rPr lang="en-US" sz="1400" dirty="0"/>
              <a:t> – Normal Full 802.1X Authentication After Roam</a:t>
            </a:r>
          </a:p>
          <a:p>
            <a:pPr marL="257169" lvl="1" indent="0" defTabSz="514337" fontAlgn="auto">
              <a:lnSpc>
                <a:spcPct val="90000"/>
              </a:lnSpc>
              <a:spcBef>
                <a:spcPts val="0"/>
              </a:spcBef>
              <a:spcAft>
                <a:spcPts val="0"/>
              </a:spcAft>
              <a:buClr>
                <a:srgbClr val="595959"/>
              </a:buClr>
              <a:buNone/>
            </a:pPr>
            <a:endParaRPr lang="en-US" sz="600" kern="1200" dirty="0">
              <a:solidFill>
                <a:srgbClr val="595959"/>
              </a:solidFill>
              <a:ea typeface="+mn-ea"/>
            </a:endParaRP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20:17:27  rad-req               -&gt;  38:aa:3c:12:dd:32  d8:c7:c8:96:4b:b8/Radius-2  31     322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20:17:27  rad-</a:t>
            </a:r>
            <a:r>
              <a:rPr lang="en-US" sz="600" kern="1200" dirty="0" err="1">
                <a:solidFill>
                  <a:srgbClr val="595959"/>
                </a:solidFill>
                <a:ea typeface="+mn-ea"/>
              </a:rPr>
              <a:t>resp</a:t>
            </a:r>
            <a:r>
              <a:rPr lang="en-US" sz="600" kern="1200" dirty="0">
                <a:solidFill>
                  <a:srgbClr val="595959"/>
                </a:solidFill>
                <a:ea typeface="+mn-ea"/>
              </a:rPr>
              <a:t>              &lt;-  38:aa:3c:12:dd:32  d8:c7:c8:96:4b:b8/Radius-2  31     143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20:17:27  </a:t>
            </a:r>
            <a:r>
              <a:rPr lang="en-US" sz="600" kern="1200" dirty="0" err="1">
                <a:solidFill>
                  <a:srgbClr val="595959"/>
                </a:solidFill>
                <a:ea typeface="+mn-ea"/>
              </a:rPr>
              <a:t>eap</a:t>
            </a:r>
            <a:r>
              <a:rPr lang="en-US" sz="600" kern="1200" dirty="0">
                <a:solidFill>
                  <a:srgbClr val="595959"/>
                </a:solidFill>
                <a:ea typeface="+mn-ea"/>
              </a:rPr>
              <a:t>-req               &lt;-  38:aa:3c:12:dd:32  d8:c7:c8:96:4b:b8           10     59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20:17:28  </a:t>
            </a:r>
            <a:r>
              <a:rPr lang="en-US" sz="600" kern="1200" dirty="0" err="1">
                <a:solidFill>
                  <a:srgbClr val="595959"/>
                </a:solidFill>
                <a:ea typeface="+mn-ea"/>
              </a:rPr>
              <a:t>eap-resp</a:t>
            </a:r>
            <a:r>
              <a:rPr lang="en-US" sz="600" kern="1200" dirty="0">
                <a:solidFill>
                  <a:srgbClr val="595959"/>
                </a:solidFill>
                <a:ea typeface="+mn-ea"/>
              </a:rPr>
              <a:t>              -&gt;  38:aa:3c:12:dd:32  d8:c7:c8:96:4b:b8           10     96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20:17:28  rad-req               -&gt;  38:aa:3c:12:dd:32  d8:c7:c8:96:4b:b8/Radius-2  65528  322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20:17:28  rad-</a:t>
            </a:r>
            <a:r>
              <a:rPr lang="en-US" sz="600" kern="1200" dirty="0" err="1">
                <a:solidFill>
                  <a:srgbClr val="595959"/>
                </a:solidFill>
                <a:ea typeface="+mn-ea"/>
              </a:rPr>
              <a:t>resp</a:t>
            </a:r>
            <a:r>
              <a:rPr lang="en-US" sz="600" kern="1200" dirty="0">
                <a:solidFill>
                  <a:srgbClr val="595959"/>
                </a:solidFill>
                <a:ea typeface="+mn-ea"/>
              </a:rPr>
              <a:t>              &lt;-  38:aa:3c:12:dd:32  d8:c7:c8:96:4b:b8/Radius-2  65528  159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20:17:28  </a:t>
            </a:r>
            <a:r>
              <a:rPr lang="en-US" sz="600" kern="1200" dirty="0" err="1">
                <a:solidFill>
                  <a:srgbClr val="595959"/>
                </a:solidFill>
                <a:ea typeface="+mn-ea"/>
              </a:rPr>
              <a:t>eap</a:t>
            </a:r>
            <a:r>
              <a:rPr lang="en-US" sz="600" kern="1200" dirty="0">
                <a:solidFill>
                  <a:srgbClr val="595959"/>
                </a:solidFill>
                <a:ea typeface="+mn-ea"/>
              </a:rPr>
              <a:t>-req               &lt;-  38:aa:3c:12:dd:32  d8:c7:c8:96:4b:b8           11     75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20:17:28  </a:t>
            </a:r>
            <a:r>
              <a:rPr lang="en-US" sz="600" kern="1200" dirty="0" err="1">
                <a:solidFill>
                  <a:srgbClr val="595959"/>
                </a:solidFill>
                <a:ea typeface="+mn-ea"/>
              </a:rPr>
              <a:t>eap-resp</a:t>
            </a:r>
            <a:r>
              <a:rPr lang="en-US" sz="600" kern="1200" dirty="0">
                <a:solidFill>
                  <a:srgbClr val="595959"/>
                </a:solidFill>
                <a:ea typeface="+mn-ea"/>
              </a:rPr>
              <a:t>              -&gt;  38:aa:3c:12:dd:32  d8:c7:c8:96:4b:b8           11     160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20:17:28  rad-req               -&gt;  38:aa:3c:12:dd:32  d8:c7:c8:96:4b:b8/Radius-2  25     386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20:17:28  rad-</a:t>
            </a:r>
            <a:r>
              <a:rPr lang="en-US" sz="600" kern="1200" dirty="0" err="1">
                <a:solidFill>
                  <a:srgbClr val="595959"/>
                </a:solidFill>
                <a:ea typeface="+mn-ea"/>
              </a:rPr>
              <a:t>resp</a:t>
            </a:r>
            <a:r>
              <a:rPr lang="en-US" sz="600" kern="1200" dirty="0">
                <a:solidFill>
                  <a:srgbClr val="595959"/>
                </a:solidFill>
                <a:ea typeface="+mn-ea"/>
              </a:rPr>
              <a:t>              &lt;-  38:aa:3c:12:dd:32  d8:c7:c8:96:4b:b8/Radius-2  25     175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20:17:28  </a:t>
            </a:r>
            <a:r>
              <a:rPr lang="en-US" sz="600" kern="1200" dirty="0" err="1">
                <a:solidFill>
                  <a:srgbClr val="595959"/>
                </a:solidFill>
                <a:ea typeface="+mn-ea"/>
              </a:rPr>
              <a:t>eap</a:t>
            </a:r>
            <a:r>
              <a:rPr lang="en-US" sz="600" kern="1200" dirty="0">
                <a:solidFill>
                  <a:srgbClr val="595959"/>
                </a:solidFill>
                <a:ea typeface="+mn-ea"/>
              </a:rPr>
              <a:t>-req               &lt;-  38:aa:3c:12:dd:32  d8:c7:c8:96:4b:b8           12     91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20:17:28  </a:t>
            </a:r>
            <a:r>
              <a:rPr lang="en-US" sz="600" kern="1200" dirty="0" err="1">
                <a:solidFill>
                  <a:srgbClr val="595959"/>
                </a:solidFill>
                <a:ea typeface="+mn-ea"/>
              </a:rPr>
              <a:t>eap-resp</a:t>
            </a:r>
            <a:r>
              <a:rPr lang="en-US" sz="600" kern="1200" dirty="0">
                <a:solidFill>
                  <a:srgbClr val="595959"/>
                </a:solidFill>
                <a:ea typeface="+mn-ea"/>
              </a:rPr>
              <a:t>              -&gt;  38:aa:3c:12:dd:32  d8:c7:c8:96:4b:b8           12     80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20:17:28  rad-req               -&gt;  38:aa:3c:12:dd:32  d8:c7:c8:96:4b:b8/Radius-2  33     306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20:17:28  rad-</a:t>
            </a:r>
            <a:r>
              <a:rPr lang="en-US" sz="600" kern="1200" dirty="0" err="1">
                <a:solidFill>
                  <a:srgbClr val="595959"/>
                </a:solidFill>
                <a:ea typeface="+mn-ea"/>
              </a:rPr>
              <a:t>resp</a:t>
            </a:r>
            <a:r>
              <a:rPr lang="en-US" sz="600" kern="1200" dirty="0">
                <a:solidFill>
                  <a:srgbClr val="595959"/>
                </a:solidFill>
                <a:ea typeface="+mn-ea"/>
              </a:rPr>
              <a:t>              &lt;-  38:aa:3c:12:dd:32  d8:c7:c8:96:4b:b8/Radius-2  33     191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20:17:28  </a:t>
            </a:r>
            <a:r>
              <a:rPr lang="en-US" sz="600" kern="1200" dirty="0" err="1">
                <a:solidFill>
                  <a:srgbClr val="595959"/>
                </a:solidFill>
                <a:ea typeface="+mn-ea"/>
              </a:rPr>
              <a:t>eap</a:t>
            </a:r>
            <a:r>
              <a:rPr lang="en-US" sz="600" kern="1200" dirty="0">
                <a:solidFill>
                  <a:srgbClr val="595959"/>
                </a:solidFill>
                <a:ea typeface="+mn-ea"/>
              </a:rPr>
              <a:t>-req               &lt;-  38:aa:3c:12:dd:32  d8:c7:c8:96:4b:b8           14     107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20:17:28  </a:t>
            </a:r>
            <a:r>
              <a:rPr lang="en-US" sz="600" kern="1200" dirty="0" err="1">
                <a:solidFill>
                  <a:srgbClr val="595959"/>
                </a:solidFill>
                <a:ea typeface="+mn-ea"/>
              </a:rPr>
              <a:t>eap-resp</a:t>
            </a:r>
            <a:r>
              <a:rPr lang="en-US" sz="600" kern="1200" dirty="0">
                <a:solidFill>
                  <a:srgbClr val="595959"/>
                </a:solidFill>
                <a:ea typeface="+mn-ea"/>
              </a:rPr>
              <a:t>              -&gt;  38:aa:3c:12:dd:32  d8:c7:c8:96:4b:b8           14     144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20:17:28  rad-req               -&gt;  38:aa:3c:12:dd:32  d8:c7:c8:96:4b:b8/Radius-2  30     370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20:17:28  rad-accept            &lt;-  38:aa:3c:12:dd:32  d8:c7:c8:96:4b:b8/Radius-2  30     356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20:17:28  </a:t>
            </a:r>
            <a:r>
              <a:rPr lang="en-US" sz="600" kern="1200" dirty="0" err="1">
                <a:solidFill>
                  <a:srgbClr val="595959"/>
                </a:solidFill>
                <a:ea typeface="+mn-ea"/>
              </a:rPr>
              <a:t>eap</a:t>
            </a:r>
            <a:r>
              <a:rPr lang="en-US" sz="600" kern="1200" dirty="0">
                <a:solidFill>
                  <a:srgbClr val="595959"/>
                </a:solidFill>
                <a:ea typeface="+mn-ea"/>
              </a:rPr>
              <a:t>-success           &lt;-  38:aa:3c:12:dd:32  d8:c7:c8:96:4b:b8           14     4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20:17:28  station-data-ready     *  38:aa:3c:12:dd:32  00:00:00:00:00:00           851    -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20:17:28  wpa2-key1             &lt;-  38:aa:3c:12:dd:32  d8:c7:c8:96:4b:b8           -      117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20:17:28  wpa2-key2             -&gt;  38:aa:3c:12:dd:32  d8:c7:c8:96:4b:b8           -      117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20:17:28  wpa2-key3             &lt;-  38:aa:3c:12:dd:32  d8:c7:c8:96:4b:b8           -      151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20:17:28  wpa2-key4             -&gt;  38:aa:3c:12:dd:32  d8:c7:c8:96:4b:b8           -      95    </a:t>
            </a:r>
          </a:p>
          <a:p>
            <a:pPr marL="257169" lvl="1" indent="0" defTabSz="514337" fontAlgn="auto">
              <a:lnSpc>
                <a:spcPct val="90000"/>
              </a:lnSpc>
              <a:spcBef>
                <a:spcPts val="0"/>
              </a:spcBef>
              <a:spcAft>
                <a:spcPts val="0"/>
              </a:spcAft>
              <a:buClr>
                <a:srgbClr val="595959"/>
              </a:buClr>
              <a:buNone/>
            </a:pPr>
            <a:endParaRPr lang="en-US" sz="600" kern="1200" dirty="0">
              <a:solidFill>
                <a:srgbClr val="595959"/>
              </a:solidFill>
              <a:ea typeface="+mn-ea"/>
            </a:endParaRPr>
          </a:p>
          <a:p>
            <a:pPr marL="257169" lvl="1" indent="0" defTabSz="514337" fontAlgn="auto">
              <a:lnSpc>
                <a:spcPct val="90000"/>
              </a:lnSpc>
              <a:spcBef>
                <a:spcPts val="0"/>
              </a:spcBef>
              <a:spcAft>
                <a:spcPts val="0"/>
              </a:spcAft>
              <a:buClr>
                <a:srgbClr val="595959"/>
              </a:buClr>
              <a:buNone/>
            </a:pPr>
            <a:r>
              <a:rPr lang="en-US" sz="1200" kern="1200" dirty="0">
                <a:solidFill>
                  <a:srgbClr val="595959"/>
                </a:solidFill>
                <a:ea typeface="+mn-ea"/>
              </a:rPr>
              <a:t>All good with this exchange and user roam</a:t>
            </a:r>
          </a:p>
        </p:txBody>
      </p:sp>
    </p:spTree>
    <p:extLst>
      <p:ext uri="{BB962C8B-B14F-4D97-AF65-F5344CB8AC3E}">
        <p14:creationId xmlns:p14="http://schemas.microsoft.com/office/powerpoint/2010/main" val="3698027818"/>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p:txBody>
          <a:bodyPr/>
          <a:lstStyle/>
          <a:p>
            <a:pPr>
              <a:spcBef>
                <a:spcPts val="0"/>
              </a:spcBef>
            </a:pPr>
            <a:r>
              <a:rPr lang="en-US" sz="1600" dirty="0"/>
              <a:t>There are a finite amount of available channels to communicate on </a:t>
            </a:r>
          </a:p>
          <a:p>
            <a:pPr>
              <a:spcBef>
                <a:spcPts val="0"/>
              </a:spcBef>
            </a:pPr>
            <a:r>
              <a:rPr lang="en-US" sz="1600" dirty="0"/>
              <a:t>(US regulatory Domain)</a:t>
            </a:r>
          </a:p>
          <a:p>
            <a:pPr lvl="1"/>
            <a:r>
              <a:rPr lang="en-US" sz="1200" dirty="0"/>
              <a:t>2.4 GHz – “B/G Band” – 3 Channels</a:t>
            </a:r>
          </a:p>
        </p:txBody>
      </p:sp>
      <p:pic>
        <p:nvPicPr>
          <p:cNvPr id="71" name="Picture 2"/>
          <p:cNvPicPr>
            <a:picLocks noChangeAspect="1" noChangeArrowheads="1"/>
          </p:cNvPicPr>
          <p:nvPr/>
        </p:nvPicPr>
        <p:blipFill>
          <a:blip r:embed="rId3" cstate="print"/>
          <a:srcRect/>
          <a:stretch>
            <a:fillRect/>
          </a:stretch>
        </p:blipFill>
        <p:spPr bwMode="auto">
          <a:xfrm>
            <a:off x="499444" y="1973178"/>
            <a:ext cx="7885153" cy="1989221"/>
          </a:xfrm>
          <a:prstGeom prst="rect">
            <a:avLst/>
          </a:prstGeom>
          <a:noFill/>
          <a:ln w="9525">
            <a:noFill/>
            <a:miter lim="800000"/>
            <a:headEnd/>
            <a:tailEnd/>
          </a:ln>
        </p:spPr>
      </p:pic>
      <p:sp>
        <p:nvSpPr>
          <p:cNvPr id="6" name="Title 1"/>
          <p:cNvSpPr>
            <a:spLocks noGrp="1"/>
          </p:cNvSpPr>
          <p:nvPr>
            <p:ph type="title"/>
          </p:nvPr>
        </p:nvSpPr>
        <p:spPr>
          <a:xfrm>
            <a:off x="76200" y="92837"/>
            <a:ext cx="9067800" cy="354806"/>
          </a:xfrm>
        </p:spPr>
        <p:txBody>
          <a:bodyPr/>
          <a:lstStyle/>
          <a:p>
            <a:r>
              <a:rPr lang="en-US" sz="2400" dirty="0"/>
              <a:t>802.11 Wireless Networking Refresher</a:t>
            </a:r>
            <a:endParaRPr lang="en-US" sz="1600" dirty="0"/>
          </a:p>
        </p:txBody>
      </p:sp>
    </p:spTree>
    <p:extLst>
      <p:ext uri="{BB962C8B-B14F-4D97-AF65-F5344CB8AC3E}">
        <p14:creationId xmlns:p14="http://schemas.microsoft.com/office/powerpoint/2010/main" val="2608765149"/>
      </p:ext>
    </p:extLst>
  </p:cSld>
  <p:clrMapOvr>
    <a:masterClrMapping/>
  </p:clrMapOvr>
  <p:transition spd="med">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sz="2400" dirty="0"/>
              <a:t>Client Troubleshooting</a:t>
            </a:r>
            <a:endParaRPr lang="en-US" sz="1400" dirty="0"/>
          </a:p>
        </p:txBody>
      </p:sp>
      <p:sp>
        <p:nvSpPr>
          <p:cNvPr id="3" name="Content Placeholder 2"/>
          <p:cNvSpPr>
            <a:spLocks noGrp="1"/>
          </p:cNvSpPr>
          <p:nvPr>
            <p:ph type="body" sz="quarter" idx="11"/>
          </p:nvPr>
        </p:nvSpPr>
        <p:spPr/>
        <p:txBody>
          <a:bodyPr/>
          <a:lstStyle/>
          <a:p>
            <a:r>
              <a:rPr lang="en-US" sz="1600" dirty="0"/>
              <a:t>Authentication – Troubleshooting 802.1X </a:t>
            </a:r>
            <a:r>
              <a:rPr lang="en-US" sz="1600" dirty="0" err="1"/>
              <a:t>Auth</a:t>
            </a:r>
            <a:r>
              <a:rPr lang="en-US" sz="1600" dirty="0"/>
              <a:t> Issues</a:t>
            </a:r>
          </a:p>
          <a:p>
            <a:pPr marL="257169" lvl="1" indent="0">
              <a:spcBef>
                <a:spcPts val="0"/>
              </a:spcBef>
              <a:buNone/>
            </a:pPr>
            <a:r>
              <a:rPr lang="en-US" sz="1400" dirty="0"/>
              <a:t>Viewing the </a:t>
            </a:r>
            <a:r>
              <a:rPr lang="en-US" sz="1400" dirty="0" err="1"/>
              <a:t>auth-tracebuf</a:t>
            </a:r>
            <a:r>
              <a:rPr lang="en-US" sz="1400" dirty="0"/>
              <a:t> – PMK Caching After Roaming Back to Original BSSID</a:t>
            </a:r>
          </a:p>
          <a:p>
            <a:pPr marL="257169" lvl="1" indent="0">
              <a:spcBef>
                <a:spcPts val="0"/>
              </a:spcBef>
              <a:buNone/>
            </a:pPr>
            <a:endParaRPr lang="en-US" sz="1400" dirty="0"/>
          </a:p>
          <a:p>
            <a:pPr marL="257169" lvl="1" indent="0" defTabSz="514337" fontAlgn="auto">
              <a:lnSpc>
                <a:spcPct val="90000"/>
              </a:lnSpc>
              <a:spcBef>
                <a:spcPts val="0"/>
              </a:spcBef>
              <a:spcAft>
                <a:spcPts val="0"/>
              </a:spcAft>
              <a:buClr>
                <a:srgbClr val="595959"/>
              </a:buClr>
              <a:buNone/>
            </a:pPr>
            <a:endParaRPr lang="en-US" sz="600" kern="1200" dirty="0">
              <a:solidFill>
                <a:srgbClr val="595959"/>
              </a:solidFill>
              <a:ea typeface="+mn-ea"/>
            </a:endParaRP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20:18:04  station-down           *  38:aa:3c:12:dd:32  d8:c7:c8:96:4b:b8           -      -    </a:t>
            </a:r>
            <a:r>
              <a:rPr lang="en-US" sz="600" b="1" kern="1200" dirty="0">
                <a:solidFill>
                  <a:srgbClr val="FF0000"/>
                </a:solidFill>
                <a:ea typeface="+mn-ea"/>
                <a:sym typeface="Wingdings" panose="05000000000000000000" pitchFamily="2" charset="2"/>
              </a:rPr>
              <a:t> U</a:t>
            </a:r>
            <a:r>
              <a:rPr lang="en-US" sz="600" b="1" kern="1200" dirty="0">
                <a:solidFill>
                  <a:srgbClr val="FF0000"/>
                </a:solidFill>
                <a:ea typeface="+mn-ea"/>
              </a:rPr>
              <a:t>ser roams here 36  seconds later</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20:18:04  station-up             *  38:aa:3c:12:dd:32  d8:c7:c8:96:70:bc           -      -     wpa2 </a:t>
            </a:r>
            <a:r>
              <a:rPr lang="en-US" sz="600" kern="1200" dirty="0" err="1">
                <a:solidFill>
                  <a:srgbClr val="595959"/>
                </a:solidFill>
                <a:ea typeface="+mn-ea"/>
              </a:rPr>
              <a:t>aes</a:t>
            </a:r>
            <a:endParaRPr lang="en-US" sz="600" kern="1200" dirty="0">
              <a:solidFill>
                <a:srgbClr val="595959"/>
              </a:solidFill>
              <a:ea typeface="+mn-ea"/>
            </a:endParaRP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20:18:04  station-data-ready     *  38:aa:3c:12:dd:32  00:00:00:00:00:00           851    -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20:18:04  wpa2-key1             &lt;-  38:aa:3c:12:dd:32  d8:c7:c8:96:70:bc           -      117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20:18:04  wpa2-key2             -&gt;  38:aa:3c:12:dd:32  d8:c7:c8:96:70:bc           -      135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20:18:04  wpa2-key3             &lt;-  38:aa:3c:12:dd:32  d8:c7:c8:96:70:bc           -      151   </a:t>
            </a:r>
          </a:p>
          <a:p>
            <a:pPr marL="257169" lvl="1" indent="0" defTabSz="514337" fontAlgn="auto">
              <a:lnSpc>
                <a:spcPct val="90000"/>
              </a:lnSpc>
              <a:spcBef>
                <a:spcPts val="0"/>
              </a:spcBef>
              <a:spcAft>
                <a:spcPts val="0"/>
              </a:spcAft>
              <a:buClr>
                <a:srgbClr val="595959"/>
              </a:buClr>
              <a:buNone/>
            </a:pPr>
            <a:r>
              <a:rPr lang="en-US" sz="600" kern="1200" dirty="0">
                <a:solidFill>
                  <a:srgbClr val="595959"/>
                </a:solidFill>
                <a:ea typeface="+mn-ea"/>
              </a:rPr>
              <a:t>May 29 20:18:04  wpa2-key4             -&gt;  38:aa:3c:12:dd:32  d8:c7:c8:96:70:bc           -      95 </a:t>
            </a:r>
          </a:p>
          <a:p>
            <a:pPr marL="257169" lvl="1" indent="0" defTabSz="514337" fontAlgn="auto">
              <a:lnSpc>
                <a:spcPct val="90000"/>
              </a:lnSpc>
              <a:spcBef>
                <a:spcPts val="0"/>
              </a:spcBef>
              <a:spcAft>
                <a:spcPts val="0"/>
              </a:spcAft>
              <a:buClr>
                <a:srgbClr val="595959"/>
              </a:buClr>
              <a:buNone/>
            </a:pPr>
            <a:endParaRPr lang="en-US" sz="1200" kern="1200" dirty="0">
              <a:solidFill>
                <a:srgbClr val="595959"/>
              </a:solidFill>
              <a:ea typeface="+mn-ea"/>
            </a:endParaRPr>
          </a:p>
          <a:p>
            <a:pPr marL="257169" lvl="1" indent="0" defTabSz="514337" fontAlgn="auto">
              <a:lnSpc>
                <a:spcPct val="90000"/>
              </a:lnSpc>
              <a:spcBef>
                <a:spcPts val="0"/>
              </a:spcBef>
              <a:spcAft>
                <a:spcPts val="0"/>
              </a:spcAft>
              <a:buClr>
                <a:srgbClr val="595959"/>
              </a:buClr>
              <a:buNone/>
            </a:pPr>
            <a:r>
              <a:rPr lang="en-US" sz="1200" kern="1200" dirty="0">
                <a:solidFill>
                  <a:srgbClr val="595959"/>
                </a:solidFill>
                <a:ea typeface="+mn-ea"/>
              </a:rPr>
              <a:t>Note the abbreviated authentication since PMK caching has kicked in here</a:t>
            </a:r>
          </a:p>
        </p:txBody>
      </p:sp>
    </p:spTree>
    <p:extLst>
      <p:ext uri="{BB962C8B-B14F-4D97-AF65-F5344CB8AC3E}">
        <p14:creationId xmlns:p14="http://schemas.microsoft.com/office/powerpoint/2010/main" val="3131636124"/>
      </p:ext>
    </p:extLst>
  </p:cSld>
  <p:clrMapOvr>
    <a:masterClrMapping/>
  </p:clrMapOvr>
  <p:transition spd="med">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sz="2400" dirty="0"/>
              <a:t>Client Troubleshooting</a:t>
            </a:r>
            <a:endParaRPr lang="en-US" sz="1400" dirty="0"/>
          </a:p>
        </p:txBody>
      </p:sp>
      <p:sp>
        <p:nvSpPr>
          <p:cNvPr id="3" name="Content Placeholder 2"/>
          <p:cNvSpPr>
            <a:spLocks noGrp="1"/>
          </p:cNvSpPr>
          <p:nvPr>
            <p:ph type="body" sz="quarter" idx="11"/>
          </p:nvPr>
        </p:nvSpPr>
        <p:spPr/>
        <p:txBody>
          <a:bodyPr/>
          <a:lstStyle/>
          <a:p>
            <a:r>
              <a:rPr lang="en-US" sz="1600" dirty="0"/>
              <a:t>Authentication – Troubleshooting 802.1X </a:t>
            </a:r>
            <a:r>
              <a:rPr lang="en-US" sz="1600" dirty="0" err="1"/>
              <a:t>Auth</a:t>
            </a:r>
            <a:r>
              <a:rPr lang="en-US" sz="1600" dirty="0"/>
              <a:t> Issues</a:t>
            </a:r>
          </a:p>
          <a:p>
            <a:pPr marL="257169" lvl="1" indent="0">
              <a:spcBef>
                <a:spcPts val="0"/>
              </a:spcBef>
              <a:buNone/>
            </a:pPr>
            <a:r>
              <a:rPr lang="en-US" sz="1400" dirty="0"/>
              <a:t>Viewing the </a:t>
            </a:r>
            <a:r>
              <a:rPr lang="en-US" sz="1400" dirty="0" err="1"/>
              <a:t>auth-tracebuf</a:t>
            </a:r>
            <a:r>
              <a:rPr lang="en-US" sz="1400" dirty="0"/>
              <a:t> – User Supplicant Not Responding to EAP-ID Request</a:t>
            </a:r>
          </a:p>
          <a:p>
            <a:pPr marL="257169" lvl="1" indent="0">
              <a:spcBef>
                <a:spcPts val="0"/>
              </a:spcBef>
              <a:buNone/>
            </a:pPr>
            <a:endParaRPr lang="en-US" sz="1400" dirty="0"/>
          </a:p>
          <a:p>
            <a:pPr marL="257169" lvl="1" indent="0" defTabSz="514337" fontAlgn="auto">
              <a:lnSpc>
                <a:spcPct val="90000"/>
              </a:lnSpc>
              <a:spcBef>
                <a:spcPts val="0"/>
              </a:spcBef>
              <a:spcAft>
                <a:spcPts val="0"/>
              </a:spcAft>
              <a:buClr>
                <a:srgbClr val="595959"/>
              </a:buClr>
              <a:buNone/>
            </a:pPr>
            <a:endParaRPr lang="en-US" sz="600" kern="1200" dirty="0">
              <a:solidFill>
                <a:srgbClr val="595959"/>
              </a:solidFill>
              <a:ea typeface="+mn-ea"/>
            </a:endParaRPr>
          </a:p>
          <a:p>
            <a:pPr marL="0" lvl="0" indent="0" eaLnBrk="0" hangingPunct="0">
              <a:lnSpc>
                <a:spcPct val="100000"/>
              </a:lnSpc>
              <a:spcBef>
                <a:spcPts val="0"/>
              </a:spcBef>
              <a:spcAft>
                <a:spcPts val="0"/>
              </a:spcAft>
            </a:pPr>
            <a:r>
              <a:rPr lang="en-US" sz="600" b="0" dirty="0">
                <a:solidFill>
                  <a:srgbClr val="595959"/>
                </a:solidFill>
                <a:ea typeface="+mn-ea"/>
              </a:rPr>
              <a:t>May 29 20:21:17  station-down           *  38:aa:3c:12:dd:32  d8:c7:c8:96:70:bc           -      </a:t>
            </a:r>
            <a:r>
              <a:rPr lang="en-US" sz="600" dirty="0">
                <a:solidFill>
                  <a:srgbClr val="FF0000"/>
                </a:solidFill>
                <a:ea typeface="+mn-ea"/>
              </a:rPr>
              <a:t>-     </a:t>
            </a:r>
            <a:r>
              <a:rPr lang="en-US" sz="600" dirty="0">
                <a:solidFill>
                  <a:srgbClr val="FF0000"/>
                </a:solidFill>
                <a:ea typeface="+mn-ea"/>
                <a:sym typeface="Wingdings"/>
              </a:rPr>
              <a:t></a:t>
            </a:r>
            <a:r>
              <a:rPr lang="en-US" sz="600" dirty="0">
                <a:solidFill>
                  <a:srgbClr val="FF0000"/>
                </a:solidFill>
                <a:ea typeface="+mn-ea"/>
              </a:rPr>
              <a:t> User roams here</a:t>
            </a:r>
          </a:p>
          <a:p>
            <a:pPr marL="0" lvl="0" indent="0" eaLnBrk="0" hangingPunct="0">
              <a:lnSpc>
                <a:spcPct val="100000"/>
              </a:lnSpc>
              <a:spcBef>
                <a:spcPts val="0"/>
              </a:spcBef>
              <a:spcAft>
                <a:spcPts val="0"/>
              </a:spcAft>
            </a:pPr>
            <a:r>
              <a:rPr lang="en-US" sz="600" b="0" dirty="0">
                <a:solidFill>
                  <a:srgbClr val="595959"/>
                </a:solidFill>
                <a:ea typeface="+mn-ea"/>
              </a:rPr>
              <a:t>May 29 20:21:17  station-up             *  38:aa:3c:12:dd:32  d8:c7:c8:96:70:bc           -      -     wpa2 </a:t>
            </a:r>
            <a:r>
              <a:rPr lang="en-US" sz="600" b="0" dirty="0" err="1">
                <a:solidFill>
                  <a:srgbClr val="595959"/>
                </a:solidFill>
                <a:ea typeface="+mn-ea"/>
              </a:rPr>
              <a:t>aes</a:t>
            </a:r>
            <a:endParaRPr lang="en-US" sz="600" b="0" dirty="0">
              <a:solidFill>
                <a:srgbClr val="595959"/>
              </a:solidFill>
              <a:ea typeface="+mn-ea"/>
            </a:endParaRPr>
          </a:p>
          <a:p>
            <a:pPr marL="0" lvl="0" indent="0" eaLnBrk="0" hangingPunct="0">
              <a:lnSpc>
                <a:spcPct val="100000"/>
              </a:lnSpc>
              <a:spcBef>
                <a:spcPts val="0"/>
              </a:spcBef>
              <a:spcAft>
                <a:spcPts val="0"/>
              </a:spcAft>
            </a:pPr>
            <a:r>
              <a:rPr lang="en-US" sz="600" b="0" dirty="0">
                <a:solidFill>
                  <a:srgbClr val="595959"/>
                </a:solidFill>
                <a:ea typeface="+mn-ea"/>
              </a:rPr>
              <a:t>May 29 20:21:17  </a:t>
            </a:r>
            <a:r>
              <a:rPr lang="en-US" sz="600" b="0" dirty="0" err="1">
                <a:solidFill>
                  <a:srgbClr val="595959"/>
                </a:solidFill>
                <a:ea typeface="+mn-ea"/>
              </a:rPr>
              <a:t>eap</a:t>
            </a:r>
            <a:r>
              <a:rPr lang="en-US" sz="600" b="0" dirty="0">
                <a:solidFill>
                  <a:srgbClr val="595959"/>
                </a:solidFill>
                <a:ea typeface="+mn-ea"/>
              </a:rPr>
              <a:t>-id-req            &lt;-  38:aa:3c:12:dd:32  d8:c7:c8:96:70:bc           1      5     </a:t>
            </a:r>
            <a:r>
              <a:rPr lang="en-US" sz="600" dirty="0">
                <a:solidFill>
                  <a:srgbClr val="FF0000"/>
                </a:solidFill>
                <a:ea typeface="+mn-ea"/>
                <a:sym typeface="Wingdings"/>
              </a:rPr>
              <a:t></a:t>
            </a:r>
            <a:r>
              <a:rPr lang="en-US" sz="600" dirty="0">
                <a:solidFill>
                  <a:srgbClr val="FF0000"/>
                </a:solidFill>
                <a:ea typeface="+mn-ea"/>
              </a:rPr>
              <a:t> Appears that the AP no longer has the PMK cached so a full re-</a:t>
            </a:r>
            <a:r>
              <a:rPr lang="en-US" sz="600" dirty="0" err="1">
                <a:solidFill>
                  <a:srgbClr val="FF0000"/>
                </a:solidFill>
                <a:ea typeface="+mn-ea"/>
              </a:rPr>
              <a:t>auth</a:t>
            </a:r>
            <a:r>
              <a:rPr lang="en-US" sz="600" dirty="0">
                <a:solidFill>
                  <a:srgbClr val="FF0000"/>
                </a:solidFill>
                <a:ea typeface="+mn-ea"/>
              </a:rPr>
              <a:t> is started</a:t>
            </a:r>
          </a:p>
          <a:p>
            <a:pPr marL="0" lvl="0" indent="0" eaLnBrk="0" hangingPunct="0">
              <a:lnSpc>
                <a:spcPct val="100000"/>
              </a:lnSpc>
              <a:spcBef>
                <a:spcPts val="0"/>
              </a:spcBef>
              <a:spcAft>
                <a:spcPts val="0"/>
              </a:spcAft>
            </a:pPr>
            <a:r>
              <a:rPr lang="en-US" sz="600" b="0" dirty="0">
                <a:solidFill>
                  <a:srgbClr val="595959"/>
                </a:solidFill>
                <a:ea typeface="+mn-ea"/>
              </a:rPr>
              <a:t>May 29 20:21:17  </a:t>
            </a:r>
            <a:r>
              <a:rPr lang="en-US" sz="600" b="0" dirty="0" err="1">
                <a:solidFill>
                  <a:srgbClr val="595959"/>
                </a:solidFill>
                <a:ea typeface="+mn-ea"/>
              </a:rPr>
              <a:t>eap</a:t>
            </a:r>
            <a:r>
              <a:rPr lang="en-US" sz="600" b="0" dirty="0">
                <a:solidFill>
                  <a:srgbClr val="595959"/>
                </a:solidFill>
                <a:ea typeface="+mn-ea"/>
              </a:rPr>
              <a:t>-id-</a:t>
            </a:r>
            <a:r>
              <a:rPr lang="en-US" sz="600" b="0" dirty="0" err="1">
                <a:solidFill>
                  <a:srgbClr val="595959"/>
                </a:solidFill>
                <a:ea typeface="+mn-ea"/>
              </a:rPr>
              <a:t>resp</a:t>
            </a:r>
            <a:r>
              <a:rPr lang="en-US" sz="600" b="0" dirty="0">
                <a:solidFill>
                  <a:srgbClr val="595959"/>
                </a:solidFill>
                <a:ea typeface="+mn-ea"/>
              </a:rPr>
              <a:t>           -&gt;  38:aa:3c:12:dd:32  d8:c7:c8:96:70:bc           1      26    </a:t>
            </a:r>
            <a:r>
              <a:rPr lang="en-US" sz="600" b="0" dirty="0" err="1">
                <a:solidFill>
                  <a:srgbClr val="595959"/>
                </a:solidFill>
                <a:ea typeface="+mn-ea"/>
              </a:rPr>
              <a:t>northamerica</a:t>
            </a:r>
            <a:r>
              <a:rPr lang="en-US" sz="600" b="0" dirty="0">
                <a:solidFill>
                  <a:srgbClr val="595959"/>
                </a:solidFill>
                <a:ea typeface="+mn-ea"/>
              </a:rPr>
              <a:t>\User-X </a:t>
            </a:r>
          </a:p>
          <a:p>
            <a:pPr marL="0" lvl="0" indent="0" eaLnBrk="0" hangingPunct="0">
              <a:lnSpc>
                <a:spcPct val="100000"/>
              </a:lnSpc>
              <a:spcBef>
                <a:spcPts val="0"/>
              </a:spcBef>
              <a:spcAft>
                <a:spcPts val="0"/>
              </a:spcAft>
            </a:pPr>
            <a:r>
              <a:rPr lang="en-US" sz="600" b="0" dirty="0">
                <a:solidFill>
                  <a:srgbClr val="595959"/>
                </a:solidFill>
                <a:ea typeface="+mn-ea"/>
              </a:rPr>
              <a:t>May 29 20:21:17  rad-req               -&gt;  38:aa:3c:12:dd:32  d8:c7:c8:96:70:bc           65425  214   </a:t>
            </a:r>
          </a:p>
          <a:p>
            <a:pPr marL="0" lvl="0" indent="0" eaLnBrk="0" hangingPunct="0">
              <a:lnSpc>
                <a:spcPct val="100000"/>
              </a:lnSpc>
              <a:spcBef>
                <a:spcPts val="0"/>
              </a:spcBef>
              <a:spcAft>
                <a:spcPts val="0"/>
              </a:spcAft>
            </a:pPr>
            <a:r>
              <a:rPr lang="en-US" sz="600" b="0" dirty="0">
                <a:solidFill>
                  <a:srgbClr val="595959"/>
                </a:solidFill>
                <a:ea typeface="+mn-ea"/>
              </a:rPr>
              <a:t>May 29 20:21:17  rad-</a:t>
            </a:r>
            <a:r>
              <a:rPr lang="en-US" sz="600" b="0" dirty="0" err="1">
                <a:solidFill>
                  <a:srgbClr val="595959"/>
                </a:solidFill>
                <a:ea typeface="+mn-ea"/>
              </a:rPr>
              <a:t>resp</a:t>
            </a:r>
            <a:r>
              <a:rPr lang="en-US" sz="600" b="0" dirty="0">
                <a:solidFill>
                  <a:srgbClr val="595959"/>
                </a:solidFill>
                <a:ea typeface="+mn-ea"/>
              </a:rPr>
              <a:t>              &lt;-  38:aa:3c:12:dd:32  d8:c7:c8:96:70:bc/Radius-2  65425  90    </a:t>
            </a:r>
          </a:p>
          <a:p>
            <a:pPr marL="0" lvl="0" indent="0" eaLnBrk="0" hangingPunct="0">
              <a:lnSpc>
                <a:spcPct val="100000"/>
              </a:lnSpc>
              <a:spcBef>
                <a:spcPts val="0"/>
              </a:spcBef>
              <a:spcAft>
                <a:spcPts val="0"/>
              </a:spcAft>
            </a:pPr>
            <a:r>
              <a:rPr lang="en-US" sz="600" b="0" dirty="0">
                <a:solidFill>
                  <a:srgbClr val="595959"/>
                </a:solidFill>
                <a:ea typeface="+mn-ea"/>
              </a:rPr>
              <a:t>May 29 20:21:17  </a:t>
            </a:r>
            <a:r>
              <a:rPr lang="en-US" sz="600" b="0" dirty="0" err="1">
                <a:solidFill>
                  <a:srgbClr val="595959"/>
                </a:solidFill>
                <a:ea typeface="+mn-ea"/>
              </a:rPr>
              <a:t>eap</a:t>
            </a:r>
            <a:r>
              <a:rPr lang="en-US" sz="600" b="0" dirty="0">
                <a:solidFill>
                  <a:srgbClr val="595959"/>
                </a:solidFill>
                <a:ea typeface="+mn-ea"/>
              </a:rPr>
              <a:t>-req               &lt;-  38:aa:3c:12:dd:32  d8:c7:c8:96:70:bc           2      6</a:t>
            </a:r>
            <a:endParaRPr lang="en-US" sz="600" dirty="0">
              <a:solidFill>
                <a:srgbClr val="595959"/>
              </a:solidFill>
              <a:ea typeface="+mn-ea"/>
            </a:endParaRPr>
          </a:p>
          <a:p>
            <a:pPr marL="0" lvl="0" indent="0" eaLnBrk="0" hangingPunct="0">
              <a:lnSpc>
                <a:spcPct val="100000"/>
              </a:lnSpc>
              <a:spcBef>
                <a:spcPts val="0"/>
              </a:spcBef>
              <a:spcAft>
                <a:spcPts val="0"/>
              </a:spcAft>
            </a:pPr>
            <a:r>
              <a:rPr lang="en-US" sz="600" b="0" dirty="0">
                <a:solidFill>
                  <a:srgbClr val="595959"/>
                </a:solidFill>
                <a:ea typeface="+mn-ea"/>
              </a:rPr>
              <a:t>May 29 20:21:21  </a:t>
            </a:r>
            <a:r>
              <a:rPr lang="en-US" sz="600" b="0" dirty="0" err="1">
                <a:solidFill>
                  <a:srgbClr val="595959"/>
                </a:solidFill>
                <a:ea typeface="+mn-ea"/>
              </a:rPr>
              <a:t>eap</a:t>
            </a:r>
            <a:r>
              <a:rPr lang="en-US" sz="600" b="0" dirty="0">
                <a:solidFill>
                  <a:srgbClr val="595959"/>
                </a:solidFill>
                <a:ea typeface="+mn-ea"/>
              </a:rPr>
              <a:t>-req               &lt;-  38:aa:3c:12:dd:32  d8:c7:c8:96:70:bc           2      6     </a:t>
            </a:r>
            <a:r>
              <a:rPr lang="en-US" sz="600" dirty="0">
                <a:solidFill>
                  <a:srgbClr val="FF0000"/>
                </a:solidFill>
                <a:ea typeface="+mn-ea"/>
                <a:sym typeface="Wingdings"/>
              </a:rPr>
              <a:t></a:t>
            </a:r>
            <a:r>
              <a:rPr lang="en-US" sz="600" dirty="0">
                <a:solidFill>
                  <a:srgbClr val="FF0000"/>
                </a:solidFill>
                <a:ea typeface="+mn-ea"/>
              </a:rPr>
              <a:t>  Houston we have a problem…the client is not responding to the </a:t>
            </a:r>
            <a:r>
              <a:rPr lang="en-US" sz="600" dirty="0" err="1">
                <a:solidFill>
                  <a:srgbClr val="FF0000"/>
                </a:solidFill>
                <a:ea typeface="+mn-ea"/>
              </a:rPr>
              <a:t>eap</a:t>
            </a:r>
            <a:r>
              <a:rPr lang="en-US" sz="600" dirty="0">
                <a:solidFill>
                  <a:srgbClr val="FF0000"/>
                </a:solidFill>
                <a:ea typeface="+mn-ea"/>
              </a:rPr>
              <a:t> requests, see the next 3 requests and the timestamps.  Our timeout (which is configurable) is 5 seconds by default which is more than enough time</a:t>
            </a:r>
            <a:r>
              <a:rPr lang="en-US" sz="600" dirty="0">
                <a:solidFill>
                  <a:srgbClr val="595959"/>
                </a:solidFill>
                <a:ea typeface="+mn-ea"/>
              </a:rPr>
              <a:t>.</a:t>
            </a:r>
            <a:endParaRPr lang="en-US" sz="600" b="0" dirty="0">
              <a:solidFill>
                <a:srgbClr val="595959"/>
              </a:solidFill>
              <a:ea typeface="+mn-ea"/>
            </a:endParaRPr>
          </a:p>
          <a:p>
            <a:pPr marL="0" lvl="0" indent="0" eaLnBrk="0" hangingPunct="0">
              <a:lnSpc>
                <a:spcPct val="100000"/>
              </a:lnSpc>
              <a:spcBef>
                <a:spcPts val="0"/>
              </a:spcBef>
              <a:spcAft>
                <a:spcPts val="0"/>
              </a:spcAft>
            </a:pPr>
            <a:r>
              <a:rPr lang="en-US" sz="600" b="0" dirty="0">
                <a:solidFill>
                  <a:srgbClr val="595959"/>
                </a:solidFill>
                <a:ea typeface="+mn-ea"/>
              </a:rPr>
              <a:t>May 29 20:21:24  </a:t>
            </a:r>
            <a:r>
              <a:rPr lang="en-US" sz="600" b="0" dirty="0" err="1">
                <a:solidFill>
                  <a:srgbClr val="595959"/>
                </a:solidFill>
                <a:ea typeface="+mn-ea"/>
              </a:rPr>
              <a:t>eap</a:t>
            </a:r>
            <a:r>
              <a:rPr lang="en-US" sz="600" b="0" dirty="0">
                <a:solidFill>
                  <a:srgbClr val="595959"/>
                </a:solidFill>
                <a:ea typeface="+mn-ea"/>
              </a:rPr>
              <a:t>-req               &lt;-  38:aa:3c:12:dd:32  d8:c7:c8:96:70:bc           2      6     </a:t>
            </a:r>
          </a:p>
          <a:p>
            <a:pPr marL="0" lvl="0" indent="0" eaLnBrk="0" hangingPunct="0">
              <a:lnSpc>
                <a:spcPct val="100000"/>
              </a:lnSpc>
              <a:spcBef>
                <a:spcPts val="0"/>
              </a:spcBef>
              <a:spcAft>
                <a:spcPts val="0"/>
              </a:spcAft>
            </a:pPr>
            <a:r>
              <a:rPr lang="en-US" sz="600" b="0" dirty="0">
                <a:solidFill>
                  <a:srgbClr val="595959"/>
                </a:solidFill>
                <a:ea typeface="+mn-ea"/>
              </a:rPr>
              <a:t>May 29 20:21:27  </a:t>
            </a:r>
            <a:r>
              <a:rPr lang="en-US" sz="600" b="0" dirty="0" err="1">
                <a:solidFill>
                  <a:srgbClr val="595959"/>
                </a:solidFill>
                <a:ea typeface="+mn-ea"/>
              </a:rPr>
              <a:t>eap</a:t>
            </a:r>
            <a:r>
              <a:rPr lang="en-US" sz="600" b="0" dirty="0">
                <a:solidFill>
                  <a:srgbClr val="595959"/>
                </a:solidFill>
                <a:ea typeface="+mn-ea"/>
              </a:rPr>
              <a:t>-req               &lt;-  38:aa:3c:12:dd:32  d8:c7:c8:96:70:bc           2      6     </a:t>
            </a:r>
          </a:p>
          <a:p>
            <a:pPr marL="0" lvl="0" indent="0" eaLnBrk="0" hangingPunct="0">
              <a:lnSpc>
                <a:spcPct val="100000"/>
              </a:lnSpc>
              <a:spcBef>
                <a:spcPts val="0"/>
              </a:spcBef>
              <a:spcAft>
                <a:spcPts val="0"/>
              </a:spcAft>
            </a:pPr>
            <a:r>
              <a:rPr lang="en-US" sz="600" b="0" dirty="0">
                <a:solidFill>
                  <a:srgbClr val="595959"/>
                </a:solidFill>
                <a:ea typeface="+mn-ea"/>
              </a:rPr>
              <a:t>May 29 20:21:30  </a:t>
            </a:r>
            <a:r>
              <a:rPr lang="en-US" sz="600" b="0" dirty="0" err="1">
                <a:solidFill>
                  <a:srgbClr val="595959"/>
                </a:solidFill>
                <a:ea typeface="+mn-ea"/>
              </a:rPr>
              <a:t>eap</a:t>
            </a:r>
            <a:r>
              <a:rPr lang="en-US" sz="600" b="0" dirty="0">
                <a:solidFill>
                  <a:srgbClr val="595959"/>
                </a:solidFill>
                <a:ea typeface="+mn-ea"/>
              </a:rPr>
              <a:t>-failure           &lt;-  38:aa:3c:12:dd:32  d8:c7:c8:96:70:bc           2      4     server timeout </a:t>
            </a:r>
            <a:r>
              <a:rPr lang="en-US" sz="600" dirty="0">
                <a:solidFill>
                  <a:srgbClr val="FF0000"/>
                </a:solidFill>
                <a:ea typeface="+mn-ea"/>
                <a:sym typeface="Wingdings"/>
              </a:rPr>
              <a:t></a:t>
            </a:r>
            <a:r>
              <a:rPr lang="en-US" sz="600" dirty="0">
                <a:solidFill>
                  <a:srgbClr val="FF0000"/>
                </a:solidFill>
                <a:ea typeface="+mn-ea"/>
              </a:rPr>
              <a:t>  Remember that these EAP messages are between the client and the server so the server decides to timeout and force the client to try again.</a:t>
            </a:r>
          </a:p>
          <a:p>
            <a:pPr marL="0" lvl="0" indent="0" eaLnBrk="0" hangingPunct="0">
              <a:lnSpc>
                <a:spcPct val="100000"/>
              </a:lnSpc>
              <a:spcBef>
                <a:spcPts val="0"/>
              </a:spcBef>
              <a:spcAft>
                <a:spcPts val="0"/>
              </a:spcAft>
            </a:pPr>
            <a:r>
              <a:rPr lang="en-US" sz="600" b="0" dirty="0">
                <a:solidFill>
                  <a:srgbClr val="595959"/>
                </a:solidFill>
                <a:ea typeface="+mn-ea"/>
              </a:rPr>
              <a:t>May 29 20:21:30  </a:t>
            </a:r>
            <a:r>
              <a:rPr lang="en-US" sz="600" b="0" dirty="0" err="1">
                <a:solidFill>
                  <a:srgbClr val="595959"/>
                </a:solidFill>
                <a:ea typeface="+mn-ea"/>
              </a:rPr>
              <a:t>eap</a:t>
            </a:r>
            <a:r>
              <a:rPr lang="en-US" sz="600" b="0" dirty="0">
                <a:solidFill>
                  <a:srgbClr val="595959"/>
                </a:solidFill>
                <a:ea typeface="+mn-ea"/>
              </a:rPr>
              <a:t>-failure           &lt;-  38:aa:3c:12:dd:32  d8:c7:c8:96:70:bc           3      4     station timeout </a:t>
            </a:r>
            <a:r>
              <a:rPr lang="en-US" sz="600" dirty="0">
                <a:solidFill>
                  <a:srgbClr val="FF0000"/>
                </a:solidFill>
                <a:ea typeface="+mn-ea"/>
                <a:sym typeface="Wingdings" panose="05000000000000000000" pitchFamily="2" charset="2"/>
              </a:rPr>
              <a:t>  The station didn’t respond to the last message so it’s timed out and the process starts over</a:t>
            </a:r>
            <a:endParaRPr lang="en-US" sz="600" dirty="0">
              <a:solidFill>
                <a:srgbClr val="FF0000"/>
              </a:solidFill>
              <a:ea typeface="+mn-ea"/>
            </a:endParaRPr>
          </a:p>
          <a:p>
            <a:pPr marL="0" lvl="0" indent="0" eaLnBrk="0" hangingPunct="0">
              <a:lnSpc>
                <a:spcPct val="100000"/>
              </a:lnSpc>
              <a:spcBef>
                <a:spcPts val="0"/>
              </a:spcBef>
              <a:spcAft>
                <a:spcPts val="0"/>
              </a:spcAft>
            </a:pPr>
            <a:r>
              <a:rPr lang="en-US" sz="600" b="0" dirty="0">
                <a:solidFill>
                  <a:srgbClr val="595959"/>
                </a:solidFill>
                <a:ea typeface="+mn-ea"/>
              </a:rPr>
              <a:t>May 29 20:21:30  </a:t>
            </a:r>
            <a:r>
              <a:rPr lang="en-US" sz="600" b="0" dirty="0" err="1">
                <a:solidFill>
                  <a:srgbClr val="595959"/>
                </a:solidFill>
                <a:ea typeface="+mn-ea"/>
              </a:rPr>
              <a:t>eap</a:t>
            </a:r>
            <a:r>
              <a:rPr lang="en-US" sz="600" b="0" dirty="0">
                <a:solidFill>
                  <a:srgbClr val="595959"/>
                </a:solidFill>
                <a:ea typeface="+mn-ea"/>
              </a:rPr>
              <a:t>-id-req            &lt;-  38:aa:3c:12:dd:32  d8:c7:c8:96:70:bc           3      5     </a:t>
            </a:r>
          </a:p>
          <a:p>
            <a:pPr marL="0" lvl="0" indent="0" eaLnBrk="0" hangingPunct="0">
              <a:lnSpc>
                <a:spcPct val="100000"/>
              </a:lnSpc>
              <a:spcBef>
                <a:spcPts val="0"/>
              </a:spcBef>
              <a:spcAft>
                <a:spcPts val="0"/>
              </a:spcAft>
            </a:pPr>
            <a:r>
              <a:rPr lang="en-US" sz="600" b="0" dirty="0">
                <a:solidFill>
                  <a:srgbClr val="595959"/>
                </a:solidFill>
                <a:ea typeface="+mn-ea"/>
              </a:rPr>
              <a:t>May 29 20:21:33  </a:t>
            </a:r>
            <a:r>
              <a:rPr lang="en-US" sz="600" b="0" dirty="0" err="1">
                <a:solidFill>
                  <a:srgbClr val="595959"/>
                </a:solidFill>
                <a:ea typeface="+mn-ea"/>
              </a:rPr>
              <a:t>eap</a:t>
            </a:r>
            <a:r>
              <a:rPr lang="en-US" sz="600" b="0" dirty="0">
                <a:solidFill>
                  <a:srgbClr val="595959"/>
                </a:solidFill>
                <a:ea typeface="+mn-ea"/>
              </a:rPr>
              <a:t>-id-req            &lt;-  38:aa:3c:12:dd:32  d8:c7:c8:96:70:bc           3      5     </a:t>
            </a:r>
          </a:p>
          <a:p>
            <a:pPr marL="0" lvl="0" indent="0" eaLnBrk="0" hangingPunct="0">
              <a:lnSpc>
                <a:spcPct val="100000"/>
              </a:lnSpc>
              <a:spcBef>
                <a:spcPts val="0"/>
              </a:spcBef>
              <a:spcAft>
                <a:spcPts val="0"/>
              </a:spcAft>
            </a:pPr>
            <a:r>
              <a:rPr lang="en-US" sz="600" b="0" dirty="0">
                <a:solidFill>
                  <a:srgbClr val="595959"/>
                </a:solidFill>
                <a:ea typeface="+mn-ea"/>
              </a:rPr>
              <a:t>May 29 20:21:36  </a:t>
            </a:r>
            <a:r>
              <a:rPr lang="en-US" sz="600" b="0" dirty="0" err="1">
                <a:solidFill>
                  <a:srgbClr val="595959"/>
                </a:solidFill>
                <a:ea typeface="+mn-ea"/>
              </a:rPr>
              <a:t>eap</a:t>
            </a:r>
            <a:r>
              <a:rPr lang="en-US" sz="600" b="0" dirty="0">
                <a:solidFill>
                  <a:srgbClr val="595959"/>
                </a:solidFill>
                <a:ea typeface="+mn-ea"/>
              </a:rPr>
              <a:t>-id-req            &lt;-  38:aa:3c:12:dd:32  d8:c7:c8:96:70:bc           4      5     </a:t>
            </a:r>
          </a:p>
          <a:p>
            <a:pPr marL="0" lvl="0" indent="0" eaLnBrk="0" hangingPunct="0">
              <a:lnSpc>
                <a:spcPct val="100000"/>
              </a:lnSpc>
              <a:spcBef>
                <a:spcPts val="0"/>
              </a:spcBef>
              <a:spcAft>
                <a:spcPts val="0"/>
              </a:spcAft>
            </a:pPr>
            <a:r>
              <a:rPr lang="en-US" sz="600" b="0" dirty="0">
                <a:solidFill>
                  <a:srgbClr val="595959"/>
                </a:solidFill>
                <a:ea typeface="+mn-ea"/>
              </a:rPr>
              <a:t>May 29 20:21:36  station-down           *  38:aa:3c:12:dd:32  d8:c7:c8:96:70:bc           -      -     </a:t>
            </a:r>
          </a:p>
          <a:p>
            <a:pPr marL="0" lvl="0" indent="0" eaLnBrk="0" hangingPunct="0">
              <a:lnSpc>
                <a:spcPct val="100000"/>
              </a:lnSpc>
              <a:spcBef>
                <a:spcPts val="0"/>
              </a:spcBef>
              <a:spcAft>
                <a:spcPts val="0"/>
              </a:spcAft>
            </a:pPr>
            <a:r>
              <a:rPr lang="en-US" sz="600" b="0" dirty="0">
                <a:solidFill>
                  <a:srgbClr val="595959"/>
                </a:solidFill>
                <a:ea typeface="+mn-ea"/>
              </a:rPr>
              <a:t>May 29 20:21:36  station-up             *  38:aa:3c:12:dd:32  d8:c7:c8:96:4b:b8           -      -     wpa2 </a:t>
            </a:r>
            <a:r>
              <a:rPr lang="en-US" sz="600" b="0" dirty="0" err="1">
                <a:solidFill>
                  <a:srgbClr val="595959"/>
                </a:solidFill>
                <a:ea typeface="+mn-ea"/>
              </a:rPr>
              <a:t>aes</a:t>
            </a:r>
            <a:endParaRPr lang="en-US" sz="600" b="0" dirty="0">
              <a:solidFill>
                <a:srgbClr val="595959"/>
              </a:solidFill>
              <a:ea typeface="+mn-ea"/>
            </a:endParaRPr>
          </a:p>
          <a:p>
            <a:pPr marL="0" lvl="0" indent="0" eaLnBrk="0" hangingPunct="0">
              <a:lnSpc>
                <a:spcPct val="100000"/>
              </a:lnSpc>
              <a:spcBef>
                <a:spcPts val="0"/>
              </a:spcBef>
              <a:spcAft>
                <a:spcPts val="0"/>
              </a:spcAft>
            </a:pPr>
            <a:r>
              <a:rPr lang="en-US" sz="600" b="0" dirty="0">
                <a:solidFill>
                  <a:srgbClr val="595959"/>
                </a:solidFill>
                <a:ea typeface="+mn-ea"/>
              </a:rPr>
              <a:t>May 29 20:21:36  </a:t>
            </a:r>
            <a:r>
              <a:rPr lang="en-US" sz="600" b="0" dirty="0" err="1">
                <a:solidFill>
                  <a:srgbClr val="595959"/>
                </a:solidFill>
                <a:ea typeface="+mn-ea"/>
              </a:rPr>
              <a:t>eap</a:t>
            </a:r>
            <a:r>
              <a:rPr lang="en-US" sz="600" b="0" dirty="0">
                <a:solidFill>
                  <a:srgbClr val="595959"/>
                </a:solidFill>
                <a:ea typeface="+mn-ea"/>
              </a:rPr>
              <a:t>-id-req            &lt;-  38:aa:3c:12:dd:32  d8:c7:c8:96:4b:b8           1      5     </a:t>
            </a:r>
          </a:p>
          <a:p>
            <a:pPr marL="0" lvl="0" indent="0" eaLnBrk="0" hangingPunct="0">
              <a:lnSpc>
                <a:spcPct val="100000"/>
              </a:lnSpc>
              <a:spcBef>
                <a:spcPts val="0"/>
              </a:spcBef>
              <a:spcAft>
                <a:spcPts val="0"/>
              </a:spcAft>
            </a:pPr>
            <a:r>
              <a:rPr lang="en-US" sz="600" b="0" dirty="0">
                <a:solidFill>
                  <a:srgbClr val="595959"/>
                </a:solidFill>
                <a:ea typeface="+mn-ea"/>
              </a:rPr>
              <a:t>May 29 20:21:39  </a:t>
            </a:r>
            <a:r>
              <a:rPr lang="en-US" sz="600" b="0" dirty="0" err="1">
                <a:solidFill>
                  <a:srgbClr val="595959"/>
                </a:solidFill>
                <a:ea typeface="+mn-ea"/>
              </a:rPr>
              <a:t>eap</a:t>
            </a:r>
            <a:r>
              <a:rPr lang="en-US" sz="600" b="0" dirty="0">
                <a:solidFill>
                  <a:srgbClr val="595959"/>
                </a:solidFill>
                <a:ea typeface="+mn-ea"/>
              </a:rPr>
              <a:t>-id-req            &lt;-  38:aa:3c:12:dd:32  d8:c7:c8:96:4b:b8           1      5     </a:t>
            </a:r>
          </a:p>
          <a:p>
            <a:pPr marL="0" lvl="0" indent="0" eaLnBrk="0" hangingPunct="0">
              <a:lnSpc>
                <a:spcPct val="100000"/>
              </a:lnSpc>
              <a:spcBef>
                <a:spcPts val="0"/>
              </a:spcBef>
              <a:spcAft>
                <a:spcPts val="0"/>
              </a:spcAft>
            </a:pPr>
            <a:r>
              <a:rPr lang="en-US" sz="600" b="0" dirty="0">
                <a:solidFill>
                  <a:srgbClr val="595959"/>
                </a:solidFill>
                <a:ea typeface="+mn-ea"/>
              </a:rPr>
              <a:t>May 29 20:21:39  </a:t>
            </a:r>
            <a:r>
              <a:rPr lang="en-US" sz="600" b="0" dirty="0" err="1">
                <a:solidFill>
                  <a:srgbClr val="595959"/>
                </a:solidFill>
                <a:ea typeface="+mn-ea"/>
              </a:rPr>
              <a:t>eap</a:t>
            </a:r>
            <a:r>
              <a:rPr lang="en-US" sz="600" b="0" dirty="0">
                <a:solidFill>
                  <a:srgbClr val="595959"/>
                </a:solidFill>
                <a:ea typeface="+mn-ea"/>
              </a:rPr>
              <a:t>-id-</a:t>
            </a:r>
            <a:r>
              <a:rPr lang="en-US" sz="600" b="0" dirty="0" err="1">
                <a:solidFill>
                  <a:srgbClr val="595959"/>
                </a:solidFill>
                <a:ea typeface="+mn-ea"/>
              </a:rPr>
              <a:t>resp</a:t>
            </a:r>
            <a:r>
              <a:rPr lang="en-US" sz="600" b="0" dirty="0">
                <a:solidFill>
                  <a:srgbClr val="595959"/>
                </a:solidFill>
                <a:ea typeface="+mn-ea"/>
              </a:rPr>
              <a:t>           -&gt;  38:aa:3c:12:dd:32  d8:c7:c8:96:4b:b8           1      26    </a:t>
            </a:r>
            <a:r>
              <a:rPr lang="en-US" sz="600" b="0" dirty="0" err="1">
                <a:solidFill>
                  <a:srgbClr val="595959"/>
                </a:solidFill>
                <a:ea typeface="+mn-ea"/>
              </a:rPr>
              <a:t>northamerica</a:t>
            </a:r>
            <a:r>
              <a:rPr lang="en-US" sz="600" b="0" dirty="0">
                <a:solidFill>
                  <a:srgbClr val="595959"/>
                </a:solidFill>
                <a:ea typeface="+mn-ea"/>
              </a:rPr>
              <a:t>\User-X </a:t>
            </a:r>
            <a:r>
              <a:rPr lang="en-US" sz="600" dirty="0">
                <a:solidFill>
                  <a:srgbClr val="FF0000"/>
                </a:solidFill>
                <a:ea typeface="+mn-ea"/>
                <a:sym typeface="Wingdings"/>
              </a:rPr>
              <a:t></a:t>
            </a:r>
            <a:r>
              <a:rPr lang="en-US" sz="600" dirty="0">
                <a:solidFill>
                  <a:srgbClr val="FF0000"/>
                </a:solidFill>
                <a:ea typeface="+mn-ea"/>
              </a:rPr>
              <a:t> On the next try the user responds to the second EAP ID request and then things proceed normally.</a:t>
            </a:r>
          </a:p>
          <a:p>
            <a:pPr marL="257169" lvl="1" indent="0" defTabSz="514337" fontAlgn="auto">
              <a:lnSpc>
                <a:spcPct val="90000"/>
              </a:lnSpc>
              <a:spcBef>
                <a:spcPts val="0"/>
              </a:spcBef>
              <a:spcAft>
                <a:spcPts val="0"/>
              </a:spcAft>
              <a:buClr>
                <a:srgbClr val="595959"/>
              </a:buClr>
              <a:buNone/>
            </a:pPr>
            <a:endParaRPr lang="en-US" sz="1200" kern="1200" dirty="0">
              <a:solidFill>
                <a:srgbClr val="595959"/>
              </a:solidFill>
              <a:ea typeface="+mn-ea"/>
            </a:endParaRPr>
          </a:p>
          <a:p>
            <a:pPr marL="257169" lvl="1" indent="0" defTabSz="514337" fontAlgn="auto">
              <a:lnSpc>
                <a:spcPct val="90000"/>
              </a:lnSpc>
              <a:spcBef>
                <a:spcPts val="0"/>
              </a:spcBef>
              <a:spcAft>
                <a:spcPts val="0"/>
              </a:spcAft>
              <a:buClr>
                <a:srgbClr val="595959"/>
              </a:buClr>
              <a:buNone/>
            </a:pPr>
            <a:r>
              <a:rPr lang="en-US" sz="1200" kern="1200" dirty="0">
                <a:solidFill>
                  <a:srgbClr val="595959"/>
                </a:solidFill>
                <a:ea typeface="+mn-ea"/>
              </a:rPr>
              <a:t>Note that this ended up to be a client driver/supplicant issue that was reported to the appropriate manufacturer</a:t>
            </a:r>
          </a:p>
        </p:txBody>
      </p:sp>
    </p:spTree>
    <p:extLst>
      <p:ext uri="{BB962C8B-B14F-4D97-AF65-F5344CB8AC3E}">
        <p14:creationId xmlns:p14="http://schemas.microsoft.com/office/powerpoint/2010/main" val="4006856899"/>
      </p:ext>
    </p:extLst>
  </p:cSld>
  <p:clrMapOvr>
    <a:masterClrMapping/>
  </p:clrMapOvr>
  <p:transition spd="med">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sz="2400" dirty="0"/>
              <a:t>Client Troubleshooting</a:t>
            </a:r>
            <a:endParaRPr lang="en-US" sz="1400" dirty="0"/>
          </a:p>
        </p:txBody>
      </p:sp>
      <p:sp>
        <p:nvSpPr>
          <p:cNvPr id="3" name="Content Placeholder 2"/>
          <p:cNvSpPr>
            <a:spLocks noGrp="1"/>
          </p:cNvSpPr>
          <p:nvPr>
            <p:ph type="body" sz="quarter" idx="11"/>
          </p:nvPr>
        </p:nvSpPr>
        <p:spPr>
          <a:xfrm>
            <a:off x="499444" y="813811"/>
            <a:ext cx="8149167" cy="3248025"/>
          </a:xfrm>
        </p:spPr>
        <p:txBody>
          <a:bodyPr/>
          <a:lstStyle/>
          <a:p>
            <a:r>
              <a:rPr lang="en-US" sz="1600" dirty="0"/>
              <a:t>Authentication – Troubleshooting 802.1X </a:t>
            </a:r>
            <a:r>
              <a:rPr lang="en-US" sz="1600" dirty="0" err="1"/>
              <a:t>Auth</a:t>
            </a:r>
            <a:r>
              <a:rPr lang="en-US" sz="1600" dirty="0"/>
              <a:t> Issues</a:t>
            </a:r>
          </a:p>
          <a:p>
            <a:pPr marL="257169" lvl="1" indent="0">
              <a:spcBef>
                <a:spcPts val="0"/>
              </a:spcBef>
              <a:buNone/>
            </a:pPr>
            <a:r>
              <a:rPr lang="en-US" sz="1400" dirty="0"/>
              <a:t>Viewing the </a:t>
            </a:r>
            <a:r>
              <a:rPr lang="en-US" sz="1400" dirty="0" err="1"/>
              <a:t>auth-tracebuf</a:t>
            </a:r>
            <a:r>
              <a:rPr lang="en-US" sz="1400" dirty="0"/>
              <a:t> – Bad Client Driver</a:t>
            </a:r>
          </a:p>
          <a:p>
            <a:pPr marL="257169" lvl="1" indent="0" defTabSz="514337" fontAlgn="auto">
              <a:lnSpc>
                <a:spcPct val="90000"/>
              </a:lnSpc>
              <a:spcBef>
                <a:spcPts val="0"/>
              </a:spcBef>
              <a:spcAft>
                <a:spcPts val="0"/>
              </a:spcAft>
              <a:buClr>
                <a:srgbClr val="595959"/>
              </a:buClr>
              <a:buNone/>
            </a:pPr>
            <a:endParaRPr lang="en-US" sz="600" kern="1200" dirty="0">
              <a:solidFill>
                <a:srgbClr val="595959"/>
              </a:solidFill>
              <a:ea typeface="+mn-ea"/>
            </a:endParaRPr>
          </a:p>
          <a:p>
            <a:pPr marL="246062" lvl="1" indent="0">
              <a:lnSpc>
                <a:spcPct val="100000"/>
              </a:lnSpc>
              <a:spcBef>
                <a:spcPts val="0"/>
              </a:spcBef>
              <a:spcAft>
                <a:spcPts val="0"/>
              </a:spcAft>
              <a:buNone/>
            </a:pPr>
            <a:r>
              <a:rPr lang="en-US" sz="600" dirty="0">
                <a:solidFill>
                  <a:srgbClr val="595959"/>
                </a:solidFill>
                <a:ea typeface="+mn-ea"/>
              </a:rPr>
              <a:t>(7200-xyz) #show </a:t>
            </a:r>
            <a:r>
              <a:rPr lang="en-US" sz="600" dirty="0" err="1">
                <a:solidFill>
                  <a:srgbClr val="595959"/>
                </a:solidFill>
                <a:ea typeface="+mn-ea"/>
              </a:rPr>
              <a:t>auth-tracebuf</a:t>
            </a:r>
            <a:r>
              <a:rPr lang="en-US" sz="600" dirty="0">
                <a:solidFill>
                  <a:srgbClr val="595959"/>
                </a:solidFill>
                <a:ea typeface="+mn-ea"/>
              </a:rPr>
              <a:t> | include 3c:a9:f4:32:da:bc                </a:t>
            </a:r>
          </a:p>
          <a:p>
            <a:pPr marL="246062" lvl="1" indent="0">
              <a:lnSpc>
                <a:spcPct val="100000"/>
              </a:lnSpc>
              <a:spcBef>
                <a:spcPts val="0"/>
              </a:spcBef>
              <a:spcAft>
                <a:spcPts val="0"/>
              </a:spcAft>
              <a:buNone/>
            </a:pPr>
            <a:r>
              <a:rPr lang="en-US" sz="600" dirty="0">
                <a:solidFill>
                  <a:srgbClr val="595959"/>
                </a:solidFill>
                <a:ea typeface="+mn-ea"/>
              </a:rPr>
              <a:t>Jan 29 07:04:36  station-down           *  3c:a9:f4:32:da:bc  9c:1c:12:8a:75:d0                           -      -     </a:t>
            </a:r>
          </a:p>
          <a:p>
            <a:pPr marL="246062" lvl="1" indent="0">
              <a:lnSpc>
                <a:spcPct val="100000"/>
              </a:lnSpc>
              <a:spcBef>
                <a:spcPts val="0"/>
              </a:spcBef>
              <a:spcAft>
                <a:spcPts val="0"/>
              </a:spcAft>
              <a:buNone/>
            </a:pPr>
            <a:r>
              <a:rPr lang="en-US" sz="600" dirty="0">
                <a:solidFill>
                  <a:srgbClr val="595959"/>
                </a:solidFill>
                <a:ea typeface="+mn-ea"/>
              </a:rPr>
              <a:t>Jan 29 07:14:55  station-up             *  3c:a9:f4:32:da:bc  9c:1c:12:8a:75:c0                           -      -     wpa2 </a:t>
            </a:r>
            <a:r>
              <a:rPr lang="en-US" sz="600" dirty="0" err="1">
                <a:solidFill>
                  <a:srgbClr val="595959"/>
                </a:solidFill>
                <a:ea typeface="+mn-ea"/>
              </a:rPr>
              <a:t>aes</a:t>
            </a:r>
            <a:endParaRPr lang="en-US" sz="600" dirty="0">
              <a:solidFill>
                <a:srgbClr val="595959"/>
              </a:solidFill>
              <a:ea typeface="+mn-ea"/>
            </a:endParaRPr>
          </a:p>
          <a:p>
            <a:pPr marL="246062" lvl="1" indent="0">
              <a:lnSpc>
                <a:spcPct val="100000"/>
              </a:lnSpc>
              <a:spcBef>
                <a:spcPts val="0"/>
              </a:spcBef>
              <a:spcAft>
                <a:spcPts val="0"/>
              </a:spcAft>
              <a:buNone/>
            </a:pPr>
            <a:r>
              <a:rPr lang="en-US" sz="600" dirty="0">
                <a:solidFill>
                  <a:srgbClr val="595959"/>
                </a:solidFill>
                <a:ea typeface="+mn-ea"/>
              </a:rPr>
              <a:t>Jan 29 07:14:55  </a:t>
            </a:r>
            <a:r>
              <a:rPr lang="en-US" sz="600" dirty="0" err="1">
                <a:solidFill>
                  <a:srgbClr val="595959"/>
                </a:solidFill>
                <a:ea typeface="+mn-ea"/>
              </a:rPr>
              <a:t>eap</a:t>
            </a:r>
            <a:r>
              <a:rPr lang="en-US" sz="600" dirty="0">
                <a:solidFill>
                  <a:srgbClr val="595959"/>
                </a:solidFill>
                <a:ea typeface="+mn-ea"/>
              </a:rPr>
              <a:t>-id-req            &lt;-  3c:a9:f4:32:da:bc  9c:1c:12:8a:75:c0                           1      5     </a:t>
            </a:r>
          </a:p>
          <a:p>
            <a:pPr marL="246062" lvl="1" indent="0">
              <a:lnSpc>
                <a:spcPct val="100000"/>
              </a:lnSpc>
              <a:spcBef>
                <a:spcPts val="0"/>
              </a:spcBef>
              <a:spcAft>
                <a:spcPts val="0"/>
              </a:spcAft>
              <a:buNone/>
            </a:pPr>
            <a:r>
              <a:rPr lang="en-US" sz="600" dirty="0">
                <a:solidFill>
                  <a:srgbClr val="FF0000"/>
                </a:solidFill>
                <a:ea typeface="+mn-ea"/>
              </a:rPr>
              <a:t>Jan 29 07:14:57  </a:t>
            </a:r>
            <a:r>
              <a:rPr lang="en-US" sz="600" dirty="0" err="1">
                <a:solidFill>
                  <a:srgbClr val="FF0000"/>
                </a:solidFill>
                <a:ea typeface="+mn-ea"/>
              </a:rPr>
              <a:t>eap</a:t>
            </a:r>
            <a:r>
              <a:rPr lang="en-US" sz="600" dirty="0">
                <a:solidFill>
                  <a:srgbClr val="FF0000"/>
                </a:solidFill>
                <a:ea typeface="+mn-ea"/>
              </a:rPr>
              <a:t>-start             -&gt;  3c:a9:f4:32:da:bc  9c:1c:12:8a:75:c0                           -      -     </a:t>
            </a:r>
          </a:p>
          <a:p>
            <a:pPr marL="246062" lvl="1" indent="0">
              <a:lnSpc>
                <a:spcPct val="100000"/>
              </a:lnSpc>
              <a:spcBef>
                <a:spcPts val="0"/>
              </a:spcBef>
              <a:spcAft>
                <a:spcPts val="0"/>
              </a:spcAft>
              <a:buNone/>
            </a:pPr>
            <a:r>
              <a:rPr lang="en-US" sz="600" dirty="0">
                <a:solidFill>
                  <a:srgbClr val="FF0000"/>
                </a:solidFill>
                <a:ea typeface="+mn-ea"/>
              </a:rPr>
              <a:t>Jan 29 07:14:57  </a:t>
            </a:r>
            <a:r>
              <a:rPr lang="en-US" sz="600" dirty="0" err="1">
                <a:solidFill>
                  <a:srgbClr val="FF0000"/>
                </a:solidFill>
                <a:ea typeface="+mn-ea"/>
              </a:rPr>
              <a:t>eap</a:t>
            </a:r>
            <a:r>
              <a:rPr lang="en-US" sz="600" dirty="0">
                <a:solidFill>
                  <a:srgbClr val="FF0000"/>
                </a:solidFill>
                <a:ea typeface="+mn-ea"/>
              </a:rPr>
              <a:t>-id-req            &lt;-  3c:a9:f4:32:da:bc  9c:1c:12:8a:75:c0                           1      5     </a:t>
            </a:r>
          </a:p>
          <a:p>
            <a:pPr marL="246062" lvl="1" indent="0">
              <a:lnSpc>
                <a:spcPct val="100000"/>
              </a:lnSpc>
              <a:spcBef>
                <a:spcPts val="0"/>
              </a:spcBef>
              <a:spcAft>
                <a:spcPts val="0"/>
              </a:spcAft>
              <a:buNone/>
            </a:pPr>
            <a:r>
              <a:rPr lang="en-US" sz="600" dirty="0">
                <a:solidFill>
                  <a:srgbClr val="FF0000"/>
                </a:solidFill>
                <a:ea typeface="+mn-ea"/>
              </a:rPr>
              <a:t>Jan 29 07:14:59  </a:t>
            </a:r>
            <a:r>
              <a:rPr lang="en-US" sz="600" dirty="0" err="1">
                <a:solidFill>
                  <a:srgbClr val="FF0000"/>
                </a:solidFill>
                <a:ea typeface="+mn-ea"/>
              </a:rPr>
              <a:t>eap</a:t>
            </a:r>
            <a:r>
              <a:rPr lang="en-US" sz="600" dirty="0">
                <a:solidFill>
                  <a:srgbClr val="FF0000"/>
                </a:solidFill>
                <a:ea typeface="+mn-ea"/>
              </a:rPr>
              <a:t>-id-req            &lt;-  3c:a9:f4:32:da:bc  9c:1c:12:8a:75:c0                           1      5     </a:t>
            </a:r>
          </a:p>
          <a:p>
            <a:pPr marL="246062" lvl="1" indent="0">
              <a:lnSpc>
                <a:spcPct val="100000"/>
              </a:lnSpc>
              <a:spcBef>
                <a:spcPts val="0"/>
              </a:spcBef>
              <a:spcAft>
                <a:spcPts val="0"/>
              </a:spcAft>
              <a:buNone/>
            </a:pPr>
            <a:r>
              <a:rPr lang="en-US" sz="600" dirty="0">
                <a:solidFill>
                  <a:srgbClr val="FF0000"/>
                </a:solidFill>
                <a:ea typeface="+mn-ea"/>
              </a:rPr>
              <a:t>Jan 29 07:15:00  </a:t>
            </a:r>
            <a:r>
              <a:rPr lang="en-US" sz="600" dirty="0" err="1">
                <a:solidFill>
                  <a:srgbClr val="FF0000"/>
                </a:solidFill>
                <a:ea typeface="+mn-ea"/>
              </a:rPr>
              <a:t>eap</a:t>
            </a:r>
            <a:r>
              <a:rPr lang="en-US" sz="600" dirty="0">
                <a:solidFill>
                  <a:srgbClr val="FF0000"/>
                </a:solidFill>
                <a:ea typeface="+mn-ea"/>
              </a:rPr>
              <a:t>-id-</a:t>
            </a:r>
            <a:r>
              <a:rPr lang="en-US" sz="600" dirty="0" err="1">
                <a:solidFill>
                  <a:srgbClr val="FF0000"/>
                </a:solidFill>
                <a:ea typeface="+mn-ea"/>
              </a:rPr>
              <a:t>resp</a:t>
            </a:r>
            <a:r>
              <a:rPr lang="en-US" sz="600" dirty="0">
                <a:solidFill>
                  <a:srgbClr val="FF0000"/>
                </a:solidFill>
                <a:ea typeface="+mn-ea"/>
              </a:rPr>
              <a:t>           -&gt;  3c:a9:f4:32:da:bc  9c:1c:12:8a:75:c0                           1      11    nmdq87</a:t>
            </a:r>
          </a:p>
          <a:p>
            <a:pPr marL="246062" lvl="1" indent="0">
              <a:lnSpc>
                <a:spcPct val="100000"/>
              </a:lnSpc>
              <a:spcBef>
                <a:spcPts val="0"/>
              </a:spcBef>
              <a:spcAft>
                <a:spcPts val="0"/>
              </a:spcAft>
              <a:buNone/>
            </a:pPr>
            <a:r>
              <a:rPr lang="en-US" sz="600" dirty="0">
                <a:solidFill>
                  <a:srgbClr val="595959"/>
                </a:solidFill>
                <a:ea typeface="+mn-ea"/>
              </a:rPr>
              <a:t>Jan 29 07:15:00  rad-req               -&gt;  3c:a9:f4:32:da:bc  9c:1c:12:8a:75:c0                           65515  211   </a:t>
            </a:r>
          </a:p>
          <a:p>
            <a:pPr marL="246062" lvl="1" indent="0">
              <a:lnSpc>
                <a:spcPct val="100000"/>
              </a:lnSpc>
              <a:spcBef>
                <a:spcPts val="0"/>
              </a:spcBef>
              <a:spcAft>
                <a:spcPts val="0"/>
              </a:spcAft>
              <a:buNone/>
            </a:pPr>
            <a:r>
              <a:rPr lang="en-US" sz="600" dirty="0">
                <a:solidFill>
                  <a:srgbClr val="595959"/>
                </a:solidFill>
                <a:ea typeface="+mn-ea"/>
              </a:rPr>
              <a:t>Jan 29 07:15:00  rad-</a:t>
            </a:r>
            <a:r>
              <a:rPr lang="en-US" sz="600" dirty="0" err="1">
                <a:solidFill>
                  <a:srgbClr val="595959"/>
                </a:solidFill>
                <a:ea typeface="+mn-ea"/>
              </a:rPr>
              <a:t>resp</a:t>
            </a:r>
            <a:r>
              <a:rPr lang="en-US" sz="600" dirty="0">
                <a:solidFill>
                  <a:srgbClr val="595959"/>
                </a:solidFill>
                <a:ea typeface="+mn-ea"/>
              </a:rPr>
              <a:t>              &lt;-  3c:a9:f4:32:da:bc  9c:1c:12:8a:75:c0/Radius-2  65515  77    </a:t>
            </a:r>
          </a:p>
          <a:p>
            <a:pPr marL="246062" lvl="1" indent="0">
              <a:lnSpc>
                <a:spcPct val="100000"/>
              </a:lnSpc>
              <a:spcBef>
                <a:spcPts val="0"/>
              </a:spcBef>
              <a:spcAft>
                <a:spcPts val="0"/>
              </a:spcAft>
              <a:buNone/>
            </a:pPr>
            <a:r>
              <a:rPr lang="en-US" sz="600" dirty="0">
                <a:solidFill>
                  <a:srgbClr val="595959"/>
                </a:solidFill>
                <a:ea typeface="+mn-ea"/>
              </a:rPr>
              <a:t>Jan 29 07:15:00  </a:t>
            </a:r>
            <a:r>
              <a:rPr lang="en-US" sz="600" dirty="0" err="1">
                <a:solidFill>
                  <a:srgbClr val="595959"/>
                </a:solidFill>
                <a:ea typeface="+mn-ea"/>
              </a:rPr>
              <a:t>eap</a:t>
            </a:r>
            <a:r>
              <a:rPr lang="en-US" sz="600" dirty="0">
                <a:solidFill>
                  <a:srgbClr val="595959"/>
                </a:solidFill>
                <a:ea typeface="+mn-ea"/>
              </a:rPr>
              <a:t>-req               &lt;-  3c:a9:f4:32:da:bc  9c:1c:12:8a:75:c0                           45     6     </a:t>
            </a:r>
          </a:p>
          <a:p>
            <a:pPr marL="246062" lvl="1" indent="0">
              <a:lnSpc>
                <a:spcPct val="100000"/>
              </a:lnSpc>
              <a:spcBef>
                <a:spcPts val="0"/>
              </a:spcBef>
              <a:spcAft>
                <a:spcPts val="0"/>
              </a:spcAft>
              <a:buNone/>
            </a:pPr>
            <a:r>
              <a:rPr lang="en-US" sz="600" dirty="0">
                <a:solidFill>
                  <a:srgbClr val="595959"/>
                </a:solidFill>
                <a:ea typeface="+mn-ea"/>
              </a:rPr>
              <a:t>Jan 29 07:15:00  </a:t>
            </a:r>
            <a:r>
              <a:rPr lang="en-US" sz="600" dirty="0" err="1">
                <a:solidFill>
                  <a:srgbClr val="595959"/>
                </a:solidFill>
                <a:ea typeface="+mn-ea"/>
              </a:rPr>
              <a:t>eap-resp</a:t>
            </a:r>
            <a:r>
              <a:rPr lang="en-US" sz="600" dirty="0">
                <a:solidFill>
                  <a:srgbClr val="595959"/>
                </a:solidFill>
                <a:ea typeface="+mn-ea"/>
              </a:rPr>
              <a:t>              -&gt;  3c:a9:f4:32:da:bc  9c:1c:12:8a:75:c0                           45     227   </a:t>
            </a:r>
          </a:p>
          <a:p>
            <a:pPr marL="246062" lvl="1" indent="0">
              <a:lnSpc>
                <a:spcPct val="100000"/>
              </a:lnSpc>
              <a:spcBef>
                <a:spcPts val="0"/>
              </a:spcBef>
              <a:spcAft>
                <a:spcPts val="0"/>
              </a:spcAft>
              <a:buNone/>
            </a:pPr>
            <a:r>
              <a:rPr lang="en-US" sz="600" dirty="0">
                <a:solidFill>
                  <a:srgbClr val="595959"/>
                </a:solidFill>
                <a:ea typeface="+mn-ea"/>
              </a:rPr>
              <a:t>Jan 29 07:15:00  rad-req               -&gt;  3c:a9:f4:32:da:bc  9c:1c:12:8a:75:c0/Radius-2  65516  458   </a:t>
            </a:r>
          </a:p>
          <a:p>
            <a:pPr marL="246062" lvl="1" indent="0">
              <a:lnSpc>
                <a:spcPct val="100000"/>
              </a:lnSpc>
              <a:spcBef>
                <a:spcPts val="0"/>
              </a:spcBef>
              <a:spcAft>
                <a:spcPts val="0"/>
              </a:spcAft>
              <a:buNone/>
            </a:pPr>
            <a:r>
              <a:rPr lang="en-US" sz="600" dirty="0">
                <a:solidFill>
                  <a:srgbClr val="595959"/>
                </a:solidFill>
                <a:ea typeface="+mn-ea"/>
              </a:rPr>
              <a:t>Jan 29 07:15:00  rad-</a:t>
            </a:r>
            <a:r>
              <a:rPr lang="en-US" sz="600" dirty="0" err="1">
                <a:solidFill>
                  <a:srgbClr val="595959"/>
                </a:solidFill>
                <a:ea typeface="+mn-ea"/>
              </a:rPr>
              <a:t>resp</a:t>
            </a:r>
            <a:r>
              <a:rPr lang="en-US" sz="600" dirty="0">
                <a:solidFill>
                  <a:srgbClr val="595959"/>
                </a:solidFill>
                <a:ea typeface="+mn-ea"/>
              </a:rPr>
              <a:t>              &lt;-  3c:a9:f4:32:da:bc  9c:1c:12:8a:75:c0/Radius-2  65516  1089  </a:t>
            </a:r>
          </a:p>
          <a:p>
            <a:pPr marL="246062" lvl="1" indent="0">
              <a:lnSpc>
                <a:spcPct val="100000"/>
              </a:lnSpc>
              <a:spcBef>
                <a:spcPts val="0"/>
              </a:spcBef>
              <a:spcAft>
                <a:spcPts val="0"/>
              </a:spcAft>
              <a:buNone/>
            </a:pPr>
            <a:r>
              <a:rPr lang="en-US" sz="600" dirty="0">
                <a:solidFill>
                  <a:srgbClr val="595959"/>
                </a:solidFill>
                <a:ea typeface="+mn-ea"/>
              </a:rPr>
              <a:t>Jan 29 07:15:00  </a:t>
            </a:r>
            <a:r>
              <a:rPr lang="en-US" sz="600" dirty="0" err="1">
                <a:solidFill>
                  <a:srgbClr val="595959"/>
                </a:solidFill>
                <a:ea typeface="+mn-ea"/>
              </a:rPr>
              <a:t>eap</a:t>
            </a:r>
            <a:r>
              <a:rPr lang="en-US" sz="600" dirty="0">
                <a:solidFill>
                  <a:srgbClr val="595959"/>
                </a:solidFill>
                <a:ea typeface="+mn-ea"/>
              </a:rPr>
              <a:t>-req               &lt;-  3c:a9:f4:32:da:bc  9c:1c:12:8a:75:c0                           46     1012  </a:t>
            </a:r>
          </a:p>
          <a:p>
            <a:pPr marL="246062" lvl="1" indent="0">
              <a:lnSpc>
                <a:spcPct val="100000"/>
              </a:lnSpc>
              <a:spcBef>
                <a:spcPts val="0"/>
              </a:spcBef>
              <a:spcAft>
                <a:spcPts val="0"/>
              </a:spcAft>
              <a:buNone/>
            </a:pPr>
            <a:r>
              <a:rPr lang="en-US" sz="600" dirty="0">
                <a:solidFill>
                  <a:srgbClr val="595959"/>
                </a:solidFill>
                <a:ea typeface="+mn-ea"/>
              </a:rPr>
              <a:t>Jan 29 07:15:00  </a:t>
            </a:r>
            <a:r>
              <a:rPr lang="en-US" sz="600" dirty="0" err="1">
                <a:solidFill>
                  <a:srgbClr val="595959"/>
                </a:solidFill>
                <a:ea typeface="+mn-ea"/>
              </a:rPr>
              <a:t>eap-resp</a:t>
            </a:r>
            <a:r>
              <a:rPr lang="en-US" sz="600" dirty="0">
                <a:solidFill>
                  <a:srgbClr val="595959"/>
                </a:solidFill>
                <a:ea typeface="+mn-ea"/>
              </a:rPr>
              <a:t>              -&gt;  3c:a9:f4:32:da:bc  9c:1c:12:8a:75:c0                           46     6     </a:t>
            </a:r>
          </a:p>
          <a:p>
            <a:pPr marL="246062" lvl="1" indent="0">
              <a:lnSpc>
                <a:spcPct val="100000"/>
              </a:lnSpc>
              <a:spcBef>
                <a:spcPts val="0"/>
              </a:spcBef>
              <a:spcAft>
                <a:spcPts val="0"/>
              </a:spcAft>
              <a:buNone/>
            </a:pPr>
            <a:r>
              <a:rPr lang="en-US" sz="600" dirty="0">
                <a:solidFill>
                  <a:srgbClr val="595959"/>
                </a:solidFill>
                <a:ea typeface="+mn-ea"/>
              </a:rPr>
              <a:t>Jan 29 07:15:00  rad-req               -&gt;  3c:a9:f4:32:da:bc  9c:1c:12:8a:75:c0/Radius-2  65517  237   </a:t>
            </a:r>
          </a:p>
          <a:p>
            <a:pPr marL="246062" lvl="1" indent="0">
              <a:lnSpc>
                <a:spcPct val="100000"/>
              </a:lnSpc>
              <a:spcBef>
                <a:spcPts val="0"/>
              </a:spcBef>
              <a:spcAft>
                <a:spcPts val="0"/>
              </a:spcAft>
              <a:buNone/>
            </a:pPr>
            <a:r>
              <a:rPr lang="en-US" sz="600" dirty="0">
                <a:solidFill>
                  <a:srgbClr val="595959"/>
                </a:solidFill>
                <a:ea typeface="+mn-ea"/>
              </a:rPr>
              <a:t>Jan 29 07:15:00  rad-</a:t>
            </a:r>
            <a:r>
              <a:rPr lang="en-US" sz="600" dirty="0" err="1">
                <a:solidFill>
                  <a:srgbClr val="595959"/>
                </a:solidFill>
                <a:ea typeface="+mn-ea"/>
              </a:rPr>
              <a:t>resp</a:t>
            </a:r>
            <a:r>
              <a:rPr lang="en-US" sz="600" dirty="0">
                <a:solidFill>
                  <a:srgbClr val="595959"/>
                </a:solidFill>
                <a:ea typeface="+mn-ea"/>
              </a:rPr>
              <a:t>              &lt;-  3c:a9:f4:32:da:bc  9c:1c:12:8a:75:c0/Radius-2  65517  1085  </a:t>
            </a:r>
          </a:p>
          <a:p>
            <a:pPr marL="246062" lvl="1" indent="0">
              <a:lnSpc>
                <a:spcPct val="100000"/>
              </a:lnSpc>
              <a:spcBef>
                <a:spcPts val="0"/>
              </a:spcBef>
              <a:spcAft>
                <a:spcPts val="0"/>
              </a:spcAft>
              <a:buNone/>
            </a:pPr>
            <a:r>
              <a:rPr lang="en-US" sz="600" dirty="0">
                <a:solidFill>
                  <a:srgbClr val="595959"/>
                </a:solidFill>
                <a:ea typeface="+mn-ea"/>
              </a:rPr>
              <a:t>Jan 29 07:15:00  </a:t>
            </a:r>
            <a:r>
              <a:rPr lang="en-US" sz="600" dirty="0" err="1">
                <a:solidFill>
                  <a:srgbClr val="595959"/>
                </a:solidFill>
                <a:ea typeface="+mn-ea"/>
              </a:rPr>
              <a:t>eap</a:t>
            </a:r>
            <a:r>
              <a:rPr lang="en-US" sz="600" dirty="0">
                <a:solidFill>
                  <a:srgbClr val="595959"/>
                </a:solidFill>
                <a:ea typeface="+mn-ea"/>
              </a:rPr>
              <a:t>-req               &lt;-  3c:a9:f4:32:da:bc  9c:1c:12:8a:75:c0                           47     1008  </a:t>
            </a:r>
          </a:p>
          <a:p>
            <a:pPr marL="246062" lvl="1" indent="0">
              <a:lnSpc>
                <a:spcPct val="100000"/>
              </a:lnSpc>
              <a:spcBef>
                <a:spcPts val="0"/>
              </a:spcBef>
              <a:spcAft>
                <a:spcPts val="0"/>
              </a:spcAft>
              <a:buNone/>
            </a:pPr>
            <a:r>
              <a:rPr lang="en-US" sz="600" dirty="0">
                <a:solidFill>
                  <a:srgbClr val="595959"/>
                </a:solidFill>
                <a:ea typeface="+mn-ea"/>
              </a:rPr>
              <a:t>Jan 29 07:15:00  </a:t>
            </a:r>
            <a:r>
              <a:rPr lang="en-US" sz="600" dirty="0" err="1">
                <a:solidFill>
                  <a:srgbClr val="595959"/>
                </a:solidFill>
                <a:ea typeface="+mn-ea"/>
              </a:rPr>
              <a:t>eap-resp</a:t>
            </a:r>
            <a:r>
              <a:rPr lang="en-US" sz="600" dirty="0">
                <a:solidFill>
                  <a:srgbClr val="595959"/>
                </a:solidFill>
                <a:ea typeface="+mn-ea"/>
              </a:rPr>
              <a:t>              -&gt;  3c:a9:f4:32:da:bc  9c:1c:12:8a:75:c0                           47     6     </a:t>
            </a:r>
          </a:p>
          <a:p>
            <a:pPr marL="246062" lvl="1" indent="0">
              <a:lnSpc>
                <a:spcPct val="100000"/>
              </a:lnSpc>
              <a:spcBef>
                <a:spcPts val="0"/>
              </a:spcBef>
              <a:spcAft>
                <a:spcPts val="0"/>
              </a:spcAft>
              <a:buNone/>
            </a:pPr>
            <a:r>
              <a:rPr lang="en-US" sz="600" dirty="0">
                <a:solidFill>
                  <a:srgbClr val="595959"/>
                </a:solidFill>
                <a:ea typeface="+mn-ea"/>
              </a:rPr>
              <a:t>Jan 29 07:15:00  rad-req               -&gt;  3c:a9:f4:32:da:bc  9c:1c:12:8a:75:c0/Radius-2  65518  237   </a:t>
            </a:r>
          </a:p>
          <a:p>
            <a:pPr marL="246062" lvl="1" indent="0">
              <a:lnSpc>
                <a:spcPct val="100000"/>
              </a:lnSpc>
              <a:spcBef>
                <a:spcPts val="0"/>
              </a:spcBef>
              <a:spcAft>
                <a:spcPts val="0"/>
              </a:spcAft>
              <a:buNone/>
            </a:pPr>
            <a:r>
              <a:rPr lang="en-US" sz="600" dirty="0">
                <a:solidFill>
                  <a:srgbClr val="595959"/>
                </a:solidFill>
                <a:ea typeface="+mn-ea"/>
              </a:rPr>
              <a:t>Jan 29 07:15:00  rad-</a:t>
            </a:r>
            <a:r>
              <a:rPr lang="en-US" sz="600" dirty="0" err="1">
                <a:solidFill>
                  <a:srgbClr val="595959"/>
                </a:solidFill>
                <a:ea typeface="+mn-ea"/>
              </a:rPr>
              <a:t>resp</a:t>
            </a:r>
            <a:r>
              <a:rPr lang="en-US" sz="600" dirty="0">
                <a:solidFill>
                  <a:srgbClr val="595959"/>
                </a:solidFill>
                <a:ea typeface="+mn-ea"/>
              </a:rPr>
              <a:t>              &lt;-  3c:a9:f4:32:da:bc  9c:1c:12:8a:75:c0/Radius-2  65518  1085  </a:t>
            </a:r>
          </a:p>
          <a:p>
            <a:pPr marL="246062" lvl="1" indent="0">
              <a:lnSpc>
                <a:spcPct val="100000"/>
              </a:lnSpc>
              <a:spcBef>
                <a:spcPts val="0"/>
              </a:spcBef>
              <a:spcAft>
                <a:spcPts val="0"/>
              </a:spcAft>
              <a:buNone/>
            </a:pPr>
            <a:r>
              <a:rPr lang="en-US" sz="600" dirty="0">
                <a:solidFill>
                  <a:srgbClr val="595959"/>
                </a:solidFill>
                <a:ea typeface="+mn-ea"/>
              </a:rPr>
              <a:t>Jan 29 07:15:00  </a:t>
            </a:r>
            <a:r>
              <a:rPr lang="en-US" sz="600" dirty="0" err="1">
                <a:solidFill>
                  <a:srgbClr val="595959"/>
                </a:solidFill>
                <a:ea typeface="+mn-ea"/>
              </a:rPr>
              <a:t>eap</a:t>
            </a:r>
            <a:r>
              <a:rPr lang="en-US" sz="600" dirty="0">
                <a:solidFill>
                  <a:srgbClr val="595959"/>
                </a:solidFill>
                <a:ea typeface="+mn-ea"/>
              </a:rPr>
              <a:t>-req               &lt;-  3c:a9:f4:32:da:bc  9c:1c:12:8a:75:c0                           48     1008  </a:t>
            </a:r>
          </a:p>
          <a:p>
            <a:pPr marL="246062" lvl="1" indent="0">
              <a:lnSpc>
                <a:spcPct val="100000"/>
              </a:lnSpc>
              <a:spcBef>
                <a:spcPts val="0"/>
              </a:spcBef>
              <a:spcAft>
                <a:spcPts val="0"/>
              </a:spcAft>
              <a:buNone/>
            </a:pPr>
            <a:r>
              <a:rPr lang="en-US" sz="600" dirty="0">
                <a:solidFill>
                  <a:srgbClr val="595959"/>
                </a:solidFill>
                <a:ea typeface="+mn-ea"/>
              </a:rPr>
              <a:t>Jan 29 07:15:00  </a:t>
            </a:r>
            <a:r>
              <a:rPr lang="en-US" sz="600" dirty="0" err="1">
                <a:solidFill>
                  <a:srgbClr val="595959"/>
                </a:solidFill>
                <a:ea typeface="+mn-ea"/>
              </a:rPr>
              <a:t>eap-resp</a:t>
            </a:r>
            <a:r>
              <a:rPr lang="en-US" sz="600" dirty="0">
                <a:solidFill>
                  <a:srgbClr val="595959"/>
                </a:solidFill>
                <a:ea typeface="+mn-ea"/>
              </a:rPr>
              <a:t>              -&gt;  3c:a9:f4:32:da:bc  9c:1c:12:8a:75:c0                           48     6     </a:t>
            </a:r>
          </a:p>
          <a:p>
            <a:pPr marL="246062" lvl="1" indent="0">
              <a:lnSpc>
                <a:spcPct val="100000"/>
              </a:lnSpc>
              <a:spcBef>
                <a:spcPts val="0"/>
              </a:spcBef>
              <a:spcAft>
                <a:spcPts val="0"/>
              </a:spcAft>
              <a:buNone/>
            </a:pPr>
            <a:r>
              <a:rPr lang="en-US" sz="600" dirty="0">
                <a:solidFill>
                  <a:srgbClr val="595959"/>
                </a:solidFill>
                <a:ea typeface="+mn-ea"/>
              </a:rPr>
              <a:t>Jan 29 07:15:00  rad-req               -&gt;  3c:a9:f4:32:da:bc  9c:1c:12:8a:75:c0/Radius-2  65519  237   </a:t>
            </a:r>
          </a:p>
          <a:p>
            <a:pPr marL="246062" lvl="1" indent="0">
              <a:lnSpc>
                <a:spcPct val="100000"/>
              </a:lnSpc>
              <a:spcBef>
                <a:spcPts val="0"/>
              </a:spcBef>
              <a:spcAft>
                <a:spcPts val="0"/>
              </a:spcAft>
              <a:buNone/>
            </a:pPr>
            <a:r>
              <a:rPr lang="en-US" sz="600" dirty="0">
                <a:solidFill>
                  <a:srgbClr val="595959"/>
                </a:solidFill>
                <a:ea typeface="+mn-ea"/>
              </a:rPr>
              <a:t>Jan 29 07:15:00  rad-</a:t>
            </a:r>
            <a:r>
              <a:rPr lang="en-US" sz="600" dirty="0" err="1">
                <a:solidFill>
                  <a:srgbClr val="595959"/>
                </a:solidFill>
                <a:ea typeface="+mn-ea"/>
              </a:rPr>
              <a:t>resp</a:t>
            </a:r>
            <a:r>
              <a:rPr lang="en-US" sz="600" dirty="0">
                <a:solidFill>
                  <a:srgbClr val="595959"/>
                </a:solidFill>
                <a:ea typeface="+mn-ea"/>
              </a:rPr>
              <a:t>              &lt;-  3c:a9:f4:32:da:bc  9c:1c:12:8a:75:c0/Radius-2  65519  1085  </a:t>
            </a:r>
          </a:p>
          <a:p>
            <a:pPr marL="246062" lvl="1" indent="0">
              <a:lnSpc>
                <a:spcPct val="100000"/>
              </a:lnSpc>
              <a:spcBef>
                <a:spcPts val="0"/>
              </a:spcBef>
              <a:spcAft>
                <a:spcPts val="0"/>
              </a:spcAft>
              <a:buNone/>
            </a:pPr>
            <a:r>
              <a:rPr lang="en-US" sz="600" dirty="0">
                <a:solidFill>
                  <a:srgbClr val="595959"/>
                </a:solidFill>
                <a:ea typeface="+mn-ea"/>
              </a:rPr>
              <a:t>Jan 29 07:15:00  </a:t>
            </a:r>
            <a:r>
              <a:rPr lang="en-US" sz="600" dirty="0" err="1">
                <a:solidFill>
                  <a:srgbClr val="595959"/>
                </a:solidFill>
                <a:ea typeface="+mn-ea"/>
              </a:rPr>
              <a:t>eap</a:t>
            </a:r>
            <a:r>
              <a:rPr lang="en-US" sz="600" dirty="0">
                <a:solidFill>
                  <a:srgbClr val="595959"/>
                </a:solidFill>
                <a:ea typeface="+mn-ea"/>
              </a:rPr>
              <a:t>-req               &lt;-  3c:a9:f4:32:da:bc  9c:1c:12:8a:75:c0                           49     1008  </a:t>
            </a:r>
          </a:p>
          <a:p>
            <a:pPr marL="246062" lvl="1" indent="0">
              <a:lnSpc>
                <a:spcPct val="100000"/>
              </a:lnSpc>
              <a:spcBef>
                <a:spcPts val="0"/>
              </a:spcBef>
              <a:spcAft>
                <a:spcPts val="0"/>
              </a:spcAft>
              <a:buNone/>
            </a:pPr>
            <a:r>
              <a:rPr lang="en-US" sz="600" dirty="0">
                <a:solidFill>
                  <a:srgbClr val="595959"/>
                </a:solidFill>
                <a:ea typeface="+mn-ea"/>
              </a:rPr>
              <a:t>Jan 29 07:15:00  </a:t>
            </a:r>
            <a:r>
              <a:rPr lang="en-US" sz="600" dirty="0" err="1">
                <a:solidFill>
                  <a:srgbClr val="595959"/>
                </a:solidFill>
                <a:ea typeface="+mn-ea"/>
              </a:rPr>
              <a:t>eap-resp</a:t>
            </a:r>
            <a:r>
              <a:rPr lang="en-US" sz="600" dirty="0">
                <a:solidFill>
                  <a:srgbClr val="595959"/>
                </a:solidFill>
                <a:ea typeface="+mn-ea"/>
              </a:rPr>
              <a:t>              -&gt;  3c:a9:f4:32:da:bc  9c:1c:12:8a:75:c0                           49     6     </a:t>
            </a:r>
          </a:p>
          <a:p>
            <a:pPr marL="246062" lvl="1" indent="0">
              <a:lnSpc>
                <a:spcPct val="100000"/>
              </a:lnSpc>
              <a:spcBef>
                <a:spcPts val="0"/>
              </a:spcBef>
              <a:spcAft>
                <a:spcPts val="0"/>
              </a:spcAft>
              <a:buNone/>
            </a:pPr>
            <a:r>
              <a:rPr lang="en-US" sz="600" dirty="0">
                <a:solidFill>
                  <a:srgbClr val="595959"/>
                </a:solidFill>
                <a:ea typeface="+mn-ea"/>
              </a:rPr>
              <a:t>Jan 29 07:15:00  rad-req               -&gt;  3c:a9:f4:32:da:bc  9c:1c:12:8a:75:c0/Radius-2  65520  237   </a:t>
            </a:r>
          </a:p>
          <a:p>
            <a:pPr marL="246062" lvl="1" indent="0">
              <a:lnSpc>
                <a:spcPct val="100000"/>
              </a:lnSpc>
              <a:spcBef>
                <a:spcPts val="0"/>
              </a:spcBef>
              <a:spcAft>
                <a:spcPts val="0"/>
              </a:spcAft>
              <a:buNone/>
            </a:pPr>
            <a:r>
              <a:rPr lang="en-US" sz="600" dirty="0">
                <a:solidFill>
                  <a:srgbClr val="595959"/>
                </a:solidFill>
                <a:ea typeface="+mn-ea"/>
              </a:rPr>
              <a:t>Jan 29 07:15:00  rad-</a:t>
            </a:r>
            <a:r>
              <a:rPr lang="en-US" sz="600" dirty="0" err="1">
                <a:solidFill>
                  <a:srgbClr val="595959"/>
                </a:solidFill>
                <a:ea typeface="+mn-ea"/>
              </a:rPr>
              <a:t>resp</a:t>
            </a:r>
            <a:r>
              <a:rPr lang="en-US" sz="600" dirty="0">
                <a:solidFill>
                  <a:srgbClr val="595959"/>
                </a:solidFill>
                <a:ea typeface="+mn-ea"/>
              </a:rPr>
              <a:t>              &lt;-  3c:a9:f4:32:da:bc  9c:1c:12:8a:75:c0/Radius-2  65520  266   </a:t>
            </a:r>
          </a:p>
          <a:p>
            <a:pPr marL="246062" lvl="1" indent="0">
              <a:lnSpc>
                <a:spcPct val="100000"/>
              </a:lnSpc>
              <a:spcBef>
                <a:spcPts val="0"/>
              </a:spcBef>
              <a:spcAft>
                <a:spcPts val="0"/>
              </a:spcAft>
              <a:buNone/>
            </a:pPr>
            <a:r>
              <a:rPr lang="en-US" sz="600" dirty="0">
                <a:solidFill>
                  <a:srgbClr val="595959"/>
                </a:solidFill>
                <a:ea typeface="+mn-ea"/>
              </a:rPr>
              <a:t>Jan 29 07:15:00  </a:t>
            </a:r>
            <a:r>
              <a:rPr lang="en-US" sz="600" dirty="0" err="1">
                <a:solidFill>
                  <a:srgbClr val="595959"/>
                </a:solidFill>
                <a:ea typeface="+mn-ea"/>
              </a:rPr>
              <a:t>eap</a:t>
            </a:r>
            <a:r>
              <a:rPr lang="en-US" sz="600" dirty="0">
                <a:solidFill>
                  <a:srgbClr val="595959"/>
                </a:solidFill>
                <a:ea typeface="+mn-ea"/>
              </a:rPr>
              <a:t>-req               &lt;-  3c:a9:f4:32:da:bc  9c:1c:12:8a:75:c0                           50     195   </a:t>
            </a:r>
          </a:p>
          <a:p>
            <a:pPr marL="246062" lvl="1" indent="0">
              <a:lnSpc>
                <a:spcPct val="100000"/>
              </a:lnSpc>
              <a:spcBef>
                <a:spcPts val="0"/>
              </a:spcBef>
              <a:spcAft>
                <a:spcPts val="0"/>
              </a:spcAft>
              <a:buNone/>
            </a:pPr>
            <a:r>
              <a:rPr lang="en-US" sz="600" dirty="0">
                <a:solidFill>
                  <a:srgbClr val="595959"/>
                </a:solidFill>
                <a:ea typeface="+mn-ea"/>
              </a:rPr>
              <a:t>Jan 29 07:15:00  </a:t>
            </a:r>
            <a:r>
              <a:rPr lang="en-US" sz="600" dirty="0" err="1">
                <a:solidFill>
                  <a:srgbClr val="595959"/>
                </a:solidFill>
                <a:ea typeface="+mn-ea"/>
              </a:rPr>
              <a:t>eap-resp</a:t>
            </a:r>
            <a:r>
              <a:rPr lang="en-US" sz="600" dirty="0">
                <a:solidFill>
                  <a:srgbClr val="595959"/>
                </a:solidFill>
                <a:ea typeface="+mn-ea"/>
              </a:rPr>
              <a:t>              -&gt;  3c:a9:f4:32:da:bc  9c:1c:12:8a:75:c0                           50     1310  </a:t>
            </a:r>
          </a:p>
          <a:p>
            <a:pPr marL="246062" lvl="1" indent="0">
              <a:lnSpc>
                <a:spcPct val="100000"/>
              </a:lnSpc>
              <a:spcBef>
                <a:spcPts val="0"/>
              </a:spcBef>
              <a:spcAft>
                <a:spcPts val="0"/>
              </a:spcAft>
              <a:buNone/>
            </a:pPr>
            <a:r>
              <a:rPr lang="en-US" sz="600" dirty="0">
                <a:solidFill>
                  <a:srgbClr val="595959"/>
                </a:solidFill>
                <a:ea typeface="+mn-ea"/>
              </a:rPr>
              <a:t>Jan 29 07:15:00  rad-req               -&gt;  3c:a9:f4:32:da:bc  9c:1c:12:8a:75:c0/Radius-2  65521  1551  </a:t>
            </a:r>
          </a:p>
          <a:p>
            <a:pPr marL="246062" lvl="1" indent="0">
              <a:lnSpc>
                <a:spcPct val="100000"/>
              </a:lnSpc>
              <a:spcBef>
                <a:spcPts val="0"/>
              </a:spcBef>
              <a:spcAft>
                <a:spcPts val="0"/>
              </a:spcAft>
              <a:buNone/>
            </a:pPr>
            <a:r>
              <a:rPr lang="en-US" sz="600" dirty="0">
                <a:solidFill>
                  <a:srgbClr val="595959"/>
                </a:solidFill>
                <a:ea typeface="+mn-ea"/>
              </a:rPr>
              <a:t>Jan 29 07:15:00  rad-</a:t>
            </a:r>
            <a:r>
              <a:rPr lang="en-US" sz="600" dirty="0" err="1">
                <a:solidFill>
                  <a:srgbClr val="595959"/>
                </a:solidFill>
                <a:ea typeface="+mn-ea"/>
              </a:rPr>
              <a:t>resp</a:t>
            </a:r>
            <a:r>
              <a:rPr lang="en-US" sz="600" dirty="0">
                <a:solidFill>
                  <a:srgbClr val="595959"/>
                </a:solidFill>
                <a:ea typeface="+mn-ea"/>
              </a:rPr>
              <a:t>              &lt;-  3c:a9:f4:32:da:bc  9c:1c:12:8a:75:c0/Radius-2  65521  77    </a:t>
            </a:r>
          </a:p>
          <a:p>
            <a:pPr marL="246062" lvl="1" indent="0">
              <a:lnSpc>
                <a:spcPct val="100000"/>
              </a:lnSpc>
              <a:spcBef>
                <a:spcPts val="0"/>
              </a:spcBef>
              <a:spcAft>
                <a:spcPts val="0"/>
              </a:spcAft>
              <a:buNone/>
            </a:pPr>
            <a:r>
              <a:rPr lang="en-US" sz="600" dirty="0">
                <a:solidFill>
                  <a:srgbClr val="595959"/>
                </a:solidFill>
                <a:ea typeface="+mn-ea"/>
              </a:rPr>
              <a:t>Jan 29 07:15:00  </a:t>
            </a:r>
            <a:r>
              <a:rPr lang="en-US" sz="600" dirty="0" err="1">
                <a:solidFill>
                  <a:srgbClr val="595959"/>
                </a:solidFill>
                <a:ea typeface="+mn-ea"/>
              </a:rPr>
              <a:t>eap</a:t>
            </a:r>
            <a:r>
              <a:rPr lang="en-US" sz="600" dirty="0">
                <a:solidFill>
                  <a:srgbClr val="595959"/>
                </a:solidFill>
                <a:ea typeface="+mn-ea"/>
              </a:rPr>
              <a:t>-req               &lt;-  3c:a9:f4:32:da:bc  9c:1c:12:8a:75:c0                           51     6     </a:t>
            </a:r>
          </a:p>
          <a:p>
            <a:pPr marL="246062" lvl="1" indent="0">
              <a:lnSpc>
                <a:spcPct val="100000"/>
              </a:lnSpc>
              <a:spcBef>
                <a:spcPts val="0"/>
              </a:spcBef>
              <a:spcAft>
                <a:spcPts val="0"/>
              </a:spcAft>
              <a:buNone/>
            </a:pPr>
            <a:r>
              <a:rPr lang="en-US" sz="600" dirty="0">
                <a:solidFill>
                  <a:srgbClr val="595959"/>
                </a:solidFill>
                <a:ea typeface="+mn-ea"/>
              </a:rPr>
              <a:t>Jan 29 07:15:00  </a:t>
            </a:r>
            <a:r>
              <a:rPr lang="en-US" sz="600" dirty="0" err="1">
                <a:solidFill>
                  <a:srgbClr val="595959"/>
                </a:solidFill>
                <a:ea typeface="+mn-ea"/>
              </a:rPr>
              <a:t>eap-resp</a:t>
            </a:r>
            <a:r>
              <a:rPr lang="en-US" sz="600" dirty="0">
                <a:solidFill>
                  <a:srgbClr val="595959"/>
                </a:solidFill>
                <a:ea typeface="+mn-ea"/>
              </a:rPr>
              <a:t>              -&gt;  3c:a9:f4:32:da:bc  9c:1c:12:8a:75:c0                           51     895   </a:t>
            </a:r>
          </a:p>
          <a:p>
            <a:pPr marL="246062" lvl="1" indent="0">
              <a:lnSpc>
                <a:spcPct val="100000"/>
              </a:lnSpc>
              <a:spcBef>
                <a:spcPts val="0"/>
              </a:spcBef>
              <a:spcAft>
                <a:spcPts val="0"/>
              </a:spcAft>
              <a:buNone/>
            </a:pPr>
            <a:r>
              <a:rPr lang="en-US" sz="600" dirty="0">
                <a:solidFill>
                  <a:srgbClr val="595959"/>
                </a:solidFill>
                <a:ea typeface="+mn-ea"/>
              </a:rPr>
              <a:t>Jan 29 07:15:00  rad-req               -&gt;  3c:a9:f4:32:da:bc  9c:1c:12:8a:75:c0/Radius-2  65522  1132  </a:t>
            </a:r>
          </a:p>
        </p:txBody>
      </p:sp>
    </p:spTree>
    <p:extLst>
      <p:ext uri="{BB962C8B-B14F-4D97-AF65-F5344CB8AC3E}">
        <p14:creationId xmlns:p14="http://schemas.microsoft.com/office/powerpoint/2010/main" val="2431647798"/>
      </p:ext>
    </p:extLst>
  </p:cSld>
  <p:clrMapOvr>
    <a:masterClrMapping/>
  </p:clrMapOvr>
  <p:transition spd="med">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sz="2400" dirty="0"/>
              <a:t>Client Troubleshooting</a:t>
            </a:r>
            <a:endParaRPr lang="en-US" sz="1400" dirty="0"/>
          </a:p>
        </p:txBody>
      </p:sp>
      <p:sp>
        <p:nvSpPr>
          <p:cNvPr id="3" name="Content Placeholder 2"/>
          <p:cNvSpPr>
            <a:spLocks noGrp="1"/>
          </p:cNvSpPr>
          <p:nvPr>
            <p:ph type="body" sz="quarter" idx="11"/>
          </p:nvPr>
        </p:nvSpPr>
        <p:spPr>
          <a:xfrm>
            <a:off x="499444" y="784549"/>
            <a:ext cx="8149167" cy="3248025"/>
          </a:xfrm>
        </p:spPr>
        <p:txBody>
          <a:bodyPr/>
          <a:lstStyle/>
          <a:p>
            <a:r>
              <a:rPr lang="en-US" sz="1600" dirty="0"/>
              <a:t>Authentication – Troubleshooting 802.1X </a:t>
            </a:r>
            <a:r>
              <a:rPr lang="en-US" sz="1600" dirty="0" err="1"/>
              <a:t>Auth</a:t>
            </a:r>
            <a:r>
              <a:rPr lang="en-US" sz="1600" dirty="0"/>
              <a:t> Issues</a:t>
            </a:r>
          </a:p>
          <a:p>
            <a:pPr marL="257169" lvl="1" indent="0">
              <a:spcBef>
                <a:spcPts val="0"/>
              </a:spcBef>
              <a:buNone/>
            </a:pPr>
            <a:r>
              <a:rPr lang="en-US" sz="1400" dirty="0"/>
              <a:t>Viewing the </a:t>
            </a:r>
            <a:r>
              <a:rPr lang="en-US" sz="1400" dirty="0" err="1"/>
              <a:t>auth-tracebuf</a:t>
            </a:r>
            <a:r>
              <a:rPr lang="en-US" sz="1400" dirty="0"/>
              <a:t> – Bad Client Driver</a:t>
            </a:r>
          </a:p>
          <a:p>
            <a:pPr marL="257169" lvl="1" indent="0" defTabSz="514337" fontAlgn="auto">
              <a:lnSpc>
                <a:spcPct val="90000"/>
              </a:lnSpc>
              <a:spcBef>
                <a:spcPts val="0"/>
              </a:spcBef>
              <a:spcAft>
                <a:spcPts val="0"/>
              </a:spcAft>
              <a:buClr>
                <a:srgbClr val="595959"/>
              </a:buClr>
              <a:buNone/>
            </a:pPr>
            <a:endParaRPr lang="en-US" sz="600" kern="1200" dirty="0">
              <a:solidFill>
                <a:srgbClr val="595959"/>
              </a:solidFill>
              <a:ea typeface="+mn-ea"/>
            </a:endParaRPr>
          </a:p>
          <a:p>
            <a:pPr marL="246062" lvl="1" indent="0">
              <a:lnSpc>
                <a:spcPct val="100000"/>
              </a:lnSpc>
              <a:spcBef>
                <a:spcPts val="0"/>
              </a:spcBef>
              <a:spcAft>
                <a:spcPts val="0"/>
              </a:spcAft>
              <a:buNone/>
            </a:pPr>
            <a:r>
              <a:rPr lang="en-US" sz="600" dirty="0">
                <a:solidFill>
                  <a:srgbClr val="595959"/>
                </a:solidFill>
                <a:ea typeface="+mn-ea"/>
              </a:rPr>
              <a:t>Jan 29 07:15:00  rad-</a:t>
            </a:r>
            <a:r>
              <a:rPr lang="en-US" sz="600" dirty="0" err="1">
                <a:solidFill>
                  <a:srgbClr val="595959"/>
                </a:solidFill>
                <a:ea typeface="+mn-ea"/>
              </a:rPr>
              <a:t>resp</a:t>
            </a:r>
            <a:r>
              <a:rPr lang="en-US" sz="600" dirty="0">
                <a:solidFill>
                  <a:srgbClr val="595959"/>
                </a:solidFill>
                <a:ea typeface="+mn-ea"/>
              </a:rPr>
              <a:t>              &lt;-  3c:a9:f4:32:da:bc  9c:1c:12:8a:75:c0/Radius-2  65522  140   </a:t>
            </a:r>
          </a:p>
          <a:p>
            <a:pPr marL="246062" lvl="1" indent="0">
              <a:lnSpc>
                <a:spcPct val="100000"/>
              </a:lnSpc>
              <a:spcBef>
                <a:spcPts val="0"/>
              </a:spcBef>
              <a:spcAft>
                <a:spcPts val="0"/>
              </a:spcAft>
              <a:buNone/>
            </a:pPr>
            <a:r>
              <a:rPr lang="en-US" sz="600" dirty="0">
                <a:solidFill>
                  <a:srgbClr val="595959"/>
                </a:solidFill>
                <a:ea typeface="+mn-ea"/>
              </a:rPr>
              <a:t>Jan 29 07:15:00  </a:t>
            </a:r>
            <a:r>
              <a:rPr lang="en-US" sz="600" dirty="0" err="1">
                <a:solidFill>
                  <a:srgbClr val="595959"/>
                </a:solidFill>
                <a:ea typeface="+mn-ea"/>
              </a:rPr>
              <a:t>eap</a:t>
            </a:r>
            <a:r>
              <a:rPr lang="en-US" sz="600" dirty="0">
                <a:solidFill>
                  <a:srgbClr val="595959"/>
                </a:solidFill>
                <a:ea typeface="+mn-ea"/>
              </a:rPr>
              <a:t>-req               &lt;-  3c:a9:f4:32:da:bc  9c:1c:12:8a:75:c0                           52     69    </a:t>
            </a:r>
          </a:p>
          <a:p>
            <a:pPr marL="246062" lvl="1" indent="0">
              <a:lnSpc>
                <a:spcPct val="100000"/>
              </a:lnSpc>
              <a:spcBef>
                <a:spcPts val="0"/>
              </a:spcBef>
              <a:spcAft>
                <a:spcPts val="0"/>
              </a:spcAft>
              <a:buNone/>
            </a:pPr>
            <a:r>
              <a:rPr lang="en-US" sz="600" dirty="0">
                <a:solidFill>
                  <a:srgbClr val="595959"/>
                </a:solidFill>
                <a:ea typeface="+mn-ea"/>
              </a:rPr>
              <a:t>Jan 29 07:15:00  </a:t>
            </a:r>
            <a:r>
              <a:rPr lang="en-US" sz="600" dirty="0" err="1">
                <a:solidFill>
                  <a:srgbClr val="595959"/>
                </a:solidFill>
                <a:ea typeface="+mn-ea"/>
              </a:rPr>
              <a:t>eap-resp</a:t>
            </a:r>
            <a:r>
              <a:rPr lang="en-US" sz="600" dirty="0">
                <a:solidFill>
                  <a:srgbClr val="595959"/>
                </a:solidFill>
                <a:ea typeface="+mn-ea"/>
              </a:rPr>
              <a:t>              -&gt;  3c:a9:f4:32:da:bc  9c:1c:12:8a:75:c0                           52     6     </a:t>
            </a:r>
          </a:p>
          <a:p>
            <a:pPr marL="246062" lvl="1" indent="0">
              <a:lnSpc>
                <a:spcPct val="100000"/>
              </a:lnSpc>
              <a:spcBef>
                <a:spcPts val="0"/>
              </a:spcBef>
              <a:spcAft>
                <a:spcPts val="0"/>
              </a:spcAft>
              <a:buNone/>
            </a:pPr>
            <a:r>
              <a:rPr lang="en-US" sz="600" dirty="0">
                <a:solidFill>
                  <a:srgbClr val="595959"/>
                </a:solidFill>
                <a:ea typeface="+mn-ea"/>
              </a:rPr>
              <a:t>Jan 29 07:15:00  rad-req               -&gt;  3c:a9:f4:32:da:bc  9c:1c:12:8a:75:c0/Radius-2  65523  237   </a:t>
            </a:r>
          </a:p>
          <a:p>
            <a:pPr marL="246062" lvl="1" indent="0">
              <a:lnSpc>
                <a:spcPct val="100000"/>
              </a:lnSpc>
              <a:spcBef>
                <a:spcPts val="0"/>
              </a:spcBef>
              <a:spcAft>
                <a:spcPts val="0"/>
              </a:spcAft>
              <a:buNone/>
            </a:pPr>
            <a:r>
              <a:rPr lang="en-US" sz="600" dirty="0">
                <a:solidFill>
                  <a:srgbClr val="595959"/>
                </a:solidFill>
                <a:ea typeface="+mn-ea"/>
              </a:rPr>
              <a:t>Jan 29 07:15:00  rad-accept            &lt;-  3c:a9:f4:32:da:bc  9c:1c:12:8a:75:c0/Radius-2  65523  204   </a:t>
            </a:r>
          </a:p>
          <a:p>
            <a:pPr marL="246062" lvl="1" indent="0">
              <a:lnSpc>
                <a:spcPct val="100000"/>
              </a:lnSpc>
              <a:spcBef>
                <a:spcPts val="0"/>
              </a:spcBef>
              <a:spcAft>
                <a:spcPts val="0"/>
              </a:spcAft>
              <a:buNone/>
            </a:pPr>
            <a:r>
              <a:rPr lang="en-US" sz="600" dirty="0">
                <a:solidFill>
                  <a:srgbClr val="595959"/>
                </a:solidFill>
                <a:ea typeface="+mn-ea"/>
              </a:rPr>
              <a:t>Jan 29 07:15:00  </a:t>
            </a:r>
            <a:r>
              <a:rPr lang="en-US" sz="600" dirty="0" err="1">
                <a:solidFill>
                  <a:srgbClr val="595959"/>
                </a:solidFill>
                <a:ea typeface="+mn-ea"/>
              </a:rPr>
              <a:t>eap</a:t>
            </a:r>
            <a:r>
              <a:rPr lang="en-US" sz="600" dirty="0">
                <a:solidFill>
                  <a:srgbClr val="595959"/>
                </a:solidFill>
                <a:ea typeface="+mn-ea"/>
              </a:rPr>
              <a:t>-success           &lt;-  3c:a9:f4:32:da:bc  9c:1c:12:8a:75:c0                           52     4     </a:t>
            </a:r>
          </a:p>
          <a:p>
            <a:pPr marL="246062" lvl="1" indent="0">
              <a:lnSpc>
                <a:spcPct val="100000"/>
              </a:lnSpc>
              <a:spcBef>
                <a:spcPts val="0"/>
              </a:spcBef>
              <a:spcAft>
                <a:spcPts val="0"/>
              </a:spcAft>
              <a:buNone/>
            </a:pPr>
            <a:r>
              <a:rPr lang="en-US" sz="600" dirty="0">
                <a:solidFill>
                  <a:srgbClr val="595959"/>
                </a:solidFill>
                <a:ea typeface="+mn-ea"/>
              </a:rPr>
              <a:t>Jan 29 07:15:00  wpa2-key1             &lt;-  3c:a9:f4:32:da:bc  9c:1c:12:8a:75:c0                           -      117   </a:t>
            </a:r>
          </a:p>
          <a:p>
            <a:pPr marL="246062" lvl="1" indent="0">
              <a:lnSpc>
                <a:spcPct val="100000"/>
              </a:lnSpc>
              <a:spcBef>
                <a:spcPts val="0"/>
              </a:spcBef>
              <a:spcAft>
                <a:spcPts val="0"/>
              </a:spcAft>
              <a:buNone/>
            </a:pPr>
            <a:r>
              <a:rPr lang="en-US" sz="600" dirty="0">
                <a:solidFill>
                  <a:srgbClr val="595959"/>
                </a:solidFill>
                <a:ea typeface="+mn-ea"/>
              </a:rPr>
              <a:t>Jan 29 07:15:00  wpa2-key2             -&gt;  3c:a9:f4:32:da:bc  9c:1c:12:8a:75:c0                           -      117   </a:t>
            </a:r>
          </a:p>
          <a:p>
            <a:pPr marL="246062" lvl="1" indent="0">
              <a:lnSpc>
                <a:spcPct val="100000"/>
              </a:lnSpc>
              <a:spcBef>
                <a:spcPts val="0"/>
              </a:spcBef>
              <a:spcAft>
                <a:spcPts val="0"/>
              </a:spcAft>
              <a:buNone/>
            </a:pPr>
            <a:r>
              <a:rPr lang="en-US" sz="600" dirty="0">
                <a:solidFill>
                  <a:srgbClr val="595959"/>
                </a:solidFill>
                <a:ea typeface="+mn-ea"/>
              </a:rPr>
              <a:t>Jan 29 07:15:00  wpa2-key3             &lt;-  3c:a9:f4:32:da:bc  9c:1c:12:8a:75:c0                           -      151   </a:t>
            </a:r>
          </a:p>
          <a:p>
            <a:pPr marL="246062" lvl="1" indent="0">
              <a:lnSpc>
                <a:spcPct val="100000"/>
              </a:lnSpc>
              <a:spcBef>
                <a:spcPts val="0"/>
              </a:spcBef>
              <a:spcAft>
                <a:spcPts val="0"/>
              </a:spcAft>
              <a:buNone/>
            </a:pPr>
            <a:r>
              <a:rPr lang="en-US" sz="600" dirty="0">
                <a:solidFill>
                  <a:srgbClr val="595959"/>
                </a:solidFill>
                <a:ea typeface="+mn-ea"/>
              </a:rPr>
              <a:t>Jan 29 07:15:00  wpa2-key4             -&gt;  3c:a9:f4:32:da:bc  9c:1c:12:8a:75:c0                           -      95    </a:t>
            </a:r>
          </a:p>
          <a:p>
            <a:pPr marL="246062" lvl="1" indent="0">
              <a:lnSpc>
                <a:spcPct val="100000"/>
              </a:lnSpc>
              <a:spcBef>
                <a:spcPts val="0"/>
              </a:spcBef>
              <a:spcAft>
                <a:spcPts val="0"/>
              </a:spcAft>
              <a:buNone/>
            </a:pPr>
            <a:r>
              <a:rPr lang="en-US" sz="600" dirty="0">
                <a:solidFill>
                  <a:srgbClr val="595959"/>
                </a:solidFill>
                <a:ea typeface="+mn-ea"/>
              </a:rPr>
              <a:t>Jan 29 07:15:28  station-down           *  3c:a9:f4:32:da:bc  9c:1c:12:8a:75:c0                           -      -     </a:t>
            </a:r>
          </a:p>
          <a:p>
            <a:pPr marL="246062" lvl="1" indent="0">
              <a:lnSpc>
                <a:spcPct val="100000"/>
              </a:lnSpc>
              <a:spcBef>
                <a:spcPts val="0"/>
              </a:spcBef>
              <a:spcAft>
                <a:spcPts val="0"/>
              </a:spcAft>
              <a:buNone/>
            </a:pPr>
            <a:r>
              <a:rPr lang="en-US" sz="600" dirty="0">
                <a:solidFill>
                  <a:srgbClr val="595959"/>
                </a:solidFill>
                <a:ea typeface="+mn-ea"/>
              </a:rPr>
              <a:t>Jan 29 07:15:30  station-up             *  3c:a9:f4:32:da:bc  9c:1c:12:8a:75:d0                           -      -     wpa2 </a:t>
            </a:r>
            <a:r>
              <a:rPr lang="en-US" sz="600" dirty="0" err="1">
                <a:solidFill>
                  <a:srgbClr val="595959"/>
                </a:solidFill>
                <a:ea typeface="+mn-ea"/>
              </a:rPr>
              <a:t>aes</a:t>
            </a:r>
            <a:endParaRPr lang="en-US" sz="600" dirty="0">
              <a:solidFill>
                <a:srgbClr val="595959"/>
              </a:solidFill>
              <a:ea typeface="+mn-ea"/>
            </a:endParaRPr>
          </a:p>
          <a:p>
            <a:pPr marL="246062" lvl="1" indent="0">
              <a:lnSpc>
                <a:spcPct val="100000"/>
              </a:lnSpc>
              <a:spcBef>
                <a:spcPts val="0"/>
              </a:spcBef>
              <a:spcAft>
                <a:spcPts val="0"/>
              </a:spcAft>
              <a:buNone/>
            </a:pPr>
            <a:r>
              <a:rPr lang="en-US" sz="600" dirty="0">
                <a:solidFill>
                  <a:srgbClr val="595959"/>
                </a:solidFill>
                <a:ea typeface="+mn-ea"/>
              </a:rPr>
              <a:t>Jan 29 07:15:30  wpa2-key1             &lt;-  3c:a9:f4:32:da:bc  9c:1c:12:8a:75:d0                           -      117   </a:t>
            </a:r>
          </a:p>
          <a:p>
            <a:pPr marL="246062" lvl="1" indent="0">
              <a:lnSpc>
                <a:spcPct val="100000"/>
              </a:lnSpc>
              <a:spcBef>
                <a:spcPts val="0"/>
              </a:spcBef>
              <a:spcAft>
                <a:spcPts val="0"/>
              </a:spcAft>
              <a:buNone/>
            </a:pPr>
            <a:r>
              <a:rPr lang="en-US" sz="600" dirty="0">
                <a:solidFill>
                  <a:srgbClr val="595959"/>
                </a:solidFill>
                <a:ea typeface="+mn-ea"/>
              </a:rPr>
              <a:t>Jan 29 07:15:30  wpa2-key2             -&gt;  3c:a9:f4:32:da:bc  9c:1c:12:8a:75:d0                           -      135   </a:t>
            </a:r>
          </a:p>
          <a:p>
            <a:pPr marL="246062" lvl="1" indent="0">
              <a:lnSpc>
                <a:spcPct val="100000"/>
              </a:lnSpc>
              <a:spcBef>
                <a:spcPts val="0"/>
              </a:spcBef>
              <a:spcAft>
                <a:spcPts val="0"/>
              </a:spcAft>
              <a:buNone/>
            </a:pPr>
            <a:r>
              <a:rPr lang="en-US" sz="600" dirty="0">
                <a:solidFill>
                  <a:srgbClr val="595959"/>
                </a:solidFill>
                <a:ea typeface="+mn-ea"/>
              </a:rPr>
              <a:t>Jan 29 07:15:30  wpa2-key3             &lt;-  3c:a9:f4:32:da:bc  9c:1c:12:8a:75:d0                           -      151   </a:t>
            </a:r>
          </a:p>
          <a:p>
            <a:pPr marL="246062" lvl="1" indent="0">
              <a:lnSpc>
                <a:spcPct val="100000"/>
              </a:lnSpc>
              <a:spcBef>
                <a:spcPts val="0"/>
              </a:spcBef>
              <a:spcAft>
                <a:spcPts val="0"/>
              </a:spcAft>
              <a:buNone/>
            </a:pPr>
            <a:r>
              <a:rPr lang="en-US" sz="600" dirty="0">
                <a:solidFill>
                  <a:srgbClr val="595959"/>
                </a:solidFill>
                <a:ea typeface="+mn-ea"/>
              </a:rPr>
              <a:t>Jan 29 07:15:30  wpa2-key4             -&gt;  3c:a9:f4:32:da:bc  9c:1c:12:8a:75:d0                           -      95    </a:t>
            </a:r>
          </a:p>
          <a:p>
            <a:pPr marL="246062" lvl="1" indent="0">
              <a:lnSpc>
                <a:spcPct val="100000"/>
              </a:lnSpc>
              <a:spcBef>
                <a:spcPts val="0"/>
              </a:spcBef>
              <a:spcAft>
                <a:spcPts val="0"/>
              </a:spcAft>
              <a:buNone/>
            </a:pPr>
            <a:r>
              <a:rPr lang="en-US" sz="600" dirty="0">
                <a:solidFill>
                  <a:srgbClr val="FF0000"/>
                </a:solidFill>
                <a:ea typeface="+mn-ea"/>
              </a:rPr>
              <a:t>Jan 29 07:23:53  station-down           *  3c:a9:f4:32:da:bc  9c:1c:12:8a:75:d0                           -      -     </a:t>
            </a:r>
          </a:p>
          <a:p>
            <a:pPr marL="246062" lvl="1" indent="0">
              <a:lnSpc>
                <a:spcPct val="100000"/>
              </a:lnSpc>
              <a:spcBef>
                <a:spcPts val="0"/>
              </a:spcBef>
              <a:spcAft>
                <a:spcPts val="0"/>
              </a:spcAft>
              <a:buNone/>
            </a:pPr>
            <a:r>
              <a:rPr lang="en-US" sz="600" dirty="0">
                <a:solidFill>
                  <a:srgbClr val="FF0000"/>
                </a:solidFill>
                <a:ea typeface="+mn-ea"/>
              </a:rPr>
              <a:t>Jan 29 07:23:53  station-up             *  3c:a9:f4:32:da:bc  9c:1c:12:8a:75:c0                           -      -     wpa2 </a:t>
            </a:r>
            <a:r>
              <a:rPr lang="en-US" sz="600" dirty="0" err="1">
                <a:solidFill>
                  <a:srgbClr val="FF0000"/>
                </a:solidFill>
                <a:ea typeface="+mn-ea"/>
              </a:rPr>
              <a:t>aes</a:t>
            </a:r>
            <a:endParaRPr lang="en-US" sz="600" dirty="0">
              <a:solidFill>
                <a:srgbClr val="FF0000"/>
              </a:solidFill>
              <a:ea typeface="+mn-ea"/>
            </a:endParaRPr>
          </a:p>
          <a:p>
            <a:pPr marL="246062" lvl="1" indent="0">
              <a:lnSpc>
                <a:spcPct val="100000"/>
              </a:lnSpc>
              <a:spcBef>
                <a:spcPts val="0"/>
              </a:spcBef>
              <a:spcAft>
                <a:spcPts val="0"/>
              </a:spcAft>
              <a:buNone/>
            </a:pPr>
            <a:r>
              <a:rPr lang="en-US" sz="600" dirty="0">
                <a:solidFill>
                  <a:srgbClr val="FF0000"/>
                </a:solidFill>
                <a:ea typeface="+mn-ea"/>
              </a:rPr>
              <a:t>Jan 29 07:23:53  </a:t>
            </a:r>
            <a:r>
              <a:rPr lang="en-US" sz="600" dirty="0" err="1">
                <a:solidFill>
                  <a:srgbClr val="FF0000"/>
                </a:solidFill>
                <a:ea typeface="+mn-ea"/>
              </a:rPr>
              <a:t>eap</a:t>
            </a:r>
            <a:r>
              <a:rPr lang="en-US" sz="600" dirty="0">
                <a:solidFill>
                  <a:srgbClr val="FF0000"/>
                </a:solidFill>
                <a:ea typeface="+mn-ea"/>
              </a:rPr>
              <a:t>-id-req            &lt;-  3c:a9:f4:32:da:bc  9c:1c:12:8a:75:c0                           1      5     </a:t>
            </a:r>
          </a:p>
          <a:p>
            <a:pPr marL="246062" lvl="1" indent="0">
              <a:lnSpc>
                <a:spcPct val="100000"/>
              </a:lnSpc>
              <a:spcBef>
                <a:spcPts val="0"/>
              </a:spcBef>
              <a:spcAft>
                <a:spcPts val="0"/>
              </a:spcAft>
              <a:buNone/>
            </a:pPr>
            <a:r>
              <a:rPr lang="en-US" sz="600" dirty="0">
                <a:solidFill>
                  <a:srgbClr val="FF0000"/>
                </a:solidFill>
                <a:ea typeface="+mn-ea"/>
              </a:rPr>
              <a:t>Jan 29 07:23:54  </a:t>
            </a:r>
            <a:r>
              <a:rPr lang="en-US" sz="600" dirty="0" err="1">
                <a:solidFill>
                  <a:srgbClr val="FF0000"/>
                </a:solidFill>
                <a:ea typeface="+mn-ea"/>
              </a:rPr>
              <a:t>eap</a:t>
            </a:r>
            <a:r>
              <a:rPr lang="en-US" sz="600" dirty="0">
                <a:solidFill>
                  <a:srgbClr val="FF0000"/>
                </a:solidFill>
                <a:ea typeface="+mn-ea"/>
              </a:rPr>
              <a:t>-start             -&gt;  3c:a9:f4:32:da:bc  9c:1c:12:8a:75:c0                           -      -     </a:t>
            </a:r>
          </a:p>
          <a:p>
            <a:pPr marL="246062" lvl="1" indent="0">
              <a:lnSpc>
                <a:spcPct val="100000"/>
              </a:lnSpc>
              <a:spcBef>
                <a:spcPts val="0"/>
              </a:spcBef>
              <a:spcAft>
                <a:spcPts val="0"/>
              </a:spcAft>
              <a:buNone/>
            </a:pPr>
            <a:r>
              <a:rPr lang="en-US" sz="600" dirty="0">
                <a:solidFill>
                  <a:srgbClr val="FF0000"/>
                </a:solidFill>
                <a:ea typeface="+mn-ea"/>
              </a:rPr>
              <a:t>Jan 29 07:23:54  </a:t>
            </a:r>
            <a:r>
              <a:rPr lang="en-US" sz="600" dirty="0" err="1">
                <a:solidFill>
                  <a:srgbClr val="FF0000"/>
                </a:solidFill>
                <a:ea typeface="+mn-ea"/>
              </a:rPr>
              <a:t>eap</a:t>
            </a:r>
            <a:r>
              <a:rPr lang="en-US" sz="600" dirty="0">
                <a:solidFill>
                  <a:srgbClr val="FF0000"/>
                </a:solidFill>
                <a:ea typeface="+mn-ea"/>
              </a:rPr>
              <a:t>-id-req            &lt;-  3c:a9:f4:32:da:bc  9c:1c:12:8a:75:c0                           1      5     </a:t>
            </a:r>
          </a:p>
          <a:p>
            <a:pPr marL="246062" lvl="1" indent="0">
              <a:lnSpc>
                <a:spcPct val="100000"/>
              </a:lnSpc>
              <a:spcBef>
                <a:spcPts val="0"/>
              </a:spcBef>
              <a:spcAft>
                <a:spcPts val="0"/>
              </a:spcAft>
              <a:buNone/>
            </a:pPr>
            <a:r>
              <a:rPr lang="en-US" sz="600" dirty="0">
                <a:solidFill>
                  <a:srgbClr val="FF0000"/>
                </a:solidFill>
                <a:ea typeface="+mn-ea"/>
              </a:rPr>
              <a:t>Jan 29 07:23:57  </a:t>
            </a:r>
            <a:r>
              <a:rPr lang="en-US" sz="600" dirty="0" err="1">
                <a:solidFill>
                  <a:srgbClr val="FF0000"/>
                </a:solidFill>
                <a:ea typeface="+mn-ea"/>
              </a:rPr>
              <a:t>eap</a:t>
            </a:r>
            <a:r>
              <a:rPr lang="en-US" sz="600" dirty="0">
                <a:solidFill>
                  <a:srgbClr val="FF0000"/>
                </a:solidFill>
                <a:ea typeface="+mn-ea"/>
              </a:rPr>
              <a:t>-id-req            &lt;-  3c:a9:f4:32:da:bc  9c:1c:12:8a:75:c0                           1      5     </a:t>
            </a:r>
          </a:p>
          <a:p>
            <a:pPr marL="246062" lvl="1" indent="0">
              <a:lnSpc>
                <a:spcPct val="100000"/>
              </a:lnSpc>
              <a:spcBef>
                <a:spcPts val="0"/>
              </a:spcBef>
              <a:spcAft>
                <a:spcPts val="0"/>
              </a:spcAft>
              <a:buNone/>
            </a:pPr>
            <a:r>
              <a:rPr lang="en-US" sz="600" dirty="0">
                <a:solidFill>
                  <a:srgbClr val="595959"/>
                </a:solidFill>
                <a:ea typeface="+mn-ea"/>
              </a:rPr>
              <a:t>Jan 29 07:23:57  </a:t>
            </a:r>
            <a:r>
              <a:rPr lang="en-US" sz="600" dirty="0" err="1">
                <a:solidFill>
                  <a:srgbClr val="595959"/>
                </a:solidFill>
                <a:ea typeface="+mn-ea"/>
              </a:rPr>
              <a:t>eap</a:t>
            </a:r>
            <a:r>
              <a:rPr lang="en-US" sz="600" dirty="0">
                <a:solidFill>
                  <a:srgbClr val="595959"/>
                </a:solidFill>
                <a:ea typeface="+mn-ea"/>
              </a:rPr>
              <a:t>-id-</a:t>
            </a:r>
            <a:r>
              <a:rPr lang="en-US" sz="600" dirty="0" err="1">
                <a:solidFill>
                  <a:srgbClr val="595959"/>
                </a:solidFill>
                <a:ea typeface="+mn-ea"/>
              </a:rPr>
              <a:t>resp</a:t>
            </a:r>
            <a:r>
              <a:rPr lang="en-US" sz="600" dirty="0">
                <a:solidFill>
                  <a:srgbClr val="595959"/>
                </a:solidFill>
                <a:ea typeface="+mn-ea"/>
              </a:rPr>
              <a:t>           -&gt;  3c:a9:f4:32:da:bc  9c:1c:12:8a:75:c0                           1      11    nmdq87</a:t>
            </a:r>
          </a:p>
          <a:p>
            <a:pPr marL="246062" lvl="1" indent="0">
              <a:lnSpc>
                <a:spcPct val="100000"/>
              </a:lnSpc>
              <a:spcBef>
                <a:spcPts val="0"/>
              </a:spcBef>
              <a:spcAft>
                <a:spcPts val="0"/>
              </a:spcAft>
              <a:buNone/>
            </a:pPr>
            <a:r>
              <a:rPr lang="en-US" sz="600" dirty="0">
                <a:solidFill>
                  <a:srgbClr val="595959"/>
                </a:solidFill>
                <a:ea typeface="+mn-ea"/>
              </a:rPr>
              <a:t>Jan 29 07:23:57  rad-req               -&gt;  3c:a9:f4:32:da:bc  9c:1c:12:8a:75:c0                           3      211   </a:t>
            </a:r>
          </a:p>
          <a:p>
            <a:pPr marL="246062" lvl="1" indent="0">
              <a:lnSpc>
                <a:spcPct val="100000"/>
              </a:lnSpc>
              <a:spcBef>
                <a:spcPts val="0"/>
              </a:spcBef>
              <a:spcAft>
                <a:spcPts val="0"/>
              </a:spcAft>
              <a:buNone/>
            </a:pPr>
            <a:r>
              <a:rPr lang="en-US" sz="600" dirty="0">
                <a:solidFill>
                  <a:srgbClr val="595959"/>
                </a:solidFill>
                <a:ea typeface="+mn-ea"/>
              </a:rPr>
              <a:t>Jan 29 07:23:57  rad-</a:t>
            </a:r>
            <a:r>
              <a:rPr lang="en-US" sz="600" dirty="0" err="1">
                <a:solidFill>
                  <a:srgbClr val="595959"/>
                </a:solidFill>
                <a:ea typeface="+mn-ea"/>
              </a:rPr>
              <a:t>resp</a:t>
            </a:r>
            <a:r>
              <a:rPr lang="en-US" sz="600" dirty="0">
                <a:solidFill>
                  <a:srgbClr val="595959"/>
                </a:solidFill>
                <a:ea typeface="+mn-ea"/>
              </a:rPr>
              <a:t>              &lt;-  3c:a9:f4:32:da:bc  9c:1c:12:8a:75:c0/Radius-2  3      77    </a:t>
            </a:r>
          </a:p>
          <a:p>
            <a:pPr marL="246062" lvl="1" indent="0">
              <a:lnSpc>
                <a:spcPct val="100000"/>
              </a:lnSpc>
              <a:spcBef>
                <a:spcPts val="0"/>
              </a:spcBef>
              <a:spcAft>
                <a:spcPts val="0"/>
              </a:spcAft>
              <a:buNone/>
            </a:pPr>
            <a:r>
              <a:rPr lang="en-US" sz="600" dirty="0">
                <a:solidFill>
                  <a:srgbClr val="595959"/>
                </a:solidFill>
                <a:ea typeface="+mn-ea"/>
              </a:rPr>
              <a:t>Jan 29 07:23:57  </a:t>
            </a:r>
            <a:r>
              <a:rPr lang="en-US" sz="600" dirty="0" err="1">
                <a:solidFill>
                  <a:srgbClr val="595959"/>
                </a:solidFill>
                <a:ea typeface="+mn-ea"/>
              </a:rPr>
              <a:t>eap</a:t>
            </a:r>
            <a:r>
              <a:rPr lang="en-US" sz="600" dirty="0">
                <a:solidFill>
                  <a:srgbClr val="595959"/>
                </a:solidFill>
                <a:ea typeface="+mn-ea"/>
              </a:rPr>
              <a:t>-req               &lt;-  3c:a9:f4:32:da:bc  9c:1c:12:8a:75:c0                           81     6     </a:t>
            </a:r>
          </a:p>
          <a:p>
            <a:pPr marL="246062" lvl="1" indent="0">
              <a:lnSpc>
                <a:spcPct val="100000"/>
              </a:lnSpc>
              <a:spcBef>
                <a:spcPts val="0"/>
              </a:spcBef>
              <a:spcAft>
                <a:spcPts val="0"/>
              </a:spcAft>
              <a:buNone/>
            </a:pPr>
            <a:r>
              <a:rPr lang="en-US" sz="600" dirty="0">
                <a:solidFill>
                  <a:srgbClr val="595959"/>
                </a:solidFill>
                <a:ea typeface="+mn-ea"/>
              </a:rPr>
              <a:t>Jan 29 07:23:57  </a:t>
            </a:r>
            <a:r>
              <a:rPr lang="en-US" sz="600" dirty="0" err="1">
                <a:solidFill>
                  <a:srgbClr val="595959"/>
                </a:solidFill>
                <a:ea typeface="+mn-ea"/>
              </a:rPr>
              <a:t>eap-resp</a:t>
            </a:r>
            <a:r>
              <a:rPr lang="en-US" sz="600" dirty="0">
                <a:solidFill>
                  <a:srgbClr val="595959"/>
                </a:solidFill>
                <a:ea typeface="+mn-ea"/>
              </a:rPr>
              <a:t>              -&gt;  3c:a9:f4:32:da:bc  9c:1c:12:8a:75:c0                           81     227   </a:t>
            </a:r>
          </a:p>
          <a:p>
            <a:pPr marL="246062" lvl="1" indent="0">
              <a:lnSpc>
                <a:spcPct val="100000"/>
              </a:lnSpc>
              <a:spcBef>
                <a:spcPts val="0"/>
              </a:spcBef>
              <a:spcAft>
                <a:spcPts val="0"/>
              </a:spcAft>
              <a:buNone/>
            </a:pPr>
            <a:r>
              <a:rPr lang="en-US" sz="600" dirty="0">
                <a:solidFill>
                  <a:srgbClr val="595959"/>
                </a:solidFill>
                <a:ea typeface="+mn-ea"/>
              </a:rPr>
              <a:t>Jan 29 07:23:57  rad-req               -&gt;  3c:a9:f4:32:da:bc  9c:1c:12:8a:75:c0/Radius-2  4      458   </a:t>
            </a:r>
          </a:p>
          <a:p>
            <a:pPr marL="246062" lvl="1" indent="0">
              <a:lnSpc>
                <a:spcPct val="100000"/>
              </a:lnSpc>
              <a:spcBef>
                <a:spcPts val="0"/>
              </a:spcBef>
              <a:spcAft>
                <a:spcPts val="0"/>
              </a:spcAft>
              <a:buNone/>
            </a:pPr>
            <a:r>
              <a:rPr lang="en-US" sz="600" dirty="0">
                <a:solidFill>
                  <a:srgbClr val="595959"/>
                </a:solidFill>
                <a:ea typeface="+mn-ea"/>
              </a:rPr>
              <a:t>Jan 29 07:23:57  rad-</a:t>
            </a:r>
            <a:r>
              <a:rPr lang="en-US" sz="600" dirty="0" err="1">
                <a:solidFill>
                  <a:srgbClr val="595959"/>
                </a:solidFill>
                <a:ea typeface="+mn-ea"/>
              </a:rPr>
              <a:t>resp</a:t>
            </a:r>
            <a:r>
              <a:rPr lang="en-US" sz="600" dirty="0">
                <a:solidFill>
                  <a:srgbClr val="595959"/>
                </a:solidFill>
                <a:ea typeface="+mn-ea"/>
              </a:rPr>
              <a:t>              &lt;-  3c:a9:f4:32:da:bc  9c:1c:12:8a:75:c0/Radius-2  4      1089  </a:t>
            </a:r>
          </a:p>
          <a:p>
            <a:pPr marL="246062" lvl="1" indent="0">
              <a:lnSpc>
                <a:spcPct val="100000"/>
              </a:lnSpc>
              <a:spcBef>
                <a:spcPts val="0"/>
              </a:spcBef>
              <a:spcAft>
                <a:spcPts val="0"/>
              </a:spcAft>
              <a:buNone/>
            </a:pPr>
            <a:r>
              <a:rPr lang="en-US" sz="600" dirty="0">
                <a:solidFill>
                  <a:srgbClr val="595959"/>
                </a:solidFill>
                <a:ea typeface="+mn-ea"/>
              </a:rPr>
              <a:t>Jan 29 07:23:57  </a:t>
            </a:r>
            <a:r>
              <a:rPr lang="en-US" sz="600" dirty="0" err="1">
                <a:solidFill>
                  <a:srgbClr val="595959"/>
                </a:solidFill>
                <a:ea typeface="+mn-ea"/>
              </a:rPr>
              <a:t>eap</a:t>
            </a:r>
            <a:r>
              <a:rPr lang="en-US" sz="600" dirty="0">
                <a:solidFill>
                  <a:srgbClr val="595959"/>
                </a:solidFill>
                <a:ea typeface="+mn-ea"/>
              </a:rPr>
              <a:t>-req               &lt;-  3c:a9:f4:32:da:bc  9c:1c:12:8a:75:c0                           82     1012  </a:t>
            </a:r>
          </a:p>
          <a:p>
            <a:pPr marL="246062" lvl="1" indent="0">
              <a:lnSpc>
                <a:spcPct val="100000"/>
              </a:lnSpc>
              <a:spcBef>
                <a:spcPts val="0"/>
              </a:spcBef>
              <a:spcAft>
                <a:spcPts val="0"/>
              </a:spcAft>
              <a:buNone/>
            </a:pPr>
            <a:r>
              <a:rPr lang="en-US" sz="600" dirty="0">
                <a:solidFill>
                  <a:srgbClr val="595959"/>
                </a:solidFill>
                <a:ea typeface="+mn-ea"/>
              </a:rPr>
              <a:t>Jan 29 07:23:57  </a:t>
            </a:r>
            <a:r>
              <a:rPr lang="en-US" sz="600" dirty="0" err="1">
                <a:solidFill>
                  <a:srgbClr val="595959"/>
                </a:solidFill>
                <a:ea typeface="+mn-ea"/>
              </a:rPr>
              <a:t>eap-resp</a:t>
            </a:r>
            <a:r>
              <a:rPr lang="en-US" sz="600" dirty="0">
                <a:solidFill>
                  <a:srgbClr val="595959"/>
                </a:solidFill>
                <a:ea typeface="+mn-ea"/>
              </a:rPr>
              <a:t>              -&gt;  3c:a9:f4:32:da:bc  9c:1c:12:8a:75:c0                           82     6     </a:t>
            </a:r>
          </a:p>
          <a:p>
            <a:pPr marL="246062" lvl="1" indent="0">
              <a:lnSpc>
                <a:spcPct val="100000"/>
              </a:lnSpc>
              <a:spcBef>
                <a:spcPts val="0"/>
              </a:spcBef>
              <a:spcAft>
                <a:spcPts val="0"/>
              </a:spcAft>
              <a:buNone/>
            </a:pPr>
            <a:r>
              <a:rPr lang="en-US" sz="600" dirty="0">
                <a:solidFill>
                  <a:srgbClr val="595959"/>
                </a:solidFill>
                <a:ea typeface="+mn-ea"/>
              </a:rPr>
              <a:t>Jan 29 07:23:57  rad-req               -&gt;  3c:a9:f4:32:da:bc  9c:1c:12:8a:75:c0/Radius-2  5      237   </a:t>
            </a:r>
          </a:p>
          <a:p>
            <a:pPr marL="246062" lvl="1" indent="0">
              <a:lnSpc>
                <a:spcPct val="100000"/>
              </a:lnSpc>
              <a:spcBef>
                <a:spcPts val="0"/>
              </a:spcBef>
              <a:spcAft>
                <a:spcPts val="0"/>
              </a:spcAft>
              <a:buNone/>
            </a:pPr>
            <a:r>
              <a:rPr lang="en-US" sz="600" dirty="0">
                <a:solidFill>
                  <a:srgbClr val="595959"/>
                </a:solidFill>
                <a:ea typeface="+mn-ea"/>
              </a:rPr>
              <a:t>Jan 29 07:23:57  rad-</a:t>
            </a:r>
            <a:r>
              <a:rPr lang="en-US" sz="600" dirty="0" err="1">
                <a:solidFill>
                  <a:srgbClr val="595959"/>
                </a:solidFill>
                <a:ea typeface="+mn-ea"/>
              </a:rPr>
              <a:t>resp</a:t>
            </a:r>
            <a:r>
              <a:rPr lang="en-US" sz="600" dirty="0">
                <a:solidFill>
                  <a:srgbClr val="595959"/>
                </a:solidFill>
                <a:ea typeface="+mn-ea"/>
              </a:rPr>
              <a:t>              &lt;-  3c:a9:f4:32:da:bc  9c:1c:12:8a:75:c0/Radius-2  5      1085  </a:t>
            </a:r>
          </a:p>
          <a:p>
            <a:pPr marL="246062" lvl="1" indent="0">
              <a:lnSpc>
                <a:spcPct val="100000"/>
              </a:lnSpc>
              <a:spcBef>
                <a:spcPts val="0"/>
              </a:spcBef>
              <a:spcAft>
                <a:spcPts val="0"/>
              </a:spcAft>
              <a:buNone/>
            </a:pPr>
            <a:r>
              <a:rPr lang="en-US" sz="600" dirty="0">
                <a:solidFill>
                  <a:srgbClr val="595959"/>
                </a:solidFill>
                <a:ea typeface="+mn-ea"/>
              </a:rPr>
              <a:t>Jan 29 07:23:57  </a:t>
            </a:r>
            <a:r>
              <a:rPr lang="en-US" sz="600" dirty="0" err="1">
                <a:solidFill>
                  <a:srgbClr val="595959"/>
                </a:solidFill>
                <a:ea typeface="+mn-ea"/>
              </a:rPr>
              <a:t>eap</a:t>
            </a:r>
            <a:r>
              <a:rPr lang="en-US" sz="600" dirty="0">
                <a:solidFill>
                  <a:srgbClr val="595959"/>
                </a:solidFill>
                <a:ea typeface="+mn-ea"/>
              </a:rPr>
              <a:t>-req               &lt;-  3c:a9:f4:32:da:bc  9c:1c:12:8a:75:c0                           83     1008  </a:t>
            </a:r>
          </a:p>
          <a:p>
            <a:pPr marL="246062" lvl="1" indent="0">
              <a:lnSpc>
                <a:spcPct val="100000"/>
              </a:lnSpc>
              <a:spcBef>
                <a:spcPts val="0"/>
              </a:spcBef>
              <a:spcAft>
                <a:spcPts val="0"/>
              </a:spcAft>
              <a:buNone/>
            </a:pPr>
            <a:r>
              <a:rPr lang="en-US" sz="600" dirty="0">
                <a:solidFill>
                  <a:srgbClr val="595959"/>
                </a:solidFill>
                <a:ea typeface="+mn-ea"/>
              </a:rPr>
              <a:t>Jan 29 07:23:57  </a:t>
            </a:r>
            <a:r>
              <a:rPr lang="en-US" sz="600" dirty="0" err="1">
                <a:solidFill>
                  <a:srgbClr val="595959"/>
                </a:solidFill>
                <a:ea typeface="+mn-ea"/>
              </a:rPr>
              <a:t>eap-resp</a:t>
            </a:r>
            <a:r>
              <a:rPr lang="en-US" sz="600" dirty="0">
                <a:solidFill>
                  <a:srgbClr val="595959"/>
                </a:solidFill>
                <a:ea typeface="+mn-ea"/>
              </a:rPr>
              <a:t>              -&gt;  3c:a9:f4:32:da:bc  9c:1c:12:8a:75:c0                           83     6     </a:t>
            </a:r>
          </a:p>
          <a:p>
            <a:pPr marL="246062" lvl="1" indent="0">
              <a:lnSpc>
                <a:spcPct val="100000"/>
              </a:lnSpc>
              <a:spcBef>
                <a:spcPts val="0"/>
              </a:spcBef>
              <a:spcAft>
                <a:spcPts val="0"/>
              </a:spcAft>
              <a:buNone/>
            </a:pPr>
            <a:r>
              <a:rPr lang="en-US" sz="600" dirty="0">
                <a:solidFill>
                  <a:srgbClr val="595959"/>
                </a:solidFill>
                <a:ea typeface="+mn-ea"/>
              </a:rPr>
              <a:t>Jan 29 07:23:57  rad-req               -&gt;  3c:a9:f4:32:da:bc  9c:1c:12:8a:75:c0/Radius-2  6      237   </a:t>
            </a:r>
          </a:p>
          <a:p>
            <a:pPr marL="246062" lvl="1" indent="0">
              <a:lnSpc>
                <a:spcPct val="100000"/>
              </a:lnSpc>
              <a:spcBef>
                <a:spcPts val="0"/>
              </a:spcBef>
              <a:spcAft>
                <a:spcPts val="0"/>
              </a:spcAft>
              <a:buNone/>
            </a:pPr>
            <a:r>
              <a:rPr lang="en-US" sz="600" dirty="0">
                <a:solidFill>
                  <a:srgbClr val="595959"/>
                </a:solidFill>
                <a:ea typeface="+mn-ea"/>
              </a:rPr>
              <a:t>Jan 29 07:23:57  rad-</a:t>
            </a:r>
            <a:r>
              <a:rPr lang="en-US" sz="600" dirty="0" err="1">
                <a:solidFill>
                  <a:srgbClr val="595959"/>
                </a:solidFill>
                <a:ea typeface="+mn-ea"/>
              </a:rPr>
              <a:t>resp</a:t>
            </a:r>
            <a:r>
              <a:rPr lang="en-US" sz="600" dirty="0">
                <a:solidFill>
                  <a:srgbClr val="595959"/>
                </a:solidFill>
                <a:ea typeface="+mn-ea"/>
              </a:rPr>
              <a:t>              &lt;-  3c:a9:f4:32:da:bc  9c:1c:12:8a:75:c0/Radius-2  6      1085 </a:t>
            </a:r>
          </a:p>
        </p:txBody>
      </p:sp>
    </p:spTree>
    <p:extLst>
      <p:ext uri="{BB962C8B-B14F-4D97-AF65-F5344CB8AC3E}">
        <p14:creationId xmlns:p14="http://schemas.microsoft.com/office/powerpoint/2010/main" val="1128445335"/>
      </p:ext>
    </p:extLst>
  </p:cSld>
  <p:clrMapOvr>
    <a:masterClrMapping/>
  </p:clrMapOvr>
  <p:transition spd="med">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sz="2400" dirty="0"/>
              <a:t>Client Troubleshooting</a:t>
            </a:r>
            <a:endParaRPr lang="en-US" sz="1400" dirty="0"/>
          </a:p>
        </p:txBody>
      </p:sp>
      <p:sp>
        <p:nvSpPr>
          <p:cNvPr id="3" name="Content Placeholder 2"/>
          <p:cNvSpPr>
            <a:spLocks noGrp="1"/>
          </p:cNvSpPr>
          <p:nvPr>
            <p:ph type="body" sz="quarter" idx="11"/>
          </p:nvPr>
        </p:nvSpPr>
        <p:spPr>
          <a:xfrm>
            <a:off x="499444" y="806495"/>
            <a:ext cx="8149167" cy="3248025"/>
          </a:xfrm>
        </p:spPr>
        <p:txBody>
          <a:bodyPr/>
          <a:lstStyle/>
          <a:p>
            <a:r>
              <a:rPr lang="en-US" sz="1600" dirty="0"/>
              <a:t>Authentication – Troubleshooting 802.1X </a:t>
            </a:r>
            <a:r>
              <a:rPr lang="en-US" sz="1600" dirty="0" err="1"/>
              <a:t>Auth</a:t>
            </a:r>
            <a:r>
              <a:rPr lang="en-US" sz="1600" dirty="0"/>
              <a:t> Issues</a:t>
            </a:r>
          </a:p>
          <a:p>
            <a:pPr marL="257169" lvl="1" indent="0">
              <a:spcBef>
                <a:spcPts val="0"/>
              </a:spcBef>
              <a:buNone/>
            </a:pPr>
            <a:r>
              <a:rPr lang="en-US" sz="1400" dirty="0"/>
              <a:t>Viewing the </a:t>
            </a:r>
            <a:r>
              <a:rPr lang="en-US" sz="1400" dirty="0" err="1"/>
              <a:t>auth-tracebuf</a:t>
            </a:r>
            <a:r>
              <a:rPr lang="en-US" sz="1400" dirty="0"/>
              <a:t> – Bad Client Driver</a:t>
            </a:r>
          </a:p>
          <a:p>
            <a:pPr marL="257169" lvl="1" indent="0" defTabSz="514337" fontAlgn="auto">
              <a:lnSpc>
                <a:spcPct val="90000"/>
              </a:lnSpc>
              <a:spcBef>
                <a:spcPts val="0"/>
              </a:spcBef>
              <a:spcAft>
                <a:spcPts val="0"/>
              </a:spcAft>
              <a:buClr>
                <a:srgbClr val="595959"/>
              </a:buClr>
              <a:buNone/>
            </a:pPr>
            <a:endParaRPr lang="en-US" sz="600" kern="1200" dirty="0">
              <a:solidFill>
                <a:srgbClr val="595959"/>
              </a:solidFill>
              <a:ea typeface="+mn-ea"/>
            </a:endParaRPr>
          </a:p>
          <a:p>
            <a:pPr marL="246062" lvl="1" indent="0">
              <a:lnSpc>
                <a:spcPct val="100000"/>
              </a:lnSpc>
              <a:spcBef>
                <a:spcPts val="0"/>
              </a:spcBef>
              <a:spcAft>
                <a:spcPts val="0"/>
              </a:spcAft>
              <a:buNone/>
            </a:pPr>
            <a:r>
              <a:rPr lang="en-US" sz="600" dirty="0">
                <a:solidFill>
                  <a:srgbClr val="595959"/>
                </a:solidFill>
                <a:ea typeface="+mn-ea"/>
              </a:rPr>
              <a:t>Jan 29 07:23:57  </a:t>
            </a:r>
            <a:r>
              <a:rPr lang="en-US" sz="600" dirty="0" err="1">
                <a:solidFill>
                  <a:srgbClr val="595959"/>
                </a:solidFill>
                <a:ea typeface="+mn-ea"/>
              </a:rPr>
              <a:t>eap</a:t>
            </a:r>
            <a:r>
              <a:rPr lang="en-US" sz="600" dirty="0">
                <a:solidFill>
                  <a:srgbClr val="595959"/>
                </a:solidFill>
                <a:ea typeface="+mn-ea"/>
              </a:rPr>
              <a:t>-req               &lt;-  3c:a9:f4:32:da:bc  9c:1c:12:8a:75:c0                           84     1008  </a:t>
            </a:r>
          </a:p>
          <a:p>
            <a:pPr marL="246062" lvl="1" indent="0">
              <a:lnSpc>
                <a:spcPct val="100000"/>
              </a:lnSpc>
              <a:spcBef>
                <a:spcPts val="0"/>
              </a:spcBef>
              <a:spcAft>
                <a:spcPts val="0"/>
              </a:spcAft>
              <a:buNone/>
            </a:pPr>
            <a:r>
              <a:rPr lang="en-US" sz="600" dirty="0">
                <a:solidFill>
                  <a:srgbClr val="595959"/>
                </a:solidFill>
                <a:ea typeface="+mn-ea"/>
              </a:rPr>
              <a:t>Jan 29 07:23:57  </a:t>
            </a:r>
            <a:r>
              <a:rPr lang="en-US" sz="600" dirty="0" err="1">
                <a:solidFill>
                  <a:srgbClr val="595959"/>
                </a:solidFill>
                <a:ea typeface="+mn-ea"/>
              </a:rPr>
              <a:t>eap-resp</a:t>
            </a:r>
            <a:r>
              <a:rPr lang="en-US" sz="600" dirty="0">
                <a:solidFill>
                  <a:srgbClr val="595959"/>
                </a:solidFill>
                <a:ea typeface="+mn-ea"/>
              </a:rPr>
              <a:t>              -&gt;  3c:a9:f4:32:da:bc  9c:1c:12:8a:75:c0                           84     6     </a:t>
            </a:r>
          </a:p>
          <a:p>
            <a:pPr marL="246062" lvl="1" indent="0">
              <a:lnSpc>
                <a:spcPct val="100000"/>
              </a:lnSpc>
              <a:spcBef>
                <a:spcPts val="0"/>
              </a:spcBef>
              <a:spcAft>
                <a:spcPts val="0"/>
              </a:spcAft>
              <a:buNone/>
            </a:pPr>
            <a:r>
              <a:rPr lang="en-US" sz="600" dirty="0">
                <a:solidFill>
                  <a:srgbClr val="595959"/>
                </a:solidFill>
                <a:ea typeface="+mn-ea"/>
              </a:rPr>
              <a:t>Jan 29 07:23:57  rad-req               -&gt;  3c:a9:f4:32:da:bc  9c:1c:12:8a:75:c0/Radius-2  7      237   </a:t>
            </a:r>
          </a:p>
          <a:p>
            <a:pPr marL="246062" lvl="1" indent="0">
              <a:lnSpc>
                <a:spcPct val="100000"/>
              </a:lnSpc>
              <a:spcBef>
                <a:spcPts val="0"/>
              </a:spcBef>
              <a:spcAft>
                <a:spcPts val="0"/>
              </a:spcAft>
              <a:buNone/>
            </a:pPr>
            <a:r>
              <a:rPr lang="en-US" sz="600" dirty="0">
                <a:solidFill>
                  <a:srgbClr val="595959"/>
                </a:solidFill>
                <a:ea typeface="+mn-ea"/>
              </a:rPr>
              <a:t>Jan 29 07:23:57  rad-</a:t>
            </a:r>
            <a:r>
              <a:rPr lang="en-US" sz="600" dirty="0" err="1">
                <a:solidFill>
                  <a:srgbClr val="595959"/>
                </a:solidFill>
                <a:ea typeface="+mn-ea"/>
              </a:rPr>
              <a:t>resp</a:t>
            </a:r>
            <a:r>
              <a:rPr lang="en-US" sz="600" dirty="0">
                <a:solidFill>
                  <a:srgbClr val="595959"/>
                </a:solidFill>
                <a:ea typeface="+mn-ea"/>
              </a:rPr>
              <a:t>              &lt;-  3c:a9:f4:32:da:bc  9c:1c:12:8a:75:c0/Radius-2  7      1085  </a:t>
            </a:r>
          </a:p>
          <a:p>
            <a:pPr marL="246062" lvl="1" indent="0">
              <a:lnSpc>
                <a:spcPct val="100000"/>
              </a:lnSpc>
              <a:spcBef>
                <a:spcPts val="0"/>
              </a:spcBef>
              <a:spcAft>
                <a:spcPts val="0"/>
              </a:spcAft>
              <a:buNone/>
            </a:pPr>
            <a:r>
              <a:rPr lang="en-US" sz="600" dirty="0">
                <a:solidFill>
                  <a:srgbClr val="595959"/>
                </a:solidFill>
                <a:ea typeface="+mn-ea"/>
              </a:rPr>
              <a:t>Jan 29 07:23:57  </a:t>
            </a:r>
            <a:r>
              <a:rPr lang="en-US" sz="600" dirty="0" err="1">
                <a:solidFill>
                  <a:srgbClr val="595959"/>
                </a:solidFill>
                <a:ea typeface="+mn-ea"/>
              </a:rPr>
              <a:t>eap</a:t>
            </a:r>
            <a:r>
              <a:rPr lang="en-US" sz="600" dirty="0">
                <a:solidFill>
                  <a:srgbClr val="595959"/>
                </a:solidFill>
                <a:ea typeface="+mn-ea"/>
              </a:rPr>
              <a:t>-req               &lt;-  3c:a9:f4:32:da:bc  9c:1c:12:8a:75:c0                           85     1008  </a:t>
            </a:r>
          </a:p>
          <a:p>
            <a:pPr marL="246062" lvl="1" indent="0">
              <a:lnSpc>
                <a:spcPct val="100000"/>
              </a:lnSpc>
              <a:spcBef>
                <a:spcPts val="0"/>
              </a:spcBef>
              <a:spcAft>
                <a:spcPts val="0"/>
              </a:spcAft>
              <a:buNone/>
            </a:pPr>
            <a:r>
              <a:rPr lang="en-US" sz="600" dirty="0">
                <a:solidFill>
                  <a:srgbClr val="595959"/>
                </a:solidFill>
                <a:ea typeface="+mn-ea"/>
              </a:rPr>
              <a:t>Jan 29 07:23:57  </a:t>
            </a:r>
            <a:r>
              <a:rPr lang="en-US" sz="600" dirty="0" err="1">
                <a:solidFill>
                  <a:srgbClr val="595959"/>
                </a:solidFill>
                <a:ea typeface="+mn-ea"/>
              </a:rPr>
              <a:t>eap-resp</a:t>
            </a:r>
            <a:r>
              <a:rPr lang="en-US" sz="600" dirty="0">
                <a:solidFill>
                  <a:srgbClr val="595959"/>
                </a:solidFill>
                <a:ea typeface="+mn-ea"/>
              </a:rPr>
              <a:t>              -&gt;  3c:a9:f4:32:da:bc  9c:1c:12:8a:75:c0                           85     6     </a:t>
            </a:r>
          </a:p>
          <a:p>
            <a:pPr marL="246062" lvl="1" indent="0">
              <a:lnSpc>
                <a:spcPct val="100000"/>
              </a:lnSpc>
              <a:spcBef>
                <a:spcPts val="0"/>
              </a:spcBef>
              <a:spcAft>
                <a:spcPts val="0"/>
              </a:spcAft>
              <a:buNone/>
            </a:pPr>
            <a:r>
              <a:rPr lang="en-US" sz="600" dirty="0">
                <a:solidFill>
                  <a:srgbClr val="595959"/>
                </a:solidFill>
                <a:ea typeface="+mn-ea"/>
              </a:rPr>
              <a:t>Jan 29 07:23:57  rad-req               -&gt;  3c:a9:f4:32:da:bc  9c:1c:12:8a:75:c0/Radius-2  8      237   </a:t>
            </a:r>
          </a:p>
          <a:p>
            <a:pPr marL="246062" lvl="1" indent="0">
              <a:lnSpc>
                <a:spcPct val="100000"/>
              </a:lnSpc>
              <a:spcBef>
                <a:spcPts val="0"/>
              </a:spcBef>
              <a:spcAft>
                <a:spcPts val="0"/>
              </a:spcAft>
              <a:buNone/>
            </a:pPr>
            <a:r>
              <a:rPr lang="en-US" sz="600" dirty="0">
                <a:solidFill>
                  <a:srgbClr val="595959"/>
                </a:solidFill>
                <a:ea typeface="+mn-ea"/>
              </a:rPr>
              <a:t>Jan 29 07:23:57  rad-</a:t>
            </a:r>
            <a:r>
              <a:rPr lang="en-US" sz="600" dirty="0" err="1">
                <a:solidFill>
                  <a:srgbClr val="595959"/>
                </a:solidFill>
                <a:ea typeface="+mn-ea"/>
              </a:rPr>
              <a:t>resp</a:t>
            </a:r>
            <a:r>
              <a:rPr lang="en-US" sz="600" dirty="0">
                <a:solidFill>
                  <a:srgbClr val="595959"/>
                </a:solidFill>
                <a:ea typeface="+mn-ea"/>
              </a:rPr>
              <a:t>              &lt;-  3c:a9:f4:32:da:bc  9c:1c:12:8a:75:c0/Radius-2  8      266   </a:t>
            </a:r>
          </a:p>
          <a:p>
            <a:pPr marL="246062" lvl="1" indent="0">
              <a:lnSpc>
                <a:spcPct val="100000"/>
              </a:lnSpc>
              <a:spcBef>
                <a:spcPts val="0"/>
              </a:spcBef>
              <a:spcAft>
                <a:spcPts val="0"/>
              </a:spcAft>
              <a:buNone/>
            </a:pPr>
            <a:r>
              <a:rPr lang="en-US" sz="600" dirty="0">
                <a:solidFill>
                  <a:srgbClr val="595959"/>
                </a:solidFill>
                <a:ea typeface="+mn-ea"/>
              </a:rPr>
              <a:t>Jan 29 07:23:57  </a:t>
            </a:r>
            <a:r>
              <a:rPr lang="en-US" sz="600" dirty="0" err="1">
                <a:solidFill>
                  <a:srgbClr val="595959"/>
                </a:solidFill>
                <a:ea typeface="+mn-ea"/>
              </a:rPr>
              <a:t>eap</a:t>
            </a:r>
            <a:r>
              <a:rPr lang="en-US" sz="600" dirty="0">
                <a:solidFill>
                  <a:srgbClr val="595959"/>
                </a:solidFill>
                <a:ea typeface="+mn-ea"/>
              </a:rPr>
              <a:t>-req               &lt;-  3c:a9:f4:32:da:bc  9c:1c:12:8a:75:c0                           86     195   </a:t>
            </a:r>
          </a:p>
          <a:p>
            <a:pPr marL="246062" lvl="1" indent="0">
              <a:lnSpc>
                <a:spcPct val="100000"/>
              </a:lnSpc>
              <a:spcBef>
                <a:spcPts val="0"/>
              </a:spcBef>
              <a:spcAft>
                <a:spcPts val="0"/>
              </a:spcAft>
              <a:buNone/>
            </a:pPr>
            <a:r>
              <a:rPr lang="en-US" sz="600" dirty="0">
                <a:solidFill>
                  <a:srgbClr val="595959"/>
                </a:solidFill>
                <a:ea typeface="+mn-ea"/>
              </a:rPr>
              <a:t>Jan 29 07:23:57  </a:t>
            </a:r>
            <a:r>
              <a:rPr lang="en-US" sz="600" dirty="0" err="1">
                <a:solidFill>
                  <a:srgbClr val="595959"/>
                </a:solidFill>
                <a:ea typeface="+mn-ea"/>
              </a:rPr>
              <a:t>eap-resp</a:t>
            </a:r>
            <a:r>
              <a:rPr lang="en-US" sz="600" dirty="0">
                <a:solidFill>
                  <a:srgbClr val="595959"/>
                </a:solidFill>
                <a:ea typeface="+mn-ea"/>
              </a:rPr>
              <a:t>              -&gt;  3c:a9:f4:32:da:bc  9c:1c:12:8a:75:c0                           86     1310  </a:t>
            </a:r>
          </a:p>
          <a:p>
            <a:pPr marL="246062" lvl="1" indent="0">
              <a:lnSpc>
                <a:spcPct val="100000"/>
              </a:lnSpc>
              <a:spcBef>
                <a:spcPts val="0"/>
              </a:spcBef>
              <a:spcAft>
                <a:spcPts val="0"/>
              </a:spcAft>
              <a:buNone/>
            </a:pPr>
            <a:r>
              <a:rPr lang="en-US" sz="600" dirty="0">
                <a:solidFill>
                  <a:srgbClr val="595959"/>
                </a:solidFill>
                <a:ea typeface="+mn-ea"/>
              </a:rPr>
              <a:t>Jan 29 07:23:57  rad-req               -&gt;  3c:a9:f4:32:da:bc  9c:1c:12:8a:75:c0/Radius-2  9      1551  </a:t>
            </a:r>
          </a:p>
          <a:p>
            <a:pPr marL="246062" lvl="1" indent="0">
              <a:lnSpc>
                <a:spcPct val="100000"/>
              </a:lnSpc>
              <a:spcBef>
                <a:spcPts val="0"/>
              </a:spcBef>
              <a:spcAft>
                <a:spcPts val="0"/>
              </a:spcAft>
              <a:buNone/>
            </a:pPr>
            <a:r>
              <a:rPr lang="en-US" sz="600" dirty="0">
                <a:solidFill>
                  <a:srgbClr val="595959"/>
                </a:solidFill>
                <a:ea typeface="+mn-ea"/>
              </a:rPr>
              <a:t>Jan 29 07:23:57  rad-</a:t>
            </a:r>
            <a:r>
              <a:rPr lang="en-US" sz="600" dirty="0" err="1">
                <a:solidFill>
                  <a:srgbClr val="595959"/>
                </a:solidFill>
                <a:ea typeface="+mn-ea"/>
              </a:rPr>
              <a:t>resp</a:t>
            </a:r>
            <a:r>
              <a:rPr lang="en-US" sz="600" dirty="0">
                <a:solidFill>
                  <a:srgbClr val="595959"/>
                </a:solidFill>
                <a:ea typeface="+mn-ea"/>
              </a:rPr>
              <a:t>              &lt;-  3c:a9:f4:32:da:bc  9c:1c:12:8a:75:c0/Radius-2  9      77    </a:t>
            </a:r>
          </a:p>
          <a:p>
            <a:pPr marL="246062" lvl="1" indent="0">
              <a:lnSpc>
                <a:spcPct val="100000"/>
              </a:lnSpc>
              <a:spcBef>
                <a:spcPts val="0"/>
              </a:spcBef>
              <a:spcAft>
                <a:spcPts val="0"/>
              </a:spcAft>
              <a:buNone/>
            </a:pPr>
            <a:r>
              <a:rPr lang="en-US" sz="600" dirty="0">
                <a:solidFill>
                  <a:srgbClr val="595959"/>
                </a:solidFill>
                <a:ea typeface="+mn-ea"/>
              </a:rPr>
              <a:t>Jan 29 07:23:57  </a:t>
            </a:r>
            <a:r>
              <a:rPr lang="en-US" sz="600" dirty="0" err="1">
                <a:solidFill>
                  <a:srgbClr val="595959"/>
                </a:solidFill>
                <a:ea typeface="+mn-ea"/>
              </a:rPr>
              <a:t>eap</a:t>
            </a:r>
            <a:r>
              <a:rPr lang="en-US" sz="600" dirty="0">
                <a:solidFill>
                  <a:srgbClr val="595959"/>
                </a:solidFill>
                <a:ea typeface="+mn-ea"/>
              </a:rPr>
              <a:t>-req               &lt;-  3c:a9:f4:32:da:bc  9c:1c:12:8a:75:c0                           87     6     </a:t>
            </a:r>
          </a:p>
          <a:p>
            <a:pPr marL="246062" lvl="1" indent="0">
              <a:lnSpc>
                <a:spcPct val="100000"/>
              </a:lnSpc>
              <a:spcBef>
                <a:spcPts val="0"/>
              </a:spcBef>
              <a:spcAft>
                <a:spcPts val="0"/>
              </a:spcAft>
              <a:buNone/>
            </a:pPr>
            <a:r>
              <a:rPr lang="en-US" sz="600" dirty="0">
                <a:solidFill>
                  <a:srgbClr val="595959"/>
                </a:solidFill>
                <a:ea typeface="+mn-ea"/>
              </a:rPr>
              <a:t>Jan 29 07:23:57  </a:t>
            </a:r>
            <a:r>
              <a:rPr lang="en-US" sz="600" dirty="0" err="1">
                <a:solidFill>
                  <a:srgbClr val="595959"/>
                </a:solidFill>
                <a:ea typeface="+mn-ea"/>
              </a:rPr>
              <a:t>eap-resp</a:t>
            </a:r>
            <a:r>
              <a:rPr lang="en-US" sz="600" dirty="0">
                <a:solidFill>
                  <a:srgbClr val="595959"/>
                </a:solidFill>
                <a:ea typeface="+mn-ea"/>
              </a:rPr>
              <a:t>              -&gt;  3c:a9:f4:32:da:bc  9c:1c:12:8a:75:c0                           87     895   </a:t>
            </a:r>
          </a:p>
          <a:p>
            <a:pPr marL="246062" lvl="1" indent="0">
              <a:lnSpc>
                <a:spcPct val="100000"/>
              </a:lnSpc>
              <a:spcBef>
                <a:spcPts val="0"/>
              </a:spcBef>
              <a:spcAft>
                <a:spcPts val="0"/>
              </a:spcAft>
              <a:buNone/>
            </a:pPr>
            <a:r>
              <a:rPr lang="en-US" sz="600" dirty="0">
                <a:solidFill>
                  <a:srgbClr val="595959"/>
                </a:solidFill>
                <a:ea typeface="+mn-ea"/>
              </a:rPr>
              <a:t>Jan 29 07:23:57  rad-req               -&gt;  3c:a9:f4:32:da:bc  9c:1c:12:8a:75:c0/Radius-2  10     1132  </a:t>
            </a:r>
          </a:p>
          <a:p>
            <a:pPr marL="246062" lvl="1" indent="0">
              <a:lnSpc>
                <a:spcPct val="100000"/>
              </a:lnSpc>
              <a:spcBef>
                <a:spcPts val="0"/>
              </a:spcBef>
              <a:spcAft>
                <a:spcPts val="0"/>
              </a:spcAft>
              <a:buNone/>
            </a:pPr>
            <a:r>
              <a:rPr lang="en-US" sz="600" dirty="0">
                <a:solidFill>
                  <a:srgbClr val="595959"/>
                </a:solidFill>
                <a:ea typeface="+mn-ea"/>
              </a:rPr>
              <a:t>Jan 29 07:23:57  rad-</a:t>
            </a:r>
            <a:r>
              <a:rPr lang="en-US" sz="600" dirty="0" err="1">
                <a:solidFill>
                  <a:srgbClr val="595959"/>
                </a:solidFill>
                <a:ea typeface="+mn-ea"/>
              </a:rPr>
              <a:t>resp</a:t>
            </a:r>
            <a:r>
              <a:rPr lang="en-US" sz="600" dirty="0">
                <a:solidFill>
                  <a:srgbClr val="595959"/>
                </a:solidFill>
                <a:ea typeface="+mn-ea"/>
              </a:rPr>
              <a:t>              &lt;-  3c:a9:f4:32:da:bc  9c:1c:12:8a:75:c0/Radius-2  10     140   </a:t>
            </a:r>
          </a:p>
          <a:p>
            <a:pPr marL="246062" lvl="1" indent="0">
              <a:lnSpc>
                <a:spcPct val="100000"/>
              </a:lnSpc>
              <a:spcBef>
                <a:spcPts val="0"/>
              </a:spcBef>
              <a:spcAft>
                <a:spcPts val="0"/>
              </a:spcAft>
              <a:buNone/>
            </a:pPr>
            <a:r>
              <a:rPr lang="en-US" sz="600" dirty="0">
                <a:solidFill>
                  <a:srgbClr val="595959"/>
                </a:solidFill>
                <a:ea typeface="+mn-ea"/>
              </a:rPr>
              <a:t>Jan 29 07:23:57  </a:t>
            </a:r>
            <a:r>
              <a:rPr lang="en-US" sz="600" dirty="0" err="1">
                <a:solidFill>
                  <a:srgbClr val="595959"/>
                </a:solidFill>
                <a:ea typeface="+mn-ea"/>
              </a:rPr>
              <a:t>eap</a:t>
            </a:r>
            <a:r>
              <a:rPr lang="en-US" sz="600" dirty="0">
                <a:solidFill>
                  <a:srgbClr val="595959"/>
                </a:solidFill>
                <a:ea typeface="+mn-ea"/>
              </a:rPr>
              <a:t>-req               &lt;-  3c:a9:f4:32:da:bc  9c:1c:12:8a:75:c0                           88     69    </a:t>
            </a:r>
          </a:p>
          <a:p>
            <a:pPr marL="246062" lvl="1" indent="0">
              <a:lnSpc>
                <a:spcPct val="100000"/>
              </a:lnSpc>
              <a:spcBef>
                <a:spcPts val="0"/>
              </a:spcBef>
              <a:spcAft>
                <a:spcPts val="0"/>
              </a:spcAft>
              <a:buNone/>
            </a:pPr>
            <a:r>
              <a:rPr lang="en-US" sz="600" dirty="0">
                <a:solidFill>
                  <a:srgbClr val="595959"/>
                </a:solidFill>
                <a:ea typeface="+mn-ea"/>
              </a:rPr>
              <a:t>Jan 29 07:23:57  </a:t>
            </a:r>
            <a:r>
              <a:rPr lang="en-US" sz="600" dirty="0" err="1">
                <a:solidFill>
                  <a:srgbClr val="595959"/>
                </a:solidFill>
                <a:ea typeface="+mn-ea"/>
              </a:rPr>
              <a:t>eap-resp</a:t>
            </a:r>
            <a:r>
              <a:rPr lang="en-US" sz="600" dirty="0">
                <a:solidFill>
                  <a:srgbClr val="595959"/>
                </a:solidFill>
                <a:ea typeface="+mn-ea"/>
              </a:rPr>
              <a:t>              -&gt;  3c:a9:f4:32:da:bc  9c:1c:12:8a:75:c0                           88     6     </a:t>
            </a:r>
          </a:p>
          <a:p>
            <a:pPr marL="246062" lvl="1" indent="0">
              <a:lnSpc>
                <a:spcPct val="100000"/>
              </a:lnSpc>
              <a:spcBef>
                <a:spcPts val="0"/>
              </a:spcBef>
              <a:spcAft>
                <a:spcPts val="0"/>
              </a:spcAft>
              <a:buNone/>
            </a:pPr>
            <a:r>
              <a:rPr lang="en-US" sz="600" dirty="0">
                <a:solidFill>
                  <a:srgbClr val="595959"/>
                </a:solidFill>
                <a:ea typeface="+mn-ea"/>
              </a:rPr>
              <a:t>Jan 29 07:23:57  rad-req               -&gt;  3c:a9:f4:32:da:bc  9c:1c:12:8a:75:c0/Radius-2  11     237   </a:t>
            </a:r>
          </a:p>
          <a:p>
            <a:pPr marL="246062" lvl="1" indent="0">
              <a:lnSpc>
                <a:spcPct val="100000"/>
              </a:lnSpc>
              <a:spcBef>
                <a:spcPts val="0"/>
              </a:spcBef>
              <a:spcAft>
                <a:spcPts val="0"/>
              </a:spcAft>
              <a:buNone/>
            </a:pPr>
            <a:r>
              <a:rPr lang="en-US" sz="600" dirty="0">
                <a:solidFill>
                  <a:srgbClr val="595959"/>
                </a:solidFill>
                <a:ea typeface="+mn-ea"/>
              </a:rPr>
              <a:t>Jan 29 07:23:57  rad-accept            &lt;-  3c:a9:f4:32:da:bc  9c:1c:12:8a:75:c0/Radius-2  11     204   </a:t>
            </a:r>
          </a:p>
          <a:p>
            <a:pPr marL="246062" lvl="1" indent="0">
              <a:lnSpc>
                <a:spcPct val="100000"/>
              </a:lnSpc>
              <a:spcBef>
                <a:spcPts val="0"/>
              </a:spcBef>
              <a:spcAft>
                <a:spcPts val="0"/>
              </a:spcAft>
              <a:buNone/>
            </a:pPr>
            <a:r>
              <a:rPr lang="en-US" sz="600" dirty="0">
                <a:solidFill>
                  <a:srgbClr val="595959"/>
                </a:solidFill>
                <a:ea typeface="+mn-ea"/>
              </a:rPr>
              <a:t>Jan 29 07:23:57  </a:t>
            </a:r>
            <a:r>
              <a:rPr lang="en-US" sz="600" dirty="0" err="1">
                <a:solidFill>
                  <a:srgbClr val="595959"/>
                </a:solidFill>
                <a:ea typeface="+mn-ea"/>
              </a:rPr>
              <a:t>eap</a:t>
            </a:r>
            <a:r>
              <a:rPr lang="en-US" sz="600" dirty="0">
                <a:solidFill>
                  <a:srgbClr val="595959"/>
                </a:solidFill>
                <a:ea typeface="+mn-ea"/>
              </a:rPr>
              <a:t>-success           &lt;-  3c:a9:f4:32:da:bc  9c:1c:12:8a:75:c0                           88     4     </a:t>
            </a:r>
          </a:p>
          <a:p>
            <a:pPr marL="246062" lvl="1" indent="0">
              <a:lnSpc>
                <a:spcPct val="100000"/>
              </a:lnSpc>
              <a:spcBef>
                <a:spcPts val="0"/>
              </a:spcBef>
              <a:spcAft>
                <a:spcPts val="0"/>
              </a:spcAft>
              <a:buNone/>
            </a:pPr>
            <a:r>
              <a:rPr lang="en-US" sz="600" dirty="0">
                <a:solidFill>
                  <a:srgbClr val="595959"/>
                </a:solidFill>
                <a:ea typeface="+mn-ea"/>
              </a:rPr>
              <a:t>Jan 29 07:23:57  wpa2-key1             &lt;-  3c:a9:f4:32:da:bc  9c:1c:12:8a:75:c0                           -      117   </a:t>
            </a:r>
          </a:p>
          <a:p>
            <a:pPr marL="246062" lvl="1" indent="0">
              <a:lnSpc>
                <a:spcPct val="100000"/>
              </a:lnSpc>
              <a:spcBef>
                <a:spcPts val="0"/>
              </a:spcBef>
              <a:spcAft>
                <a:spcPts val="0"/>
              </a:spcAft>
              <a:buNone/>
            </a:pPr>
            <a:r>
              <a:rPr lang="en-US" sz="600" dirty="0">
                <a:solidFill>
                  <a:srgbClr val="595959"/>
                </a:solidFill>
                <a:ea typeface="+mn-ea"/>
              </a:rPr>
              <a:t>Jan 29 07:23:57  wpa2-key2             -&gt;  3c:a9:f4:32:da:bc  9c:1c:12:8a:75:c0                           -      117   </a:t>
            </a:r>
          </a:p>
          <a:p>
            <a:pPr marL="246062" lvl="1" indent="0">
              <a:lnSpc>
                <a:spcPct val="100000"/>
              </a:lnSpc>
              <a:spcBef>
                <a:spcPts val="0"/>
              </a:spcBef>
              <a:spcAft>
                <a:spcPts val="0"/>
              </a:spcAft>
              <a:buNone/>
            </a:pPr>
            <a:r>
              <a:rPr lang="en-US" sz="600" dirty="0">
                <a:solidFill>
                  <a:srgbClr val="595959"/>
                </a:solidFill>
                <a:ea typeface="+mn-ea"/>
              </a:rPr>
              <a:t>Jan 29 07:23:57  wpa2-key3             &lt;-  3c:a9:f4:32:da:bc  9c:1c:12:8a:75:c0                           -      151   </a:t>
            </a:r>
          </a:p>
          <a:p>
            <a:pPr marL="246062" lvl="1" indent="0">
              <a:lnSpc>
                <a:spcPct val="100000"/>
              </a:lnSpc>
              <a:spcBef>
                <a:spcPts val="0"/>
              </a:spcBef>
              <a:spcAft>
                <a:spcPts val="0"/>
              </a:spcAft>
              <a:buNone/>
            </a:pPr>
            <a:r>
              <a:rPr lang="en-US" sz="600" dirty="0">
                <a:solidFill>
                  <a:srgbClr val="595959"/>
                </a:solidFill>
                <a:ea typeface="+mn-ea"/>
              </a:rPr>
              <a:t>Jan 29 07:23:57  wpa2-key4             -&gt;  3c:a9:f4:32:da:bc  9c:1c:12:8a:75:c0                           -      95    </a:t>
            </a:r>
          </a:p>
          <a:p>
            <a:pPr marL="246062" lvl="1" indent="0">
              <a:lnSpc>
                <a:spcPct val="100000"/>
              </a:lnSpc>
              <a:spcBef>
                <a:spcPts val="0"/>
              </a:spcBef>
              <a:spcAft>
                <a:spcPts val="0"/>
              </a:spcAft>
              <a:buNone/>
            </a:pPr>
            <a:r>
              <a:rPr lang="en-US" sz="600" dirty="0">
                <a:solidFill>
                  <a:srgbClr val="FF0000"/>
                </a:solidFill>
                <a:ea typeface="+mn-ea"/>
              </a:rPr>
              <a:t>Jan 29 07:24:25  station-down           *  3c:a9:f4:32:da:bc  9c:1c:12:8a:75:c0                           -      -     </a:t>
            </a:r>
          </a:p>
          <a:p>
            <a:pPr marL="246062" lvl="1" indent="0">
              <a:lnSpc>
                <a:spcPct val="100000"/>
              </a:lnSpc>
              <a:spcBef>
                <a:spcPts val="0"/>
              </a:spcBef>
              <a:spcAft>
                <a:spcPts val="0"/>
              </a:spcAft>
              <a:buNone/>
            </a:pPr>
            <a:r>
              <a:rPr lang="en-US" sz="600" dirty="0">
                <a:solidFill>
                  <a:srgbClr val="FF0000"/>
                </a:solidFill>
                <a:ea typeface="+mn-ea"/>
              </a:rPr>
              <a:t>Jan 29 07:24:27  station-up             *  3c:a9:f4:32:da:bc  9c:1c:12:8a:75:d0                           -      -     wpa2 </a:t>
            </a:r>
            <a:r>
              <a:rPr lang="en-US" sz="600" dirty="0" err="1">
                <a:solidFill>
                  <a:srgbClr val="FF0000"/>
                </a:solidFill>
                <a:ea typeface="+mn-ea"/>
              </a:rPr>
              <a:t>aes</a:t>
            </a:r>
            <a:endParaRPr lang="en-US" sz="600" dirty="0">
              <a:solidFill>
                <a:srgbClr val="FF0000"/>
              </a:solidFill>
              <a:ea typeface="+mn-ea"/>
            </a:endParaRPr>
          </a:p>
          <a:p>
            <a:pPr marL="246062" lvl="1" indent="0">
              <a:lnSpc>
                <a:spcPct val="100000"/>
              </a:lnSpc>
              <a:spcBef>
                <a:spcPts val="0"/>
              </a:spcBef>
              <a:spcAft>
                <a:spcPts val="0"/>
              </a:spcAft>
              <a:buNone/>
            </a:pPr>
            <a:r>
              <a:rPr lang="en-US" sz="600" dirty="0">
                <a:solidFill>
                  <a:srgbClr val="FF0000"/>
                </a:solidFill>
                <a:ea typeface="+mn-ea"/>
              </a:rPr>
              <a:t>Jan 29 07:24:27  wpa2-key1             &lt;-  3c:a9:f4:32:da:bc  9c:1c:12:8a:75:d0                           -      117   </a:t>
            </a:r>
          </a:p>
          <a:p>
            <a:pPr marL="246062" lvl="1" indent="0">
              <a:lnSpc>
                <a:spcPct val="100000"/>
              </a:lnSpc>
              <a:spcBef>
                <a:spcPts val="0"/>
              </a:spcBef>
              <a:spcAft>
                <a:spcPts val="0"/>
              </a:spcAft>
              <a:buNone/>
            </a:pPr>
            <a:r>
              <a:rPr lang="en-US" sz="600" dirty="0">
                <a:solidFill>
                  <a:srgbClr val="FF0000"/>
                </a:solidFill>
                <a:ea typeface="+mn-ea"/>
              </a:rPr>
              <a:t>Jan 29 07:24:28  wpa2-key1             &lt;-  3c:a9:f4:32:da:bc  9c:1c:12:8a:75:d0                           -      117   </a:t>
            </a:r>
          </a:p>
          <a:p>
            <a:pPr marL="246062" lvl="1" indent="0">
              <a:lnSpc>
                <a:spcPct val="100000"/>
              </a:lnSpc>
              <a:spcBef>
                <a:spcPts val="0"/>
              </a:spcBef>
              <a:spcAft>
                <a:spcPts val="0"/>
              </a:spcAft>
              <a:buNone/>
            </a:pPr>
            <a:r>
              <a:rPr lang="en-US" sz="600" dirty="0">
                <a:solidFill>
                  <a:srgbClr val="FF0000"/>
                </a:solidFill>
                <a:ea typeface="+mn-ea"/>
              </a:rPr>
              <a:t>Jan 29 07:24:29  wpa2-key2             -&gt;  3c:a9:f4:32:da:bc  9c:1c:12:8a:75:d0                           -      135   </a:t>
            </a:r>
          </a:p>
          <a:p>
            <a:pPr marL="246062" lvl="1" indent="0">
              <a:lnSpc>
                <a:spcPct val="100000"/>
              </a:lnSpc>
              <a:spcBef>
                <a:spcPts val="0"/>
              </a:spcBef>
              <a:spcAft>
                <a:spcPts val="0"/>
              </a:spcAft>
              <a:buNone/>
            </a:pPr>
            <a:r>
              <a:rPr lang="en-US" sz="600" dirty="0">
                <a:solidFill>
                  <a:srgbClr val="FF0000"/>
                </a:solidFill>
                <a:ea typeface="+mn-ea"/>
              </a:rPr>
              <a:t>Jan 29 07:24:29  wpa2-key3             &lt;-  3c:a9:f4:32:da:bc  9c:1c:12:8a:75:d0                           -      151   </a:t>
            </a:r>
          </a:p>
          <a:p>
            <a:pPr marL="246062" lvl="1" indent="0">
              <a:lnSpc>
                <a:spcPct val="100000"/>
              </a:lnSpc>
              <a:spcBef>
                <a:spcPts val="0"/>
              </a:spcBef>
              <a:spcAft>
                <a:spcPts val="0"/>
              </a:spcAft>
              <a:buNone/>
            </a:pPr>
            <a:r>
              <a:rPr lang="en-US" sz="600" dirty="0">
                <a:solidFill>
                  <a:srgbClr val="FF0000"/>
                </a:solidFill>
                <a:ea typeface="+mn-ea"/>
              </a:rPr>
              <a:t>Jan 29 07:24:29  wpa2-key4             -&gt;  3c:a9:f4:32:da:bc  9c:1c:12:8a:75:d0                           -      95    </a:t>
            </a:r>
          </a:p>
          <a:p>
            <a:pPr marL="246062" lvl="1" indent="0">
              <a:lnSpc>
                <a:spcPct val="100000"/>
              </a:lnSpc>
              <a:spcBef>
                <a:spcPts val="0"/>
              </a:spcBef>
              <a:spcAft>
                <a:spcPts val="0"/>
              </a:spcAft>
              <a:buNone/>
            </a:pPr>
            <a:r>
              <a:rPr lang="en-US" sz="600" dirty="0">
                <a:solidFill>
                  <a:srgbClr val="FF0000"/>
                </a:solidFill>
                <a:ea typeface="+mn-ea"/>
              </a:rPr>
              <a:t>Jan 29 07:25:36  station-up             *  3c:a9:f4:32:da:bc  9c:1c:12:8a:75:d0                           -      -     wpa2 </a:t>
            </a:r>
            <a:r>
              <a:rPr lang="en-US" sz="600" dirty="0" err="1">
                <a:solidFill>
                  <a:srgbClr val="FF0000"/>
                </a:solidFill>
                <a:ea typeface="+mn-ea"/>
              </a:rPr>
              <a:t>aes</a:t>
            </a:r>
            <a:endParaRPr lang="en-US" sz="600" dirty="0">
              <a:solidFill>
                <a:srgbClr val="FF0000"/>
              </a:solidFill>
              <a:ea typeface="+mn-ea"/>
            </a:endParaRPr>
          </a:p>
          <a:p>
            <a:pPr marL="246062" lvl="1" indent="0">
              <a:lnSpc>
                <a:spcPct val="100000"/>
              </a:lnSpc>
              <a:spcBef>
                <a:spcPts val="0"/>
              </a:spcBef>
              <a:spcAft>
                <a:spcPts val="0"/>
              </a:spcAft>
              <a:buNone/>
            </a:pPr>
            <a:r>
              <a:rPr lang="en-US" sz="600" dirty="0">
                <a:solidFill>
                  <a:srgbClr val="FF0000"/>
                </a:solidFill>
                <a:ea typeface="+mn-ea"/>
              </a:rPr>
              <a:t>Jan 29 07:25:36  </a:t>
            </a:r>
            <a:r>
              <a:rPr lang="en-US" sz="600" dirty="0" err="1">
                <a:solidFill>
                  <a:srgbClr val="FF0000"/>
                </a:solidFill>
                <a:ea typeface="+mn-ea"/>
              </a:rPr>
              <a:t>eap</a:t>
            </a:r>
            <a:r>
              <a:rPr lang="en-US" sz="600" dirty="0">
                <a:solidFill>
                  <a:srgbClr val="FF0000"/>
                </a:solidFill>
                <a:ea typeface="+mn-ea"/>
              </a:rPr>
              <a:t>-id-req            &lt;-  3c:a9:f4:32:da:bc  9c:1c:12:8a:75:d0                           2      5     </a:t>
            </a:r>
          </a:p>
          <a:p>
            <a:pPr marL="246062" lvl="1" indent="0">
              <a:lnSpc>
                <a:spcPct val="100000"/>
              </a:lnSpc>
              <a:spcBef>
                <a:spcPts val="0"/>
              </a:spcBef>
              <a:spcAft>
                <a:spcPts val="0"/>
              </a:spcAft>
              <a:buNone/>
            </a:pPr>
            <a:r>
              <a:rPr lang="en-US" sz="600" dirty="0">
                <a:solidFill>
                  <a:srgbClr val="FF0000"/>
                </a:solidFill>
                <a:ea typeface="+mn-ea"/>
              </a:rPr>
              <a:t>Jan 29 07:25:37  </a:t>
            </a:r>
            <a:r>
              <a:rPr lang="en-US" sz="600" dirty="0" err="1">
                <a:solidFill>
                  <a:srgbClr val="FF0000"/>
                </a:solidFill>
                <a:ea typeface="+mn-ea"/>
              </a:rPr>
              <a:t>eap</a:t>
            </a:r>
            <a:r>
              <a:rPr lang="en-US" sz="600" dirty="0">
                <a:solidFill>
                  <a:srgbClr val="FF0000"/>
                </a:solidFill>
                <a:ea typeface="+mn-ea"/>
              </a:rPr>
              <a:t>-start             -&gt;  3c:a9:f4:32:da:bc  9c:1c:12:8a:75:d0                           -      -     </a:t>
            </a:r>
          </a:p>
          <a:p>
            <a:pPr marL="246062" lvl="1" indent="0">
              <a:lnSpc>
                <a:spcPct val="100000"/>
              </a:lnSpc>
              <a:spcBef>
                <a:spcPts val="0"/>
              </a:spcBef>
              <a:spcAft>
                <a:spcPts val="0"/>
              </a:spcAft>
              <a:buNone/>
            </a:pPr>
            <a:r>
              <a:rPr lang="en-US" sz="600" dirty="0">
                <a:solidFill>
                  <a:srgbClr val="595959"/>
                </a:solidFill>
                <a:ea typeface="+mn-ea"/>
              </a:rPr>
              <a:t>Jan 29 07:25:37  </a:t>
            </a:r>
            <a:r>
              <a:rPr lang="en-US" sz="600" dirty="0" err="1">
                <a:solidFill>
                  <a:srgbClr val="595959"/>
                </a:solidFill>
                <a:ea typeface="+mn-ea"/>
              </a:rPr>
              <a:t>eap</a:t>
            </a:r>
            <a:r>
              <a:rPr lang="en-US" sz="600" dirty="0">
                <a:solidFill>
                  <a:srgbClr val="595959"/>
                </a:solidFill>
                <a:ea typeface="+mn-ea"/>
              </a:rPr>
              <a:t>-id-req            &lt;-  3c:a9:f4:32:da:bc  9c:1c:12:8a:75:d0                           2      5     </a:t>
            </a:r>
          </a:p>
          <a:p>
            <a:pPr marL="246062" lvl="1" indent="0">
              <a:lnSpc>
                <a:spcPct val="100000"/>
              </a:lnSpc>
              <a:spcBef>
                <a:spcPts val="0"/>
              </a:spcBef>
              <a:spcAft>
                <a:spcPts val="0"/>
              </a:spcAft>
              <a:buNone/>
            </a:pPr>
            <a:r>
              <a:rPr lang="en-US" sz="600" dirty="0">
                <a:solidFill>
                  <a:srgbClr val="595959"/>
                </a:solidFill>
                <a:ea typeface="+mn-ea"/>
              </a:rPr>
              <a:t>Jan 29 07:25:37  </a:t>
            </a:r>
            <a:r>
              <a:rPr lang="en-US" sz="600" dirty="0" err="1">
                <a:solidFill>
                  <a:srgbClr val="595959"/>
                </a:solidFill>
                <a:ea typeface="+mn-ea"/>
              </a:rPr>
              <a:t>eap</a:t>
            </a:r>
            <a:r>
              <a:rPr lang="en-US" sz="600" dirty="0">
                <a:solidFill>
                  <a:srgbClr val="595959"/>
                </a:solidFill>
                <a:ea typeface="+mn-ea"/>
              </a:rPr>
              <a:t>-id-</a:t>
            </a:r>
            <a:r>
              <a:rPr lang="en-US" sz="600" dirty="0" err="1">
                <a:solidFill>
                  <a:srgbClr val="595959"/>
                </a:solidFill>
                <a:ea typeface="+mn-ea"/>
              </a:rPr>
              <a:t>resp</a:t>
            </a:r>
            <a:r>
              <a:rPr lang="en-US" sz="600" dirty="0">
                <a:solidFill>
                  <a:srgbClr val="595959"/>
                </a:solidFill>
                <a:ea typeface="+mn-ea"/>
              </a:rPr>
              <a:t>           -&gt;  3c:a9:f4:32:da:bc  9c:1c:12:8a:75:d0                           2      11    nmdq87</a:t>
            </a:r>
          </a:p>
          <a:p>
            <a:pPr marL="246062" lvl="1" indent="0">
              <a:lnSpc>
                <a:spcPct val="100000"/>
              </a:lnSpc>
              <a:spcBef>
                <a:spcPts val="0"/>
              </a:spcBef>
              <a:spcAft>
                <a:spcPts val="0"/>
              </a:spcAft>
              <a:buNone/>
            </a:pPr>
            <a:endParaRPr lang="en-US" sz="600" dirty="0">
              <a:solidFill>
                <a:srgbClr val="595959"/>
              </a:solidFill>
              <a:ea typeface="+mn-ea"/>
            </a:endParaRPr>
          </a:p>
        </p:txBody>
      </p:sp>
    </p:spTree>
    <p:extLst>
      <p:ext uri="{BB962C8B-B14F-4D97-AF65-F5344CB8AC3E}">
        <p14:creationId xmlns:p14="http://schemas.microsoft.com/office/powerpoint/2010/main" val="1311881694"/>
      </p:ext>
    </p:extLst>
  </p:cSld>
  <p:clrMapOvr>
    <a:masterClrMapping/>
  </p:clrMapOvr>
  <p:transition spd="med">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sz="2400" dirty="0"/>
              <a:t>Client Troubleshooting</a:t>
            </a:r>
            <a:endParaRPr lang="en-US" sz="1400" dirty="0"/>
          </a:p>
        </p:txBody>
      </p:sp>
      <p:sp>
        <p:nvSpPr>
          <p:cNvPr id="3" name="Content Placeholder 2"/>
          <p:cNvSpPr>
            <a:spLocks noGrp="1"/>
          </p:cNvSpPr>
          <p:nvPr>
            <p:ph type="body" sz="quarter" idx="11"/>
          </p:nvPr>
        </p:nvSpPr>
        <p:spPr/>
        <p:txBody>
          <a:bodyPr/>
          <a:lstStyle/>
          <a:p>
            <a:r>
              <a:rPr lang="en-US" sz="1600" dirty="0"/>
              <a:t>Authentication – Troubleshooting 802.1X </a:t>
            </a:r>
            <a:r>
              <a:rPr lang="en-US" sz="1600" dirty="0" err="1"/>
              <a:t>Auth</a:t>
            </a:r>
            <a:r>
              <a:rPr lang="en-US" sz="1600" dirty="0"/>
              <a:t> Issues</a:t>
            </a:r>
          </a:p>
          <a:p>
            <a:pPr marL="257169" lvl="1" indent="0">
              <a:spcBef>
                <a:spcPts val="0"/>
              </a:spcBef>
              <a:buNone/>
            </a:pPr>
            <a:r>
              <a:rPr lang="en-US" sz="1400" dirty="0"/>
              <a:t>Viewing the </a:t>
            </a:r>
            <a:r>
              <a:rPr lang="en-US" sz="1400" dirty="0" err="1"/>
              <a:t>auth-tracebuf</a:t>
            </a:r>
            <a:r>
              <a:rPr lang="en-US" sz="1400" dirty="0"/>
              <a:t> – Bad Client Driver</a:t>
            </a:r>
          </a:p>
          <a:p>
            <a:pPr marL="257169" lvl="1" indent="0" defTabSz="514337" fontAlgn="auto">
              <a:lnSpc>
                <a:spcPct val="90000"/>
              </a:lnSpc>
              <a:spcBef>
                <a:spcPts val="0"/>
              </a:spcBef>
              <a:spcAft>
                <a:spcPts val="0"/>
              </a:spcAft>
              <a:buClr>
                <a:srgbClr val="595959"/>
              </a:buClr>
              <a:buNone/>
            </a:pPr>
            <a:endParaRPr lang="en-US" sz="600" kern="1200" dirty="0">
              <a:solidFill>
                <a:srgbClr val="595959"/>
              </a:solidFill>
              <a:ea typeface="+mn-ea"/>
            </a:endParaRPr>
          </a:p>
          <a:p>
            <a:pPr marL="246062" lvl="1" indent="0">
              <a:lnSpc>
                <a:spcPct val="100000"/>
              </a:lnSpc>
              <a:spcBef>
                <a:spcPts val="0"/>
              </a:spcBef>
              <a:spcAft>
                <a:spcPts val="0"/>
              </a:spcAft>
              <a:buNone/>
            </a:pPr>
            <a:r>
              <a:rPr lang="en-US" sz="600" dirty="0">
                <a:solidFill>
                  <a:srgbClr val="595959"/>
                </a:solidFill>
                <a:ea typeface="+mn-ea"/>
              </a:rPr>
              <a:t>Jan 29 07:25:37  </a:t>
            </a:r>
            <a:r>
              <a:rPr lang="en-US" sz="600" dirty="0" err="1">
                <a:solidFill>
                  <a:srgbClr val="595959"/>
                </a:solidFill>
                <a:ea typeface="+mn-ea"/>
              </a:rPr>
              <a:t>eap</a:t>
            </a:r>
            <a:r>
              <a:rPr lang="en-US" sz="600" dirty="0">
                <a:solidFill>
                  <a:srgbClr val="595959"/>
                </a:solidFill>
                <a:ea typeface="+mn-ea"/>
              </a:rPr>
              <a:t>-req               &lt;-  3c:a9:f4:32:da:bc  9c:1c:12:8a:75:d0                           96     6     </a:t>
            </a:r>
          </a:p>
          <a:p>
            <a:pPr marL="246062" lvl="1" indent="0">
              <a:lnSpc>
                <a:spcPct val="100000"/>
              </a:lnSpc>
              <a:spcBef>
                <a:spcPts val="0"/>
              </a:spcBef>
              <a:spcAft>
                <a:spcPts val="0"/>
              </a:spcAft>
              <a:buNone/>
            </a:pPr>
            <a:r>
              <a:rPr lang="en-US" sz="600" dirty="0">
                <a:solidFill>
                  <a:srgbClr val="595959"/>
                </a:solidFill>
                <a:ea typeface="+mn-ea"/>
              </a:rPr>
              <a:t>Jan 29 07:25:38  </a:t>
            </a:r>
            <a:r>
              <a:rPr lang="en-US" sz="600" dirty="0" err="1">
                <a:solidFill>
                  <a:srgbClr val="595959"/>
                </a:solidFill>
                <a:ea typeface="+mn-ea"/>
              </a:rPr>
              <a:t>eap-resp</a:t>
            </a:r>
            <a:r>
              <a:rPr lang="en-US" sz="600" dirty="0">
                <a:solidFill>
                  <a:srgbClr val="595959"/>
                </a:solidFill>
                <a:ea typeface="+mn-ea"/>
              </a:rPr>
              <a:t>              -&gt;  3c:a9:f4:32:da:bc  9c:1c:12:8a:75:d0                           96     895   </a:t>
            </a:r>
          </a:p>
          <a:p>
            <a:pPr marL="246062" lvl="1" indent="0">
              <a:lnSpc>
                <a:spcPct val="100000"/>
              </a:lnSpc>
              <a:spcBef>
                <a:spcPts val="0"/>
              </a:spcBef>
              <a:spcAft>
                <a:spcPts val="0"/>
              </a:spcAft>
              <a:buNone/>
            </a:pPr>
            <a:r>
              <a:rPr lang="en-US" sz="600" dirty="0">
                <a:solidFill>
                  <a:srgbClr val="595959"/>
                </a:solidFill>
                <a:ea typeface="+mn-ea"/>
              </a:rPr>
              <a:t>Jan 29 07:25:38  rad-req               -&gt;  3c:a9:f4:32:da:bc  9c:1c:12:8a:75:d0/Radius-2  28     1132  </a:t>
            </a:r>
          </a:p>
          <a:p>
            <a:pPr marL="246062" lvl="1" indent="0">
              <a:lnSpc>
                <a:spcPct val="100000"/>
              </a:lnSpc>
              <a:spcBef>
                <a:spcPts val="0"/>
              </a:spcBef>
              <a:spcAft>
                <a:spcPts val="0"/>
              </a:spcAft>
              <a:buNone/>
            </a:pPr>
            <a:r>
              <a:rPr lang="en-US" sz="600" dirty="0">
                <a:solidFill>
                  <a:srgbClr val="595959"/>
                </a:solidFill>
                <a:ea typeface="+mn-ea"/>
              </a:rPr>
              <a:t>Jan 29 07:25:38  rad-</a:t>
            </a:r>
            <a:r>
              <a:rPr lang="en-US" sz="600" dirty="0" err="1">
                <a:solidFill>
                  <a:srgbClr val="595959"/>
                </a:solidFill>
                <a:ea typeface="+mn-ea"/>
              </a:rPr>
              <a:t>resp</a:t>
            </a:r>
            <a:r>
              <a:rPr lang="en-US" sz="600" dirty="0">
                <a:solidFill>
                  <a:srgbClr val="595959"/>
                </a:solidFill>
                <a:ea typeface="+mn-ea"/>
              </a:rPr>
              <a:t>              &lt;-  3c:a9:f4:32:da:bc  9c:1c:12:8a:75:d0/Radius-2  28     140   </a:t>
            </a:r>
          </a:p>
          <a:p>
            <a:pPr marL="246062" lvl="1" indent="0">
              <a:lnSpc>
                <a:spcPct val="100000"/>
              </a:lnSpc>
              <a:spcBef>
                <a:spcPts val="0"/>
              </a:spcBef>
              <a:spcAft>
                <a:spcPts val="0"/>
              </a:spcAft>
              <a:buNone/>
            </a:pPr>
            <a:r>
              <a:rPr lang="en-US" sz="600" dirty="0">
                <a:solidFill>
                  <a:srgbClr val="595959"/>
                </a:solidFill>
                <a:ea typeface="+mn-ea"/>
              </a:rPr>
              <a:t>Jan 29 07:25:38  </a:t>
            </a:r>
            <a:r>
              <a:rPr lang="en-US" sz="600" dirty="0" err="1">
                <a:solidFill>
                  <a:srgbClr val="595959"/>
                </a:solidFill>
                <a:ea typeface="+mn-ea"/>
              </a:rPr>
              <a:t>eap</a:t>
            </a:r>
            <a:r>
              <a:rPr lang="en-US" sz="600" dirty="0">
                <a:solidFill>
                  <a:srgbClr val="595959"/>
                </a:solidFill>
                <a:ea typeface="+mn-ea"/>
              </a:rPr>
              <a:t>-req               &lt;-  3c:a9:f4:32:da:bc  9c:1c:12:8a:75:d0                           97     69    </a:t>
            </a:r>
          </a:p>
          <a:p>
            <a:pPr marL="246062" lvl="1" indent="0">
              <a:lnSpc>
                <a:spcPct val="100000"/>
              </a:lnSpc>
              <a:spcBef>
                <a:spcPts val="0"/>
              </a:spcBef>
              <a:spcAft>
                <a:spcPts val="0"/>
              </a:spcAft>
              <a:buNone/>
            </a:pPr>
            <a:r>
              <a:rPr lang="en-US" sz="600" dirty="0">
                <a:solidFill>
                  <a:srgbClr val="595959"/>
                </a:solidFill>
                <a:ea typeface="+mn-ea"/>
              </a:rPr>
              <a:t>Jan 29 07:25:38  </a:t>
            </a:r>
            <a:r>
              <a:rPr lang="en-US" sz="600" dirty="0" err="1">
                <a:solidFill>
                  <a:srgbClr val="595959"/>
                </a:solidFill>
                <a:ea typeface="+mn-ea"/>
              </a:rPr>
              <a:t>eap-resp</a:t>
            </a:r>
            <a:r>
              <a:rPr lang="en-US" sz="600" dirty="0">
                <a:solidFill>
                  <a:srgbClr val="595959"/>
                </a:solidFill>
                <a:ea typeface="+mn-ea"/>
              </a:rPr>
              <a:t>              -&gt;  3c:a9:f4:32:da:bc  9c:1c:12:8a:75:d0                           97     6     </a:t>
            </a:r>
          </a:p>
          <a:p>
            <a:pPr marL="246062" lvl="1" indent="0">
              <a:lnSpc>
                <a:spcPct val="100000"/>
              </a:lnSpc>
              <a:spcBef>
                <a:spcPts val="0"/>
              </a:spcBef>
              <a:spcAft>
                <a:spcPts val="0"/>
              </a:spcAft>
              <a:buNone/>
            </a:pPr>
            <a:r>
              <a:rPr lang="en-US" sz="600" dirty="0">
                <a:solidFill>
                  <a:srgbClr val="595959"/>
                </a:solidFill>
                <a:ea typeface="+mn-ea"/>
              </a:rPr>
              <a:t>Jan 29 07:25:38  rad-req               -&gt;  3c:a9:f4:32:da:bc  9c:1c:12:8a:75:d0/Radius-2  29     237   </a:t>
            </a:r>
          </a:p>
          <a:p>
            <a:pPr marL="246062" lvl="1" indent="0">
              <a:lnSpc>
                <a:spcPct val="100000"/>
              </a:lnSpc>
              <a:spcBef>
                <a:spcPts val="0"/>
              </a:spcBef>
              <a:spcAft>
                <a:spcPts val="0"/>
              </a:spcAft>
              <a:buNone/>
            </a:pPr>
            <a:r>
              <a:rPr lang="en-US" sz="600" dirty="0">
                <a:solidFill>
                  <a:srgbClr val="595959"/>
                </a:solidFill>
                <a:ea typeface="+mn-ea"/>
              </a:rPr>
              <a:t>Jan 29 07:25:38  rad-accept            &lt;-  3c:a9:f4:32:da:bc  9c:1c:12:8a:75:d0/Radius-2  29     204   </a:t>
            </a:r>
          </a:p>
          <a:p>
            <a:pPr marL="246062" lvl="1" indent="0">
              <a:lnSpc>
                <a:spcPct val="100000"/>
              </a:lnSpc>
              <a:spcBef>
                <a:spcPts val="0"/>
              </a:spcBef>
              <a:spcAft>
                <a:spcPts val="0"/>
              </a:spcAft>
              <a:buNone/>
            </a:pPr>
            <a:r>
              <a:rPr lang="en-US" sz="600" dirty="0">
                <a:solidFill>
                  <a:srgbClr val="FF0000"/>
                </a:solidFill>
                <a:ea typeface="+mn-ea"/>
              </a:rPr>
              <a:t>Jan 29 07:25:38  </a:t>
            </a:r>
            <a:r>
              <a:rPr lang="en-US" sz="600" dirty="0" err="1">
                <a:solidFill>
                  <a:srgbClr val="FF0000"/>
                </a:solidFill>
                <a:ea typeface="+mn-ea"/>
              </a:rPr>
              <a:t>eap</a:t>
            </a:r>
            <a:r>
              <a:rPr lang="en-US" sz="600" dirty="0">
                <a:solidFill>
                  <a:srgbClr val="FF0000"/>
                </a:solidFill>
                <a:ea typeface="+mn-ea"/>
              </a:rPr>
              <a:t>-success           &lt;-  3c:a9:f4:32:da:bc  9c:1c:12:8a:75:d0                           97     4     </a:t>
            </a:r>
          </a:p>
          <a:p>
            <a:pPr marL="246062" lvl="1" indent="0">
              <a:lnSpc>
                <a:spcPct val="100000"/>
              </a:lnSpc>
              <a:spcBef>
                <a:spcPts val="0"/>
              </a:spcBef>
              <a:spcAft>
                <a:spcPts val="0"/>
              </a:spcAft>
              <a:buNone/>
            </a:pPr>
            <a:r>
              <a:rPr lang="en-US" sz="600" dirty="0">
                <a:solidFill>
                  <a:srgbClr val="FF0000"/>
                </a:solidFill>
                <a:ea typeface="+mn-ea"/>
              </a:rPr>
              <a:t>Jan 29 07:25:38  wpa2-key1             &lt;-  3c:a9:f4:32:da:bc  9c:1c:12:8a:75:d0                           -      117   </a:t>
            </a:r>
          </a:p>
          <a:p>
            <a:pPr marL="246062" lvl="1" indent="0">
              <a:lnSpc>
                <a:spcPct val="100000"/>
              </a:lnSpc>
              <a:spcBef>
                <a:spcPts val="0"/>
              </a:spcBef>
              <a:spcAft>
                <a:spcPts val="0"/>
              </a:spcAft>
              <a:buNone/>
            </a:pPr>
            <a:r>
              <a:rPr lang="en-US" sz="600" dirty="0">
                <a:solidFill>
                  <a:srgbClr val="FF0000"/>
                </a:solidFill>
                <a:ea typeface="+mn-ea"/>
              </a:rPr>
              <a:t>Jan 29 07:25:39  wpa2-key1             &lt;-  3c:a9:f4:32:da:bc  9c:1c:12:8a:75:d0                           -      117   </a:t>
            </a:r>
          </a:p>
          <a:p>
            <a:pPr marL="246062" lvl="1" indent="0">
              <a:lnSpc>
                <a:spcPct val="100000"/>
              </a:lnSpc>
              <a:spcBef>
                <a:spcPts val="0"/>
              </a:spcBef>
              <a:spcAft>
                <a:spcPts val="0"/>
              </a:spcAft>
              <a:buNone/>
            </a:pPr>
            <a:r>
              <a:rPr lang="en-US" sz="600" dirty="0">
                <a:solidFill>
                  <a:srgbClr val="FF0000"/>
                </a:solidFill>
                <a:ea typeface="+mn-ea"/>
              </a:rPr>
              <a:t>Jan 29 07:25:41  wpa2-key1             &lt;-  3c:a9:f4:32:da:bc  9c:1c:12:8a:75:d0                           -      117   </a:t>
            </a:r>
          </a:p>
          <a:p>
            <a:pPr marL="246062" lvl="1" indent="0">
              <a:lnSpc>
                <a:spcPct val="100000"/>
              </a:lnSpc>
              <a:spcBef>
                <a:spcPts val="0"/>
              </a:spcBef>
              <a:spcAft>
                <a:spcPts val="0"/>
              </a:spcAft>
              <a:buNone/>
            </a:pPr>
            <a:r>
              <a:rPr lang="en-US" sz="600" dirty="0">
                <a:solidFill>
                  <a:srgbClr val="FF0000"/>
                </a:solidFill>
                <a:ea typeface="+mn-ea"/>
              </a:rPr>
              <a:t>Jan 29 07:25:44  station-down           *  3c:a9:f4:32:da:bc  9c:1c:12:8a:75:d0 </a:t>
            </a:r>
          </a:p>
          <a:p>
            <a:pPr marL="246062" lvl="1" indent="0">
              <a:lnSpc>
                <a:spcPct val="100000"/>
              </a:lnSpc>
              <a:spcBef>
                <a:spcPts val="0"/>
              </a:spcBef>
              <a:spcAft>
                <a:spcPts val="0"/>
              </a:spcAft>
              <a:buNone/>
            </a:pPr>
            <a:r>
              <a:rPr lang="en-US" sz="1200" dirty="0">
                <a:solidFill>
                  <a:srgbClr val="595959"/>
                </a:solidFill>
                <a:ea typeface="+mn-ea"/>
              </a:rPr>
              <a:t>Ubuntu Linux Driver Issue with Intel 6300</a:t>
            </a:r>
          </a:p>
          <a:p>
            <a:pPr marL="246062" lvl="1" indent="0">
              <a:lnSpc>
                <a:spcPct val="100000"/>
              </a:lnSpc>
              <a:spcBef>
                <a:spcPts val="0"/>
              </a:spcBef>
              <a:spcAft>
                <a:spcPts val="0"/>
              </a:spcAft>
              <a:buNone/>
            </a:pPr>
            <a:r>
              <a:rPr lang="en-US" sz="1200" dirty="0">
                <a:solidFill>
                  <a:srgbClr val="595959"/>
                </a:solidFill>
                <a:ea typeface="+mn-ea"/>
              </a:rPr>
              <a:t>Resolution was to disable 40 MHz channels on the client</a:t>
            </a:r>
          </a:p>
          <a:p>
            <a:pPr marL="246062" lvl="1" indent="0">
              <a:lnSpc>
                <a:spcPct val="100000"/>
              </a:lnSpc>
              <a:spcBef>
                <a:spcPts val="0"/>
              </a:spcBef>
              <a:spcAft>
                <a:spcPts val="0"/>
              </a:spcAft>
              <a:buNone/>
            </a:pPr>
            <a:endParaRPr lang="en-US" sz="1200" dirty="0">
              <a:solidFill>
                <a:srgbClr val="595959"/>
              </a:solidFill>
              <a:ea typeface="+mn-ea"/>
            </a:endParaRPr>
          </a:p>
          <a:p>
            <a:pPr marL="246062" lvl="1" indent="0">
              <a:lnSpc>
                <a:spcPct val="100000"/>
              </a:lnSpc>
              <a:spcBef>
                <a:spcPts val="0"/>
              </a:spcBef>
              <a:spcAft>
                <a:spcPts val="0"/>
              </a:spcAft>
              <a:buNone/>
            </a:pPr>
            <a:endParaRPr lang="en-US" sz="600" dirty="0">
              <a:solidFill>
                <a:srgbClr val="595959"/>
              </a:solidFill>
              <a:ea typeface="+mn-ea"/>
            </a:endParaRPr>
          </a:p>
        </p:txBody>
      </p:sp>
    </p:spTree>
    <p:extLst>
      <p:ext uri="{BB962C8B-B14F-4D97-AF65-F5344CB8AC3E}">
        <p14:creationId xmlns:p14="http://schemas.microsoft.com/office/powerpoint/2010/main" val="3765545392"/>
      </p:ext>
    </p:extLst>
  </p:cSld>
  <p:clrMapOvr>
    <a:masterClrMapping/>
  </p:clrMapOvr>
  <p:transition spd="med">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sz="2400" dirty="0"/>
              <a:t>Client Troubleshooting</a:t>
            </a:r>
            <a:endParaRPr lang="en-US" sz="1400" dirty="0"/>
          </a:p>
        </p:txBody>
      </p:sp>
      <p:sp>
        <p:nvSpPr>
          <p:cNvPr id="3" name="Content Placeholder 2"/>
          <p:cNvSpPr>
            <a:spLocks noGrp="1"/>
          </p:cNvSpPr>
          <p:nvPr>
            <p:ph type="body" sz="quarter" idx="11"/>
          </p:nvPr>
        </p:nvSpPr>
        <p:spPr/>
        <p:txBody>
          <a:bodyPr/>
          <a:lstStyle/>
          <a:p>
            <a:r>
              <a:rPr lang="en-US" sz="2800" dirty="0"/>
              <a:t>Network Connectivity</a:t>
            </a:r>
          </a:p>
          <a:p>
            <a:pPr lvl="1"/>
            <a:r>
              <a:rPr lang="en-US" sz="2400" dirty="0"/>
              <a:t>DHCP</a:t>
            </a:r>
          </a:p>
          <a:p>
            <a:pPr lvl="2"/>
            <a:r>
              <a:rPr lang="en-US" sz="2000" dirty="0"/>
              <a:t>Is the server getting overloaded?</a:t>
            </a:r>
          </a:p>
          <a:p>
            <a:pPr lvl="3"/>
            <a:r>
              <a:rPr lang="en-US" sz="1400" dirty="0"/>
              <a:t>DHCP NACKs happen during roams (client checking to make sure it can still use the address)</a:t>
            </a:r>
          </a:p>
          <a:p>
            <a:pPr lvl="2"/>
            <a:r>
              <a:rPr lang="en-US" sz="2000" dirty="0"/>
              <a:t>Is the controller the DHCP server? </a:t>
            </a:r>
          </a:p>
          <a:p>
            <a:pPr lvl="3"/>
            <a:r>
              <a:rPr lang="en-US" sz="1400" dirty="0"/>
              <a:t>If greater than X number of clients then an external DHCP needs to be used </a:t>
            </a:r>
          </a:p>
          <a:p>
            <a:pPr lvl="2"/>
            <a:r>
              <a:rPr lang="en-US" sz="2000" dirty="0"/>
              <a:t>Use debug logging on the controller for DHCP</a:t>
            </a:r>
          </a:p>
          <a:p>
            <a:pPr lvl="3"/>
            <a:r>
              <a:rPr lang="en-US" sz="1400" b="1" i="1" dirty="0" err="1">
                <a:solidFill>
                  <a:schemeClr val="bg2"/>
                </a:solidFill>
              </a:rPr>
              <a:t>conf</a:t>
            </a:r>
            <a:r>
              <a:rPr lang="en-US" sz="1400" b="1" i="1" dirty="0">
                <a:solidFill>
                  <a:schemeClr val="bg2"/>
                </a:solidFill>
              </a:rPr>
              <a:t> t  logging level debugging network </a:t>
            </a:r>
            <a:r>
              <a:rPr lang="en-US" sz="1400" b="1" i="1" dirty="0" err="1">
                <a:solidFill>
                  <a:schemeClr val="bg2"/>
                </a:solidFill>
              </a:rPr>
              <a:t>subcat</a:t>
            </a:r>
            <a:r>
              <a:rPr lang="en-US" sz="1400" b="1" i="1" dirty="0">
                <a:solidFill>
                  <a:schemeClr val="bg2"/>
                </a:solidFill>
              </a:rPr>
              <a:t> </a:t>
            </a:r>
            <a:r>
              <a:rPr lang="en-US" sz="1400" b="1" i="1" dirty="0" err="1">
                <a:solidFill>
                  <a:schemeClr val="bg2"/>
                </a:solidFill>
              </a:rPr>
              <a:t>dhcp</a:t>
            </a:r>
            <a:endParaRPr lang="en-US" sz="1400" b="1" dirty="0"/>
          </a:p>
          <a:p>
            <a:pPr lvl="1"/>
            <a:r>
              <a:rPr lang="en-US" sz="2400" dirty="0"/>
              <a:t>Is the DHCP relay working properly?</a:t>
            </a:r>
          </a:p>
          <a:p>
            <a:pPr lvl="1"/>
            <a:r>
              <a:rPr lang="en-US" sz="2400" dirty="0"/>
              <a:t>User VLAN</a:t>
            </a:r>
          </a:p>
          <a:p>
            <a:pPr lvl="2"/>
            <a:r>
              <a:rPr lang="en-US" sz="2000" dirty="0"/>
              <a:t>Is the user vlan being switched/routed properly?</a:t>
            </a:r>
            <a:endParaRPr lang="en-US" sz="2400" dirty="0"/>
          </a:p>
          <a:p>
            <a:pPr marL="476250" lvl="2" indent="0">
              <a:buNone/>
            </a:pPr>
            <a:endParaRPr lang="en-US" sz="1400" dirty="0"/>
          </a:p>
        </p:txBody>
      </p:sp>
    </p:spTree>
    <p:extLst>
      <p:ext uri="{BB962C8B-B14F-4D97-AF65-F5344CB8AC3E}">
        <p14:creationId xmlns:p14="http://schemas.microsoft.com/office/powerpoint/2010/main" val="1918320959"/>
      </p:ext>
    </p:extLst>
  </p:cSld>
  <p:clrMapOvr>
    <a:masterClrMapping/>
  </p:clrMapOvr>
  <p:transition spd="med">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sz="2400" dirty="0"/>
              <a:t>Client Troubleshooting</a:t>
            </a:r>
            <a:endParaRPr lang="en-US" sz="1400" dirty="0"/>
          </a:p>
        </p:txBody>
      </p:sp>
      <p:sp>
        <p:nvSpPr>
          <p:cNvPr id="3" name="Content Placeholder 2"/>
          <p:cNvSpPr>
            <a:spLocks noGrp="1"/>
          </p:cNvSpPr>
          <p:nvPr>
            <p:ph type="body" sz="quarter" idx="11"/>
          </p:nvPr>
        </p:nvSpPr>
        <p:spPr>
          <a:xfrm>
            <a:off x="499444" y="916223"/>
            <a:ext cx="8577881" cy="3248025"/>
          </a:xfrm>
        </p:spPr>
        <p:txBody>
          <a:bodyPr/>
          <a:lstStyle/>
          <a:p>
            <a:r>
              <a:rPr lang="en-US" sz="1600" dirty="0"/>
              <a:t>Network Connectivity – DHCP Normal Release/Renew</a:t>
            </a:r>
          </a:p>
          <a:p>
            <a:pPr lvl="1"/>
            <a:r>
              <a:rPr lang="en-US" sz="1400" dirty="0"/>
              <a:t>Viewing DHCP requests in the controller after enabling debug logging </a:t>
            </a:r>
          </a:p>
          <a:p>
            <a:pPr marL="246062" lvl="1" indent="0">
              <a:buNone/>
            </a:pPr>
            <a:r>
              <a:rPr lang="en-US" sz="1400" b="1" i="1" dirty="0">
                <a:solidFill>
                  <a:schemeClr val="bg2"/>
                </a:solidFill>
              </a:rPr>
              <a:t>show log network 100  (| </a:t>
            </a:r>
            <a:r>
              <a:rPr lang="en-US" sz="1400" b="1" i="1" dirty="0" err="1">
                <a:solidFill>
                  <a:schemeClr val="bg2"/>
                </a:solidFill>
              </a:rPr>
              <a:t>inc</a:t>
            </a:r>
            <a:r>
              <a:rPr lang="en-US" sz="1400" b="1" i="1" dirty="0">
                <a:solidFill>
                  <a:schemeClr val="bg2"/>
                </a:solidFill>
              </a:rPr>
              <a:t> </a:t>
            </a:r>
            <a:r>
              <a:rPr lang="en-US" sz="1400" b="1" i="1" dirty="0" err="1">
                <a:solidFill>
                  <a:schemeClr val="bg2"/>
                </a:solidFill>
              </a:rPr>
              <a:t>dhcp</a:t>
            </a:r>
            <a:r>
              <a:rPr lang="en-US" sz="1400" b="1" i="1" dirty="0">
                <a:solidFill>
                  <a:schemeClr val="bg2"/>
                </a:solidFill>
              </a:rPr>
              <a:t>)</a:t>
            </a:r>
            <a:endParaRPr lang="en-US" sz="1400" dirty="0"/>
          </a:p>
          <a:p>
            <a:pPr marL="246062" lvl="1" indent="0">
              <a:buNone/>
            </a:pPr>
            <a:r>
              <a:rPr lang="en-US" sz="1400" dirty="0"/>
              <a:t>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3363" y="2689644"/>
            <a:ext cx="7345512" cy="2089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363" y="1794114"/>
            <a:ext cx="7345512" cy="6118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Straight Arrow Connector 3"/>
          <p:cNvCxnSpPr/>
          <p:nvPr/>
        </p:nvCxnSpPr>
        <p:spPr bwMode="auto">
          <a:xfrm flipH="1">
            <a:off x="5434644" y="1835331"/>
            <a:ext cx="1302586" cy="917666"/>
          </a:xfrm>
          <a:prstGeom prst="straightConnector1">
            <a:avLst/>
          </a:prstGeom>
          <a:solidFill>
            <a:schemeClr val="accent1"/>
          </a:solidFill>
          <a:ln w="9525" cap="flat" cmpd="sng" algn="ctr">
            <a:solidFill>
              <a:srgbClr val="FF0000"/>
            </a:solidFill>
            <a:prstDash val="solid"/>
            <a:round/>
            <a:headEnd type="arrow"/>
            <a:tailEnd type="arrow"/>
          </a:ln>
          <a:effectLst/>
        </p:spPr>
      </p:cxnSp>
      <p:cxnSp>
        <p:nvCxnSpPr>
          <p:cNvPr id="8" name="Straight Arrow Connector 7"/>
          <p:cNvCxnSpPr/>
          <p:nvPr/>
        </p:nvCxnSpPr>
        <p:spPr bwMode="auto">
          <a:xfrm flipH="1">
            <a:off x="3899263" y="1926771"/>
            <a:ext cx="2837968" cy="969918"/>
          </a:xfrm>
          <a:prstGeom prst="straightConnector1">
            <a:avLst/>
          </a:prstGeom>
          <a:solidFill>
            <a:schemeClr val="accent1"/>
          </a:solidFill>
          <a:ln w="9525" cap="flat" cmpd="sng" algn="ctr">
            <a:solidFill>
              <a:srgbClr val="FF0000"/>
            </a:solidFill>
            <a:prstDash val="solid"/>
            <a:round/>
            <a:headEnd type="arrow"/>
            <a:tailEnd type="arrow"/>
          </a:ln>
          <a:effectLst/>
        </p:spPr>
      </p:cxnSp>
      <p:cxnSp>
        <p:nvCxnSpPr>
          <p:cNvPr id="11" name="Straight Arrow Connector 10"/>
          <p:cNvCxnSpPr/>
          <p:nvPr/>
        </p:nvCxnSpPr>
        <p:spPr bwMode="auto">
          <a:xfrm flipH="1">
            <a:off x="5345976" y="2014946"/>
            <a:ext cx="1391254" cy="1094014"/>
          </a:xfrm>
          <a:prstGeom prst="straightConnector1">
            <a:avLst/>
          </a:prstGeom>
          <a:solidFill>
            <a:schemeClr val="accent1"/>
          </a:solidFill>
          <a:ln w="9525" cap="flat" cmpd="sng" algn="ctr">
            <a:solidFill>
              <a:srgbClr val="FF0000"/>
            </a:solidFill>
            <a:prstDash val="solid"/>
            <a:round/>
            <a:headEnd type="arrow"/>
            <a:tailEnd type="arrow"/>
          </a:ln>
          <a:effectLst/>
        </p:spPr>
      </p:cxnSp>
      <p:cxnSp>
        <p:nvCxnSpPr>
          <p:cNvPr id="12" name="Straight Arrow Connector 11"/>
          <p:cNvCxnSpPr/>
          <p:nvPr/>
        </p:nvCxnSpPr>
        <p:spPr bwMode="auto">
          <a:xfrm flipH="1">
            <a:off x="5318247" y="2100028"/>
            <a:ext cx="1418984" cy="1139561"/>
          </a:xfrm>
          <a:prstGeom prst="straightConnector1">
            <a:avLst/>
          </a:prstGeom>
          <a:solidFill>
            <a:schemeClr val="accent1"/>
          </a:solidFill>
          <a:ln w="9525" cap="flat" cmpd="sng" algn="ctr">
            <a:solidFill>
              <a:srgbClr val="FF0000"/>
            </a:solidFill>
            <a:prstDash val="solid"/>
            <a:round/>
            <a:headEnd type="arrow"/>
            <a:tailEnd type="arrow"/>
          </a:ln>
          <a:effectLst/>
        </p:spPr>
      </p:cxnSp>
      <p:cxnSp>
        <p:nvCxnSpPr>
          <p:cNvPr id="13" name="Straight Arrow Connector 12"/>
          <p:cNvCxnSpPr/>
          <p:nvPr/>
        </p:nvCxnSpPr>
        <p:spPr bwMode="auto">
          <a:xfrm flipH="1">
            <a:off x="5318247" y="2194560"/>
            <a:ext cx="1418983" cy="1322614"/>
          </a:xfrm>
          <a:prstGeom prst="straightConnector1">
            <a:avLst/>
          </a:prstGeom>
          <a:solidFill>
            <a:schemeClr val="accent1"/>
          </a:solidFill>
          <a:ln w="9525" cap="flat" cmpd="sng" algn="ctr">
            <a:solidFill>
              <a:srgbClr val="FF0000"/>
            </a:solidFill>
            <a:prstDash val="solid"/>
            <a:round/>
            <a:headEnd type="arrow"/>
            <a:tailEnd type="arrow"/>
          </a:ln>
          <a:effectLst/>
        </p:spPr>
      </p:cxnSp>
      <p:cxnSp>
        <p:nvCxnSpPr>
          <p:cNvPr id="14" name="Straight Arrow Connector 13"/>
          <p:cNvCxnSpPr/>
          <p:nvPr/>
        </p:nvCxnSpPr>
        <p:spPr bwMode="auto">
          <a:xfrm flipH="1">
            <a:off x="5434644" y="2294164"/>
            <a:ext cx="1335183" cy="1840230"/>
          </a:xfrm>
          <a:prstGeom prst="straightConnector1">
            <a:avLst/>
          </a:prstGeom>
          <a:solidFill>
            <a:schemeClr val="accent1"/>
          </a:solidFill>
          <a:ln w="9525" cap="flat" cmpd="sng" algn="ctr">
            <a:solidFill>
              <a:srgbClr val="FF0000"/>
            </a:solidFill>
            <a:prstDash val="solid"/>
            <a:round/>
            <a:headEnd type="arrow"/>
            <a:tailEnd type="arrow"/>
          </a:ln>
          <a:effectLst/>
        </p:spPr>
      </p:cxnSp>
      <p:cxnSp>
        <p:nvCxnSpPr>
          <p:cNvPr id="47" name="Straight Arrow Connector 46"/>
          <p:cNvCxnSpPr/>
          <p:nvPr/>
        </p:nvCxnSpPr>
        <p:spPr bwMode="auto">
          <a:xfrm flipH="1">
            <a:off x="5434644" y="2374174"/>
            <a:ext cx="1439685" cy="2028009"/>
          </a:xfrm>
          <a:prstGeom prst="straightConnector1">
            <a:avLst/>
          </a:prstGeom>
          <a:solidFill>
            <a:schemeClr val="accent1"/>
          </a:solidFill>
          <a:ln w="9525" cap="flat" cmpd="sng" algn="ctr">
            <a:solidFill>
              <a:srgbClr val="FF0000"/>
            </a:solidFill>
            <a:prstDash val="solid"/>
            <a:round/>
            <a:headEnd type="arrow"/>
            <a:tailEnd type="arrow"/>
          </a:ln>
          <a:effectLst/>
        </p:spPr>
      </p:cxn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2249" y="916223"/>
            <a:ext cx="2505075" cy="635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5" name="Straight Arrow Connector 14"/>
          <p:cNvCxnSpPr/>
          <p:nvPr/>
        </p:nvCxnSpPr>
        <p:spPr bwMode="auto">
          <a:xfrm flipV="1">
            <a:off x="7496175" y="1552127"/>
            <a:ext cx="609600" cy="283204"/>
          </a:xfrm>
          <a:prstGeom prst="straightConnector1">
            <a:avLst/>
          </a:prstGeom>
          <a:solidFill>
            <a:schemeClr val="accent1"/>
          </a:solidFill>
          <a:ln w="9525" cap="flat" cmpd="sng" algn="ctr">
            <a:solidFill>
              <a:srgbClr val="FF0000"/>
            </a:solidFill>
            <a:prstDash val="solid"/>
            <a:round/>
            <a:headEnd type="arrow"/>
            <a:tailEnd type="arrow"/>
          </a:ln>
          <a:effectLst/>
        </p:spPr>
      </p:cxnSp>
    </p:spTree>
    <p:extLst>
      <p:ext uri="{BB962C8B-B14F-4D97-AF65-F5344CB8AC3E}">
        <p14:creationId xmlns:p14="http://schemas.microsoft.com/office/powerpoint/2010/main" val="489609606"/>
      </p:ext>
    </p:extLst>
  </p:cSld>
  <p:clrMapOvr>
    <a:masterClrMapping/>
  </p:clrMapOvr>
  <p:transition spd="med">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sz="2400" dirty="0"/>
              <a:t>Client Troubleshooting</a:t>
            </a:r>
            <a:endParaRPr lang="en-US" sz="1400" dirty="0"/>
          </a:p>
        </p:txBody>
      </p:sp>
      <p:sp>
        <p:nvSpPr>
          <p:cNvPr id="3" name="Content Placeholder 2"/>
          <p:cNvSpPr>
            <a:spLocks noGrp="1"/>
          </p:cNvSpPr>
          <p:nvPr>
            <p:ph type="body" sz="quarter" idx="11"/>
          </p:nvPr>
        </p:nvSpPr>
        <p:spPr>
          <a:xfrm>
            <a:off x="499444" y="916223"/>
            <a:ext cx="8149167" cy="893527"/>
          </a:xfrm>
        </p:spPr>
        <p:txBody>
          <a:bodyPr/>
          <a:lstStyle/>
          <a:p>
            <a:r>
              <a:rPr lang="en-US" sz="1600" dirty="0"/>
              <a:t>Network Connectivity – DHCP Normal Roam</a:t>
            </a:r>
          </a:p>
          <a:p>
            <a:pPr lvl="1"/>
            <a:r>
              <a:rPr lang="en-US" sz="1400" dirty="0"/>
              <a:t>Viewing DHCP requests in the controller after enabling debug logging </a:t>
            </a:r>
            <a:r>
              <a:rPr lang="en-US" sz="1400" b="1" i="1" dirty="0">
                <a:solidFill>
                  <a:schemeClr val="bg2"/>
                </a:solidFill>
              </a:rPr>
              <a:t> </a:t>
            </a:r>
          </a:p>
          <a:p>
            <a:pPr marL="246062" lvl="1" indent="0">
              <a:buNone/>
            </a:pPr>
            <a:r>
              <a:rPr lang="en-US" sz="1400" b="1" i="1" dirty="0">
                <a:solidFill>
                  <a:schemeClr val="bg2"/>
                </a:solidFill>
              </a:rPr>
              <a:t>show log network 100  (| </a:t>
            </a:r>
            <a:r>
              <a:rPr lang="en-US" sz="1400" b="1" i="1" dirty="0" err="1">
                <a:solidFill>
                  <a:schemeClr val="bg2"/>
                </a:solidFill>
              </a:rPr>
              <a:t>inc</a:t>
            </a:r>
            <a:r>
              <a:rPr lang="en-US" sz="1400" b="1" i="1" dirty="0">
                <a:solidFill>
                  <a:schemeClr val="bg2"/>
                </a:solidFill>
              </a:rPr>
              <a:t> </a:t>
            </a:r>
            <a:r>
              <a:rPr lang="en-US" sz="1400" b="1" i="1" dirty="0" err="1">
                <a:solidFill>
                  <a:schemeClr val="bg2"/>
                </a:solidFill>
              </a:rPr>
              <a:t>dhcp</a:t>
            </a:r>
            <a:r>
              <a:rPr lang="en-US" sz="1400" b="1" i="1" dirty="0">
                <a:solidFill>
                  <a:schemeClr val="bg2"/>
                </a:solidFill>
              </a:rPr>
              <a:t>)</a:t>
            </a:r>
          </a:p>
          <a:p>
            <a:pPr lvl="1"/>
            <a:endParaRPr lang="en-US" sz="14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 y="3505200"/>
            <a:ext cx="8753475" cy="525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24" y="2712389"/>
            <a:ext cx="8372387" cy="333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Arrow Connector 5"/>
          <p:cNvCxnSpPr/>
          <p:nvPr/>
        </p:nvCxnSpPr>
        <p:spPr bwMode="auto">
          <a:xfrm flipH="1">
            <a:off x="5172075" y="2879135"/>
            <a:ext cx="1343025" cy="626065"/>
          </a:xfrm>
          <a:prstGeom prst="straightConnector1">
            <a:avLst/>
          </a:prstGeom>
          <a:solidFill>
            <a:schemeClr val="accent1"/>
          </a:solidFill>
          <a:ln w="9525" cap="flat" cmpd="sng" algn="ctr">
            <a:solidFill>
              <a:srgbClr val="FF0000"/>
            </a:solidFill>
            <a:prstDash val="solid"/>
            <a:round/>
            <a:headEnd type="arrow"/>
            <a:tailEnd type="arrow"/>
          </a:ln>
          <a:effectLst/>
        </p:spPr>
      </p:cxnSp>
      <p:cxnSp>
        <p:nvCxnSpPr>
          <p:cNvPr id="9" name="Straight Arrow Connector 8"/>
          <p:cNvCxnSpPr/>
          <p:nvPr/>
        </p:nvCxnSpPr>
        <p:spPr bwMode="auto">
          <a:xfrm flipH="1">
            <a:off x="5457825" y="3045880"/>
            <a:ext cx="1123950" cy="840320"/>
          </a:xfrm>
          <a:prstGeom prst="straightConnector1">
            <a:avLst/>
          </a:prstGeom>
          <a:solidFill>
            <a:schemeClr val="accent1"/>
          </a:solidFill>
          <a:ln w="9525" cap="flat" cmpd="sng" algn="ctr">
            <a:solidFill>
              <a:srgbClr val="FF0000"/>
            </a:solidFill>
            <a:prstDash val="solid"/>
            <a:round/>
            <a:headEnd type="arrow"/>
            <a:tailEnd type="arrow"/>
          </a:ln>
          <a:effectLst/>
        </p:spPr>
      </p:cxnSp>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7824" y="1571625"/>
            <a:ext cx="2852737" cy="741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6" name="Straight Arrow Connector 15"/>
          <p:cNvCxnSpPr/>
          <p:nvPr/>
        </p:nvCxnSpPr>
        <p:spPr bwMode="auto">
          <a:xfrm flipH="1">
            <a:off x="7019925" y="2313185"/>
            <a:ext cx="219075" cy="487165"/>
          </a:xfrm>
          <a:prstGeom prst="straightConnector1">
            <a:avLst/>
          </a:prstGeom>
          <a:solidFill>
            <a:schemeClr val="accent1"/>
          </a:solidFill>
          <a:ln w="9525" cap="flat" cmpd="sng" algn="ctr">
            <a:solidFill>
              <a:srgbClr val="FF0000"/>
            </a:solidFill>
            <a:prstDash val="solid"/>
            <a:round/>
            <a:headEnd type="arrow"/>
            <a:tailEnd type="arrow"/>
          </a:ln>
          <a:effectLst/>
        </p:spPr>
      </p:cxnSp>
    </p:spTree>
    <p:extLst>
      <p:ext uri="{BB962C8B-B14F-4D97-AF65-F5344CB8AC3E}">
        <p14:creationId xmlns:p14="http://schemas.microsoft.com/office/powerpoint/2010/main" val="540150183"/>
      </p:ext>
    </p:extLst>
  </p:cSld>
  <p:clrMapOvr>
    <a:masterClrMapping/>
  </p:clrMapOvr>
  <p:transition spd="med">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sz="2400" dirty="0"/>
              <a:t>Client Troubleshooting</a:t>
            </a:r>
            <a:endParaRPr lang="en-US" sz="1400" dirty="0"/>
          </a:p>
        </p:txBody>
      </p:sp>
      <p:sp>
        <p:nvSpPr>
          <p:cNvPr id="3" name="Content Placeholder 2"/>
          <p:cNvSpPr>
            <a:spLocks noGrp="1"/>
          </p:cNvSpPr>
          <p:nvPr>
            <p:ph type="body" sz="quarter" idx="11"/>
          </p:nvPr>
        </p:nvSpPr>
        <p:spPr/>
        <p:txBody>
          <a:bodyPr/>
          <a:lstStyle/>
          <a:p>
            <a:r>
              <a:rPr lang="en-US" sz="1600" dirty="0"/>
              <a:t>User Role(s)</a:t>
            </a:r>
          </a:p>
          <a:p>
            <a:pPr lvl="1"/>
            <a:r>
              <a:rPr lang="en-US" sz="1400" dirty="0"/>
              <a:t>What user roles are assigned to the user both pre-authentication (captive portal) and post authentication?  Do the respective roles have the correct ACLs?</a:t>
            </a:r>
          </a:p>
          <a:p>
            <a:pPr marL="246062" lvl="1" indent="0">
              <a:buNone/>
            </a:pPr>
            <a:r>
              <a:rPr lang="en-US" sz="1400" b="1" i="1" dirty="0">
                <a:solidFill>
                  <a:schemeClr val="bg2"/>
                </a:solidFill>
              </a:rPr>
              <a:t>show user mac &lt;mac&gt;</a:t>
            </a:r>
          </a:p>
          <a:p>
            <a:pPr marL="246062" lvl="1" indent="0">
              <a:buNone/>
            </a:pPr>
            <a:endParaRPr lang="en-US" sz="1400" dirty="0"/>
          </a:p>
          <a:p>
            <a:pPr lvl="1"/>
            <a:endParaRPr lang="en-US" sz="1400" dirty="0"/>
          </a:p>
          <a:p>
            <a:pPr lvl="1"/>
            <a:endParaRPr lang="en-US" sz="1400" dirty="0"/>
          </a:p>
          <a:p>
            <a:pPr marL="476250" lvl="2" indent="0">
              <a:buNone/>
            </a:pPr>
            <a:endParaRPr lang="en-US" sz="14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49" y="1966913"/>
            <a:ext cx="5413375" cy="2876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2730944"/>
      </p:ext>
    </p:extLst>
  </p:cSld>
  <p:clrMapOvr>
    <a:masterClrMapping/>
  </p:clrMapOvr>
  <p:transition spd="med">
    <p:fade/>
  </p:transition>
</p:sld>
</file>

<file path=ppt/theme/theme1.xml><?xml version="1.0" encoding="utf-8"?>
<a:theme xmlns:a="http://schemas.openxmlformats.org/drawingml/2006/main" name="Aruba Powerpoint Template_16x9">
  <a:themeElements>
    <a:clrScheme name="Aruba">
      <a:dk1>
        <a:srgbClr val="000000"/>
      </a:dk1>
      <a:lt1>
        <a:srgbClr val="FFFFFF"/>
      </a:lt1>
      <a:dk2>
        <a:srgbClr val="000000"/>
      </a:dk2>
      <a:lt2>
        <a:srgbClr val="808080"/>
      </a:lt2>
      <a:accent1>
        <a:srgbClr val="F8981E"/>
      </a:accent1>
      <a:accent2>
        <a:srgbClr val="8E988D"/>
      </a:accent2>
      <a:accent3>
        <a:srgbClr val="B9971A"/>
      </a:accent3>
      <a:accent4>
        <a:srgbClr val="6A82AA"/>
      </a:accent4>
      <a:accent5>
        <a:srgbClr val="807C63"/>
      </a:accent5>
      <a:accent6>
        <a:srgbClr val="B6AF12"/>
      </a:accent6>
      <a:hlink>
        <a:srgbClr val="404040"/>
      </a:hlink>
      <a:folHlink>
        <a:srgbClr val="BFBFB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B2CAC28F62535438A1DA44A84D11DDB" ma:contentTypeVersion="0" ma:contentTypeDescription="Create a new document." ma:contentTypeScope="" ma:versionID="9e41bc0af753488480ec97f043b6961f">
  <xsd:schema xmlns:xsd="http://www.w3.org/2001/XMLSchema" xmlns:p="http://schemas.microsoft.com/office/2006/metadata/properties" targetNamespace="http://schemas.microsoft.com/office/2006/metadata/properties" ma:root="true" ma:fieldsID="564a20d0694eeb1f566ab080c809ad1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Project Nam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926B574D-105C-475E-A792-B411E8E7F8DF}">
  <ds:schemaRefs>
    <ds:schemaRef ds:uri="http://schemas.microsoft.com/sharepoint/v3/contenttype/forms"/>
  </ds:schemaRefs>
</ds:datastoreItem>
</file>

<file path=customXml/itemProps2.xml><?xml version="1.0" encoding="utf-8"?>
<ds:datastoreItem xmlns:ds="http://schemas.openxmlformats.org/officeDocument/2006/customXml" ds:itemID="{B4CC5155-C83D-4B2D-8BAF-4079CFD29D0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53E16F9B-FAF5-4415-9302-5D8E1D240780}">
  <ds:schemaRefs>
    <ds:schemaRef ds:uri="http://schemas.openxmlformats.org/package/2006/metadata/core-properties"/>
    <ds:schemaRef ds:uri="http://purl.org/dc/dcmitype/"/>
    <ds:schemaRef ds:uri="http://schemas.microsoft.com/office/2006/documentManagement/types"/>
    <ds:schemaRef ds:uri="http://purl.org/dc/elements/1.1/"/>
    <ds:schemaRef ds:uri="http://schemas.microsoft.com/office/2006/metadata/properties"/>
    <ds:schemaRef ds:uri="http://purl.org/dc/term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Aruba Powerpoint Template_16x9.potx</Template>
  <TotalTime>75296</TotalTime>
  <Words>16356</Words>
  <Application>Microsoft Office PowerPoint</Application>
  <PresentationFormat>On-screen Show (16:9)</PresentationFormat>
  <Paragraphs>1439</Paragraphs>
  <Slides>103</Slides>
  <Notes>88</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103</vt:i4>
      </vt:variant>
    </vt:vector>
  </HeadingPairs>
  <TitlesOfParts>
    <vt:vector size="115" baseType="lpstr">
      <vt:lpstr>ＭＳ Ｐゴシック</vt:lpstr>
      <vt:lpstr>ＭＳ Ｐゴシック</vt:lpstr>
      <vt:lpstr>Arial</vt:lpstr>
      <vt:lpstr>Calibri</vt:lpstr>
      <vt:lpstr>Lucida Grande</vt:lpstr>
      <vt:lpstr>Roboto</vt:lpstr>
      <vt:lpstr>Rockwell</vt:lpstr>
      <vt:lpstr>Times</vt:lpstr>
      <vt:lpstr>Times New Roman</vt:lpstr>
      <vt:lpstr>Verdana</vt:lpstr>
      <vt:lpstr>Wingdings</vt:lpstr>
      <vt:lpstr>Aruba Powerpoint Template_16x9</vt:lpstr>
      <vt:lpstr>Roaming Behavior and Client Troubleshooting June 2017</vt:lpstr>
      <vt:lpstr>Agenda</vt:lpstr>
      <vt:lpstr>802.11 Wireless Communications Refresher</vt:lpstr>
      <vt:lpstr>802.11 Wireless Networking Refresher </vt:lpstr>
      <vt:lpstr>802.11 Wireless Networking Refresher</vt:lpstr>
      <vt:lpstr> </vt:lpstr>
      <vt:lpstr>802.11 Wireless Networking Refresher</vt:lpstr>
      <vt:lpstr>802.11 Wireless Networking Refresher</vt:lpstr>
      <vt:lpstr>802.11 Wireless Networking Refresher</vt:lpstr>
      <vt:lpstr>802.11 Wireless Networking Refresher</vt:lpstr>
      <vt:lpstr>802.11 Wireless Networking Refresher</vt:lpstr>
      <vt:lpstr>802.11 Wireless Networking Refresher</vt:lpstr>
      <vt:lpstr>802.11 Wireless Networking Refresher</vt:lpstr>
      <vt:lpstr>802.11 Wireless Networking Refresher</vt:lpstr>
      <vt:lpstr>VHT20 Beats VHT40 &amp; VHT80 – 2SS Clients </vt:lpstr>
      <vt:lpstr>802.11 Wireless Networking Refresher</vt:lpstr>
      <vt:lpstr>802.11 Wireless Networking Refresher</vt:lpstr>
      <vt:lpstr>802.11 Wireless Networking Refresher</vt:lpstr>
      <vt:lpstr>802.11 Wireless Networking Refresher</vt:lpstr>
      <vt:lpstr>802.11 Wireless Networking Refresher</vt:lpstr>
      <vt:lpstr>802.11 Wireless Networking Refresher</vt:lpstr>
      <vt:lpstr>802.11 Wireless Networking Refresher</vt:lpstr>
      <vt:lpstr>802.11 Wireless Networking Refresher</vt:lpstr>
      <vt:lpstr>802.11 Wireless Networking Refresher</vt:lpstr>
      <vt:lpstr>802.11 Wireless Networking Refresher</vt:lpstr>
      <vt:lpstr>802.11 Wireless Networking Refresher</vt:lpstr>
      <vt:lpstr>802.11 Wireless Networking Refresher</vt:lpstr>
      <vt:lpstr>802.11 Wireless Networking Refresher</vt:lpstr>
      <vt:lpstr>802.11 Wireless Networking Refresher</vt:lpstr>
      <vt:lpstr>802.11 Wireless Networking Refresher</vt:lpstr>
      <vt:lpstr>802.11 Wireless Networking Refresher</vt:lpstr>
      <vt:lpstr>Access Point Planning and Placement</vt:lpstr>
      <vt:lpstr>Influencing Proper Client Roaming with AP Placement </vt:lpstr>
      <vt:lpstr>Access Point Planning and Placement</vt:lpstr>
      <vt:lpstr>Access Point Planning and Placement</vt:lpstr>
      <vt:lpstr>Access Point Planning and Placement</vt:lpstr>
      <vt:lpstr>Access Point Planning and Placement</vt:lpstr>
      <vt:lpstr>Access Point Planning and Placement</vt:lpstr>
      <vt:lpstr>Access Point Planning and Placement</vt:lpstr>
      <vt:lpstr>Access Point Planning and Placement</vt:lpstr>
      <vt:lpstr>Adaptive Radio Management and Airmatch</vt:lpstr>
      <vt:lpstr>Adaptive Radio Management (ARM)</vt:lpstr>
      <vt:lpstr>Adaptive Radio Management (ARM)</vt:lpstr>
      <vt:lpstr>Adaptive Radio Management (ARM)</vt:lpstr>
      <vt:lpstr>Adaptive Radio Management (ARM)</vt:lpstr>
      <vt:lpstr>Airmatch</vt:lpstr>
      <vt:lpstr>Airmatch</vt:lpstr>
      <vt:lpstr>Client Roaming</vt:lpstr>
      <vt:lpstr>Client Roaming</vt:lpstr>
      <vt:lpstr>Client Roaming – Properly Designed and Tuned Network</vt:lpstr>
      <vt:lpstr>Client Roaming – Properly Designed and Tuned Network</vt:lpstr>
      <vt:lpstr>Client Roaming – Properly Designed and Tuned Network</vt:lpstr>
      <vt:lpstr>Client Roaming – Properly Designed and Tuned Network</vt:lpstr>
      <vt:lpstr>Client Roaming – Properly Designed and Tuned Network</vt:lpstr>
      <vt:lpstr>Client Roaming – AP Power Too High</vt:lpstr>
      <vt:lpstr>Client Roaming – AP Power Too High</vt:lpstr>
      <vt:lpstr>Client Roaming – AP Power Too High</vt:lpstr>
      <vt:lpstr>802.11k,v if enabled and if client supports (802.11v iOS 8 and SG5 today)</vt:lpstr>
      <vt:lpstr>Directional Antenna Impact on Client Roaming </vt:lpstr>
      <vt:lpstr>Client Match</vt:lpstr>
      <vt:lpstr>Client Match</vt:lpstr>
      <vt:lpstr>Client Match</vt:lpstr>
      <vt:lpstr>Client Match</vt:lpstr>
      <vt:lpstr>Client Match</vt:lpstr>
      <vt:lpstr>Client Match</vt:lpstr>
      <vt:lpstr>Client Match</vt:lpstr>
      <vt:lpstr>Client Match</vt:lpstr>
      <vt:lpstr>Client Match</vt:lpstr>
      <vt:lpstr>Client Match</vt:lpstr>
      <vt:lpstr>Client Match</vt:lpstr>
      <vt:lpstr>Client Match</vt:lpstr>
      <vt:lpstr>Client Troubleshooting</vt:lpstr>
      <vt:lpstr>Client Troubleshooting</vt:lpstr>
      <vt:lpstr>Client Troubleshooting</vt:lpstr>
      <vt:lpstr>Client Troubleshooting</vt:lpstr>
      <vt:lpstr>Client Troubleshooting</vt:lpstr>
      <vt:lpstr>Client Troubleshooting</vt:lpstr>
      <vt:lpstr>Client Troubleshooting</vt:lpstr>
      <vt:lpstr>Client Troubleshooting</vt:lpstr>
      <vt:lpstr>Client Troubleshooting</vt:lpstr>
      <vt:lpstr>Client Troubleshooting</vt:lpstr>
      <vt:lpstr>Client Troubleshooting</vt:lpstr>
      <vt:lpstr>Client Troubleshooting</vt:lpstr>
      <vt:lpstr>Client Troubleshooting</vt:lpstr>
      <vt:lpstr>Client Troubleshooting</vt:lpstr>
      <vt:lpstr>Client Troubleshooting</vt:lpstr>
      <vt:lpstr>Client Troubleshooting</vt:lpstr>
      <vt:lpstr>Client Troubleshooting</vt:lpstr>
      <vt:lpstr>Client Troubleshooting</vt:lpstr>
      <vt:lpstr>Client Troubleshooting</vt:lpstr>
      <vt:lpstr>Client Troubleshooting</vt:lpstr>
      <vt:lpstr>Client Troubleshooting</vt:lpstr>
      <vt:lpstr>Client Troubleshooting</vt:lpstr>
      <vt:lpstr>Client Troubleshooting</vt:lpstr>
      <vt:lpstr>Client Troubleshooting</vt:lpstr>
      <vt:lpstr>Client Troubleshooting</vt:lpstr>
      <vt:lpstr>Client Troubleshooting</vt:lpstr>
      <vt:lpstr>Client Troubleshooting</vt:lpstr>
      <vt:lpstr>Client Troubleshooting</vt:lpstr>
      <vt:lpstr>Client Troubleshooting</vt:lpstr>
      <vt:lpstr>Client Troubleshooting</vt:lpstr>
      <vt:lpstr>What we covered</vt:lpstr>
      <vt:lpstr>PowerPoint Presentation</vt:lpstr>
    </vt:vector>
  </TitlesOfParts>
  <Company>Aruba Networks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Naomi Miller</dc:creator>
  <cp:lastModifiedBy>Andrew Hejnar</cp:lastModifiedBy>
  <cp:revision>1370</cp:revision>
  <dcterms:created xsi:type="dcterms:W3CDTF">2012-09-20T21:03:03Z</dcterms:created>
  <dcterms:modified xsi:type="dcterms:W3CDTF">2018-02-26T14:07:31Z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0x0101008B2CAC28F62535438A1DA44A84D11DDB</vt:lpwstr>
  </property>
</Properties>
</file>