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4357" r:id="rId4"/>
  </p:sldMasterIdLst>
  <p:notesMasterIdLst>
    <p:notesMasterId r:id="rId46"/>
  </p:notesMasterIdLst>
  <p:handoutMasterIdLst>
    <p:handoutMasterId r:id="rId47"/>
  </p:handoutMasterIdLst>
  <p:sldIdLst>
    <p:sldId id="426" r:id="rId5"/>
    <p:sldId id="1405" r:id="rId6"/>
    <p:sldId id="1240" r:id="rId7"/>
    <p:sldId id="1227" r:id="rId8"/>
    <p:sldId id="1363" r:id="rId9"/>
    <p:sldId id="1377" r:id="rId10"/>
    <p:sldId id="1373" r:id="rId11"/>
    <p:sldId id="1284" r:id="rId12"/>
    <p:sldId id="1235" r:id="rId13"/>
    <p:sldId id="1365" r:id="rId14"/>
    <p:sldId id="1371" r:id="rId15"/>
    <p:sldId id="1366" r:id="rId16"/>
    <p:sldId id="1367" r:id="rId17"/>
    <p:sldId id="1374" r:id="rId18"/>
    <p:sldId id="1368" r:id="rId19"/>
    <p:sldId id="1369" r:id="rId20"/>
    <p:sldId id="1375" r:id="rId21"/>
    <p:sldId id="1406" r:id="rId22"/>
    <p:sldId id="1378" r:id="rId23"/>
    <p:sldId id="1379" r:id="rId24"/>
    <p:sldId id="1380" r:id="rId25"/>
    <p:sldId id="1381" r:id="rId26"/>
    <p:sldId id="1382" r:id="rId27"/>
    <p:sldId id="1383" r:id="rId28"/>
    <p:sldId id="1384" r:id="rId29"/>
    <p:sldId id="1385" r:id="rId30"/>
    <p:sldId id="1386" r:id="rId31"/>
    <p:sldId id="1387" r:id="rId32"/>
    <p:sldId id="1388" r:id="rId33"/>
    <p:sldId id="1389" r:id="rId34"/>
    <p:sldId id="1390" r:id="rId35"/>
    <p:sldId id="1391" r:id="rId36"/>
    <p:sldId id="1392" r:id="rId37"/>
    <p:sldId id="1393" r:id="rId38"/>
    <p:sldId id="1394" r:id="rId39"/>
    <p:sldId id="1399" r:id="rId40"/>
    <p:sldId id="1400" r:id="rId41"/>
    <p:sldId id="1401" r:id="rId42"/>
    <p:sldId id="1402" r:id="rId43"/>
    <p:sldId id="1403" r:id="rId44"/>
    <p:sldId id="1408" r:id="rId45"/>
  </p:sldIdLst>
  <p:sldSz cx="9144000" cy="5143500" type="screen16x9"/>
  <p:notesSz cx="7010400" cy="9296400"/>
  <p:embeddedFontLst>
    <p:embeddedFont>
      <p:font typeface="Arial Rounded MT Bold" panose="020F0704030504030204" pitchFamily="34" charset="0"/>
      <p:regular r:id="rId48"/>
    </p:embeddedFont>
    <p:embeddedFont>
      <p:font typeface="Wingdings 2" panose="05020102010507070707" pitchFamily="18" charset="2"/>
      <p:regular r:id="rId49"/>
    </p:embeddedFont>
    <p:embeddedFont>
      <p:font typeface="Arial Unicode MS" panose="020B0604020202020204" pitchFamily="34" charset="-128"/>
      <p:regular r:id="rId50"/>
    </p:embeddedFont>
    <p:embeddedFont>
      <p:font typeface="HP Simplified" panose="020B0604020204020204" pitchFamily="34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83">
          <p15:clr>
            <a:srgbClr val="A4A3A4"/>
          </p15:clr>
        </p15:guide>
        <p15:guide id="2" orient="horz" pos="743">
          <p15:clr>
            <a:srgbClr val="A4A3A4"/>
          </p15:clr>
        </p15:guide>
        <p15:guide id="3" orient="horz" pos="893">
          <p15:clr>
            <a:srgbClr val="A4A3A4"/>
          </p15:clr>
        </p15:guide>
        <p15:guide id="4" orient="horz" pos="438">
          <p15:clr>
            <a:srgbClr val="A4A3A4"/>
          </p15:clr>
        </p15:guide>
        <p15:guide id="5" orient="horz" pos="1671">
          <p15:clr>
            <a:srgbClr val="A4A3A4"/>
          </p15:clr>
        </p15:guide>
        <p15:guide id="6" orient="horz" pos="2776">
          <p15:clr>
            <a:srgbClr val="A4A3A4"/>
          </p15:clr>
        </p15:guide>
        <p15:guide id="7" orient="horz" pos="146">
          <p15:clr>
            <a:srgbClr val="A4A3A4"/>
          </p15:clr>
        </p15:guide>
        <p15:guide id="8" pos="1794">
          <p15:clr>
            <a:srgbClr val="A4A3A4"/>
          </p15:clr>
        </p15:guide>
        <p15:guide id="9" pos="2736">
          <p15:clr>
            <a:srgbClr val="A4A3A4"/>
          </p15:clr>
        </p15:guide>
        <p15:guide id="10" pos="202">
          <p15:clr>
            <a:srgbClr val="A4A3A4"/>
          </p15:clr>
        </p15:guide>
        <p15:guide id="11" pos="5322">
          <p15:clr>
            <a:srgbClr val="A4A3A4"/>
          </p15:clr>
        </p15:guide>
        <p15:guide id="12" pos="5625">
          <p15:clr>
            <a:srgbClr val="A4A3A4"/>
          </p15:clr>
        </p15:guide>
        <p15:guide id="13" pos="2878">
          <p15:clr>
            <a:srgbClr val="A4A3A4"/>
          </p15:clr>
        </p15:guide>
        <p15:guide id="14" pos="3555">
          <p15:clr>
            <a:srgbClr val="A4A3A4"/>
          </p15:clr>
        </p15:guide>
        <p15:guide id="15" pos="19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 F. McMillian" initials="JF" lastIdx="1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FFFFCC"/>
    <a:srgbClr val="800000"/>
    <a:srgbClr val="660066"/>
    <a:srgbClr val="FF9900"/>
    <a:srgbClr val="0000CC"/>
    <a:srgbClr val="66CCFF"/>
    <a:srgbClr val="9999FF"/>
    <a:srgbClr val="CCCCF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5405" autoAdjust="0"/>
  </p:normalViewPr>
  <p:slideViewPr>
    <p:cSldViewPr snapToGrid="0">
      <p:cViewPr varScale="1">
        <p:scale>
          <a:sx n="122" d="100"/>
          <a:sy n="122" d="100"/>
        </p:scale>
        <p:origin x="366" y="96"/>
      </p:cViewPr>
      <p:guideLst>
        <p:guide orient="horz" pos="3083"/>
        <p:guide orient="horz" pos="743"/>
        <p:guide orient="horz" pos="893"/>
        <p:guide orient="horz" pos="438"/>
        <p:guide orient="horz" pos="1671"/>
        <p:guide orient="horz" pos="2776"/>
        <p:guide orient="horz" pos="146"/>
        <p:guide pos="1794"/>
        <p:guide pos="2736"/>
        <p:guide pos="202"/>
        <p:guide pos="5322"/>
        <p:guide pos="5625"/>
        <p:guide pos="2878"/>
        <p:guide pos="3555"/>
        <p:guide pos="1965"/>
      </p:guideLst>
    </p:cSldViewPr>
  </p:slideViewPr>
  <p:outlineViewPr>
    <p:cViewPr>
      <p:scale>
        <a:sx n="33" d="100"/>
        <a:sy n="33" d="100"/>
      </p:scale>
      <p:origin x="0" y="198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-2942"/>
    </p:cViewPr>
  </p:sorterViewPr>
  <p:notesViewPr>
    <p:cSldViewPr snapToGrid="0" snapToObjects="1" showGuides="1">
      <p:cViewPr varScale="1">
        <p:scale>
          <a:sx n="117" d="100"/>
          <a:sy n="117" d="100"/>
        </p:scale>
        <p:origin x="-4024" y="-11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7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5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5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>
                <a:solidFill>
                  <a:schemeClr val="tx1"/>
                </a:solidFill>
              </a:rPr>
              <a:t>ImageNet Large Scale Visual Recognition Competition (ILSVRC)</a:t>
            </a:r>
            <a:endParaRPr lang="mr-IN" sz="1400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TOP-5 Error (%)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SIFT+SVM  (2010)</c:v>
                </c:pt>
                <c:pt idx="1">
                  <c:v>FisherVector + SVM (2011)</c:v>
                </c:pt>
                <c:pt idx="2">
                  <c:v>AlexNet (DNN) (2012)</c:v>
                </c:pt>
                <c:pt idx="3">
                  <c:v>SelectiveSearch (2013)</c:v>
                </c:pt>
                <c:pt idx="4">
                  <c:v>VGG/GoogleNet (DNN) (2014)</c:v>
                </c:pt>
                <c:pt idx="5">
                  <c:v>RNET (DNN) (2015)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28.190999999999999</c:v>
                </c:pt>
                <c:pt idx="1">
                  <c:v>25.77</c:v>
                </c:pt>
                <c:pt idx="2">
                  <c:v>16.422000000000001</c:v>
                </c:pt>
                <c:pt idx="3">
                  <c:v>11.196999999999999</c:v>
                </c:pt>
                <c:pt idx="4">
                  <c:v>7.4</c:v>
                </c:pt>
                <c:pt idx="5">
                  <c:v>3.5670000000000002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EA2-45CD-87E2-D07F7F62DA5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37700760"/>
        <c:axId val="537698016"/>
      </c:lineChart>
      <c:catAx>
        <c:axId val="5377007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698016"/>
        <c:crosses val="autoZero"/>
        <c:auto val="1"/>
        <c:lblAlgn val="ctr"/>
        <c:lblOffset val="100"/>
        <c:noMultiLvlLbl val="0"/>
      </c:catAx>
      <c:valAx>
        <c:axId val="537698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Error 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700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 dirty="0">
              <a:latin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A678B55-319B-2D4F-AE49-6C1B6E1A4DDA}" type="datetimeFigureOut">
              <a:rPr lang="en-US" smtClean="0">
                <a:latin typeface="Arial Unicode MS" panose="020B0604020202020204" pitchFamily="34" charset="-128"/>
                <a:cs typeface="Arial Unicode MS" panose="020B0604020202020204" pitchFamily="34" charset="-128"/>
              </a:rPr>
              <a:pPr/>
              <a:t>11/28/2017</a:t>
            </a:fld>
            <a:endParaRPr lang="en-GB" dirty="0">
              <a:latin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 dirty="0">
              <a:latin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1B27340-60F0-7D46-BC5B-91B08A318A82}" type="slidenum">
              <a:rPr lang="en-GB" smtClean="0">
                <a:latin typeface="Arial Unicode MS" panose="020B0604020202020204" pitchFamily="34" charset="-128"/>
                <a:cs typeface="Arial Unicode MS" panose="020B0604020202020204" pitchFamily="34" charset="-128"/>
              </a:rPr>
              <a:pPr/>
              <a:t>‹#›</a:t>
            </a:fld>
            <a:endParaRPr lang="en-GB" dirty="0">
              <a:latin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3217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2D9CAF8C-0805-8440-B43D-DCCAAA4D80CE}" type="datetimeFigureOut">
              <a:rPr lang="en-US" smtClean="0"/>
              <a:pPr/>
              <a:t>11/28/2017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22A853E8-D85F-5D49-95D2-E1D96ABFE2B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80798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 Unicode MS" panose="020B0604020202020204" pitchFamily="34" charset="-128"/>
        <a:ea typeface="+mn-ea"/>
        <a:cs typeface="Arial Unicode MS" panose="020B0604020202020204" pitchFamily="34" charset="-128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 Unicode MS" panose="020B0604020202020204" pitchFamily="34" charset="-128"/>
        <a:ea typeface="+mn-ea"/>
        <a:cs typeface="Arial Unicode MS" panose="020B0604020202020204" pitchFamily="34" charset="-128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 Unicode MS" panose="020B0604020202020204" pitchFamily="34" charset="-128"/>
        <a:ea typeface="+mn-ea"/>
        <a:cs typeface="Arial Unicode MS" panose="020B0604020202020204" pitchFamily="34" charset="-128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 Unicode MS" panose="020B0604020202020204" pitchFamily="34" charset="-128"/>
        <a:ea typeface="+mn-ea"/>
        <a:cs typeface="Arial Unicode MS" panose="020B0604020202020204" pitchFamily="34" charset="-128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 Unicode MS" panose="020B0604020202020204" pitchFamily="34" charset="-128"/>
        <a:ea typeface="+mn-ea"/>
        <a:cs typeface="Arial Unicode MS" panose="020B060402020202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2509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381000"/>
            <a:ext cx="4573587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023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381000"/>
            <a:ext cx="4573587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500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381000"/>
            <a:ext cx="4573587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270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381000"/>
            <a:ext cx="4573587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650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381000"/>
            <a:ext cx="4573587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18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381000"/>
            <a:ext cx="4573587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067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We believe </a:t>
            </a:r>
            <a:r>
              <a:rPr lang="en-US" sz="1100" b="1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IoT is going to be transformational</a:t>
            </a:r>
            <a:r>
              <a:rPr lang="en-US" sz="11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in every business.  </a:t>
            </a:r>
          </a:p>
          <a:p>
            <a:endParaRPr lang="en-US" sz="1100" b="1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r>
              <a:rPr lang="en-US" sz="1100" b="1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No single company</a:t>
            </a:r>
            <a:r>
              <a:rPr lang="en-US" sz="11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can deliver a shrink-wrapped solution that will enable this. </a:t>
            </a:r>
            <a:br>
              <a:rPr lang="en-US" sz="11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</a:br>
            <a:r>
              <a:rPr lang="en-US" sz="11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/>
            </a:r>
            <a:br>
              <a:rPr lang="en-US" sz="11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</a:br>
            <a:r>
              <a:rPr lang="en-US" sz="11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To help you benefit from the coming digital disruption, you need a partner that </a:t>
            </a:r>
            <a:r>
              <a:rPr lang="en-US" sz="1100" b="1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understands your business issues</a:t>
            </a:r>
            <a:r>
              <a:rPr lang="en-US" sz="11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, and can pull together </a:t>
            </a:r>
            <a:r>
              <a:rPr lang="en-US" sz="1100" b="1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the right group of companies</a:t>
            </a:r>
            <a:r>
              <a:rPr lang="en-US" sz="11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</a:t>
            </a:r>
            <a:r>
              <a:rPr lang="en-US" sz="1100" b="1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&amp; technologies </a:t>
            </a:r>
            <a:r>
              <a:rPr lang="en-US" sz="11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that together can build a solution to meet your needs. </a:t>
            </a:r>
            <a:br>
              <a:rPr lang="en-US" sz="11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9929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WWAS 2017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5573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16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1080p 30fps for 1 sec = 2.5 MB/s</a:t>
            </a:r>
          </a:p>
          <a:p>
            <a:r>
              <a:rPr lang="en-US" dirty="0"/>
              <a:t>100 cameras = 250 MB/s = 15GB / min = 900 GB/</a:t>
            </a:r>
            <a:r>
              <a:rPr lang="en-US" dirty="0" err="1"/>
              <a:t>hr</a:t>
            </a:r>
            <a:r>
              <a:rPr lang="en-US" dirty="0"/>
              <a:t> = 21.6 TB/day</a:t>
            </a:r>
          </a:p>
          <a:p>
            <a:endParaRPr lang="en-US" dirty="0"/>
          </a:p>
          <a:p>
            <a:r>
              <a:rPr lang="en-US" dirty="0"/>
              <a:t>Unlike Machine </a:t>
            </a:r>
            <a:r>
              <a:rPr lang="en-US" baseline="0" dirty="0"/>
              <a:t>or textual </a:t>
            </a:r>
            <a:r>
              <a:rPr lang="en-US" dirty="0"/>
              <a:t>data which is one dimensional time</a:t>
            </a:r>
            <a:r>
              <a:rPr lang="en-US" baseline="0" dirty="0"/>
              <a:t> series ; Video data is inherently multi-dimensional time series </a:t>
            </a:r>
          </a:p>
          <a:p>
            <a:r>
              <a:rPr lang="en-US" baseline="0" dirty="0"/>
              <a:t>Beyond bandwidth considerations, it is extremely latency sensitive i.e. it is valuable when immediate insights are generated from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18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381000"/>
            <a:ext cx="4573587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>
                <a:solidFill>
                  <a:prstClr val="black"/>
                </a:solidFill>
                <a:latin typeface="Arial" panose="020B0604020202020204"/>
              </a:rPr>
              <a:pPr/>
              <a:t>3</a:t>
            </a:fld>
            <a:endParaRPr lang="en-US" dirty="0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459389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Scale-invariant feature transform</a:t>
            </a:r>
            <a:r>
              <a:rPr lang="en-US" dirty="0"/>
              <a:t> (</a:t>
            </a:r>
            <a:r>
              <a:rPr lang="en-US" b="1" dirty="0"/>
              <a:t>SIFT</a:t>
            </a:r>
            <a:r>
              <a:rPr lang="en-US" dirty="0"/>
              <a:t>) is an algorithm in computer vision to detect and describe local features in images. Developed in 1999. Good example of “feature based approach” where every feature to detect needed its</a:t>
            </a:r>
            <a:r>
              <a:rPr lang="en-US" baseline="0" dirty="0"/>
              <a:t> own optimized set of features. </a:t>
            </a:r>
          </a:p>
          <a:p>
            <a:endParaRPr lang="en-US" dirty="0"/>
          </a:p>
          <a:p>
            <a:r>
              <a:rPr lang="en-US" dirty="0"/>
              <a:t>Accuracy increased significantly due to introduction of Deep Neural network models such that super-human accuracies of up to 97% are now common. This area is</a:t>
            </a:r>
            <a:r>
              <a:rPr lang="en-US" baseline="0" dirty="0"/>
              <a:t> seeing an explosion </a:t>
            </a:r>
            <a:r>
              <a:rPr lang="en-US" baseline="0"/>
              <a:t>of capabilities since 2012.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46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WWAS 2017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56798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254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0050" y="387350"/>
            <a:ext cx="4651375" cy="2616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4678" indent="-174678">
              <a:lnSpc>
                <a:spcPct val="115000"/>
              </a:lnSpc>
              <a:buFont typeface="Arial" pitchFamily="34" charset="0"/>
              <a:buChar char="•"/>
            </a:pPr>
            <a:endParaRPr lang="en-US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>
                <a:solidFill>
                  <a:prstClr val="black"/>
                </a:solidFill>
                <a:latin typeface="Arial" panose="020B0604020202020204"/>
              </a:rPr>
              <a:pPr/>
              <a:t>29</a:t>
            </a:fld>
            <a:endParaRPr lang="en-GB" dirty="0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59845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047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>
                <a:solidFill>
                  <a:prstClr val="black"/>
                </a:solidFill>
                <a:latin typeface="Arial" panose="020B0604020202020204"/>
              </a:rPr>
              <a:pPr/>
              <a:t>33</a:t>
            </a:fld>
            <a:endParaRPr lang="en-GB" dirty="0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07446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CC43F-F1BE-FF49-8A8A-8E4B532A5D92}" type="slidenum">
              <a:rPr lang="en-GB" smtClean="0">
                <a:solidFill>
                  <a:prstClr val="black"/>
                </a:solidFill>
                <a:latin typeface="Arial" panose="020B0604020202020204"/>
              </a:rPr>
              <a:pPr/>
              <a:t>34</a:t>
            </a:fld>
            <a:endParaRPr lang="en-GB" dirty="0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294156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CC43F-F1BE-FF49-8A8A-8E4B532A5D92}" type="slidenum">
              <a:rPr lang="en-GB" smtClean="0">
                <a:solidFill>
                  <a:prstClr val="black"/>
                </a:solidFill>
                <a:latin typeface="Arial" panose="020B0604020202020204"/>
              </a:rPr>
              <a:pPr/>
              <a:t>35</a:t>
            </a:fld>
            <a:endParaRPr lang="en-GB" dirty="0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93641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WWAS 2017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185621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913" y="400050"/>
            <a:ext cx="4803775" cy="2701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666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WWAS 2017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80681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4782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7476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381000"/>
            <a:ext cx="4573587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462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3004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2076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381000"/>
            <a:ext cx="4573587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806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381000"/>
            <a:ext cx="4573587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68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4670" y="4778822"/>
            <a:ext cx="370408" cy="25549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fld id="{DE4D8BC3-6C22-4E96-AE56-9BA2A090BC27}" type="slidenum">
              <a:rPr lang="en-US" sz="800" b="1" smtClean="0"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lnSpc>
                  <a:spcPct val="90000"/>
                </a:lnSpc>
              </a:pPr>
              <a:t>‹#›</a:t>
            </a:fld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68360" y="4753971"/>
            <a:ext cx="227" cy="30519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10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oronto skyline 2017 high resolution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46"/>
            <a:ext cx="9144000" cy="517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7605620" y="289111"/>
            <a:ext cx="1269440" cy="466165"/>
            <a:chOff x="3578225" y="1146175"/>
            <a:chExt cx="5038725" cy="2111375"/>
          </a:xfrm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sz="1800" dirty="0">
                <a:solidFill>
                  <a:prstClr val="black"/>
                </a:solidFill>
                <a:latin typeface="HP Simplified" panose="020B0604020204020204" pitchFamily="34" charset="0"/>
              </a:endParaRPr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578225" y="1968500"/>
              <a:ext cx="5038725" cy="1289050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sz="1800" dirty="0">
                <a:solidFill>
                  <a:prstClr val="black"/>
                </a:solidFill>
                <a:latin typeface="HP Simplified" panose="020B0604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053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late Turquoise Frame Divi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010" y="1928810"/>
            <a:ext cx="6171008" cy="432197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6011" y="2361901"/>
            <a:ext cx="6171008" cy="40005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/>
            </a:lvl1pPr>
            <a:lvl2pPr marL="0" indent="0">
              <a:spcBef>
                <a:spcPts val="0"/>
              </a:spcBef>
              <a:buFontTx/>
              <a:buNone/>
              <a:defRPr sz="1500"/>
            </a:lvl2pPr>
            <a:lvl3pPr marL="0" indent="0">
              <a:spcBef>
                <a:spcPts val="0"/>
              </a:spcBef>
              <a:buFontTx/>
              <a:buNone/>
              <a:defRPr sz="1500"/>
            </a:lvl3pPr>
            <a:lvl4pPr marL="0" indent="0">
              <a:spcBef>
                <a:spcPts val="0"/>
              </a:spcBef>
              <a:buFontTx/>
              <a:buNone/>
              <a:defRPr sz="1500"/>
            </a:lvl4pPr>
            <a:lvl5pPr marL="0" indent="0">
              <a:spcBef>
                <a:spcPts val="0"/>
              </a:spcBef>
              <a:buFontTx/>
              <a:buNone/>
              <a:defRPr sz="1500"/>
            </a:lvl5pPr>
            <a:lvl6pPr marL="0" indent="0">
              <a:spcBef>
                <a:spcPts val="0"/>
              </a:spcBef>
              <a:buFontTx/>
              <a:buNone/>
              <a:defRPr sz="1500"/>
            </a:lvl6pPr>
            <a:lvl7pPr marL="0" indent="0">
              <a:spcBef>
                <a:spcPts val="0"/>
              </a:spcBef>
              <a:buFontTx/>
              <a:buNone/>
              <a:defRPr sz="1500"/>
            </a:lvl7pPr>
            <a:lvl8pPr marL="0" indent="0">
              <a:spcBef>
                <a:spcPts val="0"/>
              </a:spcBef>
              <a:buFontTx/>
              <a:buNone/>
              <a:defRPr sz="1500"/>
            </a:lvl8pPr>
            <a:lvl9pPr marL="0" indent="0">
              <a:spcBef>
                <a:spcPts val="0"/>
              </a:spcBef>
              <a:buFontTx/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reeform 9"/>
          <p:cNvSpPr/>
          <p:nvPr/>
        </p:nvSpPr>
        <p:spPr>
          <a:xfrm>
            <a:off x="456010" y="347114"/>
            <a:ext cx="8239601" cy="1468026"/>
          </a:xfrm>
          <a:custGeom>
            <a:avLst/>
            <a:gdLst>
              <a:gd name="connsiteX0" fmla="*/ 188969 w 10986134"/>
              <a:gd name="connsiteY0" fmla="*/ 176957 h 1957368"/>
              <a:gd name="connsiteX1" fmla="*/ 188969 w 10986134"/>
              <a:gd name="connsiteY1" fmla="*/ 1768399 h 1957368"/>
              <a:gd name="connsiteX2" fmla="*/ 10797165 w 10986134"/>
              <a:gd name="connsiteY2" fmla="*/ 1768399 h 1957368"/>
              <a:gd name="connsiteX3" fmla="*/ 10797165 w 10986134"/>
              <a:gd name="connsiteY3" fmla="*/ 176957 h 1957368"/>
              <a:gd name="connsiteX4" fmla="*/ 10797165 w 10986134"/>
              <a:gd name="connsiteY4" fmla="*/ 0 h 1957368"/>
              <a:gd name="connsiteX5" fmla="*/ 10986134 w 10986134"/>
              <a:gd name="connsiteY5" fmla="*/ 0 h 1957368"/>
              <a:gd name="connsiteX6" fmla="*/ 10986134 w 10986134"/>
              <a:gd name="connsiteY6" fmla="*/ 1957368 h 1957368"/>
              <a:gd name="connsiteX7" fmla="*/ 10971369 w 10986134"/>
              <a:gd name="connsiteY7" fmla="*/ 1957368 h 1957368"/>
              <a:gd name="connsiteX8" fmla="*/ 10797165 w 10986134"/>
              <a:gd name="connsiteY8" fmla="*/ 1957368 h 1957368"/>
              <a:gd name="connsiteX9" fmla="*/ 188969 w 10986134"/>
              <a:gd name="connsiteY9" fmla="*/ 1957368 h 1957368"/>
              <a:gd name="connsiteX10" fmla="*/ 14764 w 10986134"/>
              <a:gd name="connsiteY10" fmla="*/ 1957368 h 1957368"/>
              <a:gd name="connsiteX11" fmla="*/ 0 w 10986134"/>
              <a:gd name="connsiteY11" fmla="*/ 1957368 h 1957368"/>
              <a:gd name="connsiteX12" fmla="*/ 0 w 10986134"/>
              <a:gd name="connsiteY12" fmla="*/ 0 h 1957368"/>
              <a:gd name="connsiteX13" fmla="*/ 14764 w 10986134"/>
              <a:gd name="connsiteY13" fmla="*/ 0 h 1957368"/>
              <a:gd name="connsiteX14" fmla="*/ 188969 w 10986134"/>
              <a:gd name="connsiteY14" fmla="*/ 0 h 1957368"/>
              <a:gd name="connsiteX15" fmla="*/ 10797165 w 10986134"/>
              <a:gd name="connsiteY15" fmla="*/ 0 h 195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86134" h="1957368">
                <a:moveTo>
                  <a:pt x="188969" y="176957"/>
                </a:moveTo>
                <a:lnTo>
                  <a:pt x="188969" y="1768399"/>
                </a:lnTo>
                <a:lnTo>
                  <a:pt x="10797165" y="1768399"/>
                </a:lnTo>
                <a:lnTo>
                  <a:pt x="10797165" y="176957"/>
                </a:lnTo>
                <a:close/>
                <a:moveTo>
                  <a:pt x="10797165" y="0"/>
                </a:moveTo>
                <a:lnTo>
                  <a:pt x="10986134" y="0"/>
                </a:lnTo>
                <a:lnTo>
                  <a:pt x="10986134" y="1957368"/>
                </a:lnTo>
                <a:lnTo>
                  <a:pt x="10971369" y="1957368"/>
                </a:lnTo>
                <a:lnTo>
                  <a:pt x="10797165" y="1957368"/>
                </a:lnTo>
                <a:lnTo>
                  <a:pt x="188969" y="1957368"/>
                </a:lnTo>
                <a:lnTo>
                  <a:pt x="14764" y="1957368"/>
                </a:lnTo>
                <a:lnTo>
                  <a:pt x="0" y="1957368"/>
                </a:lnTo>
                <a:lnTo>
                  <a:pt x="0" y="0"/>
                </a:lnTo>
                <a:lnTo>
                  <a:pt x="14764" y="0"/>
                </a:lnTo>
                <a:lnTo>
                  <a:pt x="188969" y="0"/>
                </a:lnTo>
                <a:lnTo>
                  <a:pt x="10797165" y="0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sz="13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10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198659" y="4819578"/>
            <a:ext cx="746684" cy="157734"/>
          </a:xfrm>
          <a:prstGeom prst="rect">
            <a:avLst/>
          </a:prstGeom>
        </p:spPr>
        <p:txBody>
          <a:bodyPr/>
          <a:lstStyle/>
          <a:p>
            <a:fld id="{633C6AB8-EC78-478C-AF98-720B8ED0EE34}" type="datetime4">
              <a:rPr lang="en-US" smtClean="0"/>
              <a:t>November 28, 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00650" y="4819578"/>
            <a:ext cx="3018899" cy="15773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| Confidential | Internal Use Only 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86751" y="4823152"/>
            <a:ext cx="400049" cy="174110"/>
          </a:xfrm>
          <a:prstGeom prst="rect">
            <a:avLst/>
          </a:prstGeom>
        </p:spPr>
        <p:txBody>
          <a:bodyPr/>
          <a:lstStyle/>
          <a:p>
            <a:fld id="{B016F8AB-BCEA-4347-8BA6-BE776009BC8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87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ate Turquoise Frame Divider">
    <p:bg>
      <p:bgPr>
        <a:solidFill>
          <a:srgbClr val="4255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010" y="1928810"/>
            <a:ext cx="6171008" cy="432197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6011" y="2361901"/>
            <a:ext cx="6171008" cy="40005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/>
            </a:lvl1pPr>
            <a:lvl2pPr marL="0" indent="0">
              <a:spcBef>
                <a:spcPts val="0"/>
              </a:spcBef>
              <a:buFontTx/>
              <a:buNone/>
              <a:defRPr sz="1500"/>
            </a:lvl2pPr>
            <a:lvl3pPr marL="0" indent="0">
              <a:spcBef>
                <a:spcPts val="0"/>
              </a:spcBef>
              <a:buFontTx/>
              <a:buNone/>
              <a:defRPr sz="1500"/>
            </a:lvl3pPr>
            <a:lvl4pPr marL="0" indent="0">
              <a:spcBef>
                <a:spcPts val="0"/>
              </a:spcBef>
              <a:buFontTx/>
              <a:buNone/>
              <a:defRPr sz="1500"/>
            </a:lvl4pPr>
            <a:lvl5pPr marL="0" indent="0">
              <a:spcBef>
                <a:spcPts val="0"/>
              </a:spcBef>
              <a:buFontTx/>
              <a:buNone/>
              <a:defRPr sz="1500"/>
            </a:lvl5pPr>
            <a:lvl6pPr marL="0" indent="0">
              <a:spcBef>
                <a:spcPts val="0"/>
              </a:spcBef>
              <a:buFontTx/>
              <a:buNone/>
              <a:defRPr sz="1500"/>
            </a:lvl6pPr>
            <a:lvl7pPr marL="0" indent="0">
              <a:spcBef>
                <a:spcPts val="0"/>
              </a:spcBef>
              <a:buFontTx/>
              <a:buNone/>
              <a:defRPr sz="1500"/>
            </a:lvl7pPr>
            <a:lvl8pPr marL="0" indent="0">
              <a:spcBef>
                <a:spcPts val="0"/>
              </a:spcBef>
              <a:buFontTx/>
              <a:buNone/>
              <a:defRPr sz="1500"/>
            </a:lvl8pPr>
            <a:lvl9pPr marL="0" indent="0">
              <a:spcBef>
                <a:spcPts val="0"/>
              </a:spcBef>
              <a:buFontTx/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7705" y="4686301"/>
            <a:ext cx="727103" cy="292893"/>
            <a:chOff x="3578225" y="1146175"/>
            <a:chExt cx="5038725" cy="2111375"/>
          </a:xfrm>
          <a:solidFill>
            <a:srgbClr val="FFFFFF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sz="1350"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3578225" y="1968500"/>
              <a:ext cx="5038725" cy="1289050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sz="135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198659" y="4819578"/>
            <a:ext cx="746684" cy="157734"/>
          </a:xfrm>
          <a:prstGeom prst="rect">
            <a:avLst/>
          </a:prstGeom>
        </p:spPr>
        <p:txBody>
          <a:bodyPr/>
          <a:lstStyle/>
          <a:p>
            <a:fld id="{0D35D654-6E10-467B-AB10-572334C28BCA}" type="datetime4">
              <a:rPr lang="en-US" smtClean="0"/>
              <a:t>November 28, 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00650" y="4819578"/>
            <a:ext cx="3018899" cy="15773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| Confidential | Internal Use Only 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86751" y="4823152"/>
            <a:ext cx="400049" cy="1741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016F8AB-BCEA-4347-8BA6-BE776009BC89}" type="slidenum">
              <a:rPr/>
              <a:pPr/>
              <a:t>‹#›</a:t>
            </a:fld>
            <a:endParaRPr/>
          </a:p>
        </p:txBody>
      </p:sp>
      <p:sp>
        <p:nvSpPr>
          <p:cNvPr id="10" name="Freeform 9"/>
          <p:cNvSpPr/>
          <p:nvPr/>
        </p:nvSpPr>
        <p:spPr>
          <a:xfrm>
            <a:off x="456010" y="347114"/>
            <a:ext cx="8239601" cy="1468026"/>
          </a:xfrm>
          <a:custGeom>
            <a:avLst/>
            <a:gdLst>
              <a:gd name="connsiteX0" fmla="*/ 188969 w 10986134"/>
              <a:gd name="connsiteY0" fmla="*/ 176957 h 1957368"/>
              <a:gd name="connsiteX1" fmla="*/ 188969 w 10986134"/>
              <a:gd name="connsiteY1" fmla="*/ 1768399 h 1957368"/>
              <a:gd name="connsiteX2" fmla="*/ 10797165 w 10986134"/>
              <a:gd name="connsiteY2" fmla="*/ 1768399 h 1957368"/>
              <a:gd name="connsiteX3" fmla="*/ 10797165 w 10986134"/>
              <a:gd name="connsiteY3" fmla="*/ 176957 h 1957368"/>
              <a:gd name="connsiteX4" fmla="*/ 10797165 w 10986134"/>
              <a:gd name="connsiteY4" fmla="*/ 0 h 1957368"/>
              <a:gd name="connsiteX5" fmla="*/ 10986134 w 10986134"/>
              <a:gd name="connsiteY5" fmla="*/ 0 h 1957368"/>
              <a:gd name="connsiteX6" fmla="*/ 10986134 w 10986134"/>
              <a:gd name="connsiteY6" fmla="*/ 1957368 h 1957368"/>
              <a:gd name="connsiteX7" fmla="*/ 10971369 w 10986134"/>
              <a:gd name="connsiteY7" fmla="*/ 1957368 h 1957368"/>
              <a:gd name="connsiteX8" fmla="*/ 10797165 w 10986134"/>
              <a:gd name="connsiteY8" fmla="*/ 1957368 h 1957368"/>
              <a:gd name="connsiteX9" fmla="*/ 188969 w 10986134"/>
              <a:gd name="connsiteY9" fmla="*/ 1957368 h 1957368"/>
              <a:gd name="connsiteX10" fmla="*/ 14764 w 10986134"/>
              <a:gd name="connsiteY10" fmla="*/ 1957368 h 1957368"/>
              <a:gd name="connsiteX11" fmla="*/ 0 w 10986134"/>
              <a:gd name="connsiteY11" fmla="*/ 1957368 h 1957368"/>
              <a:gd name="connsiteX12" fmla="*/ 0 w 10986134"/>
              <a:gd name="connsiteY12" fmla="*/ 0 h 1957368"/>
              <a:gd name="connsiteX13" fmla="*/ 14764 w 10986134"/>
              <a:gd name="connsiteY13" fmla="*/ 0 h 1957368"/>
              <a:gd name="connsiteX14" fmla="*/ 188969 w 10986134"/>
              <a:gd name="connsiteY14" fmla="*/ 0 h 1957368"/>
              <a:gd name="connsiteX15" fmla="*/ 10797165 w 10986134"/>
              <a:gd name="connsiteY15" fmla="*/ 0 h 195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86134" h="1957368">
                <a:moveTo>
                  <a:pt x="188969" y="176957"/>
                </a:moveTo>
                <a:lnTo>
                  <a:pt x="188969" y="1768399"/>
                </a:lnTo>
                <a:lnTo>
                  <a:pt x="10797165" y="1768399"/>
                </a:lnTo>
                <a:lnTo>
                  <a:pt x="10797165" y="176957"/>
                </a:lnTo>
                <a:close/>
                <a:moveTo>
                  <a:pt x="10797165" y="0"/>
                </a:moveTo>
                <a:lnTo>
                  <a:pt x="10986134" y="0"/>
                </a:lnTo>
                <a:lnTo>
                  <a:pt x="10986134" y="1957368"/>
                </a:lnTo>
                <a:lnTo>
                  <a:pt x="10971369" y="1957368"/>
                </a:lnTo>
                <a:lnTo>
                  <a:pt x="10797165" y="1957368"/>
                </a:lnTo>
                <a:lnTo>
                  <a:pt x="188969" y="1957368"/>
                </a:lnTo>
                <a:lnTo>
                  <a:pt x="14764" y="1957368"/>
                </a:lnTo>
                <a:lnTo>
                  <a:pt x="0" y="1957368"/>
                </a:lnTo>
                <a:lnTo>
                  <a:pt x="0" y="0"/>
                </a:lnTo>
                <a:lnTo>
                  <a:pt x="14764" y="0"/>
                </a:lnTo>
                <a:lnTo>
                  <a:pt x="188969" y="0"/>
                </a:lnTo>
                <a:lnTo>
                  <a:pt x="10797165" y="0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316680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57081" y="390906"/>
            <a:ext cx="8227457" cy="30861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081" y="700680"/>
            <a:ext cx="8227457" cy="28575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198659" y="4819578"/>
            <a:ext cx="746684" cy="157734"/>
          </a:xfrm>
          <a:prstGeom prst="rect">
            <a:avLst/>
          </a:prstGeom>
        </p:spPr>
        <p:txBody>
          <a:bodyPr/>
          <a:lstStyle/>
          <a:p>
            <a:fld id="{744B06D3-D4C3-4087-BA5F-E431EF094C43}" type="datetime4">
              <a:rPr lang="en-US" smtClean="0"/>
              <a:t>November 28, 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00650" y="4819578"/>
            <a:ext cx="3018899" cy="15773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| Confidential | Internal Use Only 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86751" y="4823152"/>
            <a:ext cx="400049" cy="174110"/>
          </a:xfrm>
          <a:prstGeom prst="rect">
            <a:avLst/>
          </a:prstGeom>
        </p:spPr>
        <p:txBody>
          <a:bodyPr/>
          <a:lstStyle/>
          <a:p>
            <a:fld id="{B016F8AB-BCEA-4347-8BA6-BE776009BC8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30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2000250"/>
            <a:ext cx="6856214" cy="1714500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6010" y="3761920"/>
            <a:ext cx="6856214" cy="81008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/>
            </a:lvl1pPr>
            <a:lvl2pPr marL="0" indent="0">
              <a:spcBef>
                <a:spcPts val="0"/>
              </a:spcBef>
              <a:buFontTx/>
              <a:buNone/>
              <a:defRPr sz="1500"/>
            </a:lvl2pPr>
            <a:lvl3pPr marL="0" indent="0">
              <a:spcBef>
                <a:spcPts val="0"/>
              </a:spcBef>
              <a:buFontTx/>
              <a:buNone/>
              <a:defRPr sz="1500"/>
            </a:lvl3pPr>
            <a:lvl4pPr marL="0" indent="0">
              <a:spcBef>
                <a:spcPts val="0"/>
              </a:spcBef>
              <a:buFontTx/>
              <a:buNone/>
              <a:defRPr sz="1500"/>
            </a:lvl4pPr>
            <a:lvl5pPr marL="0" indent="0">
              <a:spcBef>
                <a:spcPts val="0"/>
              </a:spcBef>
              <a:buFontTx/>
              <a:buNone/>
              <a:defRPr sz="1500"/>
            </a:lvl5pPr>
            <a:lvl6pPr marL="0" indent="0">
              <a:spcBef>
                <a:spcPts val="0"/>
              </a:spcBef>
              <a:buFontTx/>
              <a:buNone/>
              <a:defRPr sz="1500"/>
            </a:lvl6pPr>
            <a:lvl7pPr marL="0" indent="0">
              <a:spcBef>
                <a:spcPts val="0"/>
              </a:spcBef>
              <a:buFontTx/>
              <a:buNone/>
              <a:defRPr sz="1500"/>
            </a:lvl7pPr>
            <a:lvl8pPr marL="0" indent="0">
              <a:spcBef>
                <a:spcPts val="0"/>
              </a:spcBef>
              <a:buFontTx/>
              <a:buNone/>
              <a:defRPr sz="1500"/>
            </a:lvl8pPr>
            <a:lvl9pPr marL="0" indent="0">
              <a:spcBef>
                <a:spcPts val="0"/>
              </a:spcBef>
              <a:buFontTx/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4818" y="342748"/>
            <a:ext cx="2270363" cy="914552"/>
            <a:chOff x="3578225" y="1146175"/>
            <a:chExt cx="5038725" cy="2111375"/>
          </a:xfrm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0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3578225" y="1968500"/>
              <a:ext cx="5038725" cy="1289050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350"/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>
          <a:xfrm>
            <a:off x="4198659" y="4819578"/>
            <a:ext cx="746684" cy="157734"/>
          </a:xfrm>
          <a:prstGeom prst="rect">
            <a:avLst/>
          </a:prstGeom>
        </p:spPr>
        <p:txBody>
          <a:bodyPr/>
          <a:lstStyle/>
          <a:p>
            <a:fld id="{5CFAAD8F-B5C7-45F8-B1E9-3EF0B751AFF0}" type="datetime4">
              <a:rPr lang="en-US" smtClean="0"/>
              <a:t>November 28, 2017</a:t>
            </a:fld>
            <a:endParaRPr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>
          <a:xfrm>
            <a:off x="5200650" y="4819578"/>
            <a:ext cx="3018899" cy="15773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| Confidential | Internal Use Only </a:t>
            </a:r>
            <a:endParaRPr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>
          <a:xfrm>
            <a:off x="8286751" y="4823152"/>
            <a:ext cx="400049" cy="174110"/>
          </a:xfrm>
          <a:prstGeom prst="rect">
            <a:avLst/>
          </a:prstGeom>
        </p:spPr>
        <p:txBody>
          <a:bodyPr/>
          <a:lstStyle/>
          <a:p>
            <a:fld id="{B016F8AB-BCEA-4347-8BA6-BE776009BC89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457080" y="1143000"/>
            <a:ext cx="5029320" cy="3429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600700" y="1143000"/>
            <a:ext cx="3083838" cy="3429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198659" y="4819578"/>
            <a:ext cx="746684" cy="157734"/>
          </a:xfrm>
          <a:prstGeom prst="rect">
            <a:avLst/>
          </a:prstGeom>
        </p:spPr>
        <p:txBody>
          <a:bodyPr/>
          <a:lstStyle/>
          <a:p>
            <a:fld id="{DF2463D4-9415-4B8D-84C1-E2C7D834EB11}" type="datetime4">
              <a:rPr lang="en-US" smtClean="0"/>
              <a:t>November 28, 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00650" y="4819578"/>
            <a:ext cx="3018899" cy="15773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| Confidential | Internal Use Only 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86751" y="4823152"/>
            <a:ext cx="400049" cy="174110"/>
          </a:xfrm>
          <a:prstGeom prst="rect">
            <a:avLst/>
          </a:prstGeom>
        </p:spPr>
        <p:txBody>
          <a:bodyPr/>
          <a:lstStyle/>
          <a:p>
            <a:fld id="{B016F8AB-BCEA-4347-8BA6-BE776009BC8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626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198659" y="4819578"/>
            <a:ext cx="746684" cy="157734"/>
          </a:xfrm>
          <a:prstGeom prst="rect">
            <a:avLst/>
          </a:prstGeom>
        </p:spPr>
        <p:txBody>
          <a:bodyPr/>
          <a:lstStyle/>
          <a:p>
            <a:fld id="{46BB1197-AD14-438C-9F6D-46B390997863}" type="datetime4">
              <a:rPr lang="en-US" smtClean="0"/>
              <a:t>November 28, 2017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00650" y="4819578"/>
            <a:ext cx="3018899" cy="15773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| Confidential | Internal Use Only 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86751" y="4823152"/>
            <a:ext cx="400049" cy="174110"/>
          </a:xfrm>
          <a:prstGeom prst="rect">
            <a:avLst/>
          </a:prstGeom>
        </p:spPr>
        <p:txBody>
          <a:bodyPr/>
          <a:lstStyle/>
          <a:p>
            <a:fld id="{B016F8AB-BCEA-4347-8BA6-BE776009BC8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6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081" y="389427"/>
            <a:ext cx="8227457" cy="6392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1"/>
            <a:ext cx="8227338" cy="3428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</a:t>
            </a:r>
            <a:r>
              <a:rPr dirty="0" smtClean="0"/>
              <a:t>level</a:t>
            </a:r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32430" y="328280"/>
            <a:ext cx="8229600" cy="13716"/>
          </a:xfrm>
          <a:prstGeom prst="rect">
            <a:avLst/>
          </a:prstGeom>
          <a:solidFill>
            <a:srgbClr val="00B388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90000"/>
              </a:lnSpc>
            </a:pPr>
            <a:endParaRPr sz="135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34670" y="4778822"/>
            <a:ext cx="370408" cy="25549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fld id="{DE4D8BC3-6C22-4E96-AE56-9BA2A090BC27}" type="slidenum">
              <a:rPr lang="en-US" sz="800" b="1" smtClean="0">
                <a:latin typeface="HP Simplified" panose="020B0604020204020204" pitchFamily="34" charset="0"/>
                <a:cs typeface="Arial" panose="020B0604020202020204" pitchFamily="34" charset="0"/>
              </a:rPr>
              <a:pPr algn="ctr">
                <a:lnSpc>
                  <a:spcPct val="90000"/>
                </a:lnSpc>
              </a:pPr>
              <a:t>‹#›</a:t>
            </a:fld>
            <a:endParaRPr lang="en-US" sz="800" b="1" dirty="0">
              <a:latin typeface="HP Simplified" panose="020B0604020204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368360" y="4753971"/>
            <a:ext cx="227" cy="30519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457081" y="4763760"/>
            <a:ext cx="727103" cy="292893"/>
            <a:chOff x="3578225" y="1146175"/>
            <a:chExt cx="5038725" cy="2111375"/>
          </a:xfrm>
        </p:grpSpPr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685800"/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3578225" y="1968500"/>
              <a:ext cx="5038725" cy="1289050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685800"/>
              <a:endParaRPr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6047179" y="117392"/>
            <a:ext cx="3018899" cy="157734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5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7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Private | Confidential | Internal Use Only </a:t>
            </a:r>
            <a:endParaRPr lang="en-US" sz="7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57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421" r:id="rId2"/>
    <p:sldLayoutId id="2147484418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indent="-13716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" indent="-10287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0287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651510" indent="-10287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788670" indent="-10287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" indent="-10287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" indent="-10287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" indent="-10287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960">
          <p15:clr>
            <a:srgbClr val="F26B43"/>
          </p15:clr>
        </p15:guide>
        <p15:guide id="6" orient="horz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11" Type="http://schemas.openxmlformats.org/officeDocument/2006/relationships/image" Target="../media/image102.jpe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10" Type="http://schemas.openxmlformats.org/officeDocument/2006/relationships/image" Target="../media/image101.jpe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29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png"/><Relationship Id="rId5" Type="http://schemas.microsoft.com/office/2007/relationships/hdphoto" Target="../media/hdphoto1.wdp"/><Relationship Id="rId4" Type="http://schemas.openxmlformats.org/officeDocument/2006/relationships/image" Target="../media/image1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34.jpe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10" Type="http://schemas.openxmlformats.org/officeDocument/2006/relationships/image" Target="../media/image140.png"/><Relationship Id="rId4" Type="http://schemas.openxmlformats.org/officeDocument/2006/relationships/image" Target="../media/image135.jpeg"/><Relationship Id="rId9" Type="http://schemas.openxmlformats.org/officeDocument/2006/relationships/image" Target="../media/image1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5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2.png"/><Relationship Id="rId12" Type="http://schemas.openxmlformats.org/officeDocument/2006/relationships/image" Target="../media/image144.jpeg"/><Relationship Id="rId17" Type="http://schemas.openxmlformats.org/officeDocument/2006/relationships/image" Target="../media/image149.png"/><Relationship Id="rId2" Type="http://schemas.openxmlformats.org/officeDocument/2006/relationships/tags" Target="../tags/tag1.xml"/><Relationship Id="rId16" Type="http://schemas.openxmlformats.org/officeDocument/2006/relationships/image" Target="../media/image148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1.emf"/><Relationship Id="rId11" Type="http://schemas.openxmlformats.org/officeDocument/2006/relationships/image" Target="../media/image137.jpe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47.jpeg"/><Relationship Id="rId10" Type="http://schemas.openxmlformats.org/officeDocument/2006/relationships/image" Target="../media/image135.jpe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34.jpeg"/><Relationship Id="rId14" Type="http://schemas.openxmlformats.org/officeDocument/2006/relationships/image" Target="../media/image14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Relationship Id="rId9" Type="http://schemas.openxmlformats.org/officeDocument/2006/relationships/image" Target="../media/image15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4.jpeg"/><Relationship Id="rId11" Type="http://schemas.openxmlformats.org/officeDocument/2006/relationships/image" Target="../media/image169.jpe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hyperlink" Target="http://www.hpe.com/support/EL-EVA" TargetMode="Externa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25.png"/><Relationship Id="rId7" Type="http://schemas.openxmlformats.org/officeDocument/2006/relationships/image" Target="../media/image175.png"/><Relationship Id="rId12" Type="http://schemas.openxmlformats.org/officeDocument/2006/relationships/image" Target="../media/image18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4.jpeg"/><Relationship Id="rId11" Type="http://schemas.openxmlformats.org/officeDocument/2006/relationships/image" Target="../media/image179.jpeg"/><Relationship Id="rId5" Type="http://schemas.openxmlformats.org/officeDocument/2006/relationships/image" Target="../media/image173.jpeg"/><Relationship Id="rId10" Type="http://schemas.openxmlformats.org/officeDocument/2006/relationships/image" Target="../media/image178.png"/><Relationship Id="rId4" Type="http://schemas.openxmlformats.org/officeDocument/2006/relationships/image" Target="../media/image126.png"/><Relationship Id="rId9" Type="http://schemas.openxmlformats.org/officeDocument/2006/relationships/image" Target="../media/image17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4" Type="http://schemas.openxmlformats.org/officeDocument/2006/relationships/image" Target="../media/image18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24" Type="http://schemas.openxmlformats.org/officeDocument/2006/relationships/image" Target="../media/image37.jpeg"/><Relationship Id="rId5" Type="http://schemas.openxmlformats.org/officeDocument/2006/relationships/image" Target="../media/image19.jp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27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5" Type="http://schemas.openxmlformats.org/officeDocument/2006/relationships/image" Target="../media/image41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24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98" y="115147"/>
            <a:ext cx="4214552" cy="86368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HPE Intelligent Edge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66FFCC"/>
                </a:solidFill>
                <a:latin typeface="Arial Rounded MT Bold" panose="020F0704030504030204" pitchFamily="34" charset="0"/>
              </a:rPr>
              <a:t>Maximizing the IOT Value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00B388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98" y="4279817"/>
            <a:ext cx="4214552" cy="86368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Mohammed Hafiz Darvesh</a:t>
            </a:r>
            <a:endParaRPr lang="en-US" sz="1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Worldwide Solution Architect, IoT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66FFCC"/>
                </a:solidFill>
                <a:latin typeface="Arial Rounded MT Bold" panose="020F0704030504030204" pitchFamily="34" charset="0"/>
              </a:rPr>
              <a:t>HPE </a:t>
            </a:r>
            <a:r>
              <a:rPr lang="en-US" sz="1600" dirty="0">
                <a:solidFill>
                  <a:srgbClr val="66FFCC"/>
                </a:solidFill>
                <a:latin typeface="Arial Rounded MT Bold" panose="020F0704030504030204" pitchFamily="34" charset="0"/>
              </a:rPr>
              <a:t>Communications </a:t>
            </a:r>
            <a:r>
              <a:rPr lang="en-US" sz="1600" dirty="0">
                <a:solidFill>
                  <a:srgbClr val="66FFCC"/>
                </a:solidFill>
                <a:latin typeface="Arial Rounded MT Bold" panose="020F0704030504030204" pitchFamily="34" charset="0"/>
              </a:rPr>
              <a:t>and Media Solutions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00B388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ltGray">
          <a:xfrm>
            <a:off x="574721" y="2247294"/>
            <a:ext cx="1645920" cy="262950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Securing Workforce</a:t>
            </a: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Securing people in remote areas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Video surveillance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Intrusion detection : hazardous or un-authorized location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Access control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Facial recognition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Crowd recognition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Emergency response system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activation (oil spills, fires, forest fires etc.)</a:t>
            </a:r>
          </a:p>
          <a:p>
            <a:pPr>
              <a:lnSpc>
                <a:spcPct val="90000"/>
              </a:lnSpc>
            </a:pPr>
            <a:endParaRPr lang="en-US" sz="1000" dirty="0" err="1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ltGray">
          <a:xfrm>
            <a:off x="6763282" y="2247294"/>
            <a:ext cx="1651790" cy="262950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Enabling Workforce</a:t>
            </a:r>
            <a:endParaRPr lang="en-US" sz="900" b="1" cap="small" smtClean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15888">
              <a:lnSpc>
                <a:spcPct val="90000"/>
              </a:lnSpc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Increase productivity   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Provide </a:t>
            </a:r>
            <a:r>
              <a:rPr lang="en-US" sz="900">
                <a:solidFill>
                  <a:srgbClr val="002060"/>
                </a:solidFill>
                <a:latin typeface="Arial Rounded MT Bold" panose="020F0704030504030204" pitchFamily="34" charset="0"/>
              </a:rPr>
              <a:t>AR services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 for mobile workforce 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Hands-free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voice-operated interface 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Step-by-step maintenance,  telemetry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readings and analytical insights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Video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conferencing with remote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experts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Status updates to managers</a:t>
            </a: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endParaRPr lang="en-US" sz="1000" dirty="0" err="1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73" y="6774"/>
            <a:ext cx="9143999" cy="562186"/>
          </a:xfrm>
          <a:solidFill>
            <a:srgbClr val="0066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r>
              <a:rPr lang="en-US" sz="5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/>
            </a:r>
            <a:b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Connected Field :</a:t>
            </a:r>
            <a:b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11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	Oil Fields, Plantations, Rainforests etc.</a:t>
            </a:r>
            <a:endParaRPr lang="en-US" sz="2200" b="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21" y="1018237"/>
            <a:ext cx="1645920" cy="1091795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5967" r="6447" b="10875"/>
          <a:stretch/>
        </p:blipFill>
        <p:spPr>
          <a:xfrm>
            <a:off x="6769152" y="1011465"/>
            <a:ext cx="1645920" cy="1099719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ounded Rectangle 15"/>
          <p:cNvSpPr/>
          <p:nvPr/>
        </p:nvSpPr>
        <p:spPr bwMode="ltGray">
          <a:xfrm>
            <a:off x="2639532" y="2247294"/>
            <a:ext cx="1645920" cy="262950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Asset Tracking and Monitoring</a:t>
            </a:r>
            <a:endParaRPr lang="en-US" sz="900" b="1" cap="small" smtClean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Indoor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asset tracking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Outdoor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asset tracking in remote parts of the fields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Location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tracking of assets (e.g., vehicles)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Asset monitoring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through video surveillace </a:t>
            </a:r>
          </a:p>
          <a:p>
            <a:pPr>
              <a:lnSpc>
                <a:spcPct val="90000"/>
              </a:lnSpc>
            </a:pPr>
            <a:endParaRPr lang="en-US" sz="1000" dirty="0" err="1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ltGray">
          <a:xfrm>
            <a:off x="4701407" y="2247294"/>
            <a:ext cx="1645920" cy="262950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Asset Maintenance</a:t>
            </a: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Preventative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maintenance for older equipment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Detect anomalies and provide </a:t>
            </a: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Predictive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maintenance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insights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on gathered telemetry</a:t>
            </a:r>
            <a:endParaRPr lang="en-US" sz="9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rgbClr val="002060"/>
                </a:solidFill>
                <a:latin typeface="Arial Rounded MT Bold" panose="020F0704030504030204" pitchFamily="34" charset="0"/>
              </a:rPr>
              <a:t>Automation of </a:t>
            </a: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maintenance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Order spare parts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Contact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maintenance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personnel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Suggest alternatives</a:t>
            </a:r>
            <a:endParaRPr lang="en-US" sz="1000" dirty="0" err="1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407" y="1011463"/>
            <a:ext cx="1645920" cy="1092891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9532" y="1011463"/>
            <a:ext cx="1645920" cy="1097280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5867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ltGray">
          <a:xfrm>
            <a:off x="574721" y="2247294"/>
            <a:ext cx="1645920" cy="24195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Connecting Supply chain</a:t>
            </a: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Inventory tracking and management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 smtClean="0">
              <a:solidFill>
                <a:srgbClr val="002060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Ensure just in time approach to inventory management and resource allocation – 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Having too much inventory on hand is wasteful while…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Not having inventory when needed halts production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endParaRPr lang="en-US" sz="1000" dirty="0" err="1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ltGray">
          <a:xfrm>
            <a:off x="6763282" y="2247294"/>
            <a:ext cx="1651790" cy="24195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Enabling Workforce</a:t>
            </a:r>
            <a:endParaRPr lang="en-US" sz="900" b="1" cap="small" smtClean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15888">
              <a:lnSpc>
                <a:spcPct val="90000"/>
              </a:lnSpc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Increase productivity   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Provide </a:t>
            </a:r>
            <a:r>
              <a:rPr lang="en-US" sz="900">
                <a:solidFill>
                  <a:srgbClr val="002060"/>
                </a:solidFill>
                <a:latin typeface="Arial Rounded MT Bold" panose="020F0704030504030204" pitchFamily="34" charset="0"/>
              </a:rPr>
              <a:t>AR services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 for mobile workforce 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Hands-free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voice-operated interface 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Step-by-step maintenance,  telemetry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readings and analytical insights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Video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conferencing with remote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experts</a:t>
            </a:r>
          </a:p>
          <a:p>
            <a:pPr>
              <a:lnSpc>
                <a:spcPct val="90000"/>
              </a:lnSpc>
            </a:pPr>
            <a:endParaRPr lang="en-US" sz="1000" dirty="0" err="1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73" y="6774"/>
            <a:ext cx="9143999" cy="562186"/>
          </a:xfrm>
          <a:solidFill>
            <a:srgbClr val="0066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r>
              <a:rPr lang="en-US" sz="5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/>
            </a:r>
            <a:b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Manufacturing :</a:t>
            </a:r>
            <a:b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11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	Plants, Assemblies in any vertical (Food, Retail, Oil &amp; Gas, Equipment etc.)</a:t>
            </a:r>
            <a:endParaRPr lang="en-US" sz="2200" b="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ltGray">
          <a:xfrm>
            <a:off x="4701407" y="2247294"/>
            <a:ext cx="1645920" cy="24195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Digital Design &amp; Simulation</a:t>
            </a: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Validate products early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in the manufacturing process through modeling and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simulation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(instead of physical prototypes)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Globally disperse design to trouble-shoot in a collaborative environment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3"/>
          <a:srcRect l="8219"/>
          <a:stretch/>
        </p:blipFill>
        <p:spPr>
          <a:xfrm>
            <a:off x="6763282" y="1018237"/>
            <a:ext cx="1645920" cy="1097280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97" b="32560"/>
          <a:stretch/>
        </p:blipFill>
        <p:spPr>
          <a:xfrm>
            <a:off x="571785" y="1037946"/>
            <a:ext cx="1648856" cy="1097280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5"/>
          <a:srcRect l="8707"/>
          <a:stretch/>
        </p:blipFill>
        <p:spPr>
          <a:xfrm>
            <a:off x="2639532" y="1037946"/>
            <a:ext cx="1645920" cy="1097280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ounded Rectangle 15"/>
          <p:cNvSpPr/>
          <p:nvPr/>
        </p:nvSpPr>
        <p:spPr bwMode="ltGray">
          <a:xfrm>
            <a:off x="2639532" y="2247294"/>
            <a:ext cx="1645920" cy="24195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Digital Factories</a:t>
            </a:r>
            <a:endParaRPr lang="en-US" sz="900" b="1" cap="small" smtClean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 marL="115888">
              <a:lnSpc>
                <a:spcPct val="90000"/>
              </a:lnSpc>
            </a:pPr>
            <a:endParaRPr lang="en-US" sz="9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Monitor </a:t>
            </a: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production process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(temperature and other factors)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Monitor operations </a:t>
            </a: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equipment 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Anticipate the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need to maintain or fix equipment before it actually breaks down and results in unplanned down-time</a:t>
            </a:r>
          </a:p>
          <a:p>
            <a:pPr>
              <a:lnSpc>
                <a:spcPct val="90000"/>
              </a:lnSpc>
            </a:pPr>
            <a:endParaRPr lang="en-US" sz="1000" dirty="0" err="1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6"/>
          <a:srcRect r="25264"/>
          <a:stretch/>
        </p:blipFill>
        <p:spPr>
          <a:xfrm>
            <a:off x="4698471" y="1018237"/>
            <a:ext cx="1645920" cy="1097280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1121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73" y="6774"/>
            <a:ext cx="9143999" cy="562186"/>
          </a:xfrm>
          <a:solidFill>
            <a:srgbClr val="0066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r>
              <a:rPr lang="en-US" sz="5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/>
            </a:r>
            <a:b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Healthcare :</a:t>
            </a:r>
            <a:b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11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	Hospitals, Doctors Offices, Pharmaceuticals and other Research Labs etc.</a:t>
            </a:r>
            <a:endParaRPr lang="en-US" sz="2200" b="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ltGray">
          <a:xfrm>
            <a:off x="654309" y="2240519"/>
            <a:ext cx="1554480" cy="26836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In-Hospital Care</a:t>
            </a: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Workflow management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in a hospital (tests, wait times etc.)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Data driven analysis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(diagnosis, treatments etc.)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Collected data can also be used for future research</a:t>
            </a:r>
          </a:p>
          <a:p>
            <a:pPr>
              <a:lnSpc>
                <a:spcPct val="90000"/>
              </a:lnSpc>
            </a:pPr>
            <a:endParaRPr lang="en-US" sz="1000" dirty="0" err="1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ltGray">
          <a:xfrm>
            <a:off x="6848739" y="2240519"/>
            <a:ext cx="1554480" cy="26836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Security and Access Control</a:t>
            </a:r>
            <a:endParaRPr lang="en-US" sz="900" b="1" cap="small" smtClean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Asset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safety : expensive machines to  wheelchairs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Drug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safety</a:t>
            </a: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Patient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safety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Infant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monitoring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Video surveillance </a:t>
            </a:r>
            <a:endParaRPr lang="en-US" sz="9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Facial recognition</a:t>
            </a:r>
            <a:endParaRPr lang="en-US" sz="8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Detecting presence in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un-authorized sites</a:t>
            </a:r>
            <a:endParaRPr lang="en-US" sz="8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Movement of equipment from/to un-authorized locations </a:t>
            </a:r>
          </a:p>
          <a:p>
            <a:pPr>
              <a:lnSpc>
                <a:spcPct val="90000"/>
              </a:lnSpc>
            </a:pPr>
            <a:endParaRPr lang="en-US" sz="1000" dirty="0" err="1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ltGray">
          <a:xfrm>
            <a:off x="2719119" y="2240519"/>
            <a:ext cx="1554480" cy="26836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Asset Tracking and Monitoring</a:t>
            </a:r>
            <a:endParaRPr lang="en-US" sz="900" b="1" cap="small" smtClean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Indoor and Outdoor </a:t>
            </a: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asset tracking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Locate surgical instruments to wheelchairs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Also track drugs and other supplies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Patient tracker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For those needing special care (like Dementia)</a:t>
            </a:r>
          </a:p>
          <a:p>
            <a:pPr>
              <a:lnSpc>
                <a:spcPct val="90000"/>
              </a:lnSpc>
            </a:pPr>
            <a:endParaRPr lang="en-US" sz="1000" dirty="0" err="1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ltGray">
          <a:xfrm>
            <a:off x="4783929" y="2240519"/>
            <a:ext cx="1554480" cy="26836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Asset Maintenance</a:t>
            </a: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Preventative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maintenance</a:t>
            </a: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Detect anomalies and provide </a:t>
            </a: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Predictive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maintenance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insights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on gathered telemetry</a:t>
            </a:r>
            <a:endParaRPr lang="en-US" sz="9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rgbClr val="002060"/>
                </a:solidFill>
                <a:latin typeface="Arial Rounded MT Bold" panose="020F0704030504030204" pitchFamily="34" charset="0"/>
              </a:rPr>
              <a:t>Automation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 of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maintenance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Order spare parts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Contact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maintenance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personnel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Suggest alternatives</a:t>
            </a:r>
            <a:endParaRPr lang="en-US" sz="900" dirty="0" err="1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r="20975" b="15215"/>
          <a:stretch/>
        </p:blipFill>
        <p:spPr>
          <a:xfrm>
            <a:off x="654309" y="999907"/>
            <a:ext cx="1554480" cy="1052026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119" y="999907"/>
            <a:ext cx="1554480" cy="1052026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6484" t="18682" r="32667" b="14045"/>
          <a:stretch/>
        </p:blipFill>
        <p:spPr>
          <a:xfrm>
            <a:off x="4783929" y="999907"/>
            <a:ext cx="1554480" cy="1048650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739" y="999907"/>
            <a:ext cx="1554480" cy="1054499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82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73" y="6774"/>
            <a:ext cx="9143999" cy="562186"/>
          </a:xfrm>
          <a:solidFill>
            <a:srgbClr val="0066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r>
              <a:rPr lang="en-US" sz="5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/>
            </a:r>
            <a:b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Retail :</a:t>
            </a:r>
            <a:b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11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	Stores, Shopping Malls etc.</a:t>
            </a:r>
            <a:endParaRPr lang="en-US" sz="2200" b="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ltGray">
          <a:xfrm>
            <a:off x="570142" y="2186333"/>
            <a:ext cx="1668625" cy="289366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Inventory Management</a:t>
            </a: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Track </a:t>
            </a:r>
            <a:r>
              <a:rPr lang="en-US" sz="800">
                <a:solidFill>
                  <a:srgbClr val="002060"/>
                </a:solidFill>
                <a:latin typeface="Arial Rounded MT Bold" panose="020F0704030504030204" pitchFamily="34" charset="0"/>
              </a:rPr>
              <a:t>inventory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 to ensure that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supplies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are not low</a:t>
            </a: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Find items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in low supply</a:t>
            </a: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Find if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the sales analysis indicates there is demand for it</a:t>
            </a: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Weed out low sellers with sales or markdowns</a:t>
            </a: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Restock </a:t>
            </a:r>
            <a:r>
              <a:rPr lang="en-US" sz="800">
                <a:solidFill>
                  <a:srgbClr val="002060"/>
                </a:solidFill>
                <a:latin typeface="Arial Rounded MT Bold" panose="020F0704030504030204" pitchFamily="34" charset="0"/>
              </a:rPr>
              <a:t>inventory</a:t>
            </a: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Determine if an item's in stock</a:t>
            </a: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Locate it, order it and keep track of it until receipt</a:t>
            </a: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Have a backup plan in case the supplier is out of the said items</a:t>
            </a:r>
          </a:p>
          <a:p>
            <a:pPr>
              <a:lnSpc>
                <a:spcPct val="90000"/>
              </a:lnSpc>
            </a:pPr>
            <a:endParaRPr lang="en-US" sz="1000" dirty="0" err="1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ltGray">
          <a:xfrm>
            <a:off x="6764573" y="2186333"/>
            <a:ext cx="1668626" cy="289366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Safety and Security</a:t>
            </a:r>
            <a:endParaRPr lang="en-US" sz="900" b="1" cap="small" smtClean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Protect store from :</a:t>
            </a: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346075" lvl="1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Product thefts</a:t>
            </a:r>
          </a:p>
          <a:p>
            <a:pPr marL="346075" lvl="1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Shoplifters </a:t>
            </a:r>
          </a:p>
          <a:p>
            <a:pPr marL="346075" lvl="1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Employees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monitoring</a:t>
            </a: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Video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surveillance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Crowd and facial recognition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Asset tracking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Merchandize tracking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Panic buttons 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Emergency response system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Etc.</a:t>
            </a:r>
          </a:p>
          <a:p>
            <a:pPr>
              <a:lnSpc>
                <a:spcPct val="90000"/>
              </a:lnSpc>
            </a:pPr>
            <a:endParaRPr lang="en-US" sz="1000" dirty="0" err="1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ltGray">
          <a:xfrm>
            <a:off x="2693694" y="2186333"/>
            <a:ext cx="1551142" cy="289366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Consumer Engagement</a:t>
            </a:r>
            <a:endParaRPr lang="en-US" sz="900" b="1" cap="small" smtClean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Use </a:t>
            </a: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Retail </a:t>
            </a:r>
            <a:r>
              <a:rPr lang="en-US" sz="900">
                <a:solidFill>
                  <a:srgbClr val="002060"/>
                </a:solidFill>
                <a:latin typeface="Arial Rounded MT Bold" panose="020F0704030504030204" pitchFamily="34" charset="0"/>
              </a:rPr>
              <a:t>Analytics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 to get consumer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insights</a:t>
            </a: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Based on this information,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periodically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customize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the store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to maximize traffic and hence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sales: </a:t>
            </a: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346075" lvl="1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Displays </a:t>
            </a:r>
          </a:p>
          <a:p>
            <a:pPr marL="346075" lvl="1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Floor layout</a:t>
            </a:r>
          </a:p>
          <a:p>
            <a:pPr marL="346075" lvl="1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Promotions and ads</a:t>
            </a:r>
          </a:p>
          <a:p>
            <a:pPr marL="346075" lvl="1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Products sold</a:t>
            </a:r>
          </a:p>
          <a:p>
            <a:pPr marL="346075" lvl="1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Etc. </a:t>
            </a:r>
          </a:p>
          <a:p>
            <a:pPr>
              <a:lnSpc>
                <a:spcPct val="90000"/>
              </a:lnSpc>
            </a:pPr>
            <a:endParaRPr lang="en-US" sz="1000" dirty="0" err="1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ltGray">
          <a:xfrm>
            <a:off x="4699762" y="2186333"/>
            <a:ext cx="1609885" cy="289366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Consumer Satisfaction</a:t>
            </a: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Present relevant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content (consumer loyalty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programs)</a:t>
            </a: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rgbClr val="002060"/>
                </a:solidFill>
                <a:latin typeface="Arial Rounded MT Bold" panose="020F0704030504030204" pitchFamily="34" charset="0"/>
              </a:rPr>
              <a:t>Personalized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offerings</a:t>
            </a: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Recommendations </a:t>
            </a:r>
            <a:endParaRPr lang="en-US" sz="9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Product comparison</a:t>
            </a: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Wayfinding - to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appropriate product</a:t>
            </a: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Dwell time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analysis</a:t>
            </a: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A future AR/VR experience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for possible product options</a:t>
            </a: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694" y="916618"/>
            <a:ext cx="1554480" cy="1106855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099" y="916618"/>
            <a:ext cx="1606549" cy="1271237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43" y="916618"/>
            <a:ext cx="1668626" cy="1106855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4573" y="916618"/>
            <a:ext cx="1668626" cy="1117979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189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73" y="6774"/>
            <a:ext cx="9143999" cy="562186"/>
          </a:xfrm>
          <a:solidFill>
            <a:srgbClr val="0066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r>
              <a:rPr lang="en-US" sz="5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/>
            </a:r>
            <a:b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Leisure :</a:t>
            </a:r>
            <a:b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11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	Casinos, Hotels, Hospitality, Airports etc.</a:t>
            </a:r>
            <a:endParaRPr lang="en-US" sz="2200" b="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ltGray">
          <a:xfrm>
            <a:off x="6822258" y="2057940"/>
            <a:ext cx="1668625" cy="27037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Data Driven Efficiencies</a:t>
            </a: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Collect engine health, air traffic control, route restrictions &amp; fuel use to detect any operational anomalies or signs of developing faults</a:t>
            </a: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7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Flight data analyzed during the flight – upon landing airport engineers ready to quickly fix issues</a:t>
            </a: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7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Fixing equipment through AR instructions</a:t>
            </a: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5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endParaRPr lang="en-US" sz="850" dirty="0" err="1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ltGray">
          <a:xfrm>
            <a:off x="4698706" y="2057940"/>
            <a:ext cx="1668626" cy="27037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Security and Safety</a:t>
            </a:r>
            <a:endParaRPr lang="en-US" sz="900" b="1" cap="small" smtClean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Video surveillance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Crowd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recognition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Facial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recognition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Security scanning through AR lens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Avoid homeland security threats – find them, address them before they happen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Emergency response system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Etc.</a:t>
            </a:r>
          </a:p>
          <a:p>
            <a:pPr>
              <a:lnSpc>
                <a:spcPct val="90000"/>
              </a:lnSpc>
            </a:pPr>
            <a:endParaRPr lang="en-US" sz="1000" dirty="0" err="1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ltGray">
          <a:xfrm>
            <a:off x="627827" y="2057940"/>
            <a:ext cx="1551142" cy="27037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Customer Experience</a:t>
            </a:r>
            <a:endParaRPr lang="en-US" sz="900" b="1" cap="small" smtClean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A trip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perfectly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in tune with each visitor’s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needs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Suggestions for restaurants, rides, games….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Reducing lines and wait times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rgbClr val="002060"/>
                </a:solidFill>
                <a:latin typeface="Arial Rounded MT Bold" panose="020F0704030504030204" pitchFamily="34" charset="0"/>
              </a:rPr>
              <a:t>Wayfinding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 - to the approp. dest.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ltGray">
          <a:xfrm>
            <a:off x="2633895" y="2057940"/>
            <a:ext cx="1609885" cy="27037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Customer Loyalty Programs</a:t>
            </a: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Instantaneous loyalty program credits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Free perks to increase customer spend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Dwell time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analysis – re-arranging perks and attractions based on this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Upsell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guests on personalized experiences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092" y="865232"/>
            <a:ext cx="1666240" cy="1097280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894" y="877086"/>
            <a:ext cx="1609886" cy="1097280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27" y="877086"/>
            <a:ext cx="1548755" cy="1097280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9059" r="4837"/>
          <a:stretch/>
        </p:blipFill>
        <p:spPr>
          <a:xfrm>
            <a:off x="6831416" y="865232"/>
            <a:ext cx="1659467" cy="1097280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2290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575" y="799804"/>
            <a:ext cx="1646024" cy="1098721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73" y="6774"/>
            <a:ext cx="9143999" cy="562186"/>
          </a:xfrm>
          <a:solidFill>
            <a:srgbClr val="0066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r>
              <a:rPr lang="en-US" sz="5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/>
            </a:r>
            <a:b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Intelligent Auto :</a:t>
            </a:r>
            <a:b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11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	Cars, Buses, Trains etc.</a:t>
            </a:r>
            <a:endParaRPr lang="en-US" sz="2200" b="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ltGray">
          <a:xfrm>
            <a:off x="1156149" y="2084733"/>
            <a:ext cx="1655018" cy="289620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Infotainment</a:t>
            </a: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Public hot-spots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in a vehicle, especially during long commutes</a:t>
            </a: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Broadcast channels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on public transportations</a:t>
            </a: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eal-time trip Info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: </a:t>
            </a:r>
          </a:p>
          <a:p>
            <a:pPr marL="284163" lvl="1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upcoming weather</a:t>
            </a:r>
            <a:endParaRPr lang="en-US" sz="8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84163" lvl="1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Traffic, pothole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info for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safer driving</a:t>
            </a:r>
          </a:p>
          <a:p>
            <a:pPr marL="284163" lvl="1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Local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rules and laws (speed limits etc. when crossing the border)</a:t>
            </a:r>
          </a:p>
          <a:p>
            <a:pPr marL="284163" lvl="1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Local attraction ads and information along the way</a:t>
            </a: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endParaRPr lang="en-US" sz="1000" dirty="0" err="1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ltGray">
          <a:xfrm>
            <a:off x="6497575" y="2073609"/>
            <a:ext cx="1698158" cy="289620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Connected Car</a:t>
            </a:r>
            <a:endParaRPr lang="en-US" sz="900" b="1" cap="small" smtClean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On-board predictive maintenance </a:t>
            </a:r>
          </a:p>
          <a:p>
            <a:pPr marL="400050" lvl="1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oil lifecycle, breaking pads lifecycle, </a:t>
            </a:r>
          </a:p>
          <a:p>
            <a:pPr marL="400050" lvl="1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rpm vs. acceleration, etc.</a:t>
            </a:r>
          </a:p>
          <a:p>
            <a:pPr marL="400050" lvl="1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Road conditions monitoring: </a:t>
            </a:r>
          </a:p>
          <a:p>
            <a:pPr marL="400050" lvl="1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Wind detection</a:t>
            </a:r>
          </a:p>
          <a:p>
            <a:pPr marL="400050" lvl="1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Potholes detection </a:t>
            </a:r>
          </a:p>
          <a:p>
            <a:pPr marL="400050" lvl="1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Autonomous Car</a:t>
            </a:r>
          </a:p>
          <a:p>
            <a:pPr marL="400050" lvl="1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Cars sharing info with each other as well as street, environment info makes them able to drive automously</a:t>
            </a:r>
            <a:endParaRPr lang="en-US" sz="80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ltGray">
          <a:xfrm>
            <a:off x="3743647" y="2084733"/>
            <a:ext cx="1712114" cy="289620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Security and Surveillance</a:t>
            </a:r>
            <a:endParaRPr lang="en-US" sz="900" b="1" cap="small" smtClean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Driver Safety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for personal and insurance rates adjustments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Public safety :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Ability to trigger the emergency response systems, when disturbances occur in a public transportation</a:t>
            </a: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149" y="799804"/>
            <a:ext cx="1648081" cy="1098721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t="11987" b="27503"/>
          <a:stretch/>
        </p:blipFill>
        <p:spPr>
          <a:xfrm>
            <a:off x="3743647" y="801427"/>
            <a:ext cx="1712113" cy="1097098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107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644" y="782681"/>
            <a:ext cx="1646287" cy="1097525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73" y="6774"/>
            <a:ext cx="9143999" cy="562186"/>
          </a:xfrm>
          <a:solidFill>
            <a:srgbClr val="0066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r>
              <a:rPr lang="en-US" sz="5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/>
            </a:r>
            <a:b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Smart Cities :</a:t>
            </a:r>
            <a:br>
              <a:rPr lang="en-US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11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	Parking, Lighting, Traffic Flow, Navigation, Emergency Response Systems, etc.</a:t>
            </a:r>
            <a:endParaRPr lang="en-US" sz="2200" b="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ltGray">
          <a:xfrm>
            <a:off x="561946" y="2100701"/>
            <a:ext cx="1361685" cy="26745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Citizen Safety</a:t>
            </a: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Citizen can trigger </a:t>
            </a: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Panic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button, which : </a:t>
            </a: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lvl="1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Turns on the street light that is closest to him</a:t>
            </a:r>
          </a:p>
          <a:p>
            <a:pPr marL="230188" lvl="1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Turns on the nearest camera that starts video recording</a:t>
            </a:r>
          </a:p>
          <a:p>
            <a:pPr marL="230188" lvl="1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Alerts the nearest public safety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authorities</a:t>
            </a:r>
            <a:endParaRPr lang="en-US" sz="8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Emergency response system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is activated</a:t>
            </a: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endParaRPr lang="en-US" sz="1000" dirty="0" err="1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ltGray">
          <a:xfrm>
            <a:off x="4585547" y="2100701"/>
            <a:ext cx="1822025" cy="26745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Traffic Flow</a:t>
            </a:r>
            <a:endParaRPr lang="en-US" sz="900" b="1" cap="small" smtClean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15888">
              <a:lnSpc>
                <a:spcPct val="90000"/>
              </a:lnSpc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Ease the city traffic</a:t>
            </a:r>
            <a:endParaRPr lang="en-US" sz="900">
              <a:solidFill>
                <a:srgbClr val="002060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Brighten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the light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when its rainy or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dim the light when there is no traffic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Green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light for emergency vehicle, Adaptive green for traffic jam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mitigation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15888">
              <a:lnSpc>
                <a:spcPct val="90000"/>
              </a:lnSpc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Facilitate Safe Driving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Merging traffic from left, blind spot traffic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Congestion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ahead : due to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roadworks…</a:t>
            </a:r>
            <a:endParaRPr lang="en-US" sz="8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Wild life detected ahead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Slippery road, strong wind,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rain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ahead 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Light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turns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red in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5s</a:t>
            </a:r>
            <a:endParaRPr lang="en-US" sz="8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Recommended speed is 42mph to pass on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green</a:t>
            </a:r>
            <a:endParaRPr lang="en-US" sz="9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ltGray">
          <a:xfrm>
            <a:off x="1768662" y="2100701"/>
            <a:ext cx="2119231" cy="26745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City Safety</a:t>
            </a:r>
            <a:endParaRPr lang="en-US" sz="900" b="1" cap="small" smtClean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15888">
              <a:lnSpc>
                <a:spcPct val="90000"/>
              </a:lnSpc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Disturbance </a:t>
            </a:r>
            <a:r>
              <a:rPr lang="en-US" sz="900">
                <a:solidFill>
                  <a:srgbClr val="002060"/>
                </a:solidFill>
                <a:latin typeface="Arial Rounded MT Bold" panose="020F0704030504030204" pitchFamily="34" charset="0"/>
              </a:rPr>
              <a:t>in a city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(e.g., riot)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The street cameras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do crowd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recognition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They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start recording </a:t>
            </a:r>
            <a:endParaRPr lang="en-US" sz="8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The city’s emergency response system is triggered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response turns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on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approp. lights &amp; sirens</a:t>
            </a:r>
            <a:endParaRPr lang="en-US" sz="8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Deploys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Law enforcement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Dispatching Emergency vehicles </a:t>
            </a:r>
            <a:endParaRPr lang="en-US" sz="8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15888">
              <a:lnSpc>
                <a:spcPct val="90000"/>
              </a:lnSpc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Disaster </a:t>
            </a:r>
            <a:r>
              <a:rPr lang="en-US" sz="900">
                <a:solidFill>
                  <a:srgbClr val="002060"/>
                </a:solidFill>
                <a:latin typeface="Arial Rounded MT Bold" panose="020F0704030504030204" pitchFamily="34" charset="0"/>
              </a:rPr>
              <a:t>in a city </a:t>
            </a:r>
            <a:r>
              <a:rPr lang="en-US" sz="900">
                <a:solidFill>
                  <a:schemeClr val="tx1"/>
                </a:solidFill>
                <a:latin typeface="Arial Rounded MT Bold" panose="020F0704030504030204" pitchFamily="34" charset="0"/>
              </a:rPr>
              <a:t>(e.g., flood)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Street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sensors detect this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The city’s emergency response system is triggered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The response may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control traffic lights, railway crossings, Broadcast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information to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people</a:t>
            </a:r>
            <a:endParaRPr lang="en-US" sz="80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3157" r="35008"/>
          <a:stretch/>
        </p:blipFill>
        <p:spPr>
          <a:xfrm>
            <a:off x="6946820" y="783517"/>
            <a:ext cx="1628220" cy="1104298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0866" t="26585" r="10868" b="15635"/>
          <a:stretch/>
        </p:blipFill>
        <p:spPr>
          <a:xfrm>
            <a:off x="629676" y="782680"/>
            <a:ext cx="1626920" cy="1097525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9623" r="-402" b="13653"/>
          <a:stretch/>
        </p:blipFill>
        <p:spPr>
          <a:xfrm>
            <a:off x="2153677" y="781844"/>
            <a:ext cx="1626920" cy="1105971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ounded Rectangle 17"/>
          <p:cNvSpPr/>
          <p:nvPr/>
        </p:nvSpPr>
        <p:spPr bwMode="ltGray">
          <a:xfrm>
            <a:off x="6847841" y="2100701"/>
            <a:ext cx="1862666" cy="26745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en-US" sz="1100" b="1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Tourism Enhancement</a:t>
            </a:r>
            <a:endParaRPr lang="en-US" sz="900" b="1" cap="small" smtClean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endParaRPr lang="en-US" sz="600" b="1" cap="small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Navigate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drivers to the closest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/ cheapest available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parking spot</a:t>
            </a: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Find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the restaurants or shops nearby – along with their menus, merchandize</a:t>
            </a:r>
          </a:p>
          <a:p>
            <a:pPr marL="115888" indent="-1158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Entice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to shop at stores along the way through receipt of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promotions, ads</a:t>
            </a:r>
            <a:endParaRPr lang="en-US" sz="8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15888">
              <a:lnSpc>
                <a:spcPct val="90000"/>
              </a:lnSpc>
            </a:pPr>
            <a:r>
              <a:rPr lang="en-US" sz="9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Smart Kiosks </a:t>
            </a:r>
            <a:r>
              <a:rPr lang="en-US" sz="9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for pedestrians</a:t>
            </a: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Interactive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menus to check out local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stores, their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merchandize, </a:t>
            </a: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and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promotions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Access </a:t>
            </a: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to local events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Buy tickets to events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1"/>
                </a:solidFill>
                <a:latin typeface="Arial Rounded MT Bold" panose="020F0704030504030204" pitchFamily="34" charset="0"/>
              </a:rPr>
              <a:t>Build an itinerary based </a:t>
            </a:r>
            <a:r>
              <a:rPr lang="en-US" sz="800">
                <a:solidFill>
                  <a:srgbClr val="002060"/>
                </a:solidFill>
                <a:latin typeface="Arial Rounded MT Bold" panose="020F0704030504030204" pitchFamily="34" charset="0"/>
              </a:rPr>
              <a:t>on preferences</a:t>
            </a: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30188" indent="-1143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42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161" y="20038"/>
            <a:ext cx="8227457" cy="311855"/>
          </a:xfrm>
        </p:spPr>
        <p:txBody>
          <a:bodyPr/>
          <a:lstStyle/>
          <a:p>
            <a:r>
              <a:rPr lang="en-GB" dirty="0">
                <a:latin typeface="Arial Rounded MT Bold" panose="020F0704030504030204" pitchFamily="34" charset="0"/>
              </a:rPr>
              <a:t>HPE as </a:t>
            </a:r>
            <a:r>
              <a:rPr lang="en-GB" dirty="0">
                <a:solidFill>
                  <a:srgbClr val="006666"/>
                </a:solidFill>
                <a:latin typeface="Arial Rounded MT Bold" panose="020F0704030504030204" pitchFamily="34" charset="0"/>
              </a:rPr>
              <a:t>Ecosystem Integrator</a:t>
            </a:r>
          </a:p>
        </p:txBody>
      </p:sp>
      <p:sp>
        <p:nvSpPr>
          <p:cNvPr id="8" name="Rectangle 7"/>
          <p:cNvSpPr/>
          <p:nvPr/>
        </p:nvSpPr>
        <p:spPr>
          <a:xfrm>
            <a:off x="41161" y="429735"/>
            <a:ext cx="910283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kern="0" dirty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Digital transformation is occurring in every industry</a:t>
            </a:r>
          </a:p>
          <a:p>
            <a:pPr algn="ctr">
              <a:spcAft>
                <a:spcPts val="600"/>
              </a:spcAft>
            </a:pPr>
            <a:r>
              <a:rPr lang="en-US" sz="1400" b="1" kern="0" dirty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No single company</a:t>
            </a:r>
            <a:r>
              <a:rPr lang="en-US" sz="1400" kern="0" dirty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can deliver </a:t>
            </a:r>
            <a:r>
              <a:rPr lang="en-US" sz="1400" kern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complete </a:t>
            </a:r>
            <a:r>
              <a:rPr lang="en-US" sz="1400" kern="0" smtClean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solutions</a:t>
            </a:r>
          </a:p>
          <a:p>
            <a:pPr algn="ctr">
              <a:spcAft>
                <a:spcPts val="600"/>
              </a:spcAft>
            </a:pPr>
            <a:r>
              <a:rPr lang="en-US" sz="1400" kern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You need a partner that </a:t>
            </a:r>
            <a:r>
              <a:rPr lang="en-US" sz="1400" b="1" kern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can connect with your business </a:t>
            </a:r>
            <a:r>
              <a:rPr lang="en-US" sz="1400" b="1" kern="0" smtClean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issues : </a:t>
            </a:r>
            <a:r>
              <a:rPr lang="en-US" sz="1400" kern="0" smtClean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Ignite </a:t>
            </a:r>
            <a:r>
              <a:rPr lang="en-US" sz="1400" b="1" kern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the right ecosystem </a:t>
            </a:r>
            <a:r>
              <a:rPr lang="en-US" sz="1400" kern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&amp; </a:t>
            </a:r>
            <a:r>
              <a:rPr lang="en-US" sz="1400" b="1" kern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technologies </a:t>
            </a:r>
            <a:r>
              <a:rPr lang="en-US" sz="1400" kern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to create your </a:t>
            </a:r>
            <a:r>
              <a:rPr lang="en-US" sz="1400" kern="0" smtClean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solution</a:t>
            </a:r>
            <a:endParaRPr lang="en-US" sz="1400" kern="0" dirty="0">
              <a:solidFill>
                <a:srgbClr val="000000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060" y="1915988"/>
            <a:ext cx="1306992" cy="1298009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663916" y="3635469"/>
            <a:ext cx="3610187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1200" kern="0" dirty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Solutions housed on </a:t>
            </a:r>
            <a:r>
              <a:rPr lang="en-US" sz="1200" kern="0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Connect IoT </a:t>
            </a:r>
            <a:r>
              <a:rPr lang="en-US" sz="1200" kern="0" dirty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&amp; </a:t>
            </a:r>
            <a:r>
              <a:rPr lang="en-US" sz="1200" kern="0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Cloud28+</a:t>
            </a:r>
            <a:r>
              <a:rPr lang="en-US" sz="1200" kern="0" dirty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, organized by use-case, industry and </a:t>
            </a:r>
            <a:r>
              <a:rPr lang="en-US" sz="1200" kern="0" dirty="0" smtClean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geography</a:t>
            </a:r>
          </a:p>
          <a:p>
            <a:pPr algn="ctr"/>
            <a:r>
              <a:rPr lang="en-US" sz="1200" b="1" kern="0" dirty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Solution</a:t>
            </a:r>
            <a:r>
              <a:rPr lang="en-US" sz="1200" kern="0" dirty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0" dirty="0" smtClean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descriptions – with best in class </a:t>
            </a:r>
            <a:r>
              <a:rPr lang="en-US" sz="1200" b="1" kern="0" dirty="0" smtClean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partner</a:t>
            </a:r>
            <a:r>
              <a:rPr lang="en-US" sz="1200" kern="0" dirty="0" smtClean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recommendations</a:t>
            </a:r>
            <a:endParaRPr lang="en-US" sz="1200" kern="0" dirty="0">
              <a:solidFill>
                <a:srgbClr val="000000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200" kern="0" dirty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Links to published </a:t>
            </a:r>
            <a:r>
              <a:rPr lang="en-US" sz="1200" b="1" kern="0" dirty="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collateral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926" y="3249301"/>
            <a:ext cx="1015260" cy="3651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329" y="2241973"/>
            <a:ext cx="4234252" cy="263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1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4">
        <p:fade/>
      </p:transition>
    </mc:Choice>
    <mc:Fallback xmlns="">
      <p:transition spd="med" advTm="270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</a:t>
            </a:r>
            <a:r>
              <a:rPr lang="en-US" sz="3600" dirty="0" smtClean="0"/>
              <a:t>surveillance</a:t>
            </a:r>
            <a:r>
              <a:rPr lang="en-US" sz="3600" dirty="0"/>
              <a:t> </a:t>
            </a:r>
            <a:r>
              <a:rPr lang="en-US" sz="3600" dirty="0" smtClean="0"/>
              <a:t>– HPE </a:t>
            </a:r>
            <a:r>
              <a:rPr lang="en-US" sz="3600" dirty="0" err="1" smtClean="0"/>
              <a:t>Edgeline</a:t>
            </a:r>
            <a:r>
              <a:rPr lang="en-US" sz="3600" dirty="0" smtClean="0"/>
              <a:t> and </a:t>
            </a:r>
            <a:r>
              <a:rPr lang="en-US" sz="3600" dirty="0" err="1" smtClean="0"/>
              <a:t>UIoT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43950" y="4823223"/>
            <a:ext cx="400050" cy="173831"/>
          </a:xfrm>
          <a:prstGeom prst="rect">
            <a:avLst/>
          </a:prstGeom>
        </p:spPr>
        <p:txBody>
          <a:bodyPr/>
          <a:lstStyle/>
          <a:p>
            <a:fld id="{B016F8AB-BCEA-4347-8BA6-BE776009BC89}" type="slidenum">
              <a:rPr lang="en-US" smtClean="0">
                <a:solidFill>
                  <a:srgbClr val="617D78"/>
                </a:solidFill>
              </a:rPr>
              <a:pPr/>
              <a:t>18</a:t>
            </a:fld>
            <a:endParaRPr lang="en-US" dirty="0">
              <a:solidFill>
                <a:srgbClr val="617D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7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Explosion of internet-connected cameras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53737" y="742950"/>
            <a:ext cx="6634739" cy="1188546"/>
            <a:chOff x="277430" y="2285357"/>
            <a:chExt cx="8846318" cy="1584728"/>
          </a:xfrm>
        </p:grpSpPr>
        <p:grpSp>
          <p:nvGrpSpPr>
            <p:cNvPr id="16" name="Group 15"/>
            <p:cNvGrpSpPr/>
            <p:nvPr/>
          </p:nvGrpSpPr>
          <p:grpSpPr>
            <a:xfrm>
              <a:off x="277430" y="2579351"/>
              <a:ext cx="753928" cy="1290734"/>
              <a:chOff x="677787" y="2296135"/>
              <a:chExt cx="1005238" cy="172097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7787" y="2296135"/>
                <a:ext cx="926363" cy="926363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768625" y="3632801"/>
                <a:ext cx="914400" cy="384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013" dirty="0"/>
                  <a:t>Phones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189155" y="2677882"/>
              <a:ext cx="1173045" cy="1192200"/>
              <a:chOff x="3042407" y="2427513"/>
              <a:chExt cx="1564060" cy="158960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42407" y="2427513"/>
                <a:ext cx="1564060" cy="663611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226904" y="3632801"/>
                <a:ext cx="914400" cy="384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13" dirty="0"/>
                  <a:t>Cars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2667000" y="2322663"/>
              <a:ext cx="1035674" cy="1547422"/>
              <a:chOff x="6098455" y="1953885"/>
              <a:chExt cx="1380899" cy="206322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8455" y="1953885"/>
                <a:ext cx="1380899" cy="1380898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6268279" y="3632801"/>
                <a:ext cx="914400" cy="384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13"/>
                  <a:t>Surveillance</a:t>
                </a:r>
                <a:endParaRPr lang="en-US" sz="1013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962400" y="2285357"/>
              <a:ext cx="1129625" cy="1584728"/>
              <a:chOff x="8131133" y="1904144"/>
              <a:chExt cx="1506167" cy="211297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31133" y="1904144"/>
                <a:ext cx="1506167" cy="1506167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8395254" y="3632801"/>
                <a:ext cx="914400" cy="384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13" dirty="0"/>
                  <a:t>Plugin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5181600" y="2311045"/>
              <a:ext cx="1007960" cy="1559040"/>
              <a:chOff x="10235438" y="1938393"/>
              <a:chExt cx="1343946" cy="207872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35438" y="1938393"/>
                <a:ext cx="1343946" cy="1460811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0450211" y="3632800"/>
                <a:ext cx="914400" cy="384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13" dirty="0"/>
                  <a:t>Action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6400800" y="2427806"/>
              <a:ext cx="1117668" cy="1442278"/>
              <a:chOff x="6484916" y="2427806"/>
              <a:chExt cx="1117668" cy="1442278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84916" y="2427806"/>
                <a:ext cx="1117668" cy="987177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6764384" y="3581849"/>
                <a:ext cx="685800" cy="288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13" dirty="0"/>
                  <a:t>AR/VR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7704541" y="2626492"/>
              <a:ext cx="1419207" cy="1243592"/>
              <a:chOff x="7704541" y="2626492"/>
              <a:chExt cx="1419207" cy="1243592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04541" y="2626492"/>
                <a:ext cx="1419207" cy="581283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071244" y="3581849"/>
                <a:ext cx="685800" cy="288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13"/>
                  <a:t>Drones</a:t>
                </a: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1421157" y="2048107"/>
            <a:ext cx="4284685" cy="1456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indent="-342900">
              <a:lnSpc>
                <a:spcPct val="90000"/>
              </a:lnSpc>
              <a:buFont typeface="MetricHPE" panose="020B0503030202060203" pitchFamily="34" charset="0"/>
              <a:buChar char="–"/>
            </a:pPr>
            <a:r>
              <a:rPr lang="en-US" dirty="0"/>
              <a:t>79% of internet traffic expected to be videos by 2020, up from 63% in 2015</a:t>
            </a:r>
          </a:p>
          <a:p>
            <a:pPr marL="342900" indent="-342900">
              <a:lnSpc>
                <a:spcPct val="90000"/>
              </a:lnSpc>
              <a:buFont typeface="MetricHPE" panose="020B0503030202060203" pitchFamily="34" charset="0"/>
              <a:buChar char="–"/>
            </a:pPr>
            <a:r>
              <a:rPr lang="en-US" dirty="0"/>
              <a:t>9B internet-connected video devices to be shipped by 2017</a:t>
            </a:r>
          </a:p>
          <a:p>
            <a:pPr marL="342900" indent="-342900">
              <a:lnSpc>
                <a:spcPct val="90000"/>
              </a:lnSpc>
              <a:buFont typeface="MetricHPE" panose="020B0503030202060203" pitchFamily="34" charset="0"/>
              <a:buChar char="–"/>
            </a:pPr>
            <a:r>
              <a:rPr lang="en-US" dirty="0"/>
              <a:t>Seven reasons to not send rich media to the cloud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5866" y="2161348"/>
            <a:ext cx="2189638" cy="12918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6" b="13805"/>
          <a:stretch/>
        </p:blipFill>
        <p:spPr>
          <a:xfrm>
            <a:off x="6337630" y="3509610"/>
            <a:ext cx="1785029" cy="915443"/>
          </a:xfrm>
          <a:prstGeom prst="rect">
            <a:avLst/>
          </a:prstGeom>
        </p:spPr>
      </p:pic>
      <p:pic>
        <p:nvPicPr>
          <p:cNvPr id="29" name="tabl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574" y="3411141"/>
            <a:ext cx="5797361" cy="1703871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721473" y="3651171"/>
            <a:ext cx="5207712" cy="541768"/>
            <a:chOff x="447688" y="4769452"/>
            <a:chExt cx="8290936" cy="86252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688" y="4812016"/>
              <a:ext cx="667457" cy="762808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1690916" y="4979900"/>
              <a:ext cx="663590" cy="457970"/>
              <a:chOff x="6973609" y="2813133"/>
              <a:chExt cx="1133856" cy="755902"/>
            </a:xfrm>
          </p:grpSpPr>
          <p:sp>
            <p:nvSpPr>
              <p:cNvPr id="44" name="Freeform 43"/>
              <p:cNvSpPr>
                <a:spLocks noEditPoints="1"/>
              </p:cNvSpPr>
              <p:nvPr/>
            </p:nvSpPr>
            <p:spPr bwMode="auto">
              <a:xfrm>
                <a:off x="6973609" y="2813133"/>
                <a:ext cx="1133856" cy="755902"/>
              </a:xfrm>
              <a:custGeom>
                <a:avLst/>
                <a:gdLst>
                  <a:gd name="T0" fmla="*/ 23 w 144"/>
                  <a:gd name="T1" fmla="*/ 72 h 95"/>
                  <a:gd name="T2" fmla="*/ 15 w 144"/>
                  <a:gd name="T3" fmla="*/ 72 h 95"/>
                  <a:gd name="T4" fmla="*/ 72 w 144"/>
                  <a:gd name="T5" fmla="*/ 15 h 95"/>
                  <a:gd name="T6" fmla="*/ 115 w 144"/>
                  <a:gd name="T7" fmla="*/ 35 h 95"/>
                  <a:gd name="T8" fmla="*/ 109 w 144"/>
                  <a:gd name="T9" fmla="*/ 41 h 95"/>
                  <a:gd name="T10" fmla="*/ 72 w 144"/>
                  <a:gd name="T11" fmla="*/ 23 h 95"/>
                  <a:gd name="T12" fmla="*/ 23 w 144"/>
                  <a:gd name="T13" fmla="*/ 72 h 95"/>
                  <a:gd name="T14" fmla="*/ 144 w 144"/>
                  <a:gd name="T15" fmla="*/ 72 h 95"/>
                  <a:gd name="T16" fmla="*/ 72 w 144"/>
                  <a:gd name="T17" fmla="*/ 0 h 95"/>
                  <a:gd name="T18" fmla="*/ 0 w 144"/>
                  <a:gd name="T19" fmla="*/ 72 h 95"/>
                  <a:gd name="T20" fmla="*/ 0 w 144"/>
                  <a:gd name="T21" fmla="*/ 95 h 95"/>
                  <a:gd name="T22" fmla="*/ 52 w 144"/>
                  <a:gd name="T23" fmla="*/ 95 h 95"/>
                  <a:gd name="T24" fmla="*/ 56 w 144"/>
                  <a:gd name="T25" fmla="*/ 91 h 95"/>
                  <a:gd name="T26" fmla="*/ 52 w 144"/>
                  <a:gd name="T27" fmla="*/ 87 h 95"/>
                  <a:gd name="T28" fmla="*/ 8 w 144"/>
                  <a:gd name="T29" fmla="*/ 87 h 95"/>
                  <a:gd name="T30" fmla="*/ 8 w 144"/>
                  <a:gd name="T31" fmla="*/ 72 h 95"/>
                  <a:gd name="T32" fmla="*/ 72 w 144"/>
                  <a:gd name="T33" fmla="*/ 8 h 95"/>
                  <a:gd name="T34" fmla="*/ 136 w 144"/>
                  <a:gd name="T35" fmla="*/ 72 h 95"/>
                  <a:gd name="T36" fmla="*/ 136 w 144"/>
                  <a:gd name="T37" fmla="*/ 87 h 95"/>
                  <a:gd name="T38" fmla="*/ 92 w 144"/>
                  <a:gd name="T39" fmla="*/ 87 h 95"/>
                  <a:gd name="T40" fmla="*/ 88 w 144"/>
                  <a:gd name="T41" fmla="*/ 91 h 95"/>
                  <a:gd name="T42" fmla="*/ 92 w 144"/>
                  <a:gd name="T43" fmla="*/ 95 h 95"/>
                  <a:gd name="T44" fmla="*/ 144 w 144"/>
                  <a:gd name="T45" fmla="*/ 95 h 95"/>
                  <a:gd name="T46" fmla="*/ 144 w 144"/>
                  <a:gd name="T47" fmla="*/ 7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4" h="95">
                    <a:moveTo>
                      <a:pt x="23" y="72"/>
                    </a:move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41"/>
                      <a:pt x="41" y="15"/>
                      <a:pt x="72" y="15"/>
                    </a:cubicBezTo>
                    <a:cubicBezTo>
                      <a:pt x="89" y="15"/>
                      <a:pt x="104" y="22"/>
                      <a:pt x="115" y="35"/>
                    </a:cubicBezTo>
                    <a:cubicBezTo>
                      <a:pt x="109" y="41"/>
                      <a:pt x="109" y="41"/>
                      <a:pt x="109" y="41"/>
                    </a:cubicBezTo>
                    <a:cubicBezTo>
                      <a:pt x="100" y="29"/>
                      <a:pt x="86" y="23"/>
                      <a:pt x="72" y="23"/>
                    </a:cubicBezTo>
                    <a:cubicBezTo>
                      <a:pt x="45" y="23"/>
                      <a:pt x="23" y="45"/>
                      <a:pt x="23" y="72"/>
                    </a:cubicBezTo>
                    <a:close/>
                    <a:moveTo>
                      <a:pt x="144" y="72"/>
                    </a:moveTo>
                    <a:cubicBezTo>
                      <a:pt x="144" y="32"/>
                      <a:pt x="11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52" y="95"/>
                      <a:pt x="52" y="95"/>
                      <a:pt x="52" y="95"/>
                    </a:cubicBezTo>
                    <a:cubicBezTo>
                      <a:pt x="54" y="95"/>
                      <a:pt x="56" y="93"/>
                      <a:pt x="56" y="91"/>
                    </a:cubicBezTo>
                    <a:cubicBezTo>
                      <a:pt x="56" y="89"/>
                      <a:pt x="54" y="87"/>
                      <a:pt x="52" y="87"/>
                    </a:cubicBezTo>
                    <a:cubicBezTo>
                      <a:pt x="8" y="87"/>
                      <a:pt x="8" y="87"/>
                      <a:pt x="8" y="87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8" y="37"/>
                      <a:pt x="37" y="8"/>
                      <a:pt x="72" y="8"/>
                    </a:cubicBezTo>
                    <a:cubicBezTo>
                      <a:pt x="107" y="8"/>
                      <a:pt x="136" y="37"/>
                      <a:pt x="136" y="72"/>
                    </a:cubicBezTo>
                    <a:cubicBezTo>
                      <a:pt x="136" y="87"/>
                      <a:pt x="136" y="87"/>
                      <a:pt x="136" y="87"/>
                    </a:cubicBezTo>
                    <a:cubicBezTo>
                      <a:pt x="92" y="87"/>
                      <a:pt x="92" y="87"/>
                      <a:pt x="92" y="87"/>
                    </a:cubicBezTo>
                    <a:cubicBezTo>
                      <a:pt x="90" y="87"/>
                      <a:pt x="88" y="89"/>
                      <a:pt x="88" y="91"/>
                    </a:cubicBezTo>
                    <a:cubicBezTo>
                      <a:pt x="88" y="93"/>
                      <a:pt x="90" y="95"/>
                      <a:pt x="92" y="95"/>
                    </a:cubicBezTo>
                    <a:cubicBezTo>
                      <a:pt x="144" y="95"/>
                      <a:pt x="144" y="95"/>
                      <a:pt x="144" y="95"/>
                    </a:cubicBezTo>
                    <a:lnTo>
                      <a:pt x="144" y="7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44"/>
              <p:cNvSpPr>
                <a:spLocks noEditPoints="1"/>
              </p:cNvSpPr>
              <p:nvPr/>
            </p:nvSpPr>
            <p:spPr bwMode="auto">
              <a:xfrm>
                <a:off x="7446050" y="3194343"/>
                <a:ext cx="544122" cy="325820"/>
              </a:xfrm>
              <a:custGeom>
                <a:avLst/>
                <a:gdLst>
                  <a:gd name="T0" fmla="*/ 69 w 69"/>
                  <a:gd name="T1" fmla="*/ 24 h 41"/>
                  <a:gd name="T2" fmla="*/ 61 w 69"/>
                  <a:gd name="T3" fmla="*/ 24 h 41"/>
                  <a:gd name="T4" fmla="*/ 56 w 69"/>
                  <a:gd name="T5" fmla="*/ 4 h 41"/>
                  <a:gd name="T6" fmla="*/ 64 w 69"/>
                  <a:gd name="T7" fmla="*/ 0 h 41"/>
                  <a:gd name="T8" fmla="*/ 69 w 69"/>
                  <a:gd name="T9" fmla="*/ 24 h 41"/>
                  <a:gd name="T10" fmla="*/ 49 w 69"/>
                  <a:gd name="T11" fmla="*/ 21 h 41"/>
                  <a:gd name="T12" fmla="*/ 24 w 69"/>
                  <a:gd name="T13" fmla="*/ 29 h 41"/>
                  <a:gd name="T14" fmla="*/ 12 w 69"/>
                  <a:gd name="T15" fmla="*/ 41 h 41"/>
                  <a:gd name="T16" fmla="*/ 0 w 69"/>
                  <a:gd name="T17" fmla="*/ 29 h 41"/>
                  <a:gd name="T18" fmla="*/ 12 w 69"/>
                  <a:gd name="T19" fmla="*/ 17 h 41"/>
                  <a:gd name="T20" fmla="*/ 21 w 69"/>
                  <a:gd name="T21" fmla="*/ 22 h 41"/>
                  <a:gd name="T22" fmla="*/ 47 w 69"/>
                  <a:gd name="T23" fmla="*/ 13 h 41"/>
                  <a:gd name="T24" fmla="*/ 52 w 69"/>
                  <a:gd name="T25" fmla="*/ 16 h 41"/>
                  <a:gd name="T26" fmla="*/ 49 w 69"/>
                  <a:gd name="T27" fmla="*/ 21 h 41"/>
                  <a:gd name="T28" fmla="*/ 16 w 69"/>
                  <a:gd name="T29" fmla="*/ 29 h 41"/>
                  <a:gd name="T30" fmla="*/ 12 w 69"/>
                  <a:gd name="T31" fmla="*/ 25 h 41"/>
                  <a:gd name="T32" fmla="*/ 8 w 69"/>
                  <a:gd name="T33" fmla="*/ 29 h 41"/>
                  <a:gd name="T34" fmla="*/ 12 w 69"/>
                  <a:gd name="T35" fmla="*/ 33 h 41"/>
                  <a:gd name="T36" fmla="*/ 16 w 69"/>
                  <a:gd name="T3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9" h="41">
                    <a:moveTo>
                      <a:pt x="69" y="24"/>
                    </a:moveTo>
                    <a:cubicBezTo>
                      <a:pt x="61" y="24"/>
                      <a:pt x="61" y="24"/>
                      <a:pt x="61" y="24"/>
                    </a:cubicBezTo>
                    <a:cubicBezTo>
                      <a:pt x="61" y="17"/>
                      <a:pt x="59" y="10"/>
                      <a:pt x="56" y="4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7" y="8"/>
                      <a:pt x="69" y="16"/>
                      <a:pt x="69" y="24"/>
                    </a:cubicBezTo>
                    <a:close/>
                    <a:moveTo>
                      <a:pt x="49" y="21"/>
                    </a:move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36"/>
                      <a:pt x="19" y="41"/>
                      <a:pt x="12" y="41"/>
                    </a:cubicBezTo>
                    <a:cubicBezTo>
                      <a:pt x="5" y="41"/>
                      <a:pt x="0" y="36"/>
                      <a:pt x="0" y="29"/>
                    </a:cubicBezTo>
                    <a:cubicBezTo>
                      <a:pt x="0" y="22"/>
                      <a:pt x="5" y="17"/>
                      <a:pt x="12" y="17"/>
                    </a:cubicBezTo>
                    <a:cubicBezTo>
                      <a:pt x="16" y="17"/>
                      <a:pt x="19" y="19"/>
                      <a:pt x="21" y="22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49" y="12"/>
                      <a:pt x="51" y="14"/>
                      <a:pt x="52" y="16"/>
                    </a:cubicBezTo>
                    <a:cubicBezTo>
                      <a:pt x="52" y="18"/>
                      <a:pt x="51" y="20"/>
                      <a:pt x="49" y="21"/>
                    </a:cubicBezTo>
                    <a:close/>
                    <a:moveTo>
                      <a:pt x="16" y="29"/>
                    </a:moveTo>
                    <a:cubicBezTo>
                      <a:pt x="16" y="27"/>
                      <a:pt x="14" y="25"/>
                      <a:pt x="12" y="25"/>
                    </a:cubicBezTo>
                    <a:cubicBezTo>
                      <a:pt x="10" y="25"/>
                      <a:pt x="8" y="27"/>
                      <a:pt x="8" y="29"/>
                    </a:cubicBezTo>
                    <a:cubicBezTo>
                      <a:pt x="8" y="31"/>
                      <a:pt x="10" y="33"/>
                      <a:pt x="12" y="33"/>
                    </a:cubicBezTo>
                    <a:cubicBezTo>
                      <a:pt x="14" y="33"/>
                      <a:pt x="16" y="31"/>
                      <a:pt x="16" y="29"/>
                    </a:cubicBezTo>
                    <a:close/>
                  </a:path>
                </a:pathLst>
              </a:custGeom>
              <a:solidFill>
                <a:srgbClr val="00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2953368" y="4865407"/>
              <a:ext cx="663590" cy="686957"/>
              <a:chOff x="9772178" y="2624156"/>
              <a:chExt cx="1133856" cy="1133856"/>
            </a:xfrm>
          </p:grpSpPr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>
                <a:off x="9772178" y="2624156"/>
                <a:ext cx="1133856" cy="1133856"/>
              </a:xfrm>
              <a:custGeom>
                <a:avLst/>
                <a:gdLst>
                  <a:gd name="T0" fmla="*/ 72 w 144"/>
                  <a:gd name="T1" fmla="*/ 144 h 144"/>
                  <a:gd name="T2" fmla="*/ 0 w 144"/>
                  <a:gd name="T3" fmla="*/ 72 h 144"/>
                  <a:gd name="T4" fmla="*/ 72 w 144"/>
                  <a:gd name="T5" fmla="*/ 0 h 144"/>
                  <a:gd name="T6" fmla="*/ 72 w 144"/>
                  <a:gd name="T7" fmla="*/ 8 h 144"/>
                  <a:gd name="T8" fmla="*/ 8 w 144"/>
                  <a:gd name="T9" fmla="*/ 72 h 144"/>
                  <a:gd name="T10" fmla="*/ 72 w 144"/>
                  <a:gd name="T11" fmla="*/ 136 h 144"/>
                  <a:gd name="T12" fmla="*/ 136 w 144"/>
                  <a:gd name="T13" fmla="*/ 72 h 144"/>
                  <a:gd name="T14" fmla="*/ 144 w 144"/>
                  <a:gd name="T15" fmla="*/ 72 h 144"/>
                  <a:gd name="T16" fmla="*/ 72 w 144"/>
                  <a:gd name="T17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4" h="144">
                    <a:moveTo>
                      <a:pt x="72" y="144"/>
                    </a:moveTo>
                    <a:cubicBezTo>
                      <a:pt x="32" y="144"/>
                      <a:pt x="0" y="112"/>
                      <a:pt x="0" y="72"/>
                    </a:cubicBezTo>
                    <a:cubicBezTo>
                      <a:pt x="0" y="32"/>
                      <a:pt x="32" y="0"/>
                      <a:pt x="72" y="0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37" y="8"/>
                      <a:pt x="8" y="37"/>
                      <a:pt x="8" y="72"/>
                    </a:cubicBezTo>
                    <a:cubicBezTo>
                      <a:pt x="8" y="107"/>
                      <a:pt x="37" y="136"/>
                      <a:pt x="72" y="136"/>
                    </a:cubicBezTo>
                    <a:cubicBezTo>
                      <a:pt x="107" y="136"/>
                      <a:pt x="136" y="107"/>
                      <a:pt x="136" y="72"/>
                    </a:cubicBezTo>
                    <a:cubicBezTo>
                      <a:pt x="144" y="72"/>
                      <a:pt x="144" y="72"/>
                      <a:pt x="144" y="72"/>
                    </a:cubicBezTo>
                    <a:cubicBezTo>
                      <a:pt x="144" y="112"/>
                      <a:pt x="112" y="144"/>
                      <a:pt x="72" y="1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42"/>
              <p:cNvSpPr>
                <a:spLocks noEditPoints="1"/>
              </p:cNvSpPr>
              <p:nvPr/>
            </p:nvSpPr>
            <p:spPr bwMode="auto">
              <a:xfrm>
                <a:off x="10212037" y="2646964"/>
                <a:ext cx="671191" cy="827585"/>
              </a:xfrm>
              <a:custGeom>
                <a:avLst/>
                <a:gdLst>
                  <a:gd name="T0" fmla="*/ 8 w 85"/>
                  <a:gd name="T1" fmla="*/ 57 h 105"/>
                  <a:gd name="T2" fmla="*/ 16 w 85"/>
                  <a:gd name="T3" fmla="*/ 65 h 105"/>
                  <a:gd name="T4" fmla="*/ 20 w 85"/>
                  <a:gd name="T5" fmla="*/ 65 h 105"/>
                  <a:gd name="T6" fmla="*/ 36 w 85"/>
                  <a:gd name="T7" fmla="*/ 81 h 105"/>
                  <a:gd name="T8" fmla="*/ 24 w 85"/>
                  <a:gd name="T9" fmla="*/ 96 h 105"/>
                  <a:gd name="T10" fmla="*/ 24 w 85"/>
                  <a:gd name="T11" fmla="*/ 105 h 105"/>
                  <a:gd name="T12" fmla="*/ 16 w 85"/>
                  <a:gd name="T13" fmla="*/ 105 h 105"/>
                  <a:gd name="T14" fmla="*/ 16 w 85"/>
                  <a:gd name="T15" fmla="*/ 97 h 105"/>
                  <a:gd name="T16" fmla="*/ 0 w 85"/>
                  <a:gd name="T17" fmla="*/ 97 h 105"/>
                  <a:gd name="T18" fmla="*/ 0 w 85"/>
                  <a:gd name="T19" fmla="*/ 89 h 105"/>
                  <a:gd name="T20" fmla="*/ 20 w 85"/>
                  <a:gd name="T21" fmla="*/ 89 h 105"/>
                  <a:gd name="T22" fmla="*/ 28 w 85"/>
                  <a:gd name="T23" fmla="*/ 81 h 105"/>
                  <a:gd name="T24" fmla="*/ 20 w 85"/>
                  <a:gd name="T25" fmla="*/ 73 h 105"/>
                  <a:gd name="T26" fmla="*/ 16 w 85"/>
                  <a:gd name="T27" fmla="*/ 73 h 105"/>
                  <a:gd name="T28" fmla="*/ 0 w 85"/>
                  <a:gd name="T29" fmla="*/ 57 h 105"/>
                  <a:gd name="T30" fmla="*/ 16 w 85"/>
                  <a:gd name="T31" fmla="*/ 41 h 105"/>
                  <a:gd name="T32" fmla="*/ 16 w 85"/>
                  <a:gd name="T33" fmla="*/ 33 h 105"/>
                  <a:gd name="T34" fmla="*/ 24 w 85"/>
                  <a:gd name="T35" fmla="*/ 33 h 105"/>
                  <a:gd name="T36" fmla="*/ 24 w 85"/>
                  <a:gd name="T37" fmla="*/ 41 h 105"/>
                  <a:gd name="T38" fmla="*/ 36 w 85"/>
                  <a:gd name="T39" fmla="*/ 41 h 105"/>
                  <a:gd name="T40" fmla="*/ 36 w 85"/>
                  <a:gd name="T41" fmla="*/ 49 h 105"/>
                  <a:gd name="T42" fmla="*/ 16 w 85"/>
                  <a:gd name="T43" fmla="*/ 49 h 105"/>
                  <a:gd name="T44" fmla="*/ 8 w 85"/>
                  <a:gd name="T45" fmla="*/ 57 h 105"/>
                  <a:gd name="T46" fmla="*/ 85 w 85"/>
                  <a:gd name="T47" fmla="*/ 48 h 105"/>
                  <a:gd name="T48" fmla="*/ 37 w 85"/>
                  <a:gd name="T49" fmla="*/ 0 h 105"/>
                  <a:gd name="T50" fmla="*/ 34 w 85"/>
                  <a:gd name="T51" fmla="*/ 8 h 105"/>
                  <a:gd name="T52" fmla="*/ 77 w 85"/>
                  <a:gd name="T53" fmla="*/ 51 h 105"/>
                  <a:gd name="T54" fmla="*/ 85 w 85"/>
                  <a:gd name="T55" fmla="*/ 4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5" h="105">
                    <a:moveTo>
                      <a:pt x="8" y="57"/>
                    </a:moveTo>
                    <a:cubicBezTo>
                      <a:pt x="8" y="61"/>
                      <a:pt x="12" y="65"/>
                      <a:pt x="16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9" y="65"/>
                      <a:pt x="36" y="72"/>
                      <a:pt x="36" y="81"/>
                    </a:cubicBezTo>
                    <a:cubicBezTo>
                      <a:pt x="36" y="88"/>
                      <a:pt x="31" y="95"/>
                      <a:pt x="24" y="96"/>
                    </a:cubicBezTo>
                    <a:cubicBezTo>
                      <a:pt x="24" y="105"/>
                      <a:pt x="24" y="105"/>
                      <a:pt x="24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97"/>
                      <a:pt x="16" y="97"/>
                      <a:pt x="16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4" y="89"/>
                      <a:pt x="28" y="85"/>
                      <a:pt x="28" y="81"/>
                    </a:cubicBezTo>
                    <a:cubicBezTo>
                      <a:pt x="28" y="77"/>
                      <a:pt x="24" y="73"/>
                      <a:pt x="20" y="73"/>
                    </a:cubicBezTo>
                    <a:cubicBezTo>
                      <a:pt x="16" y="73"/>
                      <a:pt x="16" y="73"/>
                      <a:pt x="16" y="73"/>
                    </a:cubicBezTo>
                    <a:cubicBezTo>
                      <a:pt x="7" y="73"/>
                      <a:pt x="0" y="66"/>
                      <a:pt x="0" y="57"/>
                    </a:cubicBezTo>
                    <a:cubicBezTo>
                      <a:pt x="0" y="48"/>
                      <a:pt x="7" y="41"/>
                      <a:pt x="16" y="41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9"/>
                      <a:pt x="36" y="49"/>
                      <a:pt x="3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2" y="49"/>
                      <a:pt x="8" y="53"/>
                      <a:pt x="8" y="57"/>
                    </a:cubicBezTo>
                    <a:close/>
                    <a:moveTo>
                      <a:pt x="85" y="48"/>
                    </a:moveTo>
                    <a:cubicBezTo>
                      <a:pt x="78" y="25"/>
                      <a:pt x="60" y="7"/>
                      <a:pt x="37" y="0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55" y="14"/>
                      <a:pt x="71" y="30"/>
                      <a:pt x="77" y="51"/>
                    </a:cubicBezTo>
                    <a:lnTo>
                      <a:pt x="85" y="48"/>
                    </a:lnTo>
                    <a:close/>
                  </a:path>
                </a:pathLst>
              </a:custGeom>
              <a:solidFill>
                <a:srgbClr val="00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266123" y="4769452"/>
              <a:ext cx="487403" cy="748222"/>
              <a:chOff x="1416605" y="2480332"/>
              <a:chExt cx="832810" cy="1234976"/>
            </a:xfrm>
          </p:grpSpPr>
          <p:sp>
            <p:nvSpPr>
              <p:cNvPr id="40" name="Freeform 39"/>
              <p:cNvSpPr>
                <a:spLocks noEditPoints="1"/>
              </p:cNvSpPr>
              <p:nvPr/>
            </p:nvSpPr>
            <p:spPr bwMode="auto">
              <a:xfrm>
                <a:off x="1416605" y="2480332"/>
                <a:ext cx="832810" cy="1234976"/>
              </a:xfrm>
              <a:custGeom>
                <a:avLst/>
                <a:gdLst>
                  <a:gd name="T0" fmla="*/ 76 w 96"/>
                  <a:gd name="T1" fmla="*/ 48 h 144"/>
                  <a:gd name="T2" fmla="*/ 76 w 96"/>
                  <a:gd name="T3" fmla="*/ 28 h 144"/>
                  <a:gd name="T4" fmla="*/ 48 w 96"/>
                  <a:gd name="T5" fmla="*/ 0 h 144"/>
                  <a:gd name="T6" fmla="*/ 20 w 96"/>
                  <a:gd name="T7" fmla="*/ 28 h 144"/>
                  <a:gd name="T8" fmla="*/ 20 w 96"/>
                  <a:gd name="T9" fmla="*/ 48 h 144"/>
                  <a:gd name="T10" fmla="*/ 0 w 96"/>
                  <a:gd name="T11" fmla="*/ 48 h 144"/>
                  <a:gd name="T12" fmla="*/ 0 w 96"/>
                  <a:gd name="T13" fmla="*/ 144 h 144"/>
                  <a:gd name="T14" fmla="*/ 96 w 96"/>
                  <a:gd name="T15" fmla="*/ 144 h 144"/>
                  <a:gd name="T16" fmla="*/ 96 w 96"/>
                  <a:gd name="T17" fmla="*/ 48 h 144"/>
                  <a:gd name="T18" fmla="*/ 76 w 96"/>
                  <a:gd name="T19" fmla="*/ 48 h 144"/>
                  <a:gd name="T20" fmla="*/ 28 w 96"/>
                  <a:gd name="T21" fmla="*/ 28 h 144"/>
                  <a:gd name="T22" fmla="*/ 48 w 96"/>
                  <a:gd name="T23" fmla="*/ 8 h 144"/>
                  <a:gd name="T24" fmla="*/ 68 w 96"/>
                  <a:gd name="T25" fmla="*/ 28 h 144"/>
                  <a:gd name="T26" fmla="*/ 68 w 96"/>
                  <a:gd name="T27" fmla="*/ 48 h 144"/>
                  <a:gd name="T28" fmla="*/ 28 w 96"/>
                  <a:gd name="T29" fmla="*/ 48 h 144"/>
                  <a:gd name="T30" fmla="*/ 28 w 96"/>
                  <a:gd name="T31" fmla="*/ 28 h 144"/>
                  <a:gd name="T32" fmla="*/ 88 w 96"/>
                  <a:gd name="T33" fmla="*/ 56 h 144"/>
                  <a:gd name="T34" fmla="*/ 88 w 96"/>
                  <a:gd name="T35" fmla="*/ 120 h 144"/>
                  <a:gd name="T36" fmla="*/ 8 w 96"/>
                  <a:gd name="T37" fmla="*/ 120 h 144"/>
                  <a:gd name="T38" fmla="*/ 8 w 96"/>
                  <a:gd name="T39" fmla="*/ 56 h 144"/>
                  <a:gd name="T40" fmla="*/ 88 w 96"/>
                  <a:gd name="T41" fmla="*/ 56 h 144"/>
                  <a:gd name="T42" fmla="*/ 8 w 96"/>
                  <a:gd name="T43" fmla="*/ 136 h 144"/>
                  <a:gd name="T44" fmla="*/ 8 w 96"/>
                  <a:gd name="T45" fmla="*/ 128 h 144"/>
                  <a:gd name="T46" fmla="*/ 88 w 96"/>
                  <a:gd name="T47" fmla="*/ 128 h 144"/>
                  <a:gd name="T48" fmla="*/ 88 w 96"/>
                  <a:gd name="T49" fmla="*/ 136 h 144"/>
                  <a:gd name="T50" fmla="*/ 8 w 96"/>
                  <a:gd name="T51" fmla="*/ 136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6" h="144">
                    <a:moveTo>
                      <a:pt x="76" y="48"/>
                    </a:moveTo>
                    <a:cubicBezTo>
                      <a:pt x="76" y="28"/>
                      <a:pt x="76" y="28"/>
                      <a:pt x="76" y="28"/>
                    </a:cubicBezTo>
                    <a:cubicBezTo>
                      <a:pt x="76" y="13"/>
                      <a:pt x="63" y="0"/>
                      <a:pt x="48" y="0"/>
                    </a:cubicBezTo>
                    <a:cubicBezTo>
                      <a:pt x="33" y="0"/>
                      <a:pt x="20" y="13"/>
                      <a:pt x="20" y="28"/>
                    </a:cubicBezTo>
                    <a:cubicBezTo>
                      <a:pt x="20" y="48"/>
                      <a:pt x="20" y="48"/>
                      <a:pt x="2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96" y="144"/>
                      <a:pt x="96" y="144"/>
                      <a:pt x="96" y="144"/>
                    </a:cubicBezTo>
                    <a:cubicBezTo>
                      <a:pt x="96" y="48"/>
                      <a:pt x="96" y="48"/>
                      <a:pt x="96" y="48"/>
                    </a:cubicBezTo>
                    <a:lnTo>
                      <a:pt x="76" y="48"/>
                    </a:lnTo>
                    <a:close/>
                    <a:moveTo>
                      <a:pt x="28" y="28"/>
                    </a:moveTo>
                    <a:cubicBezTo>
                      <a:pt x="28" y="17"/>
                      <a:pt x="37" y="8"/>
                      <a:pt x="48" y="8"/>
                    </a:cubicBezTo>
                    <a:cubicBezTo>
                      <a:pt x="59" y="8"/>
                      <a:pt x="68" y="17"/>
                      <a:pt x="68" y="28"/>
                    </a:cubicBezTo>
                    <a:cubicBezTo>
                      <a:pt x="68" y="48"/>
                      <a:pt x="68" y="48"/>
                      <a:pt x="68" y="48"/>
                    </a:cubicBezTo>
                    <a:cubicBezTo>
                      <a:pt x="28" y="48"/>
                      <a:pt x="28" y="48"/>
                      <a:pt x="28" y="48"/>
                    </a:cubicBezTo>
                    <a:lnTo>
                      <a:pt x="28" y="28"/>
                    </a:lnTo>
                    <a:close/>
                    <a:moveTo>
                      <a:pt x="88" y="56"/>
                    </a:moveTo>
                    <a:cubicBezTo>
                      <a:pt x="88" y="120"/>
                      <a:pt x="88" y="120"/>
                      <a:pt x="88" y="120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8" y="56"/>
                      <a:pt x="8" y="56"/>
                      <a:pt x="8" y="56"/>
                    </a:cubicBezTo>
                    <a:lnTo>
                      <a:pt x="88" y="56"/>
                    </a:lnTo>
                    <a:close/>
                    <a:moveTo>
                      <a:pt x="8" y="136"/>
                    </a:moveTo>
                    <a:cubicBezTo>
                      <a:pt x="8" y="128"/>
                      <a:pt x="8" y="128"/>
                      <a:pt x="8" y="128"/>
                    </a:cubicBezTo>
                    <a:cubicBezTo>
                      <a:pt x="88" y="128"/>
                      <a:pt x="88" y="128"/>
                      <a:pt x="88" y="128"/>
                    </a:cubicBezTo>
                    <a:cubicBezTo>
                      <a:pt x="88" y="136"/>
                      <a:pt x="88" y="136"/>
                      <a:pt x="88" y="136"/>
                    </a:cubicBezTo>
                    <a:lnTo>
                      <a:pt x="8" y="1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40"/>
              <p:cNvSpPr>
                <a:spLocks noEditPoints="1"/>
              </p:cNvSpPr>
              <p:nvPr/>
            </p:nvSpPr>
            <p:spPr bwMode="auto">
              <a:xfrm>
                <a:off x="1729799" y="3064010"/>
                <a:ext cx="206423" cy="341665"/>
              </a:xfrm>
              <a:custGeom>
                <a:avLst/>
                <a:gdLst>
                  <a:gd name="T0" fmla="*/ 24 w 24"/>
                  <a:gd name="T1" fmla="*/ 12 h 40"/>
                  <a:gd name="T2" fmla="*/ 12 w 24"/>
                  <a:gd name="T3" fmla="*/ 0 h 40"/>
                  <a:gd name="T4" fmla="*/ 0 w 24"/>
                  <a:gd name="T5" fmla="*/ 12 h 40"/>
                  <a:gd name="T6" fmla="*/ 8 w 24"/>
                  <a:gd name="T7" fmla="*/ 23 h 40"/>
                  <a:gd name="T8" fmla="*/ 8 w 24"/>
                  <a:gd name="T9" fmla="*/ 40 h 40"/>
                  <a:gd name="T10" fmla="*/ 16 w 24"/>
                  <a:gd name="T11" fmla="*/ 40 h 40"/>
                  <a:gd name="T12" fmla="*/ 16 w 24"/>
                  <a:gd name="T13" fmla="*/ 23 h 40"/>
                  <a:gd name="T14" fmla="*/ 24 w 24"/>
                  <a:gd name="T15" fmla="*/ 12 h 40"/>
                  <a:gd name="T16" fmla="*/ 12 w 24"/>
                  <a:gd name="T17" fmla="*/ 16 h 40"/>
                  <a:gd name="T18" fmla="*/ 8 w 24"/>
                  <a:gd name="T19" fmla="*/ 12 h 40"/>
                  <a:gd name="T20" fmla="*/ 12 w 24"/>
                  <a:gd name="T21" fmla="*/ 8 h 40"/>
                  <a:gd name="T22" fmla="*/ 16 w 24"/>
                  <a:gd name="T23" fmla="*/ 12 h 40"/>
                  <a:gd name="T24" fmla="*/ 12 w 24"/>
                  <a:gd name="T25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0">
                    <a:moveTo>
                      <a:pt x="24" y="12"/>
                    </a:moveTo>
                    <a:cubicBezTo>
                      <a:pt x="24" y="5"/>
                      <a:pt x="19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7"/>
                      <a:pt x="3" y="22"/>
                      <a:pt x="8" y="23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21" y="22"/>
                      <a:pt x="24" y="17"/>
                      <a:pt x="24" y="12"/>
                    </a:cubicBezTo>
                    <a:close/>
                    <a:moveTo>
                      <a:pt x="12" y="16"/>
                    </a:moveTo>
                    <a:cubicBezTo>
                      <a:pt x="10" y="16"/>
                      <a:pt x="8" y="14"/>
                      <a:pt x="8" y="12"/>
                    </a:cubicBezTo>
                    <a:cubicBezTo>
                      <a:pt x="8" y="10"/>
                      <a:pt x="10" y="8"/>
                      <a:pt x="12" y="8"/>
                    </a:cubicBezTo>
                    <a:cubicBezTo>
                      <a:pt x="14" y="8"/>
                      <a:pt x="16" y="10"/>
                      <a:pt x="16" y="12"/>
                    </a:cubicBezTo>
                    <a:cubicBezTo>
                      <a:pt x="16" y="14"/>
                      <a:pt x="14" y="16"/>
                      <a:pt x="12" y="16"/>
                    </a:cubicBezTo>
                    <a:close/>
                  </a:path>
                </a:pathLst>
              </a:custGeom>
              <a:solidFill>
                <a:srgbClr val="00B1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6273" y="4775317"/>
              <a:ext cx="605704" cy="742357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6828388" y="4774053"/>
              <a:ext cx="522232" cy="743623"/>
              <a:chOff x="7064145" y="2539178"/>
              <a:chExt cx="892324" cy="1227384"/>
            </a:xfrm>
          </p:grpSpPr>
          <p:sp>
            <p:nvSpPr>
              <p:cNvPr id="38" name="Freeform 37"/>
              <p:cNvSpPr>
                <a:spLocks/>
              </p:cNvSpPr>
              <p:nvPr/>
            </p:nvSpPr>
            <p:spPr bwMode="auto">
              <a:xfrm>
                <a:off x="7303979" y="3219883"/>
                <a:ext cx="409128" cy="155186"/>
              </a:xfrm>
              <a:custGeom>
                <a:avLst/>
                <a:gdLst>
                  <a:gd name="T0" fmla="*/ 7 w 48"/>
                  <a:gd name="T1" fmla="*/ 18 h 18"/>
                  <a:gd name="T2" fmla="*/ 0 w 48"/>
                  <a:gd name="T3" fmla="*/ 14 h 18"/>
                  <a:gd name="T4" fmla="*/ 24 w 48"/>
                  <a:gd name="T5" fmla="*/ 0 h 18"/>
                  <a:gd name="T6" fmla="*/ 48 w 48"/>
                  <a:gd name="T7" fmla="*/ 14 h 18"/>
                  <a:gd name="T8" fmla="*/ 41 w 48"/>
                  <a:gd name="T9" fmla="*/ 18 h 18"/>
                  <a:gd name="T10" fmla="*/ 24 w 48"/>
                  <a:gd name="T11" fmla="*/ 8 h 18"/>
                  <a:gd name="T12" fmla="*/ 7 w 48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8">
                    <a:moveTo>
                      <a:pt x="7" y="18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5" y="5"/>
                      <a:pt x="14" y="0"/>
                      <a:pt x="24" y="0"/>
                    </a:cubicBezTo>
                    <a:cubicBezTo>
                      <a:pt x="34" y="0"/>
                      <a:pt x="43" y="5"/>
                      <a:pt x="48" y="14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8" y="12"/>
                      <a:pt x="31" y="8"/>
                      <a:pt x="24" y="8"/>
                    </a:cubicBezTo>
                    <a:cubicBezTo>
                      <a:pt x="17" y="8"/>
                      <a:pt x="10" y="12"/>
                      <a:pt x="7" y="18"/>
                    </a:cubicBezTo>
                    <a:close/>
                  </a:path>
                </a:pathLst>
              </a:custGeom>
              <a:solidFill>
                <a:srgbClr val="00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38"/>
              <p:cNvSpPr>
                <a:spLocks noEditPoints="1"/>
              </p:cNvSpPr>
              <p:nvPr/>
            </p:nvSpPr>
            <p:spPr bwMode="auto">
              <a:xfrm>
                <a:off x="7064145" y="2539178"/>
                <a:ext cx="892324" cy="1227384"/>
              </a:xfrm>
              <a:custGeom>
                <a:avLst/>
                <a:gdLst>
                  <a:gd name="T0" fmla="*/ 56 w 104"/>
                  <a:gd name="T1" fmla="*/ 29 h 144"/>
                  <a:gd name="T2" fmla="*/ 56 w 104"/>
                  <a:gd name="T3" fmla="*/ 23 h 144"/>
                  <a:gd name="T4" fmla="*/ 64 w 104"/>
                  <a:gd name="T5" fmla="*/ 12 h 144"/>
                  <a:gd name="T6" fmla="*/ 52 w 104"/>
                  <a:gd name="T7" fmla="*/ 0 h 144"/>
                  <a:gd name="T8" fmla="*/ 40 w 104"/>
                  <a:gd name="T9" fmla="*/ 12 h 144"/>
                  <a:gd name="T10" fmla="*/ 48 w 104"/>
                  <a:gd name="T11" fmla="*/ 23 h 144"/>
                  <a:gd name="T12" fmla="*/ 48 w 104"/>
                  <a:gd name="T13" fmla="*/ 29 h 144"/>
                  <a:gd name="T14" fmla="*/ 0 w 104"/>
                  <a:gd name="T15" fmla="*/ 81 h 144"/>
                  <a:gd name="T16" fmla="*/ 0 w 104"/>
                  <a:gd name="T17" fmla="*/ 121 h 144"/>
                  <a:gd name="T18" fmla="*/ 3 w 104"/>
                  <a:gd name="T19" fmla="*/ 122 h 144"/>
                  <a:gd name="T20" fmla="*/ 27 w 104"/>
                  <a:gd name="T21" fmla="*/ 128 h 144"/>
                  <a:gd name="T22" fmla="*/ 52 w 104"/>
                  <a:gd name="T23" fmla="*/ 144 h 144"/>
                  <a:gd name="T24" fmla="*/ 77 w 104"/>
                  <a:gd name="T25" fmla="*/ 128 h 144"/>
                  <a:gd name="T26" fmla="*/ 101 w 104"/>
                  <a:gd name="T27" fmla="*/ 122 h 144"/>
                  <a:gd name="T28" fmla="*/ 104 w 104"/>
                  <a:gd name="T29" fmla="*/ 121 h 144"/>
                  <a:gd name="T30" fmla="*/ 104 w 104"/>
                  <a:gd name="T31" fmla="*/ 81 h 144"/>
                  <a:gd name="T32" fmla="*/ 56 w 104"/>
                  <a:gd name="T33" fmla="*/ 29 h 144"/>
                  <a:gd name="T34" fmla="*/ 52 w 104"/>
                  <a:gd name="T35" fmla="*/ 8 h 144"/>
                  <a:gd name="T36" fmla="*/ 56 w 104"/>
                  <a:gd name="T37" fmla="*/ 12 h 144"/>
                  <a:gd name="T38" fmla="*/ 52 w 104"/>
                  <a:gd name="T39" fmla="*/ 16 h 144"/>
                  <a:gd name="T40" fmla="*/ 48 w 104"/>
                  <a:gd name="T41" fmla="*/ 12 h 144"/>
                  <a:gd name="T42" fmla="*/ 52 w 104"/>
                  <a:gd name="T43" fmla="*/ 8 h 144"/>
                  <a:gd name="T44" fmla="*/ 52 w 104"/>
                  <a:gd name="T45" fmla="*/ 37 h 144"/>
                  <a:gd name="T46" fmla="*/ 96 w 104"/>
                  <a:gd name="T47" fmla="*/ 81 h 144"/>
                  <a:gd name="T48" fmla="*/ 96 w 104"/>
                  <a:gd name="T49" fmla="*/ 99 h 144"/>
                  <a:gd name="T50" fmla="*/ 8 w 104"/>
                  <a:gd name="T51" fmla="*/ 99 h 144"/>
                  <a:gd name="T52" fmla="*/ 8 w 104"/>
                  <a:gd name="T53" fmla="*/ 81 h 144"/>
                  <a:gd name="T54" fmla="*/ 52 w 104"/>
                  <a:gd name="T55" fmla="*/ 37 h 144"/>
                  <a:gd name="T56" fmla="*/ 52 w 104"/>
                  <a:gd name="T57" fmla="*/ 136 h 144"/>
                  <a:gd name="T58" fmla="*/ 37 w 104"/>
                  <a:gd name="T59" fmla="*/ 129 h 144"/>
                  <a:gd name="T60" fmla="*/ 52 w 104"/>
                  <a:gd name="T61" fmla="*/ 130 h 144"/>
                  <a:gd name="T62" fmla="*/ 67 w 104"/>
                  <a:gd name="T63" fmla="*/ 129 h 144"/>
                  <a:gd name="T64" fmla="*/ 52 w 104"/>
                  <a:gd name="T65" fmla="*/ 136 h 144"/>
                  <a:gd name="T66" fmla="*/ 8 w 104"/>
                  <a:gd name="T67" fmla="*/ 115 h 144"/>
                  <a:gd name="T68" fmla="*/ 8 w 104"/>
                  <a:gd name="T69" fmla="*/ 108 h 144"/>
                  <a:gd name="T70" fmla="*/ 52 w 104"/>
                  <a:gd name="T71" fmla="*/ 114 h 144"/>
                  <a:gd name="T72" fmla="*/ 96 w 104"/>
                  <a:gd name="T73" fmla="*/ 108 h 144"/>
                  <a:gd name="T74" fmla="*/ 96 w 104"/>
                  <a:gd name="T75" fmla="*/ 115 h 144"/>
                  <a:gd name="T76" fmla="*/ 8 w 104"/>
                  <a:gd name="T77" fmla="*/ 115 h 144"/>
                  <a:gd name="T78" fmla="*/ 40 w 104"/>
                  <a:gd name="T79" fmla="*/ 72 h 144"/>
                  <a:gd name="T80" fmla="*/ 32 w 104"/>
                  <a:gd name="T81" fmla="*/ 72 h 144"/>
                  <a:gd name="T82" fmla="*/ 32 w 104"/>
                  <a:gd name="T83" fmla="*/ 56 h 144"/>
                  <a:gd name="T84" fmla="*/ 40 w 104"/>
                  <a:gd name="T85" fmla="*/ 56 h 144"/>
                  <a:gd name="T86" fmla="*/ 40 w 104"/>
                  <a:gd name="T87" fmla="*/ 72 h 144"/>
                  <a:gd name="T88" fmla="*/ 72 w 104"/>
                  <a:gd name="T89" fmla="*/ 72 h 144"/>
                  <a:gd name="T90" fmla="*/ 64 w 104"/>
                  <a:gd name="T91" fmla="*/ 72 h 144"/>
                  <a:gd name="T92" fmla="*/ 64 w 104"/>
                  <a:gd name="T93" fmla="*/ 56 h 144"/>
                  <a:gd name="T94" fmla="*/ 72 w 104"/>
                  <a:gd name="T95" fmla="*/ 56 h 144"/>
                  <a:gd name="T96" fmla="*/ 72 w 104"/>
                  <a:gd name="T97" fmla="*/ 7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4" h="144">
                    <a:moveTo>
                      <a:pt x="56" y="29"/>
                    </a:moveTo>
                    <a:cubicBezTo>
                      <a:pt x="56" y="23"/>
                      <a:pt x="56" y="23"/>
                      <a:pt x="56" y="23"/>
                    </a:cubicBezTo>
                    <a:cubicBezTo>
                      <a:pt x="61" y="22"/>
                      <a:pt x="64" y="17"/>
                      <a:pt x="64" y="12"/>
                    </a:cubicBezTo>
                    <a:cubicBezTo>
                      <a:pt x="64" y="5"/>
                      <a:pt x="59" y="0"/>
                      <a:pt x="52" y="0"/>
                    </a:cubicBezTo>
                    <a:cubicBezTo>
                      <a:pt x="45" y="0"/>
                      <a:pt x="40" y="5"/>
                      <a:pt x="40" y="12"/>
                    </a:cubicBezTo>
                    <a:cubicBezTo>
                      <a:pt x="40" y="17"/>
                      <a:pt x="43" y="22"/>
                      <a:pt x="48" y="23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21" y="31"/>
                      <a:pt x="0" y="54"/>
                      <a:pt x="0" y="81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3" y="122"/>
                      <a:pt x="3" y="122"/>
                      <a:pt x="3" y="122"/>
                    </a:cubicBezTo>
                    <a:cubicBezTo>
                      <a:pt x="11" y="124"/>
                      <a:pt x="19" y="126"/>
                      <a:pt x="27" y="128"/>
                    </a:cubicBezTo>
                    <a:cubicBezTo>
                      <a:pt x="31" y="137"/>
                      <a:pt x="41" y="144"/>
                      <a:pt x="52" y="144"/>
                    </a:cubicBezTo>
                    <a:cubicBezTo>
                      <a:pt x="63" y="144"/>
                      <a:pt x="73" y="137"/>
                      <a:pt x="77" y="128"/>
                    </a:cubicBezTo>
                    <a:cubicBezTo>
                      <a:pt x="85" y="126"/>
                      <a:pt x="93" y="124"/>
                      <a:pt x="101" y="122"/>
                    </a:cubicBezTo>
                    <a:cubicBezTo>
                      <a:pt x="104" y="121"/>
                      <a:pt x="104" y="121"/>
                      <a:pt x="104" y="121"/>
                    </a:cubicBezTo>
                    <a:cubicBezTo>
                      <a:pt x="104" y="81"/>
                      <a:pt x="104" y="81"/>
                      <a:pt x="104" y="81"/>
                    </a:cubicBezTo>
                    <a:cubicBezTo>
                      <a:pt x="104" y="54"/>
                      <a:pt x="83" y="31"/>
                      <a:pt x="56" y="29"/>
                    </a:cubicBezTo>
                    <a:close/>
                    <a:moveTo>
                      <a:pt x="52" y="8"/>
                    </a:moveTo>
                    <a:cubicBezTo>
                      <a:pt x="54" y="8"/>
                      <a:pt x="56" y="10"/>
                      <a:pt x="56" y="12"/>
                    </a:cubicBezTo>
                    <a:cubicBezTo>
                      <a:pt x="56" y="14"/>
                      <a:pt x="54" y="16"/>
                      <a:pt x="52" y="16"/>
                    </a:cubicBezTo>
                    <a:cubicBezTo>
                      <a:pt x="50" y="16"/>
                      <a:pt x="48" y="14"/>
                      <a:pt x="48" y="12"/>
                    </a:cubicBezTo>
                    <a:cubicBezTo>
                      <a:pt x="48" y="10"/>
                      <a:pt x="50" y="8"/>
                      <a:pt x="52" y="8"/>
                    </a:cubicBezTo>
                    <a:close/>
                    <a:moveTo>
                      <a:pt x="52" y="37"/>
                    </a:moveTo>
                    <a:cubicBezTo>
                      <a:pt x="76" y="37"/>
                      <a:pt x="96" y="57"/>
                      <a:pt x="96" y="81"/>
                    </a:cubicBezTo>
                    <a:cubicBezTo>
                      <a:pt x="96" y="99"/>
                      <a:pt x="96" y="99"/>
                      <a:pt x="96" y="99"/>
                    </a:cubicBezTo>
                    <a:cubicBezTo>
                      <a:pt x="68" y="108"/>
                      <a:pt x="36" y="108"/>
                      <a:pt x="8" y="99"/>
                    </a:cubicBezTo>
                    <a:cubicBezTo>
                      <a:pt x="8" y="81"/>
                      <a:pt x="8" y="81"/>
                      <a:pt x="8" y="81"/>
                    </a:cubicBezTo>
                    <a:cubicBezTo>
                      <a:pt x="8" y="57"/>
                      <a:pt x="28" y="37"/>
                      <a:pt x="52" y="37"/>
                    </a:cubicBezTo>
                    <a:close/>
                    <a:moveTo>
                      <a:pt x="52" y="136"/>
                    </a:moveTo>
                    <a:cubicBezTo>
                      <a:pt x="46" y="136"/>
                      <a:pt x="41" y="133"/>
                      <a:pt x="37" y="129"/>
                    </a:cubicBezTo>
                    <a:cubicBezTo>
                      <a:pt x="42" y="130"/>
                      <a:pt x="47" y="130"/>
                      <a:pt x="52" y="130"/>
                    </a:cubicBezTo>
                    <a:cubicBezTo>
                      <a:pt x="57" y="130"/>
                      <a:pt x="62" y="130"/>
                      <a:pt x="67" y="129"/>
                    </a:cubicBezTo>
                    <a:cubicBezTo>
                      <a:pt x="63" y="133"/>
                      <a:pt x="58" y="136"/>
                      <a:pt x="52" y="136"/>
                    </a:cubicBezTo>
                    <a:close/>
                    <a:moveTo>
                      <a:pt x="8" y="115"/>
                    </a:moveTo>
                    <a:cubicBezTo>
                      <a:pt x="8" y="108"/>
                      <a:pt x="8" y="108"/>
                      <a:pt x="8" y="108"/>
                    </a:cubicBezTo>
                    <a:cubicBezTo>
                      <a:pt x="22" y="112"/>
                      <a:pt x="37" y="114"/>
                      <a:pt x="52" y="114"/>
                    </a:cubicBezTo>
                    <a:cubicBezTo>
                      <a:pt x="67" y="114"/>
                      <a:pt x="82" y="112"/>
                      <a:pt x="96" y="108"/>
                    </a:cubicBezTo>
                    <a:cubicBezTo>
                      <a:pt x="96" y="115"/>
                      <a:pt x="96" y="115"/>
                      <a:pt x="96" y="115"/>
                    </a:cubicBezTo>
                    <a:cubicBezTo>
                      <a:pt x="67" y="124"/>
                      <a:pt x="37" y="124"/>
                      <a:pt x="8" y="115"/>
                    </a:cubicBezTo>
                    <a:close/>
                    <a:moveTo>
                      <a:pt x="40" y="72"/>
                    </a:moveTo>
                    <a:cubicBezTo>
                      <a:pt x="32" y="72"/>
                      <a:pt x="32" y="72"/>
                      <a:pt x="32" y="72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40" y="56"/>
                      <a:pt x="40" y="56"/>
                      <a:pt x="40" y="56"/>
                    </a:cubicBezTo>
                    <a:lnTo>
                      <a:pt x="40" y="72"/>
                    </a:lnTo>
                    <a:close/>
                    <a:moveTo>
                      <a:pt x="72" y="72"/>
                    </a:moveTo>
                    <a:cubicBezTo>
                      <a:pt x="64" y="72"/>
                      <a:pt x="64" y="72"/>
                      <a:pt x="64" y="72"/>
                    </a:cubicBezTo>
                    <a:cubicBezTo>
                      <a:pt x="64" y="56"/>
                      <a:pt x="64" y="56"/>
                      <a:pt x="64" y="56"/>
                    </a:cubicBezTo>
                    <a:cubicBezTo>
                      <a:pt x="72" y="56"/>
                      <a:pt x="72" y="56"/>
                      <a:pt x="72" y="56"/>
                    </a:cubicBezTo>
                    <a:lnTo>
                      <a:pt x="72" y="7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3723" y="4777055"/>
              <a:ext cx="814901" cy="8549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005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 panose="020F0704030504030204" pitchFamily="34" charset="0"/>
              </a:rPr>
              <a:t>Agenda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Arial Rounded MT Bold" panose="020F0704030504030204" pitchFamily="34" charset="0"/>
              </a:rPr>
              <a:t>Edgeline</a:t>
            </a:r>
            <a:r>
              <a:rPr lang="en-US" dirty="0" smtClean="0">
                <a:latin typeface="Arial Rounded MT Bold" panose="020F0704030504030204" pitchFamily="34" charset="0"/>
              </a:rPr>
              <a:t> Overview</a:t>
            </a:r>
          </a:p>
          <a:p>
            <a:r>
              <a:rPr lang="en-US" dirty="0" smtClean="0">
                <a:latin typeface="Arial Rounded MT Bold" panose="020F0704030504030204" pitchFamily="34" charset="0"/>
              </a:rPr>
              <a:t>Use cases</a:t>
            </a:r>
          </a:p>
          <a:p>
            <a:r>
              <a:rPr lang="en-US" dirty="0" smtClean="0">
                <a:latin typeface="Arial Rounded MT Bold" panose="020F0704030504030204" pitchFamily="34" charset="0"/>
              </a:rPr>
              <a:t>Operationalize Video Surveillance Use case</a:t>
            </a:r>
          </a:p>
          <a:p>
            <a:pPr lvl="1"/>
            <a:r>
              <a:rPr lang="en-US" dirty="0" err="1" smtClean="0">
                <a:latin typeface="Arial Rounded MT Bold" panose="020F0704030504030204" pitchFamily="34" charset="0"/>
              </a:rPr>
              <a:t>Edgeline</a:t>
            </a:r>
            <a:r>
              <a:rPr lang="en-US" dirty="0" smtClean="0">
                <a:latin typeface="Arial Rounded MT Bold" panose="020F0704030504030204" pitchFamily="34" charset="0"/>
              </a:rPr>
              <a:t> and Universal IoT in action</a:t>
            </a:r>
          </a:p>
          <a:p>
            <a:r>
              <a:rPr lang="en-US" dirty="0" smtClean="0">
                <a:latin typeface="Arial Rounded MT Bold" panose="020F0704030504030204" pitchFamily="34" charset="0"/>
              </a:rPr>
              <a:t>Performance Data</a:t>
            </a:r>
            <a:endParaRPr lang="en-US" dirty="0">
              <a:latin typeface="Arial Rounded MT Bold" panose="020F0704030504030204" pitchFamily="34" charset="0"/>
            </a:endParaRPr>
          </a:p>
          <a:p>
            <a:pPr lvl="1"/>
            <a:endParaRPr lang="en-US" dirty="0" smtClean="0">
              <a:latin typeface="Arial Rounded MT Bold" panose="020F0704030504030204" pitchFamily="34" charset="0"/>
            </a:endParaRPr>
          </a:p>
          <a:p>
            <a:endParaRPr lang="en-US" dirty="0" smtClean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26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Pushing “rich media” to the data center for VA is not efficient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90" y="869169"/>
            <a:ext cx="4226114" cy="242513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947332" y="1334910"/>
          <a:ext cx="3746554" cy="128203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8732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732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56406">
                <a:tc>
                  <a:txBody>
                    <a:bodyPr/>
                    <a:lstStyle/>
                    <a:p>
                      <a:r>
                        <a:rPr lang="en-US" sz="1200" dirty="0"/>
                        <a:t>Number</a:t>
                      </a:r>
                      <a:r>
                        <a:rPr lang="en-US" sz="1200" baseline="0" dirty="0"/>
                        <a:t> of streams</a:t>
                      </a:r>
                      <a:endParaRPr lang="en-US" sz="1200" b="0" dirty="0"/>
                    </a:p>
                  </a:txBody>
                  <a:tcPr marL="63224" marR="63224" marT="31611" marB="31611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Network utilization</a:t>
                      </a:r>
                      <a:endParaRPr lang="en-US" sz="1200" b="0" dirty="0"/>
                    </a:p>
                  </a:txBody>
                  <a:tcPr marL="63224" marR="63224" marT="31611" marB="3161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6406">
                <a:tc>
                  <a:txBody>
                    <a:bodyPr/>
                    <a:lstStyle/>
                    <a:p>
                      <a:r>
                        <a:rPr lang="en-US" sz="1200" dirty="0"/>
                        <a:t>1 </a:t>
                      </a:r>
                      <a:r>
                        <a:rPr lang="en-US" sz="1200" dirty="0" err="1"/>
                        <a:t>PoE</a:t>
                      </a:r>
                      <a:r>
                        <a:rPr lang="en-US" sz="1200" dirty="0"/>
                        <a:t> stream</a:t>
                      </a:r>
                    </a:p>
                  </a:txBody>
                  <a:tcPr marL="63224" marR="63224" marT="31611" marB="31611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~150-300</a:t>
                      </a:r>
                      <a:r>
                        <a:rPr lang="en-US" sz="1200" baseline="0" dirty="0"/>
                        <a:t> KB/s</a:t>
                      </a:r>
                      <a:endParaRPr lang="en-US" sz="1200" dirty="0"/>
                    </a:p>
                  </a:txBody>
                  <a:tcPr marL="63224" marR="63224" marT="31611" marB="31611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6406">
                <a:tc>
                  <a:txBody>
                    <a:bodyPr/>
                    <a:lstStyle/>
                    <a:p>
                      <a:r>
                        <a:rPr lang="en-US" sz="1200" dirty="0"/>
                        <a:t>2 </a:t>
                      </a:r>
                      <a:r>
                        <a:rPr lang="en-US" sz="1200" dirty="0" err="1"/>
                        <a:t>PoE</a:t>
                      </a:r>
                      <a:r>
                        <a:rPr lang="en-US" sz="1200" dirty="0"/>
                        <a:t> streams</a:t>
                      </a:r>
                    </a:p>
                  </a:txBody>
                  <a:tcPr marL="63224" marR="63224" marT="31611" marB="31611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~</a:t>
                      </a:r>
                      <a:r>
                        <a:rPr lang="en-US" sz="1200" baseline="0" dirty="0"/>
                        <a:t> 500 KB/s</a:t>
                      </a:r>
                      <a:endParaRPr lang="en-US" sz="1200" dirty="0"/>
                    </a:p>
                  </a:txBody>
                  <a:tcPr marL="63224" marR="63224" marT="31611" marB="3161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6406">
                <a:tc>
                  <a:txBody>
                    <a:bodyPr/>
                    <a:lstStyle/>
                    <a:p>
                      <a:r>
                        <a:rPr lang="en-US" sz="1200" dirty="0"/>
                        <a:t>3 </a:t>
                      </a:r>
                      <a:r>
                        <a:rPr lang="en-US" sz="1200" dirty="0" err="1"/>
                        <a:t>PoE</a:t>
                      </a:r>
                      <a:r>
                        <a:rPr lang="en-US" sz="1200" dirty="0"/>
                        <a:t> streams</a:t>
                      </a:r>
                    </a:p>
                  </a:txBody>
                  <a:tcPr marL="63224" marR="63224" marT="31611" marB="31611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~ 1021 KB/s</a:t>
                      </a:r>
                    </a:p>
                  </a:txBody>
                  <a:tcPr marL="63224" marR="63224" marT="31611" marB="31611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6406">
                <a:tc>
                  <a:txBody>
                    <a:bodyPr/>
                    <a:lstStyle/>
                    <a:p>
                      <a:r>
                        <a:rPr lang="en-US" sz="1200" dirty="0"/>
                        <a:t>4 </a:t>
                      </a:r>
                      <a:r>
                        <a:rPr lang="en-US" sz="1200" dirty="0" err="1"/>
                        <a:t>PoE</a:t>
                      </a:r>
                      <a:r>
                        <a:rPr lang="en-US" sz="1200" dirty="0"/>
                        <a:t> streams</a:t>
                      </a:r>
                    </a:p>
                  </a:txBody>
                  <a:tcPr marL="63224" marR="63224" marT="31611" marB="31611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~1500 KB/s</a:t>
                      </a:r>
                    </a:p>
                  </a:txBody>
                  <a:tcPr marL="63224" marR="63224" marT="31611" marB="31611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47332" y="2783024"/>
            <a:ext cx="4064000" cy="2219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900" dirty="0"/>
              <a:t>720p, H.264 streams from off-the-shelf </a:t>
            </a:r>
            <a:r>
              <a:rPr lang="en-US" sz="900" dirty="0" err="1"/>
              <a:t>PoE</a:t>
            </a:r>
            <a:r>
              <a:rPr lang="en-US" sz="900" dirty="0"/>
              <a:t> </a:t>
            </a:r>
            <a:r>
              <a:rPr lang="en-US" sz="900" dirty="0" smtClean="0"/>
              <a:t>cameras</a:t>
            </a:r>
          </a:p>
          <a:p>
            <a:pPr>
              <a:lnSpc>
                <a:spcPct val="90000"/>
              </a:lnSpc>
            </a:pPr>
            <a:r>
              <a:rPr lang="en-US" sz="900" dirty="0" err="1" smtClean="0"/>
              <a:t>PoE</a:t>
            </a:r>
            <a:r>
              <a:rPr lang="en-US" sz="900" dirty="0" smtClean="0"/>
              <a:t> - Power over Ethernet</a:t>
            </a:r>
            <a:endParaRPr lang="en-US" sz="900" dirty="0"/>
          </a:p>
        </p:txBody>
      </p:sp>
      <p:pic>
        <p:nvPicPr>
          <p:cNvPr id="8" name="Picture 7" descr="Video_1.png"/>
          <p:cNvPicPr>
            <a:picLocks noChangeAspect="1"/>
          </p:cNvPicPr>
          <p:nvPr/>
        </p:nvPicPr>
        <p:blipFill>
          <a:blip r:embed="rId4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244" y="4002499"/>
            <a:ext cx="443249" cy="353297"/>
          </a:xfrm>
          <a:prstGeom prst="rect">
            <a:avLst/>
          </a:prstGeom>
        </p:spPr>
      </p:pic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3813989" y="4338222"/>
            <a:ext cx="695183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750" dirty="0">
                <a:solidFill>
                  <a:srgbClr val="000000"/>
                </a:solidFill>
                <a:latin typeface="+mn-lt"/>
              </a:rPr>
              <a:t>Broadcast</a:t>
            </a: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3163952" y="4353124"/>
            <a:ext cx="695183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750" dirty="0">
                <a:solidFill>
                  <a:srgbClr val="000000"/>
                </a:solidFill>
                <a:latin typeface="+mn-lt"/>
              </a:rPr>
              <a:t>CCTV</a:t>
            </a:r>
          </a:p>
        </p:txBody>
      </p:sp>
      <p:pic>
        <p:nvPicPr>
          <p:cNvPr id="11" name="Picture 10" descr="SocialMedia.png"/>
          <p:cNvPicPr>
            <a:picLocks noChangeAspect="1"/>
          </p:cNvPicPr>
          <p:nvPr/>
        </p:nvPicPr>
        <p:blipFill>
          <a:blip r:embed="rId5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455" y="3939476"/>
            <a:ext cx="296895" cy="349033"/>
          </a:xfrm>
          <a:prstGeom prst="rect">
            <a:avLst/>
          </a:prstGeom>
        </p:spPr>
      </p:pic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925543" y="4341933"/>
            <a:ext cx="58766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750" dirty="0">
                <a:solidFill>
                  <a:srgbClr val="000000"/>
                </a:solidFill>
                <a:latin typeface="+mn-lt"/>
              </a:rPr>
              <a:t>Social media</a:t>
            </a: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5621115" y="4334972"/>
            <a:ext cx="7247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750" dirty="0">
                <a:solidFill>
                  <a:srgbClr val="000000"/>
                </a:solidFill>
                <a:latin typeface="+mn-lt"/>
              </a:rPr>
              <a:t>Images</a:t>
            </a:r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7635944" y="4340615"/>
            <a:ext cx="30713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750" dirty="0">
                <a:solidFill>
                  <a:srgbClr val="000000"/>
                </a:solidFill>
                <a:latin typeface="+mn-lt"/>
              </a:rPr>
              <a:t>Email</a:t>
            </a:r>
          </a:p>
        </p:txBody>
      </p:sp>
      <p:sp>
        <p:nvSpPr>
          <p:cNvPr id="15" name="TextBox 25"/>
          <p:cNvSpPr txBox="1">
            <a:spLocks noChangeArrowheads="1"/>
          </p:cNvSpPr>
          <p:nvPr/>
        </p:nvSpPr>
        <p:spPr bwMode="auto">
          <a:xfrm>
            <a:off x="4680418" y="4337866"/>
            <a:ext cx="369653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750" dirty="0">
                <a:solidFill>
                  <a:srgbClr val="000000"/>
                </a:solidFill>
                <a:latin typeface="+mn-lt"/>
              </a:rPr>
              <a:t>Mobile</a:t>
            </a:r>
          </a:p>
        </p:txBody>
      </p:sp>
      <p:sp>
        <p:nvSpPr>
          <p:cNvPr id="16" name="TextBox 34"/>
          <p:cNvSpPr txBox="1">
            <a:spLocks noChangeArrowheads="1"/>
          </p:cNvSpPr>
          <p:nvPr/>
        </p:nvSpPr>
        <p:spPr bwMode="auto">
          <a:xfrm>
            <a:off x="8031583" y="4340615"/>
            <a:ext cx="53957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750" dirty="0">
                <a:solidFill>
                  <a:srgbClr val="000000"/>
                </a:solidFill>
                <a:latin typeface="+mn-lt"/>
              </a:rPr>
              <a:t>Documents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943" y="3948907"/>
            <a:ext cx="415682" cy="2679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615" y="4002497"/>
            <a:ext cx="243147" cy="356616"/>
          </a:xfrm>
          <a:prstGeom prst="rect">
            <a:avLst/>
          </a:prstGeom>
        </p:spPr>
      </p:pic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512381" y="4330332"/>
            <a:ext cx="40921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750" dirty="0">
                <a:solidFill>
                  <a:srgbClr val="000000"/>
                </a:solidFill>
                <a:latin typeface="+mn-lt"/>
              </a:rPr>
              <a:t>Sensor</a:t>
            </a:r>
            <a:endParaRPr lang="en-US" sz="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859374" y="4340615"/>
            <a:ext cx="695183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750" dirty="0">
                <a:solidFill>
                  <a:srgbClr val="000000"/>
                </a:solidFill>
                <a:latin typeface="+mn-lt"/>
              </a:rPr>
              <a:t>Access control</a:t>
            </a: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1544490" y="4294067"/>
            <a:ext cx="544418" cy="33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750" dirty="0">
                <a:solidFill>
                  <a:srgbClr val="000000"/>
                </a:solidFill>
                <a:latin typeface="+mn-lt"/>
              </a:rPr>
              <a:t>Fire</a:t>
            </a:r>
            <a:r>
              <a:rPr lang="en-US" sz="800" dirty="0">
                <a:solidFill>
                  <a:srgbClr val="000000"/>
                </a:solidFill>
                <a:latin typeface="HP Simplified" pitchFamily="34" charset="0"/>
              </a:rPr>
              <a:t> </a:t>
            </a:r>
            <a:r>
              <a:rPr lang="en-US" sz="750" dirty="0">
                <a:solidFill>
                  <a:srgbClr val="000000"/>
                </a:solidFill>
                <a:latin typeface="+mn-lt"/>
              </a:rPr>
              <a:t>detection</a:t>
            </a: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1980247" y="4355894"/>
            <a:ext cx="69518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750" dirty="0" err="1">
                <a:solidFill>
                  <a:srgbClr val="000000"/>
                </a:solidFill>
                <a:latin typeface="+mn-lt"/>
              </a:rPr>
              <a:t>Bldg</a:t>
            </a:r>
            <a:endParaRPr lang="en-US" sz="750" dirty="0">
              <a:solidFill>
                <a:srgbClr val="000000"/>
              </a:solidFill>
              <a:latin typeface="+mn-lt"/>
            </a:endParaRPr>
          </a:p>
          <a:p>
            <a:pPr algn="ctr" eaLnBrk="1" hangingPunct="1"/>
            <a:r>
              <a:rPr lang="en-US" sz="750" dirty="0">
                <a:solidFill>
                  <a:srgbClr val="000000"/>
                </a:solidFill>
                <a:latin typeface="+mn-lt"/>
              </a:rPr>
              <a:t>mgmt.</a:t>
            </a:r>
          </a:p>
        </p:txBody>
      </p:sp>
      <p:sp>
        <p:nvSpPr>
          <p:cNvPr id="23" name="Right Brace 22"/>
          <p:cNvSpPr/>
          <p:nvPr/>
        </p:nvSpPr>
        <p:spPr>
          <a:xfrm rot="16200000">
            <a:off x="1749165" y="2723183"/>
            <a:ext cx="114775" cy="2250240"/>
          </a:xfrm>
          <a:prstGeom prst="rightBrace">
            <a:avLst>
              <a:gd name="adj1" fmla="val 8333"/>
              <a:gd name="adj2" fmla="val 49789"/>
            </a:avLst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5027078" y="4341120"/>
            <a:ext cx="695183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750" dirty="0">
                <a:solidFill>
                  <a:srgbClr val="000000"/>
                </a:solidFill>
                <a:latin typeface="+mn-lt"/>
              </a:rPr>
              <a:t>Audio</a:t>
            </a: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2514598" y="4307527"/>
            <a:ext cx="695183" cy="33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750" dirty="0">
                <a:solidFill>
                  <a:srgbClr val="000000"/>
                </a:solidFill>
                <a:latin typeface="+mn-lt"/>
              </a:rPr>
              <a:t>Server</a:t>
            </a:r>
            <a:r>
              <a:rPr lang="en-US" sz="800" dirty="0">
                <a:solidFill>
                  <a:srgbClr val="000000"/>
                </a:solidFill>
                <a:latin typeface="HP Simplified" pitchFamily="34" charset="0"/>
              </a:rPr>
              <a:t>/</a:t>
            </a:r>
            <a:br>
              <a:rPr lang="en-US" sz="800" dirty="0">
                <a:solidFill>
                  <a:srgbClr val="000000"/>
                </a:solidFill>
                <a:latin typeface="HP Simplified" pitchFamily="34" charset="0"/>
              </a:rPr>
            </a:br>
            <a:r>
              <a:rPr lang="en-US" sz="750" dirty="0">
                <a:solidFill>
                  <a:srgbClr val="000000"/>
                </a:solidFill>
                <a:latin typeface="+mn-lt"/>
              </a:rPr>
              <a:t>network</a:t>
            </a:r>
          </a:p>
        </p:txBody>
      </p:sp>
      <p:sp>
        <p:nvSpPr>
          <p:cNvPr id="26" name="Right Brace 25"/>
          <p:cNvSpPr/>
          <p:nvPr/>
        </p:nvSpPr>
        <p:spPr>
          <a:xfrm rot="16200000">
            <a:off x="4642459" y="2541250"/>
            <a:ext cx="96380" cy="2595712"/>
          </a:xfrm>
          <a:prstGeom prst="rightBrac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746" y="3931338"/>
            <a:ext cx="199258" cy="4055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10" y="3927635"/>
            <a:ext cx="284374" cy="3406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990" y="3920193"/>
            <a:ext cx="406839" cy="374105"/>
          </a:xfrm>
          <a:prstGeom prst="rect">
            <a:avLst/>
          </a:prstGeom>
        </p:spPr>
      </p:pic>
      <p:sp>
        <p:nvSpPr>
          <p:cNvPr id="30" name="Right Brace 29"/>
          <p:cNvSpPr/>
          <p:nvPr/>
        </p:nvSpPr>
        <p:spPr>
          <a:xfrm rot="16200000">
            <a:off x="7401140" y="2915867"/>
            <a:ext cx="83057" cy="1792083"/>
          </a:xfrm>
          <a:prstGeom prst="rightBrac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9"/>
          <p:cNvSpPr txBox="1">
            <a:spLocks noChangeArrowheads="1"/>
          </p:cNvSpPr>
          <p:nvPr/>
        </p:nvSpPr>
        <p:spPr bwMode="auto">
          <a:xfrm>
            <a:off x="6430829" y="4340615"/>
            <a:ext cx="34721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750" dirty="0">
                <a:solidFill>
                  <a:srgbClr val="000000"/>
                </a:solidFill>
                <a:latin typeface="+mn-lt"/>
              </a:rPr>
              <a:t>WWW</a:t>
            </a:r>
          </a:p>
        </p:txBody>
      </p:sp>
      <p:pic>
        <p:nvPicPr>
          <p:cNvPr id="32" name="Picture 31" descr="Audio.png"/>
          <p:cNvPicPr>
            <a:picLocks noChangeAspect="1"/>
          </p:cNvPicPr>
          <p:nvPr/>
        </p:nvPicPr>
        <p:blipFill>
          <a:blip r:embed="rId11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178" y="4015847"/>
            <a:ext cx="358275" cy="3566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501" y="4000501"/>
            <a:ext cx="419207" cy="4192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345" y="3938537"/>
            <a:ext cx="490071" cy="403588"/>
          </a:xfrm>
          <a:prstGeom prst="rect">
            <a:avLst/>
          </a:prstGeom>
        </p:spPr>
      </p:pic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5802329" y="4008371"/>
            <a:ext cx="336716" cy="371570"/>
            <a:chOff x="0" y="0"/>
            <a:chExt cx="1500188" cy="1500188"/>
          </a:xfrm>
          <a:solidFill>
            <a:schemeClr val="tx1"/>
          </a:solidFill>
        </p:grpSpPr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41325" y="960437"/>
              <a:ext cx="885825" cy="390525"/>
            </a:xfrm>
            <a:custGeom>
              <a:avLst/>
              <a:gdLst>
                <a:gd name="T0" fmla="*/ 233 w 236"/>
                <a:gd name="T1" fmla="*/ 95 h 104"/>
                <a:gd name="T2" fmla="*/ 183 w 236"/>
                <a:gd name="T3" fmla="*/ 20 h 104"/>
                <a:gd name="T4" fmla="*/ 172 w 236"/>
                <a:gd name="T5" fmla="*/ 20 h 104"/>
                <a:gd name="T6" fmla="*/ 146 w 236"/>
                <a:gd name="T7" fmla="*/ 59 h 104"/>
                <a:gd name="T8" fmla="*/ 109 w 236"/>
                <a:gd name="T9" fmla="*/ 0 h 104"/>
                <a:gd name="T10" fmla="*/ 64 w 236"/>
                <a:gd name="T11" fmla="*/ 0 h 104"/>
                <a:gd name="T12" fmla="*/ 3 w 236"/>
                <a:gd name="T13" fmla="*/ 95 h 104"/>
                <a:gd name="T14" fmla="*/ 8 w 236"/>
                <a:gd name="T15" fmla="*/ 104 h 104"/>
                <a:gd name="T16" fmla="*/ 228 w 236"/>
                <a:gd name="T17" fmla="*/ 104 h 104"/>
                <a:gd name="T18" fmla="*/ 233 w 236"/>
                <a:gd name="T19" fmla="*/ 9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6" h="104">
                  <a:moveTo>
                    <a:pt x="233" y="95"/>
                  </a:moveTo>
                  <a:cubicBezTo>
                    <a:pt x="183" y="20"/>
                    <a:pt x="183" y="20"/>
                    <a:pt x="183" y="20"/>
                  </a:cubicBezTo>
                  <a:cubicBezTo>
                    <a:pt x="180" y="15"/>
                    <a:pt x="175" y="15"/>
                    <a:pt x="172" y="20"/>
                  </a:cubicBezTo>
                  <a:cubicBezTo>
                    <a:pt x="146" y="59"/>
                    <a:pt x="146" y="59"/>
                    <a:pt x="146" y="59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0" y="100"/>
                    <a:pt x="2" y="104"/>
                    <a:pt x="8" y="104"/>
                  </a:cubicBezTo>
                  <a:cubicBezTo>
                    <a:pt x="228" y="104"/>
                    <a:pt x="228" y="104"/>
                    <a:pt x="228" y="104"/>
                  </a:cubicBezTo>
                  <a:cubicBezTo>
                    <a:pt x="234" y="104"/>
                    <a:pt x="236" y="100"/>
                    <a:pt x="233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6"/>
            <p:cNvSpPr>
              <a:spLocks noEditPoints="1"/>
            </p:cNvSpPr>
            <p:nvPr/>
          </p:nvSpPr>
          <p:spPr bwMode="auto">
            <a:xfrm>
              <a:off x="352425" y="134937"/>
              <a:ext cx="523875" cy="585788"/>
            </a:xfrm>
            <a:custGeom>
              <a:avLst/>
              <a:gdLst>
                <a:gd name="T0" fmla="*/ 0 w 140"/>
                <a:gd name="T1" fmla="*/ 93 h 156"/>
                <a:gd name="T2" fmla="*/ 0 w 140"/>
                <a:gd name="T3" fmla="*/ 133 h 156"/>
                <a:gd name="T4" fmla="*/ 22 w 140"/>
                <a:gd name="T5" fmla="*/ 156 h 156"/>
                <a:gd name="T6" fmla="*/ 140 w 140"/>
                <a:gd name="T7" fmla="*/ 156 h 156"/>
                <a:gd name="T8" fmla="*/ 140 w 140"/>
                <a:gd name="T9" fmla="*/ 116 h 156"/>
                <a:gd name="T10" fmla="*/ 118 w 140"/>
                <a:gd name="T11" fmla="*/ 93 h 156"/>
                <a:gd name="T12" fmla="*/ 0 w 140"/>
                <a:gd name="T13" fmla="*/ 93 h 156"/>
                <a:gd name="T14" fmla="*/ 70 w 140"/>
                <a:gd name="T15" fmla="*/ 81 h 156"/>
                <a:gd name="T16" fmla="*/ 32 w 140"/>
                <a:gd name="T17" fmla="*/ 41 h 156"/>
                <a:gd name="T18" fmla="*/ 70 w 140"/>
                <a:gd name="T19" fmla="*/ 0 h 156"/>
                <a:gd name="T20" fmla="*/ 108 w 140"/>
                <a:gd name="T21" fmla="*/ 41 h 156"/>
                <a:gd name="T22" fmla="*/ 70 w 140"/>
                <a:gd name="T23" fmla="*/ 8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" h="156">
                  <a:moveTo>
                    <a:pt x="0" y="93"/>
                  </a:moveTo>
                  <a:cubicBezTo>
                    <a:pt x="0" y="133"/>
                    <a:pt x="0" y="133"/>
                    <a:pt x="0" y="133"/>
                  </a:cubicBezTo>
                  <a:cubicBezTo>
                    <a:pt x="0" y="146"/>
                    <a:pt x="10" y="156"/>
                    <a:pt x="22" y="156"/>
                  </a:cubicBezTo>
                  <a:cubicBezTo>
                    <a:pt x="140" y="156"/>
                    <a:pt x="140" y="156"/>
                    <a:pt x="140" y="156"/>
                  </a:cubicBezTo>
                  <a:cubicBezTo>
                    <a:pt x="140" y="116"/>
                    <a:pt x="140" y="116"/>
                    <a:pt x="140" y="116"/>
                  </a:cubicBezTo>
                  <a:cubicBezTo>
                    <a:pt x="140" y="103"/>
                    <a:pt x="130" y="93"/>
                    <a:pt x="118" y="93"/>
                  </a:cubicBezTo>
                  <a:lnTo>
                    <a:pt x="0" y="93"/>
                  </a:lnTo>
                  <a:close/>
                  <a:moveTo>
                    <a:pt x="70" y="81"/>
                  </a:moveTo>
                  <a:cubicBezTo>
                    <a:pt x="43" y="81"/>
                    <a:pt x="32" y="70"/>
                    <a:pt x="32" y="41"/>
                  </a:cubicBezTo>
                  <a:cubicBezTo>
                    <a:pt x="32" y="12"/>
                    <a:pt x="43" y="0"/>
                    <a:pt x="70" y="0"/>
                  </a:cubicBezTo>
                  <a:cubicBezTo>
                    <a:pt x="97" y="0"/>
                    <a:pt x="108" y="12"/>
                    <a:pt x="108" y="41"/>
                  </a:cubicBezTo>
                  <a:cubicBezTo>
                    <a:pt x="108" y="70"/>
                    <a:pt x="97" y="81"/>
                    <a:pt x="70" y="8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0" y="0"/>
              <a:ext cx="1228725" cy="900113"/>
            </a:xfrm>
            <a:custGeom>
              <a:avLst/>
              <a:gdLst>
                <a:gd name="T0" fmla="*/ 304 w 328"/>
                <a:gd name="T1" fmla="*/ 0 h 240"/>
                <a:gd name="T2" fmla="*/ 0 w 328"/>
                <a:gd name="T3" fmla="*/ 0 h 240"/>
                <a:gd name="T4" fmla="*/ 0 w 328"/>
                <a:gd name="T5" fmla="*/ 216 h 240"/>
                <a:gd name="T6" fmla="*/ 24 w 328"/>
                <a:gd name="T7" fmla="*/ 240 h 240"/>
                <a:gd name="T8" fmla="*/ 328 w 328"/>
                <a:gd name="T9" fmla="*/ 240 h 240"/>
                <a:gd name="T10" fmla="*/ 328 w 328"/>
                <a:gd name="T11" fmla="*/ 24 h 240"/>
                <a:gd name="T12" fmla="*/ 304 w 328"/>
                <a:gd name="T13" fmla="*/ 0 h 240"/>
                <a:gd name="T14" fmla="*/ 304 w 328"/>
                <a:gd name="T15" fmla="*/ 216 h 240"/>
                <a:gd name="T16" fmla="*/ 24 w 328"/>
                <a:gd name="T17" fmla="*/ 216 h 240"/>
                <a:gd name="T18" fmla="*/ 24 w 328"/>
                <a:gd name="T19" fmla="*/ 24 h 240"/>
                <a:gd name="T20" fmla="*/ 304 w 328"/>
                <a:gd name="T21" fmla="*/ 24 h 240"/>
                <a:gd name="T22" fmla="*/ 304 w 328"/>
                <a:gd name="T23" fmla="*/ 21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40">
                  <a:moveTo>
                    <a:pt x="30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229"/>
                    <a:pt x="11" y="240"/>
                    <a:pt x="24" y="240"/>
                  </a:cubicBezTo>
                  <a:cubicBezTo>
                    <a:pt x="328" y="240"/>
                    <a:pt x="328" y="240"/>
                    <a:pt x="328" y="240"/>
                  </a:cubicBezTo>
                  <a:cubicBezTo>
                    <a:pt x="328" y="24"/>
                    <a:pt x="328" y="24"/>
                    <a:pt x="328" y="24"/>
                  </a:cubicBezTo>
                  <a:cubicBezTo>
                    <a:pt x="328" y="11"/>
                    <a:pt x="317" y="0"/>
                    <a:pt x="304" y="0"/>
                  </a:cubicBezTo>
                  <a:close/>
                  <a:moveTo>
                    <a:pt x="304" y="216"/>
                  </a:moveTo>
                  <a:cubicBezTo>
                    <a:pt x="24" y="216"/>
                    <a:pt x="24" y="216"/>
                    <a:pt x="24" y="21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304" y="24"/>
                    <a:pt x="304" y="24"/>
                    <a:pt x="304" y="24"/>
                  </a:cubicBezTo>
                  <a:lnTo>
                    <a:pt x="304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69875" y="600075"/>
              <a:ext cx="1230313" cy="900113"/>
            </a:xfrm>
            <a:custGeom>
              <a:avLst/>
              <a:gdLst>
                <a:gd name="T0" fmla="*/ 304 w 328"/>
                <a:gd name="T1" fmla="*/ 0 h 240"/>
                <a:gd name="T2" fmla="*/ 272 w 328"/>
                <a:gd name="T3" fmla="*/ 0 h 240"/>
                <a:gd name="T4" fmla="*/ 272 w 328"/>
                <a:gd name="T5" fmla="*/ 24 h 240"/>
                <a:gd name="T6" fmla="*/ 304 w 328"/>
                <a:gd name="T7" fmla="*/ 24 h 240"/>
                <a:gd name="T8" fmla="*/ 304 w 328"/>
                <a:gd name="T9" fmla="*/ 216 h 240"/>
                <a:gd name="T10" fmla="*/ 24 w 328"/>
                <a:gd name="T11" fmla="*/ 216 h 240"/>
                <a:gd name="T12" fmla="*/ 24 w 328"/>
                <a:gd name="T13" fmla="*/ 96 h 240"/>
                <a:gd name="T14" fmla="*/ 0 w 328"/>
                <a:gd name="T15" fmla="*/ 96 h 240"/>
                <a:gd name="T16" fmla="*/ 0 w 328"/>
                <a:gd name="T17" fmla="*/ 216 h 240"/>
                <a:gd name="T18" fmla="*/ 24 w 328"/>
                <a:gd name="T19" fmla="*/ 240 h 240"/>
                <a:gd name="T20" fmla="*/ 328 w 328"/>
                <a:gd name="T21" fmla="*/ 240 h 240"/>
                <a:gd name="T22" fmla="*/ 328 w 328"/>
                <a:gd name="T23" fmla="*/ 24 h 240"/>
                <a:gd name="T24" fmla="*/ 304 w 328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8" h="240">
                  <a:moveTo>
                    <a:pt x="304" y="0"/>
                  </a:moveTo>
                  <a:cubicBezTo>
                    <a:pt x="272" y="0"/>
                    <a:pt x="272" y="0"/>
                    <a:pt x="272" y="0"/>
                  </a:cubicBezTo>
                  <a:cubicBezTo>
                    <a:pt x="272" y="24"/>
                    <a:pt x="272" y="24"/>
                    <a:pt x="272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16"/>
                    <a:pt x="304" y="216"/>
                    <a:pt x="304" y="216"/>
                  </a:cubicBezTo>
                  <a:cubicBezTo>
                    <a:pt x="24" y="216"/>
                    <a:pt x="24" y="216"/>
                    <a:pt x="24" y="216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229"/>
                    <a:pt x="11" y="240"/>
                    <a:pt x="24" y="240"/>
                  </a:cubicBezTo>
                  <a:cubicBezTo>
                    <a:pt x="328" y="240"/>
                    <a:pt x="328" y="240"/>
                    <a:pt x="328" y="240"/>
                  </a:cubicBezTo>
                  <a:cubicBezTo>
                    <a:pt x="328" y="24"/>
                    <a:pt x="328" y="24"/>
                    <a:pt x="328" y="24"/>
                  </a:cubicBezTo>
                  <a:cubicBezTo>
                    <a:pt x="328" y="11"/>
                    <a:pt x="317" y="0"/>
                    <a:pt x="30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 rot="17100000">
            <a:off x="570156" y="4006540"/>
            <a:ext cx="286712" cy="283475"/>
            <a:chOff x="3969341" y="2957449"/>
            <a:chExt cx="984250" cy="973137"/>
          </a:xfrm>
          <a:solidFill>
            <a:schemeClr val="tx1"/>
          </a:solidFill>
        </p:grpSpPr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4283666" y="3303526"/>
              <a:ext cx="320674" cy="317500"/>
            </a:xfrm>
            <a:custGeom>
              <a:avLst/>
              <a:gdLst/>
              <a:ahLst/>
              <a:cxnLst>
                <a:cxn ang="0">
                  <a:pos x="72" y="64"/>
                </a:cxn>
                <a:cxn ang="0">
                  <a:pos x="20" y="72"/>
                </a:cxn>
                <a:cxn ang="0">
                  <a:pos x="13" y="20"/>
                </a:cxn>
                <a:cxn ang="0">
                  <a:pos x="65" y="12"/>
                </a:cxn>
                <a:cxn ang="0">
                  <a:pos x="72" y="64"/>
                </a:cxn>
              </a:cxnLst>
              <a:rect l="0" t="0" r="r" b="b"/>
              <a:pathLst>
                <a:path w="85" h="84">
                  <a:moveTo>
                    <a:pt x="72" y="64"/>
                  </a:moveTo>
                  <a:cubicBezTo>
                    <a:pt x="60" y="81"/>
                    <a:pt x="37" y="84"/>
                    <a:pt x="20" y="72"/>
                  </a:cubicBezTo>
                  <a:cubicBezTo>
                    <a:pt x="4" y="59"/>
                    <a:pt x="0" y="36"/>
                    <a:pt x="13" y="20"/>
                  </a:cubicBezTo>
                  <a:cubicBezTo>
                    <a:pt x="25" y="3"/>
                    <a:pt x="48" y="0"/>
                    <a:pt x="65" y="12"/>
                  </a:cubicBezTo>
                  <a:cubicBezTo>
                    <a:pt x="81" y="25"/>
                    <a:pt x="85" y="48"/>
                    <a:pt x="72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4169369" y="3130488"/>
              <a:ext cx="609600" cy="600074"/>
            </a:xfrm>
            <a:custGeom>
              <a:avLst/>
              <a:gdLst/>
              <a:ahLst/>
              <a:cxnLst>
                <a:cxn ang="0">
                  <a:pos x="114" y="155"/>
                </a:cxn>
                <a:cxn ang="0">
                  <a:pos x="115" y="140"/>
                </a:cxn>
                <a:cxn ang="0">
                  <a:pos x="115" y="140"/>
                </a:cxn>
                <a:cxn ang="0">
                  <a:pos x="126" y="128"/>
                </a:cxn>
                <a:cxn ang="0">
                  <a:pos x="126" y="128"/>
                </a:cxn>
                <a:cxn ang="0">
                  <a:pos x="140" y="88"/>
                </a:cxn>
                <a:cxn ang="0">
                  <a:pos x="140" y="88"/>
                </a:cxn>
                <a:cxn ang="0">
                  <a:pos x="113" y="34"/>
                </a:cxn>
                <a:cxn ang="0">
                  <a:pos x="113" y="34"/>
                </a:cxn>
                <a:cxn ang="0">
                  <a:pos x="73" y="21"/>
                </a:cxn>
                <a:cxn ang="0">
                  <a:pos x="73" y="21"/>
                </a:cxn>
                <a:cxn ang="0">
                  <a:pos x="20" y="45"/>
                </a:cxn>
                <a:cxn ang="0">
                  <a:pos x="20" y="45"/>
                </a:cxn>
                <a:cxn ang="0">
                  <a:pos x="5" y="47"/>
                </a:cxn>
                <a:cxn ang="0">
                  <a:pos x="5" y="47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73" y="0"/>
                </a:cxn>
                <a:cxn ang="0">
                  <a:pos x="73" y="0"/>
                </a:cxn>
                <a:cxn ang="0">
                  <a:pos x="125" y="17"/>
                </a:cxn>
                <a:cxn ang="0">
                  <a:pos x="125" y="17"/>
                </a:cxn>
                <a:cxn ang="0">
                  <a:pos x="161" y="88"/>
                </a:cxn>
                <a:cxn ang="0">
                  <a:pos x="161" y="88"/>
                </a:cxn>
                <a:cxn ang="0">
                  <a:pos x="143" y="141"/>
                </a:cxn>
                <a:cxn ang="0">
                  <a:pos x="143" y="141"/>
                </a:cxn>
                <a:cxn ang="0">
                  <a:pos x="129" y="156"/>
                </a:cxn>
                <a:cxn ang="0">
                  <a:pos x="129" y="156"/>
                </a:cxn>
                <a:cxn ang="0">
                  <a:pos x="122" y="159"/>
                </a:cxn>
                <a:cxn ang="0">
                  <a:pos x="122" y="159"/>
                </a:cxn>
                <a:cxn ang="0">
                  <a:pos x="114" y="155"/>
                </a:cxn>
              </a:cxnLst>
              <a:rect l="0" t="0" r="r" b="b"/>
              <a:pathLst>
                <a:path w="161" h="159">
                  <a:moveTo>
                    <a:pt x="114" y="155"/>
                  </a:moveTo>
                  <a:cubicBezTo>
                    <a:pt x="110" y="150"/>
                    <a:pt x="111" y="144"/>
                    <a:pt x="115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9" y="137"/>
                    <a:pt x="123" y="133"/>
                    <a:pt x="126" y="128"/>
                  </a:cubicBezTo>
                  <a:cubicBezTo>
                    <a:pt x="126" y="128"/>
                    <a:pt x="126" y="128"/>
                    <a:pt x="126" y="128"/>
                  </a:cubicBezTo>
                  <a:cubicBezTo>
                    <a:pt x="135" y="116"/>
                    <a:pt x="140" y="102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40" y="67"/>
                    <a:pt x="131" y="47"/>
                    <a:pt x="113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01" y="25"/>
                    <a:pt x="87" y="21"/>
                    <a:pt x="73" y="21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53" y="21"/>
                    <a:pt x="33" y="29"/>
                    <a:pt x="20" y="45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16" y="50"/>
                    <a:pt x="10" y="51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1" y="43"/>
                    <a:pt x="0" y="37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21" y="11"/>
                    <a:pt x="47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1" y="0"/>
                    <a:pt x="110" y="5"/>
                    <a:pt x="125" y="17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49" y="35"/>
                    <a:pt x="161" y="61"/>
                    <a:pt x="161" y="88"/>
                  </a:cubicBezTo>
                  <a:cubicBezTo>
                    <a:pt x="161" y="88"/>
                    <a:pt x="161" y="88"/>
                    <a:pt x="161" y="88"/>
                  </a:cubicBezTo>
                  <a:cubicBezTo>
                    <a:pt x="161" y="106"/>
                    <a:pt x="155" y="125"/>
                    <a:pt x="143" y="141"/>
                  </a:cubicBezTo>
                  <a:cubicBezTo>
                    <a:pt x="143" y="141"/>
                    <a:pt x="143" y="141"/>
                    <a:pt x="143" y="141"/>
                  </a:cubicBezTo>
                  <a:cubicBezTo>
                    <a:pt x="139" y="147"/>
                    <a:pt x="134" y="152"/>
                    <a:pt x="129" y="156"/>
                  </a:cubicBezTo>
                  <a:cubicBezTo>
                    <a:pt x="129" y="156"/>
                    <a:pt x="129" y="156"/>
                    <a:pt x="129" y="156"/>
                  </a:cubicBezTo>
                  <a:cubicBezTo>
                    <a:pt x="127" y="158"/>
                    <a:pt x="124" y="159"/>
                    <a:pt x="122" y="159"/>
                  </a:cubicBezTo>
                  <a:cubicBezTo>
                    <a:pt x="122" y="159"/>
                    <a:pt x="122" y="159"/>
                    <a:pt x="122" y="159"/>
                  </a:cubicBezTo>
                  <a:cubicBezTo>
                    <a:pt x="119" y="159"/>
                    <a:pt x="116" y="157"/>
                    <a:pt x="114" y="1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3969341" y="2957449"/>
              <a:ext cx="984250" cy="973137"/>
            </a:xfrm>
            <a:custGeom>
              <a:avLst/>
              <a:gdLst/>
              <a:ahLst/>
              <a:cxnLst>
                <a:cxn ang="0">
                  <a:pos x="165" y="251"/>
                </a:cxn>
                <a:cxn ang="0">
                  <a:pos x="171" y="238"/>
                </a:cxn>
                <a:cxn ang="0">
                  <a:pos x="171" y="238"/>
                </a:cxn>
                <a:cxn ang="0">
                  <a:pos x="216" y="202"/>
                </a:cxn>
                <a:cxn ang="0">
                  <a:pos x="216" y="202"/>
                </a:cxn>
                <a:cxn ang="0">
                  <a:pos x="239" y="134"/>
                </a:cxn>
                <a:cxn ang="0">
                  <a:pos x="239" y="134"/>
                </a:cxn>
                <a:cxn ang="0">
                  <a:pos x="193" y="43"/>
                </a:cxn>
                <a:cxn ang="0">
                  <a:pos x="193" y="43"/>
                </a:cxn>
                <a:cxn ang="0">
                  <a:pos x="126" y="21"/>
                </a:cxn>
                <a:cxn ang="0">
                  <a:pos x="126" y="21"/>
                </a:cxn>
                <a:cxn ang="0">
                  <a:pos x="35" y="66"/>
                </a:cxn>
                <a:cxn ang="0">
                  <a:pos x="35" y="66"/>
                </a:cxn>
                <a:cxn ang="0">
                  <a:pos x="22" y="89"/>
                </a:cxn>
                <a:cxn ang="0">
                  <a:pos x="22" y="89"/>
                </a:cxn>
                <a:cxn ang="0">
                  <a:pos x="8" y="94"/>
                </a:cxn>
                <a:cxn ang="0">
                  <a:pos x="8" y="94"/>
                </a:cxn>
                <a:cxn ang="0">
                  <a:pos x="2" y="80"/>
                </a:cxn>
                <a:cxn ang="0">
                  <a:pos x="2" y="80"/>
                </a:cxn>
                <a:cxn ang="0">
                  <a:pos x="18" y="54"/>
                </a:cxn>
                <a:cxn ang="0">
                  <a:pos x="18" y="54"/>
                </a:cxn>
                <a:cxn ang="0">
                  <a:pos x="126" y="0"/>
                </a:cxn>
                <a:cxn ang="0">
                  <a:pos x="126" y="0"/>
                </a:cxn>
                <a:cxn ang="0">
                  <a:pos x="206" y="27"/>
                </a:cxn>
                <a:cxn ang="0">
                  <a:pos x="206" y="27"/>
                </a:cxn>
                <a:cxn ang="0">
                  <a:pos x="259" y="134"/>
                </a:cxn>
                <a:cxn ang="0">
                  <a:pos x="259" y="134"/>
                </a:cxn>
                <a:cxn ang="0">
                  <a:pos x="233" y="214"/>
                </a:cxn>
                <a:cxn ang="0">
                  <a:pos x="233" y="214"/>
                </a:cxn>
                <a:cxn ang="0">
                  <a:pos x="179" y="257"/>
                </a:cxn>
                <a:cxn ang="0">
                  <a:pos x="179" y="257"/>
                </a:cxn>
                <a:cxn ang="0">
                  <a:pos x="179" y="257"/>
                </a:cxn>
                <a:cxn ang="0">
                  <a:pos x="175" y="258"/>
                </a:cxn>
                <a:cxn ang="0">
                  <a:pos x="175" y="258"/>
                </a:cxn>
                <a:cxn ang="0">
                  <a:pos x="165" y="251"/>
                </a:cxn>
              </a:cxnLst>
              <a:rect l="0" t="0" r="r" b="b"/>
              <a:pathLst>
                <a:path w="260" h="258">
                  <a:moveTo>
                    <a:pt x="165" y="251"/>
                  </a:moveTo>
                  <a:cubicBezTo>
                    <a:pt x="163" y="246"/>
                    <a:pt x="165" y="240"/>
                    <a:pt x="171" y="238"/>
                  </a:cubicBezTo>
                  <a:cubicBezTo>
                    <a:pt x="171" y="238"/>
                    <a:pt x="171" y="238"/>
                    <a:pt x="171" y="238"/>
                  </a:cubicBezTo>
                  <a:cubicBezTo>
                    <a:pt x="188" y="230"/>
                    <a:pt x="204" y="218"/>
                    <a:pt x="216" y="202"/>
                  </a:cubicBezTo>
                  <a:cubicBezTo>
                    <a:pt x="216" y="202"/>
                    <a:pt x="216" y="202"/>
                    <a:pt x="216" y="202"/>
                  </a:cubicBezTo>
                  <a:cubicBezTo>
                    <a:pt x="231" y="181"/>
                    <a:pt x="239" y="158"/>
                    <a:pt x="239" y="134"/>
                  </a:cubicBezTo>
                  <a:cubicBezTo>
                    <a:pt x="239" y="134"/>
                    <a:pt x="239" y="134"/>
                    <a:pt x="239" y="134"/>
                  </a:cubicBezTo>
                  <a:cubicBezTo>
                    <a:pt x="239" y="100"/>
                    <a:pt x="223" y="66"/>
                    <a:pt x="193" y="43"/>
                  </a:cubicBezTo>
                  <a:cubicBezTo>
                    <a:pt x="193" y="43"/>
                    <a:pt x="193" y="43"/>
                    <a:pt x="193" y="43"/>
                  </a:cubicBezTo>
                  <a:cubicBezTo>
                    <a:pt x="173" y="28"/>
                    <a:pt x="149" y="21"/>
                    <a:pt x="126" y="21"/>
                  </a:cubicBezTo>
                  <a:cubicBezTo>
                    <a:pt x="126" y="21"/>
                    <a:pt x="126" y="21"/>
                    <a:pt x="126" y="21"/>
                  </a:cubicBezTo>
                  <a:cubicBezTo>
                    <a:pt x="91" y="21"/>
                    <a:pt x="57" y="36"/>
                    <a:pt x="35" y="66"/>
                  </a:cubicBezTo>
                  <a:cubicBezTo>
                    <a:pt x="35" y="66"/>
                    <a:pt x="35" y="66"/>
                    <a:pt x="35" y="66"/>
                  </a:cubicBezTo>
                  <a:cubicBezTo>
                    <a:pt x="30" y="73"/>
                    <a:pt x="25" y="81"/>
                    <a:pt x="22" y="89"/>
                  </a:cubicBezTo>
                  <a:cubicBezTo>
                    <a:pt x="22" y="89"/>
                    <a:pt x="22" y="89"/>
                    <a:pt x="22" y="89"/>
                  </a:cubicBezTo>
                  <a:cubicBezTo>
                    <a:pt x="19" y="94"/>
                    <a:pt x="13" y="97"/>
                    <a:pt x="8" y="94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3" y="92"/>
                    <a:pt x="0" y="86"/>
                    <a:pt x="2" y="80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7" y="71"/>
                    <a:pt x="12" y="62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45" y="18"/>
                    <a:pt x="85" y="0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54" y="0"/>
                    <a:pt x="182" y="9"/>
                    <a:pt x="206" y="27"/>
                  </a:cubicBezTo>
                  <a:cubicBezTo>
                    <a:pt x="206" y="27"/>
                    <a:pt x="206" y="27"/>
                    <a:pt x="206" y="27"/>
                  </a:cubicBezTo>
                  <a:cubicBezTo>
                    <a:pt x="241" y="53"/>
                    <a:pt x="260" y="93"/>
                    <a:pt x="259" y="134"/>
                  </a:cubicBezTo>
                  <a:cubicBezTo>
                    <a:pt x="259" y="134"/>
                    <a:pt x="259" y="134"/>
                    <a:pt x="259" y="134"/>
                  </a:cubicBezTo>
                  <a:cubicBezTo>
                    <a:pt x="260" y="162"/>
                    <a:pt x="251" y="190"/>
                    <a:pt x="233" y="214"/>
                  </a:cubicBezTo>
                  <a:cubicBezTo>
                    <a:pt x="233" y="214"/>
                    <a:pt x="233" y="214"/>
                    <a:pt x="233" y="214"/>
                  </a:cubicBezTo>
                  <a:cubicBezTo>
                    <a:pt x="218" y="234"/>
                    <a:pt x="200" y="248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8" y="257"/>
                    <a:pt x="176" y="258"/>
                    <a:pt x="175" y="258"/>
                  </a:cubicBezTo>
                  <a:cubicBezTo>
                    <a:pt x="175" y="258"/>
                    <a:pt x="175" y="258"/>
                    <a:pt x="175" y="258"/>
                  </a:cubicBezTo>
                  <a:cubicBezTo>
                    <a:pt x="171" y="258"/>
                    <a:pt x="167" y="255"/>
                    <a:pt x="165" y="2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416891" y="3950679"/>
            <a:ext cx="406971" cy="380115"/>
            <a:chOff x="0" y="0"/>
            <a:chExt cx="1335087" cy="1306513"/>
          </a:xfrm>
          <a:solidFill>
            <a:schemeClr val="tx1"/>
          </a:solidFill>
        </p:grpSpPr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0" y="0"/>
              <a:ext cx="1114426" cy="1114423"/>
            </a:xfrm>
            <a:custGeom>
              <a:avLst/>
              <a:gdLst>
                <a:gd name="T0" fmla="*/ 139 w 297"/>
                <a:gd name="T1" fmla="*/ 272 h 297"/>
                <a:gd name="T2" fmla="*/ 139 w 297"/>
                <a:gd name="T3" fmla="*/ 272 h 297"/>
                <a:gd name="T4" fmla="*/ 139 w 297"/>
                <a:gd name="T5" fmla="*/ 272 h 297"/>
                <a:gd name="T6" fmla="*/ 102 w 297"/>
                <a:gd name="T7" fmla="*/ 228 h 297"/>
                <a:gd name="T8" fmla="*/ 122 w 297"/>
                <a:gd name="T9" fmla="*/ 228 h 297"/>
                <a:gd name="T10" fmla="*/ 121 w 297"/>
                <a:gd name="T11" fmla="*/ 215 h 297"/>
                <a:gd name="T12" fmla="*/ 121 w 297"/>
                <a:gd name="T13" fmla="*/ 209 h 297"/>
                <a:gd name="T14" fmla="*/ 94 w 297"/>
                <a:gd name="T15" fmla="*/ 209 h 297"/>
                <a:gd name="T16" fmla="*/ 83 w 297"/>
                <a:gd name="T17" fmla="*/ 158 h 297"/>
                <a:gd name="T18" fmla="*/ 139 w 297"/>
                <a:gd name="T19" fmla="*/ 158 h 297"/>
                <a:gd name="T20" fmla="*/ 139 w 297"/>
                <a:gd name="T21" fmla="*/ 158 h 297"/>
                <a:gd name="T22" fmla="*/ 158 w 297"/>
                <a:gd name="T23" fmla="*/ 139 h 297"/>
                <a:gd name="T24" fmla="*/ 158 w 297"/>
                <a:gd name="T25" fmla="*/ 88 h 297"/>
                <a:gd name="T26" fmla="*/ 202 w 297"/>
                <a:gd name="T27" fmla="*/ 88 h 297"/>
                <a:gd name="T28" fmla="*/ 210 w 297"/>
                <a:gd name="T29" fmla="*/ 118 h 297"/>
                <a:gd name="T30" fmla="*/ 218 w 297"/>
                <a:gd name="T31" fmla="*/ 118 h 297"/>
                <a:gd name="T32" fmla="*/ 229 w 297"/>
                <a:gd name="T33" fmla="*/ 118 h 297"/>
                <a:gd name="T34" fmla="*/ 222 w 297"/>
                <a:gd name="T35" fmla="*/ 88 h 297"/>
                <a:gd name="T36" fmla="*/ 264 w 297"/>
                <a:gd name="T37" fmla="*/ 88 h 297"/>
                <a:gd name="T38" fmla="*/ 278 w 297"/>
                <a:gd name="T39" fmla="*/ 139 h 297"/>
                <a:gd name="T40" fmla="*/ 297 w 297"/>
                <a:gd name="T41" fmla="*/ 159 h 297"/>
                <a:gd name="T42" fmla="*/ 297 w 297"/>
                <a:gd name="T43" fmla="*/ 149 h 297"/>
                <a:gd name="T44" fmla="*/ 148 w 297"/>
                <a:gd name="T45" fmla="*/ 0 h 297"/>
                <a:gd name="T46" fmla="*/ 0 w 297"/>
                <a:gd name="T47" fmla="*/ 149 h 297"/>
                <a:gd name="T48" fmla="*/ 148 w 297"/>
                <a:gd name="T49" fmla="*/ 297 h 297"/>
                <a:gd name="T50" fmla="*/ 166 w 297"/>
                <a:gd name="T51" fmla="*/ 296 h 297"/>
                <a:gd name="T52" fmla="*/ 139 w 297"/>
                <a:gd name="T53" fmla="*/ 272 h 297"/>
                <a:gd name="T54" fmla="*/ 252 w 297"/>
                <a:gd name="T55" fmla="*/ 69 h 297"/>
                <a:gd name="T56" fmla="*/ 215 w 297"/>
                <a:gd name="T57" fmla="*/ 69 h 297"/>
                <a:gd name="T58" fmla="*/ 184 w 297"/>
                <a:gd name="T59" fmla="*/ 23 h 297"/>
                <a:gd name="T60" fmla="*/ 252 w 297"/>
                <a:gd name="T61" fmla="*/ 69 h 297"/>
                <a:gd name="T62" fmla="*/ 158 w 297"/>
                <a:gd name="T63" fmla="*/ 26 h 297"/>
                <a:gd name="T64" fmla="*/ 194 w 297"/>
                <a:gd name="T65" fmla="*/ 69 h 297"/>
                <a:gd name="T66" fmla="*/ 158 w 297"/>
                <a:gd name="T67" fmla="*/ 69 h 297"/>
                <a:gd name="T68" fmla="*/ 158 w 297"/>
                <a:gd name="T69" fmla="*/ 26 h 297"/>
                <a:gd name="T70" fmla="*/ 139 w 297"/>
                <a:gd name="T71" fmla="*/ 139 h 297"/>
                <a:gd name="T72" fmla="*/ 83 w 297"/>
                <a:gd name="T73" fmla="*/ 139 h 297"/>
                <a:gd name="T74" fmla="*/ 94 w 297"/>
                <a:gd name="T75" fmla="*/ 88 h 297"/>
                <a:gd name="T76" fmla="*/ 139 w 297"/>
                <a:gd name="T77" fmla="*/ 88 h 297"/>
                <a:gd name="T78" fmla="*/ 139 w 297"/>
                <a:gd name="T79" fmla="*/ 139 h 297"/>
                <a:gd name="T80" fmla="*/ 139 w 297"/>
                <a:gd name="T81" fmla="*/ 25 h 297"/>
                <a:gd name="T82" fmla="*/ 139 w 297"/>
                <a:gd name="T83" fmla="*/ 69 h 297"/>
                <a:gd name="T84" fmla="*/ 102 w 297"/>
                <a:gd name="T85" fmla="*/ 69 h 297"/>
                <a:gd name="T86" fmla="*/ 139 w 297"/>
                <a:gd name="T87" fmla="*/ 25 h 297"/>
                <a:gd name="T88" fmla="*/ 112 w 297"/>
                <a:gd name="T89" fmla="*/ 24 h 297"/>
                <a:gd name="T90" fmla="*/ 81 w 297"/>
                <a:gd name="T91" fmla="*/ 69 h 297"/>
                <a:gd name="T92" fmla="*/ 45 w 297"/>
                <a:gd name="T93" fmla="*/ 69 h 297"/>
                <a:gd name="T94" fmla="*/ 112 w 297"/>
                <a:gd name="T95" fmla="*/ 24 h 297"/>
                <a:gd name="T96" fmla="*/ 33 w 297"/>
                <a:gd name="T97" fmla="*/ 88 h 297"/>
                <a:gd name="T98" fmla="*/ 74 w 297"/>
                <a:gd name="T99" fmla="*/ 88 h 297"/>
                <a:gd name="T100" fmla="*/ 65 w 297"/>
                <a:gd name="T101" fmla="*/ 139 h 297"/>
                <a:gd name="T102" fmla="*/ 19 w 297"/>
                <a:gd name="T103" fmla="*/ 139 h 297"/>
                <a:gd name="T104" fmla="*/ 33 w 297"/>
                <a:gd name="T105" fmla="*/ 88 h 297"/>
                <a:gd name="T106" fmla="*/ 33 w 297"/>
                <a:gd name="T107" fmla="*/ 209 h 297"/>
                <a:gd name="T108" fmla="*/ 19 w 297"/>
                <a:gd name="T109" fmla="*/ 158 h 297"/>
                <a:gd name="T110" fmla="*/ 65 w 297"/>
                <a:gd name="T111" fmla="*/ 158 h 297"/>
                <a:gd name="T112" fmla="*/ 74 w 297"/>
                <a:gd name="T113" fmla="*/ 209 h 297"/>
                <a:gd name="T114" fmla="*/ 33 w 297"/>
                <a:gd name="T115" fmla="*/ 209 h 297"/>
                <a:gd name="T116" fmla="*/ 45 w 297"/>
                <a:gd name="T117" fmla="*/ 228 h 297"/>
                <a:gd name="T118" fmla="*/ 81 w 297"/>
                <a:gd name="T119" fmla="*/ 228 h 297"/>
                <a:gd name="T120" fmla="*/ 112 w 297"/>
                <a:gd name="T121" fmla="*/ 273 h 297"/>
                <a:gd name="T122" fmla="*/ 45 w 297"/>
                <a:gd name="T123" fmla="*/ 228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7" h="297">
                  <a:moveTo>
                    <a:pt x="139" y="272"/>
                  </a:moveTo>
                  <a:cubicBezTo>
                    <a:pt x="139" y="272"/>
                    <a:pt x="139" y="272"/>
                    <a:pt x="139" y="272"/>
                  </a:cubicBezTo>
                  <a:cubicBezTo>
                    <a:pt x="139" y="272"/>
                    <a:pt x="139" y="272"/>
                    <a:pt x="139" y="272"/>
                  </a:cubicBezTo>
                  <a:cubicBezTo>
                    <a:pt x="124" y="261"/>
                    <a:pt x="111" y="246"/>
                    <a:pt x="102" y="228"/>
                  </a:cubicBezTo>
                  <a:cubicBezTo>
                    <a:pt x="122" y="228"/>
                    <a:pt x="122" y="228"/>
                    <a:pt x="122" y="228"/>
                  </a:cubicBezTo>
                  <a:cubicBezTo>
                    <a:pt x="121" y="223"/>
                    <a:pt x="121" y="219"/>
                    <a:pt x="121" y="215"/>
                  </a:cubicBezTo>
                  <a:cubicBezTo>
                    <a:pt x="121" y="213"/>
                    <a:pt x="121" y="211"/>
                    <a:pt x="121" y="209"/>
                  </a:cubicBezTo>
                  <a:cubicBezTo>
                    <a:pt x="94" y="209"/>
                    <a:pt x="94" y="209"/>
                    <a:pt x="94" y="209"/>
                  </a:cubicBezTo>
                  <a:cubicBezTo>
                    <a:pt x="88" y="193"/>
                    <a:pt x="84" y="176"/>
                    <a:pt x="83" y="158"/>
                  </a:cubicBezTo>
                  <a:cubicBezTo>
                    <a:pt x="139" y="158"/>
                    <a:pt x="139" y="158"/>
                    <a:pt x="139" y="158"/>
                  </a:cubicBezTo>
                  <a:cubicBezTo>
                    <a:pt x="139" y="158"/>
                    <a:pt x="139" y="158"/>
                    <a:pt x="139" y="158"/>
                  </a:cubicBezTo>
                  <a:cubicBezTo>
                    <a:pt x="144" y="151"/>
                    <a:pt x="151" y="144"/>
                    <a:pt x="158" y="139"/>
                  </a:cubicBezTo>
                  <a:cubicBezTo>
                    <a:pt x="158" y="88"/>
                    <a:pt x="158" y="88"/>
                    <a:pt x="158" y="88"/>
                  </a:cubicBezTo>
                  <a:cubicBezTo>
                    <a:pt x="202" y="88"/>
                    <a:pt x="202" y="88"/>
                    <a:pt x="202" y="88"/>
                  </a:cubicBezTo>
                  <a:cubicBezTo>
                    <a:pt x="206" y="98"/>
                    <a:pt x="209" y="108"/>
                    <a:pt x="210" y="118"/>
                  </a:cubicBezTo>
                  <a:cubicBezTo>
                    <a:pt x="213" y="118"/>
                    <a:pt x="215" y="118"/>
                    <a:pt x="218" y="118"/>
                  </a:cubicBezTo>
                  <a:cubicBezTo>
                    <a:pt x="222" y="118"/>
                    <a:pt x="226" y="118"/>
                    <a:pt x="229" y="118"/>
                  </a:cubicBezTo>
                  <a:cubicBezTo>
                    <a:pt x="228" y="108"/>
                    <a:pt x="225" y="98"/>
                    <a:pt x="222" y="88"/>
                  </a:cubicBezTo>
                  <a:cubicBezTo>
                    <a:pt x="264" y="88"/>
                    <a:pt x="264" y="88"/>
                    <a:pt x="264" y="88"/>
                  </a:cubicBezTo>
                  <a:cubicBezTo>
                    <a:pt x="272" y="103"/>
                    <a:pt x="277" y="121"/>
                    <a:pt x="278" y="139"/>
                  </a:cubicBezTo>
                  <a:cubicBezTo>
                    <a:pt x="285" y="144"/>
                    <a:pt x="292" y="151"/>
                    <a:pt x="297" y="159"/>
                  </a:cubicBezTo>
                  <a:cubicBezTo>
                    <a:pt x="297" y="155"/>
                    <a:pt x="297" y="152"/>
                    <a:pt x="297" y="149"/>
                  </a:cubicBezTo>
                  <a:cubicBezTo>
                    <a:pt x="297" y="67"/>
                    <a:pt x="230" y="0"/>
                    <a:pt x="148" y="0"/>
                  </a:cubicBezTo>
                  <a:cubicBezTo>
                    <a:pt x="66" y="0"/>
                    <a:pt x="0" y="67"/>
                    <a:pt x="0" y="149"/>
                  </a:cubicBezTo>
                  <a:cubicBezTo>
                    <a:pt x="0" y="231"/>
                    <a:pt x="66" y="297"/>
                    <a:pt x="148" y="297"/>
                  </a:cubicBezTo>
                  <a:cubicBezTo>
                    <a:pt x="154" y="297"/>
                    <a:pt x="160" y="297"/>
                    <a:pt x="166" y="296"/>
                  </a:cubicBezTo>
                  <a:cubicBezTo>
                    <a:pt x="156" y="290"/>
                    <a:pt x="146" y="282"/>
                    <a:pt x="139" y="272"/>
                  </a:cubicBezTo>
                  <a:close/>
                  <a:moveTo>
                    <a:pt x="252" y="69"/>
                  </a:moveTo>
                  <a:cubicBezTo>
                    <a:pt x="215" y="69"/>
                    <a:pt x="215" y="69"/>
                    <a:pt x="215" y="69"/>
                  </a:cubicBezTo>
                  <a:cubicBezTo>
                    <a:pt x="207" y="52"/>
                    <a:pt x="197" y="36"/>
                    <a:pt x="184" y="23"/>
                  </a:cubicBezTo>
                  <a:cubicBezTo>
                    <a:pt x="211" y="31"/>
                    <a:pt x="235" y="47"/>
                    <a:pt x="252" y="69"/>
                  </a:cubicBezTo>
                  <a:close/>
                  <a:moveTo>
                    <a:pt x="158" y="26"/>
                  </a:moveTo>
                  <a:cubicBezTo>
                    <a:pt x="172" y="36"/>
                    <a:pt x="185" y="51"/>
                    <a:pt x="194" y="69"/>
                  </a:cubicBezTo>
                  <a:cubicBezTo>
                    <a:pt x="158" y="69"/>
                    <a:pt x="158" y="69"/>
                    <a:pt x="158" y="69"/>
                  </a:cubicBezTo>
                  <a:lnTo>
                    <a:pt x="158" y="26"/>
                  </a:lnTo>
                  <a:close/>
                  <a:moveTo>
                    <a:pt x="139" y="139"/>
                  </a:moveTo>
                  <a:cubicBezTo>
                    <a:pt x="83" y="139"/>
                    <a:pt x="83" y="139"/>
                    <a:pt x="83" y="139"/>
                  </a:cubicBezTo>
                  <a:cubicBezTo>
                    <a:pt x="84" y="121"/>
                    <a:pt x="88" y="104"/>
                    <a:pt x="94" y="88"/>
                  </a:cubicBezTo>
                  <a:cubicBezTo>
                    <a:pt x="139" y="88"/>
                    <a:pt x="139" y="88"/>
                    <a:pt x="139" y="88"/>
                  </a:cubicBezTo>
                  <a:lnTo>
                    <a:pt x="139" y="139"/>
                  </a:lnTo>
                  <a:close/>
                  <a:moveTo>
                    <a:pt x="139" y="25"/>
                  </a:moveTo>
                  <a:cubicBezTo>
                    <a:pt x="139" y="69"/>
                    <a:pt x="139" y="69"/>
                    <a:pt x="139" y="69"/>
                  </a:cubicBezTo>
                  <a:cubicBezTo>
                    <a:pt x="102" y="69"/>
                    <a:pt x="102" y="69"/>
                    <a:pt x="102" y="69"/>
                  </a:cubicBezTo>
                  <a:cubicBezTo>
                    <a:pt x="111" y="51"/>
                    <a:pt x="124" y="36"/>
                    <a:pt x="139" y="25"/>
                  </a:cubicBezTo>
                  <a:close/>
                  <a:moveTo>
                    <a:pt x="112" y="24"/>
                  </a:moveTo>
                  <a:cubicBezTo>
                    <a:pt x="99" y="36"/>
                    <a:pt x="89" y="52"/>
                    <a:pt x="81" y="69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62" y="48"/>
                    <a:pt x="85" y="32"/>
                    <a:pt x="112" y="24"/>
                  </a:cubicBezTo>
                  <a:close/>
                  <a:moveTo>
                    <a:pt x="33" y="88"/>
                  </a:moveTo>
                  <a:cubicBezTo>
                    <a:pt x="74" y="88"/>
                    <a:pt x="74" y="88"/>
                    <a:pt x="74" y="88"/>
                  </a:cubicBezTo>
                  <a:cubicBezTo>
                    <a:pt x="69" y="104"/>
                    <a:pt x="66" y="121"/>
                    <a:pt x="65" y="139"/>
                  </a:cubicBezTo>
                  <a:cubicBezTo>
                    <a:pt x="19" y="139"/>
                    <a:pt x="19" y="139"/>
                    <a:pt x="19" y="139"/>
                  </a:cubicBezTo>
                  <a:cubicBezTo>
                    <a:pt x="20" y="121"/>
                    <a:pt x="25" y="103"/>
                    <a:pt x="33" y="88"/>
                  </a:cubicBezTo>
                  <a:close/>
                  <a:moveTo>
                    <a:pt x="33" y="209"/>
                  </a:moveTo>
                  <a:cubicBezTo>
                    <a:pt x="25" y="194"/>
                    <a:pt x="20" y="176"/>
                    <a:pt x="19" y="158"/>
                  </a:cubicBezTo>
                  <a:cubicBezTo>
                    <a:pt x="65" y="158"/>
                    <a:pt x="65" y="158"/>
                    <a:pt x="65" y="158"/>
                  </a:cubicBezTo>
                  <a:cubicBezTo>
                    <a:pt x="66" y="176"/>
                    <a:pt x="69" y="193"/>
                    <a:pt x="74" y="209"/>
                  </a:cubicBezTo>
                  <a:lnTo>
                    <a:pt x="33" y="209"/>
                  </a:lnTo>
                  <a:close/>
                  <a:moveTo>
                    <a:pt x="45" y="228"/>
                  </a:moveTo>
                  <a:cubicBezTo>
                    <a:pt x="81" y="228"/>
                    <a:pt x="81" y="228"/>
                    <a:pt x="81" y="228"/>
                  </a:cubicBezTo>
                  <a:cubicBezTo>
                    <a:pt x="89" y="245"/>
                    <a:pt x="99" y="261"/>
                    <a:pt x="112" y="273"/>
                  </a:cubicBezTo>
                  <a:cubicBezTo>
                    <a:pt x="85" y="266"/>
                    <a:pt x="62" y="249"/>
                    <a:pt x="45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>
              <a:spLocks noEditPoints="1"/>
            </p:cNvSpPr>
            <p:nvPr/>
          </p:nvSpPr>
          <p:spPr bwMode="auto">
            <a:xfrm>
              <a:off x="514351" y="503238"/>
              <a:ext cx="820736" cy="803275"/>
            </a:xfrm>
            <a:custGeom>
              <a:avLst/>
              <a:gdLst>
                <a:gd name="T0" fmla="*/ 162 w 219"/>
                <a:gd name="T1" fmla="*/ 81 h 214"/>
                <a:gd name="T2" fmla="*/ 150 w 219"/>
                <a:gd name="T3" fmla="*/ 121 h 214"/>
                <a:gd name="T4" fmla="*/ 203 w 219"/>
                <a:gd name="T5" fmla="*/ 174 h 214"/>
                <a:gd name="T6" fmla="*/ 203 w 219"/>
                <a:gd name="T7" fmla="*/ 174 h 214"/>
                <a:gd name="T8" fmla="*/ 219 w 219"/>
                <a:gd name="T9" fmla="*/ 190 h 214"/>
                <a:gd name="T10" fmla="*/ 201 w 219"/>
                <a:gd name="T11" fmla="*/ 208 h 214"/>
                <a:gd name="T12" fmla="*/ 179 w 219"/>
                <a:gd name="T13" fmla="*/ 208 h 214"/>
                <a:gd name="T14" fmla="*/ 122 w 219"/>
                <a:gd name="T15" fmla="*/ 150 h 214"/>
                <a:gd name="T16" fmla="*/ 81 w 219"/>
                <a:gd name="T17" fmla="*/ 161 h 214"/>
                <a:gd name="T18" fmla="*/ 0 w 219"/>
                <a:gd name="T19" fmla="*/ 81 h 214"/>
                <a:gd name="T20" fmla="*/ 81 w 219"/>
                <a:gd name="T21" fmla="*/ 0 h 214"/>
                <a:gd name="T22" fmla="*/ 162 w 219"/>
                <a:gd name="T23" fmla="*/ 81 h 214"/>
                <a:gd name="T24" fmla="*/ 81 w 219"/>
                <a:gd name="T25" fmla="*/ 134 h 214"/>
                <a:gd name="T26" fmla="*/ 101 w 219"/>
                <a:gd name="T27" fmla="*/ 130 h 214"/>
                <a:gd name="T28" fmla="*/ 130 w 219"/>
                <a:gd name="T29" fmla="*/ 101 h 214"/>
                <a:gd name="T30" fmla="*/ 134 w 219"/>
                <a:gd name="T31" fmla="*/ 81 h 214"/>
                <a:gd name="T32" fmla="*/ 81 w 219"/>
                <a:gd name="T33" fmla="*/ 27 h 214"/>
                <a:gd name="T34" fmla="*/ 27 w 219"/>
                <a:gd name="T35" fmla="*/ 81 h 214"/>
                <a:gd name="T36" fmla="*/ 81 w 219"/>
                <a:gd name="T3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9" h="214">
                  <a:moveTo>
                    <a:pt x="162" y="81"/>
                  </a:moveTo>
                  <a:cubicBezTo>
                    <a:pt x="162" y="95"/>
                    <a:pt x="158" y="109"/>
                    <a:pt x="150" y="121"/>
                  </a:cubicBezTo>
                  <a:cubicBezTo>
                    <a:pt x="203" y="174"/>
                    <a:pt x="203" y="174"/>
                    <a:pt x="203" y="174"/>
                  </a:cubicBezTo>
                  <a:cubicBezTo>
                    <a:pt x="203" y="174"/>
                    <a:pt x="203" y="174"/>
                    <a:pt x="203" y="174"/>
                  </a:cubicBezTo>
                  <a:cubicBezTo>
                    <a:pt x="219" y="190"/>
                    <a:pt x="219" y="190"/>
                    <a:pt x="219" y="190"/>
                  </a:cubicBezTo>
                  <a:cubicBezTo>
                    <a:pt x="201" y="208"/>
                    <a:pt x="201" y="208"/>
                    <a:pt x="201" y="208"/>
                  </a:cubicBezTo>
                  <a:cubicBezTo>
                    <a:pt x="195" y="214"/>
                    <a:pt x="185" y="214"/>
                    <a:pt x="179" y="208"/>
                  </a:cubicBezTo>
                  <a:cubicBezTo>
                    <a:pt x="122" y="150"/>
                    <a:pt x="122" y="150"/>
                    <a:pt x="122" y="150"/>
                  </a:cubicBezTo>
                  <a:cubicBezTo>
                    <a:pt x="110" y="157"/>
                    <a:pt x="96" y="161"/>
                    <a:pt x="81" y="161"/>
                  </a:cubicBezTo>
                  <a:cubicBezTo>
                    <a:pt x="36" y="161"/>
                    <a:pt x="0" y="125"/>
                    <a:pt x="0" y="81"/>
                  </a:cubicBezTo>
                  <a:cubicBezTo>
                    <a:pt x="0" y="36"/>
                    <a:pt x="36" y="0"/>
                    <a:pt x="81" y="0"/>
                  </a:cubicBezTo>
                  <a:cubicBezTo>
                    <a:pt x="125" y="0"/>
                    <a:pt x="162" y="36"/>
                    <a:pt x="162" y="81"/>
                  </a:cubicBezTo>
                  <a:close/>
                  <a:moveTo>
                    <a:pt x="81" y="134"/>
                  </a:moveTo>
                  <a:cubicBezTo>
                    <a:pt x="88" y="134"/>
                    <a:pt x="95" y="133"/>
                    <a:pt x="101" y="130"/>
                  </a:cubicBezTo>
                  <a:cubicBezTo>
                    <a:pt x="114" y="125"/>
                    <a:pt x="125" y="114"/>
                    <a:pt x="130" y="101"/>
                  </a:cubicBezTo>
                  <a:cubicBezTo>
                    <a:pt x="133" y="95"/>
                    <a:pt x="134" y="88"/>
                    <a:pt x="134" y="81"/>
                  </a:cubicBezTo>
                  <a:cubicBezTo>
                    <a:pt x="134" y="51"/>
                    <a:pt x="110" y="27"/>
                    <a:pt x="81" y="27"/>
                  </a:cubicBezTo>
                  <a:cubicBezTo>
                    <a:pt x="51" y="27"/>
                    <a:pt x="27" y="51"/>
                    <a:pt x="27" y="81"/>
                  </a:cubicBezTo>
                  <a:cubicBezTo>
                    <a:pt x="27" y="110"/>
                    <a:pt x="51" y="134"/>
                    <a:pt x="81" y="1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480317" y="3538690"/>
            <a:ext cx="2543450" cy="2193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Machine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118585" y="3531894"/>
            <a:ext cx="3054026" cy="229832"/>
          </a:xfrm>
          <a:prstGeom prst="rect">
            <a:avLst/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Video and audio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347750" y="3542045"/>
            <a:ext cx="2262345" cy="215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Text</a:t>
            </a:r>
          </a:p>
        </p:txBody>
      </p:sp>
      <p:sp>
        <p:nvSpPr>
          <p:cNvPr id="50" name="Oval 49"/>
          <p:cNvSpPr/>
          <p:nvPr/>
        </p:nvSpPr>
        <p:spPr bwMode="ltGray">
          <a:xfrm>
            <a:off x="3064151" y="3609197"/>
            <a:ext cx="3223782" cy="1284126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905" y="3899650"/>
            <a:ext cx="351611" cy="35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8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081" y="389427"/>
            <a:ext cx="8227457" cy="639273"/>
          </a:xfrm>
        </p:spPr>
        <p:txBody>
          <a:bodyPr/>
          <a:lstStyle/>
          <a:p>
            <a:r>
              <a:rPr lang="en-US" dirty="0"/>
              <a:t>Surveillance needs to become “smart”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7974" y="1437624"/>
            <a:ext cx="455317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50" dirty="0"/>
              <a:t>There’s just too much data generated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081" y="2566954"/>
            <a:ext cx="5633465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50" dirty="0"/>
              <a:t>Over-reliance on operators to detect problems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8348" y="3696283"/>
            <a:ext cx="5523179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50" dirty="0"/>
              <a:t>Most times humans are just not good enough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286751" y="4823152"/>
            <a:ext cx="400049" cy="17411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London cityscap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371850"/>
            <a:ext cx="1874606" cy="123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n in offic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936253"/>
            <a:ext cx="1874606" cy="130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ands holding smartphon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9" y="556896"/>
            <a:ext cx="1874606" cy="124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0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389427"/>
            <a:ext cx="8572619" cy="639273"/>
          </a:xfrm>
        </p:spPr>
        <p:txBody>
          <a:bodyPr/>
          <a:lstStyle/>
          <a:p>
            <a:r>
              <a:rPr lang="en-US" dirty="0"/>
              <a:t>Computer vision state-of-the-art has improved order-of-magnitude</a:t>
            </a:r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800101" y="724650"/>
          <a:ext cx="4885151" cy="3879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2285999" y="3257550"/>
            <a:ext cx="3086100" cy="1682261"/>
            <a:chOff x="2971800" y="4343400"/>
            <a:chExt cx="4267200" cy="2243014"/>
          </a:xfrm>
        </p:grpSpPr>
        <p:sp>
          <p:nvSpPr>
            <p:cNvPr id="7" name="Rectangle 6"/>
            <p:cNvSpPr/>
            <p:nvPr/>
          </p:nvSpPr>
          <p:spPr bwMode="ltGray">
            <a:xfrm>
              <a:off x="2971800" y="4343400"/>
              <a:ext cx="4267200" cy="1796050"/>
            </a:xfrm>
            <a:prstGeom prst="rect">
              <a:avLst/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135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73083" y="6247999"/>
              <a:ext cx="3012763" cy="3384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dirty="0"/>
                <a:t>Deep Neural Networks </a:t>
              </a:r>
            </a:p>
            <a:p>
              <a:pPr algn="ctr">
                <a:lnSpc>
                  <a:spcPct val="90000"/>
                </a:lnSpc>
              </a:pPr>
              <a:r>
                <a:rPr lang="en-US" sz="900" dirty="0"/>
                <a:t>(DNN)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14401" y="3262745"/>
            <a:ext cx="1401263" cy="1734516"/>
            <a:chOff x="1295400" y="4350327"/>
            <a:chExt cx="2057401" cy="2312688"/>
          </a:xfrm>
        </p:grpSpPr>
        <p:sp>
          <p:nvSpPr>
            <p:cNvPr id="11" name="Rectangle 10"/>
            <p:cNvSpPr/>
            <p:nvPr/>
          </p:nvSpPr>
          <p:spPr bwMode="ltGray">
            <a:xfrm>
              <a:off x="1295400" y="4350327"/>
              <a:ext cx="2057400" cy="179605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135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95401" y="6208526"/>
              <a:ext cx="2057400" cy="454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dirty="0"/>
                <a:t>Feature-based approaches</a:t>
              </a:r>
            </a:p>
          </p:txBody>
        </p:sp>
      </p:grpSp>
      <p:pic>
        <p:nvPicPr>
          <p:cNvPr id="14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32" y="1920744"/>
            <a:ext cx="2626638" cy="10060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04414" y="1762412"/>
            <a:ext cx="2200274" cy="26019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900" dirty="0"/>
              <a:t>Neural Network (NN) vs. Deep Neural Networks (DNN)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46805" y="2914650"/>
            <a:ext cx="1094547" cy="424816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900" dirty="0"/>
              <a:t>Classic machine learning </a:t>
            </a:r>
          </a:p>
          <a:p>
            <a:pPr algn="ctr">
              <a:lnSpc>
                <a:spcPct val="90000"/>
              </a:lnSpc>
            </a:pPr>
            <a:r>
              <a:rPr lang="en-US" sz="900" dirty="0"/>
              <a:t>(Legacy VA)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79322" y="2914650"/>
            <a:ext cx="1088197" cy="424816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sz="900" dirty="0">
                <a:solidFill>
                  <a:schemeClr val="tx1"/>
                </a:solidFill>
              </a:rPr>
              <a:t>Deep learning </a:t>
            </a:r>
          </a:p>
          <a:p>
            <a:r>
              <a:rPr lang="en-US" sz="900" dirty="0">
                <a:solidFill>
                  <a:schemeClr val="tx1"/>
                </a:solidFill>
              </a:rPr>
              <a:t>(AI enabled VA)</a:t>
            </a:r>
          </a:p>
        </p:txBody>
      </p:sp>
    </p:spTree>
    <p:extLst>
      <p:ext uri="{BB962C8B-B14F-4D97-AF65-F5344CB8AC3E}">
        <p14:creationId xmlns:p14="http://schemas.microsoft.com/office/powerpoint/2010/main" val="375936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081" y="389427"/>
            <a:ext cx="8227457" cy="639273"/>
          </a:xfrm>
        </p:spPr>
        <p:txBody>
          <a:bodyPr/>
          <a:lstStyle/>
          <a:p>
            <a:r>
              <a:rPr lang="en-US" dirty="0"/>
              <a:t>Solving the smart surveillance problem requires accelerators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7634" y="1383618"/>
            <a:ext cx="1836204" cy="81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ttps://blogs.nvidia.com/wp-content/uploads/2014/12/NVIDIA-Logo-Blog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3257" y="1245536"/>
            <a:ext cx="1674186" cy="11881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223628" y="2344317"/>
            <a:ext cx="2306914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/>
              <a:t>Converged Edge Systems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23628" y="2691864"/>
            <a:ext cx="1255472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/>
              <a:t>Connectivity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1221164" y="3822807"/>
            <a:ext cx="836960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/>
              <a:t>Storage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1221672" y="3056340"/>
            <a:ext cx="877163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/>
              <a:t>Security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1221569" y="3430141"/>
            <a:ext cx="2075440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/>
              <a:t>High-density compute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12061" y="2344316"/>
            <a:ext cx="2222083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/>
              <a:t>Deep learning expertise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12061" y="2691864"/>
            <a:ext cx="2115451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/>
              <a:t>Hardware accelerators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12061" y="3039412"/>
            <a:ext cx="2762423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/>
              <a:t>Video analytics SW ecosystem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14216" y="4168418"/>
            <a:ext cx="2499852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/>
              <a:t>Industry-standard platform</a:t>
            </a:r>
          </a:p>
        </p:txBody>
      </p:sp>
      <p:sp>
        <p:nvSpPr>
          <p:cNvPr id="14" name="Rectangle 13"/>
          <p:cNvSpPr/>
          <p:nvPr/>
        </p:nvSpPr>
        <p:spPr bwMode="ltGray">
          <a:xfrm>
            <a:off x="342900" y="4629150"/>
            <a:ext cx="1085850" cy="40005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350" dirty="0" err="1"/>
          </a:p>
        </p:txBody>
      </p:sp>
    </p:spTree>
    <p:extLst>
      <p:ext uri="{BB962C8B-B14F-4D97-AF65-F5344CB8AC3E}">
        <p14:creationId xmlns:p14="http://schemas.microsoft.com/office/powerpoint/2010/main" val="162566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389427"/>
            <a:ext cx="8227457" cy="902449"/>
          </a:xfrm>
        </p:spPr>
        <p:txBody>
          <a:bodyPr/>
          <a:lstStyle/>
          <a:p>
            <a:r>
              <a:rPr lang="en-US" dirty="0"/>
              <a:t>HPE Edgeline Converged Edge Systems can carry Nvidia P4 GPU for high performance AI “inference” and are expressly designed for edge environments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714500"/>
            <a:ext cx="1257300" cy="6805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566" y="1621939"/>
            <a:ext cx="1260991" cy="593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565" y="2272234"/>
            <a:ext cx="1260991" cy="593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0346" y="2129634"/>
            <a:ext cx="358973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5400" baseline="30000" dirty="0"/>
              <a:t>+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87" b="99192" l="1395" r="970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162" y="1179210"/>
            <a:ext cx="2309338" cy="17320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00900" y="2214270"/>
            <a:ext cx="685800" cy="685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7658100" y="1485900"/>
            <a:ext cx="571500" cy="1793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825" b="1" dirty="0">
                <a:solidFill>
                  <a:schemeClr val="bg1"/>
                </a:solidFill>
              </a:rPr>
              <a:t>Compute Cartridges x2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86675" y="2292239"/>
            <a:ext cx="571500" cy="1793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825" b="1" dirty="0">
                <a:solidFill>
                  <a:schemeClr val="bg1"/>
                </a:solidFill>
              </a:rPr>
              <a:t>Compute Cartridges x2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62859" y="1665246"/>
            <a:ext cx="571500" cy="1793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788" b="1" dirty="0">
                <a:solidFill>
                  <a:schemeClr val="accent2"/>
                </a:solidFill>
              </a:rPr>
              <a:t>PCIe cards x2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43675" y="2235011"/>
            <a:ext cx="571500" cy="1793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788" b="1" dirty="0">
                <a:solidFill>
                  <a:schemeClr val="accent2"/>
                </a:solidFill>
              </a:rPr>
              <a:t>PCIe cards x2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081" y="2594759"/>
            <a:ext cx="1490765" cy="2711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350" dirty="0"/>
              <a:t>CPU:GPU=1:2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978" y="971912"/>
            <a:ext cx="1260991" cy="5936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977" y="1622207"/>
            <a:ext cx="1260991" cy="5936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594" y="2395060"/>
            <a:ext cx="1260991" cy="5936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594" y="3045355"/>
            <a:ext cx="1260991" cy="59369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72448" y="2946734"/>
            <a:ext cx="1490765" cy="2711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350" dirty="0"/>
              <a:t>CPU:GPU=1:1</a:t>
            </a:r>
          </a:p>
        </p:txBody>
      </p:sp>
      <p:cxnSp>
        <p:nvCxnSpPr>
          <p:cNvPr id="21" name="Straight Arrow Connector 20"/>
          <p:cNvCxnSpPr>
            <a:stCxn id="5" idx="1"/>
          </p:cNvCxnSpPr>
          <p:nvPr/>
        </p:nvCxnSpPr>
        <p:spPr>
          <a:xfrm flipH="1">
            <a:off x="1657351" y="1918787"/>
            <a:ext cx="519215" cy="1264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1"/>
          </p:cNvCxnSpPr>
          <p:nvPr/>
        </p:nvCxnSpPr>
        <p:spPr>
          <a:xfrm flipH="1" flipV="1">
            <a:off x="1714500" y="2109171"/>
            <a:ext cx="462065" cy="4599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765097" y="1117564"/>
            <a:ext cx="778578" cy="7270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6" idx="3"/>
          </p:cNvCxnSpPr>
          <p:nvPr/>
        </p:nvCxnSpPr>
        <p:spPr>
          <a:xfrm flipV="1">
            <a:off x="5882968" y="1844592"/>
            <a:ext cx="660707" cy="744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3"/>
          </p:cNvCxnSpPr>
          <p:nvPr/>
        </p:nvCxnSpPr>
        <p:spPr>
          <a:xfrm flipV="1">
            <a:off x="5896585" y="2339126"/>
            <a:ext cx="561365" cy="3527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8" idx="3"/>
          </p:cNvCxnSpPr>
          <p:nvPr/>
        </p:nvCxnSpPr>
        <p:spPr>
          <a:xfrm flipV="1">
            <a:off x="5896584" y="2381913"/>
            <a:ext cx="561366" cy="9602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85800" y="1481079"/>
            <a:ext cx="1028700" cy="2334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350" dirty="0"/>
              <a:t>HPE EL1000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90237" y="1026979"/>
            <a:ext cx="1028700" cy="2334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350" dirty="0"/>
              <a:t>HPE EL4000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825" y="4529490"/>
            <a:ext cx="633275" cy="4670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0" y="3859709"/>
            <a:ext cx="2400300" cy="66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5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389427"/>
            <a:ext cx="8572619" cy="639273"/>
          </a:xfrm>
        </p:spPr>
        <p:txBody>
          <a:bodyPr/>
          <a:lstStyle/>
          <a:p>
            <a:r>
              <a:rPr lang="en-US" dirty="0"/>
              <a:t>HPE offers integrated edge-to-core solution for smart surveillance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81" y="800101"/>
            <a:ext cx="7712250" cy="37217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ltGray">
          <a:xfrm>
            <a:off x="514350" y="2193708"/>
            <a:ext cx="3657600" cy="1782198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350" dirty="0" err="1"/>
          </a:p>
        </p:txBody>
      </p:sp>
    </p:spTree>
    <p:extLst>
      <p:ext uri="{BB962C8B-B14F-4D97-AF65-F5344CB8AC3E}">
        <p14:creationId xmlns:p14="http://schemas.microsoft.com/office/powerpoint/2010/main" val="178919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389427"/>
            <a:ext cx="8458319" cy="639273"/>
          </a:xfrm>
        </p:spPr>
        <p:txBody>
          <a:bodyPr/>
          <a:lstStyle/>
          <a:p>
            <a:r>
              <a:rPr lang="en-US" dirty="0"/>
              <a:t>HPE and its SI partners (PWC, TCS and Accenture) offer “turn-key” kits and services to generate immediate </a:t>
            </a:r>
            <a:r>
              <a:rPr lang="en-US" dirty="0" err="1"/>
              <a:t>RoI</a:t>
            </a:r>
            <a:r>
              <a:rPr lang="en-US" dirty="0"/>
              <a:t> in real-world situations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6303997" y="1315522"/>
            <a:ext cx="2406692" cy="1263506"/>
            <a:chOff x="8405329" y="1754028"/>
            <a:chExt cx="3208922" cy="1684675"/>
          </a:xfrm>
        </p:grpSpPr>
        <p:sp>
          <p:nvSpPr>
            <p:cNvPr id="7" name="Right Arrow 6"/>
            <p:cNvSpPr/>
            <p:nvPr/>
          </p:nvSpPr>
          <p:spPr bwMode="ltGray">
            <a:xfrm>
              <a:off x="8405329" y="2166641"/>
              <a:ext cx="564799" cy="314917"/>
            </a:xfrm>
            <a:prstGeom prst="rightArrow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14313" indent="-214313" algn="ctr">
                <a:lnSpc>
                  <a:spcPct val="90000"/>
                </a:lnSpc>
                <a:buFont typeface="MetricHPE" panose="020B0503030202060203" pitchFamily="34" charset="0"/>
                <a:buChar char="–"/>
              </a:pPr>
              <a:endParaRPr lang="en-US" sz="1350" dirty="0" err="1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871051" y="1754028"/>
              <a:ext cx="2743200" cy="16846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214313" indent="-214313" algn="ctr">
                <a:lnSpc>
                  <a:spcPct val="90000"/>
                </a:lnSpc>
                <a:buFont typeface="MetricHPE" panose="020B0503030202060203" pitchFamily="34" charset="0"/>
                <a:buChar char="–"/>
              </a:pPr>
              <a:r>
                <a:rPr lang="en-US" sz="1350" dirty="0"/>
                <a:t>How to unlock value by integrating video analytics output with understanding of process, facilities, people and assets?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799678" y="2816038"/>
            <a:ext cx="1911011" cy="17540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14313" indent="-214313" algn="ctr">
              <a:lnSpc>
                <a:spcPct val="90000"/>
              </a:lnSpc>
              <a:buFont typeface="MetricHPE" panose="020B0503030202060203" pitchFamily="34" charset="0"/>
              <a:buChar char="–"/>
            </a:pPr>
            <a:r>
              <a:rPr lang="en-US" sz="1350" dirty="0"/>
              <a:t>Pre-characterized HPE/ACN/Nvidia validated systems architecture</a:t>
            </a:r>
          </a:p>
          <a:p>
            <a:pPr marL="214313" indent="-214313" algn="ctr">
              <a:lnSpc>
                <a:spcPct val="90000"/>
              </a:lnSpc>
              <a:buFont typeface="MetricHPE" panose="020B0503030202060203" pitchFamily="34" charset="0"/>
              <a:buChar char="–"/>
            </a:pPr>
            <a:r>
              <a:rPr lang="en-US" sz="1350" dirty="0"/>
              <a:t>Systems performance and recommended camera/installation support as a “kit”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457080" y="2618532"/>
            <a:ext cx="6270516" cy="1964035"/>
            <a:chOff x="609440" y="3491376"/>
            <a:chExt cx="8360688" cy="2618713"/>
          </a:xfrm>
        </p:grpSpPr>
        <p:sp>
          <p:nvSpPr>
            <p:cNvPr id="52" name="TextBox 51"/>
            <p:cNvSpPr txBox="1"/>
            <p:nvPr/>
          </p:nvSpPr>
          <p:spPr>
            <a:xfrm>
              <a:off x="609440" y="3491376"/>
              <a:ext cx="8360688" cy="2618713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txBody>
            <a:bodyPr wrap="square" lIns="171450" tIns="137160" rIns="171450" bIns="137160" rtlCol="0" anchor="ctr">
              <a:noAutofit/>
            </a:bodyPr>
            <a:lstStyle/>
            <a:p>
              <a:pPr marL="0" lvl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</a:pPr>
              <a:endParaRPr lang="en-US" sz="105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6716"/>
            <a:stretch/>
          </p:blipFill>
          <p:spPr>
            <a:xfrm>
              <a:off x="2169428" y="3525605"/>
              <a:ext cx="6689591" cy="246846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34561" y="3923681"/>
              <a:ext cx="1534867" cy="175410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Scalable Edge Video Analytics Offering 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(right-sized hardware and software)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54258" y="1045672"/>
            <a:ext cx="5717467" cy="1547621"/>
            <a:chOff x="472344" y="1394228"/>
            <a:chExt cx="7623289" cy="2063495"/>
          </a:xfrm>
        </p:grpSpPr>
        <p:sp>
          <p:nvSpPr>
            <p:cNvPr id="51" name="TextBox 50"/>
            <p:cNvSpPr txBox="1"/>
            <p:nvPr/>
          </p:nvSpPr>
          <p:spPr>
            <a:xfrm>
              <a:off x="609440" y="1394228"/>
              <a:ext cx="7486193" cy="204086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txBody>
            <a:bodyPr wrap="square" lIns="171450" tIns="137160" rIns="171450" bIns="137160" rtlCol="0" anchor="ctr">
              <a:noAutofit/>
            </a:bodyPr>
            <a:lstStyle/>
            <a:p>
              <a:pPr marL="0" lvl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</a:pPr>
              <a:endParaRPr lang="en-US" sz="105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64968" y="2133600"/>
              <a:ext cx="489051" cy="6858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4050" dirty="0"/>
                <a:t>+</a:t>
              </a:r>
              <a:endParaRPr lang="en-US" sz="1350" dirty="0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516" t="4166" r="1110" b="61426"/>
            <a:stretch/>
          </p:blipFill>
          <p:spPr>
            <a:xfrm>
              <a:off x="1753879" y="1710446"/>
              <a:ext cx="2563243" cy="1464711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1865" y="1663108"/>
              <a:ext cx="2991084" cy="1546279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753879" y="3209387"/>
              <a:ext cx="2169884" cy="2293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 dirty="0"/>
                <a:t>License plate recognition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901865" y="3209387"/>
              <a:ext cx="2169884" cy="2293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 dirty="0"/>
                <a:t>Person/attribute detection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72344" y="1691390"/>
              <a:ext cx="1325202" cy="176633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Video Analytics result to insight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441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860">
        <p:fade/>
      </p:transition>
    </mc:Choice>
    <mc:Fallback xmlns="">
      <p:transition spd="med" advTm="208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How do I operationalize a distributed video analytics system?</a:t>
            </a:r>
          </a:p>
        </p:txBody>
      </p:sp>
    </p:spTree>
    <p:extLst>
      <p:ext uri="{BB962C8B-B14F-4D97-AF65-F5344CB8AC3E}">
        <p14:creationId xmlns:p14="http://schemas.microsoft.com/office/powerpoint/2010/main" val="279130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Arrow Connector 29"/>
          <p:cNvCxnSpPr/>
          <p:nvPr/>
        </p:nvCxnSpPr>
        <p:spPr>
          <a:xfrm>
            <a:off x="7176403" y="2167829"/>
            <a:ext cx="0" cy="289287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342900">
              <a:defRPr/>
            </a:pPr>
            <a:r>
              <a:rPr lang="en-US" dirty="0">
                <a:latin typeface="MetricHPE"/>
              </a:rPr>
              <a:t>Edge in action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277D25C-18AC-435A-910B-55319C290B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Intelligent video surveillance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25286" y="681034"/>
            <a:ext cx="119455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MetricHPE"/>
              </a:rPr>
              <a:t>HPE Storage</a:t>
            </a:r>
          </a:p>
        </p:txBody>
      </p:sp>
      <p:pic>
        <p:nvPicPr>
          <p:cNvPr id="14" name="Picture 1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7512" y="2737860"/>
            <a:ext cx="2479599" cy="697466"/>
          </a:xfrm>
          <a:prstGeom prst="rect">
            <a:avLst/>
          </a:prstGeom>
          <a:noFill/>
        </p:spPr>
      </p:pic>
      <p:pic>
        <p:nvPicPr>
          <p:cNvPr id="15" name="Picture 2" descr="http://images.anandtech.com/doci/10675/P4Card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7533" y="2441957"/>
            <a:ext cx="706426" cy="37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8855" y="4138957"/>
            <a:ext cx="755030" cy="5184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983" y="2737859"/>
            <a:ext cx="1047332" cy="665591"/>
          </a:xfrm>
          <a:prstGeom prst="rect">
            <a:avLst/>
          </a:prstGeom>
        </p:spPr>
      </p:pic>
      <p:cxnSp>
        <p:nvCxnSpPr>
          <p:cNvPr id="19" name="Connector: Elbow 13"/>
          <p:cNvCxnSpPr>
            <a:cxnSpLocks/>
          </p:cNvCxnSpPr>
          <p:nvPr/>
        </p:nvCxnSpPr>
        <p:spPr>
          <a:xfrm flipV="1">
            <a:off x="4877137" y="4213309"/>
            <a:ext cx="1991824" cy="161981"/>
          </a:xfrm>
          <a:prstGeom prst="bentConnector2">
            <a:avLst/>
          </a:prstGeom>
          <a:ln w="28575">
            <a:solidFill>
              <a:schemeClr val="tx1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6"/>
          <p:cNvCxnSpPr>
            <a:cxnSpLocks/>
          </p:cNvCxnSpPr>
          <p:nvPr/>
        </p:nvCxnSpPr>
        <p:spPr>
          <a:xfrm rot="10800000">
            <a:off x="2805154" y="3566469"/>
            <a:ext cx="1351347" cy="842737"/>
          </a:xfrm>
          <a:prstGeom prst="bentConnector3">
            <a:avLst>
              <a:gd name="adj1" fmla="val 99622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01181" y="2579749"/>
            <a:ext cx="73289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MetricHPE"/>
              </a:rPr>
              <a:t>Cameras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37685" y="3299561"/>
            <a:ext cx="190629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MetricHPE"/>
              </a:rPr>
              <a:t>HPE Edgeline EL4000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817311" y="2246132"/>
            <a:ext cx="137422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 err="1">
                <a:latin typeface="MetricHPE"/>
              </a:rPr>
              <a:t>Nvidia</a:t>
            </a:r>
            <a:r>
              <a:rPr lang="en-US" sz="1350" dirty="0">
                <a:latin typeface="MetricHPE"/>
              </a:rPr>
              <a:t> Tesla P4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141656" y="3750196"/>
            <a:ext cx="160813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MetricHPE"/>
              </a:rPr>
              <a:t>HPE Universal IoT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56835" y="3228071"/>
            <a:ext cx="69602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MetricHPE"/>
              </a:rPr>
              <a:t>All video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881563" y="4384001"/>
            <a:ext cx="245612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MetricHPE"/>
              </a:rPr>
              <a:t>Video metadata, attributes and events</a:t>
            </a:r>
          </a:p>
        </p:txBody>
      </p:sp>
      <p:sp>
        <p:nvSpPr>
          <p:cNvPr id="28" name="object 37"/>
          <p:cNvSpPr txBox="1"/>
          <p:nvPr/>
        </p:nvSpPr>
        <p:spPr>
          <a:xfrm>
            <a:off x="4016981" y="1925786"/>
            <a:ext cx="484682" cy="1212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44"/>
            <a:r>
              <a:rPr sz="788" dirty="0">
                <a:latin typeface="MetricHPE"/>
                <a:cs typeface="Arial"/>
              </a:rPr>
              <a:t>The</a:t>
            </a:r>
            <a:r>
              <a:rPr sz="788" spc="-14" dirty="0">
                <a:latin typeface="MetricHPE"/>
                <a:cs typeface="Arial"/>
              </a:rPr>
              <a:t> </a:t>
            </a:r>
            <a:r>
              <a:rPr sz="788" spc="3" dirty="0">
                <a:latin typeface="MetricHPE"/>
                <a:cs typeface="Arial"/>
              </a:rPr>
              <a:t>E</a:t>
            </a:r>
            <a:r>
              <a:rPr sz="788" spc="-6" dirty="0">
                <a:latin typeface="MetricHPE"/>
                <a:cs typeface="Arial"/>
              </a:rPr>
              <a:t>dg</a:t>
            </a:r>
            <a:r>
              <a:rPr sz="788" dirty="0">
                <a:latin typeface="MetricHPE"/>
                <a:cs typeface="Arial"/>
              </a:rPr>
              <a:t>e</a:t>
            </a:r>
          </a:p>
        </p:txBody>
      </p:sp>
      <p:sp>
        <p:nvSpPr>
          <p:cNvPr id="29" name="object 38"/>
          <p:cNvSpPr/>
          <p:nvPr/>
        </p:nvSpPr>
        <p:spPr>
          <a:xfrm>
            <a:off x="4231414" y="2085440"/>
            <a:ext cx="32561" cy="2571971"/>
          </a:xfrm>
          <a:custGeom>
            <a:avLst/>
            <a:gdLst/>
            <a:ahLst/>
            <a:cxnLst/>
            <a:rect l="l" t="t" r="r" b="b"/>
            <a:pathLst>
              <a:path h="1554479">
                <a:moveTo>
                  <a:pt x="0" y="0"/>
                </a:moveTo>
                <a:lnTo>
                  <a:pt x="0" y="1554480"/>
                </a:lnTo>
              </a:path>
            </a:pathLst>
          </a:custGeom>
          <a:ln w="28575">
            <a:solidFill>
              <a:schemeClr val="accent3"/>
            </a:solidFill>
            <a:prstDash val="lgDash"/>
          </a:ln>
        </p:spPr>
        <p:txBody>
          <a:bodyPr wrap="square" lIns="0" tIns="0" rIns="0" bIns="0" rtlCol="0"/>
          <a:lstStyle/>
          <a:p>
            <a:endParaRPr sz="1013">
              <a:latin typeface="MetricHPE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03566" y="431823"/>
            <a:ext cx="185178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MetricHPE"/>
              </a:rPr>
              <a:t>Operator console/video wall</a:t>
            </a:r>
          </a:p>
        </p:txBody>
      </p:sp>
      <p:pic>
        <p:nvPicPr>
          <p:cNvPr id="34" name="Picture 8" descr="http://www.netstorageworks.com/images/3PAR-StoreServ/HP-3par-7400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4447" y="941270"/>
            <a:ext cx="1264729" cy="59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950912" y="3542386"/>
            <a:ext cx="172297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MetricHPE"/>
              </a:rPr>
              <a:t>Run Video Analytics and Management (VMS) on real-time feeds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049363" y="1526507"/>
            <a:ext cx="180369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MetricHPE"/>
              </a:rPr>
              <a:t>6. Archive for post-analysis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649" y="3796544"/>
            <a:ext cx="567536" cy="373712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3157574" y="3972224"/>
            <a:ext cx="11242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latin typeface="MetricHPE"/>
              </a:rPr>
              <a:t>HPE Switches/</a:t>
            </a:r>
          </a:p>
          <a:p>
            <a:r>
              <a:rPr lang="en-US" sz="1350" dirty="0">
                <a:latin typeface="MetricHPE"/>
              </a:rPr>
              <a:t>Access Points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6047757" y="3219396"/>
            <a:ext cx="1724643" cy="993914"/>
            <a:chOff x="3737236" y="1037616"/>
            <a:chExt cx="1856403" cy="1501498"/>
          </a:xfrm>
        </p:grpSpPr>
        <p:sp>
          <p:nvSpPr>
            <p:cNvPr id="47" name="Rectangle 46"/>
            <p:cNvSpPr/>
            <p:nvPr/>
          </p:nvSpPr>
          <p:spPr bwMode="ltGray">
            <a:xfrm>
              <a:off x="3737236" y="1037616"/>
              <a:ext cx="1856403" cy="1501498"/>
            </a:xfrm>
            <a:prstGeom prst="rect">
              <a:avLst/>
            </a:prstGeom>
            <a:solidFill>
              <a:schemeClr val="bg2"/>
            </a:solidFill>
            <a:ln w="28575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90000"/>
                </a:lnSpc>
              </a:pPr>
              <a:r>
                <a:rPr lang="en-US" sz="750" dirty="0">
                  <a:solidFill>
                    <a:schemeClr val="tx1"/>
                  </a:solidFill>
                  <a:latin typeface="MetricHPE"/>
                </a:rPr>
                <a:t>HP UIoT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3811257" y="1365867"/>
              <a:ext cx="1673776" cy="1086102"/>
              <a:chOff x="2389343" y="1485900"/>
              <a:chExt cx="4435377" cy="1857071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49" name="Round Diagonal Corner Rectangle 48"/>
              <p:cNvSpPr/>
              <p:nvPr/>
            </p:nvSpPr>
            <p:spPr>
              <a:xfrm>
                <a:off x="2389343" y="3001291"/>
                <a:ext cx="4432148" cy="341680"/>
              </a:xfrm>
              <a:prstGeom prst="round2DiagRect">
                <a:avLst>
                  <a:gd name="adj1" fmla="val 0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8579" tIns="19291" rIns="38579" bIns="19291" rtlCol="0" anchor="ctr"/>
              <a:lstStyle/>
              <a:p>
                <a:pPr algn="ctr"/>
                <a:r>
                  <a:rPr lang="en-GB" sz="525" dirty="0">
                    <a:solidFill>
                      <a:schemeClr val="tx1"/>
                    </a:solidFill>
                    <a:latin typeface="MetricHPE"/>
                  </a:rPr>
                  <a:t>Network Interworking Proxy (NIP)</a:t>
                </a:r>
                <a:endParaRPr lang="en-US" sz="525" dirty="0">
                  <a:solidFill>
                    <a:schemeClr val="tx1"/>
                  </a:solidFill>
                  <a:latin typeface="MetricHPE"/>
                </a:endParaRPr>
              </a:p>
            </p:txBody>
          </p:sp>
          <p:sp>
            <p:nvSpPr>
              <p:cNvPr id="50" name="Round Diagonal Corner Rectangle 49"/>
              <p:cNvSpPr/>
              <p:nvPr/>
            </p:nvSpPr>
            <p:spPr>
              <a:xfrm>
                <a:off x="2392571" y="1923095"/>
                <a:ext cx="1215105" cy="1037508"/>
              </a:xfrm>
              <a:prstGeom prst="round2DiagRect">
                <a:avLst>
                  <a:gd name="adj1" fmla="val 0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8579" tIns="19291" rIns="38579" bIns="19291" rtlCol="0" anchor="ctr"/>
              <a:lstStyle/>
              <a:p>
                <a:pPr algn="ctr"/>
                <a:r>
                  <a:rPr lang="en-GB" sz="525" dirty="0">
                    <a:solidFill>
                      <a:schemeClr val="tx1"/>
                    </a:solidFill>
                    <a:latin typeface="MetricHPE"/>
                  </a:rPr>
                  <a:t>Device &amp; Service </a:t>
                </a:r>
              </a:p>
              <a:p>
                <a:pPr algn="ctr"/>
                <a:r>
                  <a:rPr lang="en-GB" sz="525" dirty="0">
                    <a:solidFill>
                      <a:schemeClr val="tx1"/>
                    </a:solidFill>
                    <a:latin typeface="MetricHPE"/>
                  </a:rPr>
                  <a:t>Management (DSM)</a:t>
                </a:r>
              </a:p>
            </p:txBody>
          </p:sp>
          <p:sp>
            <p:nvSpPr>
              <p:cNvPr id="51" name="Round Diagonal Corner Rectangle 50"/>
              <p:cNvSpPr/>
              <p:nvPr/>
            </p:nvSpPr>
            <p:spPr>
              <a:xfrm>
                <a:off x="3650590" y="2391310"/>
                <a:ext cx="2004533" cy="569294"/>
              </a:xfrm>
              <a:prstGeom prst="round2DiagRect">
                <a:avLst>
                  <a:gd name="adj1" fmla="val 0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8579" tIns="19291" rIns="38579" bIns="19291" rtlCol="0" anchor="ctr"/>
              <a:lstStyle/>
              <a:p>
                <a:pPr algn="ctr"/>
                <a:r>
                  <a:rPr lang="en-GB" sz="525" dirty="0">
                    <a:solidFill>
                      <a:schemeClr val="tx1"/>
                    </a:solidFill>
                    <a:latin typeface="MetricHPE"/>
                  </a:rPr>
                  <a:t>Data Acquisition </a:t>
                </a:r>
                <a:br>
                  <a:rPr lang="en-GB" sz="525" dirty="0">
                    <a:solidFill>
                      <a:schemeClr val="tx1"/>
                    </a:solidFill>
                    <a:latin typeface="MetricHPE"/>
                  </a:rPr>
                </a:br>
                <a:r>
                  <a:rPr lang="en-GB" sz="525" dirty="0">
                    <a:solidFill>
                      <a:schemeClr val="tx1"/>
                    </a:solidFill>
                    <a:latin typeface="MetricHPE"/>
                  </a:rPr>
                  <a:t>&amp; Verification (DAV)</a:t>
                </a:r>
                <a:endParaRPr lang="en-US" sz="525" dirty="0">
                  <a:solidFill>
                    <a:schemeClr val="tx1"/>
                  </a:solidFill>
                  <a:latin typeface="MetricHPE"/>
                </a:endParaRPr>
              </a:p>
            </p:txBody>
          </p:sp>
          <p:sp>
            <p:nvSpPr>
              <p:cNvPr id="52" name="Round Diagonal Corner Rectangle 51"/>
              <p:cNvSpPr/>
              <p:nvPr/>
            </p:nvSpPr>
            <p:spPr>
              <a:xfrm>
                <a:off x="3650590" y="1923095"/>
                <a:ext cx="2004533" cy="427653"/>
              </a:xfrm>
              <a:prstGeom prst="round2DiagRect">
                <a:avLst>
                  <a:gd name="adj1" fmla="val 0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8579" tIns="19291" rIns="38579" bIns="19291" rtlCol="0" anchor="ctr"/>
              <a:lstStyle/>
              <a:p>
                <a:pPr algn="ctr"/>
                <a:r>
                  <a:rPr lang="en-GB" sz="525" dirty="0">
                    <a:solidFill>
                      <a:schemeClr val="tx1"/>
                    </a:solidFill>
                    <a:latin typeface="MetricHPE"/>
                  </a:rPr>
                  <a:t>Data Analytics (DA)</a:t>
                </a:r>
                <a:endParaRPr lang="en-US" sz="525" dirty="0">
                  <a:solidFill>
                    <a:schemeClr val="tx1"/>
                  </a:solidFill>
                  <a:latin typeface="MetricHPE"/>
                </a:endParaRPr>
              </a:p>
            </p:txBody>
          </p:sp>
          <p:sp>
            <p:nvSpPr>
              <p:cNvPr id="53" name="Round Diagonal Corner Rectangle 52"/>
              <p:cNvSpPr/>
              <p:nvPr/>
            </p:nvSpPr>
            <p:spPr>
              <a:xfrm>
                <a:off x="2392569" y="1485900"/>
                <a:ext cx="4432148" cy="392268"/>
              </a:xfrm>
              <a:prstGeom prst="round2DiagRect">
                <a:avLst>
                  <a:gd name="adj1" fmla="val 0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8579" tIns="19291" rIns="38579" bIns="19291" rtlCol="0" anchor="ctr"/>
              <a:lstStyle/>
              <a:p>
                <a:pPr algn="ctr"/>
                <a:r>
                  <a:rPr lang="en-GB" sz="525" dirty="0">
                    <a:solidFill>
                      <a:schemeClr val="tx1"/>
                    </a:solidFill>
                    <a:latin typeface="MetricHPE"/>
                  </a:rPr>
                  <a:t>Data Service Cloud (DSC)</a:t>
                </a:r>
                <a:endParaRPr lang="en-US" sz="525" dirty="0">
                  <a:solidFill>
                    <a:schemeClr val="tx1"/>
                  </a:solidFill>
                  <a:latin typeface="MetricHPE"/>
                </a:endParaRPr>
              </a:p>
            </p:txBody>
          </p:sp>
          <p:sp>
            <p:nvSpPr>
              <p:cNvPr id="54" name="Round Diagonal Corner Rectangle 53"/>
              <p:cNvSpPr/>
              <p:nvPr/>
            </p:nvSpPr>
            <p:spPr>
              <a:xfrm>
                <a:off x="5698037" y="1917160"/>
                <a:ext cx="1126683" cy="1043443"/>
              </a:xfrm>
              <a:prstGeom prst="round2DiagRect">
                <a:avLst>
                  <a:gd name="adj1" fmla="val 0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8579" tIns="19291" rIns="38579" bIns="19291" rtlCol="0" anchor="ctr"/>
              <a:lstStyle/>
              <a:p>
                <a:pPr algn="ctr"/>
                <a:r>
                  <a:rPr lang="en-GB" sz="525" dirty="0">
                    <a:solidFill>
                      <a:schemeClr val="tx1"/>
                    </a:solidFill>
                    <a:latin typeface="MetricHPE"/>
                  </a:rPr>
                  <a:t>BSS (ACI – IUM) / OSS</a:t>
                </a:r>
                <a:endParaRPr lang="en-US" sz="525" dirty="0">
                  <a:solidFill>
                    <a:schemeClr val="tx1"/>
                  </a:solidFill>
                  <a:latin typeface="MetricHPE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6931272" y="2499883"/>
            <a:ext cx="1984129" cy="460679"/>
            <a:chOff x="10720192" y="3231035"/>
            <a:chExt cx="1721163" cy="83548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0192" y="3231035"/>
              <a:ext cx="425284" cy="815533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11169304" y="3734561"/>
              <a:ext cx="1272051" cy="33195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dirty="0">
                  <a:latin typeface="MetricHPE"/>
                </a:rPr>
                <a:t>Command and</a:t>
              </a:r>
            </a:p>
            <a:p>
              <a:pPr algn="ctr">
                <a:lnSpc>
                  <a:spcPct val="90000"/>
                </a:lnSpc>
              </a:pPr>
              <a:r>
                <a:rPr lang="en-US" sz="1050" dirty="0">
                  <a:latin typeface="MetricHPE"/>
                </a:rPr>
                <a:t>Control application</a:t>
              </a:r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59671" y="4584661"/>
            <a:ext cx="160813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MetricHPE"/>
              </a:rPr>
              <a:t>HPE Universal IoT</a:t>
            </a:r>
          </a:p>
        </p:txBody>
      </p:sp>
      <p:cxnSp>
        <p:nvCxnSpPr>
          <p:cNvPr id="67" name="Straight Arrow Connector 66"/>
          <p:cNvCxnSpPr>
            <a:cxnSpLocks/>
          </p:cNvCxnSpPr>
          <p:nvPr/>
        </p:nvCxnSpPr>
        <p:spPr>
          <a:xfrm flipV="1">
            <a:off x="7177402" y="2993341"/>
            <a:ext cx="4883" cy="2347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4"/>
          <p:cNvCxnSpPr>
            <a:cxnSpLocks/>
            <a:endCxn id="34" idx="2"/>
          </p:cNvCxnSpPr>
          <p:nvPr/>
        </p:nvCxnSpPr>
        <p:spPr>
          <a:xfrm flipV="1">
            <a:off x="3143823" y="1533137"/>
            <a:ext cx="1722989" cy="169493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1656" y="701994"/>
            <a:ext cx="2545144" cy="1295297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960122" y="1976217"/>
            <a:ext cx="32500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MetricHPE"/>
              </a:rPr>
              <a:t>Display events and trigger actions to operators and authorities</a:t>
            </a:r>
          </a:p>
        </p:txBody>
      </p:sp>
    </p:spTree>
    <p:extLst>
      <p:ext uri="{BB962C8B-B14F-4D97-AF65-F5344CB8AC3E}">
        <p14:creationId xmlns:p14="http://schemas.microsoft.com/office/powerpoint/2010/main" val="81928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6" name="Straight Connector 155"/>
          <p:cNvCxnSpPr/>
          <p:nvPr/>
        </p:nvCxnSpPr>
        <p:spPr>
          <a:xfrm flipH="1">
            <a:off x="6441471" y="1214212"/>
            <a:ext cx="12670" cy="3543300"/>
          </a:xfrm>
          <a:prstGeom prst="line">
            <a:avLst/>
          </a:prstGeom>
          <a:ln w="12700">
            <a:solidFill>
              <a:schemeClr val="accent2"/>
            </a:solidFill>
            <a:prstDash val="dash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3" name="Rounded Rectangle 122"/>
          <p:cNvSpPr/>
          <p:nvPr/>
        </p:nvSpPr>
        <p:spPr bwMode="gray">
          <a:xfrm>
            <a:off x="7408529" y="519667"/>
            <a:ext cx="1293676" cy="410747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457178"/>
            <a:endParaRPr lang="en-US" sz="900" dirty="0">
              <a:solidFill>
                <a:schemeClr val="tx1"/>
              </a:solidFill>
              <a:latin typeface="MetricHPE"/>
            </a:endParaRPr>
          </a:p>
        </p:txBody>
      </p:sp>
      <p:sp>
        <p:nvSpPr>
          <p:cNvPr id="153" name="Rectangle 152"/>
          <p:cNvSpPr/>
          <p:nvPr/>
        </p:nvSpPr>
        <p:spPr bwMode="gray">
          <a:xfrm>
            <a:off x="2378812" y="1252195"/>
            <a:ext cx="2341193" cy="72608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457178"/>
            <a:endParaRPr lang="en-US" sz="900" dirty="0">
              <a:solidFill>
                <a:schemeClr val="tx1"/>
              </a:solidFill>
              <a:latin typeface="MetricHPE"/>
            </a:endParaRPr>
          </a:p>
        </p:txBody>
      </p:sp>
      <p:sp>
        <p:nvSpPr>
          <p:cNvPr id="117" name="Rounded Rectangle 116"/>
          <p:cNvSpPr/>
          <p:nvPr/>
        </p:nvSpPr>
        <p:spPr bwMode="gray">
          <a:xfrm>
            <a:off x="2390857" y="2236763"/>
            <a:ext cx="3450377" cy="2303475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457178"/>
            <a:endParaRPr lang="en-US" sz="900" dirty="0">
              <a:solidFill>
                <a:schemeClr val="tx1"/>
              </a:solidFill>
              <a:latin typeface="MetricHPE"/>
            </a:endParaRPr>
          </a:p>
        </p:txBody>
      </p:sp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92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2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/>
          <p:cNvSpPr/>
          <p:nvPr/>
        </p:nvSpPr>
        <p:spPr>
          <a:xfrm>
            <a:off x="3014861" y="2393500"/>
            <a:ext cx="548640" cy="457200"/>
          </a:xfrm>
          <a:prstGeom prst="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457178"/>
            <a:r>
              <a:rPr lang="en-US" sz="900" dirty="0">
                <a:solidFill>
                  <a:schemeClr val="tx1"/>
                </a:solidFill>
                <a:latin typeface="MetricHPE"/>
              </a:rPr>
              <a:t>DSM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140898" y="2996845"/>
            <a:ext cx="548640" cy="45720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457178"/>
            <a:endParaRPr lang="en-US" sz="900" dirty="0">
              <a:solidFill>
                <a:schemeClr val="tx1"/>
              </a:solidFill>
              <a:latin typeface="MetricHPE"/>
            </a:endParaRPr>
          </a:p>
        </p:txBody>
      </p:sp>
      <p:sp>
        <p:nvSpPr>
          <p:cNvPr id="48" name="TextBox 47"/>
          <p:cNvSpPr txBox="1"/>
          <p:nvPr/>
        </p:nvSpPr>
        <p:spPr bwMode="gray">
          <a:xfrm>
            <a:off x="5158722" y="1171731"/>
            <a:ext cx="1074018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en-US" sz="700" dirty="0">
                <a:latin typeface="MetricHPE"/>
              </a:rPr>
              <a:t>Data Service API</a:t>
            </a:r>
          </a:p>
          <a:p>
            <a:pPr algn="ctr" defTabSz="430191">
              <a:spcAft>
                <a:spcPts val="400"/>
              </a:spcAft>
              <a:buSzPct val="100000"/>
            </a:pPr>
            <a:endParaRPr lang="en-US" sz="700" dirty="0">
              <a:latin typeface="MetricHPE"/>
              <a:cs typeface="Arial Unicode MS" panose="020B0604020202020204" pitchFamily="34" charset="-128"/>
            </a:endParaRPr>
          </a:p>
        </p:txBody>
      </p:sp>
      <p:sp>
        <p:nvSpPr>
          <p:cNvPr id="49" name="TextBox 48"/>
          <p:cNvSpPr txBox="1"/>
          <p:nvPr/>
        </p:nvSpPr>
        <p:spPr bwMode="gray">
          <a:xfrm>
            <a:off x="4051533" y="3111154"/>
            <a:ext cx="7304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en-US" sz="700" dirty="0">
                <a:latin typeface="MetricHPE"/>
              </a:rPr>
              <a:t>OneM2M Mca REST Interface</a:t>
            </a:r>
          </a:p>
        </p:txBody>
      </p:sp>
      <p:pic>
        <p:nvPicPr>
          <p:cNvPr id="56" name="Picture 9" descr="C:\Users\bezille\APPDATA\LOCAL\TEMP\wz8038\Web-Communications_Icons\Online_Support\Online_Support_RGB\Online_Support_RGB_blue_NT.png"/>
          <p:cNvPicPr>
            <a:picLocks noChangeAspect="1" noChangeArrowheads="1"/>
          </p:cNvPicPr>
          <p:nvPr/>
        </p:nvPicPr>
        <p:blipFill>
          <a:blip r:embed="rId7" cstate="email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883" y="1662042"/>
            <a:ext cx="223956" cy="219707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60" name="TextBox 59"/>
          <p:cNvSpPr txBox="1"/>
          <p:nvPr/>
        </p:nvSpPr>
        <p:spPr bwMode="gray">
          <a:xfrm>
            <a:off x="6508471" y="1396640"/>
            <a:ext cx="7571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en-US" sz="700" dirty="0">
                <a:latin typeface="MetricHPE"/>
              </a:rPr>
              <a:t>REST</a:t>
            </a:r>
            <a:endParaRPr lang="en-US" sz="700" dirty="0">
              <a:latin typeface="MetricHPE"/>
              <a:cs typeface="Arial Unicode MS" panose="020B0604020202020204" pitchFamily="34" charset="-128"/>
            </a:endParaRPr>
          </a:p>
        </p:txBody>
      </p:sp>
      <p:sp>
        <p:nvSpPr>
          <p:cNvPr id="62" name="TextBox 61"/>
          <p:cNvSpPr txBox="1"/>
          <p:nvPr/>
        </p:nvSpPr>
        <p:spPr bwMode="gray">
          <a:xfrm>
            <a:off x="5430103" y="1506137"/>
            <a:ext cx="678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en-US" sz="700" dirty="0">
                <a:latin typeface="MetricHPE"/>
              </a:rPr>
              <a:t>Application context</a:t>
            </a:r>
            <a:endParaRPr lang="en-US" sz="700" dirty="0">
              <a:latin typeface="MetricHPE"/>
              <a:cs typeface="Arial Unicode MS" panose="020B0604020202020204" pitchFamily="34" charset="-128"/>
            </a:endParaRPr>
          </a:p>
        </p:txBody>
      </p:sp>
      <p:sp>
        <p:nvSpPr>
          <p:cNvPr id="63" name="TextBox 62"/>
          <p:cNvSpPr txBox="1"/>
          <p:nvPr/>
        </p:nvSpPr>
        <p:spPr bwMode="gray">
          <a:xfrm>
            <a:off x="6611363" y="2887603"/>
            <a:ext cx="7571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en-US" sz="700" dirty="0">
                <a:latin typeface="MetricHPE"/>
              </a:rPr>
              <a:t>REST, HTTP</a:t>
            </a:r>
            <a:endParaRPr lang="en-US" sz="700" dirty="0">
              <a:latin typeface="MetricHPE"/>
              <a:cs typeface="Arial Unicode MS" panose="020B0604020202020204" pitchFamily="34" charset="-128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752089" y="3411824"/>
            <a:ext cx="548640" cy="45720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457178"/>
            <a:r>
              <a:rPr lang="en-US" sz="900" dirty="0">
                <a:solidFill>
                  <a:schemeClr val="tx1"/>
                </a:solidFill>
                <a:latin typeface="MetricHPE"/>
              </a:rPr>
              <a:t>DAV</a:t>
            </a:r>
          </a:p>
        </p:txBody>
      </p:sp>
      <p:cxnSp>
        <p:nvCxnSpPr>
          <p:cNvPr id="67" name="Elbow Connector 1030"/>
          <p:cNvCxnSpPr/>
          <p:nvPr/>
        </p:nvCxnSpPr>
        <p:spPr>
          <a:xfrm flipV="1">
            <a:off x="4298301" y="3225446"/>
            <a:ext cx="842599" cy="282824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8" name="Elbow Connector 1030"/>
          <p:cNvCxnSpPr/>
          <p:nvPr/>
        </p:nvCxnSpPr>
        <p:spPr>
          <a:xfrm rot="16200000" flipH="1">
            <a:off x="4118113" y="2021769"/>
            <a:ext cx="209114" cy="1866977"/>
          </a:xfrm>
          <a:prstGeom prst="bentConnector2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9" name="Elbow Connector 1030"/>
          <p:cNvCxnSpPr/>
          <p:nvPr/>
        </p:nvCxnSpPr>
        <p:spPr>
          <a:xfrm flipV="1">
            <a:off x="4462385" y="3454045"/>
            <a:ext cx="952833" cy="612018"/>
          </a:xfrm>
          <a:prstGeom prst="bentConnector2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0" name="Elbow Connector 1030"/>
          <p:cNvCxnSpPr/>
          <p:nvPr/>
        </p:nvCxnSpPr>
        <p:spPr>
          <a:xfrm rot="16200000" flipH="1">
            <a:off x="3931867" y="3963564"/>
            <a:ext cx="332054" cy="142972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1" name="TextBox 80"/>
          <p:cNvSpPr txBox="1"/>
          <p:nvPr/>
        </p:nvSpPr>
        <p:spPr bwMode="gray">
          <a:xfrm>
            <a:off x="2235688" y="1228960"/>
            <a:ext cx="937445" cy="43858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fr-FR" sz="750" dirty="0">
                <a:latin typeface="MetricHPE"/>
              </a:rPr>
              <a:t>Pre-Defined Operational Dashboard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017408" y="1328196"/>
            <a:ext cx="597023" cy="457200"/>
          </a:xfrm>
          <a:prstGeom prst="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457178"/>
            <a:r>
              <a:rPr lang="en-US" sz="800" dirty="0">
                <a:solidFill>
                  <a:schemeClr val="tx1"/>
                </a:solidFill>
                <a:latin typeface="MetricHPE"/>
              </a:rPr>
              <a:t>Console</a:t>
            </a:r>
          </a:p>
        </p:txBody>
      </p:sp>
      <p:cxnSp>
        <p:nvCxnSpPr>
          <p:cNvPr id="83" name="Elbow Connector 1030"/>
          <p:cNvCxnSpPr/>
          <p:nvPr/>
        </p:nvCxnSpPr>
        <p:spPr>
          <a:xfrm rot="5400000">
            <a:off x="3498500" y="1576082"/>
            <a:ext cx="608104" cy="1026737"/>
          </a:xfrm>
          <a:prstGeom prst="bentConnector3">
            <a:avLst>
              <a:gd name="adj1" fmla="val 50000"/>
            </a:avLst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4" name="TextBox 83"/>
          <p:cNvSpPr txBox="1"/>
          <p:nvPr/>
        </p:nvSpPr>
        <p:spPr bwMode="gray">
          <a:xfrm>
            <a:off x="3405802" y="2047933"/>
            <a:ext cx="1143033" cy="20005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30202">
              <a:spcAft>
                <a:spcPts val="400"/>
              </a:spcAft>
              <a:buSzPct val="100000"/>
              <a:defRPr sz="700">
                <a:solidFill>
                  <a:prstClr val="black"/>
                </a:solidFill>
                <a:latin typeface="HP Simplified" panose="020B0604020204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MetricHPE"/>
              </a:rPr>
              <a:t>OneM2M Value Pack</a:t>
            </a:r>
          </a:p>
        </p:txBody>
      </p:sp>
      <p:sp>
        <p:nvSpPr>
          <p:cNvPr id="85" name="TextBox 84"/>
          <p:cNvSpPr txBox="1"/>
          <p:nvPr/>
        </p:nvSpPr>
        <p:spPr bwMode="gray">
          <a:xfrm>
            <a:off x="3448046" y="3945027"/>
            <a:ext cx="6442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en-US" sz="700" dirty="0">
                <a:latin typeface="MetricHPE"/>
              </a:rPr>
              <a:t>OneM2M/ Application Data</a:t>
            </a:r>
          </a:p>
        </p:txBody>
      </p:sp>
      <p:cxnSp>
        <p:nvCxnSpPr>
          <p:cNvPr id="86" name="Elbow Connector 1030"/>
          <p:cNvCxnSpPr/>
          <p:nvPr/>
        </p:nvCxnSpPr>
        <p:spPr>
          <a:xfrm rot="16200000" flipH="1">
            <a:off x="4358478" y="1930799"/>
            <a:ext cx="1196919" cy="851999"/>
          </a:xfrm>
          <a:prstGeom prst="bentConnector3">
            <a:avLst>
              <a:gd name="adj1" fmla="val 50000"/>
            </a:avLst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7" name="TextBox 86"/>
          <p:cNvSpPr txBox="1"/>
          <p:nvPr/>
        </p:nvSpPr>
        <p:spPr bwMode="gray">
          <a:xfrm>
            <a:off x="3607442" y="2259421"/>
            <a:ext cx="10078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30191">
              <a:spcAft>
                <a:spcPts val="400"/>
              </a:spcAft>
              <a:buSzPct val="100000"/>
            </a:pPr>
            <a:r>
              <a:rPr lang="en-US" sz="700" dirty="0">
                <a:latin typeface="MetricHPE"/>
              </a:rPr>
              <a:t>OneM2M/ Application Value Pack</a:t>
            </a:r>
          </a:p>
        </p:txBody>
      </p:sp>
      <p:sp>
        <p:nvSpPr>
          <p:cNvPr id="88" name="TextBox 87"/>
          <p:cNvSpPr txBox="1"/>
          <p:nvPr/>
        </p:nvSpPr>
        <p:spPr bwMode="gray">
          <a:xfrm>
            <a:off x="3439042" y="1400001"/>
            <a:ext cx="629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fr-FR" sz="700" dirty="0">
                <a:latin typeface="MetricHPE"/>
              </a:rPr>
              <a:t>User-</a:t>
            </a:r>
            <a:r>
              <a:rPr lang="fr-FR" sz="700" dirty="0" err="1">
                <a:latin typeface="MetricHPE"/>
              </a:rPr>
              <a:t>defined</a:t>
            </a:r>
            <a:r>
              <a:rPr lang="fr-FR" sz="700" dirty="0">
                <a:latin typeface="MetricHPE"/>
              </a:rPr>
              <a:t> </a:t>
            </a:r>
            <a:r>
              <a:rPr lang="fr-FR" sz="700" dirty="0" err="1">
                <a:latin typeface="MetricHPE"/>
              </a:rPr>
              <a:t>dashboards</a:t>
            </a:r>
            <a:endParaRPr lang="fr-FR" sz="700" dirty="0">
              <a:latin typeface="MetricHPE"/>
            </a:endParaRPr>
          </a:p>
        </p:txBody>
      </p:sp>
      <p:cxnSp>
        <p:nvCxnSpPr>
          <p:cNvPr id="90" name="Elbow Connector 1030"/>
          <p:cNvCxnSpPr/>
          <p:nvPr/>
        </p:nvCxnSpPr>
        <p:spPr>
          <a:xfrm rot="16200000" flipH="1">
            <a:off x="2687004" y="1925603"/>
            <a:ext cx="512584" cy="412043"/>
          </a:xfrm>
          <a:prstGeom prst="bentConnector3">
            <a:avLst>
              <a:gd name="adj1" fmla="val 50000"/>
            </a:avLst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94" name="Elbow Connector 1030"/>
          <p:cNvCxnSpPr>
            <a:endCxn id="56" idx="1"/>
          </p:cNvCxnSpPr>
          <p:nvPr/>
        </p:nvCxnSpPr>
        <p:spPr>
          <a:xfrm rot="5400000" flipH="1" flipV="1">
            <a:off x="5554832" y="1818715"/>
            <a:ext cx="1218871" cy="1125235"/>
          </a:xfrm>
          <a:prstGeom prst="bentConnector2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96" name="Elbow Connector 1030"/>
          <p:cNvCxnSpPr/>
          <p:nvPr/>
        </p:nvCxnSpPr>
        <p:spPr>
          <a:xfrm flipV="1">
            <a:off x="4301452" y="3716688"/>
            <a:ext cx="3055220" cy="70637"/>
          </a:xfrm>
          <a:prstGeom prst="bentConnector3">
            <a:avLst>
              <a:gd name="adj1" fmla="val 44749"/>
            </a:avLst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97" name="Elbow Connector 1030"/>
          <p:cNvCxnSpPr/>
          <p:nvPr/>
        </p:nvCxnSpPr>
        <p:spPr>
          <a:xfrm rot="16200000" flipV="1">
            <a:off x="4347239" y="1823988"/>
            <a:ext cx="1433972" cy="899588"/>
          </a:xfrm>
          <a:prstGeom prst="bentConnector2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35" name="Picture 1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6599" y="1624565"/>
            <a:ext cx="307010" cy="255159"/>
          </a:xfrm>
          <a:prstGeom prst="rect">
            <a:avLst/>
          </a:prstGeom>
        </p:spPr>
      </p:pic>
      <p:cxnSp>
        <p:nvCxnSpPr>
          <p:cNvPr id="137" name="Elbow Connector 1030"/>
          <p:cNvCxnSpPr/>
          <p:nvPr/>
        </p:nvCxnSpPr>
        <p:spPr>
          <a:xfrm flipV="1">
            <a:off x="5672638" y="3130729"/>
            <a:ext cx="1684034" cy="2006"/>
          </a:xfrm>
          <a:prstGeom prst="bentConnector3">
            <a:avLst>
              <a:gd name="adj1" fmla="val 50000"/>
            </a:avLst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38" name="Elbow Connector 1030"/>
          <p:cNvCxnSpPr/>
          <p:nvPr/>
        </p:nvCxnSpPr>
        <p:spPr>
          <a:xfrm>
            <a:off x="4613606" y="1436710"/>
            <a:ext cx="2747758" cy="1858286"/>
          </a:xfrm>
          <a:prstGeom prst="bentConnector3">
            <a:avLst>
              <a:gd name="adj1" fmla="val 50000"/>
            </a:avLst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43" name="TextBox 142"/>
          <p:cNvSpPr txBox="1"/>
          <p:nvPr/>
        </p:nvSpPr>
        <p:spPr bwMode="gray">
          <a:xfrm>
            <a:off x="4332053" y="3516415"/>
            <a:ext cx="7304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en-US" sz="700" dirty="0">
                <a:latin typeface="MetricHPE"/>
              </a:rPr>
              <a:t>OneM2M Mca REST Interface</a:t>
            </a:r>
          </a:p>
        </p:txBody>
      </p:sp>
      <p:cxnSp>
        <p:nvCxnSpPr>
          <p:cNvPr id="144" name="Elbow Connector 1030"/>
          <p:cNvCxnSpPr/>
          <p:nvPr/>
        </p:nvCxnSpPr>
        <p:spPr>
          <a:xfrm>
            <a:off x="5684696" y="3403942"/>
            <a:ext cx="1671975" cy="1278"/>
          </a:xfrm>
          <a:prstGeom prst="bentConnector3">
            <a:avLst>
              <a:gd name="adj1" fmla="val 50000"/>
            </a:avLst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47" name="TextBox 146"/>
          <p:cNvSpPr txBox="1"/>
          <p:nvPr/>
        </p:nvSpPr>
        <p:spPr bwMode="gray">
          <a:xfrm>
            <a:off x="5612366" y="3242410"/>
            <a:ext cx="7571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en-US" sz="700" dirty="0">
                <a:latin typeface="MetricHPE"/>
              </a:rPr>
              <a:t>Mca</a:t>
            </a:r>
            <a:endParaRPr lang="en-US" sz="700" dirty="0">
              <a:latin typeface="MetricHPE"/>
              <a:cs typeface="Arial Unicode MS" panose="020B0604020202020204" pitchFamily="34" charset="-128"/>
            </a:endParaRPr>
          </a:p>
        </p:txBody>
      </p:sp>
      <p:sp>
        <p:nvSpPr>
          <p:cNvPr id="161" name="TextBox 160"/>
          <p:cNvSpPr txBox="1"/>
          <p:nvPr/>
        </p:nvSpPr>
        <p:spPr bwMode="gray">
          <a:xfrm>
            <a:off x="3377778" y="3116204"/>
            <a:ext cx="649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en-US" sz="700" dirty="0">
                <a:latin typeface="MetricHPE"/>
              </a:rPr>
              <a:t>REST/JBDC</a:t>
            </a:r>
          </a:p>
        </p:txBody>
      </p:sp>
      <p:sp>
        <p:nvSpPr>
          <p:cNvPr id="162" name="TextBox 161"/>
          <p:cNvSpPr txBox="1"/>
          <p:nvPr/>
        </p:nvSpPr>
        <p:spPr bwMode="gray">
          <a:xfrm>
            <a:off x="3553263" y="2903551"/>
            <a:ext cx="386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en-US" sz="700" dirty="0">
                <a:latin typeface="MetricHPE"/>
              </a:rPr>
              <a:t>REST</a:t>
            </a:r>
          </a:p>
        </p:txBody>
      </p:sp>
      <p:sp>
        <p:nvSpPr>
          <p:cNvPr id="167" name="TextBox 166"/>
          <p:cNvSpPr txBox="1"/>
          <p:nvPr/>
        </p:nvSpPr>
        <p:spPr bwMode="gray">
          <a:xfrm>
            <a:off x="5229978" y="3217505"/>
            <a:ext cx="374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8">
              <a:spcAft>
                <a:spcPts val="400"/>
              </a:spcAft>
              <a:buSzPct val="100000"/>
            </a:pPr>
            <a:r>
              <a:rPr lang="en-US" sz="900" dirty="0">
                <a:latin typeface="MetricHPE"/>
              </a:rPr>
              <a:t>DSC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2551611" y="3141029"/>
            <a:ext cx="548640" cy="506653"/>
          </a:xfrm>
          <a:prstGeom prst="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457178"/>
            <a:endParaRPr lang="en-US" sz="900" dirty="0">
              <a:solidFill>
                <a:schemeClr val="tx1"/>
              </a:solidFill>
              <a:latin typeface="MetricHPE"/>
            </a:endParaRPr>
          </a:p>
        </p:txBody>
      </p:sp>
      <p:cxnSp>
        <p:nvCxnSpPr>
          <p:cNvPr id="111" name="Elbow Connector 1030"/>
          <p:cNvCxnSpPr/>
          <p:nvPr/>
        </p:nvCxnSpPr>
        <p:spPr>
          <a:xfrm>
            <a:off x="3100252" y="3394354"/>
            <a:ext cx="651839" cy="246070"/>
          </a:xfrm>
          <a:prstGeom prst="bentConnector3">
            <a:avLst>
              <a:gd name="adj1" fmla="val 50000"/>
            </a:avLst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2" name="TextBox 111"/>
          <p:cNvSpPr txBox="1"/>
          <p:nvPr/>
        </p:nvSpPr>
        <p:spPr bwMode="gray">
          <a:xfrm>
            <a:off x="2652783" y="3441599"/>
            <a:ext cx="3740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8">
              <a:spcAft>
                <a:spcPts val="400"/>
              </a:spcAft>
              <a:buSzPct val="100000"/>
            </a:pPr>
            <a:r>
              <a:rPr lang="en-US" sz="900" dirty="0">
                <a:latin typeface="MetricHPE"/>
              </a:rPr>
              <a:t>NIP</a:t>
            </a:r>
          </a:p>
        </p:txBody>
      </p:sp>
      <p:cxnSp>
        <p:nvCxnSpPr>
          <p:cNvPr id="113" name="Elbow Connector 1030"/>
          <p:cNvCxnSpPr/>
          <p:nvPr/>
        </p:nvCxnSpPr>
        <p:spPr>
          <a:xfrm rot="5400000">
            <a:off x="2971522" y="2991979"/>
            <a:ext cx="383357" cy="111968"/>
          </a:xfrm>
          <a:prstGeom prst="bentConnector3">
            <a:avLst>
              <a:gd name="adj1" fmla="val 99693"/>
            </a:avLst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/>
          <p:cNvSpPr txBox="1"/>
          <p:nvPr/>
        </p:nvSpPr>
        <p:spPr bwMode="gray">
          <a:xfrm>
            <a:off x="3087732" y="3375456"/>
            <a:ext cx="3603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en-US" sz="700" dirty="0">
                <a:latin typeface="MetricHPE"/>
              </a:rPr>
              <a:t>Mca</a:t>
            </a:r>
          </a:p>
        </p:txBody>
      </p:sp>
      <p:cxnSp>
        <p:nvCxnSpPr>
          <p:cNvPr id="150" name="Elbow Connector 1030"/>
          <p:cNvCxnSpPr/>
          <p:nvPr/>
        </p:nvCxnSpPr>
        <p:spPr>
          <a:xfrm>
            <a:off x="1438461" y="3390618"/>
            <a:ext cx="1100405" cy="4785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2" name="TextBox 151"/>
          <p:cNvSpPr txBox="1"/>
          <p:nvPr/>
        </p:nvSpPr>
        <p:spPr bwMode="gray">
          <a:xfrm>
            <a:off x="4893013" y="1544813"/>
            <a:ext cx="552153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en-US" sz="700" dirty="0">
                <a:latin typeface="MetricHPE"/>
              </a:rPr>
              <a:t>alarms</a:t>
            </a:r>
          </a:p>
          <a:p>
            <a:pPr algn="ctr" defTabSz="430191">
              <a:spcAft>
                <a:spcPts val="400"/>
              </a:spcAft>
              <a:buSzPct val="100000"/>
            </a:pPr>
            <a:endParaRPr lang="en-US" sz="700" dirty="0">
              <a:latin typeface="MetricHPE"/>
              <a:cs typeface="Arial Unicode MS" panose="020B0604020202020204" pitchFamily="34" charset="-128"/>
            </a:endParaRPr>
          </a:p>
        </p:txBody>
      </p:sp>
      <p:cxnSp>
        <p:nvCxnSpPr>
          <p:cNvPr id="154" name="Elbow Connector 1030"/>
          <p:cNvCxnSpPr/>
          <p:nvPr/>
        </p:nvCxnSpPr>
        <p:spPr>
          <a:xfrm rot="16200000" flipH="1">
            <a:off x="3401461" y="2873745"/>
            <a:ext cx="561128" cy="515034"/>
          </a:xfrm>
          <a:prstGeom prst="bentConnector3">
            <a:avLst>
              <a:gd name="adj1" fmla="val 50000"/>
            </a:avLst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1" name="Rectangle 100"/>
          <p:cNvSpPr/>
          <p:nvPr/>
        </p:nvSpPr>
        <p:spPr>
          <a:xfrm>
            <a:off x="6426222" y="1876639"/>
            <a:ext cx="84189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en-US" sz="700" dirty="0">
                <a:latin typeface="MetricHPE"/>
              </a:rPr>
              <a:t>Service Provider</a:t>
            </a:r>
          </a:p>
        </p:txBody>
      </p:sp>
      <p:sp>
        <p:nvSpPr>
          <p:cNvPr id="102" name="TextBox 101"/>
          <p:cNvSpPr txBox="1"/>
          <p:nvPr/>
        </p:nvSpPr>
        <p:spPr bwMode="gray">
          <a:xfrm>
            <a:off x="2647200" y="989479"/>
            <a:ext cx="179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en-US" sz="800" dirty="0">
                <a:latin typeface="MetricHPE"/>
              </a:rPr>
              <a:t>IoT data visualization</a:t>
            </a:r>
            <a:endParaRPr lang="en-US" sz="900" dirty="0">
              <a:latin typeface="MetricHPE"/>
              <a:cs typeface="Arial Unicode MS" panose="020B0604020202020204" pitchFamily="34" charset="-128"/>
            </a:endParaRPr>
          </a:p>
        </p:txBody>
      </p:sp>
      <p:cxnSp>
        <p:nvCxnSpPr>
          <p:cNvPr id="142" name="Straight Connector 141"/>
          <p:cNvCxnSpPr/>
          <p:nvPr/>
        </p:nvCxnSpPr>
        <p:spPr>
          <a:xfrm flipH="1">
            <a:off x="2179712" y="1220386"/>
            <a:ext cx="12670" cy="3543300"/>
          </a:xfrm>
          <a:prstGeom prst="line">
            <a:avLst/>
          </a:prstGeom>
          <a:ln w="12700">
            <a:solidFill>
              <a:schemeClr val="accent2"/>
            </a:solidFill>
            <a:prstDash val="dash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8" name="Rectangle 147"/>
          <p:cNvSpPr/>
          <p:nvPr/>
        </p:nvSpPr>
        <p:spPr>
          <a:xfrm>
            <a:off x="3179432" y="4631571"/>
            <a:ext cx="23727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MetricHPE"/>
              </a:rPr>
              <a:t>HPE Universal IoT Platform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7461740" y="4614340"/>
            <a:ext cx="139653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latin typeface="MetricHPE"/>
              </a:rPr>
              <a:t>“Command and control”</a:t>
            </a:r>
          </a:p>
        </p:txBody>
      </p:sp>
      <p:sp>
        <p:nvSpPr>
          <p:cNvPr id="1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architecture: Intelligent video surveillance with </a:t>
            </a:r>
            <a:br>
              <a:rPr lang="en-US" dirty="0"/>
            </a:br>
            <a:r>
              <a:rPr lang="en-US" dirty="0"/>
              <a:t>Command Control Center</a:t>
            </a:r>
          </a:p>
        </p:txBody>
      </p:sp>
      <p:sp>
        <p:nvSpPr>
          <p:cNvPr id="146" name="TextBox 145"/>
          <p:cNvSpPr txBox="1"/>
          <p:nvPr/>
        </p:nvSpPr>
        <p:spPr bwMode="gray">
          <a:xfrm>
            <a:off x="6241761" y="3309042"/>
            <a:ext cx="7590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en-US" sz="800" dirty="0">
                <a:latin typeface="MetricHPE"/>
                <a:cs typeface="Arial Unicode MS" panose="020B0604020202020204" pitchFamily="34" charset="-128"/>
              </a:rPr>
              <a:t>Internet</a:t>
            </a:r>
          </a:p>
        </p:txBody>
      </p:sp>
      <p:cxnSp>
        <p:nvCxnSpPr>
          <p:cNvPr id="136" name="Elbow Connector 117"/>
          <p:cNvCxnSpPr/>
          <p:nvPr/>
        </p:nvCxnSpPr>
        <p:spPr>
          <a:xfrm rot="16200000" flipH="1">
            <a:off x="622724" y="1972536"/>
            <a:ext cx="1203009" cy="627128"/>
          </a:xfrm>
          <a:prstGeom prst="bentConnector3">
            <a:avLst>
              <a:gd name="adj1" fmla="val 50000"/>
            </a:avLst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39" name="Rectangle 138"/>
          <p:cNvSpPr/>
          <p:nvPr/>
        </p:nvSpPr>
        <p:spPr>
          <a:xfrm>
            <a:off x="506990" y="1122474"/>
            <a:ext cx="8435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178"/>
            <a:r>
              <a:rPr lang="en-US" sz="800" dirty="0">
                <a:latin typeface="MetricHPE"/>
              </a:rPr>
              <a:t>Remote Cloud</a:t>
            </a:r>
          </a:p>
          <a:p>
            <a:pPr algn="ctr" defTabSz="457178"/>
            <a:r>
              <a:rPr lang="en-US" sz="800" dirty="0">
                <a:latin typeface="MetricHPE"/>
              </a:rPr>
              <a:t>Storage</a:t>
            </a:r>
          </a:p>
        </p:txBody>
      </p:sp>
      <p:cxnSp>
        <p:nvCxnSpPr>
          <p:cNvPr id="145" name="Elbow Connector 117"/>
          <p:cNvCxnSpPr>
            <a:stCxn id="8" idx="6"/>
          </p:cNvCxnSpPr>
          <p:nvPr/>
        </p:nvCxnSpPr>
        <p:spPr>
          <a:xfrm>
            <a:off x="1336264" y="1287060"/>
            <a:ext cx="1042548" cy="328180"/>
          </a:xfrm>
          <a:prstGeom prst="bentConnector3">
            <a:avLst>
              <a:gd name="adj1" fmla="val 50000"/>
            </a:avLst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9" name="Elbow Connector 1030"/>
          <p:cNvCxnSpPr/>
          <p:nvPr/>
        </p:nvCxnSpPr>
        <p:spPr>
          <a:xfrm flipV="1">
            <a:off x="6879571" y="1542414"/>
            <a:ext cx="474089" cy="273040"/>
          </a:xfrm>
          <a:prstGeom prst="bentConnector3">
            <a:avLst>
              <a:gd name="adj1" fmla="val 50000"/>
            </a:avLst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63" name="Rectangle 162"/>
          <p:cNvSpPr/>
          <p:nvPr/>
        </p:nvSpPr>
        <p:spPr>
          <a:xfrm>
            <a:off x="459134" y="4141970"/>
            <a:ext cx="21226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MetricHPE"/>
              </a:rPr>
              <a:t>“Video Surveillance and </a:t>
            </a:r>
          </a:p>
          <a:p>
            <a:r>
              <a:rPr lang="en-US" sz="1400" dirty="0">
                <a:latin typeface="MetricHPE"/>
              </a:rPr>
              <a:t>    Analytics Platform”</a:t>
            </a:r>
          </a:p>
        </p:txBody>
      </p:sp>
      <p:pic>
        <p:nvPicPr>
          <p:cNvPr id="188" name="Picture 187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8363" y="3231942"/>
            <a:ext cx="654857" cy="369688"/>
          </a:xfrm>
          <a:prstGeom prst="rect">
            <a:avLst/>
          </a:prstGeom>
          <a:noFill/>
        </p:spPr>
      </p:pic>
      <p:pic>
        <p:nvPicPr>
          <p:cNvPr id="189" name="Picture 2" descr="http://images.anandtech.com/doci/10675/P4Card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3262" y="2679284"/>
            <a:ext cx="353659" cy="37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573" y="3148857"/>
            <a:ext cx="596231" cy="474585"/>
          </a:xfrm>
          <a:prstGeom prst="rect">
            <a:avLst/>
          </a:prstGeom>
        </p:spPr>
      </p:pic>
      <p:sp>
        <p:nvSpPr>
          <p:cNvPr id="191" name="Rectangle 190"/>
          <p:cNvSpPr/>
          <p:nvPr/>
        </p:nvSpPr>
        <p:spPr>
          <a:xfrm>
            <a:off x="380865" y="2763681"/>
            <a:ext cx="84453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latin typeface="MetricHPE"/>
              </a:rPr>
              <a:t>Cameras</a:t>
            </a:r>
          </a:p>
        </p:txBody>
      </p:sp>
      <p:sp>
        <p:nvSpPr>
          <p:cNvPr id="192" name="Rectangle 191"/>
          <p:cNvSpPr/>
          <p:nvPr/>
        </p:nvSpPr>
        <p:spPr>
          <a:xfrm>
            <a:off x="803131" y="2838756"/>
            <a:ext cx="12838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latin typeface="MetricHPE"/>
              </a:rPr>
              <a:t>Nvidia</a:t>
            </a:r>
            <a:r>
              <a:rPr lang="en-US" sz="900" dirty="0">
                <a:latin typeface="MetricHPE"/>
              </a:rPr>
              <a:t> Tesla P4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381170" y="3622930"/>
            <a:ext cx="190629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MetricHPE"/>
              </a:rPr>
              <a:t>HPE Edgeline EL4000</a:t>
            </a:r>
          </a:p>
        </p:txBody>
      </p:sp>
      <p:sp>
        <p:nvSpPr>
          <p:cNvPr id="21" name="Arc 20"/>
          <p:cNvSpPr/>
          <p:nvPr/>
        </p:nvSpPr>
        <p:spPr>
          <a:xfrm>
            <a:off x="916560" y="869454"/>
            <a:ext cx="6492776" cy="3178831"/>
          </a:xfrm>
          <a:prstGeom prst="arc">
            <a:avLst>
              <a:gd name="adj1" fmla="val 10515901"/>
              <a:gd name="adj2" fmla="val 21460672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latin typeface="MetricHPE"/>
            </a:endParaRPr>
          </a:p>
        </p:txBody>
      </p:sp>
      <p:sp>
        <p:nvSpPr>
          <p:cNvPr id="195" name="TextBox 194"/>
          <p:cNvSpPr txBox="1"/>
          <p:nvPr/>
        </p:nvSpPr>
        <p:spPr bwMode="gray">
          <a:xfrm>
            <a:off x="5091397" y="658505"/>
            <a:ext cx="179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en-US" sz="800" dirty="0">
                <a:latin typeface="MetricHPE"/>
              </a:rPr>
              <a:t>Video Feed over VMS API’s</a:t>
            </a:r>
            <a:endParaRPr lang="en-US" sz="900" dirty="0">
              <a:latin typeface="MetricHPE"/>
              <a:cs typeface="Arial Unicode MS" panose="020B0604020202020204" pitchFamily="34" charset="-128"/>
            </a:endParaRP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98693" y="708972"/>
            <a:ext cx="1107102" cy="667954"/>
          </a:xfrm>
          <a:prstGeom prst="rect">
            <a:avLst/>
          </a:prstGeom>
          <a:ln w="3175"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7654895" y="1406951"/>
            <a:ext cx="1173000" cy="1262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750" dirty="0">
                <a:latin typeface="MetricHPE"/>
              </a:rPr>
              <a:t>Command and control</a:t>
            </a:r>
            <a:endParaRPr lang="en-GB" sz="750" dirty="0">
              <a:latin typeface="MetricHPE"/>
            </a:endParaRPr>
          </a:p>
        </p:txBody>
      </p:sp>
      <p:sp>
        <p:nvSpPr>
          <p:cNvPr id="120" name="TextBox 119"/>
          <p:cNvSpPr txBox="1"/>
          <p:nvPr/>
        </p:nvSpPr>
        <p:spPr bwMode="gray">
          <a:xfrm>
            <a:off x="7457557" y="4458054"/>
            <a:ext cx="124173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en-US" sz="750" dirty="0">
                <a:latin typeface="MetricHPE"/>
              </a:rPr>
              <a:t>Face recognition</a:t>
            </a:r>
          </a:p>
        </p:txBody>
      </p:sp>
      <p:sp>
        <p:nvSpPr>
          <p:cNvPr id="121" name="TextBox 120"/>
          <p:cNvSpPr txBox="1"/>
          <p:nvPr/>
        </p:nvSpPr>
        <p:spPr bwMode="gray">
          <a:xfrm>
            <a:off x="7383964" y="2893601"/>
            <a:ext cx="13745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en-US" sz="750" dirty="0">
                <a:latin typeface="MetricHPE"/>
              </a:rPr>
              <a:t>Deep Learning computer vision</a:t>
            </a:r>
          </a:p>
        </p:txBody>
      </p:sp>
      <p:sp>
        <p:nvSpPr>
          <p:cNvPr id="124" name="TextBox 123"/>
          <p:cNvSpPr txBox="1"/>
          <p:nvPr/>
        </p:nvSpPr>
        <p:spPr bwMode="gray">
          <a:xfrm>
            <a:off x="7312312" y="3645393"/>
            <a:ext cx="153222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en-US" sz="750" dirty="0">
                <a:latin typeface="MetricHPE"/>
              </a:rPr>
              <a:t>Area and line counting</a:t>
            </a: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2119" y="2357343"/>
            <a:ext cx="1101831" cy="531770"/>
          </a:xfrm>
          <a:prstGeom prst="rect">
            <a:avLst/>
          </a:prstGeom>
          <a:ln>
            <a:noFill/>
          </a:ln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25569" y="3093843"/>
            <a:ext cx="1062010" cy="563758"/>
          </a:xfrm>
          <a:prstGeom prst="rect">
            <a:avLst/>
          </a:prstGeom>
          <a:ln>
            <a:noFill/>
          </a:ln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91109" y="3837203"/>
            <a:ext cx="1167500" cy="636462"/>
          </a:xfrm>
          <a:prstGeom prst="rect">
            <a:avLst/>
          </a:prstGeom>
          <a:ln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11891" y="1565917"/>
            <a:ext cx="1102059" cy="652136"/>
          </a:xfrm>
          <a:prstGeom prst="rect">
            <a:avLst/>
          </a:prstGeom>
          <a:ln>
            <a:noFill/>
          </a:ln>
        </p:spPr>
      </p:pic>
      <p:sp>
        <p:nvSpPr>
          <p:cNvPr id="140" name="TextBox 139"/>
          <p:cNvSpPr txBox="1"/>
          <p:nvPr/>
        </p:nvSpPr>
        <p:spPr bwMode="gray">
          <a:xfrm>
            <a:off x="7520214" y="2192139"/>
            <a:ext cx="110205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en-US" sz="750" dirty="0">
                <a:latin typeface="MetricHPE"/>
              </a:rPr>
              <a:t>Illegal parking</a:t>
            </a:r>
          </a:p>
        </p:txBody>
      </p:sp>
      <p:sp>
        <p:nvSpPr>
          <p:cNvPr id="3" name="Oval 2"/>
          <p:cNvSpPr/>
          <p:nvPr/>
        </p:nvSpPr>
        <p:spPr bwMode="ltGray">
          <a:xfrm>
            <a:off x="6285737" y="3064527"/>
            <a:ext cx="695621" cy="708301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900" dirty="0">
                <a:latin typeface="MetricHPE" panose="020B0503030202060203" pitchFamily="34" charset="0"/>
              </a:rPr>
              <a:t>Internet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93" y="3925330"/>
            <a:ext cx="269723" cy="26972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ltGray">
          <a:xfrm>
            <a:off x="1892381" y="3148857"/>
            <a:ext cx="490352" cy="490993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525" dirty="0">
                <a:latin typeface="MetricHPE" panose="020B0503030202060203" pitchFamily="34" charset="0"/>
              </a:rPr>
              <a:t>Internet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782060" y="2421419"/>
            <a:ext cx="659391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30191">
              <a:spcAft>
                <a:spcPts val="400"/>
              </a:spcAft>
              <a:buSzPct val="100000"/>
            </a:pPr>
            <a:r>
              <a:rPr lang="en-US" sz="700" dirty="0">
                <a:latin typeface="MetricHPE"/>
              </a:rPr>
              <a:t>Rule-triggered events, alerts and alarms</a:t>
            </a:r>
          </a:p>
        </p:txBody>
      </p:sp>
      <p:sp>
        <p:nvSpPr>
          <p:cNvPr id="8" name="Oval 7"/>
          <p:cNvSpPr/>
          <p:nvPr/>
        </p:nvSpPr>
        <p:spPr bwMode="ltGray">
          <a:xfrm>
            <a:off x="523484" y="912077"/>
            <a:ext cx="812780" cy="749964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350" dirty="0" err="1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5F15DA8-60D2-41E9-A7C1-E4A9FF42C6D5}"/>
              </a:ext>
            </a:extLst>
          </p:cNvPr>
          <p:cNvSpPr txBox="1"/>
          <p:nvPr/>
        </p:nvSpPr>
        <p:spPr>
          <a:xfrm>
            <a:off x="4083735" y="1446840"/>
            <a:ext cx="453390" cy="1433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350" dirty="0"/>
              <a:t>HPE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9630CD8A-35FE-45E6-9204-AF5E61888B2B}"/>
              </a:ext>
            </a:extLst>
          </p:cNvPr>
          <p:cNvSpPr txBox="1"/>
          <p:nvPr/>
        </p:nvSpPr>
        <p:spPr>
          <a:xfrm>
            <a:off x="3064695" y="2479249"/>
            <a:ext cx="453390" cy="1433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350" dirty="0"/>
              <a:t>HPE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85C72B71-558F-4E87-87FC-3365A0A5AF8E}"/>
              </a:ext>
            </a:extLst>
          </p:cNvPr>
          <p:cNvSpPr txBox="1"/>
          <p:nvPr/>
        </p:nvSpPr>
        <p:spPr>
          <a:xfrm>
            <a:off x="4709180" y="2473762"/>
            <a:ext cx="453390" cy="1433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350" dirty="0"/>
              <a:t>HPE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309CA5CF-91B2-41B6-A74B-5AA04901E18A}"/>
              </a:ext>
            </a:extLst>
          </p:cNvPr>
          <p:cNvSpPr txBox="1"/>
          <p:nvPr/>
        </p:nvSpPr>
        <p:spPr>
          <a:xfrm>
            <a:off x="5184875" y="3089617"/>
            <a:ext cx="453390" cy="1433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350" dirty="0"/>
              <a:t>HPE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985CE868-18D8-4FDE-B574-1102CF9F193A}"/>
              </a:ext>
            </a:extLst>
          </p:cNvPr>
          <p:cNvSpPr txBox="1"/>
          <p:nvPr/>
        </p:nvSpPr>
        <p:spPr>
          <a:xfrm>
            <a:off x="5297521" y="4288052"/>
            <a:ext cx="453390" cy="1433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350" dirty="0"/>
              <a:t>HPE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0EC2ACBF-3B56-49F7-8545-9AD3C192C73C}"/>
              </a:ext>
            </a:extLst>
          </p:cNvPr>
          <p:cNvSpPr txBox="1"/>
          <p:nvPr/>
        </p:nvSpPr>
        <p:spPr>
          <a:xfrm>
            <a:off x="3813923" y="3508270"/>
            <a:ext cx="453390" cy="1433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350" dirty="0"/>
              <a:t>HPE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69E9C7E9-B0FF-494D-AC05-5DB72CA04B52}"/>
              </a:ext>
            </a:extLst>
          </p:cNvPr>
          <p:cNvSpPr txBox="1"/>
          <p:nvPr/>
        </p:nvSpPr>
        <p:spPr>
          <a:xfrm>
            <a:off x="2600086" y="3267167"/>
            <a:ext cx="453390" cy="1433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350" dirty="0"/>
              <a:t>HPE</a:t>
            </a:r>
          </a:p>
        </p:txBody>
      </p:sp>
    </p:spTree>
    <p:extLst>
      <p:ext uri="{BB962C8B-B14F-4D97-AF65-F5344CB8AC3E}">
        <p14:creationId xmlns:p14="http://schemas.microsoft.com/office/powerpoint/2010/main" val="333554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818929" y="1887196"/>
            <a:ext cx="795605" cy="724606"/>
          </a:xfrm>
          <a:prstGeom prst="rect">
            <a:avLst/>
          </a:prstGeom>
        </p:spPr>
      </p:pic>
      <p:sp>
        <p:nvSpPr>
          <p:cNvPr id="15" name="Pentagon 14"/>
          <p:cNvSpPr/>
          <p:nvPr/>
        </p:nvSpPr>
        <p:spPr bwMode="ltGray">
          <a:xfrm>
            <a:off x="397636" y="903024"/>
            <a:ext cx="5290555" cy="3806615"/>
          </a:xfrm>
          <a:prstGeom prst="homePlate">
            <a:avLst>
              <a:gd name="adj" fmla="val 27046"/>
            </a:avLst>
          </a:prstGeom>
          <a:solidFill>
            <a:srgbClr val="FFFFCC">
              <a:alpha val="75000"/>
            </a:srgbClr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108" y="104337"/>
            <a:ext cx="6542439" cy="468154"/>
          </a:xfrm>
        </p:spPr>
        <p:txBody>
          <a:bodyPr/>
          <a:lstStyle/>
          <a:p>
            <a:r>
              <a:rPr lang="en-US" sz="1600" smtClean="0">
                <a:latin typeface="Arial Rounded MT Bold" panose="020F0704030504030204" pitchFamily="34" charset="0"/>
              </a:rPr>
              <a:t>Today’s Ask ………. </a:t>
            </a:r>
            <a:br>
              <a:rPr lang="en-US" sz="1600" smtClean="0">
                <a:latin typeface="Arial Rounded MT Bold" panose="020F0704030504030204" pitchFamily="34" charset="0"/>
              </a:rPr>
            </a:br>
            <a:r>
              <a:rPr lang="en-US" sz="1600" smtClean="0">
                <a:latin typeface="Arial Rounded MT Bold" panose="020F0704030504030204" pitchFamily="34" charset="0"/>
              </a:rPr>
              <a:t>I want Video, always connected and I want response </a:t>
            </a:r>
            <a:r>
              <a:rPr lang="en-US" sz="1600" i="1" smtClean="0">
                <a:latin typeface="Arial Rounded MT Bold" panose="020F0704030504030204" pitchFamily="34" charset="0"/>
              </a:rPr>
              <a:t>FAST</a:t>
            </a:r>
            <a:endParaRPr lang="en-US" sz="2000" b="0" i="1" dirty="0">
              <a:latin typeface="Arial Rounded MT Bold" panose="020F0704030504030204" pitchFamily="34" charset="0"/>
            </a:endParaRPr>
          </a:p>
        </p:txBody>
      </p:sp>
      <p:sp>
        <p:nvSpPr>
          <p:cNvPr id="35" name="Title 2"/>
          <p:cNvSpPr txBox="1">
            <a:spLocks/>
          </p:cNvSpPr>
          <p:nvPr/>
        </p:nvSpPr>
        <p:spPr>
          <a:xfrm>
            <a:off x="699109" y="1688503"/>
            <a:ext cx="1605280" cy="4427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900"/>
              </a:spcBef>
            </a:pPr>
            <a:r>
              <a:rPr lang="en-US" sz="1050" b="0" dirty="0" smtClean="0">
                <a:latin typeface="Arial Rounded MT Bold" panose="020F0704030504030204" pitchFamily="34" charset="0"/>
              </a:rPr>
              <a:t>Centralized Management from Cloud </a:t>
            </a:r>
            <a:br>
              <a:rPr lang="en-US" sz="1050" b="0" dirty="0" smtClean="0">
                <a:latin typeface="Arial Rounded MT Bold" panose="020F0704030504030204" pitchFamily="34" charset="0"/>
              </a:rPr>
            </a:br>
            <a:r>
              <a:rPr lang="en-US" sz="1050" b="0" dirty="0" smtClean="0">
                <a:solidFill>
                  <a:srgbClr val="800000"/>
                </a:solidFill>
                <a:latin typeface="Arial Rounded MT Bold" panose="020F0704030504030204" pitchFamily="34" charset="0"/>
              </a:rPr>
              <a:t>(Slow Response)</a:t>
            </a:r>
            <a:endParaRPr lang="en-US" sz="1050" b="0" dirty="0">
              <a:solidFill>
                <a:srgbClr val="8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 bwMode="ltGray">
          <a:xfrm>
            <a:off x="593881" y="3865079"/>
            <a:ext cx="578374" cy="164725"/>
          </a:xfrm>
          <a:prstGeom prst="roundRect">
            <a:avLst/>
          </a:prstGeom>
          <a:solidFill>
            <a:srgbClr val="008080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bg1"/>
              </a:solidFill>
            </a:endParaRPr>
          </a:p>
        </p:txBody>
      </p:sp>
      <p:cxnSp>
        <p:nvCxnSpPr>
          <p:cNvPr id="9" name="Elbow Connector 8"/>
          <p:cNvCxnSpPr>
            <a:stCxn id="44" idx="0"/>
          </p:cNvCxnSpPr>
          <p:nvPr/>
        </p:nvCxnSpPr>
        <p:spPr>
          <a:xfrm rot="5400000" flipH="1" flipV="1">
            <a:off x="416703" y="2910402"/>
            <a:ext cx="1421043" cy="488312"/>
          </a:xfrm>
          <a:prstGeom prst="bentConnector3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102" idx="0"/>
          </p:cNvCxnSpPr>
          <p:nvPr/>
        </p:nvCxnSpPr>
        <p:spPr>
          <a:xfrm>
            <a:off x="1513624" y="2362755"/>
            <a:ext cx="1086" cy="1502324"/>
          </a:xfrm>
          <a:prstGeom prst="line">
            <a:avLst/>
          </a:prstGeom>
          <a:ln w="3810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endCxn id="103" idx="0"/>
          </p:cNvCxnSpPr>
          <p:nvPr/>
        </p:nvCxnSpPr>
        <p:spPr>
          <a:xfrm rot="16200000" flipH="1">
            <a:off x="1200900" y="2878687"/>
            <a:ext cx="1407495" cy="565287"/>
          </a:xfrm>
          <a:prstGeom prst="bentConnector3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ounded Rectangle 101"/>
          <p:cNvSpPr/>
          <p:nvPr/>
        </p:nvSpPr>
        <p:spPr bwMode="ltGray">
          <a:xfrm>
            <a:off x="1225523" y="3865079"/>
            <a:ext cx="578374" cy="164725"/>
          </a:xfrm>
          <a:prstGeom prst="roundRect">
            <a:avLst/>
          </a:prstGeom>
          <a:solidFill>
            <a:srgbClr val="008080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03" name="Rounded Rectangle 102"/>
          <p:cNvSpPr/>
          <p:nvPr/>
        </p:nvSpPr>
        <p:spPr bwMode="ltGray">
          <a:xfrm>
            <a:off x="1898104" y="3865079"/>
            <a:ext cx="578374" cy="164725"/>
          </a:xfrm>
          <a:prstGeom prst="roundRect">
            <a:avLst/>
          </a:prstGeom>
          <a:solidFill>
            <a:srgbClr val="008080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938" y="4116600"/>
            <a:ext cx="579585" cy="420257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6976" y="4116600"/>
            <a:ext cx="560343" cy="420257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0576" y="4116601"/>
            <a:ext cx="586968" cy="420256"/>
          </a:xfrm>
          <a:prstGeom prst="rect">
            <a:avLst/>
          </a:prstGeom>
        </p:spPr>
      </p:pic>
      <p:cxnSp>
        <p:nvCxnSpPr>
          <p:cNvPr id="127" name="Elbow Connector 126"/>
          <p:cNvCxnSpPr/>
          <p:nvPr/>
        </p:nvCxnSpPr>
        <p:spPr>
          <a:xfrm rot="5400000" flipH="1" flipV="1">
            <a:off x="2546627" y="2951873"/>
            <a:ext cx="1586410" cy="551584"/>
          </a:xfrm>
          <a:prstGeom prst="bentConnector3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endCxn id="130" idx="0"/>
          </p:cNvCxnSpPr>
          <p:nvPr/>
        </p:nvCxnSpPr>
        <p:spPr>
          <a:xfrm flipH="1">
            <a:off x="3770728" y="2278670"/>
            <a:ext cx="13654" cy="1586409"/>
          </a:xfrm>
          <a:prstGeom prst="line">
            <a:avLst/>
          </a:prstGeom>
          <a:ln w="3810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Elbow Connector 128"/>
          <p:cNvCxnSpPr/>
          <p:nvPr/>
        </p:nvCxnSpPr>
        <p:spPr>
          <a:xfrm rot="16200000" flipH="1">
            <a:off x="3409546" y="2947975"/>
            <a:ext cx="1584157" cy="578191"/>
          </a:xfrm>
          <a:prstGeom prst="bentConnector3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ounded Rectangle 129"/>
          <p:cNvSpPr/>
          <p:nvPr/>
        </p:nvSpPr>
        <p:spPr bwMode="ltGray">
          <a:xfrm>
            <a:off x="3481541" y="3865079"/>
            <a:ext cx="578374" cy="164725"/>
          </a:xfrm>
          <a:prstGeom prst="roundRect">
            <a:avLst/>
          </a:prstGeom>
          <a:solidFill>
            <a:srgbClr val="008080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31" name="Rounded Rectangle 130"/>
          <p:cNvSpPr/>
          <p:nvPr/>
        </p:nvSpPr>
        <p:spPr bwMode="ltGray">
          <a:xfrm>
            <a:off x="4140576" y="3865079"/>
            <a:ext cx="578374" cy="164725"/>
          </a:xfrm>
          <a:prstGeom prst="roundRect">
            <a:avLst/>
          </a:prstGeom>
          <a:solidFill>
            <a:srgbClr val="008080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89" name="Multiply 88"/>
          <p:cNvSpPr/>
          <p:nvPr/>
        </p:nvSpPr>
        <p:spPr bwMode="ltGray">
          <a:xfrm>
            <a:off x="3498152" y="2954427"/>
            <a:ext cx="530027" cy="475985"/>
          </a:xfrm>
          <a:prstGeom prst="mathMultiply">
            <a:avLst/>
          </a:prstGeom>
          <a:solidFill>
            <a:schemeClr val="accent3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200" dirty="0" smtClean="0"/>
          </a:p>
        </p:txBody>
      </p:sp>
      <p:grpSp>
        <p:nvGrpSpPr>
          <p:cNvPr id="94" name="Group 93"/>
          <p:cNvGrpSpPr/>
          <p:nvPr/>
        </p:nvGrpSpPr>
        <p:grpSpPr>
          <a:xfrm>
            <a:off x="3526478" y="3492742"/>
            <a:ext cx="365760" cy="365760"/>
            <a:chOff x="6518031" y="1175685"/>
            <a:chExt cx="578338" cy="605763"/>
          </a:xfrm>
        </p:grpSpPr>
        <p:sp>
          <p:nvSpPr>
            <p:cNvPr id="95" name="Circular Arrow 94"/>
            <p:cNvSpPr/>
            <p:nvPr/>
          </p:nvSpPr>
          <p:spPr bwMode="ltGray">
            <a:xfrm>
              <a:off x="6518031" y="1175685"/>
              <a:ext cx="578338" cy="563117"/>
            </a:xfrm>
            <a:prstGeom prst="circularArrow">
              <a:avLst/>
            </a:prstGeom>
            <a:solidFill>
              <a:srgbClr val="92D0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96" name="Circular Arrow 95"/>
            <p:cNvSpPr/>
            <p:nvPr/>
          </p:nvSpPr>
          <p:spPr bwMode="ltGray">
            <a:xfrm rot="10800000">
              <a:off x="6518031" y="1218331"/>
              <a:ext cx="578338" cy="563117"/>
            </a:xfrm>
            <a:prstGeom prst="circularArrow">
              <a:avLst/>
            </a:prstGeom>
            <a:solidFill>
              <a:srgbClr val="92D0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4107649" y="3492742"/>
            <a:ext cx="365760" cy="365760"/>
            <a:chOff x="6518031" y="1175685"/>
            <a:chExt cx="578338" cy="605763"/>
          </a:xfrm>
        </p:grpSpPr>
        <p:sp>
          <p:nvSpPr>
            <p:cNvPr id="98" name="Circular Arrow 97"/>
            <p:cNvSpPr/>
            <p:nvPr/>
          </p:nvSpPr>
          <p:spPr bwMode="ltGray">
            <a:xfrm>
              <a:off x="6518031" y="1175685"/>
              <a:ext cx="578338" cy="563117"/>
            </a:xfrm>
            <a:prstGeom prst="circularArrow">
              <a:avLst/>
            </a:prstGeom>
            <a:solidFill>
              <a:srgbClr val="92D0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99" name="Circular Arrow 98"/>
            <p:cNvSpPr/>
            <p:nvPr/>
          </p:nvSpPr>
          <p:spPr bwMode="ltGray">
            <a:xfrm rot="10800000">
              <a:off x="6518031" y="1218331"/>
              <a:ext cx="578338" cy="563117"/>
            </a:xfrm>
            <a:prstGeom prst="circularArrow">
              <a:avLst/>
            </a:prstGeom>
            <a:solidFill>
              <a:srgbClr val="92D0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43" name="Rounded Rectangle 142"/>
          <p:cNvSpPr/>
          <p:nvPr/>
        </p:nvSpPr>
        <p:spPr bwMode="ltGray">
          <a:xfrm>
            <a:off x="2853908" y="3865079"/>
            <a:ext cx="578374" cy="164725"/>
          </a:xfrm>
          <a:prstGeom prst="roundRect">
            <a:avLst/>
          </a:prstGeom>
          <a:solidFill>
            <a:srgbClr val="008080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bg1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2853580" y="3492742"/>
            <a:ext cx="365760" cy="365760"/>
            <a:chOff x="6518031" y="1175685"/>
            <a:chExt cx="578338" cy="605763"/>
          </a:xfrm>
        </p:grpSpPr>
        <p:sp>
          <p:nvSpPr>
            <p:cNvPr id="91" name="Circular Arrow 90"/>
            <p:cNvSpPr/>
            <p:nvPr/>
          </p:nvSpPr>
          <p:spPr bwMode="ltGray">
            <a:xfrm>
              <a:off x="6518031" y="1175685"/>
              <a:ext cx="578338" cy="563117"/>
            </a:xfrm>
            <a:prstGeom prst="circularArrow">
              <a:avLst/>
            </a:prstGeom>
            <a:solidFill>
              <a:srgbClr val="92D0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92" name="Circular Arrow 91"/>
            <p:cNvSpPr/>
            <p:nvPr/>
          </p:nvSpPr>
          <p:spPr bwMode="ltGray">
            <a:xfrm rot="10800000">
              <a:off x="6518031" y="1218331"/>
              <a:ext cx="578338" cy="563117"/>
            </a:xfrm>
            <a:prstGeom prst="circularArrow">
              <a:avLst/>
            </a:prstGeom>
            <a:solidFill>
              <a:srgbClr val="92D0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7"/>
          <a:srcRect l="9366" t="11807" r="9534" b="17036"/>
          <a:stretch/>
        </p:blipFill>
        <p:spPr>
          <a:xfrm>
            <a:off x="955083" y="2159983"/>
            <a:ext cx="974800" cy="641464"/>
          </a:xfrm>
          <a:prstGeom prst="rect">
            <a:avLst/>
          </a:prstGeom>
          <a:ln>
            <a:noFill/>
          </a:ln>
        </p:spPr>
      </p:pic>
      <p:pic>
        <p:nvPicPr>
          <p:cNvPr id="126" name="Picture 125"/>
          <p:cNvPicPr>
            <a:picLocks noChangeAspect="1"/>
          </p:cNvPicPr>
          <p:nvPr/>
        </p:nvPicPr>
        <p:blipFill rotWithShape="1">
          <a:blip r:embed="rId7"/>
          <a:srcRect l="9366" t="11807" r="9534" b="17036"/>
          <a:stretch/>
        </p:blipFill>
        <p:spPr>
          <a:xfrm>
            <a:off x="3271757" y="2159983"/>
            <a:ext cx="974800" cy="641464"/>
          </a:xfrm>
          <a:prstGeom prst="rect">
            <a:avLst/>
          </a:prstGeom>
          <a:ln>
            <a:noFill/>
          </a:ln>
        </p:spPr>
      </p:pic>
      <p:sp>
        <p:nvSpPr>
          <p:cNvPr id="65" name="16-Point Star 64"/>
          <p:cNvSpPr/>
          <p:nvPr/>
        </p:nvSpPr>
        <p:spPr bwMode="ltGray">
          <a:xfrm>
            <a:off x="4946174" y="577483"/>
            <a:ext cx="2091461" cy="663786"/>
          </a:xfrm>
          <a:prstGeom prst="star16">
            <a:avLst>
              <a:gd name="adj" fmla="val 37500"/>
            </a:avLst>
          </a:prstGeom>
          <a:solidFill>
            <a:srgbClr val="003300"/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b="1" dirty="0">
                <a:latin typeface="Arial Rounded MT Bold" panose="020F0704030504030204" pitchFamily="34" charset="0"/>
              </a:rPr>
              <a:t>2,617 </a:t>
            </a:r>
            <a:r>
              <a:rPr lang="en-US" sz="800" b="1" dirty="0" smtClean="0">
                <a:latin typeface="Arial Rounded MT Bold" panose="020F0704030504030204" pitchFamily="34" charset="0"/>
              </a:rPr>
              <a:t>x avg. smart phone</a:t>
            </a:r>
            <a:endParaRPr lang="en-US" sz="800" b="1" dirty="0">
              <a:latin typeface="Arial Rounded MT Bold" panose="020F07040305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800" b="1" dirty="0" smtClean="0">
                <a:latin typeface="Arial Rounded MT Bold" panose="020F0704030504030204" pitchFamily="34" charset="0"/>
              </a:rPr>
              <a:t>touches / day</a:t>
            </a:r>
          </a:p>
        </p:txBody>
      </p:sp>
      <p:sp>
        <p:nvSpPr>
          <p:cNvPr id="71" name="Title 2"/>
          <p:cNvSpPr txBox="1">
            <a:spLocks/>
          </p:cNvSpPr>
          <p:nvPr/>
        </p:nvSpPr>
        <p:spPr>
          <a:xfrm>
            <a:off x="2898393" y="1688079"/>
            <a:ext cx="1744670" cy="4631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900"/>
              </a:spcBef>
            </a:pPr>
            <a:r>
              <a:rPr lang="en-US" sz="1050" b="0" dirty="0" smtClean="0">
                <a:latin typeface="Arial Rounded MT Bold" panose="020F0704030504030204" pitchFamily="34" charset="0"/>
              </a:rPr>
              <a:t>Autonomous offline edge operations</a:t>
            </a:r>
            <a:br>
              <a:rPr lang="en-US" sz="1050" b="0" dirty="0" smtClean="0">
                <a:latin typeface="Arial Rounded MT Bold" panose="020F0704030504030204" pitchFamily="34" charset="0"/>
              </a:rPr>
            </a:br>
            <a:r>
              <a:rPr lang="en-US" sz="1050" b="0" dirty="0" smtClean="0">
                <a:solidFill>
                  <a:srgbClr val="800000"/>
                </a:solidFill>
                <a:latin typeface="Arial Rounded MT Bold" panose="020F0704030504030204" pitchFamily="34" charset="0"/>
              </a:rPr>
              <a:t>(no universal connections)</a:t>
            </a:r>
            <a:endParaRPr lang="en-US" sz="1050" b="0" dirty="0">
              <a:solidFill>
                <a:srgbClr val="8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2" name="Title 2"/>
          <p:cNvSpPr txBox="1">
            <a:spLocks/>
          </p:cNvSpPr>
          <p:nvPr/>
        </p:nvSpPr>
        <p:spPr>
          <a:xfrm>
            <a:off x="2026922" y="1033607"/>
            <a:ext cx="1219305" cy="4153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900"/>
              </a:spcBef>
            </a:pPr>
            <a:r>
              <a:rPr lang="en-US" sz="1200" b="0" dirty="0" smtClean="0">
                <a:solidFill>
                  <a:srgbClr val="800000"/>
                </a:solidFill>
                <a:latin typeface="Arial Rounded MT Bold" panose="020F0704030504030204" pitchFamily="34" charset="0"/>
              </a:rPr>
              <a:t>What customers offer today …..</a:t>
            </a:r>
            <a:endParaRPr lang="en-US" sz="1200" b="0" dirty="0">
              <a:solidFill>
                <a:srgbClr val="8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Striped Right Arrow 9"/>
          <p:cNvSpPr/>
          <p:nvPr/>
        </p:nvSpPr>
        <p:spPr bwMode="ltGray">
          <a:xfrm>
            <a:off x="5687777" y="2480715"/>
            <a:ext cx="801703" cy="596083"/>
          </a:xfrm>
          <a:prstGeom prst="stripedRightArrow">
            <a:avLst/>
          </a:prstGeom>
          <a:solidFill>
            <a:srgbClr val="8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7995" y="2059872"/>
            <a:ext cx="432239" cy="321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0113" y="2030870"/>
            <a:ext cx="449845" cy="4498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7982" y="2688530"/>
            <a:ext cx="902434" cy="477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7871" y="4120275"/>
            <a:ext cx="608139" cy="43970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2"/>
          <a:srcRect b="20042"/>
          <a:stretch/>
        </p:blipFill>
        <p:spPr>
          <a:xfrm>
            <a:off x="553243" y="4123373"/>
            <a:ext cx="634922" cy="42025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1422" y="4116601"/>
            <a:ext cx="597393" cy="42703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 bwMode="ltGray">
          <a:xfrm>
            <a:off x="6977781" y="3430412"/>
            <a:ext cx="1932665" cy="343853"/>
          </a:xfrm>
          <a:prstGeom prst="roundRect">
            <a:avLst/>
          </a:prstGeom>
          <a:solidFill>
            <a:srgbClr val="8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100" smtClean="0">
                <a:latin typeface="Arial Rounded MT Bold" panose="020F0704030504030204" pitchFamily="34" charset="0"/>
              </a:rPr>
              <a:t>Overall Poor User Experience</a:t>
            </a:r>
            <a:endParaRPr lang="en-US" sz="1100" dirty="0" err="1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72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5" grpId="0"/>
      <p:bldP spid="44" grpId="0" animBg="1"/>
      <p:bldP spid="102" grpId="0" animBg="1"/>
      <p:bldP spid="103" grpId="0" animBg="1"/>
      <p:bldP spid="130" grpId="0" animBg="1"/>
      <p:bldP spid="131" grpId="0" animBg="1"/>
      <p:bldP spid="89" grpId="0" animBg="1"/>
      <p:bldP spid="143" grpId="0" animBg="1"/>
      <p:bldP spid="71" grpId="0"/>
      <p:bldP spid="72" grpId="0"/>
      <p:bldP spid="10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Analytics use cases</a:t>
            </a:r>
            <a:endParaRPr lang="en-GB" dirty="0"/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3943350" y="610791"/>
            <a:ext cx="4629150" cy="2591307"/>
            <a:chOff x="887" y="528"/>
            <a:chExt cx="5910" cy="3403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887" y="528"/>
              <a:ext cx="5904" cy="3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prstClr val="black"/>
                </a:solidFill>
                <a:latin typeface="MetricHPE"/>
              </a:endParaRPr>
            </a:p>
          </p:txBody>
        </p:sp>
        <p:pic>
          <p:nvPicPr>
            <p:cNvPr id="16389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" y="528"/>
              <a:ext cx="5910" cy="3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870678" y="2952500"/>
            <a:ext cx="773245" cy="15512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900" dirty="0">
                <a:solidFill>
                  <a:prstClr val="black"/>
                </a:solidFill>
                <a:latin typeface="MetricHPE"/>
              </a:rPr>
              <a:t>Area counting</a:t>
            </a:r>
            <a:endParaRPr lang="en-GB" sz="900" dirty="0">
              <a:solidFill>
                <a:prstClr val="black"/>
              </a:solidFill>
              <a:latin typeface="MetricH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9085" y="2953003"/>
            <a:ext cx="773245" cy="15512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900" dirty="0">
                <a:solidFill>
                  <a:prstClr val="black"/>
                </a:solidFill>
                <a:latin typeface="MetricHPE"/>
              </a:rPr>
              <a:t>Line counting</a:t>
            </a:r>
            <a:endParaRPr lang="en-GB" sz="900" dirty="0">
              <a:solidFill>
                <a:prstClr val="black"/>
              </a:solidFill>
              <a:latin typeface="MetricHP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649" y="3968713"/>
            <a:ext cx="1257300" cy="15512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900" dirty="0">
                <a:solidFill>
                  <a:prstClr val="black"/>
                </a:solidFill>
                <a:latin typeface="MetricHPE"/>
              </a:rPr>
              <a:t>Illegal parking detection</a:t>
            </a:r>
            <a:endParaRPr lang="en-GB" sz="900" dirty="0">
              <a:solidFill>
                <a:prstClr val="black"/>
              </a:solidFill>
              <a:latin typeface="MetricHPE"/>
            </a:endParaRPr>
          </a:p>
        </p:txBody>
      </p:sp>
      <p:grpSp>
        <p:nvGrpSpPr>
          <p:cNvPr id="16" name="Group 8"/>
          <p:cNvGrpSpPr>
            <a:grpSpLocks noChangeAspect="1"/>
          </p:cNvGrpSpPr>
          <p:nvPr/>
        </p:nvGrpSpPr>
        <p:grpSpPr bwMode="auto">
          <a:xfrm>
            <a:off x="2148757" y="3083410"/>
            <a:ext cx="1581986" cy="824589"/>
            <a:chOff x="2057" y="2946"/>
            <a:chExt cx="1646" cy="1093"/>
          </a:xfrm>
        </p:grpSpPr>
        <p:sp>
          <p:nvSpPr>
            <p:cNvPr id="17" name="AutoShape 7"/>
            <p:cNvSpPr>
              <a:spLocks noChangeAspect="1" noChangeArrowheads="1" noTextEdit="1"/>
            </p:cNvSpPr>
            <p:nvPr/>
          </p:nvSpPr>
          <p:spPr bwMode="auto">
            <a:xfrm>
              <a:off x="2057" y="2946"/>
              <a:ext cx="1646" cy="1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prstClr val="black"/>
                </a:solidFill>
                <a:latin typeface="MetricHPE"/>
              </a:endParaRPr>
            </a:p>
          </p:txBody>
        </p:sp>
        <p:pic>
          <p:nvPicPr>
            <p:cNvPr id="16393" name="Picture 9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" y="2946"/>
              <a:ext cx="1648" cy="1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2"/>
          <p:cNvGrpSpPr>
            <a:grpSpLocks noChangeAspect="1"/>
          </p:cNvGrpSpPr>
          <p:nvPr/>
        </p:nvGrpSpPr>
        <p:grpSpPr bwMode="auto">
          <a:xfrm>
            <a:off x="457458" y="3094615"/>
            <a:ext cx="1588412" cy="822960"/>
            <a:chOff x="78" y="2928"/>
            <a:chExt cx="1746" cy="830"/>
          </a:xfrm>
        </p:grpSpPr>
        <p:sp>
          <p:nvSpPr>
            <p:cNvPr id="19" name="AutoShape 11"/>
            <p:cNvSpPr>
              <a:spLocks noChangeAspect="1" noChangeArrowheads="1" noTextEdit="1"/>
            </p:cNvSpPr>
            <p:nvPr/>
          </p:nvSpPr>
          <p:spPr bwMode="auto">
            <a:xfrm>
              <a:off x="78" y="2928"/>
              <a:ext cx="1746" cy="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prstClr val="black"/>
                </a:solidFill>
                <a:latin typeface="MetricHPE"/>
              </a:endParaRPr>
            </a:p>
          </p:txBody>
        </p:sp>
        <p:pic>
          <p:nvPicPr>
            <p:cNvPr id="16397" name="Picture 1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" y="2928"/>
              <a:ext cx="1748" cy="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16"/>
          <p:cNvGrpSpPr>
            <a:grpSpLocks noChangeAspect="1"/>
          </p:cNvGrpSpPr>
          <p:nvPr/>
        </p:nvGrpSpPr>
        <p:grpSpPr bwMode="auto">
          <a:xfrm>
            <a:off x="2091181" y="1982390"/>
            <a:ext cx="1639562" cy="997994"/>
            <a:chOff x="1584" y="1924"/>
            <a:chExt cx="1196" cy="728"/>
          </a:xfrm>
        </p:grpSpPr>
        <p:sp>
          <p:nvSpPr>
            <p:cNvPr id="22" name="AutoShape 15"/>
            <p:cNvSpPr>
              <a:spLocks noChangeAspect="1" noChangeArrowheads="1" noTextEdit="1"/>
            </p:cNvSpPr>
            <p:nvPr/>
          </p:nvSpPr>
          <p:spPr bwMode="auto">
            <a:xfrm>
              <a:off x="1584" y="1967"/>
              <a:ext cx="1152" cy="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prstClr val="black"/>
                </a:solidFill>
                <a:latin typeface="MetricHPE"/>
              </a:endParaRPr>
            </a:p>
          </p:txBody>
        </p:sp>
        <p:pic>
          <p:nvPicPr>
            <p:cNvPr id="16401" name="Picture 17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6" y="1924"/>
              <a:ext cx="1154" cy="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0"/>
          <p:cNvGrpSpPr>
            <a:grpSpLocks noChangeAspect="1"/>
          </p:cNvGrpSpPr>
          <p:nvPr/>
        </p:nvGrpSpPr>
        <p:grpSpPr bwMode="auto">
          <a:xfrm>
            <a:off x="473193" y="1995579"/>
            <a:ext cx="1546622" cy="941785"/>
            <a:chOff x="141" y="1924"/>
            <a:chExt cx="1299" cy="791"/>
          </a:xfrm>
        </p:grpSpPr>
        <p:sp>
          <p:nvSpPr>
            <p:cNvPr id="24" name="AutoShape 19"/>
            <p:cNvSpPr>
              <a:spLocks noChangeAspect="1" noChangeArrowheads="1" noTextEdit="1"/>
            </p:cNvSpPr>
            <p:nvPr/>
          </p:nvSpPr>
          <p:spPr bwMode="auto">
            <a:xfrm>
              <a:off x="141" y="1924"/>
              <a:ext cx="1299" cy="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prstClr val="black"/>
                </a:solidFill>
                <a:latin typeface="MetricHPE"/>
              </a:endParaRPr>
            </a:p>
          </p:txBody>
        </p:sp>
        <p:pic>
          <p:nvPicPr>
            <p:cNvPr id="16405" name="Picture 21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" y="1924"/>
              <a:ext cx="1301" cy="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Box 29"/>
          <p:cNvSpPr txBox="1"/>
          <p:nvPr/>
        </p:nvSpPr>
        <p:spPr>
          <a:xfrm>
            <a:off x="2252153" y="3968713"/>
            <a:ext cx="1257300" cy="15512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900" dirty="0">
                <a:solidFill>
                  <a:prstClr val="black"/>
                </a:solidFill>
                <a:latin typeface="MetricHPE"/>
              </a:rPr>
              <a:t>Crowd motion analysis</a:t>
            </a:r>
            <a:endParaRPr lang="en-GB" sz="900" dirty="0">
              <a:solidFill>
                <a:prstClr val="black"/>
              </a:solidFill>
              <a:latin typeface="MetricHPE"/>
            </a:endParaRPr>
          </a:p>
        </p:txBody>
      </p:sp>
      <p:grpSp>
        <p:nvGrpSpPr>
          <p:cNvPr id="26" name="Group 24"/>
          <p:cNvGrpSpPr>
            <a:grpSpLocks noChangeAspect="1"/>
          </p:cNvGrpSpPr>
          <p:nvPr/>
        </p:nvGrpSpPr>
        <p:grpSpPr bwMode="auto">
          <a:xfrm>
            <a:off x="459342" y="886669"/>
            <a:ext cx="3271401" cy="1112044"/>
            <a:chOff x="96" y="960"/>
            <a:chExt cx="2736" cy="934"/>
          </a:xfrm>
        </p:grpSpPr>
        <p:sp>
          <p:nvSpPr>
            <p:cNvPr id="27" name="AutoShape 23"/>
            <p:cNvSpPr>
              <a:spLocks noChangeAspect="1" noChangeArrowheads="1" noTextEdit="1"/>
            </p:cNvSpPr>
            <p:nvPr/>
          </p:nvSpPr>
          <p:spPr bwMode="auto">
            <a:xfrm>
              <a:off x="96" y="960"/>
              <a:ext cx="2736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prstClr val="black"/>
                </a:solidFill>
                <a:latin typeface="MetricHPE"/>
              </a:endParaRPr>
            </a:p>
          </p:txBody>
        </p:sp>
        <p:pic>
          <p:nvPicPr>
            <p:cNvPr id="16409" name="Picture 25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960"/>
              <a:ext cx="2738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4005626" y="3232469"/>
            <a:ext cx="4562174" cy="1052100"/>
            <a:chOff x="3241" y="3393"/>
            <a:chExt cx="3959" cy="913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41" y="3393"/>
              <a:ext cx="3959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prstClr val="black"/>
                </a:solidFill>
                <a:latin typeface="MetricHPE"/>
              </a:endParaRPr>
            </a:p>
          </p:txBody>
        </p:sp>
        <p:pic>
          <p:nvPicPr>
            <p:cNvPr id="18437" name="Picture 5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" y="3393"/>
              <a:ext cx="3961" cy="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348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398E31-B875-45D1-B770-A47303C48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Analytics smart city use cases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742950"/>
            <a:ext cx="6186869" cy="376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9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Analytics smart city use cases, cont’d.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726186"/>
            <a:ext cx="5600700" cy="373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0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69" y="1645781"/>
            <a:ext cx="4309923" cy="218671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4350" y="963704"/>
            <a:ext cx="3673806" cy="3929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 defTabSz="430202">
              <a:spcAft>
                <a:spcPts val="400"/>
              </a:spcAft>
              <a:buSzPct val="100000"/>
              <a:buFont typeface="MetricHPE" panose="020B0503030202060203" pitchFamily="34" charset="0"/>
              <a:buChar char="–"/>
            </a:pPr>
            <a:r>
              <a:rPr lang="en-US" sz="1350" dirty="0">
                <a:latin typeface="MetricHPE"/>
                <a:cs typeface="HP Simplified" pitchFamily="34" charset="0"/>
              </a:rPr>
              <a:t>Objective: Improve public safety</a:t>
            </a:r>
          </a:p>
          <a:p>
            <a:pPr marL="285743" indent="-285743" defTabSz="430202">
              <a:spcAft>
                <a:spcPts val="400"/>
              </a:spcAft>
              <a:buSzPct val="100000"/>
              <a:buFont typeface="MetricHPE" panose="020B0503030202060203" pitchFamily="34" charset="0"/>
              <a:buChar char="–"/>
            </a:pPr>
            <a:r>
              <a:rPr lang="en-US" sz="1350" dirty="0">
                <a:latin typeface="MetricHPE"/>
                <a:cs typeface="HP Simplified" pitchFamily="34" charset="0"/>
              </a:rPr>
              <a:t>Deployment environment</a:t>
            </a:r>
          </a:p>
          <a:p>
            <a:pPr marL="742931" lvl="1" indent="-285743" defTabSz="430202">
              <a:spcAft>
                <a:spcPts val="400"/>
              </a:spcAft>
              <a:buSzPct val="100000"/>
              <a:buFont typeface="MetricHPE" panose="020B0503030202060203" pitchFamily="34" charset="0"/>
              <a:buChar char="–"/>
            </a:pPr>
            <a:r>
              <a:rPr lang="en-US" sz="1350" dirty="0">
                <a:latin typeface="MetricHPE"/>
                <a:cs typeface="HP Simplified" pitchFamily="34" charset="0"/>
              </a:rPr>
              <a:t>City-wide camera network</a:t>
            </a:r>
          </a:p>
          <a:p>
            <a:pPr marL="742931" lvl="1" indent="-285743" defTabSz="430202">
              <a:spcAft>
                <a:spcPts val="400"/>
              </a:spcAft>
              <a:buSzPct val="100000"/>
              <a:buFont typeface="MetricHPE" panose="020B0503030202060203" pitchFamily="34" charset="0"/>
              <a:buChar char="–"/>
            </a:pPr>
            <a:r>
              <a:rPr lang="en-US" sz="1350" dirty="0">
                <a:latin typeface="MetricHPE"/>
                <a:cs typeface="HP Simplified" pitchFamily="34" charset="0"/>
              </a:rPr>
              <a:t>Road and environmental </a:t>
            </a:r>
            <a:br>
              <a:rPr lang="en-US" sz="1350" dirty="0">
                <a:latin typeface="MetricHPE"/>
                <a:cs typeface="HP Simplified" pitchFamily="34" charset="0"/>
              </a:rPr>
            </a:br>
            <a:r>
              <a:rPr lang="en-US" sz="1350" dirty="0">
                <a:latin typeface="MetricHPE"/>
                <a:cs typeface="HP Simplified" pitchFamily="34" charset="0"/>
              </a:rPr>
              <a:t>sensors</a:t>
            </a:r>
          </a:p>
          <a:p>
            <a:pPr marL="742931" lvl="1" indent="-285743" defTabSz="430202">
              <a:spcAft>
                <a:spcPts val="400"/>
              </a:spcAft>
              <a:buSzPct val="100000"/>
              <a:buFont typeface="MetricHPE" panose="020B0503030202060203" pitchFamily="34" charset="0"/>
              <a:buChar char="–"/>
            </a:pPr>
            <a:r>
              <a:rPr lang="en-US" sz="1350" dirty="0">
                <a:latin typeface="MetricHPE"/>
                <a:cs typeface="HP Simplified" pitchFamily="34" charset="0"/>
              </a:rPr>
              <a:t>Real-time social media and news</a:t>
            </a:r>
          </a:p>
          <a:p>
            <a:pPr marL="285743" indent="-285743" defTabSz="430202">
              <a:spcAft>
                <a:spcPts val="400"/>
              </a:spcAft>
              <a:buSzPct val="100000"/>
              <a:buFont typeface="MetricHPE" panose="020B0503030202060203" pitchFamily="34" charset="0"/>
              <a:buChar char="–"/>
            </a:pPr>
            <a:r>
              <a:rPr lang="en-US" sz="1350" dirty="0">
                <a:latin typeface="MetricHPE"/>
                <a:cs typeface="HP Simplified" pitchFamily="34" charset="0"/>
              </a:rPr>
              <a:t>Phase 1: Detect high risk activities and </a:t>
            </a:r>
            <a:br>
              <a:rPr lang="en-US" sz="1350" dirty="0">
                <a:latin typeface="MetricHPE"/>
                <a:cs typeface="HP Simplified" pitchFamily="34" charset="0"/>
              </a:rPr>
            </a:br>
            <a:r>
              <a:rPr lang="en-US" sz="1350" dirty="0">
                <a:latin typeface="MetricHPE"/>
                <a:cs typeface="HP Simplified" pitchFamily="34" charset="0"/>
              </a:rPr>
              <a:t>investigate threats with scene analysis and </a:t>
            </a:r>
            <a:br>
              <a:rPr lang="en-US" sz="1350" dirty="0">
                <a:latin typeface="MetricHPE"/>
                <a:cs typeface="HP Simplified" pitchFamily="34" charset="0"/>
              </a:rPr>
            </a:br>
            <a:r>
              <a:rPr lang="en-US" sz="1350" dirty="0">
                <a:latin typeface="MetricHPE"/>
                <a:cs typeface="HP Simplified" pitchFamily="34" charset="0"/>
              </a:rPr>
              <a:t>license plate recognition</a:t>
            </a:r>
          </a:p>
          <a:p>
            <a:pPr marL="285743" indent="-285743" defTabSz="430202">
              <a:spcAft>
                <a:spcPts val="400"/>
              </a:spcAft>
              <a:buSzPct val="100000"/>
              <a:buFont typeface="MetricHPE" panose="020B0503030202060203" pitchFamily="34" charset="0"/>
              <a:buChar char="–"/>
            </a:pPr>
            <a:r>
              <a:rPr lang="en-US" sz="1350" dirty="0">
                <a:latin typeface="MetricHPE"/>
                <a:cs typeface="HP Simplified" pitchFamily="34" charset="0"/>
              </a:rPr>
              <a:t>Future phases</a:t>
            </a:r>
          </a:p>
          <a:p>
            <a:pPr marL="742001" lvl="1" indent="-285743" defTabSz="430202">
              <a:spcAft>
                <a:spcPts val="400"/>
              </a:spcAft>
              <a:buSzPct val="100000"/>
              <a:buFont typeface="MetricHPE" panose="020B0503030202060203" pitchFamily="34" charset="0"/>
              <a:buChar char="–"/>
            </a:pPr>
            <a:r>
              <a:rPr lang="en-US" sz="1350" dirty="0">
                <a:latin typeface="MetricHPE"/>
                <a:cs typeface="HP Simplified" pitchFamily="34" charset="0"/>
              </a:rPr>
              <a:t>Uncover breaking trends</a:t>
            </a:r>
          </a:p>
          <a:p>
            <a:pPr marL="742001" lvl="1" indent="-285743" defTabSz="430202">
              <a:spcAft>
                <a:spcPts val="400"/>
              </a:spcAft>
              <a:buSzPct val="100000"/>
              <a:buFont typeface="MetricHPE" panose="020B0503030202060203" pitchFamily="34" charset="0"/>
              <a:buChar char="–"/>
            </a:pPr>
            <a:r>
              <a:rPr lang="en-US" sz="1350" dirty="0">
                <a:latin typeface="MetricHPE"/>
                <a:cs typeface="HP Simplified" pitchFamily="34" charset="0"/>
              </a:rPr>
              <a:t>Facilitate incident responses with social media</a:t>
            </a:r>
          </a:p>
          <a:p>
            <a:pPr marL="742001" lvl="1" indent="-285743" defTabSz="430202">
              <a:spcAft>
                <a:spcPts val="400"/>
              </a:spcAft>
              <a:buSzPct val="100000"/>
              <a:buFont typeface="MetricHPE" panose="020B0503030202060203" pitchFamily="34" charset="0"/>
              <a:buChar char="–"/>
            </a:pPr>
            <a:r>
              <a:rPr lang="en-US" sz="1350" dirty="0">
                <a:latin typeface="MetricHPE"/>
                <a:cs typeface="HP Simplified" pitchFamily="34" charset="0"/>
              </a:rPr>
              <a:t>Integrated transport management</a:t>
            </a:r>
          </a:p>
          <a:p>
            <a:pPr marL="742001" lvl="1" indent="-285743" defTabSz="430202">
              <a:spcAft>
                <a:spcPts val="400"/>
              </a:spcAft>
              <a:buSzPct val="100000"/>
              <a:buFont typeface="MetricHPE" panose="020B0503030202060203" pitchFamily="34" charset="0"/>
              <a:buChar char="–"/>
            </a:pPr>
            <a:r>
              <a:rPr lang="en-US" sz="1350" dirty="0">
                <a:latin typeface="MetricHPE"/>
                <a:cs typeface="HP Simplified" pitchFamily="34" charset="0"/>
              </a:rPr>
              <a:t>City dashboard</a:t>
            </a:r>
            <a:endParaRPr lang="en-US" sz="1400" dirty="0">
              <a:latin typeface="MetricHPE"/>
              <a:cs typeface="HP Simplifi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5438" b="36990"/>
          <a:stretch/>
        </p:blipFill>
        <p:spPr>
          <a:xfrm>
            <a:off x="6737049" y="866001"/>
            <a:ext cx="1973173" cy="70539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9ABAEAC9-1DE0-4E94-A25B-F618EF248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cities: Auckland Transport (traffic mgmt.)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BD3C1D35-F277-4E78-89D3-4948227265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HP Simplified" pitchFamily="34" charset="0"/>
              </a:rPr>
              <a:t>Video Analytics Platform Powered by HPE</a:t>
            </a:r>
          </a:p>
        </p:txBody>
      </p:sp>
    </p:spTree>
    <p:extLst>
      <p:ext uri="{BB962C8B-B14F-4D97-AF65-F5344CB8AC3E}">
        <p14:creationId xmlns:p14="http://schemas.microsoft.com/office/powerpoint/2010/main" val="176130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7258" y="964368"/>
            <a:ext cx="2038469" cy="320857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spcAft>
                <a:spcPts val="450"/>
              </a:spcAft>
              <a:buSzPct val="100000"/>
              <a:defRPr/>
            </a:pPr>
            <a:r>
              <a:rPr lang="en-AU" sz="1500" dirty="0">
                <a:latin typeface="MetricHPE"/>
                <a:cs typeface="HP Simplified" pitchFamily="34" charset="0"/>
              </a:rPr>
              <a:t>Ingested data sources</a:t>
            </a:r>
            <a:endParaRPr lang="en-GB" sz="1500" dirty="0">
              <a:latin typeface="MetricHPE"/>
              <a:cs typeface="HP Simplified" pitchFamily="34" charset="0"/>
            </a:endParaRPr>
          </a:p>
          <a:p>
            <a:pPr marL="257175" lvl="2" indent="-257175">
              <a:spcAft>
                <a:spcPts val="450"/>
              </a:spcAft>
              <a:buFont typeface="MetricHPE" panose="020B0503030202060203" pitchFamily="34" charset="0"/>
              <a:buChar char="–"/>
            </a:pPr>
            <a:r>
              <a:rPr lang="en-US" sz="1500" dirty="0">
                <a:solidFill>
                  <a:prstClr val="black"/>
                </a:solidFill>
                <a:latin typeface="MetricHPE"/>
                <a:cs typeface="HP Simplified" pitchFamily="34" charset="0"/>
              </a:rPr>
              <a:t>Video management systems</a:t>
            </a:r>
          </a:p>
          <a:p>
            <a:pPr marL="257175" lvl="2" indent="-257175">
              <a:spcAft>
                <a:spcPts val="450"/>
              </a:spcAft>
              <a:buFont typeface="MetricHPE" panose="020B0503030202060203" pitchFamily="34" charset="0"/>
              <a:buChar char="–"/>
            </a:pPr>
            <a:r>
              <a:rPr lang="en-AU" sz="1500" dirty="0">
                <a:solidFill>
                  <a:prstClr val="black"/>
                </a:solidFill>
                <a:latin typeface="MetricHPE"/>
                <a:cs typeface="HP Simplified" pitchFamily="34" charset="0"/>
              </a:rPr>
              <a:t>CCTV</a:t>
            </a:r>
          </a:p>
          <a:p>
            <a:pPr marL="257175" lvl="2" indent="-257175">
              <a:spcAft>
                <a:spcPts val="450"/>
              </a:spcAft>
              <a:buFont typeface="MetricHPE" panose="020B0503030202060203" pitchFamily="34" charset="0"/>
              <a:buChar char="–"/>
            </a:pPr>
            <a:r>
              <a:rPr lang="en-AU" sz="1500" dirty="0">
                <a:solidFill>
                  <a:prstClr val="black"/>
                </a:solidFill>
                <a:latin typeface="MetricHPE"/>
                <a:cs typeface="HP Simplified" pitchFamily="34" charset="0"/>
              </a:rPr>
              <a:t>Help point systems</a:t>
            </a:r>
          </a:p>
          <a:p>
            <a:pPr marL="257175" lvl="2" indent="-257175">
              <a:spcAft>
                <a:spcPts val="450"/>
              </a:spcAft>
              <a:buFont typeface="MetricHPE" panose="020B0503030202060203" pitchFamily="34" charset="0"/>
              <a:buChar char="–"/>
            </a:pPr>
            <a:r>
              <a:rPr lang="en-AU" sz="1500" dirty="0">
                <a:solidFill>
                  <a:prstClr val="black"/>
                </a:solidFill>
                <a:latin typeface="MetricHPE"/>
                <a:cs typeface="HP Simplified" pitchFamily="34" charset="0"/>
              </a:rPr>
              <a:t>Scheduling systems</a:t>
            </a:r>
          </a:p>
          <a:p>
            <a:pPr marL="257175" lvl="2" indent="-257175">
              <a:spcAft>
                <a:spcPts val="450"/>
              </a:spcAft>
              <a:buFont typeface="MetricHPE" panose="020B0503030202060203" pitchFamily="34" charset="0"/>
              <a:buChar char="–"/>
            </a:pPr>
            <a:r>
              <a:rPr lang="en-AU" sz="1500" dirty="0">
                <a:solidFill>
                  <a:prstClr val="black"/>
                </a:solidFill>
                <a:latin typeface="MetricHPE"/>
                <a:cs typeface="HP Simplified" pitchFamily="34" charset="0"/>
              </a:rPr>
              <a:t>Road sensors</a:t>
            </a:r>
          </a:p>
          <a:p>
            <a:pPr marL="257175" lvl="2" indent="-257175">
              <a:spcAft>
                <a:spcPts val="450"/>
              </a:spcAft>
              <a:buFont typeface="MetricHPE" panose="020B0503030202060203" pitchFamily="34" charset="0"/>
              <a:buChar char="–"/>
            </a:pPr>
            <a:r>
              <a:rPr lang="en-AU" sz="1500" dirty="0">
                <a:solidFill>
                  <a:prstClr val="black"/>
                </a:solidFill>
                <a:latin typeface="MetricHPE"/>
                <a:cs typeface="HP Simplified" pitchFamily="34" charset="0"/>
              </a:rPr>
              <a:t>Social media</a:t>
            </a:r>
          </a:p>
          <a:p>
            <a:pPr marL="257175" lvl="2" indent="-257175">
              <a:spcAft>
                <a:spcPts val="450"/>
              </a:spcAft>
              <a:buFont typeface="MetricHPE" panose="020B0503030202060203" pitchFamily="34" charset="0"/>
              <a:buChar char="–"/>
            </a:pPr>
            <a:r>
              <a:rPr lang="en-AU" sz="1500" dirty="0">
                <a:solidFill>
                  <a:prstClr val="black"/>
                </a:solidFill>
                <a:latin typeface="MetricHPE"/>
                <a:cs typeface="HP Simplified" pitchFamily="34" charset="0"/>
              </a:rPr>
              <a:t>News websites</a:t>
            </a:r>
          </a:p>
          <a:p>
            <a:pPr marL="257175" lvl="2" indent="-257175">
              <a:spcAft>
                <a:spcPts val="450"/>
              </a:spcAft>
              <a:buFont typeface="MetricHPE" panose="020B0503030202060203" pitchFamily="34" charset="0"/>
              <a:buChar char="–"/>
            </a:pPr>
            <a:r>
              <a:rPr lang="en-AU" sz="1500" dirty="0">
                <a:solidFill>
                  <a:prstClr val="black"/>
                </a:solidFill>
                <a:latin typeface="MetricHPE"/>
                <a:cs typeface="HP Simplified" pitchFamily="34" charset="0"/>
              </a:rPr>
              <a:t>Databases</a:t>
            </a:r>
          </a:p>
          <a:p>
            <a:pPr marL="257175" lvl="2" indent="-257175">
              <a:spcAft>
                <a:spcPts val="450"/>
              </a:spcAft>
              <a:buFont typeface="MetricHPE" panose="020B0503030202060203" pitchFamily="34" charset="0"/>
              <a:buChar char="–"/>
            </a:pPr>
            <a:r>
              <a:rPr lang="en-AU" sz="1500" dirty="0">
                <a:solidFill>
                  <a:prstClr val="black"/>
                </a:solidFill>
                <a:latin typeface="MetricHPE"/>
                <a:cs typeface="HP Simplified" pitchFamily="34" charset="0"/>
              </a:rPr>
              <a:t>File systems</a:t>
            </a:r>
            <a:endParaRPr lang="en-US" sz="1500" dirty="0">
              <a:solidFill>
                <a:prstClr val="black"/>
              </a:solidFill>
              <a:latin typeface="MetricHPE"/>
              <a:cs typeface="HP Simplified" pitchFamily="34" charset="0"/>
            </a:endParaRPr>
          </a:p>
        </p:txBody>
      </p:sp>
      <p:sp>
        <p:nvSpPr>
          <p:cNvPr id="5" name="AutoShape 2" descr="data:image/jpeg;base64,/9j/4AAQSkZJRgABAQAAAQABAAD/2wCEAAkGBxQSEhQUExQVFRQWFBgQFRUXFxQWGBgUFBoWFxUUFRcYHCggGBwlHBUXITEhJSkrLi4uFx8zODMsNygtLisBCgoKDg0OGhAQGywmICYsNC0sLS0sLywsLC0sLCwwLywsLy03LywsLCwsLC8sLCwsLSwsLCwsLCwsLCwsLCwsLP/AABEIAHcBpgMBEQACEQEDEQH/xAAbAAEAAgMBAQAAAAAAAAAAAAAABQYDBAcBAv/EAEIQAAIBAgEHCAUKBgIDAAAAAAECAAMRBAUGEiExQZEiUVJhcYGh0RNTkrHBBxUWIzJCYnKC4RQXk6Ky8UPSM8Lw/8QAGwEBAAIDAQEAAAAAAAAAAAAAAAEFAwQGAgf/xAA4EQACAQMABgYIBgIDAAAAAAAAAQIDBBEFEiExUZFBUmGBobEGExUyccHR4RQWIkJT8aLwI0OS/9oADAMBAAIRAxEAPwDuMAQBAEAQBAEAQBAEAQCPyhlqhQYLVqBWI0gCGOrWL6h1GAa30qwnrl4P5QB9KsJ65eD+UAlqNUOoZTdWAYHnB1g64B9wBAEAQBAEAQBAEAQBAEAQBAEAQBAEAQBAEAQBAEAQBAEAQBAEAQDwm0A1PnSj6xeM0faVp/IuZn/DVeqx86UfWLxj2lafyLmPw1XqsyUcdTc2VwTzCZKV7b1ZasJpvsPMqFSCzJGxNoxCAIAgCAIAgCAIAgCAIAgCAcpzzxXpMXU5ltTH6Rr8byQQkkGTDUS7qg2swQfqNoB2ulTCqFGwAKOwap5B9QBAEAQBAEAQBAEAQBAEAQBAEAQBAEAQBAEAQBAEAQBAEAQBAEAQDTyvV0aLnq0R36vjNLSNX1VrOXZjvewzW8NarFdpTZwJ0B7AJjNild2borbvb/Rl/wCj9LNWdTgsc/6K/SEsRUTcxmKYtqYhdM01AZUuVF2ZmIPZaWV1cVXL9MsLW1VtUc4TbbbUunYlg1qVOKW1ZeMvY307EkmviZMmVyWUaTEMjNZiDYq2jcEAXBmSxrTlOOZNqUW9uHhxaWxpLKednM814JJ7EsNbu1Z5olZbGoIAgCAIAgCAIAgCAIB8VqgVSx2AFj2DWYBxXEVS7Mx2sxY9pN56BjgE5mXhvSYunzJeof0jV4kSAdVkAQBAEAQBAEAQBAEAQBAEAQDXx2JFNC5122DnO4TWu7lW9GVV9Hi+hGSlTdSaiiH+kZ9WPa/aUH5il/H/AJfYsPZy63gPpGfVj2v2j8xS/j/y+w9nLreBO0mJUEixIBI5r7p00G3FNrDKxrD2H3PRAgCAIAgCAIAgCAIAgCAIAgELnPVsirztfuX/AHKD0gq6tGNPi/BffBv6PhmblwRXJyZbiAWbNqlakW6THgNXvvOx0DS1bbW6zb5bPkU1/LNXHBCrgW0iNDTW7sOUF/8AJtuCNo3Ge52k9aUXDWjmWNqXv785W9bcYfSeY1Y4Tzh7OjgbOAwzA6T7QopqL3so5zvJM2bWhUjLXqb8KKWc7F0t7Nre/GzcY6s4taseOX8fsb03jAIAgCAIAgCAIAgCAIBDZ4Yr0eEqnew9GP1mx8LwDk89AQC7/Jrhtdap1LTHfym9yyGC9SAIAgCAIAgCAIAgCAIAgCAIBXM5cVdhTGxeUe07PD3zldP3WtONBdG1/Ho8NveWuj6WE5vp3ELOeLEy4Slpuq87Ad2+bFpS9bXhDi1y6fAx1p6lOUuwvE+hnOiAIAgCAIAgCAIAgCAIAgCAIBV85Kt6tuioHedflOP09V1rlQ6q8X9sFxYRxTb4sipSG8eSGC7ZPpaFJF5lF+06z4z6JaUvVUIQ4Jfc52tPXqOXabE2DGIAgCAIAgCAYq+IRBd2VRzsQB4wCMrZ0YRdtZT+XSb/ABBgGP6XYP139lT/AKwDNTzmwrbK6d9194gG9Qx9J/sVEb8rKfcYBsQCl/KTirJSp87GoexRYf5HhJQKFJAgHSczqlOhhE9I6IaharZmVbi+iCL9QHGQCa+eMP6+l/UTzkAfPGH9fS/qJ5wDZw+ISoLoyuL2upDC/NcQDLAEAQBAEA08RlSjTbRerTVttmdQdezUTAMfz5hvX0v6iecA+6OVqDsFWtTZjqADqSewAwDdgCAa+JxiICSw1C9ri56gJr17mlRi5TktnbtMkKUpvCRTK1QsxY7Sbnvnz+rVlVm6kt7eToIRUIqK6D5ng9G/kMqKoZmCgAnWba9nxlpod043OvUkkknveNu7yyal6pOniKzksvzhS9YntCdZ+Ptf5I/+kVPqKvVfIfOFL1ie0I/H2v8AJH/0h6ir1XyPqli6bGyupPMCDMlO6oVHqwmm+xpkSpTisyTXcZ5nMYgHjG23VDeAa1TKNJdtReN/dNSd9bQ2SqR5oyxoVJboswtlqj07/pbymvLTFmv3+DfyMis6z/b5Hz8+Uec+yZ59tWfW8H9D1+CrcPFAZbo9Ij9LeUlaZsuv4S+hH4Ktw8UZkypROyoO+498zR0laS3VFzx5nh21VftZtU6gbYQew3m5GcZLMXkwtNbz6nogQBAKRjqunUdudjbs3T57e1fW3E58W+S2LwR0NCGpTiuwwzWMplwdLTqIvOwHdvmxZ0vW14Q4tct78DHWlq05PsLxPoZzogCAIAgCAYsViUpoXdgqqLkmAUDLWe1RyVofVps0jYuevmX3ycAq1esznSdmY87Ek8TJBjgCAIAgG7hMrV6X2Krr1aRI4HVIAyplSpiGVqpBKroAgAark7Bv1wDSkg9VSSANp1DtMAv2e+SwuEokf8Gin6SAp8QsgFAkgQC8fJri/wDy0j1VV/xb/wBZDBeZAEAQBAPGYAEnUBrJ6hAOO5bx3p69SpuZuT+Ual8AJINGSCQzev8AxVC3rU4XF/C8gHSM4Mc1PRVDYm5OzZulDpq9qW6hGk8N5zu3L4m9ZUI1G3JbiAq4p2+07HtJnMVLuvU9+cn3stI0acd0UYZr4Mh7JAgCAIAgE1mxSu7NzC3ef9TofR6lmpOpwWOf9FdpGf6YxLBVqBQSxsBtJnT1KkacXKbwkVcYuTwiAxuXydVMWHSO3uG6c1d6ek3q26738l9eRZ0bBb6nIiK1dnN2Yt2mUNavVrPNSTfxfy3G/CnCHurBimI9nsAQBAEA9RypuCQecG09QnKm8wbT7NhEoqSw0S2Ay6y6qnKXn3jzl5Z6cqQajX/UuPSvr5/E0a1jGSzDY/AslNwwBBuCLgzq4TjOKlF5TKlpp4Zix9XQpu3Mp47vGYrqr6qjOpwTZ7pQ15qPFlInzpHRnskglM3aV6t+ipPedXxlzoKlr3Ot1V4vZ9TSv54pY4stM7IphAEAQBAEA5dnfl04ipoqfqkNl/E2wufh1dskFfkgQC4ZGzHZ1DV2NMHWEAGlb8ROpezXIyCaGY2G56ntDyjIPGzFw3PVH6l+KxkGtVzApfdquO0K3utGQR2KzCqKCUqowGvlAr7rxkFQkgQCVzWwvpMVRXcH0z2JyvhIB1LKmEFajUpn7yFe/ceNpAOMspBsdo1HtE9A8gEzmhi/RYukdzH0R/XqHjaQDrEgCAIAgFPz9y5oL/DoeW4+sPRQ/d7T7u2Sgc+kgQC2/J9ksvVNcjk07qvW5FvAE8RIYLpj8lLVbSZmGq1hbylXe6Lp3c1OcmsLGzH0NmjdSpRwkjW+jtPpP/b5TT/L1Dry8PoZvaFTgiJyvg1pMFUk6rm9u7YJS6Ts6dpUjCDbysvOO7d3m9a1pVYtyRoytNkQCewWQlZFZmYEi9hbfs3TpbbQVOpRjOcpJtZ6OnuKyrfSjNpJbDN9HafSf+3ymf8AL1Dry8PoY/aFTgh9HafSf+3yj8vUOvLw+g9oVOCN/J+BWiCFJNzck2+Es7KyhaQcINvLztNatXlVllldy1j/AEj2B5Cmw6zvM5bS1+7irqRf6I+L4/T7lpZ2/q46z3sjpUm4IBKYLIbuLsdAdes8N0urXQlaslKo9VePLo/3YaVW+hB4jt8iRTN6nvZjwHwlrDQFsvecn348kaj0hUe5IyfMNL8XGZfYdpwfNnn8dW4+B8Nm/T3Fx3jyniWgbV7tZd/1ySr+qt+CJypks0bG+kpNr7CDzGUekdFytMSTzF7O1fE3ra6VXY1hkfKo2xALJmzVJRl6Lauw/veddoCq5UJQf7Xs+D2+eSo0hBKonxR95yVbUrdJgO4az8Jk07V1LXV6zS+fyPFjHNXPArE40uhALFmvS5LtznR4f7nV+j9LFKdTi8cv7KnSEszUeCJudAV4gCAIAgFdz4yn6HDlVNnqn0Y5wv3zw1fqEA5hPQEAtmYOSBUqGs4utM2Uc9TbfuGvtIkMHRZAEAQBAIvOjFejwtZt+gUHa/JHvgHIp6AgFv8Ak3wt6tSp0ECjtc+S+Mhg6FIByfO/B+ixVQbmPpR2PrPjeSCGkg9RiCCNoNx2jZAO0YDEirSSoNjqG4i9p5BsQBAIvOLLC4WkXOtjyUXnbyG0wDk1eszszsbsx0iTvJnoGOAb2Rclviaopr2s25V3kyAdcwODSjTWmgsqiw+JPOTIBngCAU7LFXSrOeY6PDVOF0tV9ZdzfDZy++S9tI6tFczTlcbJ9U00iAN5A4z3TpupNQXS0uZEpasXLgXlFsABsAtwn0dJJYRzTeT6kgQCPy5itCkbbW5I79p4Ss0tdeotm1vexd/2Nm0pesqLO5bSozhy9PYBMZvYEOxdhqXUPzft8ZfaDslVm601sju+PHu8/gV99XcVqLp3/Ass60qRAEAQCDzlxI0RTH2r6R6gNl+M57T1zBU1QW9vL7EvqWNhSetr9BXpypaiAWXNmlamzdJtXYNXvvOv0BScbdzf7n4LZ55Ke/lmolwRp5z1buq8y37z/qaHpDVzUhT4LPP+jPo6P6ZSIac+WIgFwyNS0aKDnGl7Wud5oyl6u0guzPPaUF1LWqyf+7Ddm+YBAEAQBAOaZ/43TxOhupqF/U3KY+IHdJQKzJAgHXM18F6HC0l3ldNvzPrPvt3TyCVgCAIAgFQ+UfFWo06fTfSPYg82ElA57JAgHSfk9wujhi++o5buXkjxBnlgtEApPyk4Pk0qo3E0m7Dyl9zcZKBRJIEA6XmBi9PC6J202Kdx5Q954TywWaAY8RXWmrO5sqgsSdwEA5LnDldsVVLnUo5KLzL5naZIIySD7o0i7BVBLMQoA2knYIB1bNnIowtK2o1G5VRuvojqE8gmIAgHxVfRUnmBPCeZyUYuT6CUsvBRma5JO834z5vKbnJyfS88zpIrVSR5IJN7IdLSrL1Xbhs8bSz0PS9Zdx7Mv/e9o1byerRfbsLfO4KMQBAKznLXvUC9EeLftacjp+trVo01+1eL+y8S30fDEHLj8iIlEb4gFhyVlGjTpqpax2nUdp7p1ejtI2dC3jTc9vTse97X0FTcW9apUckvFG788Uen4N5Te9r2fX8H9DB+DrdXyPlst0R94nsDeU8vTNkv3+EvoT+DrdXxRgqZw0xsVjwHxmvU0/bR91SfdjzMkbCo9+EaGKy87alAQc+08ZWXGnq1RYppR8X9Dap2EI7ZPJEsb6zrPPKRtt5byzeSSWEJANrJ+Baq1hsH2m5h5zdsbGd3U1Y7ul8PuYa9eNKOXv6EXCjSCqFGoAWE7unTjTgoR3LYihlJybbKhlarpVnPXoj9OqcNpSr6y7m+Dxy2eZeWsNWlHmak0DYPqmmkQBvIHHVPdOn6ycYLpaXN4IlLVi5cC9ItgANwtwn0dJJYRzTeT2SBAEAQBAOM5Wradeq3SqMe65t4SQakkGxk+h6SrTTpOq9xIBkA7QBIB7AEAQBAOb/KHitLEhNyIB3trPhoyUCrSQIB2TIuF9FQpJ0UUHttc+JM8g3YBGZy4L02Gqpv0dJfzJyh7rd8A5DPQEAtnydYvRrvTOx0uPzJ+xPCQwdFkA55n1l70jegpnkKeWR95x93sHv7JKBUZIEA6DmNkD0aivUHLYfVg/dU/e7T7u2QC4SAIAgEfl2ro0W67Lx2+F5W6Xq+rtJ9uzns8jZtI61ZcypThi9EAnM16Wt26go79Z9wnSej1LbUqfBfN/IrNIz92PeWGdOVggCAUnKFTSqufxHgNQnz+/qesuaku1rls+R0FvHVpRXYYJqGYQDyRlEnskgQBAPJHYDZoYCo/wBlG7SLDiZu0dH3NX3YPv2eZhncUob5ErhM3jtqN+lfOXFtoB5zXl3L6/TmaVXSHRBd7JyjRVBoqAANwnR0qUKUVCCwkV0pym8ye0V6mirNzAngJNSapwc3uSzyIjHWaRRib++fOHJyes972nSpYWEJAN7IdLSrL1Xbhs8bSz0PS9Zdx7Mv5ebNW9lq0X27C3zuCjEAQBAEAQDiVcWZh+IjxkgxyQSGbzAYqgT61ffIB2GQBAEAQBAOOZdxPpcRVfcXNuwah4ASQaMkG7kTC+lxFJNzOt/yg3bwBkA7JIAgCAcdy9gvQ4irT3ByV/K3KXwIkg0JIN3ImL9DXpVNyuL/AJTqbwJkA6Bnnl7+Hp+jQ/WuNX4V2Fu3cP2kA5lPQEAs2ZeQPTv6SoPqkOzpuPu9g38JAOlyAIAgCAQOdFXUi9ZY92oe8znPSGpiFOnxbfLZ8yx0dH9UpEBOXLUQC1Zu07UQekxPw+E7TQkFG0T4tvxx5IpL6Waz7CTluaggCAUG99ffPm1R5m32vzOlj7qPZ5JNvI63rUx134An4Sw0VHWvKafF+CZr3bxRkWx8JTO1FPaonazt6M/fgn8UmUiqTjub5mE5Lo+rWYHo60f/AFx5HtXNVfuZ8/NFHoDi3nPPsu0/jRP4qt1mfS5Loj/jX3z0tG2i/wCuPIh3NV/uZsU8Oq/ZVR2ACbMKVOnshFL4LBjlOUt7MkyHkQBAI7L9XRot1kLxOvwErNMVNSznjpwub2+BtWcdasuZU5w5eCATma1PlO3MAvG5+AnSejtP9VSfwXm38it0jLZGJYZ05ViAIAgCAIByfO7Amjiqg3OfSr2PrPjcd0kENJB6rEEEaiNYPWIB0nIeeFGogFZhTqAWN9Sk84OwdhnkEwctYf19H+onnAMFXOXCrtrp3Xb/ABBgEbis+cOv2Q7nqWw4sR7pOAQePz7qtcU0WmOc3dvgPCMAqUkCAWf5PcLpYkvupoT+puSPAtIYOlSAIAgHP/lIwdqlOqPvKaZ7V1jwPhJQKdJAgGXFYlqjF3JZjYXPMBYDgJAMUkEhkLJTYmqKa6htduiu89u4SAdbweFWki00FlUWA/8At8gGaAIAgCAVzOgctD+Ejgf3nLekSevTfY/kWmjnskvgQs50shAJ/IeU0VAjnRIJsTsIOvbOo0RpKjCiqNR4azjO5pvO8q7y2m5ucVkm6dUN9kg9hB906GM4zWYvK7Cuaa2M+56IEAo+LpaDsvMxHdunzy7pOlXnB9DfLevA6KjLWpxfYYprmQy4Suabq43G/mJntq7oVY1V0P8AvwPFWmqkHF9JbMNlOm41MAeYmx8Z29vpC3rr9Elng9j5FFUt6kN6NoODvHGbu8wn1AEA+DWUfeHETy5RW9kpN7jE2OpDbUT2hMEry3j71SK70e1RqPdF8jC+V6I++O4E+4TBPStnHfUXdt8jIrWs/wBpugywNcis5VvSHU4PgR8ZTadi3a54NfT5m7YP/l7isTjS5EAk8hY9aTMG1Bra+Yi+3jLnQ9/TtpSjU2KXTwfaaV5byqJOO9FlpYlG+yynsIM62nXp1VmEk/g8lRKEo+8sGWZTyIAgCAIBA525B/iqYK2FVLlOsHahPdxgHMK9FkYq6lWBsQRYiegY4AgCAIBkoUGc6KKzNzKCTwEAlsTmxXp0WrOoULbk3u1ibXsNQ2yAQskCAdC+TfC2o1KnTfRHYg82PCQwW+QBAEAgs9cH6XCPbalqo/T9r+0mAcrnoCAIBkoUWdlRRdmOiAN5MA6xm5kZcLSC7XPKqNztzDqGwTyCVgCAIAgCAaOWMD6VLD7Q1r8RK7Sdl+Ko6q95bV9O82Lat6qeXu6SouhBIIsRqIM4ecJQk4yWGugvYyUllHk8kiAFNtmqTFuLzF4fYGk9jJzN2s7OQWYqFvYm+s6h8Z0eg69erVkpzbil07drezt4lZfU6cIrCSbZYZ05WEJl/Jpb6xBcgWYc4G8dc5/TOjpVf+akstb1xXZ2rxRYWVyofoluK7OULYQDyAJGESexhECMIHkYRIgg2MBS06iLzsL9g1nwm3Y0vW3NOHavDa/BGKvLVpyfYXafQTnjFiqAqIynYRbyMw3FCNelKnLc1/vI905uElJdBTcXhmptosNe47iOcTgrm2qW09Sovhwfai/pVY1I60TDNcyCAeR2gkck4ioaiKHaxbWLkiw1nwEttGXFxK4hTU3hvbtzsW3pNS6p01TctVZLbO1KQQBAEAQDRynkijiBaqgbmbYw7GGuAVnE/J+hP1dZlHMyhvEEScg1v5fP69fYP/aMgzUfk+H365PUqAeJY+6MglcHmXhU2q1Q/jb4LYcZGQTuGwyUxZEVBzKAB4QBiaAqIyN9llKnsItAKf8Ay+X17ewPOTkD+Xy+vb2B5xkFoyNk4YeitIG4W+u1rkkknxkA3YAgCAfNRAwKnYQQew6jAKf/AC/p+ufgsnIH8v6frn9lYyB/L+n65/ZWMgk8g5rU8K5cMXa2iCwA0RvtbeeeQCfgCAIAgCAIAgGvisElT7ag9ew8RNa4s6NwsVYp+fPeZKdadP3WR1TN1NzMOBlXP0ft37spLk/l8zbWkKi3pGL6OD1h9n95j/L1PrvwPXtGXVQ+jY9YfZ/ePy9T678B7Rl1USGS8mijpcrSLW12ts3SxsNHws1JRec8ew1q9w6zWVuN6WBriAaWMyVTqayLHpLqPfuM0LnRlvcPM44fFbH9+/JsUrmpT2J7OBG1M3OjU4j4gypn6OrP6KnNZ8mvI2o6RfTHxMf0cbprwMxfl6p/IuX3MntGPVY+jr9NeBkfl6r11yY9ow6rH0cbprwMlej1T+RcvuR7Rj1T6XNw76g9n957Xo6+mp/j9zy9I8I+JlTNxd7sewAeczx9HqX7py7sL5M8PSM+hI2KeQaQ26Tdp8rTZhoO0jvTfxb+WDHK+rPpx3G5QwNNDdUAPPv4mb1Gzt6LzTgk+ONvPea861SfvNmxNkxiAY61FXFmAI65jq0YVY6s0mu09RnKLzF4I2rkCmdhZe+48ZU1NA2snmOY/B/XJtxv6q34ZgObg3VD7I85g/L1LrvwMntGXVR6ubg31DwAj8vUuu/Ae0ZdVGzgMjrSfSDEmxGsDfNuy0RTtanrFJt4xtwYa93KrHVxgk5bGoIAgCAIAgCAIAgCAIAgCAIAgCAIAgCAIAgCAIAgCAIAgCAIAgCAIAgCAIAgCAIAgCAIAgCAIAgCAIAgCAIAgCAIAgCAIB//2Q=="/>
          <p:cNvSpPr>
            <a:spLocks noChangeAspect="1" noChangeArrowheads="1"/>
          </p:cNvSpPr>
          <p:nvPr/>
        </p:nvSpPr>
        <p:spPr bwMode="auto">
          <a:xfrm>
            <a:off x="156725" y="-143754"/>
            <a:ext cx="304721" cy="30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 dirty="0">
              <a:solidFill>
                <a:prstClr val="black"/>
              </a:solidFill>
              <a:latin typeface="MetricHPE"/>
            </a:endParaRPr>
          </a:p>
        </p:txBody>
      </p:sp>
      <p:sp>
        <p:nvSpPr>
          <p:cNvPr id="7" name="AutoShape 4" descr="data:image/jpeg;base64,/9j/4AAQSkZJRgABAQAAAQABAAD/2wCEAAkGBxQSEhQUExQVFRQWFBgQFRUXFxQWGBgUFBoWFxUUFRcYHCggGBwlHBUXITEhJSkrLi4uFx8zODMsNygtLisBCgoKDg0OGhAQGywmICYsNC0sLS0sLywsLC0sLCwwLywsLy03LywsLCwsLC8sLCwsLSwsLCwsLCwsLCwsLCwsLP/AABEIAHcBpgMBEQACEQEDEQH/xAAbAAEAAgMBAQAAAAAAAAAAAAAABQYDBAcBAv/EAEIQAAIBAgEHCAUKBgIDAAAAAAECAAMRBAUGEiExQZEiUVJhcYGh0RNTkrHBBxUWIzJCYnKC4RQXk6Ky8UPSM8Lw/8QAGwEBAAIDAQEAAAAAAAAAAAAAAAEFAwQGAgf/xAA4EQACAQMABgYIBgIDAAAAAAAAAQIDBBEFEiExUZFBUmGBobEGExUyccHR4RQWIkJT8aLwI0OS/9oADAMBAAIRAxEAPwDuMAQBAEAQBAEAQBAEAQCPyhlqhQYLVqBWI0gCGOrWL6h1GAa30qwnrl4P5QB9KsJ65eD+UAlqNUOoZTdWAYHnB1g64B9wBAEAQBAEAQBAEAQBAEAQBAEAQBAEAQBAEAQBAEAQBAEAQBAEAQDwm0A1PnSj6xeM0faVp/IuZn/DVeqx86UfWLxj2lafyLmPw1XqsyUcdTc2VwTzCZKV7b1ZasJpvsPMqFSCzJGxNoxCAIAgCAIAgCAIAgCAIAgCAcpzzxXpMXU5ltTH6Rr8byQQkkGTDUS7qg2swQfqNoB2ulTCqFGwAKOwap5B9QBAEAQBAEAQBAEAQBAEAQBAEAQBAEAQBAEAQBAEAQBAEAQBAEAQDTyvV0aLnq0R36vjNLSNX1VrOXZjvewzW8NarFdpTZwJ0B7AJjNild2borbvb/Rl/wCj9LNWdTgsc/6K/SEsRUTcxmKYtqYhdM01AZUuVF2ZmIPZaWV1cVXL9MsLW1VtUc4TbbbUunYlg1qVOKW1ZeMvY307EkmviZMmVyWUaTEMjNZiDYq2jcEAXBmSxrTlOOZNqUW9uHhxaWxpLKednM814JJ7EsNbu1Z5olZbGoIAgCAIAgCAIAgCAIB8VqgVSx2AFj2DWYBxXEVS7Mx2sxY9pN56BjgE5mXhvSYunzJeof0jV4kSAdVkAQBAEAQBAEAQBAEAQBAEAQDXx2JFNC5122DnO4TWu7lW9GVV9Hi+hGSlTdSaiiH+kZ9WPa/aUH5il/H/AJfYsPZy63gPpGfVj2v2j8xS/j/y+w9nLreBO0mJUEixIBI5r7p00G3FNrDKxrD2H3PRAgCAIAgCAIAgCAIAgCAIAgELnPVsirztfuX/AHKD0gq6tGNPi/BffBv6PhmblwRXJyZbiAWbNqlakW6THgNXvvOx0DS1bbW6zb5bPkU1/LNXHBCrgW0iNDTW7sOUF/8AJtuCNo3Ge52k9aUXDWjmWNqXv785W9bcYfSeY1Y4Tzh7OjgbOAwzA6T7QopqL3so5zvJM2bWhUjLXqb8KKWc7F0t7Nre/GzcY6s4taseOX8fsb03jAIAgCAIAgCAIAgCAIBDZ4Yr0eEqnew9GP1mx8LwDk89AQC7/Jrhtdap1LTHfym9yyGC9SAIAgCAIAgCAIAgCAIAgCAIBXM5cVdhTGxeUe07PD3zldP3WtONBdG1/Ho8NveWuj6WE5vp3ELOeLEy4Slpuq87Ad2+bFpS9bXhDi1y6fAx1p6lOUuwvE+hnOiAIAgCAIAgCAIAgCAIAgCAIBV85Kt6tuioHedflOP09V1rlQ6q8X9sFxYRxTb4sipSG8eSGC7ZPpaFJF5lF+06z4z6JaUvVUIQ4Jfc52tPXqOXabE2DGIAgCAIAgCAYq+IRBd2VRzsQB4wCMrZ0YRdtZT+XSb/ABBgGP6XYP139lT/AKwDNTzmwrbK6d9194gG9Qx9J/sVEb8rKfcYBsQCl/KTirJSp87GoexRYf5HhJQKFJAgHSczqlOhhE9I6IaharZmVbi+iCL9QHGQCa+eMP6+l/UTzkAfPGH9fS/qJ5wDZw+ISoLoyuL2upDC/NcQDLAEAQBAEA08RlSjTbRerTVttmdQdezUTAMfz5hvX0v6iecA+6OVqDsFWtTZjqADqSewAwDdgCAa+JxiICSw1C9ri56gJr17mlRi5TktnbtMkKUpvCRTK1QsxY7Sbnvnz+rVlVm6kt7eToIRUIqK6D5ng9G/kMqKoZmCgAnWba9nxlpod043OvUkkknveNu7yyal6pOniKzksvzhS9YntCdZ+Ptf5I/+kVPqKvVfIfOFL1ie0I/H2v8AJH/0h6ir1XyPqli6bGyupPMCDMlO6oVHqwmm+xpkSpTisyTXcZ5nMYgHjG23VDeAa1TKNJdtReN/dNSd9bQ2SqR5oyxoVJboswtlqj07/pbymvLTFmv3+DfyMis6z/b5Hz8+Uec+yZ59tWfW8H9D1+CrcPFAZbo9Ij9LeUlaZsuv4S+hH4Ktw8UZkypROyoO+498zR0laS3VFzx5nh21VftZtU6gbYQew3m5GcZLMXkwtNbz6nogQBAKRjqunUdudjbs3T57e1fW3E58W+S2LwR0NCGpTiuwwzWMplwdLTqIvOwHdvmxZ0vW14Q4tct78DHWlq05PsLxPoZzogCAIAgCAYsViUpoXdgqqLkmAUDLWe1RyVofVps0jYuevmX3ycAq1esznSdmY87Ek8TJBjgCAIAgG7hMrV6X2Krr1aRI4HVIAyplSpiGVqpBKroAgAark7Bv1wDSkg9VSSANp1DtMAv2e+SwuEokf8Gin6SAp8QsgFAkgQC8fJri/wDy0j1VV/xb/wBZDBeZAEAQBAPGYAEnUBrJ6hAOO5bx3p69SpuZuT+Ual8AJINGSCQzev8AxVC3rU4XF/C8gHSM4Mc1PRVDYm5OzZulDpq9qW6hGk8N5zu3L4m9ZUI1G3JbiAq4p2+07HtJnMVLuvU9+cn3stI0acd0UYZr4Mh7JAgCAIAgE1mxSu7NzC3ef9TofR6lmpOpwWOf9FdpGf6YxLBVqBQSxsBtJnT1KkacXKbwkVcYuTwiAxuXydVMWHSO3uG6c1d6ek3q26738l9eRZ0bBb6nIiK1dnN2Yt2mUNavVrPNSTfxfy3G/CnCHurBimI9nsAQBAEA9RypuCQecG09QnKm8wbT7NhEoqSw0S2Ay6y6qnKXn3jzl5Z6cqQajX/UuPSvr5/E0a1jGSzDY/AslNwwBBuCLgzq4TjOKlF5TKlpp4Zix9XQpu3Mp47vGYrqr6qjOpwTZ7pQ15qPFlInzpHRnskglM3aV6t+ipPedXxlzoKlr3Ot1V4vZ9TSv54pY4stM7IphAEAQBAEA5dnfl04ipoqfqkNl/E2wufh1dskFfkgQC4ZGzHZ1DV2NMHWEAGlb8ROpezXIyCaGY2G56ntDyjIPGzFw3PVH6l+KxkGtVzApfdquO0K3utGQR2KzCqKCUqowGvlAr7rxkFQkgQCVzWwvpMVRXcH0z2JyvhIB1LKmEFajUpn7yFe/ceNpAOMspBsdo1HtE9A8gEzmhi/RYukdzH0R/XqHjaQDrEgCAIAgFPz9y5oL/DoeW4+sPRQ/d7T7u2Sgc+kgQC2/J9ksvVNcjk07qvW5FvAE8RIYLpj8lLVbSZmGq1hbylXe6Lp3c1OcmsLGzH0NmjdSpRwkjW+jtPpP/b5TT/L1Dry8PoZvaFTgiJyvg1pMFUk6rm9u7YJS6Ts6dpUjCDbysvOO7d3m9a1pVYtyRoytNkQCewWQlZFZmYEi9hbfs3TpbbQVOpRjOcpJtZ6OnuKyrfSjNpJbDN9HafSf+3ymf8AL1Dry8PoY/aFTgh9HafSf+3yj8vUOvLw+g9oVOCN/J+BWiCFJNzck2+Es7KyhaQcINvLztNatXlVllldy1j/AEj2B5Cmw6zvM5bS1+7irqRf6I+L4/T7lpZ2/q46z3sjpUm4IBKYLIbuLsdAdes8N0urXQlaslKo9VePLo/3YaVW+hB4jt8iRTN6nvZjwHwlrDQFsvecn348kaj0hUe5IyfMNL8XGZfYdpwfNnn8dW4+B8Nm/T3Fx3jyniWgbV7tZd/1ySr+qt+CJypks0bG+kpNr7CDzGUekdFytMSTzF7O1fE3ra6VXY1hkfKo2xALJmzVJRl6Lauw/veddoCq5UJQf7Xs+D2+eSo0hBKonxR95yVbUrdJgO4az8Jk07V1LXV6zS+fyPFjHNXPArE40uhALFmvS5LtznR4f7nV+j9LFKdTi8cv7KnSEszUeCJudAV4gCAIAgFdz4yn6HDlVNnqn0Y5wv3zw1fqEA5hPQEAtmYOSBUqGs4utM2Uc9TbfuGvtIkMHRZAEAQBAIvOjFejwtZt+gUHa/JHvgHIp6AgFv8Ak3wt6tSp0ECjtc+S+Mhg6FIByfO/B+ixVQbmPpR2PrPjeSCGkg9RiCCNoNx2jZAO0YDEirSSoNjqG4i9p5BsQBAIvOLLC4WkXOtjyUXnbyG0wDk1eszszsbsx0iTvJnoGOAb2Rclviaopr2s25V3kyAdcwODSjTWmgsqiw+JPOTIBngCAU7LFXSrOeY6PDVOF0tV9ZdzfDZy++S9tI6tFczTlcbJ9U00iAN5A4z3TpupNQXS0uZEpasXLgXlFsABsAtwn0dJJYRzTeT6kgQCPy5itCkbbW5I79p4Ss0tdeotm1vexd/2Nm0pesqLO5bSozhy9PYBMZvYEOxdhqXUPzft8ZfaDslVm601sju+PHu8/gV99XcVqLp3/Ass60qRAEAQCDzlxI0RTH2r6R6gNl+M57T1zBU1QW9vL7EvqWNhSetr9BXpypaiAWXNmlamzdJtXYNXvvOv0BScbdzf7n4LZ55Ke/lmolwRp5z1buq8y37z/qaHpDVzUhT4LPP+jPo6P6ZSIac+WIgFwyNS0aKDnGl7Wud5oyl6u0guzPPaUF1LWqyf+7Ddm+YBAEAQBAOaZ/43TxOhupqF/U3KY+IHdJQKzJAgHXM18F6HC0l3ldNvzPrPvt3TyCVgCAIAgFQ+UfFWo06fTfSPYg82ElA57JAgHSfk9wujhi++o5buXkjxBnlgtEApPyk4Pk0qo3E0m7Dyl9zcZKBRJIEA6XmBi9PC6J202Kdx5Q954TywWaAY8RXWmrO5sqgsSdwEA5LnDldsVVLnUo5KLzL5naZIIySD7o0i7BVBLMQoA2knYIB1bNnIowtK2o1G5VRuvojqE8gmIAgHxVfRUnmBPCeZyUYuT6CUsvBRma5JO834z5vKbnJyfS88zpIrVSR5IJN7IdLSrL1Xbhs8bSz0PS9Zdx7Mv/e9o1byerRfbsLfO4KMQBAKznLXvUC9EeLftacjp+trVo01+1eL+y8S30fDEHLj8iIlEb4gFhyVlGjTpqpax2nUdp7p1ejtI2dC3jTc9vTse97X0FTcW9apUckvFG788Uen4N5Te9r2fX8H9DB+DrdXyPlst0R94nsDeU8vTNkv3+EvoT+DrdXxRgqZw0xsVjwHxmvU0/bR91SfdjzMkbCo9+EaGKy87alAQc+08ZWXGnq1RYppR8X9Dap2EI7ZPJEsb6zrPPKRtt5byzeSSWEJANrJ+Baq1hsH2m5h5zdsbGd3U1Y7ul8PuYa9eNKOXv6EXCjSCqFGoAWE7unTjTgoR3LYihlJybbKhlarpVnPXoj9OqcNpSr6y7m+Dxy2eZeWsNWlHmak0DYPqmmkQBvIHHVPdOn6ycYLpaXN4IlLVi5cC9ItgANwtwn0dJJYRzTeT2SBAEAQBAOM5Wradeq3SqMe65t4SQakkGxk+h6SrTTpOq9xIBkA7QBIB7AEAQBAOb/KHitLEhNyIB3trPhoyUCrSQIB2TIuF9FQpJ0UUHttc+JM8g3YBGZy4L02Gqpv0dJfzJyh7rd8A5DPQEAtnydYvRrvTOx0uPzJ+xPCQwdFkA55n1l70jegpnkKeWR95x93sHv7JKBUZIEA6DmNkD0aivUHLYfVg/dU/e7T7u2QC4SAIAgEfl2ro0W67Lx2+F5W6Xq+rtJ9uzns8jZtI61ZcypThi9EAnM16Wt26go79Z9wnSej1LbUqfBfN/IrNIz92PeWGdOVggCAUnKFTSqufxHgNQnz+/qesuaku1rls+R0FvHVpRXYYJqGYQDyRlEnskgQBAPJHYDZoYCo/wBlG7SLDiZu0dH3NX3YPv2eZhncUob5ErhM3jtqN+lfOXFtoB5zXl3L6/TmaVXSHRBd7JyjRVBoqAANwnR0qUKUVCCwkV0pym8ye0V6mirNzAngJNSapwc3uSzyIjHWaRRib++fOHJyes972nSpYWEJAN7IdLSrL1Xbhs8bSz0PS9Zdx7Mv5ebNW9lq0X27C3zuCjEAQBAEAQDiVcWZh+IjxkgxyQSGbzAYqgT61ffIB2GQBAEAQBAOOZdxPpcRVfcXNuwah4ASQaMkG7kTC+lxFJNzOt/yg3bwBkA7JIAgCAcdy9gvQ4irT3ByV/K3KXwIkg0JIN3ImL9DXpVNyuL/AJTqbwJkA6Bnnl7+Hp+jQ/WuNX4V2Fu3cP2kA5lPQEAs2ZeQPTv6SoPqkOzpuPu9g38JAOlyAIAgCAQOdFXUi9ZY92oe8znPSGpiFOnxbfLZ8yx0dH9UpEBOXLUQC1Zu07UQekxPw+E7TQkFG0T4tvxx5IpL6Waz7CTluaggCAUG99ffPm1R5m32vzOlj7qPZ5JNvI63rUx134An4Sw0VHWvKafF+CZr3bxRkWx8JTO1FPaonazt6M/fgn8UmUiqTjub5mE5Lo+rWYHo60f/AFx5HtXNVfuZ8/NFHoDi3nPPsu0/jRP4qt1mfS5Loj/jX3z0tG2i/wCuPIh3NV/uZsU8Oq/ZVR2ACbMKVOnshFL4LBjlOUt7MkyHkQBAI7L9XRot1kLxOvwErNMVNSznjpwub2+BtWcdasuZU5w5eCATma1PlO3MAvG5+AnSejtP9VSfwXm38it0jLZGJYZ05ViAIAgCAIByfO7Amjiqg3OfSr2PrPjcd0kENJB6rEEEaiNYPWIB0nIeeFGogFZhTqAWN9Sk84OwdhnkEwctYf19H+onnAMFXOXCrtrp3Xb/ABBgEbis+cOv2Q7nqWw4sR7pOAQePz7qtcU0WmOc3dvgPCMAqUkCAWf5PcLpYkvupoT+puSPAtIYOlSAIAgHP/lIwdqlOqPvKaZ7V1jwPhJQKdJAgGXFYlqjF3JZjYXPMBYDgJAMUkEhkLJTYmqKa6htduiu89u4SAdbweFWki00FlUWA/8At8gGaAIAgCAVzOgctD+Ejgf3nLekSevTfY/kWmjnskvgQs50shAJ/IeU0VAjnRIJsTsIOvbOo0RpKjCiqNR4azjO5pvO8q7y2m5ucVkm6dUN9kg9hB906GM4zWYvK7Cuaa2M+56IEAo+LpaDsvMxHdunzy7pOlXnB9DfLevA6KjLWpxfYYprmQy4Suabq43G/mJntq7oVY1V0P8AvwPFWmqkHF9JbMNlOm41MAeYmx8Z29vpC3rr9Elng9j5FFUt6kN6NoODvHGbu8wn1AEA+DWUfeHETy5RW9kpN7jE2OpDbUT2hMEry3j71SK70e1RqPdF8jC+V6I++O4E+4TBPStnHfUXdt8jIrWs/wBpugywNcis5VvSHU4PgR8ZTadi3a54NfT5m7YP/l7isTjS5EAk8hY9aTMG1Bra+Yi+3jLnQ9/TtpSjU2KXTwfaaV5byqJOO9FlpYlG+yynsIM62nXp1VmEk/g8lRKEo+8sGWZTyIAgCAIBA525B/iqYK2FVLlOsHahPdxgHMK9FkYq6lWBsQRYiegY4AgCAIBkoUGc6KKzNzKCTwEAlsTmxXp0WrOoULbk3u1ibXsNQ2yAQskCAdC+TfC2o1KnTfRHYg82PCQwW+QBAEAgs9cH6XCPbalqo/T9r+0mAcrnoCAIBkoUWdlRRdmOiAN5MA6xm5kZcLSC7XPKqNztzDqGwTyCVgCAIAgCAaOWMD6VLD7Q1r8RK7Sdl+Ko6q95bV9O82Lat6qeXu6SouhBIIsRqIM4ecJQk4yWGugvYyUllHk8kiAFNtmqTFuLzF4fYGk9jJzN2s7OQWYqFvYm+s6h8Z0eg69erVkpzbil07drezt4lZfU6cIrCSbZYZ05WEJl/Jpb6xBcgWYc4G8dc5/TOjpVf+akstb1xXZ2rxRYWVyofoluK7OULYQDyAJGESexhECMIHkYRIgg2MBS06iLzsL9g1nwm3Y0vW3NOHavDa/BGKvLVpyfYXafQTnjFiqAqIynYRbyMw3FCNelKnLc1/vI905uElJdBTcXhmptosNe47iOcTgrm2qW09Sovhwfai/pVY1I60TDNcyCAeR2gkck4ioaiKHaxbWLkiw1nwEttGXFxK4hTU3hvbtzsW3pNS6p01TctVZLbO1KQQBAEAQDRynkijiBaqgbmbYw7GGuAVnE/J+hP1dZlHMyhvEEScg1v5fP69fYP/aMgzUfk+H365PUqAeJY+6MglcHmXhU2q1Q/jb4LYcZGQTuGwyUxZEVBzKAB4QBiaAqIyN9llKnsItAKf8Ay+X17ewPOTkD+Xy+vb2B5xkFoyNk4YeitIG4W+u1rkkknxkA3YAgCAfNRAwKnYQQew6jAKf/AC/p+ufgsnIH8v6frn9lYyB/L+n65/ZWMgk8g5rU8K5cMXa2iCwA0RvtbeeeQCfgCAIAgCAIAgGvisElT7ag9ew8RNa4s6NwsVYp+fPeZKdadP3WR1TN1NzMOBlXP0ft37spLk/l8zbWkKi3pGL6OD1h9n95j/L1PrvwPXtGXVQ+jY9YfZ/ePy9T678B7Rl1USGS8mijpcrSLW12ts3SxsNHws1JRec8ew1q9w6zWVuN6WBriAaWMyVTqayLHpLqPfuM0LnRlvcPM44fFbH9+/JsUrmpT2J7OBG1M3OjU4j4gypn6OrP6KnNZ8mvI2o6RfTHxMf0cbprwMxfl6p/IuX3MntGPVY+jr9NeBkfl6r11yY9ow6rH0cbprwMlej1T+RcvuR7Rj1T6XNw76g9n957Xo6+mp/j9zy9I8I+JlTNxd7sewAeczx9HqX7py7sL5M8PSM+hI2KeQaQ26Tdp8rTZhoO0jvTfxb+WDHK+rPpx3G5QwNNDdUAPPv4mb1Gzt6LzTgk+ONvPea861SfvNmxNkxiAY61FXFmAI65jq0YVY6s0mu09RnKLzF4I2rkCmdhZe+48ZU1NA2snmOY/B/XJtxv6q34ZgObg3VD7I85g/L1LrvwMntGXVR6ubg31DwAj8vUuu/Ae0ZdVGzgMjrSfSDEmxGsDfNuy0RTtanrFJt4xtwYa93KrHVxgk5bGoIAgCAIAgCAIAgCAIAgCAIAgCAIAgCAIAgCAIAgCAIAgCAIAgCAIAgCAIAgCAIAgCAIAgCAIAgCAIAgCAIAgCAIAgCAIB//2Q=="/>
          <p:cNvSpPr>
            <a:spLocks noChangeAspect="1" noChangeArrowheads="1"/>
          </p:cNvSpPr>
          <p:nvPr/>
        </p:nvSpPr>
        <p:spPr bwMode="auto">
          <a:xfrm>
            <a:off x="309085" y="8607"/>
            <a:ext cx="304721" cy="30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 dirty="0">
              <a:solidFill>
                <a:prstClr val="black"/>
              </a:solidFill>
              <a:latin typeface="MetricHPE"/>
            </a:endParaRPr>
          </a:p>
        </p:txBody>
      </p:sp>
      <p:sp>
        <p:nvSpPr>
          <p:cNvPr id="8" name="AutoShape 13" descr="data:image/jpeg;base64,/9j/4AAQSkZJRgABAQAAAQABAAD/2wCEAAkGBxQTEhQUEhQUFhQVFBQXFBQXFxgXFRQUFxQWFhQUFBUYHCggGBwlHBQUITEhJSkrLi4uFx8zODMsNygtLisBCgoKDg0OGhAQGiwkHCQsLCwsLCwsLSwsLCwsLC0sLCwsLCwsLCwsLCwsLCwsLCwsLCwsLCwsLCwsLCwsLCwsLP/AABEIAOEA4QMBIgACEQEDEQH/xAAbAAABBQEBAAAAAAAAAAAAAAABAAIEBQYDB//EAEQQAAEDAQQGBgYJAgYDAQEAAAEAAgMRBBIhMQUGEyJBUSMyUmFxkRRCgaGx0SQzNGJyksHh8AeCFUNTssLSFkSiYzX/xAAZAQEBAQEBAQAAAAAAAAAAAAAAAQIDBAX/xAAqEQEAAgEEAQQBAgcAAAAAAAAAARECAxIhUUEEEzFhkbHxFCIyUqHB4f/aAAwDAQACEQMRAD8AqQiU0JKNnJVQSCIcgAiEQoEAkUQFJsWjpJnXY2l3M8B4nIJQiFtVzi0aXmjGuceQBJ8gtzo/VOJmNofePYbg32nM+5XUdobGLsLGsHcMfaU4VhbHqFO/FwbGObyB7h+qtoP6fQD62evcxoHvNVfSWpxzJXK+UsRItT9HtzY9/wCJxHwIUhugNHj/ANVh8ST8U9KiXPYYdA6PP/qs8/2XGTVLRzv8kt/CT+pUpJLnsU8/9PLG76uVzDyc1rh7gPiqq2f01kGMezkHdQHyOA81rQ5dGzEcUuR5fatXDEaSRlvi2gPgcilDZWsy+C9ZbbyRR4Dwcw4VVZb9W7NNjGTC/wA2HxHD2UTgYOGG85rcrxArmrGPQYc0ObLUEVBu5j8yOlNBz2YhxGANWyNF5vt5e1Qzpeftt9rB81JuA6fRjWGjpQDQGl05E0Bz5oDRQOAkbXH1SMq1+B8lW6X1llhaHO2b6m79XjkT2hhgqoa+uz2ceGXR5eUicltE/Rox6VmHj7uaa7RJrTaR15VNeFeHeFXu1pnoHGGKhx6vtr9b3qPadcCx2/DGDiK3cd05VD1OS1u/QrhSr48csSK+5B2gJebPM/JVEWu4Ja0RNqTQdbjhjirj/wAkk/02fmPyTkM/wCXmzzPySTv/ACOT/SZ+c/8AVJOVcgUqpoRW2RTguacEHQJwCUMZcQ1oJJNABmVutA6AENHPF+c5NGIZ+/f/AAqFXofVgkB9oq1vBnrO8eQ/mC0sZDQGRNDWjIAKS7ZtNZXF7uy07o7i75KRHp0NFGRtaFS0Fuj5HeqVztdicyl4UqrL/wAifyCg2/SLpBjkFOE5QU6MVKanMdQqK0Vn0DgCSF2/wIc1X2bTD8Gjw4U9+S7zaTkAvVaRWlWuBAPLBbtEg6CHMJv+ADtBQv8AHX8/co7tLyH1ipYszq8O0PJcH6vu4EFV/wDij+0U4aXk7RS4OXSfQ0jQTTIV8lWXqKfLpeRwpeNFXEqSqXBbCBQ4jkclTaY1XZKC+z0a/PZnqn8PL4eCmrtG7kcVlXlOntEF/RyXmOa6pFMa0I/VUh1XH+ofJe2aV0fHaW0kFJB1ZBmPHmF5/pTRz4Hlkg8DwcOYK1fSUzsWjpGNDRKKDKrAc+9Q7XoJ7zV0lT+GnuBV+U0oM7Bq+5rmuvjdcDlyNeavHJzkwqBVQSqkoLAI1TAUarQNV1hYXEACpOAA4k5LkFttVdEbNu2eN9wqwH1G9o95/nFBP0BohtnFXU2zhi45RjkFOntmF1lQD1nHrP8AHkO5RZH1KYlh1UkFytNpZGAZHBoLg0EnC840aPElQd0Kqp0hpB4vDCzhs0bBJKKslBLSdnTOoJAPaFOdLUoDVKqCNECrXOtDnTP2Ko1b0KbIx7DO+YvfevOBFBSlKEnE5lW6SAVRqkggSVUkCgNUkEkBSQQQdGyfzklbrIy0R7OT+13Fp5rmi11EV57pWwPgkLHjEZHg4cCFBJXpmmNHNtUV00EjRWN3f2T3Feazxlri1wIIJBB4EKo5FMKe5MKgVUkEUVLBTqrmnxNLiABUkgAcyclWV9qrovbSXnDo2UJ+871W/wA/VbW1zeqPb4jIDuCi6Mswghawdbiebj1nfoP2QVlRBTJ7Qxgq9waKgVJoKk0A805QtMO3Gi9AKyxDp23mHpG4NFDv9nvoshltt7wHAUgLZomB84Ijla4tLtkRmaOoPvYKLMbhlNTDftkQraRfjkwj+zDhWlWnHerjybMbpk/y71si+1i/G+mzP0XDDm09quKTnXCcdjftrcLT0jZer9m7NfV764qwh0h2e0OMF+2Ris/SMl6v2cerWm796vsvVQl2zribOX24faOkE2WFmx3a03O8OV8iikVjteLe+O06PDZHMY6U7Sji1rmiWDr8xQuz5lWGs2mYvRZ9nPHf2Zu3ZG3q8LtDWq37c1E9s20ISWa0RphkOj4ZrQ84tGJq5z3EmgAzJ+S76O1pilkbG5k0L3/ViZlzaU7JqcVJ08uePhbhfJLK6LtDzpW1sL3FjYWFrC43WkiLENyGZ80+0a8WZjntpM50b3NeGx1pdJBdWtKVB4q+1lfHKboacoFQtE6UitEYkhdeaTQ4UIIza4HI4jzVH/Ue1Pjsd6NzmOErMWuLTSjsKhTHCZy2rM8W1BQXn+m22jR8cVoba5JQXNDopTUPBaXECpPAcMRWq1Om9ZbPZbu2eQ5wqGAFzqcyBl7VZ054rmy1ugqzRGnIbUxxgkrTMUo5tciWu+OWCrNB6bjjsYmmtLpWbRzdsY3A1Lt1t0Cvt/RZ2SW0xQVJYdbbJNLso5gX1oAWuAceTXEUP68FEt+uEUVrEDnMEYa7ayG8DHIK0ZlQ1w802ZXVFw1Mb6Ki130Veb6QwYiglA5eq/8An6KzsdrZKwPjcHMdWjhkaGh94KnRvDm3HCrSC097TmPZip8K8nKYVP03YDBM+M5A1aebTi0qvKlBIpqSUJVVotTbDflvnJmX4jl5Cp8lmgV6Hq1ZtnZm9p+8f7sv/mi1AnyHFNSSUBUDS7sIxegFZosJhUHfB6PA9J2cseKnqv0r/kjoPr4zSYVyqaw4HpRwy8UEDIn/AC624btsF4OoG42Pdw+4ed7FJm6RTob1uNW2vfL6D/1MN37mXrYoRChaOrW2uN22Cr8Afse7hT1D3uxSgF3Zj6uttkN22C9IetjZN3d+4eROKIc3coATBetxq21Vk2uf2bs1puf3K/qs/ALtwDor1tkN22C+93X+y4YfcPZJxV8gw/8AUKEPtWjmOFWvlLXDm10sDXCo7iV31m1VskVlnkjho9rCWm880OFMC6i1VosUcjmOexjnRmrHEAlhqDVpORq0eQXWeBr2lr2hzXChaRUEciDmu0asxGMR4Ta810xE4WDRslS2OMi+8NvbMki6+7xpQ+2g4qwdZ45nwF+lGzFsrHRMDGXr94UADDUVyxW6jsrAy4GNDAKBlBdu8ruVO5RINB2Zjg9kELXDEODGgg8waYLXvR+vXlNrNWC1Mj0xahI5rdpHE1l40vOIho1tcyccFx1P0nDFLbxLKxhNqlcLzg2rQ9wNK5rX2jRsL3tkfFG6RlLry0FzaGooc8Dis7oPVcB9pNqhieJLQ+SIuDXm6XOPszGCRnjOM31BUw56hAOktssYpA+fosKA0Lqlo5Yt+HBP/qafoR7pWf8AJaiKJrWhrQGtAoGgAADkAMky12RkrbsjGvbWt1wDhUZGhWPcj3Ny1xTOaL1JszTHI4ySEBrg17qtBoDkAKivA4KEJ44NLTvtRDdpGw2eR/VADWhwBODTUEefPHagUwCj26wRTNuzRskAxAcAaHmOSRqzMzuK6ZPRs0culnSWWhjFnpM9vUc8nA1GB9XHjdKzrf8A+E7unH+5q9PsVhjhbdijaxudGgCp5nmVGOhLPsjDsmbIm8YwKNvYY4eAWo1Yv8f4Smc1+szG2ezOa1rSy0QhpaAKAtcaCnCrR5LtppjBpWxlwbR0UwNQKF1HUrXM4haO3aPjmaGSsDmtcHAGuDm1AOB7yuWl9Dw2lobPGHgGrcwW86OGIWY1IqIn7WkyINAo2lMerSnfkukb6EEcFD0bYI4I2xRNusbWgqTmSTiTXMlSVylpTa92MPjbM3Nhuu/A7q+Rw9qwpXq7oRLG+M+sCPYRT3Gi8qmjLSWnNpIPiDRJHOqSSCgnWOK+9rB6zgPM0Xp7wAA0YUACwGqcV60s+7ed5Cg95W8eala8ICKCKgSg6SFXQfUHpgelG9g12MGB6TllxU5QdINq+DCE0kr0nXG47GHDr/ogr7O36oDD6VKbtsHTYB/2Xd4cO6qFkFNiBhW0zG7bBWf1/s27h3fdr7DYxXYU3ht5j9KFJ20vjoBd9g7vcLCK+j03htpzW1iloHXHQC77PD3ArLgIQNytqlN22Csx+s+zbuH3fu1V+s/YcRAW4jbzEm1j6QOuOg3eGQ7vdekoHVRbK3tDzVRrNIRZZqf6ZXlZmd2neZXHPU2zT2+n9NGpjMzL3ASM7QTqt7Q814KLe7HednTPj5po0kaZu8+6vNN+XTU+m0/7nu0zwKYjPmuZcvFvSnAVvP8AYSt5qNa3bJzXEnfNK40wCYakzNSmt6WMMN0S1oKKp7LpovYX7F4YA4hxdHQ0NKYvwx50Vj6WypbfbeAJLbwqAKVJFe8eYXSMol5ctLLHiYd0lzgna8XmOa4c2kEeYUY6TZt9hjfu3vu/hrzoK05K3DMYZTdR8JqSjxWtrr+NLjywk0AqADgeWIXYvHMfNLhJxmPkUkLw5pKhJJIIjpA6jgsBrjZ7lqfyfR4/uGPvBW7WU1/ZvQv5hzT7CCPiVVZSqSaisjV6kM6V55M+J/ZbArJ6j5y+DP8AktWtISKCKBKDb46yQbkTqPJq80ezcdvQji7h/KicoNvhvSwHZxvuvcb7nUfFuOF6Nvrk5UxzrwqAgWLf2Dh0oEs+/aBdnZ1x0LaY9nwx8G2Df9HcOlAkn6S0bloZ1x0TaY5XfAV8BYDtfR3j6QGyWjp5ejmipfbRkfrZXOOVcOA0cdqLNIPpIa+0fSJejlj67dyP1srnHKuHAHaP3xZ3DpgJJqy2kBk7OsOiaRj2fDHwu3Ki0cdqLNIPpIa+f6TL0UkXXbux13srnHKuCvXKCp1oP0Wb8BXlLS41o00HFeq60/ZZfw/qqbU5vQjvJ+JXGcYyy5e7T1MtPRvHv/TBFh7KQjPZ816XpSEXgXtju06zpnMNAK1uXaHEjjyUXRcAvMIZEHBtXhsxJaeq4XQyjqc65rXtQx/F5sBVwGS2+pX1Z/GfgFbaXA2Mn4Hf7SqrUz6s/jPwCxtjHKHWdXLU0cr7haWbQt2zPYGsEz2lrnc6uJFSu1o0Q5zLSMA6WRrmnm1oj3XGmAJYRxzUA61hrGvML7ruqbzccK/qF1s+tYdd6CSjiBeq0gVdcqaHmR5jmFb0/hrZ6r+qvPcdx9/S00TZSwvc4OBddrV7X1oCK7rQBw8lVu0TPUzXm7Tb7XZ0HDcDNpXLZ4K+ktADrtD1S4mmAAr8vemC3x445Ak4HgKnCn89q3OONU8+OtqRM5RHzXjx0qrTZJt9ojq11ov1GyLixzKbgkwBBABqMjglYNFOGy2kYOzgc1tbrrr79W076cQrMaRYa0JJFMADxdcFK4Zott8ZBN7KlcDhXEcOSm3G7tZ1tXbW39eqULNAC40GFtfRKHKvpAAoag9bPe960kAN1t7O6K+NMVxfb4wRV1KgHI5EVqcME6G2scbrXVOIpjwAJ9xCuMY4/DGrqaupH80JCBSSXR5yWe15bWBh5SfFp/ZaBUWuX2Y/jZ8UGEqkm1SWVbLUd2Mvgz/ktYsXqTJ0rxzZXyI+a2i0gpIIoEoFvhrLZ3bJr7r3naF910NY3C81td+uVMaVqp6r9IQXprO7Yh9xzztL90w1jIvBlekrWlKGlaoK+wHa+jSfarr7R9Kf0T4uu3dirv5XOOVULAdt6LL9quvtH0px2Touu3CKu/2OOVUrD0ps0v2q4+0fSidkYuu36qu/2OOVUrD0vosp+lXXWj6UDshF1m4xXt7s8cq8VANHnbeiy/a7r5/pROyMXWb9Ve3+xxyqr5wVHYTtfRZCfSi10/0lh2TI+sN6O9vdnjjjxxvXKim1q+yy/h/ULIaF0y2FgaSDjXIj2ZLbafs5ks8jBmW4VyrnivM5LE5uBbQ+P7Lz6m6Mrh9D006U6e3U7ah+tURzZXxqf+PchHrPEDUMA7xWv+1ZXYHl7/2S2J5e/wDZY3Zu2z0t+PzLTW3WOORjmjC80j1uIp2V31N+rP43fALKCzE+r7/2Wx1Us5bEAcy5x8OC1humeWNadHHTmNOfKNZdXhJY2OLyCGmQGgoQWNN1wrjS6QDXmo+hnsEUQ2jml0gpQUJJe0Fjm1xByvDClKgFoWhsWh5GQGBszbpDheMZvAOzodpTieCjaO1YkhIu2jcvNc5mzwdQg8XGhoKVCk6c8VHh1j1OExlGWfm44/40FoieTuuoKUIIB44ny4LlsJcOl8TdGOX7+al1RXpp8qM5j9kR0MuHSYhoBwFCa4nJIwyZh4rQA4YVAzHLFS0E2we5P1+IRJIpK1DmAd4yFBX21XWzxkdYgngQKU7l2SSknOZiiQSQVZJUOubvox/Gz4q9WZ15k6Fg5yfBpQYuqSCCytNBqtPdtLPvVb5j5hegryuzT3HtcPVcD5Gq9RifUAjIgFahHRFBJUOVdpCC9LZ3bIvuOedpfu7GsZF4trv1rSlCrBQLfDWWB2yc+69xvh90RVYRec2u+DlRQV1i6U2aWptNx9oHpDTsmxdYb0Vd/K7448UbCdp6NISbRddP9Ij6OKPrDfjrvdnxFeOKsZ2hs76m0Fsk/TxdHHH1x0kdd7s+PvFidfNleSZiHT0mg3IGdb61lceX4veBsJ2noryTaCHzdPBuQs6w6RlceX4vfekKhsJv+iuPSkPn6Wzbtmb1/rW8eX4q+2/RHOSIEUNVWWjV+J5qS/2EfJWyg6W0nHZ43SSOAaPfyA5lSaW1cdVYOcnm3/qkNVYOcn5m/wDVYrSOvtoeTsWtjbwLt5xHeMh702wa92ph6QMkbxA3Xew5LPCe7HbcjViLgZPNv/VWFm0a1gABdhzp8lx0FpmO1RiSM9zmnBzXcWuHNWS3EQtmhqKJQCoSSSSBIJJKISSSBQJJBJVQKxmvM1Xxs5Ak+00/QrZPK851jtF+0PPBtGj2Z++qkisSSqks8K7kr0DVW2bSBo4s3T7MvdRefFXuqFvuS3Dk/D+4ZfqrA3oSQCKqEoOkIayQO2b33XuN9r7rYqscLz213hwpzU5QdIRVkgOze+7ITea66I9xwvSCu83hTvQQLGdoYH1M12WfpYejij646Vld7l+LnxbYje9GcelIkn6SzbtmZ1/rm8f+1c+Jsm+YHYy3Z5+ks+5FH1/rmce/73Pi2xbxsxxfSW0b9lF2zN6/17afx/PiQrCa+ik752lo3rJu2Udf64U/j6rQLP2AV9GOfSWjGyYWUdf68U/j1foCV5h/Ui2l9obFXdjYHEcC5xIHkB716evL/wCo9iLbUJKbskYAP3mE1HkW+9Zy+GNSZ2yyaKSS4vG0GoluMVsY0dWarHDhUAuY7xqCP7l6nbTSOQ8mP/2leU6kWQyW2GmTC6Rx5NaCB/8ATmr1qYgNN6l2hvVxFKY1Hgu2Pw9elc4sjouV0Nl2rRFtS2ztadq+S9tJGNcZGGl071cOKmjSdoa5we6JzY7RFC6jHNLxKGEOBvm7TaDDGtFYw2WyihbHZxepkxgJxvNrhzaD4gcVMdZWGtWNxcHHAYvbS648yLox7glSRjNfKlsGmJpHXtn0RdK3q0uXL1CX3941bQi6KV7seT9MTiGB/Rl87S8Bsb30Gza5rLgfU1JNX5DDDirr/Dor5k2bL5rV90XjUUOPhgotv0MyS4MA2Npa1hY18YBoAQxwoCA2gPAEpUm3LtCtOlbQHXGxhz2RMkeAwm8517cBv7gF2l7ex4Lo7Sst9xpHs22mOAijr++I969WmBkypipztEQuaxsjGybNoa10gDnUApi4jGtFI9FZjuNxeHnDN4pR/iLrce4JUrty7Vdnt88kckrBFdG1EcZvX70ZcBfNaVJblTCoxUnRGktuHPaBsqtDDxcbgLyfAuu+LSurtHsDnSMaxkrhTahoLseJ55J9gsjYo2xtyaM8KknEuNMKkkn2q82sRNpCCSBVbRNJ2oRxvefVaT7eC8xL6kk5kkn2rV67W/BsQ4m87wGXv+CyakrApIJKDu5BryCCMwQQe8J5C5lB6XoTSAmia7jkRyIzVivOtWdKbGSjjuPwPceBXocb6iq1aHKDpKGroTs3vuyg1a+6I91wvvFReb3KeoGlIbxh6N0l2Zjt2S5cz6R2IvtHFuNeSCvszr5iNdrdtMwvwbkceD8J28aVxPEkZ1xFj3tgcX0nn3rKLtnb1/tDfj973mB20LCCZrlrkBdB0TYcDUTtrv0rjzJHtFmdeMJqZKWmYXrMLsLcH4WlvHvPapnxAWI19H49NPjZMLN6/wBow/j1fqhseOw49PPjZMLOOv8AaBTz+8tBREBQdN6IjtURikw4teOsx3Bw/mKn0QKDybSmplrhJpE6VnCSIXqjvZ1ge6h8Vw0bqnbJzRsD2ji+QbNrfG9j5Ar0zSWssFmNJJQ0nhWrvIYo6M1mgtJpFMHO7NaO/KcVnZDn7OJurer0dijLWm/K+m1kpStMmtHBoqfNWTmgihxBwI7k5BadKcjZ2VrdbXHGmOOfmuhRSQNSTkKIAkUUEAolRFBFKijW20BjS4mgAJK7vdRYjXDS147Fp73/AKNSxQ261mWRzzxOA5DgFyCa1FYUapJJKqkhNcEQi4Ijg9bDVHTl4CJ53h1SeI+YWPkOC5MeWkEGhGIPJIkexgrjarKyS7fFbj2vbiRR7TVpwIr4HBUOrWsAlF1+DwMRz7wtIDVaRVT2R9Yy8Ompab7SwiHZMIwMgDulAxrzrlzjQOvmM1Mt21Si9Zxs2R4OwtDfWpXHmSPbfUXC0WJrywm8Nm++264tBdiN4DrDHIoKixCuxI3qWmbGybsI6/2gce/71PboFTCyvaYg9pcfSJHA2fo42tdeIM7fWzx5k+dugKrdZLeYLNLKMS1hIH3sh76KxUHTmj/SIJYq0L2EA8neqfOiDw6Vxe4ueS57jVzjmSlGS0hzSWuBq1wwIPMFdbVZnxvcyRpa9po5p4H5d6bFC57mtY0uc40a0CpceAAXvrHb9OVy9n1X0ibRZYpXdYgh1Mr7SWup7QmayvIbBQkVtdlaaGlQZRUeBXbVzRhs1mihdS81tX0yvuJc6ntJUm2PjAbtLtL7bt4Vo8YtcMMCKVrwXiiay4dFLZtLzl0ZOy2cs9ohaA115pjMt15N+jh0WIoM81E0RaZo4oTeY+W1vNHvMl1lBJIS4F5BwFA1obw5LRQiEkNaIyWFz2gAbrnFwc5vIm86pGO8eadLYInRiJ0bDGKUjLRcFMqNpQUW90dFKmDTMrzGxrYr7pLRG91XFnQ0q5lMTWoFDka8lyh0xaHujDWQUldaGsJL6t2LiKuAzqBwyV5HY423LrGjZghlABcBpeDaZVoPJBljYLtGNFy9dw6t/F9OVeKm7HoZ92tDjFFI1jTeZC+SPeJYJX3BvjdHGlcTTLijLb59naXPLS1tpbEwNLmOFZIGUDhw33HnjyVu7Q8Bu9DHVgaG7o3Q01aB4HJPdoyEuc8xMvOILnXRVxaQWk8yC1p9gTdj0nKsi048vY67HsnzvhaLx2wLC8F5bSlKxuw4AgpaH0xJI6LaNjDZoHStul1WhrmCjq51Eg8O9WbdHRNkMojYJDWrw0XjXPHvVTpnSENnaCGtBa0sjAABDcNxvJu63yCk5Y9LUhrNpsQtoOueqP1PcsAXEkkmpJqTzKNqtTpXl7zUn3DgB3INC4zLR4RSCSKSKKCIdVdBIudUQUDZCuZXRy5tIOSBRyFpBaSCMiOC2+rusofRkmD/AHO8PksPRBWJHsbJAcl0XnOhNaHR0bLvN7XEePNbew6TZIAWuBCpSehRAORVQkkkkEW3aMgnpt4WSEZEjeA5BwxCVg0ZZ4KmCCONxFC8CryOV44qSmlEElNc0HMV/lEUkUyOFo6rWjwAHwXSiAKNUCQSqgXICmPeAo9ptrWCpIWN03rXWrYsT2uA8OallLnT+sDYhTNxyb8+QXn1ttb5X33mpPkByC5SyFxJcSScyUmhZmVPYugcmAJ6KVU4PTUUQ+8kmVSQdKjmiEwxjkPJHYt7LfIIH0Qupno7Oy3yCQs7Oy3yCBEJqJs7eyEw2ZvL3lASE+y2t8RqxxHwPiFxNmb3/md80x1kb9787vmg2Oi9caYSineMvmFqLHpiOQVa4H2ryM2Qc3fnd80Yoy01a+QHucUse0slB4p95eV2TWGdlBeveOfuVtZ9ciOs0+zFWym+qgslFrjGc6j2FSG62RdoK2lNIks47WuHtBR5NcIxkfcUtaauqY6UBYi0a5dlp+Cp7brHO/qlrPZePxollPQ7TpNjRiQs3pTW9oqGbx7svNYed8z+tLe8R+lVx2Unbb+X91LFlb9KSSnfdhyGX7qIFw2Unab+U/NERydpn5T81B3AXQBRxHJ2mflPzT2tl5s/KfmiurmV5p64Ul7TPI/NOpLzj8j80R2SXGkn/wCfk75ojafc96DqkuPSfc96KciSE4JJICkkkikE1BJA0oJJKBhTSkkoGuQKSSAFJJJUBJJJAUkkkBQCSSQCE5qKSBwTkklQUUkkSCQSSVBSSSRX/9k="/>
          <p:cNvSpPr>
            <a:spLocks noChangeAspect="1" noChangeArrowheads="1"/>
          </p:cNvSpPr>
          <p:nvPr/>
        </p:nvSpPr>
        <p:spPr bwMode="auto">
          <a:xfrm>
            <a:off x="461446" y="160967"/>
            <a:ext cx="304721" cy="30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 dirty="0">
              <a:solidFill>
                <a:prstClr val="black"/>
              </a:solidFill>
              <a:latin typeface="MetricHPE"/>
            </a:endParaRPr>
          </a:p>
        </p:txBody>
      </p:sp>
      <p:sp>
        <p:nvSpPr>
          <p:cNvPr id="9" name="AutoShape 18" descr="data:image/png;base64,iVBORw0KGgoAAAANSUhEUgAAAY4AAAB/CAMAAADPY9VGAAAAflBMVEX///8AAAD8/Pzg4OD29vbr6+seHh55eXnc3NzZ2dnOzs7k5OTz8/NycnINDQ0kJCRJSUmAgIAUFBRXV1dgYGC4uLg8PDw1NTWqqqrDw8OdnZ1ra2vJycmKiooZGRmVlZUsLCw5OTlFRUVSUlK6urqwsLCjo6MpKSmXl5dlZWXspremAAAbXklEQVR4nO2d6aKqOqyAaQGRUeYZRQTU93/B26RlUpfT2vucc+8lf/ZeDlD6NWmapFWSVllllVVWWWWVVVZZZZVVVllllVVWWWWVVVZZZZVVVllllVVWWWWVVVZZZZVVVllllVVWWWWVf03odvtvNwGFWvStj+nyW5+DjxrvfvKXQnUd7iSrf+B+Vl79/iJ/QKztWw9jabn15hWp/YvmfCK0qqBNffk+DlXX755XkU3JrK7px7fvLu/13c9XkNPLJe+MqWetvqj0F9/SZTZ4jtG7t1aa/Ie7m+mlb02wDC2+YHaHqsoj880Lz8UwKe3jVGH/zYv3L7Bts1K5ec3KdEmvk/bTJlDtmH36nRsxgiSJi04dX5BDUkcvvhQZkhqSt2+tOO7Pdz9VBvtPxi2Dbu+I02jGu1eeSccsYkhaGCIH8mo8DQ27nOIkOTYnrZ++oehqG0QeCeQPW6AXGyfxPv3WXFQ72Tu+v0ncalBwtfXq04ue7tzOc+q3O03xyUM7rPTHvb8/x6ciPMHF1Oq4cYjj7+Kq9Pq3H4JLduq9Dedw8Jv3OkW1HQLinLxMUSjvAbVUo+RyJeGnOprF7FKBcatrH4jpEi5O2In5zzL65Nw9/1q6u4QkfnMIIo7rI8Omevzm/vGcwLPLV9EaUnTBpxNpmVSBQ9AbOuzJW0PFdMgkTuOhjVC1QDL2xCHaZ/en1Z5f6Pq1fqjBrD3nSgwHmhL7+bSwDVhzg7cdQYaDPJgXlWq89w7MY7lJtKCv+Svex4MsZN/aYFccNsR5o09oRuaSXA+ZLsvZ9SoZm49xKHrh8+ucWvPL+VyOZ83ZFK2JMzrgeN4ZW3j0z3BU6t3LqrarN/gMjlsytUz9pgrbAAfZLv/4kRY4+CTyXExyL/WG7FLQDvIhDiOZLlK863IuhXY3jXHxIazqVVd/gYPcOVe0bNLWxgERMxo0YiqxtZk9R+X4/GmWOMhLy6+k9zScekfYNKYnH+KgRhXHp/PQjflXCy3rwBqwmQyok2gp09coeGX/1OJzHMXtVEO3vaFHeVVci7zMTFVjEHSbOdqsL5pXvt0DucHRv7J2VnxHg49tKm1Pn2pHRRI7b8ZreN/gUGHqrBdt8cM+uhJfe97VVPscB7ncXkSotJGx4RhmBhsOgANZfziNotzgiF9YDNr6e69r0yqM5zM6cZkXIAef4ZCrpNBsI7M34iLHIvsciOqSMCqzzpvGiVM3br0/v/IOvM9wIPL49vO8wVRVzS4I5WrAQbt98M3CY8KRQ6/sq+fqQXPmXyiSGnnunAYJKa69PsKhN6Q62KaU++Nl8s/9XTMhGgUjumwQ2SWvuvpDHDu8bPnj+2yysq4DDsnwvwqqzHCgN+A+7xB5E0LQjVLLMjPPFeN6hy7HhzhK1n9lynAouj0AuXMl2JLTf77OV5saNVqxdG03w9GEr5ryGQ5J54bwh4UKcx38w5aMOJTtvRf2hkw4JL66C57y0Pfa+L6eX2OfMC9v06QYg/wMR3skxEhtGR4lEQvLO2NlevHuBQ43GZbih8afLKgbvnJsPsShcp/jh8ge86X2F33CQa2vFrYzHBWO9fgZVVoUi9YolySyY2EkP8NhwMTPceCSDKS4vTcz2K9mM8vbjwNW7ccJ5OTFryIUH+KQDK4eD6cEtswhm0s34fhSZjgkjbwyV7QSnjc14TkUQ4uNgyu8489wtPEMh3qoH+LQmQf9YpQp+SbCj1CLKq3m1qAg/tHW3Fd+5qc4TPQB/fTR+GC2iuz69I/i4Gv74xOHhA5Dg1Zg1GSXBJJ8Fa99hgPZDziEpbzDUbwRaFDrBlulZDAstjZMgXVvhNdXX/wUh1AP55F6QOToWOZ/FIeEa0lyeOJtckWgcn9NKdWrhOHQQ/HeRziUYomjeISDstk+fLkSyoMq7doux0ySmvV5nqdl5z57DJSPcZgaat6jOQlmjT+Oo8XZKnidh8r8WpVoDx/+EocZvIODjfT4ZWOsgC3Fw3oRcKWX+mXi5WMcUomegvPgHeNv4KB8Jqxe9IDSufueKjhvPsJh3dqcbXlnb+XTCxyZTiXKnAt/bM120JOb69OtEfVpV86MrNI11XhLy5ibXzkbvn2Dw3qQv9OXPSGCx9qdwmLgbInDbJfPrIr2PcriG2P/LHBILXruyYsEK70Qp5UstP6PcCi3z6VHd+7a9hWOjplowEFO41WG51Bur0b1tl1kJ5XLLNoHacrZjbuhdbc48nsct9MEt+b1XYcq+T2OdAlNjXgrqHKPI4uGzy5xmNy3fp41gRB/wP4tf8ChB85Cv8xqs7/zcl7gME7O3pLojt8CH6MnwqM2/c19ZPXG/96Pn6BsfTO5A7TfkUTkx5c42KrUGSJ2nnPBj9hgkyeR451wPm+VXelvcbQ+iWcPrXQxwYCHWm16uHa3C4dbQ85niKgscPS+fcT7pc/MlcWeo5CEo/EAB1tReFN72Yyv+c5S36iiGE9x0KwhDpud0NVrsDHWhdS4SqT6zIA9FrXaDTekVloTzRr/uuzJWbiqCxwUHO8LTyZSm6Cpo1eymZkrahzjCmePeKlHVLFutUPpwMiMg4SqfcJbwdwBjAT1+5Nhod2ilucTN+MjYY6DXnbeCe/3LHZE2WPs0ad8jMMADZtS5iYmL08LtW/dHY+r/4DDRLfL5j1GSAetxqzbBTIM8J/wGQ/29XEJiLlff4Cji+UmducchxXyYY8GBUwS0yCum1OQqiJXS7rg55JFh2S2pi1xqFyLRtgZjHK/k/gbrHEpDy9Fw3vMn7VucJgnqKvgs/mT0CpEtFGHH+OgKXS0K8o6lG1UYKR47ueYh6Zudj/isIwOOyewpA4HB7isBhDyNVMy8ZlPT8KlVhuGvGyBquUFcRz4QlFOT7ybcC6bcFCz5cOwSU0qmaEDiT/LQN3M9SH9jjrT8lTTnIZ+CK/hAgfNON1TigG+oRVskBvwhmeqPAKyyVgHXTgOO7MWOMzIZSscWk0D8qFgchan14c4vC2P4wk/09SIsxfjehQ+wn7EYTSEjx3WVXixnTKMEnYZkf4KfsahH88CPu1EUJHb6SmvvYdY5QxHPwaV2fTBVTLTxS1FFmZ75JpygNfOs9uNVx1xaOoYqwGjR7szwT64brmOk1QoB1NGnjcESYwFDnafDQDCb/6cZ4b12776EcfpEmIsYVOw1QvG4V00EOHk3XBT9BMOs7drwlMgbO6DKZI4rDE9vrLbSjof4D9GQKjunbiPRI3DdbNPgEjdwRuXQPN4Nti5WDMc2z60K9GDoSrcS7tKQ9QYFy237rFXQefK3Q2O7ZA/G3GcqmKIUdsqtiJxoVeTToqOyOXKcVRmWQWVyPfswRUbcFhp4JANjE5sxL1rPeKAL3Q/4ticNFHZwqZbGdAXaEc3U/+VU/7PgAA7yhgkKaHDeuyRWpFU/BhrjI5zDbPZCjfLPwY6aURO3GQrKbvmzkWTc2B/R7XTDfeG24442PySC8qEyJLMu8c3xbDHAD5m5AGHEi9x8LlsgWOz0ToRWg5MXCy7aLFZK/R52QtJrYMfG4MKe+qEQ4V2Io7Kf4YDQpckUX/EEXeqYYuBwaO2NjfYxTi5p1NawujiA/CwOhw1gANJpDk+DnMJa4EDPXsHXEgZBtrNylhpi9PpFNipqlaxvaVs6WMx/wrGXIW2J87U6sishWLwNEI3GSvr0jgnXTG5OWezDG3xpi0VFh7reaoBh3WDgy+/FjjiXLVafOj9gbci7kUraAtZsqTHeiYtYoagp1aGn/XBFA449Po9HArYTp5heIjDLTG6yfvWgHvbLc5r7jj5zrJ/RldrukKpeTgPOA7Q0LTFz7D1QixwSC0+KgyI3T0OK0cjdPRkNg+DF2zpqsBxwZlq00E5GuS68PGwYwccbPRAsR4fJcBJxovp48CBeU/7CcdU5jXigJoFbpF3PS+Li6Oct4KrR1yi7c2BTTt8dqPPcBi793BgEoYvlH9wdHlxB9oHxFGYKQ7Iy3DJiri25uJrRhqEdezWG556H3H0EqZamWuBcwp8M1rgOC4atR0sDSkMoplWdGg0ynH4vYH2CXUUTBTW8/gzHBA2bsBm2QIC7xQoqqFYq4S3/xGHWe88mO7uVuXwjSQSODLeiquMrgAbmttLVdIoQQsg6fC0gfkFDnP/GgeaywmHGuEgOwyX9PyiOlz3Aoftuqcm1pobHFfEVf6EY+5pMmfvOOAIIlKURq4l3oiDp7aKLuA4sGjzFkf8GIe0xVbSpzhiN4+q5g4HYphw8EmDeXgXjkPtch29ZnAUEEf4DQ6YuJzrcxy86/JRO7h5HUv4NLDFY0RXlaxSnU3lAgefulvJe4xjUU0uL4paUKB+nePIuXcWGGxYBrpo5QIHW2mjoXiAQwKbsnuKw8IIxl2QhJvsCQdvxUkfcKAoV94tX2sHhi4d7TMcyoH1lzuGyTqYs2YxK2ur0snRFTigDtqxdUl7jYN202Q0aok+4WiZSThezN7B2MA9Dli3Gk9wbJ7iUCB2eR+zusHRSuAfHJnfMscBAQ7Q2O9x4PR4+AwHxgFuMtc/Btg5Dgpq4bA/38Chhnc0sB5zwGGyftYsKJWAjST3OPTmNzi4vMYhF9iKBQ5wI5nCfI9DgTbzVeAHOPRg782C3DTyNJz8cN1hbXXmBt3hSP0drIte46DZ+eRVXTov6wmMGQ7mWQQZBSoQNbrHYWk+Vl9+i0NJDwf7JQ72dwihpwUONqOcjd/gCL/Bodr7xWYL1tK9L3CoVpll6u3cQSXD30Fr3sCRkiJiz9TOyq9xL8GAQ0qJBpc64ArifiqXLnsMZnyNo0ia00scUo7rvCUOq8DIy9c4rOQLHHLRRPPrXdhD8tnXSE9NE3rFMUhu5o4sdnFT62scVleqCmUmZ1NlXOcSXFoOnpWSJxUGzrcFdAi6OEscbEatdfSwvsHB1i2O47zAkY2tWOCQsgZCuegFf4Wj/gKHcXIXAdhph4rRuec68K7n4+5GO7odT32/gQPDs7Ss69Ssmj0TlwdAhXZY1bnnf3vElqlxj4P19d6g9PodDnVY9DzFobJW8LG4wMEGh2dCducfw2GnzTIcbkzVtEbXRBZlwkNrI44uJyLX/Y5nJWEMBXqWUkWZ9seJIMloKFWbxLzW/QaHopFG7Gv4GAdth4d5hqP3NiLnssTB1GPj8g1gX+PwZzjClziuB1dblG5lU625kbo8s1K6CxwHLxEJyTdwSBjGre+2JnEchT3u2TQLksTH/T0OZm+ShGdgPnd0xw0vAkf1AMexGltxiyP24yO26Wscjj3hsF/i8KfcKJfDSIPo9xFdxLEbA+jv4VCb+41JHAfflcSlZTahSB8YKwh1xhk6dx/juI1Z+Y9w7EkztGKJg/ZnCCV+PZUjjmLE4VSvcQTR8mIVaQrb9QWO+boDUuwcRzHkqN/CoeaNd1/pz3HUw+ZNpdRq/xpl9ziwfC+Xv5vKVTcpimsy4tjkD3A4PHB9h0Npi/1Ga7OvcfDCuBEHs4ivcEzBKiFsRo1KyOaQ/Q2Oy4Bj2n3/Fg6dnB/U+XMc47wFFRebTjLvHV1QVzbbf+fomrsgyiJgnCCOOn2AY1axssABie5El7Zf48DAZDMG2I/mSxzB7Za/S75VLXQmYnmJA+YRxOGN88A7U3l5bdoHdcyIwxnK32jKRrBmPlgGtq6DQZXvcFiprqqYqWpUwJG0D3DU0ya/OQ4LKsWZo/v9ugPH+5TvONLXntVtNVkPdgWDJM0NDugLnu8YCb6DI7ovfBpx+MOcginty6NV+cXHXNm3MSv4Bk/5YVcfM+NhCPERDtzXGP1mVY7Nwg3tgAOytG+sypeCfihmSVO6wIFbS4ZV+ds4aOSEM6eKmpmoOlzi6FjPQknDHQ4MZkIpw5ercvSzeyilptDVIX2EYyqkmeOADWfxr4IkaAl5UZnO/tN+gQMFjVUn9XMc7nc4UjLfA6Rs29agiyAJCuTA6kc4sC/g71+EEAHHvkIcV+l9HBDpbn4TQhR7HGoJV16IheOg1mc4ugQtxIgjFE/7CEf9FIdBoAGq2OrQsY/XDmmyGxw4juBchDscWFj4y4gu4DhZ4POeo/dxmHCfUP4DOFS+VTQbcajGZzigVvayxBHjnP8Ah0uf4FBSv5J1g6kEbI5U2qvmedr12qtLHFj+1/w1HBXz/hXzhMTfxoF5yuI3+Q6+8MDMq3pMcDhzHGVAP8Kh8TLIEYc7lNo9wOE9w2GSwOLlCAF7Zqs0eV84lyUOjBw+xAHLjd2zbOAbONQTqMV2D+uw93FAqhyDQb/AwWv0wq1k2qk84pA97SPtMMPEgzRar/F3zSO56j/hyJ7gULpzdThhrU9sp4bCD4hRSrswFziwxuhHHM4vtUOtHU+WWuJAouUzHL/KBuIhKND+SJLFbi/EUfrVRzjaHW9S7/F32/Pg3N7j8Ol4zXscln0c685IMqUcu3NmzXGgJ+c+Ss7yXXG/xAEbXpQLKseHOH43d/BSEjjwiJojDqt3T/oDHGX8GAeVs1bHYewduI9q+0MU4YF2dE+0wzwGU2GfHxedWIFku/weBzjoj3G8dHTxU9GAY7d8JuuyTy3JiH2Mlb697kAco2d1X0nivIFDHAYx7XhhONg8GT7yrH7CYZWZYGlfuHE5OUNg6wGO6olntd0XezLJbojrlrvDPQ7nUXIWO7p7Cwd8iuNYbilUbTb5KC3ZHWBr02fakfy87iBv4BC+FdkPpSHbpkqcXS8uscCBlaq+DfxnkRJZO2/2xx44WCde4n0iyenCmhP1FLtiA7uPMK0ELfaPLb8mOac3OGjvj4fdcQU5opoxL/yCD4nHW6mGyiv9NJXjIIOaMBxohqDQyh56nONQBxxY2IPds2etRRzOckeqlZmyXbNh4Z8bz9BtK1NGHDxud8qwFcLh3nGbwAuGc4XjSLYzHC2WoyYl5Ticn89eGM4XO+eyCpLF9h5LxLFkz57j4KmAILOUcrZhxOD59q1CqQw7Kql5SUgda4ZF+4PFTY9nKgrWofNu6C0+Z20OFgUczrCfQMn9kPj+7PCLjWaoliVX5GJgXuXYq2xlaPLC/WIrcLDBgG4mG6c8zlAKHBd1wLEdcOzhJV47ZOsUcdxsZlZKtQx4E3ZFlNlyN+Eoj4ibt0KU9O41HTY+cVJMnxHHGTYsY9cwfelQ5Z1OfYlDGtNfbP1x5qaLT2EIFOyMwDGe0hgejvZ4QXmw9VUbnWBslEPNwTUnXjccTXXwwGQNR7klprjrLgNC4641S0vOOSjJ/LyezbXYkN2lF38eq3AfSVgky9TD5I06KLxmPVB5IW4ti0MnbEviFalgICwcpMFwPgyBXVGA4/ZcI2XaIwGNdU/WgIPm4sW4CmpmIlvxfDaYC37HnMquuDbFvmlUaeijkwo46men8E3J1X1d11yruiEttoP0gsChemLQukXQj0G+TNT0b4qqapg/peYDjpPtdqW4uFOELhsuRsMvIWq+2Rg6ZLvNdDXL28VM8ZSsCodT49hnTqczSdJOnCeUFEGhSylfm0Qdr/61Td6Opu1Qiere4F1wMsDrho+WQuHZEp+a/HRDNntlR7K7dkscSjYWCbOP+HVYTdrRiantWASaPqZC90GrSHwFSuwsxRs6lWXidY4dzcVxYU1q++ToPT0Hb6YeQsDX3fKOhJww4rgwQGMXzfZuVotvllI29SM50Gk3EI+ZDIOL+AO0esqsYUG9CJnJN8VvbmaMfQSnZIhBlAyXyXreT8dSfPEo3qgo7yU4u0gcykosODZLXOvMY2tzUacdKyhwrONorMbBCwVuU2YaeiTiF40HZ0QfdMecdogdX21kZiuO+cFRrKeuYPasHF71baEduxTOygi4zT1NU4e50OuNLmtTSadmUKWsxIPzBaLe80HrHyLxwaRqp+6g6bAtzcqqeH5lW1VbUQl3zNUxVbsL+UGSmskPKd316oVr0clDIEw7DNwoGDMLgTsSicOspjXc/hxr2Y2psrxlf2D+H5+TXUyNbP5ugipt8r2SJCzp2BfnosAh6amm5wtUespr/MnG7V8dG2cub+/wIlGcA9CxBBwwuQ99MFeO8jT/aiJP1ee4XZUNY9Gr7fCs/E9jUEpnnoal7ewYgMXOIhhSfFuZSAiKEgMbk+Wkk+gFnrfWpawWnXgSTaWooQG0mSsntn6wCffHmqs3NcKYu0ZPAdYSwwbFIYyboi7wrJh4tkOPnVAKXxTDEHQwEy/On4VO0KsZEFecqaAwtU9wzzbgwJUPVTOYOa+z3dnprsmNTvghJGUza9hnfYj1I3gdxUyhf4bpgV3iCN45s8Y6tNDWF82Tz3tbDB9FjkaD5aBuWdjOphVlV+weSW5aUcwdKIuZbJgkFSgfcCpdgcwHxtBg/tTwnH6r98mGn9FibeH2fiXfprrYgNldL5FuZBcNzwXhsSP4L66TWCv8sRWgxkwtbb5wMaFiw21V2PxOoOssMGZ8Kat2uEshe+N8YdpNFZjOuAuTrQa5WQccDV+I4ipophxS7gcZHU8zzphToWVWiQo9/FoA6sdk3lRXHLKFRv3GkJoxaaphzbu1B4dXHASggKMWiNMnwIViszKErxzMnzGzjod+A2+fLThgzcMT+2wEiwx/uSHnwTbC7Tf3B4RYbBR6LWzoaw+Y/sRb60cyNFaBjbLBmM03vf1QRUYBFIRJGAWu9aY7HmCGc9/dPPVQqFVqzfF4jMPL7AdJ1Ih3DOAYTimmRrBIz3oVLxqEHaHHiFZMc1hHUPXgTPlkJd3PXTslEo4lNe2735YwGnAMh2ap3bXe+I09Hjoke8Fo3LKQV5XImoiP6TwIKulFweutiuEgkWz03WZHvVA5tB/8yInJ3ENeaUepYgRX/nmIpA0IqOyFMxNLs3RsceryMyCiYkjYTjMjc9+jN896pnJuF0yq+ekvisGvCauFcV0ve4f5NS/8QfXq5LpFKfUiqsFW5jMC2bLewRhCg9bhbrDIdnydrs88gWsQ2IfpPL58qp3XPf7o6kWokylO7zErfl1aDTqpj42xZi1RvduqGHx1/lsIssf1EosTx3Go5oufE9Gzye3XRN3fWH80+3WAVvvgN1V+FjZr7u/L0P6WqN/8cMnfFlgCNz+e8vqPCmzVdH/7Eykf3O67w9v/rpQN2fzqV0n+nIA7bf8X++ifE9h+f/xvKAd4Rqcvju/+vyRGQILuLafo70vpk+t/pCn/lrQ/1Qj888KW4tWf+NG7/8ViepAu+LdbwYWtBl8emvp/XGTb+4/oBlvD3VXlrvLvCc0uK45VVllllVVWWWWVVVZZZZVVVllllVVWWWWVVVZZZZVVVllllVVWWWWVVVZZ5f+V/A+rqDBHTuN9QgAAAABJRU5ErkJggg=="/>
          <p:cNvSpPr>
            <a:spLocks noChangeAspect="1" noChangeArrowheads="1"/>
          </p:cNvSpPr>
          <p:nvPr/>
        </p:nvSpPr>
        <p:spPr bwMode="auto">
          <a:xfrm>
            <a:off x="613806" y="313327"/>
            <a:ext cx="304721" cy="30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 dirty="0">
              <a:solidFill>
                <a:prstClr val="black"/>
              </a:solidFill>
              <a:latin typeface="MetricHPE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571750" y="1247036"/>
            <a:ext cx="6116844" cy="3321839"/>
            <a:chOff x="3470296" y="1662713"/>
            <a:chExt cx="8508196" cy="4620496"/>
          </a:xfrm>
        </p:grpSpPr>
        <p:pic>
          <p:nvPicPr>
            <p:cNvPr id="16391" name="Picture 7" descr="http://eyeview-cctv.com/img/cctv%20pic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672" y="1662713"/>
              <a:ext cx="3054820" cy="2206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3" name="Picture 9" descr="http://www.site-seeker.com/wp-content/uploads/twitter-logo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3325" y="2880114"/>
              <a:ext cx="3525446" cy="988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5" name="Picture 11" descr="http://www.aldridgetrafficcontrollers.com.au/Images/UserUploadedImages/109/scats_logo_portrait_colou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4464" y="4016848"/>
              <a:ext cx="1949535" cy="1583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8" name="Picture 14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8079" y="4016849"/>
              <a:ext cx="2139392" cy="2139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9" name="Picture 15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3324" y="4009662"/>
              <a:ext cx="2247724" cy="170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0" name="Picture 16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310" y="5558440"/>
              <a:ext cx="3916740" cy="724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9" name="Picture 5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9914" y="1721343"/>
              <a:ext cx="3478894" cy="981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3" name="Picture 19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296" y="2880113"/>
              <a:ext cx="1693155" cy="2104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9343" y="392321"/>
            <a:ext cx="8227457" cy="571500"/>
          </a:xfrm>
        </p:spPr>
        <p:txBody>
          <a:bodyPr/>
          <a:lstStyle/>
          <a:p>
            <a:r>
              <a:rPr lang="en-GB" dirty="0">
                <a:latin typeface="MetricHPE"/>
              </a:rPr>
              <a:t>HPE at Auckland Transport (data sources integrations)</a:t>
            </a:r>
          </a:p>
        </p:txBody>
      </p:sp>
      <p:pic>
        <p:nvPicPr>
          <p:cNvPr id="18" name="Picture 2" descr="http://transportblog.co.nz/wp-content/uploads/2012/06/at-logo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157" y="368152"/>
            <a:ext cx="783642" cy="77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39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3951" y="1055251"/>
            <a:ext cx="3165307" cy="3446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  <a:buSzPct val="100000"/>
              <a:defRPr/>
            </a:pPr>
            <a:r>
              <a:rPr lang="en-AU" sz="1799" dirty="0">
                <a:latin typeface="MetricHPE"/>
                <a:cs typeface="HP Simplified" pitchFamily="34" charset="0"/>
              </a:rPr>
              <a:t>Advanced video analytics</a:t>
            </a:r>
          </a:p>
          <a:p>
            <a:pPr marL="257175" lvl="2" indent="-257175">
              <a:spcAft>
                <a:spcPts val="400"/>
              </a:spcAft>
              <a:buFont typeface="MetricHPE" panose="020B0503030202060203" pitchFamily="34" charset="0"/>
              <a:buChar char="–"/>
            </a:pPr>
            <a:r>
              <a:rPr lang="en-AU" sz="1500" dirty="0">
                <a:solidFill>
                  <a:srgbClr val="000000"/>
                </a:solidFill>
                <a:latin typeface="MetricHPE"/>
                <a:cs typeface="HP Simplified" pitchFamily="34" charset="0"/>
              </a:rPr>
              <a:t>2,000 video feeds recorded</a:t>
            </a:r>
          </a:p>
          <a:p>
            <a:pPr marL="257175" lvl="2" indent="-257175">
              <a:spcAft>
                <a:spcPts val="400"/>
              </a:spcAft>
              <a:buFont typeface="MetricHPE" panose="020B0503030202060203" pitchFamily="34" charset="0"/>
              <a:buChar char="–"/>
            </a:pPr>
            <a:r>
              <a:rPr lang="en-AU" sz="1500" dirty="0">
                <a:solidFill>
                  <a:srgbClr val="000000"/>
                </a:solidFill>
                <a:latin typeface="MetricHPE"/>
                <a:cs typeface="HP Simplified" pitchFamily="34" charset="0"/>
              </a:rPr>
              <a:t>200 video analytics running in real time</a:t>
            </a:r>
            <a:endParaRPr lang="en-US" sz="1500" dirty="0">
              <a:solidFill>
                <a:srgbClr val="000000"/>
              </a:solidFill>
              <a:latin typeface="MetricHPE"/>
              <a:cs typeface="HP Simplified" pitchFamily="34" charset="0"/>
            </a:endParaRPr>
          </a:p>
          <a:p>
            <a:pPr marL="257175" lvl="2" indent="-257175">
              <a:spcAft>
                <a:spcPts val="400"/>
              </a:spcAft>
              <a:buFont typeface="MetricHPE" panose="020B0503030202060203" pitchFamily="34" charset="0"/>
              <a:buChar char="–"/>
            </a:pPr>
            <a:r>
              <a:rPr lang="en-US" sz="1500" dirty="0">
                <a:solidFill>
                  <a:srgbClr val="000000"/>
                </a:solidFill>
                <a:latin typeface="MetricHPE"/>
                <a:cs typeface="HP Simplified" pitchFamily="34" charset="0"/>
              </a:rPr>
              <a:t>Used for optimizing traffic flow through the city</a:t>
            </a:r>
          </a:p>
          <a:p>
            <a:pPr marL="257175" lvl="2" indent="-257175">
              <a:spcAft>
                <a:spcPts val="400"/>
              </a:spcAft>
              <a:buFont typeface="MetricHPE" panose="020B0503030202060203" pitchFamily="34" charset="0"/>
              <a:buChar char="–"/>
            </a:pPr>
            <a:r>
              <a:rPr lang="en-US" sz="1500" dirty="0">
                <a:solidFill>
                  <a:srgbClr val="000000"/>
                </a:solidFill>
                <a:latin typeface="MetricHPE"/>
                <a:cs typeface="HP Simplified" pitchFamily="34" charset="0"/>
              </a:rPr>
              <a:t>Improving safety by detecting illegal or dangerous actions</a:t>
            </a:r>
          </a:p>
          <a:p>
            <a:pPr marL="257175" lvl="2" indent="-257175">
              <a:spcAft>
                <a:spcPts val="400"/>
              </a:spcAft>
              <a:buFont typeface="MetricHPE" panose="020B0503030202060203" pitchFamily="34" charset="0"/>
              <a:buChar char="–"/>
            </a:pPr>
            <a:r>
              <a:rPr lang="en-US" sz="1500" dirty="0">
                <a:solidFill>
                  <a:srgbClr val="000000"/>
                </a:solidFill>
                <a:latin typeface="MetricHPE"/>
                <a:cs typeface="HP Simplified" pitchFamily="34" charset="0"/>
              </a:rPr>
              <a:t>Track pedestrians, bikes, cars, buses, etc.</a:t>
            </a:r>
          </a:p>
          <a:p>
            <a:pPr marL="257175" lvl="2" indent="-257175">
              <a:spcAft>
                <a:spcPts val="400"/>
              </a:spcAft>
              <a:buFont typeface="MetricHPE" panose="020B0503030202060203" pitchFamily="34" charset="0"/>
              <a:buChar char="–"/>
            </a:pPr>
            <a:r>
              <a:rPr lang="en-US" sz="1500" dirty="0">
                <a:solidFill>
                  <a:srgbClr val="000000"/>
                </a:solidFill>
                <a:latin typeface="MetricHPE"/>
                <a:cs typeface="HP Simplified" pitchFamily="34" charset="0"/>
              </a:rPr>
              <a:t>Detect red light jumps, congestion, clearway violation and much more</a:t>
            </a:r>
          </a:p>
        </p:txBody>
      </p:sp>
      <p:sp>
        <p:nvSpPr>
          <p:cNvPr id="5" name="AutoShape 2" descr="data:image/jpeg;base64,/9j/4AAQSkZJRgABAQAAAQABAAD/2wCEAAkGBxQSEhQUExQVFRQWFBgQFRUXFxQWGBgUFBoWFxUUFRcYHCggGBwlHBUXITEhJSkrLi4uFx8zODMsNygtLisBCgoKDg0OGhAQGywmICYsNC0sLS0sLywsLC0sLCwwLywsLy03LywsLCwsLC8sLCwsLSwsLCwsLCwsLCwsLCwsLP/AABEIAHcBpgMBEQACEQEDEQH/xAAbAAEAAgMBAQAAAAAAAAAAAAAABQYDBAcBAv/EAEIQAAIBAgEHCAUKBgIDAAAAAAECAAMRBAUGEiExQZEiUVJhcYGh0RNTkrHBBxUWIzJCYnKC4RQXk6Ky8UPSM8Lw/8QAGwEBAAIDAQEAAAAAAAAAAAAAAAEFAwQGAgf/xAA4EQACAQMABgYIBgIDAAAAAAAAAQIDBBEFEiExUZFBUmGBobEGExUyccHR4RQWIkJT8aLwI0OS/9oADAMBAAIRAxEAPwDuMAQBAEAQBAEAQBAEAQCPyhlqhQYLVqBWI0gCGOrWL6h1GAa30qwnrl4P5QB9KsJ65eD+UAlqNUOoZTdWAYHnB1g64B9wBAEAQBAEAQBAEAQBAEAQBAEAQBAEAQBAEAQBAEAQBAEAQBAEAQDwm0A1PnSj6xeM0faVp/IuZn/DVeqx86UfWLxj2lafyLmPw1XqsyUcdTc2VwTzCZKV7b1ZasJpvsPMqFSCzJGxNoxCAIAgCAIAgCAIAgCAIAgCAcpzzxXpMXU5ltTH6Rr8byQQkkGTDUS7qg2swQfqNoB2ulTCqFGwAKOwap5B9QBAEAQBAEAQBAEAQBAEAQBAEAQBAEAQBAEAQBAEAQBAEAQBAEAQDTyvV0aLnq0R36vjNLSNX1VrOXZjvewzW8NarFdpTZwJ0B7AJjNild2borbvb/Rl/wCj9LNWdTgsc/6K/SEsRUTcxmKYtqYhdM01AZUuVF2ZmIPZaWV1cVXL9MsLW1VtUc4TbbbUunYlg1qVOKW1ZeMvY307EkmviZMmVyWUaTEMjNZiDYq2jcEAXBmSxrTlOOZNqUW9uHhxaWxpLKednM814JJ7EsNbu1Z5olZbGoIAgCAIAgCAIAgCAIB8VqgVSx2AFj2DWYBxXEVS7Mx2sxY9pN56BjgE5mXhvSYunzJeof0jV4kSAdVkAQBAEAQBAEAQBAEAQBAEAQDXx2JFNC5122DnO4TWu7lW9GVV9Hi+hGSlTdSaiiH+kZ9WPa/aUH5il/H/AJfYsPZy63gPpGfVj2v2j8xS/j/y+w9nLreBO0mJUEixIBI5r7p00G3FNrDKxrD2H3PRAgCAIAgCAIAgCAIAgCAIAgELnPVsirztfuX/AHKD0gq6tGNPi/BffBv6PhmblwRXJyZbiAWbNqlakW6THgNXvvOx0DS1bbW6zb5bPkU1/LNXHBCrgW0iNDTW7sOUF/8AJtuCNo3Ge52k9aUXDWjmWNqXv785W9bcYfSeY1Y4Tzh7OjgbOAwzA6T7QopqL3so5zvJM2bWhUjLXqb8KKWc7F0t7Nre/GzcY6s4taseOX8fsb03jAIAgCAIAgCAIAgCAIBDZ4Yr0eEqnew9GP1mx8LwDk89AQC7/Jrhtdap1LTHfym9yyGC9SAIAgCAIAgCAIAgCAIAgCAIBXM5cVdhTGxeUe07PD3zldP3WtONBdG1/Ho8NveWuj6WE5vp3ELOeLEy4Slpuq87Ad2+bFpS9bXhDi1y6fAx1p6lOUuwvE+hnOiAIAgCAIAgCAIAgCAIAgCAIBV85Kt6tuioHedflOP09V1rlQ6q8X9sFxYRxTb4sipSG8eSGC7ZPpaFJF5lF+06z4z6JaUvVUIQ4Jfc52tPXqOXabE2DGIAgCAIAgCAYq+IRBd2VRzsQB4wCMrZ0YRdtZT+XSb/ABBgGP6XYP139lT/AKwDNTzmwrbK6d9194gG9Qx9J/sVEb8rKfcYBsQCl/KTirJSp87GoexRYf5HhJQKFJAgHSczqlOhhE9I6IaharZmVbi+iCL9QHGQCa+eMP6+l/UTzkAfPGH9fS/qJ5wDZw+ISoLoyuL2upDC/NcQDLAEAQBAEA08RlSjTbRerTVttmdQdezUTAMfz5hvX0v6iecA+6OVqDsFWtTZjqADqSewAwDdgCAa+JxiICSw1C9ri56gJr17mlRi5TktnbtMkKUpvCRTK1QsxY7Sbnvnz+rVlVm6kt7eToIRUIqK6D5ng9G/kMqKoZmCgAnWba9nxlpod043OvUkkknveNu7yyal6pOniKzksvzhS9YntCdZ+Ptf5I/+kVPqKvVfIfOFL1ie0I/H2v8AJH/0h6ir1XyPqli6bGyupPMCDMlO6oVHqwmm+xpkSpTisyTXcZ5nMYgHjG23VDeAa1TKNJdtReN/dNSd9bQ2SqR5oyxoVJboswtlqj07/pbymvLTFmv3+DfyMis6z/b5Hz8+Uec+yZ59tWfW8H9D1+CrcPFAZbo9Ij9LeUlaZsuv4S+hH4Ktw8UZkypROyoO+498zR0laS3VFzx5nh21VftZtU6gbYQew3m5GcZLMXkwtNbz6nogQBAKRjqunUdudjbs3T57e1fW3E58W+S2LwR0NCGpTiuwwzWMplwdLTqIvOwHdvmxZ0vW14Q4tct78DHWlq05PsLxPoZzogCAIAgCAYsViUpoXdgqqLkmAUDLWe1RyVofVps0jYuevmX3ycAq1esznSdmY87Ek8TJBjgCAIAgG7hMrV6X2Krr1aRI4HVIAyplSpiGVqpBKroAgAark7Bv1wDSkg9VSSANp1DtMAv2e+SwuEokf8Gin6SAp8QsgFAkgQC8fJri/wDy0j1VV/xb/wBZDBeZAEAQBAPGYAEnUBrJ6hAOO5bx3p69SpuZuT+Ual8AJINGSCQzev8AxVC3rU4XF/C8gHSM4Mc1PRVDYm5OzZulDpq9qW6hGk8N5zu3L4m9ZUI1G3JbiAq4p2+07HtJnMVLuvU9+cn3stI0acd0UYZr4Mh7JAgCAIAgE1mxSu7NzC3ef9TofR6lmpOpwWOf9FdpGf6YxLBVqBQSxsBtJnT1KkacXKbwkVcYuTwiAxuXydVMWHSO3uG6c1d6ek3q26738l9eRZ0bBb6nIiK1dnN2Yt2mUNavVrPNSTfxfy3G/CnCHurBimI9nsAQBAEA9RypuCQecG09QnKm8wbT7NhEoqSw0S2Ay6y6qnKXn3jzl5Z6cqQajX/UuPSvr5/E0a1jGSzDY/AslNwwBBuCLgzq4TjOKlF5TKlpp4Zix9XQpu3Mp47vGYrqr6qjOpwTZ7pQ15qPFlInzpHRnskglM3aV6t+ipPedXxlzoKlr3Ot1V4vZ9TSv54pY4stM7IphAEAQBAEA5dnfl04ipoqfqkNl/E2wufh1dskFfkgQC4ZGzHZ1DV2NMHWEAGlb8ROpezXIyCaGY2G56ntDyjIPGzFw3PVH6l+KxkGtVzApfdquO0K3utGQR2KzCqKCUqowGvlAr7rxkFQkgQCVzWwvpMVRXcH0z2JyvhIB1LKmEFajUpn7yFe/ceNpAOMspBsdo1HtE9A8gEzmhi/RYukdzH0R/XqHjaQDrEgCAIAgFPz9y5oL/DoeW4+sPRQ/d7T7u2Sgc+kgQC2/J9ksvVNcjk07qvW5FvAE8RIYLpj8lLVbSZmGq1hbylXe6Lp3c1OcmsLGzH0NmjdSpRwkjW+jtPpP/b5TT/L1Dry8PoZvaFTgiJyvg1pMFUk6rm9u7YJS6Ts6dpUjCDbysvOO7d3m9a1pVYtyRoytNkQCewWQlZFZmYEi9hbfs3TpbbQVOpRjOcpJtZ6OnuKyrfSjNpJbDN9HafSf+3ymf8AL1Dry8PoY/aFTgh9HafSf+3yj8vUOvLw+g9oVOCN/J+BWiCFJNzck2+Es7KyhaQcINvLztNatXlVllldy1j/AEj2B5Cmw6zvM5bS1+7irqRf6I+L4/T7lpZ2/q46z3sjpUm4IBKYLIbuLsdAdes8N0urXQlaslKo9VePLo/3YaVW+hB4jt8iRTN6nvZjwHwlrDQFsvecn348kaj0hUe5IyfMNL8XGZfYdpwfNnn8dW4+B8Nm/T3Fx3jyniWgbV7tZd/1ySr+qt+CJypks0bG+kpNr7CDzGUekdFytMSTzF7O1fE3ra6VXY1hkfKo2xALJmzVJRl6Lauw/veddoCq5UJQf7Xs+D2+eSo0hBKonxR95yVbUrdJgO4az8Jk07V1LXV6zS+fyPFjHNXPArE40uhALFmvS5LtznR4f7nV+j9LFKdTi8cv7KnSEszUeCJudAV4gCAIAgFdz4yn6HDlVNnqn0Y5wv3zw1fqEA5hPQEAtmYOSBUqGs4utM2Uc9TbfuGvtIkMHRZAEAQBAIvOjFejwtZt+gUHa/JHvgHIp6AgFv8Ak3wt6tSp0ECjtc+S+Mhg6FIByfO/B+ixVQbmPpR2PrPjeSCGkg9RiCCNoNx2jZAO0YDEirSSoNjqG4i9p5BsQBAIvOLLC4WkXOtjyUXnbyG0wDk1eszszsbsx0iTvJnoGOAb2Rclviaopr2s25V3kyAdcwODSjTWmgsqiw+JPOTIBngCAU7LFXSrOeY6PDVOF0tV9ZdzfDZy++S9tI6tFczTlcbJ9U00iAN5A4z3TpupNQXS0uZEpasXLgXlFsABsAtwn0dJJYRzTeT6kgQCPy5itCkbbW5I79p4Ss0tdeotm1vexd/2Nm0pesqLO5bSozhy9PYBMZvYEOxdhqXUPzft8ZfaDslVm601sju+PHu8/gV99XcVqLp3/Ass60qRAEAQCDzlxI0RTH2r6R6gNl+M57T1zBU1QW9vL7EvqWNhSetr9BXpypaiAWXNmlamzdJtXYNXvvOv0BScbdzf7n4LZ55Ke/lmolwRp5z1buq8y37z/qaHpDVzUhT4LPP+jPo6P6ZSIac+WIgFwyNS0aKDnGl7Wud5oyl6u0guzPPaUF1LWqyf+7Ddm+YBAEAQBAOaZ/43TxOhupqF/U3KY+IHdJQKzJAgHXM18F6HC0l3ldNvzPrPvt3TyCVgCAIAgFQ+UfFWo06fTfSPYg82ElA57JAgHSfk9wujhi++o5buXkjxBnlgtEApPyk4Pk0qo3E0m7Dyl9zcZKBRJIEA6XmBi9PC6J202Kdx5Q954TywWaAY8RXWmrO5sqgsSdwEA5LnDldsVVLnUo5KLzL5naZIIySD7o0i7BVBLMQoA2knYIB1bNnIowtK2o1G5VRuvojqE8gmIAgHxVfRUnmBPCeZyUYuT6CUsvBRma5JO834z5vKbnJyfS88zpIrVSR5IJN7IdLSrL1Xbhs8bSz0PS9Zdx7Mv/e9o1byerRfbsLfO4KMQBAKznLXvUC9EeLftacjp+trVo01+1eL+y8S30fDEHLj8iIlEb4gFhyVlGjTpqpax2nUdp7p1ejtI2dC3jTc9vTse97X0FTcW9apUckvFG788Uen4N5Te9r2fX8H9DB+DrdXyPlst0R94nsDeU8vTNkv3+EvoT+DrdXxRgqZw0xsVjwHxmvU0/bR91SfdjzMkbCo9+EaGKy87alAQc+08ZWXGnq1RYppR8X9Dap2EI7ZPJEsb6zrPPKRtt5byzeSSWEJANrJ+Baq1hsH2m5h5zdsbGd3U1Y7ul8PuYa9eNKOXv6EXCjSCqFGoAWE7unTjTgoR3LYihlJybbKhlarpVnPXoj9OqcNpSr6y7m+Dxy2eZeWsNWlHmak0DYPqmmkQBvIHHVPdOn6ycYLpaXN4IlLVi5cC9ItgANwtwn0dJJYRzTeT2SBAEAQBAOM5Wradeq3SqMe65t4SQakkGxk+h6SrTTpOq9xIBkA7QBIB7AEAQBAOb/KHitLEhNyIB3trPhoyUCrSQIB2TIuF9FQpJ0UUHttc+JM8g3YBGZy4L02Gqpv0dJfzJyh7rd8A5DPQEAtnydYvRrvTOx0uPzJ+xPCQwdFkA55n1l70jegpnkKeWR95x93sHv7JKBUZIEA6DmNkD0aivUHLYfVg/dU/e7T7u2QC4SAIAgEfl2ro0W67Lx2+F5W6Xq+rtJ9uzns8jZtI61ZcypThi9EAnM16Wt26go79Z9wnSej1LbUqfBfN/IrNIz92PeWGdOVggCAUnKFTSqufxHgNQnz+/qesuaku1rls+R0FvHVpRXYYJqGYQDyRlEnskgQBAPJHYDZoYCo/wBlG7SLDiZu0dH3NX3YPv2eZhncUob5ErhM3jtqN+lfOXFtoB5zXl3L6/TmaVXSHRBd7JyjRVBoqAANwnR0qUKUVCCwkV0pym8ye0V6mirNzAngJNSapwc3uSzyIjHWaRRib++fOHJyes972nSpYWEJAN7IdLSrL1Xbhs8bSz0PS9Zdx7Mv5ebNW9lq0X27C3zuCjEAQBAEAQDiVcWZh+IjxkgxyQSGbzAYqgT61ffIB2GQBAEAQBAOOZdxPpcRVfcXNuwah4ASQaMkG7kTC+lxFJNzOt/yg3bwBkA7JIAgCAcdy9gvQ4irT3ByV/K3KXwIkg0JIN3ImL9DXpVNyuL/AJTqbwJkA6Bnnl7+Hp+jQ/WuNX4V2Fu3cP2kA5lPQEAs2ZeQPTv6SoPqkOzpuPu9g38JAOlyAIAgCAQOdFXUi9ZY92oe8znPSGpiFOnxbfLZ8yx0dH9UpEBOXLUQC1Zu07UQekxPw+E7TQkFG0T4tvxx5IpL6Waz7CTluaggCAUG99ffPm1R5m32vzOlj7qPZ5JNvI63rUx134An4Sw0VHWvKafF+CZr3bxRkWx8JTO1FPaonazt6M/fgn8UmUiqTjub5mE5Lo+rWYHo60f/AFx5HtXNVfuZ8/NFHoDi3nPPsu0/jRP4qt1mfS5Loj/jX3z0tG2i/wCuPIh3NV/uZsU8Oq/ZVR2ACbMKVOnshFL4LBjlOUt7MkyHkQBAI7L9XRot1kLxOvwErNMVNSznjpwub2+BtWcdasuZU5w5eCATma1PlO3MAvG5+AnSejtP9VSfwXm38it0jLZGJYZ05ViAIAgCAIByfO7Amjiqg3OfSr2PrPjcd0kENJB6rEEEaiNYPWIB0nIeeFGogFZhTqAWN9Sk84OwdhnkEwctYf19H+onnAMFXOXCrtrp3Xb/ABBgEbis+cOv2Q7nqWw4sR7pOAQePz7qtcU0WmOc3dvgPCMAqUkCAWf5PcLpYkvupoT+puSPAtIYOlSAIAgHP/lIwdqlOqPvKaZ7V1jwPhJQKdJAgGXFYlqjF3JZjYXPMBYDgJAMUkEhkLJTYmqKa6htduiu89u4SAdbweFWki00FlUWA/8At8gGaAIAgCAVzOgctD+Ejgf3nLekSevTfY/kWmjnskvgQs50shAJ/IeU0VAjnRIJsTsIOvbOo0RpKjCiqNR4azjO5pvO8q7y2m5ucVkm6dUN9kg9hB906GM4zWYvK7Cuaa2M+56IEAo+LpaDsvMxHdunzy7pOlXnB9DfLevA6KjLWpxfYYprmQy4Suabq43G/mJntq7oVY1V0P8AvwPFWmqkHF9JbMNlOm41MAeYmx8Z29vpC3rr9Elng9j5FFUt6kN6NoODvHGbu8wn1AEA+DWUfeHETy5RW9kpN7jE2OpDbUT2hMEry3j71SK70e1RqPdF8jC+V6I++O4E+4TBPStnHfUXdt8jIrWs/wBpugywNcis5VvSHU4PgR8ZTadi3a54NfT5m7YP/l7isTjS5EAk8hY9aTMG1Bra+Yi+3jLnQ9/TtpSjU2KXTwfaaV5byqJOO9FlpYlG+yynsIM62nXp1VmEk/g8lRKEo+8sGWZTyIAgCAIBA525B/iqYK2FVLlOsHahPdxgHMK9FkYq6lWBsQRYiegY4AgCAIBkoUGc6KKzNzKCTwEAlsTmxXp0WrOoULbk3u1ibXsNQ2yAQskCAdC+TfC2o1KnTfRHYg82PCQwW+QBAEAgs9cH6XCPbalqo/T9r+0mAcrnoCAIBkoUWdlRRdmOiAN5MA6xm5kZcLSC7XPKqNztzDqGwTyCVgCAIAgCAaOWMD6VLD7Q1r8RK7Sdl+Ko6q95bV9O82Lat6qeXu6SouhBIIsRqIM4ecJQk4yWGugvYyUllHk8kiAFNtmqTFuLzF4fYGk9jJzN2s7OQWYqFvYm+s6h8Z0eg69erVkpzbil07drezt4lZfU6cIrCSbZYZ05WEJl/Jpb6xBcgWYc4G8dc5/TOjpVf+akstb1xXZ2rxRYWVyofoluK7OULYQDyAJGESexhECMIHkYRIgg2MBS06iLzsL9g1nwm3Y0vW3NOHavDa/BGKvLVpyfYXafQTnjFiqAqIynYRbyMw3FCNelKnLc1/vI905uElJdBTcXhmptosNe47iOcTgrm2qW09Sovhwfai/pVY1I60TDNcyCAeR2gkck4ioaiKHaxbWLkiw1nwEttGXFxK4hTU3hvbtzsW3pNS6p01TctVZLbO1KQQBAEAQDRynkijiBaqgbmbYw7GGuAVnE/J+hP1dZlHMyhvEEScg1v5fP69fYP/aMgzUfk+H365PUqAeJY+6MglcHmXhU2q1Q/jb4LYcZGQTuGwyUxZEVBzKAB4QBiaAqIyN9llKnsItAKf8Ay+X17ewPOTkD+Xy+vb2B5xkFoyNk4YeitIG4W+u1rkkknxkA3YAgCAfNRAwKnYQQew6jAKf/AC/p+ufgsnIH8v6frn9lYyB/L+n65/ZWMgk8g5rU8K5cMXa2iCwA0RvtbeeeQCfgCAIAgCAIAgGvisElT7ag9ew8RNa4s6NwsVYp+fPeZKdadP3WR1TN1NzMOBlXP0ft37spLk/l8zbWkKi3pGL6OD1h9n95j/L1PrvwPXtGXVQ+jY9YfZ/ePy9T678B7Rl1USGS8mijpcrSLW12ts3SxsNHws1JRec8ew1q9w6zWVuN6WBriAaWMyVTqayLHpLqPfuM0LnRlvcPM44fFbH9+/JsUrmpT2J7OBG1M3OjU4j4gypn6OrP6KnNZ8mvI2o6RfTHxMf0cbprwMxfl6p/IuX3MntGPVY+jr9NeBkfl6r11yY9ow6rH0cbprwMlej1T+RcvuR7Rj1T6XNw76g9n957Xo6+mp/j9zy9I8I+JlTNxd7sewAeczx9HqX7py7sL5M8PSM+hI2KeQaQ26Tdp8rTZhoO0jvTfxb+WDHK+rPpx3G5QwNNDdUAPPv4mb1Gzt6LzTgk+ONvPea861SfvNmxNkxiAY61FXFmAI65jq0YVY6s0mu09RnKLzF4I2rkCmdhZe+48ZU1NA2snmOY/B/XJtxv6q34ZgObg3VD7I85g/L1LrvwMntGXVR6ubg31DwAj8vUuu/Ae0ZdVGzgMjrSfSDEmxGsDfNuy0RTtanrFJt4xtwYa93KrHVxgk5bGoIAgCAIAgCAIAgCAIAgCAIAgCAIAgCAIAgCAIAgCAIAgCAIAgCAIAgCAIAgCAIAgCAIAgCAIAgCAIAgCAIAgCAIAgCAIB//2Q=="/>
          <p:cNvSpPr>
            <a:spLocks noChangeAspect="1" noChangeArrowheads="1"/>
          </p:cNvSpPr>
          <p:nvPr/>
        </p:nvSpPr>
        <p:spPr bwMode="auto">
          <a:xfrm>
            <a:off x="156725" y="-143754"/>
            <a:ext cx="304721" cy="30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 dirty="0">
              <a:solidFill>
                <a:prstClr val="black"/>
              </a:solidFill>
              <a:latin typeface="MetricHPE"/>
            </a:endParaRPr>
          </a:p>
        </p:txBody>
      </p:sp>
      <p:sp>
        <p:nvSpPr>
          <p:cNvPr id="7" name="AutoShape 4" descr="data:image/jpeg;base64,/9j/4AAQSkZJRgABAQAAAQABAAD/2wCEAAkGBxQSEhQUExQVFRQWFBgQFRUXFxQWGBgUFBoWFxUUFRcYHCggGBwlHBUXITEhJSkrLi4uFx8zODMsNygtLisBCgoKDg0OGhAQGywmICYsNC0sLS0sLywsLC0sLCwwLywsLy03LywsLCwsLC8sLCwsLSwsLCwsLCwsLCwsLCwsLP/AABEIAHcBpgMBEQACEQEDEQH/xAAbAAEAAgMBAQAAAAAAAAAAAAAABQYDBAcBAv/EAEIQAAIBAgEHCAUKBgIDAAAAAAECAAMRBAUGEiExQZEiUVJhcYGh0RNTkrHBBxUWIzJCYnKC4RQXk6Ky8UPSM8Lw/8QAGwEBAAIDAQEAAAAAAAAAAAAAAAEFAwQGAgf/xAA4EQACAQMABgYIBgIDAAAAAAAAAQIDBBEFEiExUZFBUmGBobEGExUyccHR4RQWIkJT8aLwI0OS/9oADAMBAAIRAxEAPwDuMAQBAEAQBAEAQBAEAQCPyhlqhQYLVqBWI0gCGOrWL6h1GAa30qwnrl4P5QB9KsJ65eD+UAlqNUOoZTdWAYHnB1g64B9wBAEAQBAEAQBAEAQBAEAQBAEAQBAEAQBAEAQBAEAQBAEAQBAEAQDwm0A1PnSj6xeM0faVp/IuZn/DVeqx86UfWLxj2lafyLmPw1XqsyUcdTc2VwTzCZKV7b1ZasJpvsPMqFSCzJGxNoxCAIAgCAIAgCAIAgCAIAgCAcpzzxXpMXU5ltTH6Rr8byQQkkGTDUS7qg2swQfqNoB2ulTCqFGwAKOwap5B9QBAEAQBAEAQBAEAQBAEAQBAEAQBAEAQBAEAQBAEAQBAEAQBAEAQDTyvV0aLnq0R36vjNLSNX1VrOXZjvewzW8NarFdpTZwJ0B7AJjNild2borbvb/Rl/wCj9LNWdTgsc/6K/SEsRUTcxmKYtqYhdM01AZUuVF2ZmIPZaWV1cVXL9MsLW1VtUc4TbbbUunYlg1qVOKW1ZeMvY307EkmviZMmVyWUaTEMjNZiDYq2jcEAXBmSxrTlOOZNqUW9uHhxaWxpLKednM814JJ7EsNbu1Z5olZbGoIAgCAIAgCAIAgCAIB8VqgVSx2AFj2DWYBxXEVS7Mx2sxY9pN56BjgE5mXhvSYunzJeof0jV4kSAdVkAQBAEAQBAEAQBAEAQBAEAQDXx2JFNC5122DnO4TWu7lW9GVV9Hi+hGSlTdSaiiH+kZ9WPa/aUH5il/H/AJfYsPZy63gPpGfVj2v2j8xS/j/y+w9nLreBO0mJUEixIBI5r7p00G3FNrDKxrD2H3PRAgCAIAgCAIAgCAIAgCAIAgELnPVsirztfuX/AHKD0gq6tGNPi/BffBv6PhmblwRXJyZbiAWbNqlakW6THgNXvvOx0DS1bbW6zb5bPkU1/LNXHBCrgW0iNDTW7sOUF/8AJtuCNo3Ge52k9aUXDWjmWNqXv785W9bcYfSeY1Y4Tzh7OjgbOAwzA6T7QopqL3so5zvJM2bWhUjLXqb8KKWc7F0t7Nre/GzcY6s4taseOX8fsb03jAIAgCAIAgCAIAgCAIBDZ4Yr0eEqnew9GP1mx8LwDk89AQC7/Jrhtdap1LTHfym9yyGC9SAIAgCAIAgCAIAgCAIAgCAIBXM5cVdhTGxeUe07PD3zldP3WtONBdG1/Ho8NveWuj6WE5vp3ELOeLEy4Slpuq87Ad2+bFpS9bXhDi1y6fAx1p6lOUuwvE+hnOiAIAgCAIAgCAIAgCAIAgCAIBV85Kt6tuioHedflOP09V1rlQ6q8X9sFxYRxTb4sipSG8eSGC7ZPpaFJF5lF+06z4z6JaUvVUIQ4Jfc52tPXqOXabE2DGIAgCAIAgCAYq+IRBd2VRzsQB4wCMrZ0YRdtZT+XSb/ABBgGP6XYP139lT/AKwDNTzmwrbK6d9194gG9Qx9J/sVEb8rKfcYBsQCl/KTirJSp87GoexRYf5HhJQKFJAgHSczqlOhhE9I6IaharZmVbi+iCL9QHGQCa+eMP6+l/UTzkAfPGH9fS/qJ5wDZw+ISoLoyuL2upDC/NcQDLAEAQBAEA08RlSjTbRerTVttmdQdezUTAMfz5hvX0v6iecA+6OVqDsFWtTZjqADqSewAwDdgCAa+JxiICSw1C9ri56gJr17mlRi5TktnbtMkKUpvCRTK1QsxY7Sbnvnz+rVlVm6kt7eToIRUIqK6D5ng9G/kMqKoZmCgAnWba9nxlpod043OvUkkknveNu7yyal6pOniKzksvzhS9YntCdZ+Ptf5I/+kVPqKvVfIfOFL1ie0I/H2v8AJH/0h6ir1XyPqli6bGyupPMCDMlO6oVHqwmm+xpkSpTisyTXcZ5nMYgHjG23VDeAa1TKNJdtReN/dNSd9bQ2SqR5oyxoVJboswtlqj07/pbymvLTFmv3+DfyMis6z/b5Hz8+Uec+yZ59tWfW8H9D1+CrcPFAZbo9Ij9LeUlaZsuv4S+hH4Ktw8UZkypROyoO+498zR0laS3VFzx5nh21VftZtU6gbYQew3m5GcZLMXkwtNbz6nogQBAKRjqunUdudjbs3T57e1fW3E58W+S2LwR0NCGpTiuwwzWMplwdLTqIvOwHdvmxZ0vW14Q4tct78DHWlq05PsLxPoZzogCAIAgCAYsViUpoXdgqqLkmAUDLWe1RyVofVps0jYuevmX3ycAq1esznSdmY87Ek8TJBjgCAIAgG7hMrV6X2Krr1aRI4HVIAyplSpiGVqpBKroAgAark7Bv1wDSkg9VSSANp1DtMAv2e+SwuEokf8Gin6SAp8QsgFAkgQC8fJri/wDy0j1VV/xb/wBZDBeZAEAQBAPGYAEnUBrJ6hAOO5bx3p69SpuZuT+Ual8AJINGSCQzev8AxVC3rU4XF/C8gHSM4Mc1PRVDYm5OzZulDpq9qW6hGk8N5zu3L4m9ZUI1G3JbiAq4p2+07HtJnMVLuvU9+cn3stI0acd0UYZr4Mh7JAgCAIAgE1mxSu7NzC3ef9TofR6lmpOpwWOf9FdpGf6YxLBVqBQSxsBtJnT1KkacXKbwkVcYuTwiAxuXydVMWHSO3uG6c1d6ek3q26738l9eRZ0bBb6nIiK1dnN2Yt2mUNavVrPNSTfxfy3G/CnCHurBimI9nsAQBAEA9RypuCQecG09QnKm8wbT7NhEoqSw0S2Ay6y6qnKXn3jzl5Z6cqQajX/UuPSvr5/E0a1jGSzDY/AslNwwBBuCLgzq4TjOKlF5TKlpp4Zix9XQpu3Mp47vGYrqr6qjOpwTZ7pQ15qPFlInzpHRnskglM3aV6t+ipPedXxlzoKlr3Ot1V4vZ9TSv54pY4stM7IphAEAQBAEA5dnfl04ipoqfqkNl/E2wufh1dskFfkgQC4ZGzHZ1DV2NMHWEAGlb8ROpezXIyCaGY2G56ntDyjIPGzFw3PVH6l+KxkGtVzApfdquO0K3utGQR2KzCqKCUqowGvlAr7rxkFQkgQCVzWwvpMVRXcH0z2JyvhIB1LKmEFajUpn7yFe/ceNpAOMspBsdo1HtE9A8gEzmhi/RYukdzH0R/XqHjaQDrEgCAIAgFPz9y5oL/DoeW4+sPRQ/d7T7u2Sgc+kgQC2/J9ksvVNcjk07qvW5FvAE8RIYLpj8lLVbSZmGq1hbylXe6Lp3c1OcmsLGzH0NmjdSpRwkjW+jtPpP/b5TT/L1Dry8PoZvaFTgiJyvg1pMFUk6rm9u7YJS6Ts6dpUjCDbysvOO7d3m9a1pVYtyRoytNkQCewWQlZFZmYEi9hbfs3TpbbQVOpRjOcpJtZ6OnuKyrfSjNpJbDN9HafSf+3ymf8AL1Dry8PoY/aFTgh9HafSf+3yj8vUOvLw+g9oVOCN/J+BWiCFJNzck2+Es7KyhaQcINvLztNatXlVllldy1j/AEj2B5Cmw6zvM5bS1+7irqRf6I+L4/T7lpZ2/q46z3sjpUm4IBKYLIbuLsdAdes8N0urXQlaslKo9VePLo/3YaVW+hB4jt8iRTN6nvZjwHwlrDQFsvecn348kaj0hUe5IyfMNL8XGZfYdpwfNnn8dW4+B8Nm/T3Fx3jyniWgbV7tZd/1ySr+qt+CJypks0bG+kpNr7CDzGUekdFytMSTzF7O1fE3ra6VXY1hkfKo2xALJmzVJRl6Lauw/veddoCq5UJQf7Xs+D2+eSo0hBKonxR95yVbUrdJgO4az8Jk07V1LXV6zS+fyPFjHNXPArE40uhALFmvS5LtznR4f7nV+j9LFKdTi8cv7KnSEszUeCJudAV4gCAIAgFdz4yn6HDlVNnqn0Y5wv3zw1fqEA5hPQEAtmYOSBUqGs4utM2Uc9TbfuGvtIkMHRZAEAQBAIvOjFejwtZt+gUHa/JHvgHIp6AgFv8Ak3wt6tSp0ECjtc+S+Mhg6FIByfO/B+ixVQbmPpR2PrPjeSCGkg9RiCCNoNx2jZAO0YDEirSSoNjqG4i9p5BsQBAIvOLLC4WkXOtjyUXnbyG0wDk1eszszsbsx0iTvJnoGOAb2Rclviaopr2s25V3kyAdcwODSjTWmgsqiw+JPOTIBngCAU7LFXSrOeY6PDVOF0tV9ZdzfDZy++S9tI6tFczTlcbJ9U00iAN5A4z3TpupNQXS0uZEpasXLgXlFsABsAtwn0dJJYRzTeT6kgQCPy5itCkbbW5I79p4Ss0tdeotm1vexd/2Nm0pesqLO5bSozhy9PYBMZvYEOxdhqXUPzft8ZfaDslVm601sju+PHu8/gV99XcVqLp3/Ass60qRAEAQCDzlxI0RTH2r6R6gNl+M57T1zBU1QW9vL7EvqWNhSetr9BXpypaiAWXNmlamzdJtXYNXvvOv0BScbdzf7n4LZ55Ke/lmolwRp5z1buq8y37z/qaHpDVzUhT4LPP+jPo6P6ZSIac+WIgFwyNS0aKDnGl7Wud5oyl6u0guzPPaUF1LWqyf+7Ddm+YBAEAQBAOaZ/43TxOhupqF/U3KY+IHdJQKzJAgHXM18F6HC0l3ldNvzPrPvt3TyCVgCAIAgFQ+UfFWo06fTfSPYg82ElA57JAgHSfk9wujhi++o5buXkjxBnlgtEApPyk4Pk0qo3E0m7Dyl9zcZKBRJIEA6XmBi9PC6J202Kdx5Q954TywWaAY8RXWmrO5sqgsSdwEA5LnDldsVVLnUo5KLzL5naZIIySD7o0i7BVBLMQoA2knYIB1bNnIowtK2o1G5VRuvojqE8gmIAgHxVfRUnmBPCeZyUYuT6CUsvBRma5JO834z5vKbnJyfS88zpIrVSR5IJN7IdLSrL1Xbhs8bSz0PS9Zdx7Mv/e9o1byerRfbsLfO4KMQBAKznLXvUC9EeLftacjp+trVo01+1eL+y8S30fDEHLj8iIlEb4gFhyVlGjTpqpax2nUdp7p1ejtI2dC3jTc9vTse97X0FTcW9apUckvFG788Uen4N5Te9r2fX8H9DB+DrdXyPlst0R94nsDeU8vTNkv3+EvoT+DrdXxRgqZw0xsVjwHxmvU0/bR91SfdjzMkbCo9+EaGKy87alAQc+08ZWXGnq1RYppR8X9Dap2EI7ZPJEsb6zrPPKRtt5byzeSSWEJANrJ+Baq1hsH2m5h5zdsbGd3U1Y7ul8PuYa9eNKOXv6EXCjSCqFGoAWE7unTjTgoR3LYihlJybbKhlarpVnPXoj9OqcNpSr6y7m+Dxy2eZeWsNWlHmak0DYPqmmkQBvIHHVPdOn6ycYLpaXN4IlLVi5cC9ItgANwtwn0dJJYRzTeT2SBAEAQBAOM5Wradeq3SqMe65t4SQakkGxk+h6SrTTpOq9xIBkA7QBIB7AEAQBAOb/KHitLEhNyIB3trPhoyUCrSQIB2TIuF9FQpJ0UUHttc+JM8g3YBGZy4L02Gqpv0dJfzJyh7rd8A5DPQEAtnydYvRrvTOx0uPzJ+xPCQwdFkA55n1l70jegpnkKeWR95x93sHv7JKBUZIEA6DmNkD0aivUHLYfVg/dU/e7T7u2QC4SAIAgEfl2ro0W67Lx2+F5W6Xq+rtJ9uzns8jZtI61ZcypThi9EAnM16Wt26go79Z9wnSej1LbUqfBfN/IrNIz92PeWGdOVggCAUnKFTSqufxHgNQnz+/qesuaku1rls+R0FvHVpRXYYJqGYQDyRlEnskgQBAPJHYDZoYCo/wBlG7SLDiZu0dH3NX3YPv2eZhncUob5ErhM3jtqN+lfOXFtoB5zXl3L6/TmaVXSHRBd7JyjRVBoqAANwnR0qUKUVCCwkV0pym8ye0V6mirNzAngJNSapwc3uSzyIjHWaRRib++fOHJyes972nSpYWEJAN7IdLSrL1Xbhs8bSz0PS9Zdx7Mv5ebNW9lq0X27C3zuCjEAQBAEAQDiVcWZh+IjxkgxyQSGbzAYqgT61ffIB2GQBAEAQBAOOZdxPpcRVfcXNuwah4ASQaMkG7kTC+lxFJNzOt/yg3bwBkA7JIAgCAcdy9gvQ4irT3ByV/K3KXwIkg0JIN3ImL9DXpVNyuL/AJTqbwJkA6Bnnl7+Hp+jQ/WuNX4V2Fu3cP2kA5lPQEAs2ZeQPTv6SoPqkOzpuPu9g38JAOlyAIAgCAQOdFXUi9ZY92oe8znPSGpiFOnxbfLZ8yx0dH9UpEBOXLUQC1Zu07UQekxPw+E7TQkFG0T4tvxx5IpL6Waz7CTluaggCAUG99ffPm1R5m32vzOlj7qPZ5JNvI63rUx134An4Sw0VHWvKafF+CZr3bxRkWx8JTO1FPaonazt6M/fgn8UmUiqTjub5mE5Lo+rWYHo60f/AFx5HtXNVfuZ8/NFHoDi3nPPsu0/jRP4qt1mfS5Loj/jX3z0tG2i/wCuPIh3NV/uZsU8Oq/ZVR2ACbMKVOnshFL4LBjlOUt7MkyHkQBAI7L9XRot1kLxOvwErNMVNSznjpwub2+BtWcdasuZU5w5eCATma1PlO3MAvG5+AnSejtP9VSfwXm38it0jLZGJYZ05ViAIAgCAIByfO7Amjiqg3OfSr2PrPjcd0kENJB6rEEEaiNYPWIB0nIeeFGogFZhTqAWN9Sk84OwdhnkEwctYf19H+onnAMFXOXCrtrp3Xb/ABBgEbis+cOv2Q7nqWw4sR7pOAQePz7qtcU0WmOc3dvgPCMAqUkCAWf5PcLpYkvupoT+puSPAtIYOlSAIAgHP/lIwdqlOqPvKaZ7V1jwPhJQKdJAgGXFYlqjF3JZjYXPMBYDgJAMUkEhkLJTYmqKa6htduiu89u4SAdbweFWki00FlUWA/8At8gGaAIAgCAVzOgctD+Ejgf3nLekSevTfY/kWmjnskvgQs50shAJ/IeU0VAjnRIJsTsIOvbOo0RpKjCiqNR4azjO5pvO8q7y2m5ucVkm6dUN9kg9hB906GM4zWYvK7Cuaa2M+56IEAo+LpaDsvMxHdunzy7pOlXnB9DfLevA6KjLWpxfYYprmQy4Suabq43G/mJntq7oVY1V0P8AvwPFWmqkHF9JbMNlOm41MAeYmx8Z29vpC3rr9Elng9j5FFUt6kN6NoODvHGbu8wn1AEA+DWUfeHETy5RW9kpN7jE2OpDbUT2hMEry3j71SK70e1RqPdF8jC+V6I++O4E+4TBPStnHfUXdt8jIrWs/wBpugywNcis5VvSHU4PgR8ZTadi3a54NfT5m7YP/l7isTjS5EAk8hY9aTMG1Bra+Yi+3jLnQ9/TtpSjU2KXTwfaaV5byqJOO9FlpYlG+yynsIM62nXp1VmEk/g8lRKEo+8sGWZTyIAgCAIBA525B/iqYK2FVLlOsHahPdxgHMK9FkYq6lWBsQRYiegY4AgCAIBkoUGc6KKzNzKCTwEAlsTmxXp0WrOoULbk3u1ibXsNQ2yAQskCAdC+TfC2o1KnTfRHYg82PCQwW+QBAEAgs9cH6XCPbalqo/T9r+0mAcrnoCAIBkoUWdlRRdmOiAN5MA6xm5kZcLSC7XPKqNztzDqGwTyCVgCAIAgCAaOWMD6VLD7Q1r8RK7Sdl+Ko6q95bV9O82Lat6qeXu6SouhBIIsRqIM4ecJQk4yWGugvYyUllHk8kiAFNtmqTFuLzF4fYGk9jJzN2s7OQWYqFvYm+s6h8Z0eg69erVkpzbil07drezt4lZfU6cIrCSbZYZ05WEJl/Jpb6xBcgWYc4G8dc5/TOjpVf+akstb1xXZ2rxRYWVyofoluK7OULYQDyAJGESexhECMIHkYRIgg2MBS06iLzsL9g1nwm3Y0vW3NOHavDa/BGKvLVpyfYXafQTnjFiqAqIynYRbyMw3FCNelKnLc1/vI905uElJdBTcXhmptosNe47iOcTgrm2qW09Sovhwfai/pVY1I60TDNcyCAeR2gkck4ioaiKHaxbWLkiw1nwEttGXFxK4hTU3hvbtzsW3pNS6p01TctVZLbO1KQQBAEAQDRynkijiBaqgbmbYw7GGuAVnE/J+hP1dZlHMyhvEEScg1v5fP69fYP/aMgzUfk+H365PUqAeJY+6MglcHmXhU2q1Q/jb4LYcZGQTuGwyUxZEVBzKAB4QBiaAqIyN9llKnsItAKf8Ay+X17ewPOTkD+Xy+vb2B5xkFoyNk4YeitIG4W+u1rkkknxkA3YAgCAfNRAwKnYQQew6jAKf/AC/p+ufgsnIH8v6frn9lYyB/L+n65/ZWMgk8g5rU8K5cMXa2iCwA0RvtbeeeQCfgCAIAgCAIAgGvisElT7ag9ew8RNa4s6NwsVYp+fPeZKdadP3WR1TN1NzMOBlXP0ft37spLk/l8zbWkKi3pGL6OD1h9n95j/L1PrvwPXtGXVQ+jY9YfZ/ePy9T678B7Rl1USGS8mijpcrSLW12ts3SxsNHws1JRec8ew1q9w6zWVuN6WBriAaWMyVTqayLHpLqPfuM0LnRlvcPM44fFbH9+/JsUrmpT2J7OBG1M3OjU4j4gypn6OrP6KnNZ8mvI2o6RfTHxMf0cbprwMxfl6p/IuX3MntGPVY+jr9NeBkfl6r11yY9ow6rH0cbprwMlej1T+RcvuR7Rj1T6XNw76g9n957Xo6+mp/j9zy9I8I+JlTNxd7sewAeczx9HqX7py7sL5M8PSM+hI2KeQaQ26Tdp8rTZhoO0jvTfxb+WDHK+rPpx3G5QwNNDdUAPPv4mb1Gzt6LzTgk+ONvPea861SfvNmxNkxiAY61FXFmAI65jq0YVY6s0mu09RnKLzF4I2rkCmdhZe+48ZU1NA2snmOY/B/XJtxv6q34ZgObg3VD7I85g/L1LrvwMntGXVR6ubg31DwAj8vUuu/Ae0ZdVGzgMjrSfSDEmxGsDfNuy0RTtanrFJt4xtwYa93KrHVxgk5bGoIAgCAIAgCAIAgCAIAgCAIAgCAIAgCAIAgCAIAgCAIAgCAIAgCAIAgCAIAgCAIAgCAIAgCAIAgCAIAgCAIAgCAIAgCAIB//2Q=="/>
          <p:cNvSpPr>
            <a:spLocks noChangeAspect="1" noChangeArrowheads="1"/>
          </p:cNvSpPr>
          <p:nvPr/>
        </p:nvSpPr>
        <p:spPr bwMode="auto">
          <a:xfrm>
            <a:off x="309085" y="8607"/>
            <a:ext cx="304721" cy="30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 dirty="0">
              <a:solidFill>
                <a:prstClr val="black"/>
              </a:solidFill>
              <a:latin typeface="MetricHPE"/>
            </a:endParaRPr>
          </a:p>
        </p:txBody>
      </p:sp>
      <p:sp>
        <p:nvSpPr>
          <p:cNvPr id="8" name="AutoShape 13" descr="data:image/jpeg;base64,/9j/4AAQSkZJRgABAQAAAQABAAD/2wCEAAkGBxQTEhQUEhQUFhQVFBQXFBQXFxgXFRQUFxQWFhQUFBUYHCggGBwlHBQUITEhJSkrLi4uFx8zODMsNygtLisBCgoKDg0OGhAQGiwkHCQsLCwsLCwsLSwsLCwsLC0sLCwsLCwsLCwsLCwsLCwsLCwsLCwsLCwsLCwsLCwsLCwsLP/AABEIAOEA4QMBIgACEQEDEQH/xAAbAAABBQEBAAAAAAAAAAAAAAABAAIEBQYDB//EAEQQAAEDAQQGBgYJAgYDAQEAAAEAAgMRBBIhMQUGEyJBUSMyUmFxkRRCgaGx0SQzNGJyksHh8AeCFUNTssLSFkSiYzX/xAAZAQEBAQEBAQAAAAAAAAAAAAAAAQIDBAX/xAAqEQEAAgEEAQQBAgcAAAAAAAAAARECAxIhUUEEEzFhkbHxFCIyUqHB4f/aAAwDAQACEQMRAD8AqQiU0JKNnJVQSCIcgAiEQoEAkUQFJsWjpJnXY2l3M8B4nIJQiFtVzi0aXmjGuceQBJ8gtzo/VOJmNofePYbg32nM+5XUdobGLsLGsHcMfaU4VhbHqFO/FwbGObyB7h+qtoP6fQD62evcxoHvNVfSWpxzJXK+UsRItT9HtzY9/wCJxHwIUhugNHj/ANVh8ST8U9KiXPYYdA6PP/qs8/2XGTVLRzv8kt/CT+pUpJLnsU8/9PLG76uVzDyc1rh7gPiqq2f01kGMezkHdQHyOA81rQ5dGzEcUuR5fatXDEaSRlvi2gPgcilDZWsy+C9ZbbyRR4Dwcw4VVZb9W7NNjGTC/wA2HxHD2UTgYOGG85rcrxArmrGPQYc0ObLUEVBu5j8yOlNBz2YhxGANWyNF5vt5e1Qzpeftt9rB81JuA6fRjWGjpQDQGl05E0Bz5oDRQOAkbXH1SMq1+B8lW6X1llhaHO2b6m79XjkT2hhgqoa+uz2ceGXR5eUicltE/Rox6VmHj7uaa7RJrTaR15VNeFeHeFXu1pnoHGGKhx6vtr9b3qPadcCx2/DGDiK3cd05VD1OS1u/QrhSr48csSK+5B2gJebPM/JVEWu4Ja0RNqTQdbjhjirj/wAkk/02fmPyTkM/wCXmzzPySTv/ACOT/SZ+c/8AVJOVcgUqpoRW2RTguacEHQJwCUMZcQ1oJJNABmVutA6AENHPF+c5NGIZ+/f/AAqFXofVgkB9oq1vBnrO8eQ/mC0sZDQGRNDWjIAKS7ZtNZXF7uy07o7i75KRHp0NFGRtaFS0Fuj5HeqVztdicyl4UqrL/wAifyCg2/SLpBjkFOE5QU6MVKanMdQqK0Vn0DgCSF2/wIc1X2bTD8Gjw4U9+S7zaTkAvVaRWlWuBAPLBbtEg6CHMJv+ADtBQv8AHX8/co7tLyH1ipYszq8O0PJcH6vu4EFV/wDij+0U4aXk7RS4OXSfQ0jQTTIV8lWXqKfLpeRwpeNFXEqSqXBbCBQ4jkclTaY1XZKC+z0a/PZnqn8PL4eCmrtG7kcVlXlOntEF/RyXmOa6pFMa0I/VUh1XH+ofJe2aV0fHaW0kFJB1ZBmPHmF5/pTRz4Hlkg8DwcOYK1fSUzsWjpGNDRKKDKrAc+9Q7XoJ7zV0lT+GnuBV+U0oM7Bq+5rmuvjdcDlyNeavHJzkwqBVQSqkoLAI1TAUarQNV1hYXEACpOAA4k5LkFttVdEbNu2eN9wqwH1G9o95/nFBP0BohtnFXU2zhi45RjkFOntmF1lQD1nHrP8AHkO5RZH1KYlh1UkFytNpZGAZHBoLg0EnC840aPElQd0Kqp0hpB4vDCzhs0bBJKKslBLSdnTOoJAPaFOdLUoDVKqCNECrXOtDnTP2Ko1b0KbIx7DO+YvfevOBFBSlKEnE5lW6SAVRqkggSVUkCgNUkEkBSQQQdGyfzklbrIy0R7OT+13Fp5rmi11EV57pWwPgkLHjEZHg4cCFBJXpmmNHNtUV00EjRWN3f2T3Feazxlri1wIIJBB4EKo5FMKe5MKgVUkEUVLBTqrmnxNLiABUkgAcyclWV9qrovbSXnDo2UJ+871W/wA/VbW1zeqPb4jIDuCi6Mswghawdbiebj1nfoP2QVlRBTJ7Qxgq9waKgVJoKk0A805QtMO3Gi9AKyxDp23mHpG4NFDv9nvoshltt7wHAUgLZomB84Ijla4tLtkRmaOoPvYKLMbhlNTDftkQraRfjkwj+zDhWlWnHerjybMbpk/y71si+1i/G+mzP0XDDm09quKTnXCcdjftrcLT0jZer9m7NfV764qwh0h2e0OMF+2Ris/SMl6v2cerWm796vsvVQl2zribOX24faOkE2WFmx3a03O8OV8iikVjteLe+O06PDZHMY6U7Sji1rmiWDr8xQuz5lWGs2mYvRZ9nPHf2Zu3ZG3q8LtDWq37c1E9s20ISWa0RphkOj4ZrQ84tGJq5z3EmgAzJ+S76O1pilkbG5k0L3/ViZlzaU7JqcVJ08uePhbhfJLK6LtDzpW1sL3FjYWFrC43WkiLENyGZ80+0a8WZjntpM50b3NeGx1pdJBdWtKVB4q+1lfHKboacoFQtE6UitEYkhdeaTQ4UIIza4HI4jzVH/Ue1Pjsd6NzmOErMWuLTSjsKhTHCZy2rM8W1BQXn+m22jR8cVoba5JQXNDopTUPBaXECpPAcMRWq1Om9ZbPZbu2eQ5wqGAFzqcyBl7VZ054rmy1ugqzRGnIbUxxgkrTMUo5tciWu+OWCrNB6bjjsYmmtLpWbRzdsY3A1Lt1t0Cvt/RZ2SW0xQVJYdbbJNLso5gX1oAWuAceTXEUP68FEt+uEUVrEDnMEYa7ayG8DHIK0ZlQ1w802ZXVFw1Mb6Ki130Veb6QwYiglA5eq/8An6KzsdrZKwPjcHMdWjhkaGh94KnRvDm3HCrSC097TmPZip8K8nKYVP03YDBM+M5A1aebTi0qvKlBIpqSUJVVotTbDflvnJmX4jl5Cp8lmgV6Hq1ZtnZm9p+8f7sv/mi1AnyHFNSSUBUDS7sIxegFZosJhUHfB6PA9J2cseKnqv0r/kjoPr4zSYVyqaw4HpRwy8UEDIn/AC624btsF4OoG42Pdw+4ed7FJm6RTob1uNW2vfL6D/1MN37mXrYoRChaOrW2uN22Cr8Afse7hT1D3uxSgF3Zj6uttkN22C9IetjZN3d+4eROKIc3coATBetxq21Vk2uf2bs1puf3K/qs/ALtwDor1tkN22C+93X+y4YfcPZJxV8gw/8AUKEPtWjmOFWvlLXDm10sDXCo7iV31m1VskVlnkjho9rCWm880OFMC6i1VosUcjmOexjnRmrHEAlhqDVpORq0eQXWeBr2lr2hzXChaRUEciDmu0asxGMR4Ta810xE4WDRslS2OMi+8NvbMki6+7xpQ+2g4qwdZ45nwF+lGzFsrHRMDGXr94UADDUVyxW6jsrAy4GNDAKBlBdu8ruVO5RINB2Zjg9kELXDEODGgg8waYLXvR+vXlNrNWC1Mj0xahI5rdpHE1l40vOIho1tcyccFx1P0nDFLbxLKxhNqlcLzg2rQ9wNK5rX2jRsL3tkfFG6RlLry0FzaGooc8Dis7oPVcB9pNqhieJLQ+SIuDXm6XOPszGCRnjOM31BUw56hAOktssYpA+fosKA0Lqlo5Yt+HBP/qafoR7pWf8AJaiKJrWhrQGtAoGgAADkAMky12RkrbsjGvbWt1wDhUZGhWPcj3Ny1xTOaL1JszTHI4ySEBrg17qtBoDkAKivA4KEJ44NLTvtRDdpGw2eR/VADWhwBODTUEefPHagUwCj26wRTNuzRskAxAcAaHmOSRqzMzuK6ZPRs0culnSWWhjFnpM9vUc8nA1GB9XHjdKzrf8A+E7unH+5q9PsVhjhbdijaxudGgCp5nmVGOhLPsjDsmbIm8YwKNvYY4eAWo1Yv8f4Smc1+szG2ezOa1rSy0QhpaAKAtcaCnCrR5LtppjBpWxlwbR0UwNQKF1HUrXM4haO3aPjmaGSsDmtcHAGuDm1AOB7yuWl9Dw2lobPGHgGrcwW86OGIWY1IqIn7WkyINAo2lMerSnfkukb6EEcFD0bYI4I2xRNusbWgqTmSTiTXMlSVylpTa92MPjbM3Nhuu/A7q+Rw9qwpXq7oRLG+M+sCPYRT3Gi8qmjLSWnNpIPiDRJHOqSSCgnWOK+9rB6zgPM0Xp7wAA0YUACwGqcV60s+7ed5Cg95W8eala8ICKCKgSg6SFXQfUHpgelG9g12MGB6TllxU5QdINq+DCE0kr0nXG47GHDr/ogr7O36oDD6VKbtsHTYB/2Xd4cO6qFkFNiBhW0zG7bBWf1/s27h3fdr7DYxXYU3ht5j9KFJ20vjoBd9g7vcLCK+j03htpzW1iloHXHQC77PD3ArLgIQNytqlN22Csx+s+zbuH3fu1V+s/YcRAW4jbzEm1j6QOuOg3eGQ7vdekoHVRbK3tDzVRrNIRZZqf6ZXlZmd2neZXHPU2zT2+n9NGpjMzL3ASM7QTqt7Q814KLe7HednTPj5po0kaZu8+6vNN+XTU+m0/7nu0zwKYjPmuZcvFvSnAVvP8AYSt5qNa3bJzXEnfNK40wCYakzNSmt6WMMN0S1oKKp7LpovYX7F4YA4hxdHQ0NKYvwx50Vj6WypbfbeAJLbwqAKVJFe8eYXSMol5ctLLHiYd0lzgna8XmOa4c2kEeYUY6TZt9hjfu3vu/hrzoK05K3DMYZTdR8JqSjxWtrr+NLjywk0AqADgeWIXYvHMfNLhJxmPkUkLw5pKhJJIIjpA6jgsBrjZ7lqfyfR4/uGPvBW7WU1/ZvQv5hzT7CCPiVVZSqSaisjV6kM6V55M+J/ZbArJ6j5y+DP8AktWtISKCKBKDb46yQbkTqPJq80ezcdvQji7h/KicoNvhvSwHZxvuvcb7nUfFuOF6Nvrk5UxzrwqAgWLf2Dh0oEs+/aBdnZ1x0LaY9nwx8G2Df9HcOlAkn6S0bloZ1x0TaY5XfAV8BYDtfR3j6QGyWjp5ejmipfbRkfrZXOOVcOA0cdqLNIPpIa+0fSJejlj67dyP1srnHKuHAHaP3xZ3DpgJJqy2kBk7OsOiaRj2fDHwu3Ki0cdqLNIPpIa+f6TL0UkXXbux13srnHKuCvXKCp1oP0Wb8BXlLS41o00HFeq60/ZZfw/qqbU5vQjvJ+JXGcYyy5e7T1MtPRvHv/TBFh7KQjPZ816XpSEXgXtju06zpnMNAK1uXaHEjjyUXRcAvMIZEHBtXhsxJaeq4XQyjqc65rXtQx/F5sBVwGS2+pX1Z/GfgFbaXA2Mn4Hf7SqrUz6s/jPwCxtjHKHWdXLU0cr7haWbQt2zPYGsEz2lrnc6uJFSu1o0Q5zLSMA6WRrmnm1oj3XGmAJYRxzUA61hrGvML7ruqbzccK/qF1s+tYdd6CSjiBeq0gVdcqaHmR5jmFb0/hrZ6r+qvPcdx9/S00TZSwvc4OBddrV7X1oCK7rQBw8lVu0TPUzXm7Tb7XZ0HDcDNpXLZ4K+ktADrtD1S4mmAAr8vemC3x445Ak4HgKnCn89q3OONU8+OtqRM5RHzXjx0qrTZJt9ojq11ov1GyLixzKbgkwBBABqMjglYNFOGy2kYOzgc1tbrrr79W076cQrMaRYa0JJFMADxdcFK4Zott8ZBN7KlcDhXEcOSm3G7tZ1tXbW39eqULNAC40GFtfRKHKvpAAoag9bPe960kAN1t7O6K+NMVxfb4wRV1KgHI5EVqcME6G2scbrXVOIpjwAJ9xCuMY4/DGrqaupH80JCBSSXR5yWe15bWBh5SfFp/ZaBUWuX2Y/jZ8UGEqkm1SWVbLUd2Mvgz/ktYsXqTJ0rxzZXyI+a2i0gpIIoEoFvhrLZ3bJr7r3naF910NY3C81td+uVMaVqp6r9IQXprO7Yh9xzztL90w1jIvBlekrWlKGlaoK+wHa+jSfarr7R9Kf0T4uu3dirv5XOOVULAdt6LL9quvtH0px2Touu3CKu/2OOVUrD0ps0v2q4+0fSidkYuu36qu/2OOVUrD0vosp+lXXWj6UDshF1m4xXt7s8cq8VANHnbeiy/a7r5/pROyMXWb9Ve3+xxyqr5wVHYTtfRZCfSi10/0lh2TI+sN6O9vdnjjjxxvXKim1q+yy/h/ULIaF0y2FgaSDjXIj2ZLbafs5ks8jBmW4VyrnivM5LE5uBbQ+P7Lz6m6Mrh9D006U6e3U7ah+tURzZXxqf+PchHrPEDUMA7xWv+1ZXYHl7/2S2J5e/wDZY3Zu2z0t+PzLTW3WOORjmjC80j1uIp2V31N+rP43fALKCzE+r7/2Wx1Us5bEAcy5x8OC1humeWNadHHTmNOfKNZdXhJY2OLyCGmQGgoQWNN1wrjS6QDXmo+hnsEUQ2jml0gpQUJJe0Fjm1xByvDClKgFoWhsWh5GQGBszbpDheMZvAOzodpTieCjaO1YkhIu2jcvNc5mzwdQg8XGhoKVCk6c8VHh1j1OExlGWfm44/40FoieTuuoKUIIB44ny4LlsJcOl8TdGOX7+al1RXpp8qM5j9kR0MuHSYhoBwFCa4nJIwyZh4rQA4YVAzHLFS0E2we5P1+IRJIpK1DmAd4yFBX21XWzxkdYgngQKU7l2SSknOZiiQSQVZJUOubvox/Gz4q9WZ15k6Fg5yfBpQYuqSCCytNBqtPdtLPvVb5j5hegryuzT3HtcPVcD5Gq9RifUAjIgFahHRFBJUOVdpCC9LZ3bIvuOedpfu7GsZF4trv1rSlCrBQLfDWWB2yc+69xvh90RVYRec2u+DlRQV1i6U2aWptNx9oHpDTsmxdYb0Vd/K7448UbCdp6NISbRddP9Ij6OKPrDfjrvdnxFeOKsZ2hs76m0Fsk/TxdHHH1x0kdd7s+PvFidfNleSZiHT0mg3IGdb61lceX4veBsJ2noryTaCHzdPBuQs6w6RlceX4vfekKhsJv+iuPSkPn6Wzbtmb1/rW8eX4q+2/RHOSIEUNVWWjV+J5qS/2EfJWyg6W0nHZ43SSOAaPfyA5lSaW1cdVYOcnm3/qkNVYOcn5m/wDVYrSOvtoeTsWtjbwLt5xHeMh702wa92ph6QMkbxA3Xew5LPCe7HbcjViLgZPNv/VWFm0a1gABdhzp8lx0FpmO1RiSM9zmnBzXcWuHNWS3EQtmhqKJQCoSSSSBIJJKISSSBQJJBJVQKxmvM1Xxs5Ak+00/QrZPK851jtF+0PPBtGj2Z++qkisSSqks8K7kr0DVW2bSBo4s3T7MvdRefFXuqFvuS3Dk/D+4ZfqrA3oSQCKqEoOkIayQO2b33XuN9r7rYqscLz213hwpzU5QdIRVkgOze+7ITea66I9xwvSCu83hTvQQLGdoYH1M12WfpYejij646Vld7l+LnxbYje9GcelIkn6SzbtmZ1/rm8f+1c+Jsm+YHYy3Z5+ks+5FH1/rmce/73Pi2xbxsxxfSW0b9lF2zN6/17afx/PiQrCa+ik752lo3rJu2Udf64U/j6rQLP2AV9GOfSWjGyYWUdf68U/j1foCV5h/Ui2l9obFXdjYHEcC5xIHkB716evL/wCo9iLbUJKbskYAP3mE1HkW+9Zy+GNSZ2yyaKSS4vG0GoluMVsY0dWarHDhUAuY7xqCP7l6nbTSOQ8mP/2leU6kWQyW2GmTC6Rx5NaCB/8ATmr1qYgNN6l2hvVxFKY1Hgu2Pw9elc4sjouV0Nl2rRFtS2ztadq+S9tJGNcZGGl071cOKmjSdoa5we6JzY7RFC6jHNLxKGEOBvm7TaDDGtFYw2WyihbHZxepkxgJxvNrhzaD4gcVMdZWGtWNxcHHAYvbS648yLox7glSRjNfKlsGmJpHXtn0RdK3q0uXL1CX3941bQi6KV7seT9MTiGB/Rl87S8Bsb30Gza5rLgfU1JNX5DDDirr/Dor5k2bL5rV90XjUUOPhgotv0MyS4MA2Npa1hY18YBoAQxwoCA2gPAEpUm3LtCtOlbQHXGxhz2RMkeAwm8517cBv7gF2l7ex4Lo7Sst9xpHs22mOAijr++I969WmBkypipztEQuaxsjGybNoa10gDnUApi4jGtFI9FZjuNxeHnDN4pR/iLrce4JUrty7Vdnt88kckrBFdG1EcZvX70ZcBfNaVJblTCoxUnRGktuHPaBsqtDDxcbgLyfAuu+LSurtHsDnSMaxkrhTahoLseJ55J9gsjYo2xtyaM8KknEuNMKkkn2q82sRNpCCSBVbRNJ2oRxvefVaT7eC8xL6kk5kkn2rV67W/BsQ4m87wGXv+CyakrApIJKDu5BryCCMwQQe8J5C5lB6XoTSAmia7jkRyIzVivOtWdKbGSjjuPwPceBXocb6iq1aHKDpKGroTs3vuyg1a+6I91wvvFReb3KeoGlIbxh6N0l2Zjt2S5cz6R2IvtHFuNeSCvszr5iNdrdtMwvwbkceD8J28aVxPEkZ1xFj3tgcX0nn3rKLtnb1/tDfj973mB20LCCZrlrkBdB0TYcDUTtrv0rjzJHtFmdeMJqZKWmYXrMLsLcH4WlvHvPapnxAWI19H49NPjZMLN6/wBow/j1fqhseOw49PPjZMLOOv8AaBTz+8tBREBQdN6IjtURikw4teOsx3Bw/mKn0QKDybSmplrhJpE6VnCSIXqjvZ1ge6h8Vw0bqnbJzRsD2ji+QbNrfG9j5Ar0zSWssFmNJJQ0nhWrvIYo6M1mgtJpFMHO7NaO/KcVnZDn7OJurer0dijLWm/K+m1kpStMmtHBoqfNWTmgihxBwI7k5BadKcjZ2VrdbXHGmOOfmuhRSQNSTkKIAkUUEAolRFBFKijW20BjS4mgAJK7vdRYjXDS147Fp73/AKNSxQ261mWRzzxOA5DgFyCa1FYUapJJKqkhNcEQi4Ijg9bDVHTl4CJ53h1SeI+YWPkOC5MeWkEGhGIPJIkexgrjarKyS7fFbj2vbiRR7TVpwIr4HBUOrWsAlF1+DwMRz7wtIDVaRVT2R9Yy8Ompab7SwiHZMIwMgDulAxrzrlzjQOvmM1Mt21Si9Zxs2R4OwtDfWpXHmSPbfUXC0WJrywm8Nm++264tBdiN4DrDHIoKixCuxI3qWmbGybsI6/2gce/71PboFTCyvaYg9pcfSJHA2fo42tdeIM7fWzx5k+dugKrdZLeYLNLKMS1hIH3sh76KxUHTmj/SIJYq0L2EA8neqfOiDw6Vxe4ueS57jVzjmSlGS0hzSWuBq1wwIPMFdbVZnxvcyRpa9po5p4H5d6bFC57mtY0uc40a0CpceAAXvrHb9OVy9n1X0ibRZYpXdYgh1Mr7SWup7QmayvIbBQkVtdlaaGlQZRUeBXbVzRhs1mihdS81tX0yvuJc6ntJUm2PjAbtLtL7bt4Vo8YtcMMCKVrwXiiay4dFLZtLzl0ZOy2cs9ohaA115pjMt15N+jh0WIoM81E0RaZo4oTeY+W1vNHvMl1lBJIS4F5BwFA1obw5LRQiEkNaIyWFz2gAbrnFwc5vIm86pGO8eadLYInRiJ0bDGKUjLRcFMqNpQUW90dFKmDTMrzGxrYr7pLRG91XFnQ0q5lMTWoFDka8lyh0xaHujDWQUldaGsJL6t2LiKuAzqBwyV5HY423LrGjZghlABcBpeDaZVoPJBljYLtGNFy9dw6t/F9OVeKm7HoZ92tDjFFI1jTeZC+SPeJYJX3BvjdHGlcTTLijLb59naXPLS1tpbEwNLmOFZIGUDhw33HnjyVu7Q8Bu9DHVgaG7o3Q01aB4HJPdoyEuc8xMvOILnXRVxaQWk8yC1p9gTdj0nKsi048vY67HsnzvhaLx2wLC8F5bSlKxuw4AgpaH0xJI6LaNjDZoHStul1WhrmCjq51Eg8O9WbdHRNkMojYJDWrw0XjXPHvVTpnSENnaCGtBa0sjAABDcNxvJu63yCk5Y9LUhrNpsQtoOueqP1PcsAXEkkmpJqTzKNqtTpXl7zUn3DgB3INC4zLR4RSCSKSKKCIdVdBIudUQUDZCuZXRy5tIOSBRyFpBaSCMiOC2+rusofRkmD/AHO8PksPRBWJHsbJAcl0XnOhNaHR0bLvN7XEePNbew6TZIAWuBCpSehRAORVQkkkkEW3aMgnpt4WSEZEjeA5BwxCVg0ZZ4KmCCONxFC8CryOV44qSmlEElNc0HMV/lEUkUyOFo6rWjwAHwXSiAKNUCQSqgXICmPeAo9ptrWCpIWN03rXWrYsT2uA8OallLnT+sDYhTNxyb8+QXn1ttb5X33mpPkByC5SyFxJcSScyUmhZmVPYugcmAJ6KVU4PTUUQ+8kmVSQdKjmiEwxjkPJHYt7LfIIH0Qupno7Oy3yCQs7Oy3yCBEJqJs7eyEw2ZvL3lASE+y2t8RqxxHwPiFxNmb3/md80x1kb9787vmg2Oi9caYSineMvmFqLHpiOQVa4H2ryM2Qc3fnd80Yoy01a+QHucUse0slB4p95eV2TWGdlBeveOfuVtZ9ciOs0+zFWym+qgslFrjGc6j2FSG62RdoK2lNIks47WuHtBR5NcIxkfcUtaauqY6UBYi0a5dlp+Cp7brHO/qlrPZePxollPQ7TpNjRiQs3pTW9oqGbx7svNYed8z+tLe8R+lVx2Unbb+X91LFlb9KSSnfdhyGX7qIFw2Unab+U/NERydpn5T81B3AXQBRxHJ2mflPzT2tl5s/KfmiurmV5p64Ul7TPI/NOpLzj8j80R2SXGkn/wCfk75ojafc96DqkuPSfc96KciSE4JJICkkkikE1BJA0oJJKBhTSkkoGuQKSSAFJJJUBJJJAUkkkBQCSSQCE5qKSBwTkklQUUkkSCQSSVBSSSRX/9k="/>
          <p:cNvSpPr>
            <a:spLocks noChangeAspect="1" noChangeArrowheads="1"/>
          </p:cNvSpPr>
          <p:nvPr/>
        </p:nvSpPr>
        <p:spPr bwMode="auto">
          <a:xfrm>
            <a:off x="461446" y="160967"/>
            <a:ext cx="304721" cy="30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 dirty="0">
              <a:solidFill>
                <a:prstClr val="black"/>
              </a:solidFill>
              <a:latin typeface="MetricHPE"/>
            </a:endParaRPr>
          </a:p>
        </p:txBody>
      </p:sp>
      <p:sp>
        <p:nvSpPr>
          <p:cNvPr id="9" name="AutoShape 18" descr="data:image/png;base64,iVBORw0KGgoAAAANSUhEUgAAAY4AAAB/CAMAAADPY9VGAAAAflBMVEX///8AAAD8/Pzg4OD29vbr6+seHh55eXnc3NzZ2dnOzs7k5OTz8/NycnINDQ0kJCRJSUmAgIAUFBRXV1dgYGC4uLg8PDw1NTWqqqrDw8OdnZ1ra2vJycmKiooZGRmVlZUsLCw5OTlFRUVSUlK6urqwsLCjo6MpKSmXl5dlZWXspremAAAbXklEQVR4nO2d6aKqOqyAaQGRUeYZRQTU93/B26RlUpfT2vucc+8lf/ZeDlD6NWmapFWSVllllVVWWWWVVVZZZZVVVllllVVWWWWVVVZZZZVVVllllVVWWWWVVVZZZZVVVllllVVWWWWVf03odvtvNwGFWvStj+nyW5+DjxrvfvKXQnUd7iSrf+B+Vl79/iJ/QKztWw9jabn15hWp/YvmfCK0qqBNffk+DlXX755XkU3JrK7px7fvLu/13c9XkNPLJe+MqWetvqj0F9/SZTZ4jtG7t1aa/Ie7m+mlb02wDC2+YHaHqsoj880Lz8UwKe3jVGH/zYv3L7Bts1K5ec3KdEmvk/bTJlDtmH36nRsxgiSJi04dX5BDUkcvvhQZkhqSt2+tOO7Pdz9VBvtPxi2Dbu+I02jGu1eeSccsYkhaGCIH8mo8DQ27nOIkOTYnrZ++oehqG0QeCeQPW6AXGyfxPv3WXFQ72Tu+v0ncalBwtfXq04ue7tzOc+q3O03xyUM7rPTHvb8/x6ciPMHF1Oq4cYjj7+Kq9Pq3H4JLduq9Dedw8Jv3OkW1HQLinLxMUSjvAbVUo+RyJeGnOprF7FKBcatrH4jpEi5O2In5zzL65Nw9/1q6u4QkfnMIIo7rI8Omevzm/vGcwLPLV9EaUnTBpxNpmVSBQ9AbOuzJW0PFdMgkTuOhjVC1QDL2xCHaZ/en1Z5f6Pq1fqjBrD3nSgwHmhL7+bSwDVhzg7cdQYaDPJgXlWq89w7MY7lJtKCv+Svex4MsZN/aYFccNsR5o09oRuaSXA+ZLsvZ9SoZm49xKHrh8+ucWvPL+VyOZ83ZFK2JMzrgeN4ZW3j0z3BU6t3LqrarN/gMjlsytUz9pgrbAAfZLv/4kRY4+CTyXExyL/WG7FLQDvIhDiOZLlK863IuhXY3jXHxIazqVVd/gYPcOVe0bNLWxgERMxo0YiqxtZk9R+X4/GmWOMhLy6+k9zScekfYNKYnH+KgRhXHp/PQjflXCy3rwBqwmQyok2gp09coeGX/1OJzHMXtVEO3vaFHeVVci7zMTFVjEHSbOdqsL5pXvt0DucHRv7J2VnxHg49tKm1Pn2pHRRI7b8ZreN/gUGHqrBdt8cM+uhJfe97VVPscB7ncXkSotJGx4RhmBhsOgANZfziNotzgiF9YDNr6e69r0yqM5zM6cZkXIAef4ZCrpNBsI7M34iLHIvsciOqSMCqzzpvGiVM3br0/v/IOvM9wIPL49vO8wVRVzS4I5WrAQbt98M3CY8KRQ6/sq+fqQXPmXyiSGnnunAYJKa69PsKhN6Q62KaU++Nl8s/9XTMhGgUjumwQ2SWvuvpDHDu8bPnj+2yysq4DDsnwvwqqzHCgN+A+7xB5E0LQjVLLMjPPFeN6hy7HhzhK1n9lynAouj0AuXMl2JLTf77OV5saNVqxdG03w9GEr5ryGQ5J54bwh4UKcx38w5aMOJTtvRf2hkw4JL66C57y0Pfa+L6eX2OfMC9v06QYg/wMR3skxEhtGR4lEQvLO2NlevHuBQ43GZbih8afLKgbvnJsPsShcp/jh8ge86X2F33CQa2vFrYzHBWO9fgZVVoUi9YolySyY2EkP8NhwMTPceCSDKS4vTcz2K9mM8vbjwNW7ccJ5OTFryIUH+KQDK4eD6cEtswhm0s34fhSZjgkjbwyV7QSnjc14TkUQ4uNgyu8489wtPEMh3qoH+LQmQf9YpQp+SbCj1CLKq3m1qAg/tHW3Fd+5qc4TPQB/fTR+GC2iuz69I/i4Gv74xOHhA5Dg1Zg1GSXBJJ8Fa99hgPZDziEpbzDUbwRaFDrBlulZDAstjZMgXVvhNdXX/wUh1AP55F6QOToWOZ/FIeEa0lyeOJtckWgcn9NKdWrhOHQQ/HeRziUYomjeISDstk+fLkSyoMq7doux0ySmvV5nqdl5z57DJSPcZgaat6jOQlmjT+Oo8XZKnidh8r8WpVoDx/+EocZvIODjfT4ZWOsgC3Fw3oRcKWX+mXi5WMcUomegvPgHeNv4KB8Jqxe9IDSufueKjhvPsJh3dqcbXlnb+XTCxyZTiXKnAt/bM120JOb69OtEfVpV86MrNI11XhLy5ibXzkbvn2Dw3qQv9OXPSGCx9qdwmLgbInDbJfPrIr2PcriG2P/LHBILXruyYsEK70Qp5UstP6PcCi3z6VHd+7a9hWOjplowEFO41WG51Bur0b1tl1kJ5XLLNoHacrZjbuhdbc48nsct9MEt+b1XYcq+T2OdAlNjXgrqHKPI4uGzy5xmNy3fp41gRB/wP4tf8ChB85Cv8xqs7/zcl7gME7O3pLojt8CH6MnwqM2/c19ZPXG/96Pn6BsfTO5A7TfkUTkx5c42KrUGSJ2nnPBj9hgkyeR451wPm+VXelvcbQ+iWcPrXQxwYCHWm16uHa3C4dbQ85niKgscPS+fcT7pc/MlcWeo5CEo/EAB1tReFN72Yyv+c5S36iiGE9x0KwhDpud0NVrsDHWhdS4SqT6zIA9FrXaDTekVloTzRr/uuzJWbiqCxwUHO8LTyZSm6Cpo1eymZkrahzjCmePeKlHVLFutUPpwMiMg4SqfcJbwdwBjAT1+5Nhod2ilucTN+MjYY6DXnbeCe/3LHZE2WPs0ad8jMMADZtS5iYmL08LtW/dHY+r/4DDRLfL5j1GSAetxqzbBTIM8J/wGQ/29XEJiLlff4Cji+UmducchxXyYY8GBUwS0yCum1OQqiJXS7rg55JFh2S2pi1xqFyLRtgZjHK/k/gbrHEpDy9Fw3vMn7VucJgnqKvgs/mT0CpEtFGHH+OgKXS0K8o6lG1UYKR47ueYh6Zudj/isIwOOyewpA4HB7isBhDyNVMy8ZlPT8KlVhuGvGyBquUFcRz4QlFOT7ybcC6bcFCz5cOwSU0qmaEDiT/LQN3M9SH9jjrT8lTTnIZ+CK/hAgfNON1TigG+oRVskBvwhmeqPAKyyVgHXTgOO7MWOMzIZSscWk0D8qFgchan14c4vC2P4wk/09SIsxfjehQ+wn7EYTSEjx3WVXixnTKMEnYZkf4KfsahH88CPu1EUJHb6SmvvYdY5QxHPwaV2fTBVTLTxS1FFmZ75JpygNfOs9uNVx1xaOoYqwGjR7szwT64brmOk1QoB1NGnjcESYwFDnafDQDCb/6cZ4b12776EcfpEmIsYVOw1QvG4V00EOHk3XBT9BMOs7drwlMgbO6DKZI4rDE9vrLbSjof4D9GQKjunbiPRI3DdbNPgEjdwRuXQPN4Nti5WDMc2z60K9GDoSrcS7tKQ9QYFy237rFXQefK3Q2O7ZA/G3GcqmKIUdsqtiJxoVeTToqOyOXKcVRmWQWVyPfswRUbcFhp4JANjE5sxL1rPeKAL3Q/4ticNFHZwqZbGdAXaEc3U/+VU/7PgAA7yhgkKaHDeuyRWpFU/BhrjI5zDbPZCjfLPwY6aURO3GQrKbvmzkWTc2B/R7XTDfeG24442PySC8qEyJLMu8c3xbDHAD5m5AGHEi9x8LlsgWOz0ToRWg5MXCy7aLFZK/R52QtJrYMfG4MKe+qEQ4V2Io7Kf4YDQpckUX/EEXeqYYuBwaO2NjfYxTi5p1NawujiA/CwOhw1gANJpDk+DnMJa4EDPXsHXEgZBtrNylhpi9PpFNipqlaxvaVs6WMx/wrGXIW2J87U6sishWLwNEI3GSvr0jgnXTG5OWezDG3xpi0VFh7reaoBh3WDgy+/FjjiXLVafOj9gbci7kUraAtZsqTHeiYtYoagp1aGn/XBFA449Po9HArYTp5heIjDLTG6yfvWgHvbLc5r7jj5zrJ/RldrukKpeTgPOA7Q0LTFz7D1QixwSC0+KgyI3T0OK0cjdPRkNg+DF2zpqsBxwZlq00E5GuS68PGwYwccbPRAsR4fJcBJxovp48CBeU/7CcdU5jXigJoFbpF3PS+Li6Oct4KrR1yi7c2BTTt8dqPPcBi793BgEoYvlH9wdHlxB9oHxFGYKQ7Iy3DJiri25uJrRhqEdezWG556H3H0EqZamWuBcwp8M1rgOC4atR0sDSkMoplWdGg0ynH4vYH2CXUUTBTW8/gzHBA2bsBm2QIC7xQoqqFYq4S3/xGHWe88mO7uVuXwjSQSODLeiquMrgAbmttLVdIoQQsg6fC0gfkFDnP/GgeaywmHGuEgOwyX9PyiOlz3Aoftuqcm1pobHFfEVf6EY+5pMmfvOOAIIlKURq4l3oiDp7aKLuA4sGjzFkf8GIe0xVbSpzhiN4+q5g4HYphw8EmDeXgXjkPtch29ZnAUEEf4DQ6YuJzrcxy86/JRO7h5HUv4NLDFY0RXlaxSnU3lAgefulvJe4xjUU0uL4paUKB+nePIuXcWGGxYBrpo5QIHW2mjoXiAQwKbsnuKw8IIxl2QhJvsCQdvxUkfcKAoV94tX2sHhi4d7TMcyoH1lzuGyTqYs2YxK2ur0snRFTigDtqxdUl7jYN202Q0aok+4WiZSThezN7B2MA9Dli3Gk9wbJ7iUCB2eR+zusHRSuAfHJnfMscBAQ7Q2O9x4PR4+AwHxgFuMtc/Btg5Dgpq4bA/38Chhnc0sB5zwGGyftYsKJWAjST3OPTmNzi4vMYhF9iKBQ5wI5nCfI9DgTbzVeAHOPRg782C3DTyNJz8cN1hbXXmBt3hSP0drIte46DZ+eRVXTov6wmMGQ7mWQQZBSoQNbrHYWk+Vl9+i0NJDwf7JQ72dwihpwUONqOcjd/gCL/Bodr7xWYL1tK9L3CoVpll6u3cQSXD30Fr3sCRkiJiz9TOyq9xL8GAQ0qJBpc64ArifiqXLnsMZnyNo0ia00scUo7rvCUOq8DIy9c4rOQLHHLRRPPrXdhD8tnXSE9NE3rFMUhu5o4sdnFT62scVleqCmUmZ1NlXOcSXFoOnpWSJxUGzrcFdAi6OEscbEatdfSwvsHB1i2O47zAkY2tWOCQsgZCuegFf4Wj/gKHcXIXAdhph4rRuec68K7n4+5GO7odT32/gQPDs7Ss69Ssmj0TlwdAhXZY1bnnf3vElqlxj4P19d6g9PodDnVY9DzFobJW8LG4wMEGh2dCducfw2GnzTIcbkzVtEbXRBZlwkNrI44uJyLX/Y5nJWEMBXqWUkWZ9seJIMloKFWbxLzW/QaHopFG7Gv4GAdth4d5hqP3NiLnssTB1GPj8g1gX+PwZzjClziuB1dblG5lU625kbo8s1K6CxwHLxEJyTdwSBjGre+2JnEchT3u2TQLksTH/T0OZm+ShGdgPnd0xw0vAkf1AMexGltxiyP24yO26Wscjj3hsF/i8KfcKJfDSIPo9xFdxLEbA+jv4VCb+41JHAfflcSlZTahSB8YKwh1xhk6dx/juI1Z+Y9w7EkztGKJg/ZnCCV+PZUjjmLE4VSvcQTR8mIVaQrb9QWO+boDUuwcRzHkqN/CoeaNd1/pz3HUw+ZNpdRq/xpl9ziwfC+Xv5vKVTcpimsy4tjkD3A4PHB9h0Npi/1Ga7OvcfDCuBEHs4ivcEzBKiFsRo1KyOaQ/Q2Oy4Bj2n3/Fg6dnB/U+XMc47wFFRebTjLvHV1QVzbbf+fomrsgyiJgnCCOOn2AY1axssABie5El7Zf48DAZDMG2I/mSxzB7Za/S75VLXQmYnmJA+YRxOGN88A7U3l5bdoHdcyIwxnK32jKRrBmPlgGtq6DQZXvcFiprqqYqWpUwJG0D3DU0ya/OQ4LKsWZo/v9ugPH+5TvONLXntVtNVkPdgWDJM0NDugLnu8YCb6DI7ovfBpx+MOcginty6NV+cXHXNm3MSv4Bk/5YVcfM+NhCPERDtzXGP1mVY7Nwg3tgAOytG+sypeCfihmSVO6wIFbS4ZV+ds4aOSEM6eKmpmoOlzi6FjPQknDHQ4MZkIpw5ercvSzeyilptDVIX2EYyqkmeOADWfxr4IkaAl5UZnO/tN+gQMFjVUn9XMc7nc4UjLfA6Rs29agiyAJCuTA6kc4sC/g71+EEAHHvkIcV+l9HBDpbn4TQhR7HGoJV16IheOg1mc4ugQtxIgjFE/7CEf9FIdBoAGq2OrQsY/XDmmyGxw4juBchDscWFj4y4gu4DhZ4POeo/dxmHCfUP4DOFS+VTQbcajGZzigVvayxBHjnP8Ah0uf4FBSv5J1g6kEbI5U2qvmedr12qtLHFj+1/w1HBXz/hXzhMTfxoF5yuI3+Q6+8MDMq3pMcDhzHGVAP8Kh8TLIEYc7lNo9wOE9w2GSwOLlCAF7Zqs0eV84lyUOjBw+xAHLjd2zbOAbONQTqMV2D+uw93FAqhyDQb/AwWv0wq1k2qk84pA97SPtMMPEgzRar/F3zSO56j/hyJ7gULpzdThhrU9sp4bCD4hRSrswFziwxuhHHM4vtUOtHU+WWuJAouUzHL/KBuIhKND+SJLFbi/EUfrVRzjaHW9S7/F32/Pg3N7j8Ol4zXscln0c685IMqUcu3NmzXGgJ+c+Ss7yXXG/xAEbXpQLKseHOH43d/BSEjjwiJojDqt3T/oDHGX8GAeVs1bHYewduI9q+0MU4YF2dE+0wzwGU2GfHxedWIFku/weBzjoj3G8dHTxU9GAY7d8JuuyTy3JiH2Mlb697kAco2d1X0nivIFDHAYx7XhhONg8GT7yrH7CYZWZYGlfuHE5OUNg6wGO6olntd0XezLJbojrlrvDPQ7nUXIWO7p7Cwd8iuNYbilUbTb5KC3ZHWBr02fakfy87iBv4BC+FdkPpSHbpkqcXS8uscCBlaq+DfxnkRJZO2/2xx44WCde4n0iyenCmhP1FLtiA7uPMK0ELfaPLb8mOac3OGjvj4fdcQU5opoxL/yCD4nHW6mGyiv9NJXjIIOaMBxohqDQyh56nONQBxxY2IPds2etRRzOckeqlZmyXbNh4Z8bz9BtK1NGHDxud8qwFcLh3nGbwAuGc4XjSLYzHC2WoyYl5Ticn89eGM4XO+eyCpLF9h5LxLFkz57j4KmAILOUcrZhxOD59q1CqQw7Kql5SUgda4ZF+4PFTY9nKgrWofNu6C0+Z20OFgUczrCfQMn9kPj+7PCLjWaoliVX5GJgXuXYq2xlaPLC/WIrcLDBgG4mG6c8zlAKHBd1wLEdcOzhJV47ZOsUcdxsZlZKtQx4E3ZFlNlyN+Eoj4ibt0KU9O41HTY+cVJMnxHHGTYsY9cwfelQ5Z1OfYlDGtNfbP1x5qaLT2EIFOyMwDGe0hgejvZ4QXmw9VUbnWBslEPNwTUnXjccTXXwwGQNR7klprjrLgNC4641S0vOOSjJ/LyezbXYkN2lF38eq3AfSVgky9TD5I06KLxmPVB5IW4ti0MnbEviFalgICwcpMFwPgyBXVGA4/ZcI2XaIwGNdU/WgIPm4sW4CmpmIlvxfDaYC37HnMquuDbFvmlUaeijkwo46men8E3J1X1d11yruiEttoP0gsChemLQukXQj0G+TNT0b4qqapg/peYDjpPtdqW4uFOELhsuRsMvIWq+2Rg6ZLvNdDXL28VM8ZSsCodT49hnTqczSdJOnCeUFEGhSylfm0Qdr/61Td6Opu1Qiere4F1wMsDrho+WQuHZEp+a/HRDNntlR7K7dkscSjYWCbOP+HVYTdrRiantWASaPqZC90GrSHwFSuwsxRs6lWXidY4dzcVxYU1q++ToPT0Hb6YeQsDX3fKOhJww4rgwQGMXzfZuVotvllI29SM50Gk3EI+ZDIOL+AO0esqsYUG9CJnJN8VvbmaMfQSnZIhBlAyXyXreT8dSfPEo3qgo7yU4u0gcykosODZLXOvMY2tzUacdKyhwrONorMbBCwVuU2YaeiTiF40HZ0QfdMecdogdX21kZiuO+cFRrKeuYPasHF71baEduxTOygi4zT1NU4e50OuNLmtTSadmUKWsxIPzBaLe80HrHyLxwaRqp+6g6bAtzcqqeH5lW1VbUQl3zNUxVbsL+UGSmskPKd316oVr0clDIEw7DNwoGDMLgTsSicOspjXc/hxr2Y2psrxlf2D+H5+TXUyNbP5ugipt8r2SJCzp2BfnosAh6amm5wtUespr/MnG7V8dG2cub+/wIlGcA9CxBBwwuQ99MFeO8jT/aiJP1ee4XZUNY9Gr7fCs/E9jUEpnnoal7ewYgMXOIhhSfFuZSAiKEgMbk+Wkk+gFnrfWpawWnXgSTaWooQG0mSsntn6wCffHmqs3NcKYu0ZPAdYSwwbFIYyboi7wrJh4tkOPnVAKXxTDEHQwEy/On4VO0KsZEFecqaAwtU9wzzbgwJUPVTOYOa+z3dnprsmNTvghJGUza9hnfYj1I3gdxUyhf4bpgV3iCN45s8Y6tNDWF82Tz3tbDB9FjkaD5aBuWdjOphVlV+weSW5aUcwdKIuZbJgkFSgfcCpdgcwHxtBg/tTwnH6r98mGn9FibeH2fiXfprrYgNldL5FuZBcNzwXhsSP4L66TWCv8sRWgxkwtbb5wMaFiw21V2PxOoOssMGZ8Kat2uEshe+N8YdpNFZjOuAuTrQa5WQccDV+I4ipophxS7gcZHU8zzphToWVWiQo9/FoA6sdk3lRXHLKFRv3GkJoxaaphzbu1B4dXHASggKMWiNMnwIViszKErxzMnzGzjod+A2+fLThgzcMT+2wEiwx/uSHnwTbC7Tf3B4RYbBR6LWzoaw+Y/sRb60cyNFaBjbLBmM03vf1QRUYBFIRJGAWu9aY7HmCGc9/dPPVQqFVqzfF4jMPL7AdJ1Ih3DOAYTimmRrBIz3oVLxqEHaHHiFZMc1hHUPXgTPlkJd3PXTslEo4lNe2735YwGnAMh2ap3bXe+I09Hjoke8Fo3LKQV5XImoiP6TwIKulFweutiuEgkWz03WZHvVA5tB/8yInJ3ENeaUepYgRX/nmIpA0IqOyFMxNLs3RsceryMyCiYkjYTjMjc9+jN896pnJuF0yq+ekvisGvCauFcV0ve4f5NS/8QfXq5LpFKfUiqsFW5jMC2bLewRhCg9bhbrDIdnydrs88gWsQ2IfpPL58qp3XPf7o6kWokylO7zErfl1aDTqpj42xZi1RvduqGHx1/lsIssf1EosTx3Go5oufE9Gzye3XRN3fWH80+3WAVvvgN1V+FjZr7u/L0P6WqN/8cMnfFlgCNz+e8vqPCmzVdH/7Eykf3O67w9v/rpQN2fzqV0n+nIA7bf8X++ifE9h+f/xvKAd4Rqcvju/+vyRGQILuLafo70vpk+t/pCn/lrQ/1Qj888KW4tWf+NG7/8ViepAu+LdbwYWtBl8emvp/XGTb+4/oBlvD3VXlrvLvCc0uK45VVllllVVWWWWVVVZZZZVVVllllVVWWWWVVVZZZZVVVllllVVWWWWVVVZZ5f+V/A+rqDBHTuN9QgAAAABJRU5ErkJggg=="/>
          <p:cNvSpPr>
            <a:spLocks noChangeAspect="1" noChangeArrowheads="1"/>
          </p:cNvSpPr>
          <p:nvPr/>
        </p:nvSpPr>
        <p:spPr bwMode="auto">
          <a:xfrm>
            <a:off x="613806" y="313327"/>
            <a:ext cx="304721" cy="30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 dirty="0">
              <a:solidFill>
                <a:prstClr val="black"/>
              </a:solidFill>
              <a:latin typeface="MetricHPE"/>
            </a:endParaRPr>
          </a:p>
        </p:txBody>
      </p:sp>
      <p:pic>
        <p:nvPicPr>
          <p:cNvPr id="17" name="Picture 3" descr="C:\Users\salisbum\Documents\Presales\MPOP\A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78" y="1112713"/>
            <a:ext cx="4752749" cy="279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 breakdown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C1208DD5-D7B7-43E8-B558-8521AE66FC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HPE Smart Surveillance for traffic mgmt.</a:t>
            </a:r>
            <a:endParaRPr lang="en-US" dirty="0"/>
          </a:p>
        </p:txBody>
      </p:sp>
      <p:pic>
        <p:nvPicPr>
          <p:cNvPr id="11" name="Picture 2" descr="http://transportblog.co.nz/wp-content/uploads/2012/06/at-log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753" y="373740"/>
            <a:ext cx="662046" cy="65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73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performance 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6010" y="3761920"/>
            <a:ext cx="8459390" cy="1057658"/>
          </a:xfrm>
        </p:spPr>
        <p:txBody>
          <a:bodyPr/>
          <a:lstStyle/>
          <a:p>
            <a:r>
              <a:rPr lang="en-US" dirty="0"/>
              <a:t>How good are HPE Edgeline Systems for video analytics/surveillance?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268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HPE “deep compute” cartridges run legacy VA well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57082" y="1028700"/>
          <a:ext cx="8227456" cy="30671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0655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42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639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12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12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12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6676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System</a:t>
                      </a:r>
                      <a:endParaRPr lang="en-US" sz="10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#Cores</a:t>
                      </a:r>
                      <a:endParaRPr lang="en-US" sz="10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Memory</a:t>
                      </a:r>
                      <a:endParaRPr lang="en-US" sz="10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#Streams</a:t>
                      </a:r>
                    </a:p>
                    <a:p>
                      <a:pPr algn="ctr"/>
                      <a:r>
                        <a:rPr lang="en-US" sz="1000" dirty="0"/>
                        <a:t>(scene</a:t>
                      </a:r>
                      <a:r>
                        <a:rPr lang="en-US" sz="1000" baseline="0" dirty="0"/>
                        <a:t> analysis)</a:t>
                      </a:r>
                      <a:endParaRPr lang="en-US" sz="10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#Streams (face recognition)</a:t>
                      </a:r>
                      <a:endParaRPr lang="en-US" sz="10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#Streams (number</a:t>
                      </a:r>
                      <a:r>
                        <a:rPr lang="en-US" sz="1000" baseline="0" dirty="0"/>
                        <a:t> plate recognition)</a:t>
                      </a:r>
                      <a:endParaRPr lang="en-US" sz="1000" b="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6706">
                <a:tc>
                  <a:txBody>
                    <a:bodyPr/>
                    <a:lstStyle/>
                    <a:p>
                      <a:r>
                        <a:rPr lang="en-US" sz="1000" dirty="0"/>
                        <a:t>HPE GL10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 GB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~1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~1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0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6706">
                <a:tc>
                  <a:txBody>
                    <a:bodyPr/>
                    <a:lstStyle/>
                    <a:p>
                      <a:r>
                        <a:rPr lang="en-US" sz="1000" dirty="0"/>
                        <a:t>HPE GL20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8 GB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~2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~1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6706">
                <a:tc>
                  <a:txBody>
                    <a:bodyPr/>
                    <a:lstStyle/>
                    <a:p>
                      <a:r>
                        <a:rPr lang="en-US" sz="1000" dirty="0"/>
                        <a:t>HPE EL1000 (m510-8)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8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80 GB*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18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6706">
                <a:tc>
                  <a:txBody>
                    <a:bodyPr/>
                    <a:lstStyle/>
                    <a:p>
                      <a:r>
                        <a:rPr lang="en-US" sz="1000" dirty="0"/>
                        <a:t>HPE EL1000 (m510-16)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16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128 GB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10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6706">
                <a:tc>
                  <a:txBody>
                    <a:bodyPr/>
                    <a:lstStyle/>
                    <a:p>
                      <a:r>
                        <a:rPr lang="en-US" sz="1000" dirty="0"/>
                        <a:t>HPE EL1000 (m710x)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64 GB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17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6706">
                <a:tc>
                  <a:txBody>
                    <a:bodyPr/>
                    <a:lstStyle/>
                    <a:p>
                      <a:r>
                        <a:rPr lang="en-US" sz="1000" dirty="0"/>
                        <a:t>HPE EL4000 (4x m510-8)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4x8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4x80 GB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72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8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6706">
                <a:tc>
                  <a:txBody>
                    <a:bodyPr/>
                    <a:lstStyle/>
                    <a:p>
                      <a:r>
                        <a:rPr lang="en-US" sz="1000" dirty="0"/>
                        <a:t>HPE EL4000 (4xm510-16)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4x16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4x128 GB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80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40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16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6706">
                <a:tc>
                  <a:txBody>
                    <a:bodyPr/>
                    <a:lstStyle/>
                    <a:p>
                      <a:r>
                        <a:rPr lang="en-US" sz="1000" dirty="0"/>
                        <a:t>HPE EL4000 (4xm710x)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4x4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4x64 GB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68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16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8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6706">
                <a:tc>
                  <a:txBody>
                    <a:bodyPr/>
                    <a:lstStyle/>
                    <a:p>
                      <a:r>
                        <a:rPr lang="en-US" sz="1000" dirty="0"/>
                        <a:t>Ref. HPE DL360 G9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2x8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128 GB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~20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12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  <a:endParaRPr lang="en-US" sz="10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0173" y="4241775"/>
            <a:ext cx="8515349" cy="34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050" dirty="0">
                <a:solidFill>
                  <a:prstClr val="black"/>
                </a:solidFill>
              </a:rPr>
              <a:t>More details at: </a:t>
            </a:r>
            <a:r>
              <a:rPr lang="en-US" sz="1050" dirty="0">
                <a:solidFill>
                  <a:prstClr val="black"/>
                </a:solidFill>
                <a:hlinkClick r:id="rId2"/>
              </a:rPr>
              <a:t>http://www.hpe.com/support/EL-EVA</a:t>
            </a:r>
            <a:r>
              <a:rPr lang="en-US" sz="1050" dirty="0">
                <a:solidFill>
                  <a:prstClr val="black"/>
                </a:solidFill>
              </a:rPr>
              <a:t>, uses IDOL Media Server; Formal Set of experiments. Details available on request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4239" y="749808"/>
            <a:ext cx="2400299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1350" dirty="0">
                <a:solidFill>
                  <a:prstClr val="black"/>
                </a:solidFill>
              </a:rPr>
              <a:t>(Simple scenes only)</a:t>
            </a:r>
          </a:p>
        </p:txBody>
      </p:sp>
      <p:pic>
        <p:nvPicPr>
          <p:cNvPr id="7" name="Picture 9" descr="image00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0505" y="4643071"/>
            <a:ext cx="1061674" cy="33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29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CPU+GPU VA – Nvidia and </a:t>
            </a:r>
            <a:r>
              <a:rPr lang="en-US" dirty="0" err="1"/>
              <a:t>Xjera</a:t>
            </a:r>
            <a:r>
              <a:rPr lang="en-US" dirty="0"/>
              <a:t> ISV Software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5067264" y="808186"/>
            <a:ext cx="3650714" cy="3886200"/>
          </a:xfrm>
        </p:spPr>
        <p:txBody>
          <a:bodyPr>
            <a:normAutofit/>
          </a:bodyPr>
          <a:lstStyle/>
          <a:p>
            <a:pPr>
              <a:buFont typeface="MetricHPE" panose="020B0503030202060203" pitchFamily="34" charset="0"/>
              <a:buChar char="–"/>
            </a:pPr>
            <a:r>
              <a:rPr lang="en-US" sz="1350" dirty="0"/>
              <a:t>XJERA </a:t>
            </a:r>
            <a:r>
              <a:rPr lang="en-US" sz="1350" dirty="0" err="1"/>
              <a:t>Xintelligence</a:t>
            </a:r>
            <a:r>
              <a:rPr lang="en-US" sz="1350" dirty="0"/>
              <a:t> / </a:t>
            </a:r>
            <a:r>
              <a:rPr lang="en-US" sz="1350" dirty="0" err="1"/>
              <a:t>Xhound</a:t>
            </a:r>
            <a:r>
              <a:rPr lang="en-US" sz="1350" dirty="0"/>
              <a:t>/ </a:t>
            </a:r>
            <a:r>
              <a:rPr lang="en-US" sz="1350" dirty="0" err="1"/>
              <a:t>Xtransport</a:t>
            </a:r>
            <a:r>
              <a:rPr lang="en-US" sz="1350" dirty="0"/>
              <a:t> / </a:t>
            </a:r>
            <a:r>
              <a:rPr lang="en-US" sz="1350" dirty="0" err="1"/>
              <a:t>XPlate</a:t>
            </a:r>
            <a:endParaRPr lang="en-US" sz="1350" dirty="0"/>
          </a:p>
          <a:p>
            <a:pPr lvl="1">
              <a:buFont typeface="MetricHPE" panose="020B0503030202060203" pitchFamily="34" charset="0"/>
              <a:buChar char="–"/>
            </a:pPr>
            <a:r>
              <a:rPr lang="en-US" sz="1200" dirty="0"/>
              <a:t>Core executable which runs over </a:t>
            </a:r>
            <a:r>
              <a:rPr lang="pt-BR" sz="1200" dirty="0"/>
              <a:t>Nvidia SDK (CUDA 8.0, CUDNN 5.1)</a:t>
            </a:r>
          </a:p>
          <a:p>
            <a:pPr lvl="1">
              <a:buFont typeface="MetricHPE" panose="020B0503030202060203" pitchFamily="34" charset="0"/>
              <a:buChar char="–"/>
            </a:pPr>
            <a:r>
              <a:rPr lang="pt-BR" sz="1200" dirty="0"/>
              <a:t>Optimized by use-cases: Person detection/counting, Facial tracking, Vehicles, License plates/Traffic</a:t>
            </a:r>
          </a:p>
          <a:p>
            <a:pPr lvl="1">
              <a:buFont typeface="MetricHPE" panose="020B0503030202060203" pitchFamily="34" charset="0"/>
              <a:buChar char="–"/>
            </a:pPr>
            <a:r>
              <a:rPr lang="en-US" sz="1200" dirty="0"/>
              <a:t>Assumes neural network “training” is performed in datacenter, “inferencing” is performed at the edge</a:t>
            </a:r>
          </a:p>
          <a:p>
            <a:pPr lvl="1">
              <a:buFont typeface="MetricHPE" panose="020B0503030202060203" pitchFamily="34" charset="0"/>
              <a:buChar char="–"/>
            </a:pPr>
            <a:r>
              <a:rPr lang="en-US" sz="1200" dirty="0"/>
              <a:t>Low latency response time, detect large number of features in given stream with super-human accuracy</a:t>
            </a:r>
          </a:p>
          <a:p>
            <a:pPr>
              <a:buFont typeface="MetricHPE" panose="020B0503030202060203" pitchFamily="34" charset="0"/>
              <a:buChar char="–"/>
            </a:pPr>
            <a:r>
              <a:rPr lang="en-US" sz="1350" dirty="0"/>
              <a:t>Award-winning ISV software demonstrates “power” of HPE Edgeline + Nvidia hardware for accelerated video analytics</a:t>
            </a:r>
          </a:p>
          <a:p>
            <a:pPr>
              <a:buFont typeface="MetricHPE" panose="020B0503030202060203" pitchFamily="34" charset="0"/>
              <a:buChar char="–"/>
            </a:pPr>
            <a:r>
              <a:rPr lang="en-US" sz="1350" dirty="0"/>
              <a:t>Certified!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029" y="1158398"/>
            <a:ext cx="1257300" cy="6805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795" y="1065836"/>
            <a:ext cx="1260991" cy="59369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589729" y="1272699"/>
            <a:ext cx="571500" cy="213542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https://blogs.nvidia.com/wp-content/uploads/2014/12/NVIDIA-Logo-Blog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1" t="20368" r="24060" b="19806"/>
          <a:stretch/>
        </p:blipFill>
        <p:spPr bwMode="auto">
          <a:xfrm>
            <a:off x="1619495" y="4182503"/>
            <a:ext cx="8001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421" y="4332522"/>
            <a:ext cx="1114425" cy="2714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479" y="2129054"/>
            <a:ext cx="1253729" cy="14307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7208" y="2137260"/>
            <a:ext cx="1091585" cy="141431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8166" y="2118303"/>
            <a:ext cx="1132285" cy="143327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0451" y="2101522"/>
            <a:ext cx="1232297" cy="145005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4467" y="3522301"/>
            <a:ext cx="1250156" cy="69294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264505" y="1780364"/>
            <a:ext cx="1657351" cy="234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HPE EL1000/4000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79186" y="1527571"/>
            <a:ext cx="1657351" cy="234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Nvidia P4</a:t>
            </a:r>
          </a:p>
        </p:txBody>
      </p:sp>
      <p:pic>
        <p:nvPicPr>
          <p:cNvPr id="5122" name="Picture 2" descr="http://images.anandtech.com/doci/7515/nvidia-cuda3_678x452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881" y="3551574"/>
            <a:ext cx="995505" cy="66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02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However, when paired with an Nvidia P4, Accelerated Video Analytics delivers huge performance gains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724" y="1059582"/>
            <a:ext cx="5076564" cy="324036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43808" y="2301720"/>
            <a:ext cx="45076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31X</a:t>
            </a:r>
          </a:p>
        </p:txBody>
      </p:sp>
      <p:sp>
        <p:nvSpPr>
          <p:cNvPr id="7" name="Rectangle 6"/>
          <p:cNvSpPr/>
          <p:nvPr/>
        </p:nvSpPr>
        <p:spPr>
          <a:xfrm>
            <a:off x="5058054" y="2295939"/>
            <a:ext cx="45076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31X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1171" y="2295939"/>
            <a:ext cx="45076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31X</a:t>
            </a:r>
          </a:p>
        </p:txBody>
      </p:sp>
      <p:sp>
        <p:nvSpPr>
          <p:cNvPr id="9" name="Rectangle 8"/>
          <p:cNvSpPr/>
          <p:nvPr/>
        </p:nvSpPr>
        <p:spPr>
          <a:xfrm>
            <a:off x="3886783" y="2295439"/>
            <a:ext cx="53893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111X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02971" y="4330824"/>
            <a:ext cx="532511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/>
              <a:t>Gap will further widen as complexity of video analytics increases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4239" y="780136"/>
            <a:ext cx="2400299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1350" dirty="0">
                <a:solidFill>
                  <a:prstClr val="black"/>
                </a:solidFill>
              </a:rPr>
              <a:t>(Complex Scenes)</a:t>
            </a:r>
          </a:p>
        </p:txBody>
      </p:sp>
    </p:spTree>
    <p:extLst>
      <p:ext uri="{BB962C8B-B14F-4D97-AF65-F5344CB8AC3E}">
        <p14:creationId xmlns:p14="http://schemas.microsoft.com/office/powerpoint/2010/main" val="206950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34763" y="748244"/>
            <a:ext cx="8708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 Rounded MT Bold" panose="020F0704030504030204" pitchFamily="34" charset="0"/>
              </a:rPr>
              <a:t>A fundamental shift in computing at the </a:t>
            </a:r>
            <a:r>
              <a:rPr lang="en-US" sz="2000">
                <a:latin typeface="Arial Rounded MT Bold" panose="020F0704030504030204" pitchFamily="34" charset="0"/>
              </a:rPr>
              <a:t>Edge </a:t>
            </a:r>
            <a:r>
              <a:rPr lang="en-US" sz="1600">
                <a:latin typeface="Arial Rounded MT Bold" panose="020F0704030504030204" pitchFamily="34" charset="0"/>
              </a:rPr>
              <a:t>is necessary for better user experience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08" y="72629"/>
            <a:ext cx="5811193" cy="289984"/>
          </a:xfrm>
        </p:spPr>
        <p:txBody>
          <a:bodyPr/>
          <a:lstStyle/>
          <a:p>
            <a:r>
              <a:rPr lang="en-US" sz="1600">
                <a:latin typeface="Arial Rounded MT Bold" panose="020F0704030504030204" pitchFamily="34" charset="0"/>
              </a:rPr>
              <a:t>… as in Real Estate, </a:t>
            </a:r>
            <a:r>
              <a:rPr lang="en-US" sz="1600" smtClean="0">
                <a:latin typeface="Arial Rounded MT Bold" panose="020F0704030504030204" pitchFamily="34" charset="0"/>
              </a:rPr>
              <a:t>the solution lies simply with 3 </a:t>
            </a:r>
            <a:r>
              <a:rPr lang="en-US" sz="1600">
                <a:latin typeface="Arial Rounded MT Bold" panose="020F0704030504030204" pitchFamily="34" charset="0"/>
              </a:rPr>
              <a:t>things</a:t>
            </a:r>
            <a:r>
              <a:rPr lang="en-US" sz="1600" smtClean="0">
                <a:latin typeface="Arial Rounded MT Bold" panose="020F0704030504030204" pitchFamily="34" charset="0"/>
              </a:rPr>
              <a:t>: </a:t>
            </a:r>
            <a:br>
              <a:rPr lang="en-US" sz="1600" smtClean="0">
                <a:latin typeface="Arial Rounded MT Bold" panose="020F0704030504030204" pitchFamily="34" charset="0"/>
              </a:rPr>
            </a:br>
            <a:endParaRPr lang="en-US" sz="1600" b="0" dirty="0">
              <a:latin typeface="Arial Rounded MT Bold" panose="020F07040305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097980" y="1397263"/>
            <a:ext cx="2093009" cy="1630928"/>
            <a:chOff x="4693871" y="976854"/>
            <a:chExt cx="2093009" cy="1630928"/>
          </a:xfrm>
        </p:grpSpPr>
        <p:sp>
          <p:nvSpPr>
            <p:cNvPr id="44" name="Text Placeholder 3"/>
            <p:cNvSpPr txBox="1">
              <a:spLocks/>
            </p:cNvSpPr>
            <p:nvPr/>
          </p:nvSpPr>
          <p:spPr>
            <a:xfrm>
              <a:off x="4693871" y="1156827"/>
              <a:ext cx="304850" cy="333306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8288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864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3152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868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5156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8872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37160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55448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prstClr val="black"/>
                </a:buClr>
                <a:buNone/>
              </a:pPr>
              <a:r>
                <a:rPr lang="en-US" sz="1600" dirty="0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#5</a:t>
              </a:r>
              <a:endParaRPr lang="en-US" sz="1600" dirty="0">
                <a:solidFill>
                  <a:prstClr val="black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45" name="Text Placeholder 3"/>
            <p:cNvSpPr txBox="1">
              <a:spLocks/>
            </p:cNvSpPr>
            <p:nvPr/>
          </p:nvSpPr>
          <p:spPr>
            <a:xfrm>
              <a:off x="5077617" y="1419784"/>
              <a:ext cx="1709263" cy="118799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8288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864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3152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868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5156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8872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37160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55448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prstClr val="black"/>
                </a:buClr>
                <a:buNone/>
              </a:pPr>
              <a:r>
                <a:rPr lang="en-US" sz="1200" b="1" dirty="0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Agility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prstClr val="black"/>
                </a:buClr>
                <a:buNone/>
              </a:pPr>
              <a:endParaRPr lang="en-US" sz="600" b="1" dirty="0">
                <a:solidFill>
                  <a:prstClr val="black"/>
                </a:solidFill>
                <a:latin typeface="Arial Rounded MT Bold" panose="020F0704030504030204" pitchFamily="34" charset="0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prstClr val="black"/>
                </a:buClr>
                <a:buNone/>
              </a:pPr>
              <a:r>
                <a:rPr lang="en-US" sz="1000" dirty="0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Pushing the value-add light but powerful decision making to the edge provides flexibility and agility to the edge</a:t>
              </a:r>
              <a:endParaRPr lang="en-US" sz="1000" dirty="0">
                <a:solidFill>
                  <a:prstClr val="black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47" name="Freeform 5"/>
            <p:cNvSpPr>
              <a:spLocks/>
            </p:cNvSpPr>
            <p:nvPr/>
          </p:nvSpPr>
          <p:spPr bwMode="auto">
            <a:xfrm>
              <a:off x="4995483" y="976854"/>
              <a:ext cx="425078" cy="425078"/>
            </a:xfrm>
            <a:custGeom>
              <a:avLst/>
              <a:gdLst>
                <a:gd name="T0" fmla="*/ 72 w 144"/>
                <a:gd name="T1" fmla="*/ 144 h 144"/>
                <a:gd name="T2" fmla="*/ 0 w 144"/>
                <a:gd name="T3" fmla="*/ 72 h 144"/>
                <a:gd name="T4" fmla="*/ 72 w 144"/>
                <a:gd name="T5" fmla="*/ 0 h 144"/>
                <a:gd name="T6" fmla="*/ 72 w 144"/>
                <a:gd name="T7" fmla="*/ 8 h 144"/>
                <a:gd name="T8" fmla="*/ 8 w 144"/>
                <a:gd name="T9" fmla="*/ 72 h 144"/>
                <a:gd name="T10" fmla="*/ 72 w 144"/>
                <a:gd name="T11" fmla="*/ 136 h 144"/>
                <a:gd name="T12" fmla="*/ 136 w 144"/>
                <a:gd name="T13" fmla="*/ 72 h 144"/>
                <a:gd name="T14" fmla="*/ 144 w 144"/>
                <a:gd name="T15" fmla="*/ 72 h 144"/>
                <a:gd name="T16" fmla="*/ 72 w 144"/>
                <a:gd name="T1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4">
                  <a:moveTo>
                    <a:pt x="72" y="144"/>
                  </a:moveTo>
                  <a:cubicBezTo>
                    <a:pt x="32" y="144"/>
                    <a:pt x="0" y="112"/>
                    <a:pt x="0" y="72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37" y="8"/>
                    <a:pt x="8" y="37"/>
                    <a:pt x="8" y="72"/>
                  </a:cubicBezTo>
                  <a:cubicBezTo>
                    <a:pt x="8" y="107"/>
                    <a:pt x="37" y="136"/>
                    <a:pt x="72" y="136"/>
                  </a:cubicBezTo>
                  <a:cubicBezTo>
                    <a:pt x="107" y="136"/>
                    <a:pt x="136" y="107"/>
                    <a:pt x="136" y="72"/>
                  </a:cubicBezTo>
                  <a:cubicBezTo>
                    <a:pt x="144" y="72"/>
                    <a:pt x="144" y="72"/>
                    <a:pt x="144" y="72"/>
                  </a:cubicBezTo>
                  <a:cubicBezTo>
                    <a:pt x="144" y="112"/>
                    <a:pt x="112" y="144"/>
                    <a:pt x="72" y="1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prstClr val="black"/>
                </a:solidFill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306503" y="1379936"/>
            <a:ext cx="2346762" cy="1562969"/>
            <a:chOff x="2587870" y="990578"/>
            <a:chExt cx="2346762" cy="1562969"/>
          </a:xfrm>
        </p:grpSpPr>
        <p:grpSp>
          <p:nvGrpSpPr>
            <p:cNvPr id="13" name="Group 12"/>
            <p:cNvGrpSpPr/>
            <p:nvPr/>
          </p:nvGrpSpPr>
          <p:grpSpPr>
            <a:xfrm>
              <a:off x="2587870" y="990578"/>
              <a:ext cx="2346762" cy="1562969"/>
              <a:chOff x="2587870" y="990578"/>
              <a:chExt cx="2346762" cy="1562969"/>
            </a:xfrm>
          </p:grpSpPr>
          <p:sp>
            <p:nvSpPr>
              <p:cNvPr id="43" name="Text Placeholder 3"/>
              <p:cNvSpPr txBox="1">
                <a:spLocks/>
              </p:cNvSpPr>
              <p:nvPr/>
            </p:nvSpPr>
            <p:spPr>
              <a:xfrm>
                <a:off x="2587870" y="1142087"/>
                <a:ext cx="738443" cy="673356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11480" indent="-18288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864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3152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6868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5156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8872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7160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55448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prstClr val="black"/>
                  </a:buClr>
                  <a:buNone/>
                </a:pPr>
                <a:r>
                  <a:rPr lang="en-US" sz="1600" dirty="0" smtClean="0">
                    <a:solidFill>
                      <a:prstClr val="black"/>
                    </a:solidFill>
                    <a:latin typeface="Arial Rounded MT Bold" panose="020F0704030504030204" pitchFamily="34" charset="0"/>
                  </a:rPr>
                  <a:t>#1</a:t>
                </a:r>
                <a:endParaRPr lang="en-US" sz="1600" dirty="0">
                  <a:solidFill>
                    <a:prstClr val="black"/>
                  </a:solidFill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49" name="Text Placeholder 3"/>
              <p:cNvSpPr txBox="1">
                <a:spLocks/>
              </p:cNvSpPr>
              <p:nvPr/>
            </p:nvSpPr>
            <p:spPr>
              <a:xfrm>
                <a:off x="2982397" y="1434409"/>
                <a:ext cx="1952235" cy="111913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11480" indent="-18288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864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3152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6868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5156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8872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7160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55448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Clr>
                    <a:prstClr val="black"/>
                  </a:buClr>
                  <a:buNone/>
                </a:pPr>
                <a:r>
                  <a:rPr lang="en-US" sz="1200" b="1" dirty="0" smtClean="0">
                    <a:solidFill>
                      <a:prstClr val="black"/>
                    </a:solidFill>
                    <a:latin typeface="Arial Rounded MT Bold" panose="020F0704030504030204" pitchFamily="34" charset="0"/>
                  </a:rPr>
                  <a:t>Bandwidth &amp; Cost</a:t>
                </a:r>
                <a:endParaRPr lang="en-US" sz="1000" dirty="0">
                  <a:solidFill>
                    <a:prstClr val="black"/>
                  </a:solidFill>
                  <a:latin typeface="Arial Rounded MT Bold" panose="020F070403050403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Clr>
                    <a:prstClr val="black"/>
                  </a:buClr>
                  <a:buNone/>
                </a:pPr>
                <a:endParaRPr lang="en-US" sz="600" dirty="0" smtClean="0">
                  <a:solidFill>
                    <a:prstClr val="black"/>
                  </a:solidFill>
                  <a:latin typeface="Arial Rounded MT Bold" panose="020F070403050403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Clr>
                    <a:prstClr val="black"/>
                  </a:buClr>
                  <a:buNone/>
                </a:pPr>
                <a:r>
                  <a:rPr lang="en-US" sz="1000" dirty="0" smtClean="0">
                    <a:solidFill>
                      <a:prstClr val="black"/>
                    </a:solidFill>
                    <a:latin typeface="Arial Rounded MT Bold" panose="020F0704030504030204" pitchFamily="34" charset="0"/>
                  </a:rPr>
                  <a:t>Network </a:t>
                </a:r>
                <a:r>
                  <a:rPr lang="en-US" sz="1000" dirty="0">
                    <a:solidFill>
                      <a:prstClr val="black"/>
                    </a:solidFill>
                    <a:latin typeface="Arial Rounded MT Bold" panose="020F0704030504030204" pitchFamily="34" charset="0"/>
                  </a:rPr>
                  <a:t>bandwidth to remote locations is often limited, unreliable and expensive. Sending it synchronously adds to the cost.</a:t>
                </a:r>
              </a:p>
            </p:txBody>
          </p:sp>
          <p:sp>
            <p:nvSpPr>
              <p:cNvPr id="51" name="Freeform 48"/>
              <p:cNvSpPr>
                <a:spLocks noEditPoints="1"/>
              </p:cNvSpPr>
              <p:nvPr/>
            </p:nvSpPr>
            <p:spPr bwMode="auto">
              <a:xfrm>
                <a:off x="2957092" y="990578"/>
                <a:ext cx="548424" cy="365615"/>
              </a:xfrm>
              <a:custGeom>
                <a:avLst/>
                <a:gdLst>
                  <a:gd name="T0" fmla="*/ 23 w 144"/>
                  <a:gd name="T1" fmla="*/ 72 h 95"/>
                  <a:gd name="T2" fmla="*/ 15 w 144"/>
                  <a:gd name="T3" fmla="*/ 72 h 95"/>
                  <a:gd name="T4" fmla="*/ 72 w 144"/>
                  <a:gd name="T5" fmla="*/ 15 h 95"/>
                  <a:gd name="T6" fmla="*/ 115 w 144"/>
                  <a:gd name="T7" fmla="*/ 35 h 95"/>
                  <a:gd name="T8" fmla="*/ 109 w 144"/>
                  <a:gd name="T9" fmla="*/ 41 h 95"/>
                  <a:gd name="T10" fmla="*/ 72 w 144"/>
                  <a:gd name="T11" fmla="*/ 23 h 95"/>
                  <a:gd name="T12" fmla="*/ 23 w 144"/>
                  <a:gd name="T13" fmla="*/ 72 h 95"/>
                  <a:gd name="T14" fmla="*/ 144 w 144"/>
                  <a:gd name="T15" fmla="*/ 72 h 95"/>
                  <a:gd name="T16" fmla="*/ 72 w 144"/>
                  <a:gd name="T17" fmla="*/ 0 h 95"/>
                  <a:gd name="T18" fmla="*/ 0 w 144"/>
                  <a:gd name="T19" fmla="*/ 72 h 95"/>
                  <a:gd name="T20" fmla="*/ 0 w 144"/>
                  <a:gd name="T21" fmla="*/ 95 h 95"/>
                  <a:gd name="T22" fmla="*/ 52 w 144"/>
                  <a:gd name="T23" fmla="*/ 95 h 95"/>
                  <a:gd name="T24" fmla="*/ 56 w 144"/>
                  <a:gd name="T25" fmla="*/ 91 h 95"/>
                  <a:gd name="T26" fmla="*/ 52 w 144"/>
                  <a:gd name="T27" fmla="*/ 87 h 95"/>
                  <a:gd name="T28" fmla="*/ 8 w 144"/>
                  <a:gd name="T29" fmla="*/ 87 h 95"/>
                  <a:gd name="T30" fmla="*/ 8 w 144"/>
                  <a:gd name="T31" fmla="*/ 72 h 95"/>
                  <a:gd name="T32" fmla="*/ 72 w 144"/>
                  <a:gd name="T33" fmla="*/ 8 h 95"/>
                  <a:gd name="T34" fmla="*/ 136 w 144"/>
                  <a:gd name="T35" fmla="*/ 72 h 95"/>
                  <a:gd name="T36" fmla="*/ 136 w 144"/>
                  <a:gd name="T37" fmla="*/ 87 h 95"/>
                  <a:gd name="T38" fmla="*/ 92 w 144"/>
                  <a:gd name="T39" fmla="*/ 87 h 95"/>
                  <a:gd name="T40" fmla="*/ 88 w 144"/>
                  <a:gd name="T41" fmla="*/ 91 h 95"/>
                  <a:gd name="T42" fmla="*/ 92 w 144"/>
                  <a:gd name="T43" fmla="*/ 95 h 95"/>
                  <a:gd name="T44" fmla="*/ 144 w 144"/>
                  <a:gd name="T45" fmla="*/ 95 h 95"/>
                  <a:gd name="T46" fmla="*/ 144 w 144"/>
                  <a:gd name="T47" fmla="*/ 7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4" h="95">
                    <a:moveTo>
                      <a:pt x="23" y="72"/>
                    </a:move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41"/>
                      <a:pt x="41" y="15"/>
                      <a:pt x="72" y="15"/>
                    </a:cubicBezTo>
                    <a:cubicBezTo>
                      <a:pt x="89" y="15"/>
                      <a:pt x="104" y="22"/>
                      <a:pt x="115" y="35"/>
                    </a:cubicBezTo>
                    <a:cubicBezTo>
                      <a:pt x="109" y="41"/>
                      <a:pt x="109" y="41"/>
                      <a:pt x="109" y="41"/>
                    </a:cubicBezTo>
                    <a:cubicBezTo>
                      <a:pt x="100" y="29"/>
                      <a:pt x="86" y="23"/>
                      <a:pt x="72" y="23"/>
                    </a:cubicBezTo>
                    <a:cubicBezTo>
                      <a:pt x="45" y="23"/>
                      <a:pt x="23" y="45"/>
                      <a:pt x="23" y="72"/>
                    </a:cubicBezTo>
                    <a:close/>
                    <a:moveTo>
                      <a:pt x="144" y="72"/>
                    </a:moveTo>
                    <a:cubicBezTo>
                      <a:pt x="144" y="32"/>
                      <a:pt x="11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52" y="95"/>
                      <a:pt x="52" y="95"/>
                      <a:pt x="52" y="95"/>
                    </a:cubicBezTo>
                    <a:cubicBezTo>
                      <a:pt x="54" y="95"/>
                      <a:pt x="56" y="93"/>
                      <a:pt x="56" y="91"/>
                    </a:cubicBezTo>
                    <a:cubicBezTo>
                      <a:pt x="56" y="89"/>
                      <a:pt x="54" y="87"/>
                      <a:pt x="52" y="87"/>
                    </a:cubicBezTo>
                    <a:cubicBezTo>
                      <a:pt x="8" y="87"/>
                      <a:pt x="8" y="87"/>
                      <a:pt x="8" y="87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8" y="37"/>
                      <a:pt x="37" y="8"/>
                      <a:pt x="72" y="8"/>
                    </a:cubicBezTo>
                    <a:cubicBezTo>
                      <a:pt x="107" y="8"/>
                      <a:pt x="136" y="37"/>
                      <a:pt x="136" y="72"/>
                    </a:cubicBezTo>
                    <a:cubicBezTo>
                      <a:pt x="136" y="87"/>
                      <a:pt x="136" y="87"/>
                      <a:pt x="136" y="87"/>
                    </a:cubicBezTo>
                    <a:cubicBezTo>
                      <a:pt x="92" y="87"/>
                      <a:pt x="92" y="87"/>
                      <a:pt x="92" y="87"/>
                    </a:cubicBezTo>
                    <a:cubicBezTo>
                      <a:pt x="90" y="87"/>
                      <a:pt x="88" y="89"/>
                      <a:pt x="88" y="91"/>
                    </a:cubicBezTo>
                    <a:cubicBezTo>
                      <a:pt x="88" y="93"/>
                      <a:pt x="90" y="95"/>
                      <a:pt x="92" y="95"/>
                    </a:cubicBezTo>
                    <a:cubicBezTo>
                      <a:pt x="144" y="95"/>
                      <a:pt x="144" y="95"/>
                      <a:pt x="144" y="95"/>
                    </a:cubicBezTo>
                    <a:lnTo>
                      <a:pt x="144" y="7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solidFill>
                    <a:prstClr val="black"/>
                  </a:solidFill>
                  <a:latin typeface="Arial Rounded MT Bold" panose="020F0704030504030204" pitchFamily="34" charset="0"/>
                </a:endParaRPr>
              </a:p>
            </p:txBody>
          </p:sp>
        </p:grpSp>
        <p:sp>
          <p:nvSpPr>
            <p:cNvPr id="52" name="Freeform 49"/>
            <p:cNvSpPr>
              <a:spLocks noEditPoints="1"/>
            </p:cNvSpPr>
            <p:nvPr/>
          </p:nvSpPr>
          <p:spPr bwMode="auto">
            <a:xfrm>
              <a:off x="3185602" y="1174962"/>
              <a:ext cx="263181" cy="157593"/>
            </a:xfrm>
            <a:custGeom>
              <a:avLst/>
              <a:gdLst>
                <a:gd name="T0" fmla="*/ 69 w 69"/>
                <a:gd name="T1" fmla="*/ 24 h 41"/>
                <a:gd name="T2" fmla="*/ 61 w 69"/>
                <a:gd name="T3" fmla="*/ 24 h 41"/>
                <a:gd name="T4" fmla="*/ 56 w 69"/>
                <a:gd name="T5" fmla="*/ 4 h 41"/>
                <a:gd name="T6" fmla="*/ 64 w 69"/>
                <a:gd name="T7" fmla="*/ 0 h 41"/>
                <a:gd name="T8" fmla="*/ 69 w 69"/>
                <a:gd name="T9" fmla="*/ 24 h 41"/>
                <a:gd name="T10" fmla="*/ 49 w 69"/>
                <a:gd name="T11" fmla="*/ 21 h 41"/>
                <a:gd name="T12" fmla="*/ 24 w 69"/>
                <a:gd name="T13" fmla="*/ 29 h 41"/>
                <a:gd name="T14" fmla="*/ 12 w 69"/>
                <a:gd name="T15" fmla="*/ 41 h 41"/>
                <a:gd name="T16" fmla="*/ 0 w 69"/>
                <a:gd name="T17" fmla="*/ 29 h 41"/>
                <a:gd name="T18" fmla="*/ 12 w 69"/>
                <a:gd name="T19" fmla="*/ 17 h 41"/>
                <a:gd name="T20" fmla="*/ 21 w 69"/>
                <a:gd name="T21" fmla="*/ 22 h 41"/>
                <a:gd name="T22" fmla="*/ 47 w 69"/>
                <a:gd name="T23" fmla="*/ 13 h 41"/>
                <a:gd name="T24" fmla="*/ 52 w 69"/>
                <a:gd name="T25" fmla="*/ 16 h 41"/>
                <a:gd name="T26" fmla="*/ 49 w 69"/>
                <a:gd name="T27" fmla="*/ 21 h 41"/>
                <a:gd name="T28" fmla="*/ 16 w 69"/>
                <a:gd name="T29" fmla="*/ 29 h 41"/>
                <a:gd name="T30" fmla="*/ 12 w 69"/>
                <a:gd name="T31" fmla="*/ 25 h 41"/>
                <a:gd name="T32" fmla="*/ 8 w 69"/>
                <a:gd name="T33" fmla="*/ 29 h 41"/>
                <a:gd name="T34" fmla="*/ 12 w 69"/>
                <a:gd name="T35" fmla="*/ 33 h 41"/>
                <a:gd name="T36" fmla="*/ 16 w 69"/>
                <a:gd name="T37" fmla="*/ 2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" h="41">
                  <a:moveTo>
                    <a:pt x="69" y="24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1" y="17"/>
                    <a:pt x="59" y="10"/>
                    <a:pt x="56" y="4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7" y="8"/>
                    <a:pt x="69" y="16"/>
                    <a:pt x="69" y="24"/>
                  </a:cubicBezTo>
                  <a:close/>
                  <a:moveTo>
                    <a:pt x="49" y="21"/>
                  </a:moveTo>
                  <a:cubicBezTo>
                    <a:pt x="24" y="29"/>
                    <a:pt x="24" y="29"/>
                    <a:pt x="24" y="29"/>
                  </a:cubicBezTo>
                  <a:cubicBezTo>
                    <a:pt x="24" y="36"/>
                    <a:pt x="19" y="41"/>
                    <a:pt x="12" y="41"/>
                  </a:cubicBezTo>
                  <a:cubicBezTo>
                    <a:pt x="5" y="41"/>
                    <a:pt x="0" y="36"/>
                    <a:pt x="0" y="29"/>
                  </a:cubicBezTo>
                  <a:cubicBezTo>
                    <a:pt x="0" y="22"/>
                    <a:pt x="5" y="17"/>
                    <a:pt x="12" y="17"/>
                  </a:cubicBezTo>
                  <a:cubicBezTo>
                    <a:pt x="16" y="17"/>
                    <a:pt x="19" y="19"/>
                    <a:pt x="21" y="22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9" y="12"/>
                    <a:pt x="51" y="14"/>
                    <a:pt x="52" y="16"/>
                  </a:cubicBezTo>
                  <a:cubicBezTo>
                    <a:pt x="52" y="18"/>
                    <a:pt x="51" y="20"/>
                    <a:pt x="49" y="21"/>
                  </a:cubicBezTo>
                  <a:close/>
                  <a:moveTo>
                    <a:pt x="16" y="29"/>
                  </a:moveTo>
                  <a:cubicBezTo>
                    <a:pt x="16" y="27"/>
                    <a:pt x="14" y="25"/>
                    <a:pt x="12" y="25"/>
                  </a:cubicBezTo>
                  <a:cubicBezTo>
                    <a:pt x="10" y="25"/>
                    <a:pt x="8" y="27"/>
                    <a:pt x="8" y="29"/>
                  </a:cubicBezTo>
                  <a:cubicBezTo>
                    <a:pt x="8" y="31"/>
                    <a:pt x="10" y="33"/>
                    <a:pt x="12" y="33"/>
                  </a:cubicBezTo>
                  <a:cubicBezTo>
                    <a:pt x="14" y="33"/>
                    <a:pt x="16" y="31"/>
                    <a:pt x="16" y="29"/>
                  </a:cubicBez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prstClr val="black"/>
                </a:solidFill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37575" y="1475409"/>
            <a:ext cx="480907" cy="32096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81775" y="3297817"/>
            <a:ext cx="2166228" cy="1546437"/>
            <a:chOff x="6536201" y="2991696"/>
            <a:chExt cx="2166228" cy="15464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22017" y="2991696"/>
              <a:ext cx="493183" cy="493183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6536201" y="3168045"/>
              <a:ext cx="2166228" cy="1370088"/>
              <a:chOff x="4780280" y="3046125"/>
              <a:chExt cx="2166228" cy="1370088"/>
            </a:xfrm>
          </p:grpSpPr>
          <p:sp>
            <p:nvSpPr>
              <p:cNvPr id="60" name="Text Placeholder 3"/>
              <p:cNvSpPr txBox="1">
                <a:spLocks/>
              </p:cNvSpPr>
              <p:nvPr/>
            </p:nvSpPr>
            <p:spPr>
              <a:xfrm>
                <a:off x="4780280" y="3046125"/>
                <a:ext cx="326814" cy="299902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11480" indent="-18288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864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3152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6868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5156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8872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7160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55448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prstClr val="black"/>
                  </a:buClr>
                  <a:buNone/>
                </a:pPr>
                <a:r>
                  <a:rPr lang="en-US" sz="1600" dirty="0" smtClean="0">
                    <a:solidFill>
                      <a:prstClr val="black"/>
                    </a:solidFill>
                    <a:latin typeface="Arial Rounded MT Bold" panose="020F0704030504030204" pitchFamily="34" charset="0"/>
                  </a:rPr>
                  <a:t>#4</a:t>
                </a:r>
                <a:endParaRPr lang="en-US" sz="1600" dirty="0">
                  <a:solidFill>
                    <a:prstClr val="black"/>
                  </a:solidFill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74" name="Text Placeholder 3"/>
              <p:cNvSpPr txBox="1">
                <a:spLocks/>
              </p:cNvSpPr>
              <p:nvPr/>
            </p:nvSpPr>
            <p:spPr>
              <a:xfrm>
                <a:off x="5226258" y="3308297"/>
                <a:ext cx="1720250" cy="1107916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11480" indent="-18288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864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3152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6868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5156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8872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7160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55448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Clr>
                    <a:prstClr val="black"/>
                  </a:buClr>
                  <a:buNone/>
                </a:pPr>
                <a:r>
                  <a:rPr lang="en-US" sz="1200" b="1" dirty="0">
                    <a:solidFill>
                      <a:prstClr val="black"/>
                    </a:solidFill>
                    <a:latin typeface="Arial Rounded MT Bold" panose="020F0704030504030204" pitchFamily="34" charset="0"/>
                  </a:rPr>
                  <a:t>Compliance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>
                    <a:prstClr val="black"/>
                  </a:buClr>
                  <a:buNone/>
                </a:pPr>
                <a:endParaRPr lang="en-US" sz="600" dirty="0" smtClean="0">
                  <a:solidFill>
                    <a:prstClr val="black"/>
                  </a:solidFill>
                  <a:latin typeface="Arial Rounded MT Bold" panose="020F070403050403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>
                    <a:prstClr val="black"/>
                  </a:buClr>
                  <a:buNone/>
                </a:pPr>
                <a:r>
                  <a:rPr lang="en-US" sz="1000" dirty="0" smtClean="0">
                    <a:solidFill>
                      <a:prstClr val="black"/>
                    </a:solidFill>
                    <a:latin typeface="Arial Rounded MT Bold" panose="020F0704030504030204" pitchFamily="34" charset="0"/>
                  </a:rPr>
                  <a:t>More </a:t>
                </a:r>
                <a:r>
                  <a:rPr lang="en-US" sz="1000" dirty="0">
                    <a:solidFill>
                      <a:prstClr val="black"/>
                    </a:solidFill>
                    <a:latin typeface="Arial Rounded MT Bold" panose="020F0704030504030204" pitchFamily="34" charset="0"/>
                  </a:rPr>
                  <a:t>country’s are imposing data sovereignty laws that prevent data from leaving their country.</a:t>
                </a: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1306503" y="3297817"/>
            <a:ext cx="2071288" cy="1384318"/>
            <a:chOff x="3554589" y="3059429"/>
            <a:chExt cx="2071288" cy="1384318"/>
          </a:xfrm>
        </p:grpSpPr>
        <p:grpSp>
          <p:nvGrpSpPr>
            <p:cNvPr id="17" name="Group 16"/>
            <p:cNvGrpSpPr/>
            <p:nvPr/>
          </p:nvGrpSpPr>
          <p:grpSpPr>
            <a:xfrm>
              <a:off x="3554589" y="3183920"/>
              <a:ext cx="2071288" cy="1259827"/>
              <a:chOff x="6869963" y="1137933"/>
              <a:chExt cx="2071288" cy="1259827"/>
            </a:xfrm>
          </p:grpSpPr>
          <p:sp>
            <p:nvSpPr>
              <p:cNvPr id="57" name="Text Placeholder 3"/>
              <p:cNvSpPr txBox="1">
                <a:spLocks/>
              </p:cNvSpPr>
              <p:nvPr/>
            </p:nvSpPr>
            <p:spPr>
              <a:xfrm>
                <a:off x="6869963" y="1137933"/>
                <a:ext cx="738443" cy="673356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11480" indent="-18288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864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3152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6868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5156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8872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7160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55448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prstClr val="black"/>
                  </a:buClr>
                  <a:buNone/>
                </a:pPr>
                <a:r>
                  <a:rPr lang="en-US" sz="1600" dirty="0" smtClean="0">
                    <a:solidFill>
                      <a:prstClr val="black"/>
                    </a:solidFill>
                    <a:latin typeface="Arial Rounded MT Bold" panose="020F0704030504030204" pitchFamily="34" charset="0"/>
                  </a:rPr>
                  <a:t>#3</a:t>
                </a:r>
                <a:endParaRPr lang="en-US" sz="1600" dirty="0">
                  <a:solidFill>
                    <a:prstClr val="black"/>
                  </a:solidFill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69" name="Text Placeholder 3"/>
              <p:cNvSpPr txBox="1">
                <a:spLocks/>
              </p:cNvSpPr>
              <p:nvPr/>
            </p:nvSpPr>
            <p:spPr>
              <a:xfrm>
                <a:off x="7221001" y="1423788"/>
                <a:ext cx="1720250" cy="97397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11480" indent="-18288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864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3152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6868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5156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8872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7160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55448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Clr>
                    <a:prstClr val="black"/>
                  </a:buClr>
                  <a:buNone/>
                </a:pPr>
                <a:r>
                  <a:rPr lang="en-US" sz="1200" b="1" dirty="0" smtClean="0">
                    <a:solidFill>
                      <a:prstClr val="black"/>
                    </a:solidFill>
                    <a:latin typeface="Arial Rounded MT Bold" panose="020F0704030504030204" pitchFamily="34" charset="0"/>
                  </a:rPr>
                  <a:t>Security</a:t>
                </a:r>
                <a:endParaRPr lang="en-US" sz="1000" dirty="0">
                  <a:solidFill>
                    <a:prstClr val="black"/>
                  </a:solidFill>
                  <a:latin typeface="Arial Rounded MT Bold" panose="020F070403050403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Clr>
                    <a:prstClr val="black"/>
                  </a:buClr>
                  <a:buNone/>
                </a:pPr>
                <a:endParaRPr lang="en-US" sz="600" dirty="0" smtClean="0">
                  <a:solidFill>
                    <a:prstClr val="black"/>
                  </a:solidFill>
                  <a:latin typeface="Arial Rounded MT Bold" panose="020F070403050403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Clr>
                    <a:prstClr val="black"/>
                  </a:buClr>
                  <a:buNone/>
                </a:pPr>
                <a:r>
                  <a:rPr lang="en-US" sz="1000" dirty="0" smtClean="0">
                    <a:solidFill>
                      <a:prstClr val="black"/>
                    </a:solidFill>
                    <a:latin typeface="Arial Rounded MT Bold" panose="020F0704030504030204" pitchFamily="34" charset="0"/>
                  </a:rPr>
                  <a:t>Transferring </a:t>
                </a:r>
                <a:r>
                  <a:rPr lang="en-US" sz="1000" dirty="0">
                    <a:solidFill>
                      <a:prstClr val="black"/>
                    </a:solidFill>
                    <a:latin typeface="Arial Rounded MT Bold" panose="020F0704030504030204" pitchFamily="34" charset="0"/>
                  </a:rPr>
                  <a:t>data by definition exposes data to security threats</a:t>
                </a:r>
                <a:r>
                  <a:rPr lang="en-US" sz="1200" dirty="0">
                    <a:solidFill>
                      <a:prstClr val="black"/>
                    </a:solidFill>
                    <a:latin typeface="Arial Rounded MT Bold" panose="020F0704030504030204" pitchFamily="34" charset="0"/>
                  </a:rPr>
                  <a:t>.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45136" y="3059429"/>
              <a:ext cx="374651" cy="37465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742719" y="1389337"/>
            <a:ext cx="2147583" cy="1630928"/>
            <a:chOff x="880098" y="1024220"/>
            <a:chExt cx="2147583" cy="163092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44178" y="1085006"/>
              <a:ext cx="266275" cy="266275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880098" y="1024220"/>
              <a:ext cx="2147583" cy="1630928"/>
              <a:chOff x="405964" y="1030991"/>
              <a:chExt cx="2147583" cy="1630928"/>
            </a:xfrm>
          </p:grpSpPr>
          <p:sp>
            <p:nvSpPr>
              <p:cNvPr id="38" name="Text Placeholder 3"/>
              <p:cNvSpPr txBox="1">
                <a:spLocks/>
              </p:cNvSpPr>
              <p:nvPr/>
            </p:nvSpPr>
            <p:spPr>
              <a:xfrm>
                <a:off x="788883" y="1427634"/>
                <a:ext cx="1764664" cy="1234285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11480" indent="-18288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864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3152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6868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5156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8872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7160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55448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Clr>
                    <a:prstClr val="black"/>
                  </a:buClr>
                  <a:buNone/>
                </a:pPr>
                <a:r>
                  <a:rPr lang="en-US" sz="1200" b="1" dirty="0">
                    <a:solidFill>
                      <a:prstClr val="black"/>
                    </a:solidFill>
                    <a:latin typeface="Arial Rounded MT Bold" panose="020F0704030504030204" pitchFamily="34" charset="0"/>
                  </a:rPr>
                  <a:t>Latency</a:t>
                </a:r>
                <a:endParaRPr lang="en-US" sz="1000" dirty="0">
                  <a:solidFill>
                    <a:prstClr val="black"/>
                  </a:solidFill>
                  <a:latin typeface="Arial Rounded MT Bold" panose="020F070403050403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>
                    <a:prstClr val="black"/>
                  </a:buClr>
                  <a:buNone/>
                </a:pPr>
                <a:endParaRPr lang="en-US" sz="600" dirty="0" smtClean="0">
                  <a:solidFill>
                    <a:prstClr val="black"/>
                  </a:solidFill>
                  <a:latin typeface="Arial Rounded MT Bold" panose="020F070403050403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>
                    <a:prstClr val="black"/>
                  </a:buClr>
                  <a:buNone/>
                </a:pPr>
                <a:r>
                  <a:rPr lang="en-US" sz="1000" dirty="0" smtClean="0">
                    <a:solidFill>
                      <a:prstClr val="black"/>
                    </a:solidFill>
                    <a:latin typeface="Arial Rounded MT Bold" panose="020F0704030504030204" pitchFamily="34" charset="0"/>
                  </a:rPr>
                  <a:t>The </a:t>
                </a:r>
                <a:r>
                  <a:rPr lang="en-US" sz="1000" dirty="0">
                    <a:solidFill>
                      <a:prstClr val="black"/>
                    </a:solidFill>
                    <a:latin typeface="Arial Rounded MT Bold" panose="020F0704030504030204" pitchFamily="34" charset="0"/>
                  </a:rPr>
                  <a:t>laws of physics apply.  Moving data </a:t>
                </a:r>
                <a:r>
                  <a:rPr lang="en-US" sz="1000" dirty="0" smtClean="0">
                    <a:solidFill>
                      <a:prstClr val="black"/>
                    </a:solidFill>
                    <a:latin typeface="Arial Rounded MT Bold" panose="020F0704030504030204" pitchFamily="34" charset="0"/>
                  </a:rPr>
                  <a:t>to central cloud increases </a:t>
                </a:r>
                <a:r>
                  <a:rPr lang="en-US" sz="1000" dirty="0">
                    <a:solidFill>
                      <a:prstClr val="black"/>
                    </a:solidFill>
                    <a:latin typeface="Arial Rounded MT Bold" panose="020F0704030504030204" pitchFamily="34" charset="0"/>
                  </a:rPr>
                  <a:t>“time-to-insight” and “time-to-action”.</a:t>
                </a:r>
              </a:p>
            </p:txBody>
          </p:sp>
          <p:sp>
            <p:nvSpPr>
              <p:cNvPr id="42" name="Text Placeholder 3"/>
              <p:cNvSpPr txBox="1">
                <a:spLocks/>
              </p:cNvSpPr>
              <p:nvPr/>
            </p:nvSpPr>
            <p:spPr>
              <a:xfrm>
                <a:off x="405964" y="1101347"/>
                <a:ext cx="738443" cy="673356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11480" indent="-18288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864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3152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6868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5156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8872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7160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554480" indent="-13716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prstClr val="black"/>
                  </a:buClr>
                  <a:buNone/>
                </a:pPr>
                <a:r>
                  <a:rPr lang="en-US" sz="1600" dirty="0" smtClean="0">
                    <a:solidFill>
                      <a:prstClr val="black"/>
                    </a:solidFill>
                    <a:latin typeface="Arial Rounded MT Bold" panose="020F0704030504030204" pitchFamily="34" charset="0"/>
                  </a:rPr>
                  <a:t>#2</a:t>
                </a:r>
                <a:endParaRPr lang="en-US" sz="1600" dirty="0">
                  <a:solidFill>
                    <a:prstClr val="black"/>
                  </a:solidFill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54" name="Freeform 137"/>
              <p:cNvSpPr>
                <a:spLocks/>
              </p:cNvSpPr>
              <p:nvPr/>
            </p:nvSpPr>
            <p:spPr bwMode="auto">
              <a:xfrm>
                <a:off x="696238" y="1030991"/>
                <a:ext cx="414590" cy="384635"/>
              </a:xfrm>
              <a:custGeom>
                <a:avLst/>
                <a:gdLst>
                  <a:gd name="T0" fmla="*/ 72 w 144"/>
                  <a:gd name="T1" fmla="*/ 144 h 144"/>
                  <a:gd name="T2" fmla="*/ 0 w 144"/>
                  <a:gd name="T3" fmla="*/ 72 h 144"/>
                  <a:gd name="T4" fmla="*/ 72 w 144"/>
                  <a:gd name="T5" fmla="*/ 0 h 144"/>
                  <a:gd name="T6" fmla="*/ 72 w 144"/>
                  <a:gd name="T7" fmla="*/ 8 h 144"/>
                  <a:gd name="T8" fmla="*/ 8 w 144"/>
                  <a:gd name="T9" fmla="*/ 72 h 144"/>
                  <a:gd name="T10" fmla="*/ 72 w 144"/>
                  <a:gd name="T11" fmla="*/ 136 h 144"/>
                  <a:gd name="T12" fmla="*/ 136 w 144"/>
                  <a:gd name="T13" fmla="*/ 72 h 144"/>
                  <a:gd name="T14" fmla="*/ 144 w 144"/>
                  <a:gd name="T15" fmla="*/ 72 h 144"/>
                  <a:gd name="T16" fmla="*/ 72 w 144"/>
                  <a:gd name="T17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4" h="144">
                    <a:moveTo>
                      <a:pt x="72" y="144"/>
                    </a:moveTo>
                    <a:cubicBezTo>
                      <a:pt x="32" y="144"/>
                      <a:pt x="0" y="112"/>
                      <a:pt x="0" y="72"/>
                    </a:cubicBezTo>
                    <a:cubicBezTo>
                      <a:pt x="0" y="32"/>
                      <a:pt x="32" y="0"/>
                      <a:pt x="72" y="0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37" y="8"/>
                      <a:pt x="8" y="37"/>
                      <a:pt x="8" y="72"/>
                    </a:cubicBezTo>
                    <a:cubicBezTo>
                      <a:pt x="8" y="107"/>
                      <a:pt x="37" y="136"/>
                      <a:pt x="72" y="136"/>
                    </a:cubicBezTo>
                    <a:cubicBezTo>
                      <a:pt x="107" y="136"/>
                      <a:pt x="136" y="107"/>
                      <a:pt x="136" y="72"/>
                    </a:cubicBezTo>
                    <a:cubicBezTo>
                      <a:pt x="144" y="72"/>
                      <a:pt x="144" y="72"/>
                      <a:pt x="144" y="72"/>
                    </a:cubicBezTo>
                    <a:cubicBezTo>
                      <a:pt x="144" y="112"/>
                      <a:pt x="112" y="144"/>
                      <a:pt x="72" y="1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solidFill>
                    <a:prstClr val="black"/>
                  </a:solidFill>
                  <a:latin typeface="Arial Rounded MT Bold" panose="020F0704030504030204" pitchFamily="34" charset="0"/>
                </a:endParaRPr>
              </a:p>
            </p:txBody>
          </p:sp>
        </p:grpSp>
      </p:grpSp>
      <p:sp>
        <p:nvSpPr>
          <p:cNvPr id="33" name="TextBox 32"/>
          <p:cNvSpPr txBox="1"/>
          <p:nvPr/>
        </p:nvSpPr>
        <p:spPr>
          <a:xfrm>
            <a:off x="4025559" y="318465"/>
            <a:ext cx="2996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Location, Location, Location</a:t>
            </a:r>
            <a:endParaRPr lang="en-US" sz="16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9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HPE Edgeline is the perfect Smart Surveillance platform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527" y="735547"/>
            <a:ext cx="4882623" cy="304231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13539" y="4054859"/>
          <a:ext cx="6695554" cy="556260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2268251">
                  <a:extLst>
                    <a:ext uri="{9D8B030D-6E8A-4147-A177-3AD203B41FA5}">
                      <a16:colId xmlns="" xmlns:a16="http://schemas.microsoft.com/office/drawing/2014/main" val="1744794088"/>
                    </a:ext>
                  </a:extLst>
                </a:gridCol>
                <a:gridCol w="1242138">
                  <a:extLst>
                    <a:ext uri="{9D8B030D-6E8A-4147-A177-3AD203B41FA5}">
                      <a16:colId xmlns="" xmlns:a16="http://schemas.microsoft.com/office/drawing/2014/main" val="93427395"/>
                    </a:ext>
                  </a:extLst>
                </a:gridCol>
                <a:gridCol w="1026114">
                  <a:extLst>
                    <a:ext uri="{9D8B030D-6E8A-4147-A177-3AD203B41FA5}">
                      <a16:colId xmlns="" xmlns:a16="http://schemas.microsoft.com/office/drawing/2014/main" val="554362454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1231752395"/>
                    </a:ext>
                  </a:extLst>
                </a:gridCol>
                <a:gridCol w="1078931">
                  <a:extLst>
                    <a:ext uri="{9D8B030D-6E8A-4147-A177-3AD203B41FA5}">
                      <a16:colId xmlns="" xmlns:a16="http://schemas.microsoft.com/office/drawing/2014/main" val="250376423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HPE Edgeline EL1000</a:t>
                      </a:r>
                      <a:endParaRPr lang="en-US" sz="1000" b="1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93945456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HPE Edgeline EL4000</a:t>
                      </a:r>
                      <a:r>
                        <a:rPr lang="en-US" sz="1000" baseline="30000" dirty="0"/>
                        <a:t>1</a:t>
                      </a:r>
                      <a:endParaRPr lang="en-US" sz="1000" b="1" baseline="30000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58758039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59532" y="3777860"/>
            <a:ext cx="222253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Max. Cameras @ 720p/15fps</a:t>
            </a:r>
          </a:p>
        </p:txBody>
      </p:sp>
      <p:pic>
        <p:nvPicPr>
          <p:cNvPr id="9" name="Picture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4318" y="3951632"/>
            <a:ext cx="617559" cy="404481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6395" y="4327209"/>
            <a:ext cx="1438143" cy="308539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107288" y="4960175"/>
            <a:ext cx="4158462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aseline="30000" dirty="0">
                <a:solidFill>
                  <a:prstClr val="white">
                    <a:lumMod val="50000"/>
                  </a:prstClr>
                </a:solidFill>
              </a:rPr>
              <a:t>1 </a:t>
            </a: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Limited to 1 Tesla P4 for the test. HPE EL4000 update to support 4 Tesla P4 per system is expected in 2HCY2017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4239" y="800100"/>
            <a:ext cx="2400299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1350" dirty="0">
                <a:solidFill>
                  <a:prstClr val="black"/>
                </a:solidFill>
              </a:rPr>
              <a:t>(Complex scenes)</a:t>
            </a:r>
          </a:p>
        </p:txBody>
      </p:sp>
    </p:spTree>
    <p:extLst>
      <p:ext uri="{BB962C8B-B14F-4D97-AF65-F5344CB8AC3E}">
        <p14:creationId xmlns:p14="http://schemas.microsoft.com/office/powerpoint/2010/main" val="392206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797" y="0"/>
            <a:ext cx="9160329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5400000">
            <a:off x="-1278527" y="1278526"/>
            <a:ext cx="5143500" cy="2586445"/>
          </a:xfrm>
          <a:prstGeom prst="rect">
            <a:avLst/>
          </a:prstGeom>
          <a:gradFill>
            <a:gsLst>
              <a:gs pos="0">
                <a:srgbClr val="585850">
                  <a:alpha val="0"/>
                </a:srgbClr>
              </a:gs>
              <a:gs pos="82000">
                <a:srgbClr val="3E3E38">
                  <a:alpha val="6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MetricH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835" y="628651"/>
            <a:ext cx="854706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defRPr/>
            </a:pPr>
            <a:r>
              <a:rPr lang="en-US" sz="3600" b="1" dirty="0">
                <a:solidFill>
                  <a:prstClr val="white"/>
                </a:solidFill>
                <a:latin typeface="MetricHPE"/>
              </a:rPr>
              <a:t>Thank you</a:t>
            </a:r>
          </a:p>
        </p:txBody>
      </p:sp>
      <p:pic>
        <p:nvPicPr>
          <p:cNvPr id="6" name="HPE logos TOP LEFT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453931" y="4683218"/>
            <a:ext cx="733315" cy="3086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2757" y="3769792"/>
            <a:ext cx="241544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00" dirty="0">
                <a:solidFill>
                  <a:prstClr val="white"/>
                </a:solidFill>
                <a:latin typeface="MetricHPE"/>
              </a:rPr>
              <a:t>For more information please visit our web site </a:t>
            </a:r>
            <a:r>
              <a:rPr lang="en-US" sz="1500" dirty="0" smtClean="0">
                <a:solidFill>
                  <a:prstClr val="white"/>
                </a:solidFill>
                <a:latin typeface="MetricHPE"/>
              </a:rPr>
              <a:t>hpe.com/CSP/IoT</a:t>
            </a:r>
          </a:p>
          <a:p>
            <a:pPr defTabSz="685800">
              <a:defRPr/>
            </a:pPr>
            <a:r>
              <a:rPr lang="en-US" sz="1500" dirty="0" smtClean="0">
                <a:solidFill>
                  <a:prstClr val="white"/>
                </a:solidFill>
                <a:latin typeface="MetricHPE"/>
              </a:rPr>
              <a:t>hpe.com/IoT</a:t>
            </a:r>
            <a:endParaRPr lang="en-US" sz="1500" dirty="0">
              <a:solidFill>
                <a:prstClr val="white"/>
              </a:solidFill>
              <a:latin typeface="MetricHPE"/>
            </a:endParaRPr>
          </a:p>
          <a:p>
            <a:pPr defTabSz="685800">
              <a:defRPr/>
            </a:pPr>
            <a:endParaRPr lang="en-US" sz="1500" dirty="0">
              <a:solidFill>
                <a:prstClr val="white"/>
              </a:solidFill>
              <a:latin typeface="MetricHPE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>
              <a:defRPr/>
            </a:pPr>
            <a:fld id="{B016F8AB-BCEA-4347-8BA6-BE776009BC89}" type="slidenum">
              <a:rPr lang="en-US" sz="1200">
                <a:solidFill>
                  <a:srgbClr val="5F7A76"/>
                </a:solidFill>
                <a:latin typeface="MetricHPE"/>
              </a:rPr>
              <a:pPr algn="r" defTabSz="685800">
                <a:defRPr/>
              </a:pPr>
              <a:t>41</a:t>
            </a:fld>
            <a:endParaRPr lang="en-US" sz="1200">
              <a:solidFill>
                <a:srgbClr val="5F7A76"/>
              </a:solidFill>
              <a:latin typeface="MetricHPE"/>
            </a:endParaRPr>
          </a:p>
        </p:txBody>
      </p:sp>
    </p:spTree>
    <p:extLst>
      <p:ext uri="{BB962C8B-B14F-4D97-AF65-F5344CB8AC3E}">
        <p14:creationId xmlns:p14="http://schemas.microsoft.com/office/powerpoint/2010/main" val="421822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935" y="3594530"/>
            <a:ext cx="580686" cy="2032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225" y="2036761"/>
            <a:ext cx="522261" cy="280336"/>
          </a:xfrm>
          <a:prstGeom prst="rect">
            <a:avLst/>
          </a:prstGeom>
        </p:spPr>
      </p:pic>
      <p:pic>
        <p:nvPicPr>
          <p:cNvPr id="32" name="Picture 31" descr="18356004.jpg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817" y="1292729"/>
            <a:ext cx="1007234" cy="273438"/>
          </a:xfrm>
          <a:prstGeom prst="rect">
            <a:avLst/>
          </a:prstGeom>
        </p:spPr>
      </p:pic>
      <p:pic>
        <p:nvPicPr>
          <p:cNvPr id="36" name="Picture 35" descr="18356004.jpg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2486" y="3874348"/>
            <a:ext cx="1150061" cy="3122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225" y="2974512"/>
            <a:ext cx="565977" cy="30380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58" y="27092"/>
            <a:ext cx="7288110" cy="325121"/>
          </a:xfrm>
        </p:spPr>
        <p:txBody>
          <a:bodyPr/>
          <a:lstStyle/>
          <a:p>
            <a:r>
              <a:rPr lang="en-US" sz="1700" dirty="0">
                <a:latin typeface="Arial Rounded MT Bold" panose="020F0704030504030204" pitchFamily="34" charset="0"/>
              </a:rPr>
              <a:t>Introducing </a:t>
            </a:r>
            <a:r>
              <a:rPr lang="en-US" sz="1700">
                <a:latin typeface="Arial Rounded MT Bold" panose="020F0704030504030204" pitchFamily="34" charset="0"/>
              </a:rPr>
              <a:t>HPE </a:t>
            </a:r>
            <a:r>
              <a:rPr lang="en-US" sz="1700" smtClean="0">
                <a:latin typeface="Arial Rounded MT Bold" panose="020F0704030504030204" pitchFamily="34" charset="0"/>
              </a:rPr>
              <a:t>Strategy : </a:t>
            </a:r>
            <a:r>
              <a:rPr lang="en-US" sz="1700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Edge to Core</a:t>
            </a:r>
            <a:endParaRPr lang="en-US" sz="1700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9366" t="11807" r="9534" b="17036"/>
          <a:stretch/>
        </p:blipFill>
        <p:spPr>
          <a:xfrm>
            <a:off x="4603142" y="1894032"/>
            <a:ext cx="1275124" cy="839091"/>
          </a:xfrm>
          <a:prstGeom prst="rect">
            <a:avLst/>
          </a:prstGeom>
          <a:ln>
            <a:noFill/>
          </a:ln>
        </p:spPr>
      </p:pic>
      <p:sp>
        <p:nvSpPr>
          <p:cNvPr id="2" name="Donut 1"/>
          <p:cNvSpPr/>
          <p:nvPr/>
        </p:nvSpPr>
        <p:spPr bwMode="ltGray">
          <a:xfrm>
            <a:off x="2326267" y="93999"/>
            <a:ext cx="4937760" cy="4937760"/>
          </a:xfrm>
          <a:prstGeom prst="donut">
            <a:avLst>
              <a:gd name="adj" fmla="val 1347"/>
            </a:avLst>
          </a:prstGeom>
          <a:solidFill>
            <a:schemeClr val="accent2">
              <a:lumMod val="50000"/>
            </a:schemeClr>
          </a:solidFill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Above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13" name="Round Diagonal Corner Rectangle 12"/>
          <p:cNvSpPr/>
          <p:nvPr/>
        </p:nvSpPr>
        <p:spPr bwMode="ltGray">
          <a:xfrm>
            <a:off x="2213918" y="3247500"/>
            <a:ext cx="178420" cy="163552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T</a:t>
            </a:r>
            <a:endParaRPr lang="en-US" sz="80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Round Diagonal Corner Rectangle 17"/>
          <p:cNvSpPr/>
          <p:nvPr/>
        </p:nvSpPr>
        <p:spPr bwMode="ltGray">
          <a:xfrm>
            <a:off x="2122069" y="2164159"/>
            <a:ext cx="178420" cy="163552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T</a:t>
            </a:r>
            <a:endParaRPr lang="en-US" sz="80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9" name="Round Diagonal Corner Rectangle 18"/>
          <p:cNvSpPr/>
          <p:nvPr/>
        </p:nvSpPr>
        <p:spPr bwMode="ltGray">
          <a:xfrm>
            <a:off x="3354123" y="4776767"/>
            <a:ext cx="178420" cy="163552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T</a:t>
            </a:r>
            <a:endParaRPr lang="en-US" sz="800" dirty="0" err="1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Round Diagonal Corner Rectangle 19"/>
          <p:cNvSpPr/>
          <p:nvPr/>
        </p:nvSpPr>
        <p:spPr bwMode="ltGray">
          <a:xfrm>
            <a:off x="2237057" y="1894032"/>
            <a:ext cx="178420" cy="163552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T</a:t>
            </a:r>
            <a:endParaRPr lang="en-US" sz="80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1" name="Round Diagonal Corner Rectangle 20"/>
          <p:cNvSpPr/>
          <p:nvPr/>
        </p:nvSpPr>
        <p:spPr bwMode="ltGray">
          <a:xfrm>
            <a:off x="2378027" y="1542129"/>
            <a:ext cx="178420" cy="163552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T</a:t>
            </a:r>
            <a:endParaRPr lang="en-US" sz="80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2" name="Round Diagonal Corner Rectangle 21"/>
          <p:cNvSpPr/>
          <p:nvPr/>
        </p:nvSpPr>
        <p:spPr bwMode="ltGray">
          <a:xfrm>
            <a:off x="2623119" y="4104822"/>
            <a:ext cx="178420" cy="163552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T</a:t>
            </a:r>
            <a:endParaRPr lang="en-US" sz="80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" name="Round Diagonal Corner Rectangle 22"/>
          <p:cNvSpPr/>
          <p:nvPr/>
        </p:nvSpPr>
        <p:spPr bwMode="ltGray">
          <a:xfrm>
            <a:off x="2838551" y="4392689"/>
            <a:ext cx="178420" cy="163552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T</a:t>
            </a:r>
            <a:endParaRPr lang="en-US" sz="80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4" name="Round Diagonal Corner Rectangle 23"/>
          <p:cNvSpPr/>
          <p:nvPr/>
        </p:nvSpPr>
        <p:spPr bwMode="ltGray">
          <a:xfrm>
            <a:off x="3117216" y="4606050"/>
            <a:ext cx="178420" cy="163552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T</a:t>
            </a:r>
            <a:endParaRPr lang="en-US" sz="80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5" name="Round Diagonal Corner Rectangle 24"/>
          <p:cNvSpPr/>
          <p:nvPr/>
        </p:nvSpPr>
        <p:spPr bwMode="ltGray">
          <a:xfrm>
            <a:off x="2122069" y="2943009"/>
            <a:ext cx="178420" cy="163552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T</a:t>
            </a:r>
            <a:endParaRPr lang="en-US" sz="80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6" name="Round Diagonal Corner Rectangle 25"/>
          <p:cNvSpPr/>
          <p:nvPr/>
        </p:nvSpPr>
        <p:spPr bwMode="ltGray">
          <a:xfrm>
            <a:off x="2575579" y="1194995"/>
            <a:ext cx="178420" cy="163552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T</a:t>
            </a:r>
            <a:endParaRPr lang="en-US" sz="800" dirty="0" err="1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7" name="Round Diagonal Corner Rectangle 26"/>
          <p:cNvSpPr/>
          <p:nvPr/>
        </p:nvSpPr>
        <p:spPr bwMode="ltGray">
          <a:xfrm>
            <a:off x="2833459" y="922228"/>
            <a:ext cx="178420" cy="163552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T</a:t>
            </a:r>
            <a:endParaRPr lang="en-US" sz="800" dirty="0" err="1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8" name="Round Diagonal Corner Rectangle 27"/>
          <p:cNvSpPr/>
          <p:nvPr/>
        </p:nvSpPr>
        <p:spPr bwMode="ltGray">
          <a:xfrm>
            <a:off x="3117216" y="709054"/>
            <a:ext cx="178420" cy="163552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T</a:t>
            </a:r>
            <a:endParaRPr lang="en-US" sz="80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9" name="Text Placeholder 3"/>
          <p:cNvSpPr txBox="1">
            <a:spLocks/>
          </p:cNvSpPr>
          <p:nvPr/>
        </p:nvSpPr>
        <p:spPr>
          <a:xfrm>
            <a:off x="515793" y="1019326"/>
            <a:ext cx="1423620" cy="35055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None/>
            </a:pPr>
            <a:r>
              <a:rPr lang="en-US" sz="80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Cars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None/>
            </a:pPr>
            <a:r>
              <a:rPr lang="en-US" sz="80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Lights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None/>
            </a:pPr>
            <a:r>
              <a:rPr lang="en-US" sz="80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Planes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None/>
            </a:pPr>
            <a:r>
              <a:rPr lang="en-US" sz="80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Machines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None/>
            </a:pPr>
            <a:r>
              <a:rPr lang="en-US" sz="80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Pumps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None/>
            </a:pPr>
            <a:r>
              <a:rPr lang="en-US" sz="80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Trackers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None/>
            </a:pPr>
            <a:r>
              <a:rPr lang="en-US" sz="80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Phones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None/>
            </a:pPr>
            <a:r>
              <a:rPr lang="en-US" sz="80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Badges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None/>
            </a:pPr>
            <a:r>
              <a:rPr lang="en-US" sz="80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Aruba AP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None/>
            </a:pPr>
            <a:r>
              <a:rPr lang="en-US" sz="80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Wheelchairs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None/>
            </a:pPr>
            <a:r>
              <a:rPr lang="en-US" sz="80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Carts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None/>
            </a:pPr>
            <a:r>
              <a:rPr lang="en-US" sz="80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Merchandize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None/>
            </a:pPr>
            <a:r>
              <a:rPr lang="en-US" sz="80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Cameras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None/>
            </a:pPr>
            <a:r>
              <a:rPr lang="en-US" sz="80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Aruba beacons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None/>
            </a:pPr>
            <a:r>
              <a:rPr lang="en-US" sz="80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Aruba trackers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None/>
            </a:pPr>
            <a:r>
              <a:rPr lang="en-US" sz="80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Buses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None/>
            </a:pPr>
            <a:r>
              <a:rPr lang="en-US" sz="80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Kiosks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None/>
            </a:pPr>
            <a:r>
              <a:rPr lang="en-US" sz="80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….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None/>
            </a:pPr>
            <a:r>
              <a:rPr lang="en-US" sz="80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….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None/>
            </a:pPr>
            <a:endParaRPr lang="en-US" sz="8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3" name="Picture 32" descr="320_Family_Front_1024_trim.png"/>
          <p:cNvPicPr>
            <a:picLocks noChangeAspect="1"/>
          </p:cNvPicPr>
          <p:nvPr/>
        </p:nvPicPr>
        <p:blipFill rotWithShape="1">
          <a:blip r:embed="rId7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4291" y="2519310"/>
            <a:ext cx="248944" cy="252791"/>
          </a:xfrm>
          <a:prstGeom prst="rect">
            <a:avLst/>
          </a:prstGeom>
          <a:effectLst/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79" y="3473493"/>
            <a:ext cx="223638" cy="2226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95" y="3701485"/>
            <a:ext cx="223638" cy="222657"/>
          </a:xfrm>
          <a:prstGeom prst="rect">
            <a:avLst/>
          </a:prstGeom>
        </p:spPr>
      </p:pic>
      <p:sp>
        <p:nvSpPr>
          <p:cNvPr id="38" name="Text Placeholder 3"/>
          <p:cNvSpPr txBox="1">
            <a:spLocks/>
          </p:cNvSpPr>
          <p:nvPr/>
        </p:nvSpPr>
        <p:spPr>
          <a:xfrm>
            <a:off x="2888145" y="2400668"/>
            <a:ext cx="954841" cy="4859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  <a:buNone/>
            </a:pPr>
            <a:r>
              <a:rPr lang="en-US" sz="80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Edgelines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</a:pPr>
            <a:r>
              <a:rPr lang="en-US" sz="80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GL10, GL20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</a:pPr>
            <a:r>
              <a:rPr lang="en-US" sz="80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EL1000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</a:pPr>
            <a:r>
              <a:rPr lang="en-US" sz="80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EL4000</a:t>
            </a:r>
            <a:endParaRPr lang="en-US" sz="800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40" name="Straight Connector 39"/>
          <p:cNvCxnSpPr>
            <a:stCxn id="19" idx="3"/>
            <a:endCxn id="36" idx="2"/>
          </p:cNvCxnSpPr>
          <p:nvPr/>
        </p:nvCxnSpPr>
        <p:spPr>
          <a:xfrm flipV="1">
            <a:off x="3443333" y="4186560"/>
            <a:ext cx="334184" cy="590207"/>
          </a:xfrm>
          <a:prstGeom prst="line">
            <a:avLst/>
          </a:prstGeom>
          <a:ln w="12700">
            <a:solidFill>
              <a:srgbClr val="0066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4" idx="3"/>
            <a:endCxn id="36" idx="2"/>
          </p:cNvCxnSpPr>
          <p:nvPr/>
        </p:nvCxnSpPr>
        <p:spPr>
          <a:xfrm flipV="1">
            <a:off x="3206426" y="4186560"/>
            <a:ext cx="571091" cy="419490"/>
          </a:xfrm>
          <a:prstGeom prst="line">
            <a:avLst/>
          </a:prstGeom>
          <a:ln w="12700">
            <a:solidFill>
              <a:srgbClr val="0066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23" idx="0"/>
            <a:endCxn id="36" idx="2"/>
          </p:cNvCxnSpPr>
          <p:nvPr/>
        </p:nvCxnSpPr>
        <p:spPr>
          <a:xfrm flipV="1">
            <a:off x="3016971" y="4186560"/>
            <a:ext cx="760546" cy="287905"/>
          </a:xfrm>
          <a:prstGeom prst="line">
            <a:avLst/>
          </a:prstGeom>
          <a:ln w="12700">
            <a:solidFill>
              <a:srgbClr val="0066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22" idx="0"/>
            <a:endCxn id="36" idx="2"/>
          </p:cNvCxnSpPr>
          <p:nvPr/>
        </p:nvCxnSpPr>
        <p:spPr>
          <a:xfrm flipV="1">
            <a:off x="2801539" y="4186560"/>
            <a:ext cx="975978" cy="38"/>
          </a:xfrm>
          <a:prstGeom prst="line">
            <a:avLst/>
          </a:prstGeom>
          <a:ln w="12700">
            <a:solidFill>
              <a:srgbClr val="0066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35" idx="3"/>
            <a:endCxn id="37" idx="2"/>
          </p:cNvCxnSpPr>
          <p:nvPr/>
        </p:nvCxnSpPr>
        <p:spPr>
          <a:xfrm flipV="1">
            <a:off x="2534933" y="3278314"/>
            <a:ext cx="428281" cy="534500"/>
          </a:xfrm>
          <a:prstGeom prst="line">
            <a:avLst/>
          </a:prstGeom>
          <a:ln w="12700">
            <a:solidFill>
              <a:srgbClr val="0066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34" idx="3"/>
            <a:endCxn id="37" idx="2"/>
          </p:cNvCxnSpPr>
          <p:nvPr/>
        </p:nvCxnSpPr>
        <p:spPr>
          <a:xfrm flipV="1">
            <a:off x="2434917" y="3278314"/>
            <a:ext cx="528297" cy="306508"/>
          </a:xfrm>
          <a:prstGeom prst="line">
            <a:avLst/>
          </a:prstGeom>
          <a:ln w="12700">
            <a:solidFill>
              <a:srgbClr val="0066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13" idx="0"/>
            <a:endCxn id="37" idx="2"/>
          </p:cNvCxnSpPr>
          <p:nvPr/>
        </p:nvCxnSpPr>
        <p:spPr>
          <a:xfrm flipV="1">
            <a:off x="2392338" y="3278314"/>
            <a:ext cx="570876" cy="50962"/>
          </a:xfrm>
          <a:prstGeom prst="line">
            <a:avLst/>
          </a:prstGeom>
          <a:ln w="12700">
            <a:solidFill>
              <a:srgbClr val="0066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25" idx="0"/>
            <a:endCxn id="37" idx="1"/>
          </p:cNvCxnSpPr>
          <p:nvPr/>
        </p:nvCxnSpPr>
        <p:spPr>
          <a:xfrm>
            <a:off x="2300489" y="3024785"/>
            <a:ext cx="379736" cy="101628"/>
          </a:xfrm>
          <a:prstGeom prst="line">
            <a:avLst/>
          </a:prstGeom>
          <a:ln w="12700">
            <a:solidFill>
              <a:srgbClr val="0066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33" idx="3"/>
            <a:endCxn id="37" idx="1"/>
          </p:cNvCxnSpPr>
          <p:nvPr/>
        </p:nvCxnSpPr>
        <p:spPr>
          <a:xfrm>
            <a:off x="2293235" y="2645706"/>
            <a:ext cx="386990" cy="480707"/>
          </a:xfrm>
          <a:prstGeom prst="line">
            <a:avLst/>
          </a:prstGeom>
          <a:ln w="12700">
            <a:solidFill>
              <a:srgbClr val="0066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18" idx="0"/>
            <a:endCxn id="31" idx="1"/>
          </p:cNvCxnSpPr>
          <p:nvPr/>
        </p:nvCxnSpPr>
        <p:spPr>
          <a:xfrm flipV="1">
            <a:off x="2300489" y="2176929"/>
            <a:ext cx="379736" cy="69006"/>
          </a:xfrm>
          <a:prstGeom prst="line">
            <a:avLst/>
          </a:prstGeom>
          <a:ln w="12700">
            <a:solidFill>
              <a:srgbClr val="0066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20" idx="0"/>
            <a:endCxn id="31" idx="1"/>
          </p:cNvCxnSpPr>
          <p:nvPr/>
        </p:nvCxnSpPr>
        <p:spPr>
          <a:xfrm>
            <a:off x="2415477" y="1975808"/>
            <a:ext cx="264748" cy="201121"/>
          </a:xfrm>
          <a:prstGeom prst="line">
            <a:avLst/>
          </a:prstGeom>
          <a:ln w="12700">
            <a:solidFill>
              <a:srgbClr val="0066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21" idx="1"/>
            <a:endCxn id="31" idx="1"/>
          </p:cNvCxnSpPr>
          <p:nvPr/>
        </p:nvCxnSpPr>
        <p:spPr>
          <a:xfrm>
            <a:off x="2467237" y="1705681"/>
            <a:ext cx="212988" cy="471248"/>
          </a:xfrm>
          <a:prstGeom prst="line">
            <a:avLst/>
          </a:prstGeom>
          <a:ln w="12700">
            <a:solidFill>
              <a:srgbClr val="0066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26" idx="0"/>
            <a:endCxn id="32" idx="1"/>
          </p:cNvCxnSpPr>
          <p:nvPr/>
        </p:nvCxnSpPr>
        <p:spPr>
          <a:xfrm>
            <a:off x="2753999" y="1276771"/>
            <a:ext cx="345818" cy="152677"/>
          </a:xfrm>
          <a:prstGeom prst="line">
            <a:avLst/>
          </a:prstGeom>
          <a:ln w="12700">
            <a:solidFill>
              <a:srgbClr val="0066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27" idx="1"/>
            <a:endCxn id="32" idx="1"/>
          </p:cNvCxnSpPr>
          <p:nvPr/>
        </p:nvCxnSpPr>
        <p:spPr>
          <a:xfrm>
            <a:off x="2922669" y="1085780"/>
            <a:ext cx="177148" cy="343668"/>
          </a:xfrm>
          <a:prstGeom prst="line">
            <a:avLst/>
          </a:prstGeom>
          <a:ln w="12700">
            <a:solidFill>
              <a:srgbClr val="0066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28" idx="1"/>
            <a:endCxn id="32" idx="1"/>
          </p:cNvCxnSpPr>
          <p:nvPr/>
        </p:nvCxnSpPr>
        <p:spPr>
          <a:xfrm flipH="1">
            <a:off x="3099817" y="872606"/>
            <a:ext cx="106609" cy="556842"/>
          </a:xfrm>
          <a:prstGeom prst="line">
            <a:avLst/>
          </a:prstGeom>
          <a:ln w="12700">
            <a:solidFill>
              <a:srgbClr val="0066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 Placeholder 3"/>
          <p:cNvSpPr txBox="1">
            <a:spLocks/>
          </p:cNvSpPr>
          <p:nvPr/>
        </p:nvSpPr>
        <p:spPr>
          <a:xfrm>
            <a:off x="5117540" y="2451956"/>
            <a:ext cx="477421" cy="1472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  <a:buNone/>
            </a:pPr>
            <a:r>
              <a:rPr lang="en-US" sz="105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Cloud</a:t>
            </a:r>
            <a:endParaRPr lang="en-US" sz="105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0" name="Text Placeholder 3"/>
          <p:cNvSpPr txBox="1">
            <a:spLocks/>
          </p:cNvSpPr>
          <p:nvPr/>
        </p:nvSpPr>
        <p:spPr>
          <a:xfrm>
            <a:off x="228573" y="557752"/>
            <a:ext cx="2572966" cy="1965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  <a:buNone/>
            </a:pPr>
            <a:r>
              <a:rPr lang="en-US" sz="110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Intelligent Edge = Aruba + Edgeline</a:t>
            </a:r>
            <a:endParaRPr lang="en-US" sz="1100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1" name="Text Placeholder 3"/>
          <p:cNvSpPr txBox="1">
            <a:spLocks/>
          </p:cNvSpPr>
          <p:nvPr/>
        </p:nvSpPr>
        <p:spPr>
          <a:xfrm>
            <a:off x="5804133" y="3024785"/>
            <a:ext cx="954841" cy="4859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  <a:buNone/>
            </a:pPr>
            <a:r>
              <a:rPr lang="en-US" sz="9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Hybrid IT</a:t>
            </a:r>
          </a:p>
          <a:p>
            <a:pPr marL="115888" indent="-115888"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</a:pPr>
            <a:r>
              <a:rPr lang="en-US" sz="8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Apollo</a:t>
            </a:r>
          </a:p>
          <a:p>
            <a:pPr marL="115888" indent="-115888"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</a:pPr>
            <a:r>
              <a:rPr lang="en-US" sz="8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DL360, 380</a:t>
            </a:r>
          </a:p>
          <a:p>
            <a:pPr marL="115888" indent="-115888"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</a:pPr>
            <a:r>
              <a:rPr lang="en-US" sz="8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Moonshot</a:t>
            </a:r>
            <a:endParaRPr lang="en-US" sz="8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102" name="Straight Connector 101"/>
          <p:cNvCxnSpPr>
            <a:stCxn id="32" idx="2"/>
          </p:cNvCxnSpPr>
          <p:nvPr/>
        </p:nvCxnSpPr>
        <p:spPr>
          <a:xfrm>
            <a:off x="3603434" y="1566167"/>
            <a:ext cx="1239260" cy="1435755"/>
          </a:xfrm>
          <a:prstGeom prst="line">
            <a:avLst/>
          </a:prstGeom>
          <a:ln w="12700">
            <a:solidFill>
              <a:srgbClr val="0066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37" idx="3"/>
          </p:cNvCxnSpPr>
          <p:nvPr/>
        </p:nvCxnSpPr>
        <p:spPr>
          <a:xfrm>
            <a:off x="3246202" y="3126413"/>
            <a:ext cx="1563006" cy="47372"/>
          </a:xfrm>
          <a:prstGeom prst="line">
            <a:avLst/>
          </a:prstGeom>
          <a:ln w="12700">
            <a:solidFill>
              <a:srgbClr val="0066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36" idx="0"/>
          </p:cNvCxnSpPr>
          <p:nvPr/>
        </p:nvCxnSpPr>
        <p:spPr>
          <a:xfrm flipV="1">
            <a:off x="3777517" y="3173785"/>
            <a:ext cx="1031691" cy="700563"/>
          </a:xfrm>
          <a:prstGeom prst="line">
            <a:avLst/>
          </a:prstGeom>
          <a:ln w="12700">
            <a:solidFill>
              <a:srgbClr val="0066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ound Diagonal Corner Rectangle 110"/>
          <p:cNvSpPr/>
          <p:nvPr/>
        </p:nvSpPr>
        <p:spPr bwMode="ltGray">
          <a:xfrm>
            <a:off x="7283334" y="2074994"/>
            <a:ext cx="178420" cy="163552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T</a:t>
            </a:r>
            <a:endParaRPr lang="en-US" sz="80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2" name="Round Diagonal Corner Rectangle 111"/>
          <p:cNvSpPr/>
          <p:nvPr/>
        </p:nvSpPr>
        <p:spPr bwMode="ltGray">
          <a:xfrm>
            <a:off x="7160771" y="1820863"/>
            <a:ext cx="178420" cy="163552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T</a:t>
            </a:r>
            <a:endParaRPr lang="en-US" sz="80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3" name="Round Diagonal Corner Rectangle 112"/>
          <p:cNvSpPr/>
          <p:nvPr/>
        </p:nvSpPr>
        <p:spPr bwMode="ltGray">
          <a:xfrm>
            <a:off x="7313040" y="2323368"/>
            <a:ext cx="178420" cy="163552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T</a:t>
            </a:r>
            <a:endParaRPr lang="en-US" sz="800" dirty="0" err="1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4" name="Round Diagonal Corner Rectangle 113"/>
          <p:cNvSpPr/>
          <p:nvPr/>
        </p:nvSpPr>
        <p:spPr bwMode="ltGray">
          <a:xfrm>
            <a:off x="7055464" y="1493759"/>
            <a:ext cx="178420" cy="163552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T</a:t>
            </a:r>
            <a:endParaRPr lang="en-US" sz="800" dirty="0" err="1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5" name="Round Diagonal Corner Rectangle 114"/>
          <p:cNvSpPr/>
          <p:nvPr/>
        </p:nvSpPr>
        <p:spPr bwMode="ltGray">
          <a:xfrm>
            <a:off x="6889152" y="1229103"/>
            <a:ext cx="178420" cy="163552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T</a:t>
            </a:r>
            <a:endParaRPr lang="en-US" sz="80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116" name="Straight Connector 115"/>
          <p:cNvCxnSpPr>
            <a:stCxn id="113" idx="2"/>
          </p:cNvCxnSpPr>
          <p:nvPr/>
        </p:nvCxnSpPr>
        <p:spPr>
          <a:xfrm flipH="1">
            <a:off x="5673956" y="2405144"/>
            <a:ext cx="1639084" cy="516722"/>
          </a:xfrm>
          <a:prstGeom prst="line">
            <a:avLst/>
          </a:prstGeom>
          <a:ln w="12700">
            <a:solidFill>
              <a:srgbClr val="8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endCxn id="111" idx="2"/>
          </p:cNvCxnSpPr>
          <p:nvPr/>
        </p:nvCxnSpPr>
        <p:spPr>
          <a:xfrm flipV="1">
            <a:off x="5673956" y="2156770"/>
            <a:ext cx="1609378" cy="765096"/>
          </a:xfrm>
          <a:prstGeom prst="line">
            <a:avLst/>
          </a:prstGeom>
          <a:ln w="12700">
            <a:solidFill>
              <a:srgbClr val="8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15" idx="2"/>
          </p:cNvCxnSpPr>
          <p:nvPr/>
        </p:nvCxnSpPr>
        <p:spPr>
          <a:xfrm flipH="1">
            <a:off x="5673956" y="1310879"/>
            <a:ext cx="1215196" cy="1610987"/>
          </a:xfrm>
          <a:prstGeom prst="line">
            <a:avLst/>
          </a:prstGeom>
          <a:ln w="12700">
            <a:solidFill>
              <a:srgbClr val="8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 Placeholder 3"/>
          <p:cNvSpPr txBox="1">
            <a:spLocks/>
          </p:cNvSpPr>
          <p:nvPr/>
        </p:nvSpPr>
        <p:spPr>
          <a:xfrm>
            <a:off x="7542252" y="1378056"/>
            <a:ext cx="972889" cy="7863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  <a:buNone/>
            </a:pPr>
            <a:r>
              <a:rPr lang="en-US" sz="900" smtClean="0">
                <a:solidFill>
                  <a:srgbClr val="800000"/>
                </a:solidFill>
                <a:latin typeface="Arial Rounded MT Bold" panose="020F0704030504030204" pitchFamily="34" charset="0"/>
              </a:rPr>
              <a:t>Today</a:t>
            </a:r>
          </a:p>
          <a:p>
            <a:pPr marL="115888" indent="-115888"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  <a:buFontTx/>
              <a:buChar char="-"/>
            </a:pPr>
            <a:r>
              <a:rPr lang="en-US" sz="900" smtClean="0">
                <a:solidFill>
                  <a:srgbClr val="800000"/>
                </a:solidFill>
                <a:latin typeface="Arial Rounded MT Bold" panose="020F0704030504030204" pitchFamily="34" charset="0"/>
              </a:rPr>
              <a:t>Autonomous</a:t>
            </a:r>
          </a:p>
          <a:p>
            <a:pPr marL="115888" indent="-115888"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  <a:buFontTx/>
              <a:buChar char="-"/>
            </a:pPr>
            <a:r>
              <a:rPr lang="en-US" sz="900" smtClean="0">
                <a:solidFill>
                  <a:srgbClr val="800000"/>
                </a:solidFill>
                <a:latin typeface="Arial Rounded MT Bold" panose="020F0704030504030204" pitchFamily="34" charset="0"/>
              </a:rPr>
              <a:t>Connected to cloud</a:t>
            </a:r>
            <a:endParaRPr lang="en-US" sz="900" dirty="0">
              <a:solidFill>
                <a:srgbClr val="800000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128" name="Straight Connector 127"/>
          <p:cNvCxnSpPr>
            <a:stCxn id="32" idx="2"/>
            <a:endCxn id="31" idx="0"/>
          </p:cNvCxnSpPr>
          <p:nvPr/>
        </p:nvCxnSpPr>
        <p:spPr>
          <a:xfrm flipH="1">
            <a:off x="2941356" y="1566167"/>
            <a:ext cx="662078" cy="470594"/>
          </a:xfrm>
          <a:prstGeom prst="line">
            <a:avLst/>
          </a:prstGeom>
          <a:ln w="12700">
            <a:solidFill>
              <a:srgbClr val="0066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" name="Picture 40" descr="Image result for national instruments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54" y="1335792"/>
            <a:ext cx="629229" cy="15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2" descr="Image result for ptc logo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2175" y="2133496"/>
            <a:ext cx="279819" cy="11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0931" y="1526371"/>
            <a:ext cx="578757" cy="144265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7875" y="1849476"/>
            <a:ext cx="260044" cy="250323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 rotWithShape="1">
          <a:blip r:embed="rId13"/>
          <a:srcRect t="33975" b="35868"/>
          <a:stretch/>
        </p:blipFill>
        <p:spPr>
          <a:xfrm>
            <a:off x="5028242" y="3491163"/>
            <a:ext cx="624562" cy="141178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8818" y="3254313"/>
            <a:ext cx="424139" cy="230882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82057" y="3774567"/>
            <a:ext cx="379242" cy="9980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13"/>
          <a:srcRect t="33975" b="35868"/>
          <a:stretch/>
        </p:blipFill>
        <p:spPr>
          <a:xfrm>
            <a:off x="3954192" y="1701430"/>
            <a:ext cx="624562" cy="141178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4369" y="1894767"/>
            <a:ext cx="314220" cy="302212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6288" y="2346623"/>
            <a:ext cx="700585" cy="190037"/>
          </a:xfrm>
          <a:prstGeom prst="rect">
            <a:avLst/>
          </a:prstGeom>
        </p:spPr>
      </p:pic>
      <p:pic>
        <p:nvPicPr>
          <p:cNvPr id="142" name="Picture 16" descr="Image result for venuenext log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00" y="2662193"/>
            <a:ext cx="755711" cy="23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14" descr="Image result for citrix log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458" y="3772717"/>
            <a:ext cx="426764" cy="16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8" descr="Image result for intel logo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549" y="2969292"/>
            <a:ext cx="333698" cy="33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57386" y="3420063"/>
            <a:ext cx="563975" cy="125509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 rotWithShape="1">
          <a:blip r:embed="rId22"/>
          <a:srcRect t="34929" b="36627"/>
          <a:stretch/>
        </p:blipFill>
        <p:spPr>
          <a:xfrm>
            <a:off x="581660" y="1612714"/>
            <a:ext cx="489280" cy="139173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3861" y="4010185"/>
            <a:ext cx="675958" cy="221394"/>
          </a:xfrm>
          <a:prstGeom prst="rect">
            <a:avLst/>
          </a:prstGeom>
        </p:spPr>
      </p:pic>
      <p:sp>
        <p:nvSpPr>
          <p:cNvPr id="149" name="Text Placeholder 3"/>
          <p:cNvSpPr txBox="1">
            <a:spLocks/>
          </p:cNvSpPr>
          <p:nvPr/>
        </p:nvSpPr>
        <p:spPr>
          <a:xfrm>
            <a:off x="3829348" y="668369"/>
            <a:ext cx="2210194" cy="7385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indent="-115888"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  <a:buFont typeface="Wingdings 2" panose="05020102010507070707" pitchFamily="18" charset="2"/>
              <a:buChar char="P"/>
            </a:pPr>
            <a:r>
              <a:rPr lang="en-US" sz="1050" smtClean="0">
                <a:latin typeface="Arial Rounded MT Bold" panose="020F0704030504030204" pitchFamily="34" charset="0"/>
              </a:rPr>
              <a:t>Process video at the edge (do not backhaul to cloud)</a:t>
            </a:r>
          </a:p>
          <a:p>
            <a:pPr marL="115888" indent="-115888"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  <a:buFont typeface="Wingdings 2" panose="05020102010507070707" pitchFamily="18" charset="2"/>
              <a:buChar char="P"/>
            </a:pPr>
            <a:r>
              <a:rPr lang="en-US" sz="1050" smtClean="0">
                <a:latin typeface="Arial Rounded MT Bold" panose="020F0704030504030204" pitchFamily="34" charset="0"/>
              </a:rPr>
              <a:t>Perform analytics at the edge</a:t>
            </a:r>
          </a:p>
          <a:p>
            <a:pPr marL="115888" indent="-115888"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  <a:buFont typeface="Wingdings 2" panose="05020102010507070707" pitchFamily="18" charset="2"/>
              <a:buChar char="P"/>
            </a:pPr>
            <a:r>
              <a:rPr lang="en-US" sz="1050" smtClean="0">
                <a:latin typeface="Arial Rounded MT Bold" panose="020F0704030504030204" pitchFamily="34" charset="0"/>
              </a:rPr>
              <a:t>Secure data at the edge</a:t>
            </a:r>
          </a:p>
          <a:p>
            <a:pPr marL="115888" indent="-115888"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  <a:buFont typeface="Wingdings 2" panose="05020102010507070707" pitchFamily="18" charset="2"/>
              <a:buChar char="P"/>
            </a:pPr>
            <a:endParaRPr lang="en-US" sz="1050" dirty="0">
              <a:latin typeface="Arial Rounded MT Bold" panose="020F0704030504030204" pitchFamily="34" charset="0"/>
            </a:endParaRPr>
          </a:p>
        </p:txBody>
      </p:sp>
      <p:pic>
        <p:nvPicPr>
          <p:cNvPr id="160" name="Picture 159"/>
          <p:cNvPicPr>
            <a:picLocks noChangeAspect="1"/>
          </p:cNvPicPr>
          <p:nvPr/>
        </p:nvPicPr>
        <p:blipFill>
          <a:blip r:embed="rId2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05" y="2843014"/>
            <a:ext cx="945713" cy="61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4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00" grpId="0"/>
      <p:bldP spid="1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2"/>
          <p:cNvSpPr txBox="1">
            <a:spLocks/>
          </p:cNvSpPr>
          <p:nvPr/>
        </p:nvSpPr>
        <p:spPr>
          <a:xfrm>
            <a:off x="4178117" y="4182684"/>
            <a:ext cx="756482" cy="2608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" b="0" dirty="0">
                <a:latin typeface="Arial Rounded MT Bold" panose="020F0704030504030204" pitchFamily="34" charset="0"/>
              </a:rPr>
              <a:t>Encryption, authentication, public key </a:t>
            </a:r>
            <a:r>
              <a:rPr lang="en-US" sz="800" b="0" dirty="0" smtClean="0">
                <a:latin typeface="Arial Rounded MT Bold" panose="020F0704030504030204" pitchFamily="34" charset="0"/>
              </a:rPr>
              <a:t>cryptography</a:t>
            </a:r>
            <a:endParaRPr lang="en-US" sz="1000" b="0" dirty="0">
              <a:latin typeface="Arial Rounded MT Bold" panose="020F07040305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74" y="77854"/>
            <a:ext cx="7095186" cy="281132"/>
          </a:xfrm>
        </p:spPr>
        <p:txBody>
          <a:bodyPr/>
          <a:lstStyle/>
          <a:p>
            <a:r>
              <a:rPr lang="en-US" sz="1400">
                <a:solidFill>
                  <a:prstClr val="black"/>
                </a:solidFill>
                <a:latin typeface="Arial Rounded MT Bold" panose="020F0704030504030204" pitchFamily="34" charset="0"/>
              </a:rPr>
              <a:t>Introducing the </a:t>
            </a:r>
            <a:r>
              <a:rPr lang="en-US" sz="1400">
                <a:solidFill>
                  <a:srgbClr val="006666"/>
                </a:solidFill>
                <a:latin typeface="Arial Rounded MT Bold" panose="020F0704030504030204" pitchFamily="34" charset="0"/>
              </a:rPr>
              <a:t>Edgeline</a:t>
            </a:r>
            <a:r>
              <a:rPr lang="en-US" sz="140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800">
                <a:solidFill>
                  <a:prstClr val="black"/>
                </a:solidFill>
                <a:latin typeface="Arial Rounded MT Bold" panose="020F0704030504030204" pitchFamily="34" charset="0"/>
              </a:rPr>
              <a:t>: </a:t>
            </a:r>
            <a:r>
              <a:rPr lang="en-US" sz="1600">
                <a:solidFill>
                  <a:prstClr val="black"/>
                </a:solidFill>
                <a:latin typeface="Arial Rounded MT Bold" panose="020F0704030504030204" pitchFamily="34" charset="0"/>
              </a:rPr>
              <a:t>Helping the Top Line &amp; the Bottom Line Growth</a:t>
            </a:r>
            <a:endParaRPr lang="en-US" sz="2000" b="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8" name="Title 2"/>
          <p:cNvSpPr txBox="1">
            <a:spLocks/>
          </p:cNvSpPr>
          <p:nvPr/>
        </p:nvSpPr>
        <p:spPr>
          <a:xfrm>
            <a:off x="2691672" y="4178692"/>
            <a:ext cx="1324304" cy="2608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" b="0" dirty="0" smtClean="0">
                <a:latin typeface="Arial Rounded MT Bold" panose="020F0704030504030204" pitchFamily="34" charset="0"/>
              </a:rPr>
              <a:t>Connectivity at the Edge</a:t>
            </a:r>
          </a:p>
          <a:p>
            <a:pPr algn="ctr"/>
            <a:r>
              <a:rPr lang="en-US" sz="800" b="0" i="1" dirty="0" smtClean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</a:rPr>
              <a:t>Public or Private LTE, 5G</a:t>
            </a:r>
          </a:p>
          <a:p>
            <a:pPr algn="ctr"/>
            <a:endParaRPr lang="en-US" sz="800" b="0" i="1" dirty="0">
              <a:solidFill>
                <a:schemeClr val="bg2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800" b="0" dirty="0" smtClean="0">
                <a:latin typeface="Arial Rounded MT Bold" panose="020F0704030504030204" pitchFamily="34" charset="0"/>
              </a:rPr>
              <a:t>CPE, SDWAN</a:t>
            </a:r>
            <a:endParaRPr lang="en-US" sz="1000" b="0" dirty="0">
              <a:latin typeface="Arial Rounded MT Bold" panose="020F0704030504030204" pitchFamily="34" charset="0"/>
            </a:endParaRPr>
          </a:p>
        </p:txBody>
      </p:sp>
      <p:sp>
        <p:nvSpPr>
          <p:cNvPr id="29" name="Title 2"/>
          <p:cNvSpPr txBox="1">
            <a:spLocks/>
          </p:cNvSpPr>
          <p:nvPr/>
        </p:nvSpPr>
        <p:spPr>
          <a:xfrm>
            <a:off x="5125606" y="4185883"/>
            <a:ext cx="1259615" cy="2608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" b="0" dirty="0" smtClean="0">
                <a:latin typeface="Arial Rounded MT Bold" panose="020F0704030504030204" pitchFamily="34" charset="0"/>
              </a:rPr>
              <a:t>Video recording, analytics and playback</a:t>
            </a:r>
          </a:p>
          <a:p>
            <a:pPr algn="ctr"/>
            <a:endParaRPr lang="en-US" sz="800" b="0" dirty="0" smtClean="0">
              <a:latin typeface="Arial Rounded MT Bold" panose="020F0704030504030204" pitchFamily="34" charset="0"/>
            </a:endParaRPr>
          </a:p>
          <a:p>
            <a:pPr algn="ctr"/>
            <a:r>
              <a:rPr lang="en-US" sz="800" b="0" dirty="0" smtClean="0">
                <a:latin typeface="Arial Rounded MT Bold" panose="020F0704030504030204" pitchFamily="34" charset="0"/>
              </a:rPr>
              <a:t>Video transcoding, packaging and distribution</a:t>
            </a:r>
            <a:endParaRPr lang="en-US" sz="1000" b="0" dirty="0">
              <a:latin typeface="Arial Rounded MT Bold" panose="020F0704030504030204" pitchFamily="34" charset="0"/>
            </a:endParaRPr>
          </a:p>
        </p:txBody>
      </p:sp>
      <p:sp>
        <p:nvSpPr>
          <p:cNvPr id="30" name="Title 2"/>
          <p:cNvSpPr txBox="1">
            <a:spLocks/>
          </p:cNvSpPr>
          <p:nvPr/>
        </p:nvSpPr>
        <p:spPr>
          <a:xfrm>
            <a:off x="3579707" y="1506842"/>
            <a:ext cx="1943946" cy="6333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" b="0" dirty="0" smtClean="0">
                <a:latin typeface="Arial Rounded MT Bold" panose="020F0704030504030204" pitchFamily="34" charset="0"/>
              </a:rPr>
              <a:t>Connected Vehicles</a:t>
            </a:r>
          </a:p>
          <a:p>
            <a:pPr algn="ctr"/>
            <a:r>
              <a:rPr lang="en-US" sz="800" b="0" dirty="0" smtClean="0">
                <a:latin typeface="Arial Rounded MT Bold" panose="020F0704030504030204" pitchFamily="34" charset="0"/>
              </a:rPr>
              <a:t>Smart Cities</a:t>
            </a:r>
          </a:p>
          <a:p>
            <a:pPr algn="ctr"/>
            <a:r>
              <a:rPr lang="en-US" sz="800" b="0" dirty="0" smtClean="0">
                <a:latin typeface="Arial Rounded MT Bold" panose="020F0704030504030204" pitchFamily="34" charset="0"/>
              </a:rPr>
              <a:t>Manufacturing</a:t>
            </a:r>
          </a:p>
          <a:p>
            <a:pPr algn="ctr"/>
            <a:r>
              <a:rPr lang="en-US" sz="800" b="0" dirty="0" smtClean="0">
                <a:latin typeface="Arial Rounded MT Bold" panose="020F0704030504030204" pitchFamily="34" charset="0"/>
              </a:rPr>
              <a:t>Retail, Gaming and Hospitality</a:t>
            </a:r>
          </a:p>
          <a:p>
            <a:pPr algn="ctr"/>
            <a:r>
              <a:rPr lang="en-US" sz="800" b="0" dirty="0" smtClean="0">
                <a:latin typeface="Arial Rounded MT Bold" panose="020F0704030504030204" pitchFamily="34" charset="0"/>
              </a:rPr>
              <a:t>Healthcare</a:t>
            </a:r>
          </a:p>
          <a:p>
            <a:pPr algn="ctr"/>
            <a:r>
              <a:rPr lang="en-US" sz="800" b="0" dirty="0" smtClean="0">
                <a:latin typeface="Arial Rounded MT Bold" panose="020F0704030504030204" pitchFamily="34" charset="0"/>
              </a:rPr>
              <a:t>Public Utilities and Agriculture</a:t>
            </a:r>
          </a:p>
          <a:p>
            <a:pPr algn="ctr"/>
            <a:r>
              <a:rPr lang="en-US" sz="800" b="0" dirty="0" smtClean="0">
                <a:latin typeface="Arial Rounded MT Bold" panose="020F0704030504030204" pitchFamily="34" charset="0"/>
              </a:rPr>
              <a:t>…..</a:t>
            </a:r>
            <a:endParaRPr lang="en-US" sz="1000" b="0" dirty="0">
              <a:latin typeface="Arial Rounded MT Bold" panose="020F07040305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899" y="1600664"/>
            <a:ext cx="589809" cy="589809"/>
          </a:xfrm>
          <a:prstGeom prst="rect">
            <a:avLst/>
          </a:prstGeom>
        </p:spPr>
      </p:pic>
      <p:sp>
        <p:nvSpPr>
          <p:cNvPr id="48" name="Title 2"/>
          <p:cNvSpPr txBox="1">
            <a:spLocks/>
          </p:cNvSpPr>
          <p:nvPr/>
        </p:nvSpPr>
        <p:spPr>
          <a:xfrm>
            <a:off x="88053" y="839852"/>
            <a:ext cx="8927254" cy="5486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b="0" smtClean="0">
                <a:latin typeface="Arial Rounded MT Bold" panose="020F0704030504030204" pitchFamily="34" charset="0"/>
              </a:rPr>
              <a:t>Use case enablement functions consolidated to </a:t>
            </a:r>
            <a:r>
              <a:rPr lang="en-US" sz="1500" smtClean="0">
                <a:latin typeface="Arial Rounded MT Bold" panose="020F0704030504030204" pitchFamily="34" charset="0"/>
              </a:rPr>
              <a:t>Reduce Costs </a:t>
            </a:r>
            <a:r>
              <a:rPr lang="en-US" sz="1500" b="0" smtClean="0">
                <a:latin typeface="Arial Rounded MT Bold" panose="020F0704030504030204" pitchFamily="34" charset="0"/>
              </a:rPr>
              <a:t>(</a:t>
            </a:r>
            <a:r>
              <a:rPr lang="en-US" sz="1500" b="0" i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Converged Edge</a:t>
            </a:r>
            <a:r>
              <a:rPr lang="en-US" sz="1500" b="0" smtClean="0">
                <a:latin typeface="Arial Rounded MT Bold" panose="020F0704030504030204" pitchFamily="34" charset="0"/>
              </a:rPr>
              <a:t>)</a:t>
            </a:r>
            <a:endParaRPr lang="en-US" sz="1500" b="0" i="1" smtClean="0">
              <a:solidFill>
                <a:schemeClr val="bg2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1500" b="0" smtClean="0">
                <a:latin typeface="Arial Rounded MT Bold" panose="020F0704030504030204" pitchFamily="34" charset="0"/>
              </a:rPr>
              <a:t>An </a:t>
            </a:r>
            <a:r>
              <a:rPr lang="en-US" sz="1500" b="0" dirty="0" smtClean="0">
                <a:latin typeface="Arial Rounded MT Bold" panose="020F0704030504030204" pitchFamily="34" charset="0"/>
              </a:rPr>
              <a:t>end Use Case that is </a:t>
            </a:r>
            <a:r>
              <a:rPr lang="en-US" sz="1500" smtClean="0">
                <a:latin typeface="Arial Rounded MT Bold" panose="020F0704030504030204" pitchFamily="34" charset="0"/>
              </a:rPr>
              <a:t>Monetizable</a:t>
            </a:r>
            <a:r>
              <a:rPr lang="en-US" sz="1500" b="0" smtClean="0">
                <a:latin typeface="Arial Rounded MT Bold" panose="020F0704030504030204" pitchFamily="34" charset="0"/>
              </a:rPr>
              <a:t> (</a:t>
            </a:r>
            <a:r>
              <a:rPr lang="en-US" sz="1500" b="0" i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Smart Edge</a:t>
            </a:r>
            <a:r>
              <a:rPr lang="en-US" sz="1500" b="0" smtClean="0">
                <a:latin typeface="Arial Rounded MT Bold" panose="020F0704030504030204" pitchFamily="34" charset="0"/>
              </a:rPr>
              <a:t>)</a:t>
            </a:r>
            <a:endParaRPr lang="en-US" sz="1500" b="0" dirty="0" smtClean="0">
              <a:latin typeface="Arial Rounded MT Bold" panose="020F0704030504030204" pitchFamily="34" charset="0"/>
            </a:endParaRPr>
          </a:p>
        </p:txBody>
      </p:sp>
      <p:sp>
        <p:nvSpPr>
          <p:cNvPr id="51" name="Rounded Rectangle 50"/>
          <p:cNvSpPr/>
          <p:nvPr/>
        </p:nvSpPr>
        <p:spPr bwMode="ltGray">
          <a:xfrm>
            <a:off x="2397760" y="2551131"/>
            <a:ext cx="4314613" cy="139772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</a:pPr>
            <a:r>
              <a:rPr lang="en-US" sz="1050" cap="small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Edgeline</a:t>
            </a:r>
          </a:p>
          <a:p>
            <a:pPr algn="r">
              <a:lnSpc>
                <a:spcPct val="90000"/>
              </a:lnSpc>
            </a:pPr>
            <a:endParaRPr lang="en-US" sz="1050" cap="small" dirty="0" err="1" smtClean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2" name="Trapezoid 51"/>
          <p:cNvSpPr/>
          <p:nvPr/>
        </p:nvSpPr>
        <p:spPr bwMode="ltGray">
          <a:xfrm>
            <a:off x="3961998" y="3268321"/>
            <a:ext cx="1188720" cy="548640"/>
          </a:xfrm>
          <a:prstGeom prst="trapezoid">
            <a:avLst/>
          </a:prstGeom>
          <a:solidFill>
            <a:schemeClr val="accent2">
              <a:lumMod val="50000"/>
            </a:schemeClr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latin typeface="Arial Rounded MT Bold" panose="020F0704030504030204" pitchFamily="34" charset="0"/>
              </a:rPr>
              <a:t>Security</a:t>
            </a:r>
          </a:p>
          <a:p>
            <a:pPr algn="ctr">
              <a:lnSpc>
                <a:spcPct val="90000"/>
              </a:lnSpc>
            </a:pPr>
            <a:r>
              <a:rPr lang="en-US" sz="700" i="1" dirty="0" smtClean="0">
                <a:latin typeface="Arial Rounded MT Bold" panose="020F0704030504030204" pitchFamily="34" charset="0"/>
              </a:rPr>
              <a:t>(Secure)</a:t>
            </a:r>
            <a:endParaRPr lang="en-US" sz="700" i="1" dirty="0">
              <a:latin typeface="Arial Rounded MT Bold" panose="020F0704030504030204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4324598" y="3824730"/>
            <a:ext cx="463521" cy="291253"/>
            <a:chOff x="3648267" y="3929219"/>
            <a:chExt cx="463521" cy="291253"/>
          </a:xfrm>
        </p:grpSpPr>
        <p:cxnSp>
          <p:nvCxnSpPr>
            <p:cNvPr id="54" name="Straight Connector 53"/>
            <p:cNvCxnSpPr/>
            <p:nvPr/>
          </p:nvCxnSpPr>
          <p:spPr>
            <a:xfrm flipV="1">
              <a:off x="3648267" y="3929219"/>
              <a:ext cx="237067" cy="257386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 flipV="1">
              <a:off x="3874721" y="3929219"/>
              <a:ext cx="237067" cy="257386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 flipV="1">
              <a:off x="3878372" y="3929219"/>
              <a:ext cx="6774" cy="291253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7" name="Trapezoid 56"/>
          <p:cNvSpPr/>
          <p:nvPr/>
        </p:nvSpPr>
        <p:spPr bwMode="ltGray">
          <a:xfrm>
            <a:off x="2759464" y="3254169"/>
            <a:ext cx="1188720" cy="548640"/>
          </a:xfrm>
          <a:prstGeom prst="trapezoid">
            <a:avLst/>
          </a:prstGeom>
          <a:solidFill>
            <a:schemeClr val="accent2">
              <a:lumMod val="50000"/>
            </a:schemeClr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latin typeface="Arial Rounded MT Bold" panose="020F0704030504030204" pitchFamily="34" charset="0"/>
              </a:rPr>
              <a:t>Network</a:t>
            </a:r>
          </a:p>
          <a:p>
            <a:pPr algn="ctr">
              <a:lnSpc>
                <a:spcPct val="90000"/>
              </a:lnSpc>
            </a:pPr>
            <a:r>
              <a:rPr lang="en-US" sz="700" i="1" dirty="0" smtClean="0">
                <a:latin typeface="Arial Rounded MT Bold" panose="020F0704030504030204" pitchFamily="34" charset="0"/>
              </a:rPr>
              <a:t>(Connect)</a:t>
            </a:r>
          </a:p>
        </p:txBody>
      </p:sp>
      <p:sp>
        <p:nvSpPr>
          <p:cNvPr id="58" name="Trapezoid 57"/>
          <p:cNvSpPr/>
          <p:nvPr/>
        </p:nvSpPr>
        <p:spPr bwMode="ltGray">
          <a:xfrm>
            <a:off x="5161053" y="3271520"/>
            <a:ext cx="1188720" cy="548640"/>
          </a:xfrm>
          <a:prstGeom prst="trapezoid">
            <a:avLst/>
          </a:prstGeom>
          <a:solidFill>
            <a:schemeClr val="accent2">
              <a:lumMod val="50000"/>
            </a:schemeClr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latin typeface="Arial Rounded MT Bold" panose="020F0704030504030204" pitchFamily="34" charset="0"/>
              </a:rPr>
              <a:t>Media</a:t>
            </a:r>
          </a:p>
          <a:p>
            <a:pPr algn="ctr">
              <a:lnSpc>
                <a:spcPct val="90000"/>
              </a:lnSpc>
            </a:pPr>
            <a:r>
              <a:rPr lang="en-US" sz="700" i="1" dirty="0" smtClean="0">
                <a:latin typeface="Arial Rounded MT Bold" panose="020F0704030504030204" pitchFamily="34" charset="0"/>
              </a:rPr>
              <a:t>(Analyze)</a:t>
            </a:r>
            <a:endParaRPr lang="en-US" sz="700" i="1" dirty="0">
              <a:latin typeface="Arial Rounded MT Bold" panose="020F0704030504030204" pitchFamily="34" charset="0"/>
            </a:endParaRPr>
          </a:p>
        </p:txBody>
      </p:sp>
      <p:sp>
        <p:nvSpPr>
          <p:cNvPr id="59" name="Flowchart: Manual Operation 58"/>
          <p:cNvSpPr/>
          <p:nvPr/>
        </p:nvSpPr>
        <p:spPr bwMode="ltGray">
          <a:xfrm>
            <a:off x="2580276" y="2736896"/>
            <a:ext cx="3955627" cy="544327"/>
          </a:xfrm>
          <a:prstGeom prst="flowChartManualOperation">
            <a:avLst/>
          </a:prstGeom>
          <a:solidFill>
            <a:srgbClr val="003366"/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latin typeface="Arial Rounded MT Bold" panose="020F0704030504030204" pitchFamily="34" charset="0"/>
              </a:rPr>
              <a:t>IOT</a:t>
            </a:r>
          </a:p>
          <a:p>
            <a:pPr algn="ctr">
              <a:lnSpc>
                <a:spcPct val="90000"/>
              </a:lnSpc>
            </a:pPr>
            <a:r>
              <a:rPr lang="en-US" sz="800" i="1" dirty="0" smtClean="0">
                <a:latin typeface="Arial Rounded MT Bold" panose="020F0704030504030204" pitchFamily="34" charset="0"/>
              </a:rPr>
              <a:t>(Act)</a:t>
            </a:r>
          </a:p>
          <a:p>
            <a:pPr algn="ctr">
              <a:lnSpc>
                <a:spcPct val="90000"/>
              </a:lnSpc>
            </a:pPr>
            <a:endParaRPr lang="en-US" sz="800" i="1" dirty="0">
              <a:latin typeface="Arial Rounded MT Bold" panose="020F0704030504030204" pitchFamily="34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3122064" y="3810578"/>
            <a:ext cx="463521" cy="291253"/>
            <a:chOff x="3648267" y="3929219"/>
            <a:chExt cx="463521" cy="291253"/>
          </a:xfrm>
        </p:grpSpPr>
        <p:cxnSp>
          <p:nvCxnSpPr>
            <p:cNvPr id="61" name="Straight Connector 60"/>
            <p:cNvCxnSpPr/>
            <p:nvPr/>
          </p:nvCxnSpPr>
          <p:spPr>
            <a:xfrm flipV="1">
              <a:off x="3648267" y="3929219"/>
              <a:ext cx="237067" cy="257386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 flipV="1">
              <a:off x="3874721" y="3929219"/>
              <a:ext cx="237067" cy="257386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 flipV="1">
              <a:off x="3878372" y="3929219"/>
              <a:ext cx="6774" cy="291253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5523653" y="3827929"/>
            <a:ext cx="463521" cy="291253"/>
            <a:chOff x="3648267" y="3929219"/>
            <a:chExt cx="463521" cy="291253"/>
          </a:xfrm>
        </p:grpSpPr>
        <p:cxnSp>
          <p:nvCxnSpPr>
            <p:cNvPr id="65" name="Straight Connector 64"/>
            <p:cNvCxnSpPr/>
            <p:nvPr/>
          </p:nvCxnSpPr>
          <p:spPr>
            <a:xfrm flipV="1">
              <a:off x="3648267" y="3929219"/>
              <a:ext cx="237067" cy="257386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 flipV="1">
              <a:off x="3874721" y="3929219"/>
              <a:ext cx="237067" cy="257386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 flipV="1">
              <a:off x="3878372" y="3929219"/>
              <a:ext cx="6774" cy="291253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 flipV="1">
            <a:off x="4326328" y="2356776"/>
            <a:ext cx="463521" cy="357954"/>
            <a:chOff x="3648267" y="3929219"/>
            <a:chExt cx="463521" cy="291253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3648267" y="3929219"/>
              <a:ext cx="237067" cy="257386"/>
            </a:xfrm>
            <a:prstGeom prst="line">
              <a:avLst/>
            </a:prstGeom>
            <a:ln>
              <a:solidFill>
                <a:srgbClr val="0033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 flipV="1">
              <a:off x="3874721" y="3929219"/>
              <a:ext cx="237067" cy="257386"/>
            </a:xfrm>
            <a:prstGeom prst="line">
              <a:avLst/>
            </a:prstGeom>
            <a:ln>
              <a:solidFill>
                <a:srgbClr val="0033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 flipV="1">
              <a:off x="3878372" y="3929219"/>
              <a:ext cx="6774" cy="291253"/>
            </a:xfrm>
            <a:prstGeom prst="line">
              <a:avLst/>
            </a:prstGeom>
            <a:ln>
              <a:solidFill>
                <a:srgbClr val="0033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3688249" y="3060324"/>
            <a:ext cx="530206" cy="331162"/>
            <a:chOff x="1187466" y="1833374"/>
            <a:chExt cx="668427" cy="439856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4"/>
            <a:srcRect l="9366" t="11807" r="9534" b="17036"/>
            <a:stretch/>
          </p:blipFill>
          <p:spPr>
            <a:xfrm>
              <a:off x="1187466" y="1833374"/>
              <a:ext cx="668427" cy="439856"/>
            </a:xfrm>
            <a:prstGeom prst="rect">
              <a:avLst/>
            </a:prstGeom>
            <a:ln>
              <a:noFill/>
            </a:ln>
          </p:spPr>
        </p:pic>
        <p:sp>
          <p:nvSpPr>
            <p:cNvPr id="75" name="Title 2"/>
            <p:cNvSpPr txBox="1">
              <a:spLocks/>
            </p:cNvSpPr>
            <p:nvPr/>
          </p:nvSpPr>
          <p:spPr>
            <a:xfrm>
              <a:off x="1395189" y="2120014"/>
              <a:ext cx="392971" cy="14227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1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00" b="0" dirty="0" smtClean="0">
                  <a:latin typeface="Arial Rounded MT Bold" panose="020F0704030504030204" pitchFamily="34" charset="0"/>
                </a:rPr>
                <a:t>Edge</a:t>
              </a:r>
              <a:endParaRPr lang="en-US" sz="900" b="0" dirty="0"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860503" y="3069390"/>
            <a:ext cx="530206" cy="331162"/>
            <a:chOff x="1187466" y="1833374"/>
            <a:chExt cx="668427" cy="439856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4"/>
            <a:srcRect l="9366" t="11807" r="9534" b="17036"/>
            <a:stretch/>
          </p:blipFill>
          <p:spPr>
            <a:xfrm>
              <a:off x="1187466" y="1833374"/>
              <a:ext cx="668427" cy="439856"/>
            </a:xfrm>
            <a:prstGeom prst="rect">
              <a:avLst/>
            </a:prstGeom>
            <a:ln>
              <a:noFill/>
            </a:ln>
          </p:spPr>
        </p:pic>
        <p:sp>
          <p:nvSpPr>
            <p:cNvPr id="79" name="Title 2"/>
            <p:cNvSpPr txBox="1">
              <a:spLocks/>
            </p:cNvSpPr>
            <p:nvPr/>
          </p:nvSpPr>
          <p:spPr>
            <a:xfrm>
              <a:off x="1395189" y="2120014"/>
              <a:ext cx="392971" cy="14227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1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00" b="0" dirty="0" smtClean="0">
                  <a:latin typeface="Arial Rounded MT Bold" panose="020F0704030504030204" pitchFamily="34" charset="0"/>
                </a:rPr>
                <a:t>Edge</a:t>
              </a:r>
              <a:endParaRPr lang="en-US" sz="900" b="0" dirty="0"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694" y="2289506"/>
            <a:ext cx="260044" cy="250323"/>
          </a:xfrm>
          <a:prstGeom prst="rect">
            <a:avLst/>
          </a:prstGeom>
        </p:spPr>
      </p:pic>
      <p:pic>
        <p:nvPicPr>
          <p:cNvPr id="38" name="Picture 42" descr="Image result for ptc log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799" y="2380648"/>
            <a:ext cx="279819" cy="11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6270" y="2299933"/>
            <a:ext cx="424139" cy="23088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/>
          <a:srcRect t="33975" b="35868"/>
          <a:stretch/>
        </p:blipFill>
        <p:spPr>
          <a:xfrm>
            <a:off x="2834773" y="2369814"/>
            <a:ext cx="624562" cy="1411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1672" y="4669345"/>
            <a:ext cx="578757" cy="14426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9380" y="4813610"/>
            <a:ext cx="379242" cy="998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1"/>
          <a:srcRect t="34929" b="36627"/>
          <a:stretch/>
        </p:blipFill>
        <p:spPr>
          <a:xfrm>
            <a:off x="3258622" y="4723108"/>
            <a:ext cx="489280" cy="13917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49773" y="4520046"/>
            <a:ext cx="675958" cy="22139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1673" y="4669345"/>
            <a:ext cx="578757" cy="1442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03490" y="4273031"/>
            <a:ext cx="507107" cy="247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31921" y="4756244"/>
            <a:ext cx="511662" cy="157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43583" y="4705550"/>
            <a:ext cx="411586" cy="10138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4851" y="4813610"/>
            <a:ext cx="452025" cy="29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5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"/>
          <p:cNvSpPr>
            <a:spLocks noGrp="1"/>
          </p:cNvSpPr>
          <p:nvPr>
            <p:ph type="title"/>
          </p:nvPr>
        </p:nvSpPr>
        <p:spPr>
          <a:xfrm>
            <a:off x="77774" y="84627"/>
            <a:ext cx="6167239" cy="281132"/>
          </a:xfrm>
        </p:spPr>
        <p:txBody>
          <a:bodyPr/>
          <a:lstStyle/>
          <a:p>
            <a:r>
              <a:rPr lang="en-US" sz="1800" smtClean="0">
                <a:latin typeface="Arial Rounded MT Bold" panose="020F0704030504030204" pitchFamily="34" charset="0"/>
              </a:rPr>
              <a:t>Edgeline Product </a:t>
            </a:r>
            <a:r>
              <a:rPr lang="en-US" sz="1800" dirty="0" smtClean="0">
                <a:latin typeface="Arial Rounded MT Bold" panose="020F0704030504030204" pitchFamily="34" charset="0"/>
              </a:rPr>
              <a:t>Portfolio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1" name="Round Diagonal Corner Rectangle 20"/>
          <p:cNvSpPr/>
          <p:nvPr/>
        </p:nvSpPr>
        <p:spPr bwMode="ltGray">
          <a:xfrm>
            <a:off x="2178180" y="3677026"/>
            <a:ext cx="3437974" cy="640080"/>
          </a:xfrm>
          <a:prstGeom prst="round2DiagRect">
            <a:avLst/>
          </a:prstGeom>
          <a:solidFill>
            <a:srgbClr val="006666">
              <a:alpha val="85000"/>
            </a:srgbClr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402">
              <a:defRPr/>
            </a:pPr>
            <a:r>
              <a:rPr lang="en-US" sz="1200" dirty="0">
                <a:solidFill>
                  <a:prstClr val="white"/>
                </a:solidFill>
                <a:latin typeface="Arial Rounded MT Bold" panose="020F0704030504030204" pitchFamily="34" charset="0"/>
              </a:rPr>
              <a:t>Entry</a:t>
            </a:r>
          </a:p>
          <a:p>
            <a:pPr defTabSz="609402">
              <a:defRPr/>
            </a:pPr>
            <a:r>
              <a:rPr lang="en-US" sz="1200" dirty="0" smtClean="0">
                <a:solidFill>
                  <a:prstClr val="white"/>
                </a:solidFill>
                <a:latin typeface="Arial Rounded MT Bold" panose="020F0704030504030204" pitchFamily="34" charset="0"/>
              </a:rPr>
              <a:t>Intelligent Gateway</a:t>
            </a:r>
            <a:endParaRPr lang="en-US" sz="1200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2" name="Round Diagonal Corner Rectangle 21"/>
          <p:cNvSpPr/>
          <p:nvPr/>
        </p:nvSpPr>
        <p:spPr bwMode="ltGray">
          <a:xfrm>
            <a:off x="2178180" y="2784710"/>
            <a:ext cx="3437974" cy="640080"/>
          </a:xfrm>
          <a:prstGeom prst="round2DiagRect">
            <a:avLst/>
          </a:prstGeom>
          <a:solidFill>
            <a:srgbClr val="006666">
              <a:alpha val="90000"/>
            </a:srgbClr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402">
              <a:defRPr/>
            </a:pPr>
            <a:r>
              <a:rPr lang="en-US" sz="1200" dirty="0">
                <a:solidFill>
                  <a:prstClr val="white"/>
                </a:solidFill>
                <a:latin typeface="Arial Rounded MT Bold" panose="020F0704030504030204" pitchFamily="34" charset="0"/>
              </a:rPr>
              <a:t>Performance </a:t>
            </a:r>
          </a:p>
          <a:p>
            <a:pPr defTabSz="609402">
              <a:defRPr/>
            </a:pPr>
            <a:r>
              <a:rPr lang="en-US" sz="1200" dirty="0" smtClean="0">
                <a:solidFill>
                  <a:prstClr val="white"/>
                </a:solidFill>
                <a:latin typeface="Arial Rounded MT Bold" panose="020F0704030504030204" pitchFamily="34" charset="0"/>
              </a:rPr>
              <a:t>Intelligent Gateway</a:t>
            </a:r>
            <a:endParaRPr lang="en-US" sz="1200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ltGray">
          <a:xfrm>
            <a:off x="4795993" y="2673877"/>
            <a:ext cx="1066800" cy="48803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FFFFCC"/>
                </a:solidFill>
                <a:latin typeface="Arial Rounded MT Bold" panose="020F0704030504030204" pitchFamily="34" charset="0"/>
              </a:rPr>
              <a:t>G</a:t>
            </a:r>
            <a:r>
              <a:rPr lang="en-US" sz="1400" smtClean="0">
                <a:solidFill>
                  <a:srgbClr val="FFFFCC"/>
                </a:solidFill>
                <a:latin typeface="Arial Rounded MT Bold" panose="020F0704030504030204" pitchFamily="34" charset="0"/>
              </a:rPr>
              <a:t>L20</a:t>
            </a:r>
            <a:endParaRPr lang="en-US" sz="14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ltGray">
          <a:xfrm>
            <a:off x="4792722" y="3613943"/>
            <a:ext cx="1066800" cy="48427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FFFFCC"/>
                </a:solidFill>
                <a:latin typeface="Arial Rounded MT Bold" panose="020F0704030504030204" pitchFamily="34" charset="0"/>
              </a:rPr>
              <a:t>G</a:t>
            </a:r>
            <a:r>
              <a:rPr lang="en-US" sz="1400" smtClean="0">
                <a:solidFill>
                  <a:srgbClr val="FFFFCC"/>
                </a:solidFill>
                <a:latin typeface="Arial Rounded MT Bold" panose="020F0704030504030204" pitchFamily="34" charset="0"/>
              </a:rPr>
              <a:t>L10</a:t>
            </a:r>
            <a:endParaRPr lang="en-US" sz="14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5" name="Round Diagonal Corner Rectangle 24"/>
          <p:cNvSpPr/>
          <p:nvPr/>
        </p:nvSpPr>
        <p:spPr bwMode="ltGray">
          <a:xfrm>
            <a:off x="2178180" y="1892394"/>
            <a:ext cx="3437974" cy="640080"/>
          </a:xfrm>
          <a:prstGeom prst="round2DiagRect">
            <a:avLst/>
          </a:prstGeom>
          <a:solidFill>
            <a:srgbClr val="006666">
              <a:alpha val="95000"/>
            </a:srgbClr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402">
              <a:defRPr/>
            </a:pPr>
            <a:r>
              <a:rPr lang="en-US" sz="1200" dirty="0">
                <a:solidFill>
                  <a:prstClr val="white"/>
                </a:solidFill>
                <a:latin typeface="Arial Rounded MT Bold" panose="020F0704030504030204" pitchFamily="34" charset="0"/>
              </a:rPr>
              <a:t>Entry</a:t>
            </a:r>
          </a:p>
          <a:p>
            <a:pPr defTabSz="609402">
              <a:defRPr/>
            </a:pPr>
            <a:r>
              <a:rPr lang="en-US" sz="1200" dirty="0">
                <a:solidFill>
                  <a:prstClr val="white"/>
                </a:solidFill>
                <a:latin typeface="Arial Rounded MT Bold" panose="020F0704030504030204" pitchFamily="34" charset="0"/>
              </a:rPr>
              <a:t>Deep Edge </a:t>
            </a:r>
            <a:r>
              <a:rPr lang="en-US" sz="1200" dirty="0" smtClean="0">
                <a:solidFill>
                  <a:prstClr val="white"/>
                </a:solidFill>
                <a:latin typeface="Arial Rounded MT Bold" panose="020F0704030504030204" pitchFamily="34" charset="0"/>
              </a:rPr>
              <a:t>Compute &amp; Control</a:t>
            </a:r>
            <a:endParaRPr lang="en-US" sz="1200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74066" y="4430842"/>
            <a:ext cx="1094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200" smtClean="0">
                <a:solidFill>
                  <a:srgbClr val="000000"/>
                </a:solidFill>
                <a:latin typeface="Arial Rounded MT Bold" panose="020F0704030504030204" pitchFamily="34" charset="0"/>
                <a:cs typeface="HP Simplified" pitchFamily="34" charset="0"/>
              </a:rPr>
              <a:t>Entry Edge</a:t>
            </a:r>
            <a:endParaRPr lang="en-US" sz="1200" dirty="0">
              <a:solidFill>
                <a:srgbClr val="000000"/>
              </a:solidFill>
              <a:latin typeface="Arial Rounded MT Bold" panose="020F0704030504030204" pitchFamily="34" charset="0"/>
              <a:cs typeface="HP Simplified" pitchFamily="34" charset="0"/>
            </a:endParaRPr>
          </a:p>
        </p:txBody>
      </p:sp>
      <p:sp>
        <p:nvSpPr>
          <p:cNvPr id="28" name="Round Diagonal Corner Rectangle 27"/>
          <p:cNvSpPr/>
          <p:nvPr/>
        </p:nvSpPr>
        <p:spPr bwMode="ltGray">
          <a:xfrm>
            <a:off x="2178180" y="1000078"/>
            <a:ext cx="3438428" cy="640080"/>
          </a:xfrm>
          <a:prstGeom prst="round2DiagRect">
            <a:avLst/>
          </a:prstGeom>
          <a:solidFill>
            <a:srgbClr val="006666"/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402">
              <a:defRPr/>
            </a:pPr>
            <a:r>
              <a:rPr lang="en-US" sz="1200" dirty="0">
                <a:solidFill>
                  <a:prstClr val="white"/>
                </a:solidFill>
                <a:latin typeface="Arial Rounded MT Bold" panose="020F0704030504030204" pitchFamily="34" charset="0"/>
              </a:rPr>
              <a:t>Performance</a:t>
            </a:r>
          </a:p>
          <a:p>
            <a:pPr defTabSz="609402">
              <a:defRPr/>
            </a:pPr>
            <a:r>
              <a:rPr lang="en-US" sz="1200" dirty="0">
                <a:solidFill>
                  <a:prstClr val="white"/>
                </a:solidFill>
                <a:latin typeface="Arial Rounded MT Bold" panose="020F0704030504030204" pitchFamily="34" charset="0"/>
              </a:rPr>
              <a:t>Deep Edge </a:t>
            </a:r>
            <a:r>
              <a:rPr lang="en-US" sz="1200" dirty="0" smtClean="0">
                <a:solidFill>
                  <a:prstClr val="white"/>
                </a:solidFill>
                <a:latin typeface="Arial Rounded MT Bold" panose="020F0704030504030204" pitchFamily="34" charset="0"/>
              </a:rPr>
              <a:t>Compute &amp; Control</a:t>
            </a:r>
            <a:endParaRPr lang="en-US" sz="1200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ltGray">
          <a:xfrm>
            <a:off x="4660934" y="961540"/>
            <a:ext cx="1066800" cy="48803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rgbClr val="FFFFCC"/>
                </a:solidFill>
                <a:latin typeface="Arial Rounded MT Bold" panose="020F0704030504030204" pitchFamily="34" charset="0"/>
              </a:rPr>
              <a:t>EL4000</a:t>
            </a:r>
            <a:endParaRPr lang="en-US" sz="14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0" name="Up-Down Arrow 29"/>
          <p:cNvSpPr/>
          <p:nvPr/>
        </p:nvSpPr>
        <p:spPr bwMode="ltGray">
          <a:xfrm>
            <a:off x="1760945" y="1000078"/>
            <a:ext cx="321057" cy="3368758"/>
          </a:xfrm>
          <a:prstGeom prst="upDownArrow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 bwMode="ltGray">
          <a:xfrm>
            <a:off x="4685286" y="1793297"/>
            <a:ext cx="1066800" cy="48427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rgbClr val="FFFFCC"/>
                </a:solidFill>
                <a:latin typeface="Arial Rounded MT Bold" panose="020F0704030504030204" pitchFamily="34" charset="0"/>
              </a:rPr>
              <a:t>EL1000</a:t>
            </a:r>
            <a:endParaRPr lang="en-US" sz="14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74066" y="596961"/>
            <a:ext cx="1094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200" smtClean="0">
                <a:solidFill>
                  <a:srgbClr val="000000"/>
                </a:solidFill>
                <a:latin typeface="Arial Rounded MT Bold" panose="020F0704030504030204" pitchFamily="34" charset="0"/>
                <a:cs typeface="HP Simplified" pitchFamily="34" charset="0"/>
              </a:rPr>
              <a:t>Deep Edge</a:t>
            </a:r>
            <a:endParaRPr lang="en-US" sz="1200" dirty="0">
              <a:solidFill>
                <a:srgbClr val="000000"/>
              </a:solidFill>
              <a:latin typeface="Arial Rounded MT Bold" panose="020F0704030504030204" pitchFamily="34" charset="0"/>
              <a:cs typeface="HP Simplified" pitchFamily="34" charset="0"/>
            </a:endParaRPr>
          </a:p>
        </p:txBody>
      </p:sp>
      <p:pic>
        <p:nvPicPr>
          <p:cNvPr id="53" name="Picture 52" descr="18356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375" y="754358"/>
            <a:ext cx="2926288" cy="7944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862" y="3677026"/>
            <a:ext cx="1002580" cy="578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4284" y="2780500"/>
            <a:ext cx="1001158" cy="47577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952" y="1667447"/>
            <a:ext cx="1361567" cy="73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8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"/>
          <p:cNvSpPr>
            <a:spLocks noGrp="1"/>
          </p:cNvSpPr>
          <p:nvPr>
            <p:ph type="title"/>
          </p:nvPr>
        </p:nvSpPr>
        <p:spPr>
          <a:xfrm>
            <a:off x="77774" y="43989"/>
            <a:ext cx="6167239" cy="281132"/>
          </a:xfrm>
        </p:spPr>
        <p:txBody>
          <a:bodyPr/>
          <a:lstStyle/>
          <a:p>
            <a:r>
              <a:rPr lang="en-US" sz="1800" dirty="0" smtClean="0">
                <a:latin typeface="Arial Rounded MT Bold" panose="020F0704030504030204" pitchFamily="34" charset="0"/>
              </a:rPr>
              <a:t>Why HPE Edgeline ?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136791"/>
              </p:ext>
            </p:extLst>
          </p:nvPr>
        </p:nvGraphicFramePr>
        <p:xfrm>
          <a:off x="135462" y="356876"/>
          <a:ext cx="8920484" cy="4297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48271"/>
                <a:gridCol w="4971627"/>
                <a:gridCol w="3000586"/>
              </a:tblGrid>
              <a:tr h="225637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Edge</a:t>
                      </a:r>
                      <a:r>
                        <a:rPr lang="en-US" sz="900" baseline="0" dirty="0" smtClean="0">
                          <a:latin typeface="Arial Rounded MT Bold" panose="020F0704030504030204" pitchFamily="34" charset="0"/>
                        </a:rPr>
                        <a:t> </a:t>
                      </a: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Reqt</a:t>
                      </a:r>
                      <a:endParaRPr lang="en-US" sz="9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Why is it a requirement / why is it important?</a:t>
                      </a:r>
                      <a:endParaRPr lang="en-US" sz="9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Why Edgeline?</a:t>
                      </a:r>
                      <a:endParaRPr lang="en-US" sz="9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637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Dense</a:t>
                      </a:r>
                      <a:r>
                        <a:rPr lang="en-US" sz="900" baseline="0" dirty="0" smtClean="0">
                          <a:latin typeface="Arial Rounded MT Bold" panose="020F0704030504030204" pitchFamily="34" charset="0"/>
                        </a:rPr>
                        <a:t> computing</a:t>
                      </a:r>
                      <a:endParaRPr lang="en-US" sz="9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-1158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5G</a:t>
                      </a:r>
                      <a:r>
                        <a:rPr lang="en-US" sz="900" baseline="0" dirty="0" smtClean="0">
                          <a:latin typeface="Arial Rounded MT Bold" panose="020F0704030504030204" pitchFamily="34" charset="0"/>
                        </a:rPr>
                        <a:t>, MEC architectures require high density compute at the edge (e.g., for centralized, coordinated virtual RAN functionality)</a:t>
                      </a:r>
                      <a:endParaRPr lang="en-US" sz="900" dirty="0" smtClean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Up to </a:t>
                      </a:r>
                      <a:r>
                        <a:rPr lang="en-US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64 cores </a:t>
                      </a:r>
                      <a:r>
                        <a:rPr lang="en-US" sz="900" u="sng" dirty="0" smtClean="0">
                          <a:latin typeface="Arial Rounded MT Bold" panose="020F0704030504030204" pitchFamily="34" charset="0"/>
                        </a:rPr>
                        <a:t>single</a:t>
                      </a: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 CPU Intel®</a:t>
                      </a:r>
                      <a:r>
                        <a:rPr lang="en-US" sz="900" baseline="0" dirty="0" smtClean="0">
                          <a:latin typeface="Arial Rounded MT Bold" panose="020F0704030504030204" pitchFamily="34" charset="0"/>
                        </a:rPr>
                        <a:t> Xeon® D </a:t>
                      </a: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optimized for packet processing</a:t>
                      </a:r>
                    </a:p>
                    <a:p>
                      <a:pPr marL="115888" indent="-115888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High density and low power.</a:t>
                      </a:r>
                      <a:endParaRPr lang="en-US" sz="9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25637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Very low latency</a:t>
                      </a:r>
                      <a:endParaRPr lang="en-US" sz="9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-1158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5G uplink/downlink</a:t>
                      </a:r>
                      <a:r>
                        <a:rPr lang="en-US" sz="900" baseline="0" dirty="0" smtClean="0">
                          <a:latin typeface="Arial Rounded MT Bold" panose="020F0704030504030204" pitchFamily="34" charset="0"/>
                        </a:rPr>
                        <a:t> speeds are much higher (e.g., </a:t>
                      </a: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downloads at 10Gbps vs </a:t>
                      </a:r>
                      <a:r>
                        <a:rPr lang="en-US" sz="900" baseline="0" dirty="0" smtClean="0">
                          <a:latin typeface="Arial Rounded MT Bold" panose="020F0704030504030204" pitchFamily="34" charset="0"/>
                        </a:rPr>
                        <a:t>100 Mbps for 4G)</a:t>
                      </a:r>
                    </a:p>
                    <a:p>
                      <a:pPr marL="115888" marR="0" lvl="0" indent="-1158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baseline="0" dirty="0" smtClean="0">
                          <a:latin typeface="Arial Rounded MT Bold" panose="020F0704030504030204" pitchFamily="34" charset="0"/>
                        </a:rPr>
                        <a:t>Latency reqts for 5G really low at 1ms (vs. 45ms for 4G)</a:t>
                      </a:r>
                      <a:endParaRPr lang="en-US" sz="900" dirty="0" smtClean="0">
                        <a:latin typeface="Arial Rounded MT Bold" panose="020F0704030504030204" pitchFamily="34" charset="0"/>
                      </a:endParaRPr>
                    </a:p>
                    <a:p>
                      <a:pPr marL="115888" marR="0" lvl="0" indent="-1158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Billions of devices to be connected (IOT)</a:t>
                      </a:r>
                    </a:p>
                    <a:p>
                      <a:pPr marL="115888" marR="0" lvl="0" indent="-1158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This facilitates the opportunity to deploy low latency use cases (e.g., autonomous vehicles)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Single socket SoC</a:t>
                      </a: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 optimized to minimized latency and jitter</a:t>
                      </a:r>
                    </a:p>
                    <a:p>
                      <a:pPr marL="115888" indent="-115888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High speed, low latency control and data</a:t>
                      </a:r>
                      <a:r>
                        <a:rPr lang="en-US" sz="900" baseline="0" dirty="0" smtClean="0">
                          <a:latin typeface="Arial Rounded MT Bold" panose="020F0704030504030204" pitchFamily="34" charset="0"/>
                        </a:rPr>
                        <a:t> planes with </a:t>
                      </a:r>
                      <a:r>
                        <a:rPr lang="en-US" sz="9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DPDK</a:t>
                      </a:r>
                      <a:r>
                        <a:rPr lang="en-US" sz="900" baseline="0" dirty="0" smtClean="0">
                          <a:latin typeface="Arial Rounded MT Bold" panose="020F0704030504030204" pitchFamily="34" charset="0"/>
                        </a:rPr>
                        <a:t> support</a:t>
                      </a:r>
                      <a:endParaRPr lang="en-US" sz="9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25637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Security</a:t>
                      </a:r>
                      <a:endParaRPr lang="en-US" sz="9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-1158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Security at the edge before the data traverses through to cloud</a:t>
                      </a:r>
                    </a:p>
                    <a:p>
                      <a:pPr marL="115888" marR="0" lvl="0" indent="-1158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Encryption, authentication, public key cryptography etc.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Security acceleration</a:t>
                      </a:r>
                      <a:r>
                        <a:rPr lang="en-US" sz="9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 </a:t>
                      </a:r>
                      <a:r>
                        <a:rPr lang="en-US" sz="900" baseline="0" dirty="0" smtClean="0">
                          <a:latin typeface="Arial Rounded MT Bold" panose="020F0704030504030204" pitchFamily="34" charset="0"/>
                        </a:rPr>
                        <a:t>through IT best practices with iLO basics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25637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AR/VR,</a:t>
                      </a:r>
                    </a:p>
                    <a:p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Video</a:t>
                      </a:r>
                      <a:r>
                        <a:rPr lang="en-US" sz="900" baseline="0" dirty="0" smtClean="0">
                          <a:latin typeface="Arial Rounded MT Bold" panose="020F0704030504030204" pitchFamily="34" charset="0"/>
                        </a:rPr>
                        <a:t> broadcast</a:t>
                      </a:r>
                      <a:endParaRPr lang="en-US" sz="9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-1158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Video is a MUST</a:t>
                      </a:r>
                    </a:p>
                    <a:p>
                      <a:pPr marL="115888" marR="0" lvl="0" indent="-1158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Due to high bandwidth low latency requirements, the closer to the edge, the better</a:t>
                      </a:r>
                    </a:p>
                    <a:p>
                      <a:pPr marL="115888" marR="0" lvl="0" indent="-1158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IOT use cases with AR/VR for manufacturing, retail,</a:t>
                      </a:r>
                      <a:r>
                        <a:rPr lang="en-US" sz="900" baseline="0" dirty="0" smtClean="0">
                          <a:latin typeface="Arial Rounded MT Bold" panose="020F0704030504030204" pitchFamily="34" charset="0"/>
                        </a:rPr>
                        <a:t> gaming </a:t>
                      </a: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etc.</a:t>
                      </a:r>
                    </a:p>
                    <a:p>
                      <a:pPr marL="115888" marR="0" lvl="0" indent="-1158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Video</a:t>
                      </a:r>
                      <a:r>
                        <a:rPr lang="en-US" sz="900" baseline="0" dirty="0" smtClean="0">
                          <a:latin typeface="Arial Rounded MT Bold" panose="020F0704030504030204" pitchFamily="34" charset="0"/>
                        </a:rPr>
                        <a:t> transcoding and packaging at the edge for broadcasters</a:t>
                      </a:r>
                      <a:endParaRPr lang="en-US" sz="900" dirty="0" smtClean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>
                        <a:buFont typeface="Arial" panose="020B0604020202020204" pitchFamily="34" charset="0"/>
                        <a:buChar char="•"/>
                      </a:pPr>
                      <a:r>
                        <a:rPr lang="fr-FR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Integrated</a:t>
                      </a:r>
                      <a:r>
                        <a:rPr lang="fr-FR" sz="900" dirty="0" smtClean="0">
                          <a:latin typeface="Arial Rounded MT Bold" panose="020F0704030504030204" pitchFamily="34" charset="0"/>
                        </a:rPr>
                        <a:t> Intel® Iris ProTM P580 </a:t>
                      </a:r>
                      <a:r>
                        <a:rPr lang="fr-FR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GPU </a:t>
                      </a:r>
                      <a:r>
                        <a:rPr lang="fr-FR" sz="900" dirty="0" smtClean="0">
                          <a:latin typeface="Arial Rounded MT Bold" panose="020F0704030504030204" pitchFamily="34" charset="0"/>
                        </a:rPr>
                        <a:t>for video processing</a:t>
                      </a:r>
                    </a:p>
                    <a:p>
                      <a:pPr marL="115888" indent="-115888">
                        <a:buFont typeface="Arial" panose="020B0604020202020204" pitchFamily="34" charset="0"/>
                        <a:buChar char="•"/>
                      </a:pPr>
                      <a:r>
                        <a:rPr lang="fr-FR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Extended</a:t>
                      </a:r>
                      <a:r>
                        <a:rPr lang="fr-FR" sz="900" dirty="0" smtClean="0">
                          <a:latin typeface="Arial Rounded MT Bold" panose="020F0704030504030204" pitchFamily="34" charset="0"/>
                        </a:rPr>
                        <a:t> Nvidia</a:t>
                      </a:r>
                      <a:r>
                        <a:rPr lang="fr-FR" sz="900" baseline="0" dirty="0" smtClean="0">
                          <a:latin typeface="Arial Rounded MT Bold" panose="020F0704030504030204" pitchFamily="34" charset="0"/>
                        </a:rPr>
                        <a:t> </a:t>
                      </a:r>
                      <a:r>
                        <a:rPr lang="fr-FR" sz="9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GPUs</a:t>
                      </a:r>
                      <a:r>
                        <a:rPr lang="fr-FR" sz="900" baseline="0" dirty="0" smtClean="0">
                          <a:latin typeface="Arial Rounded MT Bold" panose="020F0704030504030204" pitchFamily="34" charset="0"/>
                        </a:rPr>
                        <a:t> hosted on PCIe cards for video analytics, facial recognition etc.</a:t>
                      </a:r>
                      <a:endParaRPr lang="en-US" sz="9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25637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Environment</a:t>
                      </a:r>
                      <a:endParaRPr lang="en-US" sz="9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-1158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Edge compute equipment</a:t>
                      </a:r>
                      <a:r>
                        <a:rPr lang="en-US" sz="900" baseline="0" dirty="0" smtClean="0">
                          <a:latin typeface="Arial Rounded MT Bold" panose="020F0704030504030204" pitchFamily="34" charset="0"/>
                        </a:rPr>
                        <a:t> </a:t>
                      </a: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are located on-premise at the edge in</a:t>
                      </a:r>
                      <a:r>
                        <a:rPr lang="en-US" sz="900" baseline="0" dirty="0" smtClean="0">
                          <a:latin typeface="Arial Rounded MT Bold" panose="020F0704030504030204" pitchFamily="34" charset="0"/>
                        </a:rPr>
                        <a:t> harsh environments (not data centers)</a:t>
                      </a:r>
                    </a:p>
                    <a:p>
                      <a:pPr marL="115888" marR="0" lvl="0" indent="-1158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baseline="0" dirty="0" smtClean="0">
                          <a:latin typeface="Arial Rounded MT Bold" panose="020F0704030504030204" pitchFamily="34" charset="0"/>
                        </a:rPr>
                        <a:t>Hence equipment must be rugged and resilient to such conditions</a:t>
                      </a:r>
                      <a:endParaRPr lang="en-US" sz="900" dirty="0" smtClean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NEBS</a:t>
                      </a: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 compliant</a:t>
                      </a:r>
                    </a:p>
                    <a:p>
                      <a:pPr marL="115888" indent="-115888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Operating temp: </a:t>
                      </a:r>
                      <a:r>
                        <a:rPr lang="en-US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up to 55°C</a:t>
                      </a:r>
                    </a:p>
                    <a:p>
                      <a:pPr marL="115888" indent="-115888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Storage: </a:t>
                      </a:r>
                      <a:r>
                        <a:rPr lang="en-US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-30 to 60°C</a:t>
                      </a:r>
                    </a:p>
                    <a:p>
                      <a:pPr marL="115888" indent="-115888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95% non-condensing Humidity</a:t>
                      </a:r>
                    </a:p>
                    <a:p>
                      <a:pPr marL="115888" indent="-115888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Tolerance to </a:t>
                      </a:r>
                      <a:r>
                        <a:rPr lang="en-US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high shock and vibe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25637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Form factor</a:t>
                      </a:r>
                      <a:endParaRPr lang="en-US" sz="9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-1158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An edge is not a data center, and in many cases smaller areas</a:t>
                      </a:r>
                    </a:p>
                    <a:p>
                      <a:pPr marL="115888" marR="0" lvl="0" indent="-1158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Hence equipment needs to be able</a:t>
                      </a:r>
                      <a:r>
                        <a:rPr lang="en-US" sz="900" baseline="0" dirty="0" smtClean="0">
                          <a:latin typeface="Arial Rounded MT Bold" panose="020F0704030504030204" pitchFamily="34" charset="0"/>
                        </a:rPr>
                        <a:t> to fit into tight spaces</a:t>
                      </a:r>
                      <a:endParaRPr lang="en-US" sz="900" dirty="0" smtClean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Compact </a:t>
                      </a: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form factor (pizza box ff)</a:t>
                      </a:r>
                    </a:p>
                    <a:p>
                      <a:pPr marL="115888" indent="-115888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Wall</a:t>
                      </a:r>
                      <a:r>
                        <a:rPr lang="en-US" sz="9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 or rack </a:t>
                      </a:r>
                      <a:r>
                        <a:rPr lang="en-US" sz="900" baseline="0" dirty="0" smtClean="0">
                          <a:latin typeface="Arial Rounded MT Bold" panose="020F0704030504030204" pitchFamily="34" charset="0"/>
                        </a:rPr>
                        <a:t>mountable</a:t>
                      </a:r>
                      <a:endParaRPr lang="en-US" sz="9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25637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Remote Maintenance</a:t>
                      </a:r>
                      <a:endParaRPr lang="en-US" sz="9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-1158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 smtClean="0">
                          <a:latin typeface="Arial Rounded MT Bold" panose="020F0704030504030204" pitchFamily="34" charset="0"/>
                        </a:rPr>
                        <a:t>With hundreds of equipment at remote</a:t>
                      </a:r>
                      <a:r>
                        <a:rPr lang="en-US" sz="900" baseline="0" dirty="0" smtClean="0">
                          <a:latin typeface="Arial Rounded MT Bold" panose="020F0704030504030204" pitchFamily="34" charset="0"/>
                        </a:rPr>
                        <a:t> edge locations, it is important to be able to manage them all remotely (and centrally)</a:t>
                      </a:r>
                      <a:endParaRPr lang="en-US" sz="900" dirty="0" smtClean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iLO</a:t>
                      </a:r>
                      <a:r>
                        <a:rPr lang="en-US" sz="9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 </a:t>
                      </a:r>
                      <a:r>
                        <a:rPr lang="en-US" sz="900" baseline="0" dirty="0" smtClean="0">
                          <a:latin typeface="Arial Rounded MT Bold" panose="020F0704030504030204" pitchFamily="34" charset="0"/>
                        </a:rPr>
                        <a:t>with Redfish REST APIs</a:t>
                      </a:r>
                    </a:p>
                    <a:p>
                      <a:pPr marL="115888" indent="-115888">
                        <a:buFont typeface="Arial" panose="020B0604020202020204" pitchFamily="34" charset="0"/>
                        <a:buChar char="•"/>
                      </a:pPr>
                      <a:r>
                        <a:rPr lang="en-US" sz="900" baseline="0" dirty="0" smtClean="0">
                          <a:latin typeface="Arial Rounded MT Bold" panose="020F0704030504030204" pitchFamily="34" charset="0"/>
                        </a:rPr>
                        <a:t>Cloud ready and web based (</a:t>
                      </a:r>
                      <a:r>
                        <a:rPr lang="en-US" sz="90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enterprise class TCO</a:t>
                      </a:r>
                      <a:r>
                        <a:rPr lang="en-US" sz="900" baseline="0" dirty="0" smtClean="0">
                          <a:latin typeface="Arial Rounded MT Bold" panose="020F0704030504030204" pitchFamily="34" charset="0"/>
                        </a:rPr>
                        <a:t>)</a:t>
                      </a:r>
                      <a:endParaRPr lang="en-US" sz="9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993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579" y="628415"/>
            <a:ext cx="691669" cy="21947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75" y="50762"/>
            <a:ext cx="2868626" cy="281132"/>
          </a:xfrm>
        </p:spPr>
        <p:txBody>
          <a:bodyPr/>
          <a:lstStyle/>
          <a:p>
            <a:r>
              <a:rPr lang="en-US" sz="1800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IOT Verticals </a:t>
            </a:r>
            <a:r>
              <a:rPr lang="en-US" sz="2000" smtClean="0">
                <a:latin typeface="Arial Rounded MT Bold" panose="020F0704030504030204" pitchFamily="34" charset="0"/>
              </a:rPr>
              <a:t>: </a:t>
            </a:r>
            <a:r>
              <a:rPr lang="en-US" smtClean="0">
                <a:latin typeface="Arial Rounded MT Bold" panose="020F0704030504030204" pitchFamily="34" charset="0"/>
              </a:rPr>
              <a:t/>
            </a:r>
            <a:br>
              <a:rPr lang="en-US" smtClean="0">
                <a:latin typeface="Arial Rounded MT Bold" panose="020F0704030504030204" pitchFamily="34" charset="0"/>
              </a:rPr>
            </a:br>
            <a:r>
              <a:rPr lang="en-US" sz="20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Smart Edge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Sun 1"/>
          <p:cNvSpPr/>
          <p:nvPr/>
        </p:nvSpPr>
        <p:spPr bwMode="ltGray">
          <a:xfrm>
            <a:off x="3062316" y="990598"/>
            <a:ext cx="3200400" cy="3200400"/>
          </a:xfrm>
          <a:prstGeom prst="sun">
            <a:avLst>
              <a:gd name="adj" fmla="val 28820"/>
            </a:avLst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Moderately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100" b="1" dirty="0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IOT Edge Experience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95171" y="1306175"/>
            <a:ext cx="914400" cy="487680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Retail</a:t>
            </a:r>
            <a:r>
              <a:rPr lang="en-US" sz="1100" dirty="0" smtClean="0">
                <a:latin typeface="Arial Rounded MT Bold" panose="020F0704030504030204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sz="900" dirty="0" smtClean="0">
                <a:latin typeface="Arial Rounded MT Bold" panose="020F0704030504030204" pitchFamily="34" charset="0"/>
              </a:rPr>
              <a:t>(In-Store personalized Experience)</a:t>
            </a:r>
            <a:endParaRPr lang="en-US" sz="900" dirty="0">
              <a:latin typeface="Arial Rounded MT Bold" panose="020F07040305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02658" y="2253979"/>
            <a:ext cx="914400" cy="690881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Auto </a:t>
            </a:r>
          </a:p>
          <a:p>
            <a:pPr algn="ctr">
              <a:lnSpc>
                <a:spcPct val="90000"/>
              </a:lnSpc>
            </a:pPr>
            <a:r>
              <a:rPr lang="en-US" sz="900" dirty="0" smtClean="0">
                <a:latin typeface="Arial Rounded MT Bold" panose="020F0704030504030204" pitchFamily="34" charset="0"/>
              </a:rPr>
              <a:t>(In-Vehicle and surrounding environment Experience)</a:t>
            </a:r>
            <a:endParaRPr lang="en-US" sz="900" dirty="0">
              <a:latin typeface="Arial Rounded MT Bold" panose="020F07040305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20201" y="3487959"/>
            <a:ext cx="914400" cy="487680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Leisure</a:t>
            </a:r>
          </a:p>
          <a:p>
            <a:pPr algn="ctr">
              <a:lnSpc>
                <a:spcPct val="90000"/>
              </a:lnSpc>
            </a:pPr>
            <a:r>
              <a:rPr lang="en-US" sz="900" dirty="0" smtClean="0">
                <a:latin typeface="Arial Rounded MT Bold" panose="020F0704030504030204" pitchFamily="34" charset="0"/>
              </a:rPr>
              <a:t>(Personalized Experience – Gaming, Restaurants, Hotels, Stadiums)</a:t>
            </a:r>
            <a:endParaRPr lang="en-US" sz="900" dirty="0">
              <a:latin typeface="Arial Rounded MT Bold" panose="020F07040305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2280" y="1271937"/>
            <a:ext cx="1070187" cy="487680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Cities</a:t>
            </a:r>
          </a:p>
          <a:p>
            <a:pPr algn="ctr">
              <a:lnSpc>
                <a:spcPct val="90000"/>
              </a:lnSpc>
            </a:pPr>
            <a:r>
              <a:rPr lang="en-US" sz="900" dirty="0" smtClean="0">
                <a:latin typeface="Arial Rounded MT Bold" panose="020F0704030504030204" pitchFamily="34" charset="0"/>
              </a:rPr>
              <a:t>(Traffic, Utilities, Lighting, Streets)</a:t>
            </a:r>
            <a:endParaRPr lang="en-US" sz="900" dirty="0">
              <a:latin typeface="Arial Rounded MT Bold" panose="020F07040305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23008" y="928595"/>
            <a:ext cx="1070187" cy="487680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People</a:t>
            </a:r>
          </a:p>
          <a:p>
            <a:pPr algn="ctr">
              <a:lnSpc>
                <a:spcPct val="90000"/>
              </a:lnSpc>
            </a:pPr>
            <a:r>
              <a:rPr lang="en-US" sz="900" dirty="0" smtClean="0">
                <a:latin typeface="Arial Rounded MT Bold" panose="020F0704030504030204" pitchFamily="34" charset="0"/>
              </a:rPr>
              <a:t>(Security and Protection)</a:t>
            </a:r>
            <a:endParaRPr lang="en-US" sz="900" dirty="0">
              <a:latin typeface="Arial Rounded MT Bold" panose="020F07040305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13608" y="2366816"/>
            <a:ext cx="1070187" cy="562188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Healthcare</a:t>
            </a:r>
          </a:p>
          <a:p>
            <a:pPr algn="ctr">
              <a:lnSpc>
                <a:spcPct val="90000"/>
              </a:lnSpc>
            </a:pPr>
            <a:r>
              <a:rPr lang="en-US" sz="900" dirty="0" smtClean="0">
                <a:latin typeface="Arial Rounded MT Bold" panose="020F0704030504030204" pitchFamily="34" charset="0"/>
              </a:rPr>
              <a:t>(Safety and Operations Enhancement)</a:t>
            </a:r>
            <a:endParaRPr lang="en-US" sz="900" dirty="0">
              <a:latin typeface="Arial Rounded MT Bold" panose="020F07040305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14904" y="3412374"/>
            <a:ext cx="1070187" cy="487680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Fields </a:t>
            </a:r>
            <a:r>
              <a:rPr lang="en-US" sz="900" dirty="0" smtClean="0">
                <a:latin typeface="Arial Rounded MT Bold" panose="020F0704030504030204" pitchFamily="34" charset="0"/>
              </a:rPr>
              <a:t>(Operations Enhancement and Security for Oil Fields, Plantations etc.)</a:t>
            </a:r>
            <a:endParaRPr lang="en-US" sz="900" dirty="0">
              <a:latin typeface="Arial Rounded MT Bold" panose="020F07040305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17033" y="4008735"/>
            <a:ext cx="1070187" cy="487680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solidFill>
                  <a:srgbClr val="006666"/>
                </a:solidFill>
                <a:latin typeface="Arial Rounded MT Bold" panose="020F0704030504030204" pitchFamily="34" charset="0"/>
              </a:rPr>
              <a:t>Manufacturing </a:t>
            </a:r>
            <a:r>
              <a:rPr lang="en-US" sz="900" dirty="0" smtClean="0">
                <a:latin typeface="Arial Rounded MT Bold" panose="020F0704030504030204" pitchFamily="34" charset="0"/>
              </a:rPr>
              <a:t>(Enterprise operations enhancements)</a:t>
            </a:r>
            <a:endParaRPr lang="en-US" sz="900" dirty="0">
              <a:latin typeface="Arial Rounded MT Bold" panose="020F07040305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60780" y="2407234"/>
            <a:ext cx="638493" cy="4169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24492" y="978746"/>
            <a:ext cx="641777" cy="5869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83255" y="2390525"/>
            <a:ext cx="685742" cy="5284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384" t="8889" r="5853" b="20741"/>
          <a:stretch/>
        </p:blipFill>
        <p:spPr>
          <a:xfrm>
            <a:off x="2095742" y="3701472"/>
            <a:ext cx="525231" cy="44026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86787" y="3736250"/>
            <a:ext cx="746760" cy="53393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0659" t="912" r="15047" b="1"/>
          <a:stretch/>
        </p:blipFill>
        <p:spPr>
          <a:xfrm>
            <a:off x="6584254" y="978746"/>
            <a:ext cx="328894" cy="73575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37155" y="4516653"/>
            <a:ext cx="675111" cy="49868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8148" t="10639" r="8518" b="10695"/>
          <a:stretch/>
        </p:blipFill>
        <p:spPr>
          <a:xfrm>
            <a:off x="4391201" y="544684"/>
            <a:ext cx="509252" cy="38391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11592"/>
          <a:stretch/>
        </p:blipFill>
        <p:spPr>
          <a:xfrm>
            <a:off x="176110" y="771540"/>
            <a:ext cx="936064" cy="6779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72623" y="444043"/>
            <a:ext cx="449580" cy="22479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98464" y="492595"/>
            <a:ext cx="611158" cy="1213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08017" y="638323"/>
            <a:ext cx="592052" cy="166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35929" y="1097114"/>
            <a:ext cx="536228" cy="157017"/>
          </a:xfrm>
          <a:prstGeom prst="rect">
            <a:avLst/>
          </a:prstGeom>
        </p:spPr>
      </p:pic>
      <p:sp>
        <p:nvSpPr>
          <p:cNvPr id="39" name="Title 2"/>
          <p:cNvSpPr txBox="1">
            <a:spLocks/>
          </p:cNvSpPr>
          <p:nvPr/>
        </p:nvSpPr>
        <p:spPr>
          <a:xfrm>
            <a:off x="148465" y="3099463"/>
            <a:ext cx="1232836" cy="875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  <a:scene3d>
              <a:camera prst="perspectiveRelaxedModerately"/>
              <a:lightRig rig="threePt" dir="t"/>
            </a:scene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00" b="0" u="sng">
                <a:solidFill>
                  <a:srgbClr val="80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Pre-sales</a:t>
            </a:r>
          </a:p>
          <a:p>
            <a:pPr algn="ctr"/>
            <a:r>
              <a:rPr lang="en-US" sz="1000" b="0">
                <a:solidFill>
                  <a:srgbClr val="80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BU provides architecture blueprint and partner recommendations for each IOT Vertical</a:t>
            </a:r>
            <a:endParaRPr lang="en-US" sz="1000" b="0" dirty="0">
              <a:solidFill>
                <a:srgbClr val="800000"/>
              </a:solidFill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05162" y="805505"/>
            <a:ext cx="597762" cy="242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2426" y="1319265"/>
            <a:ext cx="383233" cy="344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01939" y="878289"/>
            <a:ext cx="390948" cy="4074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33547" y="1257181"/>
            <a:ext cx="709701" cy="183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727169" y="1390733"/>
            <a:ext cx="540487" cy="30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1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JPGSPNGS\HPE_DISCOVER_SESSIO_HPE LOGOS TOP LEFT.PNG"/>
  <p:tag name="PXPSD_PNGPATH" val="..\JPGSPNGS\"/>
  <p:tag name="PXPSD_PNGFILENAME" val="HPE_DISCOVER_SESSIO_HPE LOGOS TOP LEFT.PNG"/>
  <p:tag name="PXPSD_LAYERNAME" val="HPE logos TOP LEFT"/>
  <p:tag name="PXPSD_PSDPATH" val="..\HPE Discover Deck Resources\HPE Discover Deck Resources\"/>
  <p:tag name="PXPSD_PSDFILENAME" val="HPE_Discover_Session_Decks_V5.psd"/>
  <p:tag name="PXPSD_PSDSOURCE" val="D:\Dropbox\HPE\HPE Discover Deck Resources\HPE Discover Deck Resources\HPE_Discover_Session_Decks_V5.psd"/>
  <p:tag name=" PXPSD_PSDSOURCELAYER" val="13"/>
</p:tagLst>
</file>

<file path=ppt/theme/theme1.xml><?xml version="1.0" encoding="utf-8"?>
<a:theme xmlns:a="http://schemas.openxmlformats.org/drawingml/2006/main" name="HPE_Standard_Arial_16x9_v2">
  <a:themeElements>
    <a:clrScheme name="HPE">
      <a:dk1>
        <a:sysClr val="windowText" lastClr="000000"/>
      </a:dk1>
      <a:lt1>
        <a:sysClr val="window" lastClr="FFFFFF"/>
      </a:lt1>
      <a:dk2>
        <a:srgbClr val="425563"/>
      </a:dk2>
      <a:lt2>
        <a:srgbClr val="C6C9CA"/>
      </a:lt2>
      <a:accent1>
        <a:srgbClr val="425563"/>
      </a:accent1>
      <a:accent2>
        <a:srgbClr val="2AD2C9"/>
      </a:accent2>
      <a:accent3>
        <a:srgbClr val="FF8D6D"/>
      </a:accent3>
      <a:accent4>
        <a:srgbClr val="5B4767"/>
      </a:accent4>
      <a:accent5>
        <a:srgbClr val="617D78"/>
      </a:accent5>
      <a:accent6>
        <a:srgbClr val="C6C9CA"/>
      </a:accent6>
      <a:hlink>
        <a:srgbClr val="617D78"/>
      </a:hlink>
      <a:folHlink>
        <a:srgbClr val="87878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1"/>
        </a:solidFill>
        <a:ln w="19050"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/>
        </a:defPPr>
      </a:lstStyle>
    </a:txDef>
  </a:objectDefaults>
  <a:extraClrSchemeLst/>
  <a:custClrLst>
    <a:custClr name="0|179|136">
      <a:srgbClr val="00B388"/>
    </a:custClr>
    <a:custClr name="135|123|117">
      <a:srgbClr val="877B75"/>
    </a:custClr>
    <a:custClr name="135|135|135">
      <a:srgbClr val="878787"/>
    </a:custClr>
  </a:custClrLst>
  <a:extLst>
    <a:ext uri="{05A4C25C-085E-4340-85A3-A5531E510DB2}">
      <thm15:themeFamily xmlns:thm15="http://schemas.microsoft.com/office/thememl/2012/main" name="HPE_Standard_Arial_16x9.potx" id="{21F84462-1C9F-438F-A772-0EBAD7B3BCD8}" vid="{077F0EBE-C80C-4B61-8BF1-0309CF31637A}"/>
    </a:ext>
  </a:extLst>
</a:theme>
</file>

<file path=ppt/theme/theme2.xml><?xml version="1.0" encoding="utf-8"?>
<a:theme xmlns:a="http://schemas.openxmlformats.org/drawingml/2006/main" name="Office Theme">
  <a:themeElements>
    <a:clrScheme name="HP Theme colors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096D6"/>
      </a:accent1>
      <a:accent2>
        <a:srgbClr val="F05332"/>
      </a:accent2>
      <a:accent3>
        <a:srgbClr val="B7CA34"/>
      </a:accent3>
      <a:accent4>
        <a:srgbClr val="87898B"/>
      </a:accent4>
      <a:accent5>
        <a:srgbClr val="B9B8BB"/>
      </a:accent5>
      <a:accent6>
        <a:srgbClr val="E5E8E8"/>
      </a:accent6>
      <a:hlink>
        <a:srgbClr val="0096D6"/>
      </a:hlink>
      <a:folHlink>
        <a:srgbClr val="0096D6"/>
      </a:folHlink>
    </a:clrScheme>
    <a:fontScheme name="HP Simplified">
      <a:majorFont>
        <a:latin typeface="HP Simplified"/>
        <a:ea typeface=""/>
        <a:cs typeface=""/>
      </a:majorFont>
      <a:minorFont>
        <a:latin typeface="HP Simplifi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C654DC4CF80428845C96E0C376DCE" ma:contentTypeVersion="0" ma:contentTypeDescription="Create a new document." ma:contentTypeScope="" ma:versionID="9be96b4c075ca46214904e102386a73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6346a8b65280478a0fc183b85b82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C62123-234F-4D00-9290-FAC8389FEA30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5EBF151-8911-4DC0-8DA3-00D8BA2600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CE16CA-C81C-400F-A6B4-CF10AA7726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344527</TotalTime>
  <Words>3382</Words>
  <Application>Microsoft Office PowerPoint</Application>
  <PresentationFormat>On-screen Show (16:9)</PresentationFormat>
  <Paragraphs>815</Paragraphs>
  <Slides>41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Times New Roman</vt:lpstr>
      <vt:lpstr>Arial Rounded MT Bold</vt:lpstr>
      <vt:lpstr>MetricHPE</vt:lpstr>
      <vt:lpstr>Wingdings 2</vt:lpstr>
      <vt:lpstr>Arial Unicode MS</vt:lpstr>
      <vt:lpstr>HP Simplified</vt:lpstr>
      <vt:lpstr>Calibri</vt:lpstr>
      <vt:lpstr>HPE_Standard_Arial_16x9_v2</vt:lpstr>
      <vt:lpstr>think-cell Slide</vt:lpstr>
      <vt:lpstr>PowerPoint Presentation</vt:lpstr>
      <vt:lpstr>Agenda</vt:lpstr>
      <vt:lpstr>Today’s Ask ……….  I want Video, always connected and I want response FAST</vt:lpstr>
      <vt:lpstr>… as in Real Estate, the solution lies simply with 3 things:  </vt:lpstr>
      <vt:lpstr>Introducing HPE Strategy : Edge to Core</vt:lpstr>
      <vt:lpstr>Introducing the Edgeline : Helping the Top Line &amp; the Bottom Line Growth</vt:lpstr>
      <vt:lpstr>Edgeline Product Portfolio</vt:lpstr>
      <vt:lpstr>Why HPE Edgeline ?</vt:lpstr>
      <vt:lpstr>IOT Verticals :  Smart Edge</vt:lpstr>
      <vt:lpstr>   Connected Field :  Oil Fields, Plantations, Rainforests etc.</vt:lpstr>
      <vt:lpstr>   Manufacturing :  Plants, Assemblies in any vertical (Food, Retail, Oil &amp; Gas, Equipment etc.)</vt:lpstr>
      <vt:lpstr>   Healthcare :  Hospitals, Doctors Offices, Pharmaceuticals and other Research Labs etc.</vt:lpstr>
      <vt:lpstr>   Retail :  Stores, Shopping Malls etc.</vt:lpstr>
      <vt:lpstr>   Leisure :  Casinos, Hotels, Hospitality, Airports etc.</vt:lpstr>
      <vt:lpstr>   Intelligent Auto :  Cars, Buses, Trains etc.</vt:lpstr>
      <vt:lpstr>   Smart Cities :  Parking, Lighting, Traffic Flow, Navigation, Emergency Response Systems, etc.</vt:lpstr>
      <vt:lpstr>HPE as Ecosystem Integrator</vt:lpstr>
      <vt:lpstr>Video surveillance – HPE Edgeline and UIoT</vt:lpstr>
      <vt:lpstr>Explosion of internet-connected cameras</vt:lpstr>
      <vt:lpstr>Pushing “rich media” to the data center for VA is not efficient</vt:lpstr>
      <vt:lpstr>Surveillance needs to become “smart”</vt:lpstr>
      <vt:lpstr>Computer vision state-of-the-art has improved order-of-magnitude</vt:lpstr>
      <vt:lpstr>Solving the smart surveillance problem requires accelerators</vt:lpstr>
      <vt:lpstr>HPE Edgeline Converged Edge Systems can carry Nvidia P4 GPU for high performance AI “inference” and are expressly designed for edge environments</vt:lpstr>
      <vt:lpstr>HPE offers integrated edge-to-core solution for smart surveillance</vt:lpstr>
      <vt:lpstr>HPE and its SI partners (PWC, TCS and Accenture) offer “turn-key” kits and services to generate immediate RoI in real-world situations</vt:lpstr>
      <vt:lpstr>How do I operationalize a distributed video analytics system?</vt:lpstr>
      <vt:lpstr>Edge in action</vt:lpstr>
      <vt:lpstr>Solution architecture: Intelligent video surveillance with  Command Control Center</vt:lpstr>
      <vt:lpstr>Video Analytics use cases</vt:lpstr>
      <vt:lpstr>Video Analytics smart city use cases</vt:lpstr>
      <vt:lpstr>Video Analytics smart city use cases, cont’d.</vt:lpstr>
      <vt:lpstr>Safe cities: Auckland Transport (traffic mgmt.)</vt:lpstr>
      <vt:lpstr>HPE at Auckland Transport (data sources integrations)</vt:lpstr>
      <vt:lpstr>Solution breakdown</vt:lpstr>
      <vt:lpstr>Some performance data</vt:lpstr>
      <vt:lpstr>HPE “deep compute” cartridges run legacy VA well</vt:lpstr>
      <vt:lpstr>Example: CPU+GPU VA – Nvidia and Xjera ISV Software</vt:lpstr>
      <vt:lpstr>However, when paired with an Nvidia P4, Accelerated Video Analytics delivers huge performance gains</vt:lpstr>
      <vt:lpstr>HPE Edgeline is the perfect Smart Surveillance platform</vt:lpstr>
      <vt:lpstr>PowerPoint Presentation</vt:lpstr>
    </vt:vector>
  </TitlesOfParts>
  <Company>Hewlett-Packard, Enterprise Services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Geetha Ram</dc:creator>
  <cp:lastModifiedBy>Darvesh, Mohammed Hafiz</cp:lastModifiedBy>
  <cp:revision>3997</cp:revision>
  <cp:lastPrinted>2017-09-25T13:14:15Z</cp:lastPrinted>
  <dcterms:created xsi:type="dcterms:W3CDTF">2012-04-13T14:37:06Z</dcterms:created>
  <dcterms:modified xsi:type="dcterms:W3CDTF">2017-11-28T05:12:59Z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0x010100C41C654DC4CF80428845C96E0C376DCE</vt:lpwstr>
  </property>
</Properties>
</file>