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comments/comment4.xml" ContentType="application/vnd.openxmlformats-officedocument.presentationml.comment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668" r:id="rId2"/>
  </p:sldMasterIdLst>
  <p:notesMasterIdLst>
    <p:notesMasterId r:id="rId42"/>
  </p:notesMasterIdLst>
  <p:sldIdLst>
    <p:sldId id="595" r:id="rId3"/>
    <p:sldId id="594" r:id="rId4"/>
    <p:sldId id="599" r:id="rId5"/>
    <p:sldId id="597" r:id="rId6"/>
    <p:sldId id="607" r:id="rId7"/>
    <p:sldId id="605" r:id="rId8"/>
    <p:sldId id="602" r:id="rId9"/>
    <p:sldId id="603" r:id="rId10"/>
    <p:sldId id="635" r:id="rId11"/>
    <p:sldId id="615" r:id="rId12"/>
    <p:sldId id="636" r:id="rId13"/>
    <p:sldId id="613" r:id="rId14"/>
    <p:sldId id="609" r:id="rId15"/>
    <p:sldId id="638" r:id="rId16"/>
    <p:sldId id="639" r:id="rId17"/>
    <p:sldId id="631" r:id="rId18"/>
    <p:sldId id="611" r:id="rId19"/>
    <p:sldId id="616" r:id="rId20"/>
    <p:sldId id="617" r:id="rId21"/>
    <p:sldId id="634" r:id="rId22"/>
    <p:sldId id="618" r:id="rId23"/>
    <p:sldId id="619" r:id="rId24"/>
    <p:sldId id="624" r:id="rId25"/>
    <p:sldId id="596" r:id="rId26"/>
    <p:sldId id="626" r:id="rId27"/>
    <p:sldId id="644" r:id="rId28"/>
    <p:sldId id="646" r:id="rId29"/>
    <p:sldId id="650" r:id="rId30"/>
    <p:sldId id="652" r:id="rId31"/>
    <p:sldId id="654" r:id="rId32"/>
    <p:sldId id="657" r:id="rId33"/>
    <p:sldId id="658" r:id="rId34"/>
    <p:sldId id="660" r:id="rId35"/>
    <p:sldId id="661" r:id="rId36"/>
    <p:sldId id="630" r:id="rId37"/>
    <p:sldId id="662" r:id="rId38"/>
    <p:sldId id="659" r:id="rId39"/>
    <p:sldId id="663" r:id="rId40"/>
    <p:sldId id="66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p15:clr>
            <a:srgbClr val="A4A3A4"/>
          </p15:clr>
        </p15:guide>
        <p15:guide id="2" orient="horz" pos="306">
          <p15:clr>
            <a:srgbClr val="A4A3A4"/>
          </p15:clr>
        </p15:guide>
        <p15:guide id="3" orient="horz" pos="606">
          <p15:clr>
            <a:srgbClr val="A4A3A4"/>
          </p15:clr>
        </p15:guide>
        <p15:guide id="4" orient="horz" pos="662">
          <p15:clr>
            <a:srgbClr val="A4A3A4"/>
          </p15:clr>
        </p15:guide>
        <p15:guide id="5" orient="horz" pos="1450">
          <p15:clr>
            <a:srgbClr val="A4A3A4"/>
          </p15:clr>
        </p15:guide>
        <p15:guide id="6" orient="horz" pos="1742">
          <p15:clr>
            <a:srgbClr val="A4A3A4"/>
          </p15:clr>
        </p15:guide>
        <p15:guide id="7" orient="horz" pos="1016">
          <p15:clr>
            <a:srgbClr val="A4A3A4"/>
          </p15:clr>
        </p15:guide>
        <p15:guide id="8" pos="2880">
          <p15:clr>
            <a:srgbClr val="A4A3A4"/>
          </p15:clr>
        </p15:guide>
        <p15:guide id="9" pos="835">
          <p15:clr>
            <a:srgbClr val="A4A3A4"/>
          </p15:clr>
        </p15:guide>
        <p15:guide id="10" pos="5373">
          <p15:clr>
            <a:srgbClr val="A4A3A4"/>
          </p15:clr>
        </p15:guide>
        <p15:guide id="11" pos="225">
          <p15:clr>
            <a:srgbClr val="A4A3A4"/>
          </p15:clr>
        </p15:guide>
        <p15:guide id="12" pos="323">
          <p15:clr>
            <a:srgbClr val="A4A3A4"/>
          </p15:clr>
        </p15:guide>
        <p15:guide id="1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n Nair" initials="SN"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6"/>
    <a:srgbClr val="282D2F"/>
    <a:srgbClr val="C6D9F1"/>
    <a:srgbClr val="80B8B9"/>
    <a:srgbClr val="595959"/>
    <a:srgbClr val="DF6A26"/>
    <a:srgbClr val="B3B3B3"/>
    <a:srgbClr val="8E988D"/>
    <a:srgbClr val="807C63"/>
    <a:srgbClr val="6A82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5405" autoAdjust="0"/>
  </p:normalViewPr>
  <p:slideViewPr>
    <p:cSldViewPr snapToGrid="0" showGuides="1">
      <p:cViewPr varScale="1">
        <p:scale>
          <a:sx n="120" d="100"/>
          <a:sy n="120" d="100"/>
        </p:scale>
        <p:origin x="176" y="696"/>
      </p:cViewPr>
      <p:guideLst>
        <p:guide orient="horz" pos="550"/>
        <p:guide orient="horz" pos="306"/>
        <p:guide orient="horz" pos="606"/>
        <p:guide orient="horz" pos="662"/>
        <p:guide orient="horz" pos="1450"/>
        <p:guide orient="horz" pos="1742"/>
        <p:guide orient="horz" pos="1016"/>
        <p:guide pos="2880"/>
        <p:guide pos="835"/>
        <p:guide pos="5373"/>
        <p:guide pos="225"/>
        <p:guide pos="323"/>
        <p:guide pos="2980"/>
      </p:guideLst>
    </p:cSldViewPr>
  </p:slideViewPr>
  <p:outlineViewPr>
    <p:cViewPr>
      <p:scale>
        <a:sx n="33" d="100"/>
        <a:sy n="33" d="100"/>
      </p:scale>
      <p:origin x="0" y="-35622"/>
    </p:cViewPr>
  </p:outlineViewPr>
  <p:notesTextViewPr>
    <p:cViewPr>
      <p:scale>
        <a:sx n="3" d="2"/>
        <a:sy n="3" d="2"/>
      </p:scale>
      <p:origin x="0" y="0"/>
    </p:cViewPr>
  </p:notesTextViewPr>
  <p:sorterViewPr>
    <p:cViewPr varScale="1">
      <p:scale>
        <a:sx n="100" d="100"/>
        <a:sy n="100" d="100"/>
      </p:scale>
      <p:origin x="0" y="134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9T03:25:07.383" idx="1">
    <p:pos x="10" y="10"/>
    <p:text>AirMatch provides unprecedented quality of RF network resource allocation. It consumes the past 24 hours of RF network
statistics, and proactively optimizes the network for the next day. The RF plan change is applied in the early mornig to minimize
the client disconnection and to maximize the the user experience. To conquer the instantaneous change in RF environment,
AirMatch also reacts to detrimental RF events such as radar and high noise. The network under AirMatch will experience the
minimum number of channel and EIRP change while network throughput is predictively maximized.</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2T21:23:00.537" idx="4">
    <p:pos x="10" y="10"/>
    <p:text>AirMatch is Aruba’s next generation automatic RF planning service. This is not only to replace a legacy solution – ARM – automatic channel and EIRP assignment, but also to control the radio’s bandwidth, statistics collection and radar events.  ClientMatch and its associated profiles and loggings are not part of Air Match’s project scope, and they shall remain as before. 
The AirMatch service runs on AP, MD, and MM with respective functions, forming a big feedback loop of INPUT-PROCESS-OUPUT (IPO). The INPUT stage is to collect detailed RF statistics, controller configuration and radio configuration from AP. The PROCESS stage consumes what INPUT stage provides, and generate an RF solution that specifies new channel, bandwidth, EIRP, and mode of operation per radio. The OUTPUT stage deploys the RF solution to the radio. 
INPUT stage
AP’s AM periodically sends statistics in AMON format to Managed Device
MD’s SOS forwards that AMON messages to Mobility Master (Only in 8.0.1, updated in 8.1)
The MM’s Airmatch service receives the AMON messages, performs ingress processing, and then stores them to MongoDB.
PROCESS stage
AirMatch service in MM calculates the solution based on the info in the DB and stores the solution back to the DB. 
OUTPUT stage 
MM’ SAPM constructs a message and sends the solution as CLI commands down to an MD.
The MD receives the config message, converts that to dot11radio profile override, and apply.
The AP sapd receives the config from its MD, and apply the change in radio config.</p:text>
    <p:extLst>
      <p:ext uri="{C676402C-5697-4E1C-873F-D02D1690AC5C}">
        <p15:threadingInfo xmlns:p15="http://schemas.microsoft.com/office/powerpoint/2012/main" timeZoneBias="-33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19T03:36:29.243" idx="3">
    <p:pos x="10" y="10"/>
    <p:text>AirMatch is Aruba’s next generation automatic RF planning service. This is not only to replace a legacy solution – ARM – automatic channel and EIRP assignment, but also to control the radio’s bandwidth, statistics collection and radar events.  ClientMatch and its associated profiles and loggings are not part of Air Match’s project scope, and they shall remain as before. 
The AirMatch service runs on AP, MD, and MM with respective functions, forming a big feedback loop of INPUT-PROCESS-OUPUT (IPO). The INPUT stage is to collect detailed RF statistics, controller configuration and radio configuration from AP. The PROCESS stage consumes what INPUT stage provides, and generate an RF solution that specifies new channel, bandwidth, EIRP, and mode of operation per radio. The OUTPUT stage deploys the RF solution to the radio. 
INPUT stage
AP’s AM periodically sends statistics in AMON format to Managed Device
MD’s SOS forwards that AMON messages to Mobility Master (Only in 8.0.1, updated in 8.1)
The MM’s Airmatch service receives the AMON messages, performs ingress processing, and then stores them to MongoDB.
PROCESS stage
AirMatch service in MM calculates the solution based on the info in the DB and stores the solution back to the DB. 
OUTPUT stage 
MM’ SAPM constructs a message and sends the solution as CLI commands down to an MD.
The MD receives the config message, converts that to dot11radio profile override, and apply.
The AP sapd receives the config from its MD, and apply the change in radio config.</p:text>
    <p:extLst>
      <p:ext uri="{C676402C-5697-4E1C-873F-D02D1690AC5C}">
        <p15:threadingInfo xmlns:p15="http://schemas.microsoft.com/office/powerpoint/2012/main" timeZoneBias="-33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11-19T03:35:17.249" idx="2">
    <p:pos x="10" y="10"/>
    <p:text>AirMatch is Aruba’s next generation automatic RF planning service. This is not only to replace a legacy solution – ARM – automatic channel and EIRP assignment, but also to control the radio’s bandwidth, statistics collection and radar events.  ClientMatch and its associated profiles and loggings are not part of Air Match’s project scope, and they shall remain as before. 
The AirMatch service runs on AP, MD, and MM with respective functions, forming a big feedback loop of INPUT-PROCESS-OUPUT (IPO). The INPUT stage is to collect detailed RF statistics, controller configuration and radio configuration from AP. The PROCESS stage consumes what INPUT stage provides, and generate an RF solution that specifies new channel, bandwidth, EIRP, and mode of operation per radio. The OUTPUT stage deploys the RF solution to the radio. 
INPUT stage
AP’s AM periodically sends statistics in AMON format to Managed Device
MD’s SOS forwards that AMON messages to Mobility Master (Only in 8.0.1, updated in 8.1)
The MM’s Airmatch service receives the AMON messages, performs ingress processing, and then stores them to MongoDB.
PROCESS stage
AirMatch service in MM calculates the solution based on the info in the DB and stores the solution back to the DB. 
OUTPUT stage 
MM’ SAPM constructs a message and sends the solution as CLI commands down to an MD.
The MD receives the config message, converts that to dot11radio profile override, and apply.
The AP sapd receives the config from its MD, and apply the change in radio config.</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2A297793-E83A-47D5-992D-2D95A22CD440}" type="datetimeFigureOut">
              <a:rPr lang="en-US" smtClean="0"/>
              <a:pPr/>
              <a:t>12/4/17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BF5F52B1-0B9F-4E57-9840-C7170BE2B359}" type="slidenum">
              <a:rPr lang="en-US" smtClean="0"/>
              <a:pPr/>
              <a:t>‹#›</a:t>
            </a:fld>
            <a:endParaRPr lang="en-US" dirty="0"/>
          </a:p>
        </p:txBody>
      </p:sp>
    </p:spTree>
    <p:extLst>
      <p:ext uri="{BB962C8B-B14F-4D97-AF65-F5344CB8AC3E}">
        <p14:creationId xmlns:p14="http://schemas.microsoft.com/office/powerpoint/2010/main" val="71756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265554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17</a:t>
            </a:fld>
            <a:endParaRPr lang="en-US" dirty="0"/>
          </a:p>
        </p:txBody>
      </p:sp>
    </p:spTree>
    <p:extLst>
      <p:ext uri="{BB962C8B-B14F-4D97-AF65-F5344CB8AC3E}">
        <p14:creationId xmlns:p14="http://schemas.microsoft.com/office/powerpoint/2010/main" val="384247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99669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a:t>-It will choose a channel with the minimal interference index.</a:t>
            </a:r>
          </a:p>
          <a:p>
            <a:r>
              <a:rPr lang="en-US" dirty="0"/>
              <a:t>-Any channels with radar detected in the last 30 mins are excluded.</a:t>
            </a:r>
          </a:p>
          <a:p>
            <a:r>
              <a:rPr lang="en-US" dirty="0"/>
              <a:t>-Any channel with noise detected is also not preferred.</a:t>
            </a:r>
          </a:p>
          <a:p>
            <a:r>
              <a:rPr lang="en-US" dirty="0"/>
              <a:t>-If noise is detected on all channels without radar, it has to choose one with noise</a:t>
            </a:r>
          </a:p>
          <a:p>
            <a:r>
              <a:rPr lang="en-US" dirty="0"/>
              <a:t>-In both case, channel is selected using the interference index.</a:t>
            </a:r>
          </a:p>
          <a:p>
            <a:pPr marL="46589" indent="-37271" defTabSz="931774">
              <a:spcBef>
                <a:spcPts val="611"/>
              </a:spcBef>
              <a:defRPr/>
            </a:pPr>
            <a:r>
              <a:rPr lang="en-US" dirty="0"/>
              <a:t>-</a:t>
            </a:r>
            <a:r>
              <a:rPr lang="en-US" dirty="0" smtClean="0"/>
              <a:t>On changing channel after a radar detection, an AP returns to the home channel after the radar event has expired.</a:t>
            </a:r>
          </a:p>
          <a:p>
            <a:pPr marL="46589" indent="-37271" defTabSz="931774">
              <a:spcBef>
                <a:spcPts val="611"/>
              </a:spcBef>
              <a:defRPr/>
            </a:pPr>
            <a:r>
              <a:rPr lang="en-US" dirty="0" smtClean="0"/>
              <a:t>-The AP considers a channel not assigned to neighboring radios by using the ARM interference indices.</a:t>
            </a:r>
          </a:p>
          <a:p>
            <a:pPr marL="46589" indent="-37271" defTabSz="931774">
              <a:spcBef>
                <a:spcPts val="611"/>
              </a:spcBef>
              <a:defRPr/>
            </a:pPr>
            <a:r>
              <a:rPr lang="en-US" dirty="0" smtClean="0"/>
              <a:t>-The AP changes channel on detection of noise and after 30 minutes comes back to the original channel.</a:t>
            </a:r>
          </a:p>
          <a:p>
            <a:pPr marL="46589" indent="-37271" defTabSz="931774">
              <a:spcBef>
                <a:spcPts val="611"/>
              </a:spcBef>
              <a:defRPr/>
            </a:pPr>
            <a:r>
              <a:rPr lang="en-US" dirty="0" smtClean="0"/>
              <a:t>-If it detects noise again, then it changes channel and then stays there for another 12 hours before returning back</a:t>
            </a:r>
          </a:p>
          <a:p>
            <a:pPr marL="46589" indent="-37271" defTabSz="931774">
              <a:spcBef>
                <a:spcPts val="611"/>
              </a:spcBef>
              <a:defRPr/>
            </a:pPr>
            <a:endParaRPr lang="en-US" dirty="0"/>
          </a:p>
          <a:p>
            <a:pPr marL="46589" indent="-37271" defTabSz="931774">
              <a:spcBef>
                <a:spcPts val="611"/>
              </a:spcBef>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19</a:t>
            </a:fld>
            <a:endParaRPr lang="en-US"/>
          </a:p>
        </p:txBody>
      </p:sp>
    </p:spTree>
    <p:extLst>
      <p:ext uri="{BB962C8B-B14F-4D97-AF65-F5344CB8AC3E}">
        <p14:creationId xmlns:p14="http://schemas.microsoft.com/office/powerpoint/2010/main" val="398537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20</a:t>
            </a:fld>
            <a:endParaRPr lang="en-US"/>
          </a:p>
        </p:txBody>
      </p:sp>
    </p:spTree>
    <p:extLst>
      <p:ext uri="{BB962C8B-B14F-4D97-AF65-F5344CB8AC3E}">
        <p14:creationId xmlns:p14="http://schemas.microsoft.com/office/powerpoint/2010/main" val="266382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a:t>AirMatch computes and deploys a new RF plan for the network every 24 hours. The network operator sets the hour-of-day through profile configuration. This the-hour-of-day specifies the start of the deployment. The computation is done beforehand, and the exact start time/end time of the computation is determined dynamically</a:t>
            </a:r>
          </a:p>
        </p:txBody>
      </p:sp>
      <p:sp>
        <p:nvSpPr>
          <p:cNvPr id="4" name="Slide Number Placeholder 3"/>
          <p:cNvSpPr>
            <a:spLocks noGrp="1"/>
          </p:cNvSpPr>
          <p:nvPr>
            <p:ph type="sldNum" sz="quarter" idx="10"/>
          </p:nvPr>
        </p:nvSpPr>
        <p:spPr/>
        <p:txBody>
          <a:bodyPr/>
          <a:lstStyle/>
          <a:p>
            <a:fld id="{5BFEAE42-E3FE-4405-B7FC-4425D05B92A0}" type="slidenum">
              <a:rPr lang="en-US" smtClean="0"/>
              <a:pPr/>
              <a:t>21</a:t>
            </a:fld>
            <a:endParaRPr lang="en-US"/>
          </a:p>
        </p:txBody>
      </p:sp>
    </p:spTree>
    <p:extLst>
      <p:ext uri="{BB962C8B-B14F-4D97-AF65-F5344CB8AC3E}">
        <p14:creationId xmlns:p14="http://schemas.microsoft.com/office/powerpoint/2010/main" val="320099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22</a:t>
            </a:fld>
            <a:endParaRPr lang="en-US"/>
          </a:p>
        </p:txBody>
      </p:sp>
    </p:spTree>
    <p:extLst>
      <p:ext uri="{BB962C8B-B14F-4D97-AF65-F5344CB8AC3E}">
        <p14:creationId xmlns:p14="http://schemas.microsoft.com/office/powerpoint/2010/main" val="68706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smtClean="0"/>
              <a:t>-Use your</a:t>
            </a:r>
            <a:r>
              <a:rPr lang="en-US" baseline="0" dirty="0" smtClean="0"/>
              <a:t> setup for the demo.</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23</a:t>
            </a:fld>
            <a:endParaRPr lang="en-US"/>
          </a:p>
        </p:txBody>
      </p:sp>
    </p:spTree>
    <p:extLst>
      <p:ext uri="{BB962C8B-B14F-4D97-AF65-F5344CB8AC3E}">
        <p14:creationId xmlns:p14="http://schemas.microsoft.com/office/powerpoint/2010/main" val="210995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9" indent="-37271" defTabSz="931774">
              <a:spcBef>
                <a:spcPts val="611"/>
              </a:spcBef>
              <a:defRPr/>
            </a:pPr>
            <a:r>
              <a:rPr lang="en-US" dirty="0"/>
              <a:t>The quality-threshold checks for percentage of improvement in the created solution with reference to current network state. If the improvement reaches the threshold limit, it deploy’ s new solution. Else the existing solution remains. Default value is 15%.</a:t>
            </a:r>
          </a:p>
          <a:p>
            <a:r>
              <a:rPr lang="en-US" dirty="0" smtClean="0"/>
              <a:t>The </a:t>
            </a:r>
            <a:r>
              <a:rPr lang="en-US" dirty="0"/>
              <a:t>quality-threshold would provide percentage details per band under airmatch solution &lt;</a:t>
            </a:r>
            <a:r>
              <a:rPr lang="en-US" dirty="0" err="1"/>
              <a:t>seq</a:t>
            </a:r>
            <a:r>
              <a:rPr lang="en-US" dirty="0"/>
              <a:t>&gt;</a:t>
            </a:r>
          </a:p>
        </p:txBody>
      </p:sp>
      <p:sp>
        <p:nvSpPr>
          <p:cNvPr id="4" name="Slide Number Placeholder 3"/>
          <p:cNvSpPr>
            <a:spLocks noGrp="1"/>
          </p:cNvSpPr>
          <p:nvPr>
            <p:ph type="sldNum" sz="quarter" idx="10"/>
          </p:nvPr>
        </p:nvSpPr>
        <p:spPr/>
        <p:txBody>
          <a:bodyPr/>
          <a:lstStyle/>
          <a:p>
            <a:fld id="{5BFEAE42-E3FE-4405-B7FC-4425D05B92A0}" type="slidenum">
              <a:rPr lang="en-US" smtClean="0"/>
              <a:pPr/>
              <a:t>25</a:t>
            </a:fld>
            <a:endParaRPr lang="en-US"/>
          </a:p>
        </p:txBody>
      </p:sp>
    </p:spTree>
    <p:extLst>
      <p:ext uri="{BB962C8B-B14F-4D97-AF65-F5344CB8AC3E}">
        <p14:creationId xmlns:p14="http://schemas.microsoft.com/office/powerpoint/2010/main" val="417205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A2332-5232-454C-8978-E7320BEED121}" type="slidenum">
              <a:rPr lang="en-US" smtClean="0"/>
              <a:t>34</a:t>
            </a:fld>
            <a:endParaRPr lang="en-US"/>
          </a:p>
        </p:txBody>
      </p:sp>
    </p:spTree>
    <p:extLst>
      <p:ext uri="{BB962C8B-B14F-4D97-AF65-F5344CB8AC3E}">
        <p14:creationId xmlns:p14="http://schemas.microsoft.com/office/powerpoint/2010/main" val="392056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pPr marL="9318" indent="0" defTabSz="931774">
              <a:spcBef>
                <a:spcPts val="611"/>
              </a:spcBef>
              <a:buNone/>
              <a:defRPr/>
            </a:pPr>
            <a:r>
              <a:rPr lang="en-US" dirty="0" smtClean="0"/>
              <a:t>AirMatch</a:t>
            </a:r>
            <a:r>
              <a:rPr lang="en-US" baseline="0" dirty="0" smtClean="0"/>
              <a:t> will take into consideration the static assignment for next days plan. On high noise event, AP will not change the channel, but on radar it will even on static assignment.</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35</a:t>
            </a:fld>
            <a:endParaRPr lang="en-US"/>
          </a:p>
        </p:txBody>
      </p:sp>
    </p:spTree>
    <p:extLst>
      <p:ext uri="{BB962C8B-B14F-4D97-AF65-F5344CB8AC3E}">
        <p14:creationId xmlns:p14="http://schemas.microsoft.com/office/powerpoint/2010/main" val="400369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a:t>AirMatch provides unprecedented quality of RF network resource allocation. It consumes the past 24 hours of RF network</a:t>
            </a:r>
          </a:p>
          <a:p>
            <a:r>
              <a:rPr lang="en-US" dirty="0"/>
              <a:t>statistics, and proactively optimizes the network for the next day. The RF plan change is applied in the early </a:t>
            </a:r>
            <a:r>
              <a:rPr lang="en-US" dirty="0" err="1"/>
              <a:t>mornig</a:t>
            </a:r>
            <a:r>
              <a:rPr lang="en-US" dirty="0"/>
              <a:t> to minimize</a:t>
            </a:r>
          </a:p>
          <a:p>
            <a:r>
              <a:rPr lang="en-US" dirty="0"/>
              <a:t>the client disconnection and to maximize the </a:t>
            </a:r>
            <a:r>
              <a:rPr lang="en-US" dirty="0" err="1"/>
              <a:t>the</a:t>
            </a:r>
            <a:r>
              <a:rPr lang="en-US" dirty="0"/>
              <a:t> user experience. To conquer the instantaneous change in RF environment,</a:t>
            </a:r>
          </a:p>
          <a:p>
            <a:r>
              <a:rPr lang="en-US" dirty="0"/>
              <a:t>AirMatch also reacts to detrimental RF events such as radar and high noise. The network under AirMatch will experience the</a:t>
            </a:r>
          </a:p>
          <a:p>
            <a:r>
              <a:rPr lang="en-US" dirty="0"/>
              <a:t>minimum number of channel and EIRP change while network throughput is predictively maximized.</a:t>
            </a:r>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a:p>
        </p:txBody>
      </p:sp>
    </p:spTree>
    <p:extLst>
      <p:ext uri="{BB962C8B-B14F-4D97-AF65-F5344CB8AC3E}">
        <p14:creationId xmlns:p14="http://schemas.microsoft.com/office/powerpoint/2010/main" val="220957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A2332-5232-454C-8978-E7320BEED121}" type="slidenum">
              <a:rPr lang="en-US" smtClean="0"/>
              <a:t>7</a:t>
            </a:fld>
            <a:endParaRPr lang="en-US"/>
          </a:p>
        </p:txBody>
      </p:sp>
    </p:spTree>
    <p:extLst>
      <p:ext uri="{BB962C8B-B14F-4D97-AF65-F5344CB8AC3E}">
        <p14:creationId xmlns:p14="http://schemas.microsoft.com/office/powerpoint/2010/main" val="89793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normAutofit fontScale="25000" lnSpcReduction="20000"/>
          </a:bodyPr>
          <a:lstStyle/>
          <a:p>
            <a:r>
              <a:rPr lang="en-US" sz="4100" dirty="0"/>
              <a:t> AirMatch is Aruba’s next generation automatic RF planning service. This is not only to replace a legacy solution – ARM – automatic channel and EIRP assignment, but also to control the radio’s bandwidth, statistics collection and radar events.  ClientMatch and its associated profiles and loggings are not part of Air Match’s project scope, and they shall remain as before. </a:t>
            </a:r>
          </a:p>
          <a:p>
            <a:r>
              <a:rPr lang="en-US" sz="4100" dirty="0"/>
              <a:t> </a:t>
            </a:r>
          </a:p>
          <a:p>
            <a:r>
              <a:rPr lang="en-US" sz="4100" dirty="0"/>
              <a:t>The AirMatch service runs on AP, MD, and MM with respective functions, forming a big feedback loop of INPUT-PROCESS-OUPUT (IPO). The INPUT stage is to collect detailed RF statistics, controller configuration and radio configuration from AP. The PROCESS stage consumes what INPUT stage provides, and generate an RF solution that specifies new channel, bandwidth, EIRP, and mode of operation per radio. The OUTPUT stage deploys the RF solution to the radio. </a:t>
            </a:r>
          </a:p>
          <a:p>
            <a:endParaRPr lang="en-US" sz="4100" dirty="0"/>
          </a:p>
          <a:p>
            <a:r>
              <a:rPr lang="en-US" sz="4100" dirty="0"/>
              <a:t>INPUT stage</a:t>
            </a:r>
          </a:p>
          <a:p>
            <a:pPr lvl="0"/>
            <a:r>
              <a:rPr lang="en-US" sz="4100" dirty="0"/>
              <a:t>AP’s AM periodically sends statistics in AMON format to Managed Device</a:t>
            </a:r>
          </a:p>
          <a:p>
            <a:pPr lvl="0"/>
            <a:r>
              <a:rPr lang="en-US" sz="4100" dirty="0"/>
              <a:t>MD’s SOS forwards that AMON messages to Mobility Master (Only in 8.0.1, updated in 8.1)</a:t>
            </a:r>
          </a:p>
          <a:p>
            <a:pPr lvl="0"/>
            <a:r>
              <a:rPr lang="en-US" sz="4100" dirty="0"/>
              <a:t>The MM’s Airmatch service receives the AMON messages, performs ingress processing, and then stores them to MongoDB.</a:t>
            </a:r>
          </a:p>
          <a:p>
            <a:r>
              <a:rPr lang="en-US" sz="4100" dirty="0"/>
              <a:t> </a:t>
            </a:r>
          </a:p>
          <a:p>
            <a:r>
              <a:rPr lang="en-US" sz="4100" dirty="0"/>
              <a:t>PROCESS stage</a:t>
            </a:r>
          </a:p>
          <a:p>
            <a:pPr lvl="0"/>
            <a:r>
              <a:rPr lang="en-US" sz="4100" dirty="0"/>
              <a:t>AirMatch service in MM calculates the solution based on the info in the DB and stores the solution back to the DB. </a:t>
            </a:r>
          </a:p>
          <a:p>
            <a:pPr lvl="0"/>
            <a:r>
              <a:rPr lang="en-US" sz="4100" dirty="0"/>
              <a:t> </a:t>
            </a:r>
          </a:p>
          <a:p>
            <a:r>
              <a:rPr lang="en-US" sz="4100" dirty="0"/>
              <a:t>OUTPUT stage </a:t>
            </a:r>
          </a:p>
          <a:p>
            <a:pPr lvl="0"/>
            <a:r>
              <a:rPr lang="en-US" sz="4100" dirty="0"/>
              <a:t>MM’ SAPM constructs a message and sends the solution as CLI commands down to an MD.</a:t>
            </a:r>
          </a:p>
          <a:p>
            <a:pPr lvl="0"/>
            <a:r>
              <a:rPr lang="en-US" sz="4100" dirty="0"/>
              <a:t>The MD receives the </a:t>
            </a:r>
            <a:r>
              <a:rPr lang="en-US" sz="4100" dirty="0" err="1"/>
              <a:t>config</a:t>
            </a:r>
            <a:r>
              <a:rPr lang="en-US" sz="4100" dirty="0"/>
              <a:t> message, converts that to dot11radio profile override, and apply.</a:t>
            </a:r>
          </a:p>
          <a:p>
            <a:pPr lvl="0"/>
            <a:r>
              <a:rPr lang="en-US" sz="4100" dirty="0"/>
              <a:t>The AP </a:t>
            </a:r>
            <a:r>
              <a:rPr lang="en-US" sz="4100" dirty="0" err="1"/>
              <a:t>sapd</a:t>
            </a:r>
            <a:r>
              <a:rPr lang="en-US" sz="4100" dirty="0"/>
              <a:t> receives the </a:t>
            </a:r>
            <a:r>
              <a:rPr lang="en-US" sz="4100" dirty="0" err="1"/>
              <a:t>config</a:t>
            </a:r>
            <a:r>
              <a:rPr lang="en-US" sz="4100" dirty="0"/>
              <a:t> from its MD, and apply the change in radio </a:t>
            </a:r>
            <a:r>
              <a:rPr lang="en-US" sz="4100" dirty="0" err="1"/>
              <a:t>config</a:t>
            </a:r>
            <a:r>
              <a:rPr lang="en-US" sz="4100" dirty="0"/>
              <a:t>.</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a:p>
        </p:txBody>
      </p:sp>
    </p:spTree>
    <p:extLst>
      <p:ext uri="{BB962C8B-B14F-4D97-AF65-F5344CB8AC3E}">
        <p14:creationId xmlns:p14="http://schemas.microsoft.com/office/powerpoint/2010/main" val="127363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20625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smtClean="0"/>
              <a:t>Add a 4</a:t>
            </a:r>
            <a:r>
              <a:rPr lang="en-US" baseline="30000" dirty="0" smtClean="0"/>
              <a:t>th</a:t>
            </a:r>
            <a:r>
              <a:rPr lang="en-US" dirty="0" smtClean="0"/>
              <a:t> bullet</a:t>
            </a:r>
            <a:r>
              <a:rPr lang="en-US" baseline="0" dirty="0" smtClean="0"/>
              <a:t> for user defined inputs. EIRP and Channel bandwidth. All these are taken as input into the algorithm.</a:t>
            </a:r>
          </a:p>
          <a:p>
            <a:r>
              <a:rPr lang="en-US" dirty="0" smtClean="0"/>
              <a:t>reporting radio-  these are the feasible solutions. Basically these are the options that you can possibly assign.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a:t>
            </a:fld>
            <a:endParaRPr lang="en-US"/>
          </a:p>
        </p:txBody>
      </p:sp>
    </p:spTree>
    <p:extLst>
      <p:ext uri="{BB962C8B-B14F-4D97-AF65-F5344CB8AC3E}">
        <p14:creationId xmlns:p14="http://schemas.microsoft.com/office/powerpoint/2010/main" val="131636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a:p>
        </p:txBody>
      </p:sp>
    </p:spTree>
    <p:extLst>
      <p:ext uri="{BB962C8B-B14F-4D97-AF65-F5344CB8AC3E}">
        <p14:creationId xmlns:p14="http://schemas.microsoft.com/office/powerpoint/2010/main" val="115585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r>
              <a:rPr lang="en-US" dirty="0" smtClean="0"/>
              <a:t>A</a:t>
            </a:r>
            <a:r>
              <a:rPr lang="en-US" baseline="0" dirty="0" smtClean="0"/>
              <a:t> neighbor AP is considered a ‘Friend’, if the MC on which it is terminating is managed by the same Mobility Master for which the AirMatch solution is being calculated. </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15</a:t>
            </a:fld>
            <a:endParaRPr lang="en-US"/>
          </a:p>
        </p:txBody>
      </p:sp>
    </p:spTree>
    <p:extLst>
      <p:ext uri="{BB962C8B-B14F-4D97-AF65-F5344CB8AC3E}">
        <p14:creationId xmlns:p14="http://schemas.microsoft.com/office/powerpoint/2010/main" val="306527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87350"/>
            <a:ext cx="4651375"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16</a:t>
            </a:fld>
            <a:endParaRPr lang="en-US"/>
          </a:p>
        </p:txBody>
      </p:sp>
    </p:spTree>
    <p:extLst>
      <p:ext uri="{BB962C8B-B14F-4D97-AF65-F5344CB8AC3E}">
        <p14:creationId xmlns:p14="http://schemas.microsoft.com/office/powerpoint/2010/main" val="527733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bwMode="white">
          <a:xfrm>
            <a:off x="357187" y="962026"/>
            <a:ext cx="5866879" cy="873038"/>
          </a:xfrm>
        </p:spPr>
        <p:txBody>
          <a:bodyPr vert="horz" lIns="91440" tIns="45720" rIns="91440" bIns="45720" rtlCol="0" anchor="t">
            <a:noAutofit/>
          </a:bodyPr>
          <a:lstStyle>
            <a:lvl1pPr>
              <a:defRPr lang="en-US" sz="2600" b="0" cap="all" dirty="0"/>
            </a:lvl1pPr>
          </a:lstStyle>
          <a:p>
            <a:pPr lvl="0"/>
            <a:r>
              <a:rPr lang="en-US" dirty="0" smtClean="0"/>
              <a:t>CLICK TO EDIT MASTER TITLE STYLE</a:t>
            </a:r>
            <a:endParaRPr lang="en-US" dirty="0"/>
          </a:p>
        </p:txBody>
      </p:sp>
      <p:sp>
        <p:nvSpPr>
          <p:cNvPr id="3" name="Subtitle 2"/>
          <p:cNvSpPr>
            <a:spLocks noGrp="1"/>
          </p:cNvSpPr>
          <p:nvPr>
            <p:ph type="subTitle" idx="1" hasCustomPrompt="1"/>
          </p:nvPr>
        </p:nvSpPr>
        <p:spPr bwMode="white">
          <a:xfrm>
            <a:off x="357188" y="1876425"/>
            <a:ext cx="4521700" cy="384523"/>
          </a:xfrm>
        </p:spPr>
        <p:txBody>
          <a:bodyPr>
            <a:noAutofit/>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
        <p:nvSpPr>
          <p:cNvPr id="15" name="Text Placeholder 14"/>
          <p:cNvSpPr>
            <a:spLocks noGrp="1"/>
          </p:cNvSpPr>
          <p:nvPr>
            <p:ph type="body" sz="quarter" idx="10"/>
          </p:nvPr>
        </p:nvSpPr>
        <p:spPr bwMode="white">
          <a:xfrm>
            <a:off x="357188" y="2297896"/>
            <a:ext cx="3532144" cy="338833"/>
          </a:xfrm>
        </p:spPr>
        <p:txBody>
          <a:bodyPr>
            <a:noAutofit/>
          </a:bodyPr>
          <a:lstStyle>
            <a:lvl1pPr marL="0" indent="0">
              <a:buNone/>
              <a:defRPr sz="1600" b="0">
                <a:solidFill>
                  <a:schemeClr val="bg1"/>
                </a:solidFill>
              </a:defRPr>
            </a:lvl1pPr>
          </a:lstStyle>
          <a:p>
            <a:pPr lvl="0"/>
            <a:r>
              <a:rPr lang="en-US" smtClean="0"/>
              <a:t>Click to edit Master text styles</a:t>
            </a:r>
          </a:p>
        </p:txBody>
      </p:sp>
      <p:sp>
        <p:nvSpPr>
          <p:cNvPr id="16" name="Text Placeholder 14"/>
          <p:cNvSpPr>
            <a:spLocks noGrp="1"/>
          </p:cNvSpPr>
          <p:nvPr>
            <p:ph type="body" sz="quarter" idx="11"/>
          </p:nvPr>
        </p:nvSpPr>
        <p:spPr bwMode="white">
          <a:xfrm>
            <a:off x="357188" y="2765425"/>
            <a:ext cx="2254489" cy="338833"/>
          </a:xfrm>
        </p:spPr>
        <p:txBody>
          <a:bodyPr>
            <a:noAutofit/>
          </a:bodyPr>
          <a:lstStyle>
            <a:lvl1pPr marL="0" indent="0">
              <a:buNone/>
              <a:defRPr sz="1000" b="0">
                <a:solidFill>
                  <a:schemeClr val="bg1"/>
                </a:solidFill>
              </a:defRPr>
            </a:lvl1pPr>
          </a:lstStyle>
          <a:p>
            <a:pPr lvl="0"/>
            <a:r>
              <a:rPr lang="en-US" smtClean="0"/>
              <a:t>Click to edit Master text styles</a:t>
            </a:r>
          </a:p>
        </p:txBody>
      </p:sp>
      <p:pic>
        <p:nvPicPr>
          <p:cNvPr id="8" name="Picture 7"/>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 b="-10205"/>
          <a:stretch/>
        </p:blipFill>
        <p:spPr>
          <a:xfrm>
            <a:off x="7791727" y="187495"/>
            <a:ext cx="1003466" cy="580907"/>
          </a:xfrm>
          <a:prstGeom prst="rect">
            <a:avLst/>
          </a:prstGeom>
        </p:spPr>
      </p:pic>
    </p:spTree>
    <p:extLst>
      <p:ext uri="{BB962C8B-B14F-4D97-AF65-F5344CB8AC3E}">
        <p14:creationId xmlns:p14="http://schemas.microsoft.com/office/powerpoint/2010/main" val="29300154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2" name="Title 1"/>
          <p:cNvSpPr>
            <a:spLocks noGrp="1"/>
          </p:cNvSpPr>
          <p:nvPr>
            <p:ph type="title"/>
          </p:nvPr>
        </p:nvSpPr>
        <p:spPr>
          <a:xfrm>
            <a:off x="1325563" y="1927225"/>
            <a:ext cx="7772400" cy="1021556"/>
          </a:xfrm>
        </p:spPr>
        <p:txBody>
          <a:bodyPr anchor="t"/>
          <a:lstStyle>
            <a:lvl1pPr algn="l">
              <a:defRPr sz="4400" b="0" cap="all"/>
            </a:lvl1pPr>
          </a:lstStyle>
          <a:p>
            <a:r>
              <a:rPr lang="en-US" smtClean="0"/>
              <a:t>Click to edit Master title style</a:t>
            </a:r>
            <a:endParaRPr lang="en-US"/>
          </a:p>
        </p:txBody>
      </p:sp>
      <p:pic>
        <p:nvPicPr>
          <p:cNvPr id="5" name="Picture 4"/>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 b="-10205"/>
          <a:stretch/>
        </p:blipFill>
        <p:spPr>
          <a:xfrm>
            <a:off x="7456105" y="4492415"/>
            <a:ext cx="841248" cy="486999"/>
          </a:xfrm>
          <a:prstGeom prst="rect">
            <a:avLst/>
          </a:prstGeom>
        </p:spPr>
      </p:pic>
    </p:spTree>
    <p:extLst>
      <p:ext uri="{BB962C8B-B14F-4D97-AF65-F5344CB8AC3E}">
        <p14:creationId xmlns:p14="http://schemas.microsoft.com/office/powerpoint/2010/main" val="26702001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6580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age_Orang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8"/>
            <a:ext cx="9144000" cy="5142585"/>
          </a:xfrm>
          <a:prstGeom prst="rect">
            <a:avLst/>
          </a:prstGeom>
        </p:spPr>
      </p:pic>
      <p:cxnSp>
        <p:nvCxnSpPr>
          <p:cNvPr id="5" name="Straight Connector 4"/>
          <p:cNvCxnSpPr/>
          <p:nvPr userDrawn="1"/>
        </p:nvCxnSpPr>
        <p:spPr>
          <a:xfrm>
            <a:off x="394790" y="4640263"/>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00718" y="4753978"/>
            <a:ext cx="5082761" cy="469359"/>
          </a:xfrm>
          <a:prstGeom prst="rect">
            <a:avLst/>
          </a:prstGeom>
          <a:noFill/>
        </p:spPr>
        <p:txBody>
          <a:bodyPr wrap="square" lIns="68580" tIns="34290" rIns="68580" bIns="34290" rtlCol="0">
            <a:spAutoFit/>
          </a:bodyPr>
          <a:lstStyle/>
          <a:p>
            <a:pPr marL="0" marR="0" indent="0" algn="l" defTabSz="342900" rtl="0" eaLnBrk="1" fontAlgn="base" latinLnBrk="0" hangingPunct="1">
              <a:lnSpc>
                <a:spcPct val="100000"/>
              </a:lnSpc>
              <a:spcBef>
                <a:spcPct val="0"/>
              </a:spcBef>
              <a:spcAft>
                <a:spcPct val="0"/>
              </a:spcAft>
              <a:buClrTx/>
              <a:buSzTx/>
              <a:buFontTx/>
              <a:buNone/>
              <a:tabLst/>
              <a:defRPr/>
            </a:pPr>
            <a:r>
              <a:rPr lang="en-US" sz="800" dirty="0" smtClean="0">
                <a:solidFill>
                  <a:schemeClr val="tx1">
                    <a:lumMod val="65000"/>
                    <a:lumOff val="35000"/>
                  </a:schemeClr>
                </a:solidFill>
              </a:rPr>
              <a:t>CONFIDENTIAL © Copyright 2015. Aruba Networks, Inc. All rights reserved</a:t>
            </a:r>
          </a:p>
          <a:p>
            <a:endParaRPr lang="en-US" sz="1800" dirty="0">
              <a:solidFill>
                <a:schemeClr val="tx1">
                  <a:lumMod val="65000"/>
                  <a:lumOff val="35000"/>
                </a:schemeClr>
              </a:solidFill>
            </a:endParaRPr>
          </a:p>
        </p:txBody>
      </p:sp>
      <p:sp>
        <p:nvSpPr>
          <p:cNvPr id="12" name="Text Placeholder 9"/>
          <p:cNvSpPr>
            <a:spLocks noGrp="1"/>
          </p:cNvSpPr>
          <p:nvPr>
            <p:ph type="body" sz="quarter" idx="11" hasCustomPrompt="1"/>
          </p:nvPr>
        </p:nvSpPr>
        <p:spPr>
          <a:xfrm>
            <a:off x="499538" y="1084420"/>
            <a:ext cx="8213799" cy="2116766"/>
          </a:xfrm>
          <a:prstGeom prst="rect">
            <a:avLst/>
          </a:prstGeom>
        </p:spPr>
        <p:txBody>
          <a:bodyPr vert="horz"/>
          <a:lstStyle>
            <a:lvl1pPr>
              <a:buClr>
                <a:srgbClr val="DF6A26"/>
              </a:buClr>
              <a:buFont typeface="Arial"/>
              <a:buChar char="•"/>
              <a:defRPr baseline="0"/>
            </a:lvl1pPr>
          </a:lstStyle>
          <a:p>
            <a:pPr lvl="0"/>
            <a:r>
              <a:rPr lang="en-US" dirty="0" smtClean="0"/>
              <a:t>Item 1</a:t>
            </a:r>
          </a:p>
          <a:p>
            <a:pPr lvl="0"/>
            <a:r>
              <a:rPr lang="en-US" dirty="0" smtClean="0"/>
              <a:t>Item 2</a:t>
            </a:r>
          </a:p>
          <a:p>
            <a:pPr lvl="0"/>
            <a:r>
              <a:rPr lang="en-US" dirty="0" smtClean="0"/>
              <a:t>Item 3</a:t>
            </a:r>
            <a:endParaRPr lang="en-US" dirty="0"/>
          </a:p>
        </p:txBody>
      </p:sp>
      <p:sp>
        <p:nvSpPr>
          <p:cNvPr id="13" name="Title 1"/>
          <p:cNvSpPr>
            <a:spLocks noGrp="1"/>
          </p:cNvSpPr>
          <p:nvPr>
            <p:ph type="title"/>
          </p:nvPr>
        </p:nvSpPr>
        <p:spPr>
          <a:xfrm>
            <a:off x="499533" y="126730"/>
            <a:ext cx="7366000" cy="354806"/>
          </a:xfrm>
          <a:prstGeom prst="rect">
            <a:avLst/>
          </a:prstGeom>
        </p:spPr>
        <p:txBody>
          <a:bodyPr/>
          <a:lstStyle>
            <a:lvl1pPr>
              <a:defRPr b="0"/>
            </a:lvl1pPr>
          </a:lstStyle>
          <a:p>
            <a:r>
              <a:rPr lang="en-US" dirty="0" smtClean="0"/>
              <a:t>Click to edit Master title style</a:t>
            </a:r>
            <a:endParaRPr lang="en-US" dirty="0"/>
          </a:p>
        </p:txBody>
      </p:sp>
      <p:pic>
        <p:nvPicPr>
          <p:cNvPr id="11" name="Picture 10"/>
          <p:cNvPicPr>
            <a:picLocks noChangeAspect="1"/>
          </p:cNvPicPr>
          <p:nvPr/>
        </p:nvPicPr>
        <p:blipFill>
          <a:blip r:embed="rId3"/>
          <a:stretch>
            <a:fillRect/>
          </a:stretch>
        </p:blipFill>
        <p:spPr>
          <a:xfrm>
            <a:off x="8123995" y="4667774"/>
            <a:ext cx="802387" cy="425196"/>
          </a:xfrm>
          <a:prstGeom prst="rect">
            <a:avLst/>
          </a:prstGeom>
        </p:spPr>
      </p:pic>
      <p:sp>
        <p:nvSpPr>
          <p:cNvPr id="9" name="Rectangle 8"/>
          <p:cNvSpPr/>
          <p:nvPr/>
        </p:nvSpPr>
        <p:spPr>
          <a:xfrm>
            <a:off x="6508375" y="4751751"/>
            <a:ext cx="260328" cy="192360"/>
          </a:xfrm>
          <a:prstGeom prst="rect">
            <a:avLst/>
          </a:prstGeom>
        </p:spPr>
        <p:txBody>
          <a:bodyPr wrap="none" lIns="68580" tIns="34290" rIns="68580" bIns="34290">
            <a:spAutoFit/>
          </a:bodyPr>
          <a:lstStyle/>
          <a:p>
            <a:fld id="{04583EA4-67CD-C040-A070-9F5DF6529252}" type="slidenum">
              <a:rPr lang="en-US" sz="800" kern="1200" smtClean="0">
                <a:solidFill>
                  <a:schemeClr val="tx1">
                    <a:lumMod val="65000"/>
                    <a:lumOff val="35000"/>
                  </a:schemeClr>
                </a:solidFill>
              </a:rPr>
              <a:pPr/>
              <a:t>‹#›</a:t>
            </a:fld>
            <a:endParaRPr lang="en-US" sz="800" kern="1200" dirty="0">
              <a:solidFill>
                <a:schemeClr val="tx1">
                  <a:lumMod val="65000"/>
                  <a:lumOff val="35000"/>
                </a:schemeClr>
              </a:solidFill>
            </a:endParaRPr>
          </a:p>
        </p:txBody>
      </p:sp>
    </p:spTree>
    <p:extLst>
      <p:ext uri="{BB962C8B-B14F-4D97-AF65-F5344CB8AC3E}">
        <p14:creationId xmlns:p14="http://schemas.microsoft.com/office/powerpoint/2010/main" val="2048332542"/>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515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ntent Page_white_one column">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0" y="0"/>
            <a:ext cx="9149479" cy="807258"/>
          </a:xfrm>
          <a:prstGeom prst="rect">
            <a:avLst/>
          </a:prstGeom>
        </p:spPr>
      </p:pic>
      <p:cxnSp>
        <p:nvCxnSpPr>
          <p:cNvPr id="5" name="Straight Connector 4"/>
          <p:cNvCxnSpPr/>
          <p:nvPr/>
        </p:nvCxnSpPr>
        <p:spPr>
          <a:xfrm>
            <a:off x="394791" y="4793168"/>
            <a:ext cx="8444411" cy="0"/>
          </a:xfrm>
          <a:prstGeom prst="line">
            <a:avLst/>
          </a:prstGeom>
          <a:ln w="762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499534" y="2666675"/>
            <a:ext cx="3556806" cy="286079"/>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403746" y="178562"/>
            <a:ext cx="7366000" cy="354806"/>
          </a:xfrm>
          <a:prstGeom prst="rect">
            <a:avLst/>
          </a:prstGeom>
        </p:spPr>
        <p:txBody>
          <a:bodyPr/>
          <a:lstStyle>
            <a:lvl1pPr>
              <a:defRPr b="0"/>
            </a:lvl1pPr>
          </a:lstStyle>
          <a:p>
            <a:r>
              <a:rPr lang="en-US" smtClean="0"/>
              <a:t>Click to edit Master title style</a:t>
            </a:r>
            <a:endParaRPr lang="en-US" dirty="0"/>
          </a:p>
        </p:txBody>
      </p:sp>
      <p:sp>
        <p:nvSpPr>
          <p:cNvPr id="15" name="Text Placeholder 3"/>
          <p:cNvSpPr>
            <a:spLocks noGrp="1"/>
          </p:cNvSpPr>
          <p:nvPr>
            <p:ph type="body" sz="quarter" idx="11" hasCustomPrompt="1"/>
          </p:nvPr>
        </p:nvSpPr>
        <p:spPr>
          <a:xfrm>
            <a:off x="499533" y="1049573"/>
            <a:ext cx="7543800" cy="3248025"/>
          </a:xfrm>
          <a:prstGeom prst="rect">
            <a:avLst/>
          </a:prstGeom>
        </p:spPr>
        <p:txBody>
          <a:bodyPr vert="horz"/>
          <a:lstStyle>
            <a:lvl1pPr>
              <a:defRPr baseline="0"/>
            </a:lvl1pPr>
          </a:lstStyle>
          <a:p>
            <a:pPr lvl="0"/>
            <a:r>
              <a:rPr lang="en-US" dirty="0" smtClean="0"/>
              <a:t>Sub headline is 24pt Arial bold, Text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p:nvSpPr>
        <p:spPr>
          <a:xfrm>
            <a:off x="4457318" y="4838628"/>
            <a:ext cx="274434" cy="184666"/>
          </a:xfrm>
          <a:prstGeom prst="rect">
            <a:avLst/>
          </a:prstGeom>
        </p:spPr>
        <p:txBody>
          <a:bodyPr wrap="none">
            <a:spAutoFit/>
          </a:bodyPr>
          <a:lstStyle/>
          <a:p>
            <a:fld id="{04583EA4-67CD-C040-A070-9F5DF6529252}" type="slidenum">
              <a:rPr lang="en-US" sz="600" smtClean="0">
                <a:solidFill>
                  <a:schemeClr val="tx2">
                    <a:lumMod val="50000"/>
                    <a:lumOff val="50000"/>
                  </a:schemeClr>
                </a:solidFill>
              </a:rPr>
              <a:pPr/>
              <a:t>‹#›</a:t>
            </a:fld>
            <a:endParaRPr lang="en-US" sz="600" dirty="0">
              <a:solidFill>
                <a:schemeClr val="tx2">
                  <a:lumMod val="50000"/>
                  <a:lumOff val="50000"/>
                </a:schemeClr>
              </a:solidFill>
            </a:endParaRPr>
          </a:p>
        </p:txBody>
      </p:sp>
      <p:sp>
        <p:nvSpPr>
          <p:cNvPr id="11" name="TextBox 10"/>
          <p:cNvSpPr txBox="1"/>
          <p:nvPr/>
        </p:nvSpPr>
        <p:spPr>
          <a:xfrm>
            <a:off x="5722826" y="4867013"/>
            <a:ext cx="3206179" cy="369332"/>
          </a:xfrm>
          <a:prstGeom prst="rect">
            <a:avLst/>
          </a:prstGeom>
          <a:noFill/>
        </p:spPr>
        <p:txBody>
          <a:bodyPr wrap="square" rtlCol="0">
            <a:spAutoFit/>
          </a:bodyPr>
          <a:lstStyle/>
          <a:p>
            <a:pPr marL="0" marR="0" indent="0" algn="r" defTabSz="342900" rtl="0" eaLnBrk="1" fontAlgn="base" latinLnBrk="0" hangingPunct="1">
              <a:lnSpc>
                <a:spcPct val="100000"/>
              </a:lnSpc>
              <a:spcBef>
                <a:spcPct val="0"/>
              </a:spcBef>
              <a:spcAft>
                <a:spcPct val="0"/>
              </a:spcAft>
              <a:buClrTx/>
              <a:buSzTx/>
              <a:buFontTx/>
              <a:buNone/>
              <a:tabLst/>
              <a:defRPr/>
            </a:pPr>
            <a:r>
              <a:rPr lang="en-US" sz="450" dirty="0" smtClean="0">
                <a:solidFill>
                  <a:schemeClr val="bg2">
                    <a:lumMod val="75000"/>
                  </a:schemeClr>
                </a:solidFill>
              </a:rPr>
              <a:t>CONFIDENTIAL © Copyright 2015. Aruba Networks, Inc. All rights reserved</a:t>
            </a:r>
          </a:p>
          <a:p>
            <a:endParaRPr lang="en-US" sz="1350" dirty="0">
              <a:solidFill>
                <a:schemeClr val="bg2">
                  <a:lumMod val="75000"/>
                </a:schemeClr>
              </a:solidFill>
            </a:endParaRPr>
          </a:p>
        </p:txBody>
      </p:sp>
      <p:sp>
        <p:nvSpPr>
          <p:cNvPr id="18" name="TextBox 17"/>
          <p:cNvSpPr txBox="1"/>
          <p:nvPr/>
        </p:nvSpPr>
        <p:spPr>
          <a:xfrm>
            <a:off x="285787" y="4830049"/>
            <a:ext cx="1558628" cy="184666"/>
          </a:xfrm>
          <a:prstGeom prst="rect">
            <a:avLst/>
          </a:prstGeom>
          <a:noFill/>
        </p:spPr>
        <p:txBody>
          <a:bodyPr wrap="square" rtlCol="0">
            <a:spAutoFit/>
          </a:bodyPr>
          <a:lstStyle/>
          <a:p>
            <a:r>
              <a:rPr lang="en-US" sz="600" b="1" dirty="0" smtClean="0">
                <a:solidFill>
                  <a:schemeClr val="tx2">
                    <a:lumMod val="50000"/>
                    <a:lumOff val="50000"/>
                  </a:schemeClr>
                </a:solidFill>
              </a:rPr>
              <a:t>#ATM15 |</a:t>
            </a:r>
            <a:endParaRPr lang="en-US" sz="600" b="1" dirty="0">
              <a:solidFill>
                <a:schemeClr val="tx2">
                  <a:lumMod val="50000"/>
                  <a:lumOff val="50000"/>
                </a:schemeClr>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5873" y="359581"/>
            <a:ext cx="1137920" cy="177800"/>
          </a:xfrm>
          <a:prstGeom prst="rect">
            <a:avLst/>
          </a:prstGeom>
        </p:spPr>
      </p:pic>
    </p:spTree>
    <p:extLst>
      <p:ext uri="{BB962C8B-B14F-4D97-AF65-F5344CB8AC3E}">
        <p14:creationId xmlns:p14="http://schemas.microsoft.com/office/powerpoint/2010/main" val="1479455775"/>
      </p:ext>
    </p:extLst>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Agenda_white">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0" y="0"/>
            <a:ext cx="9149479" cy="807258"/>
          </a:xfrm>
          <a:prstGeom prst="rect">
            <a:avLst/>
          </a:prstGeom>
        </p:spPr>
      </p:pic>
      <p:cxnSp>
        <p:nvCxnSpPr>
          <p:cNvPr id="5" name="Straight Connector 4"/>
          <p:cNvCxnSpPr/>
          <p:nvPr/>
        </p:nvCxnSpPr>
        <p:spPr>
          <a:xfrm>
            <a:off x="394791" y="4793168"/>
            <a:ext cx="8444411" cy="0"/>
          </a:xfrm>
          <a:prstGeom prst="line">
            <a:avLst/>
          </a:prstGeom>
          <a:ln w="762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22826" y="4867013"/>
            <a:ext cx="3206179" cy="369332"/>
          </a:xfrm>
          <a:prstGeom prst="rect">
            <a:avLst/>
          </a:prstGeom>
          <a:noFill/>
        </p:spPr>
        <p:txBody>
          <a:bodyPr wrap="square" rtlCol="0">
            <a:spAutoFit/>
          </a:bodyPr>
          <a:lstStyle/>
          <a:p>
            <a:pPr marL="0" marR="0" indent="0" algn="r" defTabSz="342900" rtl="0" eaLnBrk="1" fontAlgn="base" latinLnBrk="0" hangingPunct="1">
              <a:lnSpc>
                <a:spcPct val="100000"/>
              </a:lnSpc>
              <a:spcBef>
                <a:spcPct val="0"/>
              </a:spcBef>
              <a:spcAft>
                <a:spcPct val="0"/>
              </a:spcAft>
              <a:buClrTx/>
              <a:buSzTx/>
              <a:buFontTx/>
              <a:buNone/>
              <a:tabLst/>
              <a:defRPr/>
            </a:pPr>
            <a:r>
              <a:rPr lang="en-US" sz="450" dirty="0" smtClean="0">
                <a:solidFill>
                  <a:schemeClr val="bg2">
                    <a:lumMod val="75000"/>
                  </a:schemeClr>
                </a:solidFill>
              </a:rPr>
              <a:t>CONFIDENTIAL © Copyright 2015. Aruba Networks, Inc. All rights reserved</a:t>
            </a:r>
          </a:p>
          <a:p>
            <a:endParaRPr lang="en-US" sz="1350" dirty="0">
              <a:solidFill>
                <a:schemeClr val="bg2">
                  <a:lumMod val="75000"/>
                </a:schemeClr>
              </a:solidFill>
            </a:endParaRPr>
          </a:p>
        </p:txBody>
      </p:sp>
      <p:sp>
        <p:nvSpPr>
          <p:cNvPr id="4" name="Rectangle 3"/>
          <p:cNvSpPr/>
          <p:nvPr/>
        </p:nvSpPr>
        <p:spPr>
          <a:xfrm>
            <a:off x="4457318" y="4838628"/>
            <a:ext cx="274434" cy="184666"/>
          </a:xfrm>
          <a:prstGeom prst="rect">
            <a:avLst/>
          </a:prstGeom>
        </p:spPr>
        <p:txBody>
          <a:bodyPr wrap="none">
            <a:spAutoFit/>
          </a:bodyPr>
          <a:lstStyle/>
          <a:p>
            <a:fld id="{04583EA4-67CD-C040-A070-9F5DF6529252}" type="slidenum">
              <a:rPr lang="en-US" sz="600" smtClean="0">
                <a:solidFill>
                  <a:schemeClr val="tx2">
                    <a:lumMod val="50000"/>
                    <a:lumOff val="50000"/>
                  </a:schemeClr>
                </a:solidFill>
              </a:rPr>
              <a:pPr/>
              <a:t>‹#›</a:t>
            </a:fld>
            <a:endParaRPr lang="en-US" sz="600" dirty="0">
              <a:solidFill>
                <a:schemeClr val="tx2">
                  <a:lumMod val="50000"/>
                  <a:lumOff val="50000"/>
                </a:schemeClr>
              </a:solidFill>
            </a:endParaRPr>
          </a:p>
        </p:txBody>
      </p:sp>
      <p:cxnSp>
        <p:nvCxnSpPr>
          <p:cNvPr id="12" name="Straight Connector 11"/>
          <p:cNvCxnSpPr/>
          <p:nvPr/>
        </p:nvCxnSpPr>
        <p:spPr bwMode="auto">
          <a:xfrm>
            <a:off x="499534" y="2666675"/>
            <a:ext cx="3556806" cy="286079"/>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403746" y="178562"/>
            <a:ext cx="7366000" cy="354806"/>
          </a:xfrm>
          <a:prstGeom prst="rect">
            <a:avLst/>
          </a:prstGeom>
        </p:spPr>
        <p:txBody>
          <a:bodyPr/>
          <a:lstStyle>
            <a:lvl1pPr>
              <a:defRPr b="0"/>
            </a:lvl1pPr>
          </a:lstStyle>
          <a:p>
            <a:r>
              <a:rPr lang="en-US" smtClean="0"/>
              <a:t>Click to edit Master title style</a:t>
            </a:r>
            <a:endParaRPr lang="en-US" dirty="0"/>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5873" y="359581"/>
            <a:ext cx="1137920" cy="177800"/>
          </a:xfrm>
          <a:prstGeom prst="rect">
            <a:avLst/>
          </a:prstGeom>
        </p:spPr>
      </p:pic>
      <p:sp>
        <p:nvSpPr>
          <p:cNvPr id="16" name="Text Placeholder 9"/>
          <p:cNvSpPr>
            <a:spLocks noGrp="1"/>
          </p:cNvSpPr>
          <p:nvPr>
            <p:ph type="body" sz="quarter" idx="11" hasCustomPrompt="1"/>
          </p:nvPr>
        </p:nvSpPr>
        <p:spPr>
          <a:xfrm>
            <a:off x="499541" y="1084421"/>
            <a:ext cx="8213799" cy="2116766"/>
          </a:xfrm>
          <a:prstGeom prst="rect">
            <a:avLst/>
          </a:prstGeom>
        </p:spPr>
        <p:txBody>
          <a:bodyPr vert="horz"/>
          <a:lstStyle>
            <a:lvl1pPr>
              <a:buClr>
                <a:srgbClr val="DF6A26"/>
              </a:buClr>
              <a:buFont typeface="Arial"/>
              <a:buChar char="•"/>
              <a:defRPr baseline="0">
                <a:solidFill>
                  <a:schemeClr val="tx1"/>
                </a:solidFill>
              </a:defRPr>
            </a:lvl1pPr>
          </a:lstStyle>
          <a:p>
            <a:pPr lvl="0"/>
            <a:r>
              <a:rPr lang="en-US" dirty="0" smtClean="0"/>
              <a:t>Item 1</a:t>
            </a:r>
          </a:p>
          <a:p>
            <a:pPr lvl="0"/>
            <a:r>
              <a:rPr lang="en-US" dirty="0" smtClean="0"/>
              <a:t>Item 2</a:t>
            </a:r>
          </a:p>
          <a:p>
            <a:pPr lvl="0"/>
            <a:r>
              <a:rPr lang="en-US" dirty="0" smtClean="0"/>
              <a:t>Item 3</a:t>
            </a:r>
            <a:endParaRPr lang="en-US" dirty="0"/>
          </a:p>
        </p:txBody>
      </p:sp>
      <p:sp>
        <p:nvSpPr>
          <p:cNvPr id="13" name="TextBox 12"/>
          <p:cNvSpPr txBox="1"/>
          <p:nvPr/>
        </p:nvSpPr>
        <p:spPr>
          <a:xfrm>
            <a:off x="285787" y="4830049"/>
            <a:ext cx="1558628" cy="184666"/>
          </a:xfrm>
          <a:prstGeom prst="rect">
            <a:avLst/>
          </a:prstGeom>
          <a:noFill/>
        </p:spPr>
        <p:txBody>
          <a:bodyPr wrap="square" rtlCol="0">
            <a:spAutoFit/>
          </a:bodyPr>
          <a:lstStyle/>
          <a:p>
            <a:r>
              <a:rPr lang="en-US" sz="600" b="1" dirty="0" smtClean="0">
                <a:solidFill>
                  <a:schemeClr val="tx2">
                    <a:lumMod val="50000"/>
                    <a:lumOff val="50000"/>
                  </a:schemeClr>
                </a:solidFill>
              </a:rPr>
              <a:t>#ATM15 |</a:t>
            </a:r>
            <a:endParaRPr lang="en-US" sz="600" b="1" dirty="0">
              <a:solidFill>
                <a:schemeClr val="tx2">
                  <a:lumMod val="50000"/>
                  <a:lumOff val="50000"/>
                </a:schemeClr>
              </a:solidFill>
            </a:endParaRPr>
          </a:p>
        </p:txBody>
      </p:sp>
    </p:spTree>
    <p:extLst>
      <p:ext uri="{BB962C8B-B14F-4D97-AF65-F5344CB8AC3E}">
        <p14:creationId xmlns:p14="http://schemas.microsoft.com/office/powerpoint/2010/main" val="2587038790"/>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Optional transition pag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6" name="Picture 15"/>
          <p:cNvPicPr>
            <a:picLocks noChangeAspect="1"/>
          </p:cNvPicPr>
          <p:nvPr/>
        </p:nvPicPr>
        <p:blipFill>
          <a:blip r:embed="rId3"/>
          <a:stretch>
            <a:fillRect/>
          </a:stretch>
        </p:blipFill>
        <p:spPr>
          <a:xfrm>
            <a:off x="366276" y="317035"/>
            <a:ext cx="2600960" cy="406400"/>
          </a:xfrm>
          <a:prstGeom prst="rect">
            <a:avLst/>
          </a:prstGeom>
        </p:spPr>
      </p:pic>
      <p:sp>
        <p:nvSpPr>
          <p:cNvPr id="4" name="Right Triangle 3"/>
          <p:cNvSpPr/>
          <p:nvPr/>
        </p:nvSpPr>
        <p:spPr bwMode="auto">
          <a:xfrm rot="9843877">
            <a:off x="292189" y="468860"/>
            <a:ext cx="9543771" cy="5244996"/>
          </a:xfrm>
          <a:custGeom>
            <a:avLst/>
            <a:gdLst/>
            <a:ahLst/>
            <a:cxnLst/>
            <a:rect l="l" t="t" r="r" b="b"/>
            <a:pathLst>
              <a:path w="9543771" h="5244996">
                <a:moveTo>
                  <a:pt x="0" y="4474906"/>
                </a:moveTo>
                <a:lnTo>
                  <a:pt x="335162" y="3301063"/>
                </a:lnTo>
                <a:lnTo>
                  <a:pt x="643328" y="2221769"/>
                </a:lnTo>
                <a:lnTo>
                  <a:pt x="1277698" y="0"/>
                </a:lnTo>
                <a:lnTo>
                  <a:pt x="9543771" y="4354629"/>
                </a:lnTo>
                <a:lnTo>
                  <a:pt x="9289549" y="5244995"/>
                </a:lnTo>
                <a:lnTo>
                  <a:pt x="2697100" y="5244996"/>
                </a:lnTo>
                <a:close/>
              </a:path>
            </a:pathLst>
          </a:custGeom>
          <a:solidFill>
            <a:srgbClr val="008375">
              <a:alpha val="76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10" name="Straight Connector 9"/>
          <p:cNvCxnSpPr/>
          <p:nvPr/>
        </p:nvCxnSpPr>
        <p:spPr bwMode="auto">
          <a:xfrm flipV="1">
            <a:off x="0" y="3741955"/>
            <a:ext cx="9144000" cy="986148"/>
          </a:xfrm>
          <a:prstGeom prst="line">
            <a:avLst/>
          </a:prstGeom>
          <a:solidFill>
            <a:schemeClr val="accent1"/>
          </a:solidFill>
          <a:ln w="9525" cap="flat" cmpd="sng" algn="ctr">
            <a:solidFill>
              <a:srgbClr val="FF8300"/>
            </a:solidFill>
            <a:prstDash val="solid"/>
            <a:round/>
            <a:headEnd type="none" w="med" len="med"/>
            <a:tailEnd type="none" w="med" len="med"/>
          </a:ln>
          <a:effectLst/>
        </p:spPr>
      </p:cxnSp>
      <p:sp>
        <p:nvSpPr>
          <p:cNvPr id="39" name="Isosceles Triangle 38"/>
          <p:cNvSpPr/>
          <p:nvPr/>
        </p:nvSpPr>
        <p:spPr bwMode="auto">
          <a:xfrm rot="5400000">
            <a:off x="2593146" y="-1810045"/>
            <a:ext cx="3957712" cy="9144000"/>
          </a:xfrm>
          <a:custGeom>
            <a:avLst/>
            <a:gdLst/>
            <a:ahLst/>
            <a:cxnLst/>
            <a:rect l="l" t="t" r="r" b="b"/>
            <a:pathLst>
              <a:path w="3957712" h="9144000">
                <a:moveTo>
                  <a:pt x="0" y="9144000"/>
                </a:moveTo>
                <a:lnTo>
                  <a:pt x="1978856" y="0"/>
                </a:lnTo>
                <a:lnTo>
                  <a:pt x="3957712" y="9144000"/>
                </a:lnTo>
                <a:close/>
              </a:path>
            </a:pathLst>
          </a:custGeom>
          <a:solidFill>
            <a:srgbClr val="008375">
              <a:alpha val="47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3" name="Rectangle 12"/>
          <p:cNvSpPr/>
          <p:nvPr/>
        </p:nvSpPr>
        <p:spPr>
          <a:xfrm>
            <a:off x="4457318" y="4838628"/>
            <a:ext cx="274434" cy="184666"/>
          </a:xfrm>
          <a:prstGeom prst="rect">
            <a:avLst/>
          </a:prstGeom>
        </p:spPr>
        <p:txBody>
          <a:bodyPr wrap="none">
            <a:spAutoFit/>
          </a:bodyPr>
          <a:lstStyle/>
          <a:p>
            <a:fld id="{04583EA4-67CD-C040-A070-9F5DF6529252}" type="slidenum">
              <a:rPr lang="en-US" sz="600" smtClean="0">
                <a:solidFill>
                  <a:srgbClr val="FFFFFF"/>
                </a:solidFill>
              </a:rPr>
              <a:pPr/>
              <a:t>‹#›</a:t>
            </a:fld>
            <a:endParaRPr lang="en-US" sz="600" dirty="0">
              <a:solidFill>
                <a:srgbClr val="FFFFFF"/>
              </a:solidFill>
            </a:endParaRPr>
          </a:p>
        </p:txBody>
      </p:sp>
      <p:sp>
        <p:nvSpPr>
          <p:cNvPr id="17" name="TextBox 16"/>
          <p:cNvSpPr txBox="1"/>
          <p:nvPr/>
        </p:nvSpPr>
        <p:spPr>
          <a:xfrm>
            <a:off x="285787" y="4830049"/>
            <a:ext cx="1558628" cy="184666"/>
          </a:xfrm>
          <a:prstGeom prst="rect">
            <a:avLst/>
          </a:prstGeom>
          <a:noFill/>
        </p:spPr>
        <p:txBody>
          <a:bodyPr wrap="square" rtlCol="0">
            <a:spAutoFit/>
          </a:bodyPr>
          <a:lstStyle/>
          <a:p>
            <a:r>
              <a:rPr lang="en-US" sz="600" b="1" dirty="0" smtClean="0">
                <a:solidFill>
                  <a:schemeClr val="bg1"/>
                </a:solidFill>
              </a:rPr>
              <a:t>#ATM15 |</a:t>
            </a:r>
            <a:endParaRPr lang="en-US" sz="600" b="1" dirty="0">
              <a:solidFill>
                <a:schemeClr val="bg1"/>
              </a:solidFill>
            </a:endParaRPr>
          </a:p>
        </p:txBody>
      </p:sp>
    </p:spTree>
    <p:extLst>
      <p:ext uri="{BB962C8B-B14F-4D97-AF65-F5344CB8AC3E}">
        <p14:creationId xmlns:p14="http://schemas.microsoft.com/office/powerpoint/2010/main" val="1501599392"/>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1" y="390906"/>
            <a:ext cx="8227457" cy="30861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457081" y="700680"/>
            <a:ext cx="8227457" cy="285750"/>
          </a:xfrm>
        </p:spPr>
        <p:txBody>
          <a:bodyPr>
            <a:noAutofit/>
          </a:bodyPr>
          <a:lstStyle>
            <a:lvl1pPr marL="0" indent="0">
              <a:spcBef>
                <a:spcPts val="0"/>
              </a:spcBef>
              <a:buNone/>
              <a:defRPr sz="18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one-line subtitle</a:t>
            </a:r>
          </a:p>
        </p:txBody>
      </p:sp>
      <p:sp>
        <p:nvSpPr>
          <p:cNvPr id="3" name="Content Placeholder 2"/>
          <p:cNvSpPr>
            <a:spLocks noGrp="1"/>
          </p:cNvSpPr>
          <p:nvPr>
            <p:ph idx="1"/>
          </p:nvPr>
        </p:nvSpPr>
        <p:spPr>
          <a:xfrm>
            <a:off x="457200" y="1143001"/>
            <a:ext cx="8227338" cy="3428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8346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313268" y="159197"/>
            <a:ext cx="8517467" cy="811649"/>
          </a:xfrm>
        </p:spPr>
        <p:txBody>
          <a:bodyPr anchor="t">
            <a:noAutofit/>
          </a:bodyPr>
          <a:lstStyle>
            <a:lvl1pPr>
              <a:defRPr sz="2100">
                <a:solidFill>
                  <a:schemeClr val="bg1"/>
                </a:solidFill>
              </a:defRPr>
            </a:lvl1pPr>
          </a:lstStyle>
          <a:p>
            <a:r>
              <a:rPr lang="en-US" smtClean="0"/>
              <a:t>Click to edit Master title style</a:t>
            </a:r>
            <a:endParaRPr lang="en-US"/>
          </a:p>
        </p:txBody>
      </p:sp>
      <p:sp>
        <p:nvSpPr>
          <p:cNvPr id="4" name="Footer Placeholder 3"/>
          <p:cNvSpPr>
            <a:spLocks noGrp="1"/>
          </p:cNvSpPr>
          <p:nvPr>
            <p:ph type="ftr" sz="quarter" idx="11"/>
          </p:nvPr>
        </p:nvSpPr>
        <p:spPr>
          <a:xfrm>
            <a:off x="179920" y="4797777"/>
            <a:ext cx="4018605" cy="153018"/>
          </a:xfrm>
          <a:prstGeom prst="rect">
            <a:avLst/>
          </a:prstGeom>
        </p:spPr>
        <p:txBody>
          <a:bodyPr/>
          <a:lstStyle/>
          <a:p>
            <a:pPr algn="l"/>
            <a:r>
              <a:rPr lang="en-US" smtClean="0"/>
              <a:t>CONFIDENTIAL © Copyright 2014. Aruba Networks, Inc. All rights reserved</a:t>
            </a:r>
            <a:endParaRPr lang="en-US" dirty="0" smtClean="0"/>
          </a:p>
        </p:txBody>
      </p:sp>
      <p:cxnSp>
        <p:nvCxnSpPr>
          <p:cNvPr id="5" name="Straight Connector 4"/>
          <p:cNvCxnSpPr/>
          <p:nvPr userDrawn="1"/>
        </p:nvCxnSpPr>
        <p:spPr>
          <a:xfrm>
            <a:off x="313268" y="4736939"/>
            <a:ext cx="85174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2"/>
          </p:nvPr>
        </p:nvSpPr>
        <p:spPr>
          <a:xfrm>
            <a:off x="313268" y="1674325"/>
            <a:ext cx="8517467" cy="285848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3"/>
          </p:nvPr>
        </p:nvSpPr>
        <p:spPr>
          <a:xfrm>
            <a:off x="313268" y="1053429"/>
            <a:ext cx="8517467" cy="538312"/>
          </a:xfrm>
        </p:spPr>
        <p:txBody>
          <a:bodyPr anchor="ctr">
            <a:noAutofit/>
          </a:bodyPr>
          <a:lstStyle>
            <a:lvl1pPr marL="0" indent="0">
              <a:buNone/>
              <a:defRPr sz="1800">
                <a:solidFill>
                  <a:schemeClr val="accent1"/>
                </a:solidFill>
              </a:defRPr>
            </a:lvl1pPr>
          </a:lstStyle>
          <a:p>
            <a:pPr lvl="0"/>
            <a:r>
              <a:rPr lang="en-US" dirty="0" smtClean="0"/>
              <a:t>Click to edit Master text styles</a:t>
            </a:r>
          </a:p>
        </p:txBody>
      </p:sp>
      <p:pic>
        <p:nvPicPr>
          <p:cNvPr id="18" name="Picture 17"/>
          <p:cNvPicPr>
            <a:picLocks noChangeAspect="1"/>
          </p:cNvPicPr>
          <p:nvPr userDrawn="1"/>
        </p:nvPicPr>
        <p:blipFill>
          <a:blip r:embed="rId2"/>
          <a:stretch>
            <a:fillRect/>
          </a:stretch>
        </p:blipFill>
        <p:spPr>
          <a:xfrm>
            <a:off x="8116821" y="4767262"/>
            <a:ext cx="832104" cy="330708"/>
          </a:xfrm>
          <a:prstGeom prst="rect">
            <a:avLst/>
          </a:prstGeom>
        </p:spPr>
      </p:pic>
    </p:spTree>
    <p:extLst>
      <p:ext uri="{BB962C8B-B14F-4D97-AF65-F5344CB8AC3E}">
        <p14:creationId xmlns:p14="http://schemas.microsoft.com/office/powerpoint/2010/main" val="6795124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a:p>
        </p:txBody>
      </p:sp>
      <p:sp>
        <p:nvSpPr>
          <p:cNvPr id="2" name="Date Placeholder 1"/>
          <p:cNvSpPr>
            <a:spLocks noGrp="1"/>
          </p:cNvSpPr>
          <p:nvPr>
            <p:ph type="dt" sz="half" idx="10"/>
          </p:nvPr>
        </p:nvSpPr>
        <p:spPr>
          <a:xfrm>
            <a:off x="4198659" y="4819578"/>
            <a:ext cx="746684" cy="157734"/>
          </a:xfrm>
          <a:prstGeom prst="rect">
            <a:avLst/>
          </a:prstGeom>
        </p:spPr>
        <p:txBody>
          <a:bodyPr/>
          <a:lstStyle/>
          <a:p>
            <a:fld id="{ECF1CC87-9C4B-4D13-B529-5EAF641302E2}" type="datetime4">
              <a:rPr lang="en-US" smtClean="0"/>
              <a:t>December 4, 2017</a:t>
            </a:fld>
            <a:endParaRPr/>
          </a:p>
        </p:txBody>
      </p:sp>
      <p:sp>
        <p:nvSpPr>
          <p:cNvPr id="8" name="Footer Placeholder 7"/>
          <p:cNvSpPr>
            <a:spLocks noGrp="1"/>
          </p:cNvSpPr>
          <p:nvPr>
            <p:ph type="ftr" sz="quarter" idx="11"/>
          </p:nvPr>
        </p:nvSpPr>
        <p:spPr>
          <a:xfrm>
            <a:off x="5200650" y="4819578"/>
            <a:ext cx="3018899" cy="157734"/>
          </a:xfrm>
          <a:prstGeom prst="rect">
            <a:avLst/>
          </a:prstGeom>
        </p:spPr>
        <p:txBody>
          <a:bodyPr/>
          <a:lstStyle/>
          <a:p>
            <a:r>
              <a:rPr lang="en-US" dirty="0" smtClean="0"/>
              <a:t>Private | Confidential | Internal Use Only </a:t>
            </a:r>
            <a:endParaRPr dirty="0"/>
          </a:p>
        </p:txBody>
      </p:sp>
      <p:sp>
        <p:nvSpPr>
          <p:cNvPr id="9" name="Slide Number Placeholder 8"/>
          <p:cNvSpPr>
            <a:spLocks noGrp="1"/>
          </p:cNvSpPr>
          <p:nvPr>
            <p:ph type="sldNum" sz="quarter" idx="12"/>
          </p:nvPr>
        </p:nvSpPr>
        <p:spPr>
          <a:xfrm>
            <a:off x="8286751" y="4823152"/>
            <a:ext cx="400049" cy="174110"/>
          </a:xfrm>
          <a:prstGeom prst="rect">
            <a:avLst/>
          </a:prstGeom>
        </p:spPr>
        <p:txBody>
          <a:bodyPr/>
          <a:lstStyle/>
          <a:p>
            <a:fld id="{B016F8AB-BCEA-4347-8BA6-BE776009BC89}" type="slidenum">
              <a:rPr/>
              <a:pPr/>
              <a:t>‹#›</a:t>
            </a:fld>
            <a:endParaRPr/>
          </a:p>
        </p:txBody>
      </p:sp>
    </p:spTree>
    <p:extLst>
      <p:ext uri="{BB962C8B-B14F-4D97-AF65-F5344CB8AC3E}">
        <p14:creationId xmlns:p14="http://schemas.microsoft.com/office/powerpoint/2010/main" val="384625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557942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Orange Full Frame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010" y="1928810"/>
            <a:ext cx="6171008" cy="432197"/>
          </a:xfrm>
        </p:spPr>
        <p:txBody>
          <a:bodyPr>
            <a:noAutofit/>
          </a:bodyPr>
          <a:lstStyle>
            <a:lvl1pPr>
              <a:defRPr sz="3000"/>
            </a:lvl1pPr>
          </a:lstStyle>
          <a:p>
            <a:r>
              <a:rPr lang="en-US" smtClean="0"/>
              <a:t>Click to edit Master title style</a:t>
            </a:r>
            <a:endParaRPr/>
          </a:p>
        </p:txBody>
      </p:sp>
      <p:sp>
        <p:nvSpPr>
          <p:cNvPr id="11" name="Text Placeholder 9"/>
          <p:cNvSpPr>
            <a:spLocks noGrp="1"/>
          </p:cNvSpPr>
          <p:nvPr>
            <p:ph type="body" sz="quarter" idx="14"/>
          </p:nvPr>
        </p:nvSpPr>
        <p:spPr>
          <a:xfrm>
            <a:off x="456011" y="2361901"/>
            <a:ext cx="6171008" cy="400050"/>
          </a:xfrm>
        </p:spPr>
        <p:txBody>
          <a:bodyPr>
            <a:noAutofit/>
          </a:bodyPr>
          <a:lstStyle>
            <a:lvl1pPr marL="0" indent="0">
              <a:spcBef>
                <a:spcPts val="0"/>
              </a:spcBef>
              <a:buFontTx/>
              <a:buNone/>
              <a:defRPr sz="24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en-US" smtClean="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695444"/>
            <a:ext cx="635510" cy="333757"/>
          </a:xfrm>
          <a:prstGeom prst="rect">
            <a:avLst/>
          </a:prstGeom>
        </p:spPr>
      </p:pic>
      <p:sp>
        <p:nvSpPr>
          <p:cNvPr id="8" name="TextBox 7"/>
          <p:cNvSpPr txBox="1"/>
          <p:nvPr userDrawn="1"/>
        </p:nvSpPr>
        <p:spPr>
          <a:xfrm>
            <a:off x="8504058" y="4831063"/>
            <a:ext cx="182742" cy="166199"/>
          </a:xfrm>
          <a:prstGeom prst="rect">
            <a:avLst/>
          </a:prstGeom>
          <a:noFill/>
        </p:spPr>
        <p:txBody>
          <a:bodyPr wrap="none" lIns="0" tIns="0" rIns="0" bIns="0" rtlCol="0" anchor="b" anchorCtr="0">
            <a:spAutoFit/>
          </a:bodyPr>
          <a:lstStyle/>
          <a:p>
            <a:pPr marL="0" algn="r" defTabSz="685800" rtl="0" eaLnBrk="1" latinLnBrk="0" hangingPunct="1">
              <a:lnSpc>
                <a:spcPct val="90000"/>
              </a:lnSpc>
            </a:pPr>
            <a:fld id="{DC2F7041-B349-41E1-9410-B2256D05E940}" type="slidenum">
              <a:rPr lang="en-US" sz="1200" kern="1200" smtClean="0">
                <a:solidFill>
                  <a:schemeClr val="tx1"/>
                </a:solidFill>
                <a:latin typeface="+mn-lt"/>
                <a:ea typeface="+mn-ea"/>
                <a:cs typeface="+mn-cs"/>
              </a:rPr>
              <a:pPr marL="0" algn="r" defTabSz="685800" rtl="0" eaLnBrk="1" latinLnBrk="0" hangingPunct="1">
                <a:lnSpc>
                  <a:spcPct val="90000"/>
                </a:lnSpc>
              </a:pPr>
              <a:t>‹#›</a:t>
            </a:fld>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94001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081" y="390906"/>
            <a:ext cx="8227457" cy="30861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457081" y="700680"/>
            <a:ext cx="8227457" cy="285750"/>
          </a:xfrm>
        </p:spPr>
        <p:txBody>
          <a:bodyPr>
            <a:noAutofit/>
          </a:bodyPr>
          <a:lstStyle>
            <a:lvl1pPr marL="0" indent="0">
              <a:spcBef>
                <a:spcPts val="0"/>
              </a:spcBef>
              <a:buNone/>
              <a:defRPr sz="18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one-line subtitle</a:t>
            </a:r>
          </a:p>
        </p:txBody>
      </p:sp>
    </p:spTree>
    <p:extLst>
      <p:ext uri="{BB962C8B-B14F-4D97-AF65-F5344CB8AC3E}">
        <p14:creationId xmlns:p14="http://schemas.microsoft.com/office/powerpoint/2010/main" val="408603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color log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b="1137"/>
          <a:stretch/>
        </p:blipFill>
        <p:spPr>
          <a:xfrm>
            <a:off x="0" y="1"/>
            <a:ext cx="9235440" cy="5143500"/>
          </a:xfrm>
          <a:prstGeom prst="rect">
            <a:avLst/>
          </a:prstGeom>
        </p:spPr>
      </p:pic>
      <p:cxnSp>
        <p:nvCxnSpPr>
          <p:cNvPr id="10" name="Straight Connector 9"/>
          <p:cNvCxnSpPr/>
          <p:nvPr userDrawn="1"/>
        </p:nvCxnSpPr>
        <p:spPr bwMode="auto">
          <a:xfrm flipV="1">
            <a:off x="2243138" y="1586144"/>
            <a:ext cx="7001070" cy="3557356"/>
          </a:xfrm>
          <a:prstGeom prst="line">
            <a:avLst/>
          </a:prstGeom>
          <a:solidFill>
            <a:srgbClr val="F8981E"/>
          </a:solidFill>
          <a:ln w="22225" cap="flat" cmpd="sng" algn="ctr">
            <a:solidFill>
              <a:srgbClr val="FFFFFF"/>
            </a:solidFill>
            <a:prstDash val="solid"/>
            <a:round/>
            <a:headEnd type="none" w="med" len="med"/>
            <a:tailEnd type="none" w="med" len="med"/>
          </a:ln>
          <a:effectLst/>
        </p:spPr>
      </p:cxnSp>
      <p:cxnSp>
        <p:nvCxnSpPr>
          <p:cNvPr id="11" name="Straight Connector 10"/>
          <p:cNvCxnSpPr/>
          <p:nvPr userDrawn="1"/>
        </p:nvCxnSpPr>
        <p:spPr bwMode="auto">
          <a:xfrm>
            <a:off x="-1882" y="4213681"/>
            <a:ext cx="7195638" cy="929819"/>
          </a:xfrm>
          <a:prstGeom prst="line">
            <a:avLst/>
          </a:prstGeom>
          <a:solidFill>
            <a:srgbClr val="F8981E"/>
          </a:solidFill>
          <a:ln w="22225" cap="flat" cmpd="sng" algn="ctr">
            <a:solidFill>
              <a:srgbClr val="9FD5CA"/>
            </a:solidFill>
            <a:prstDash val="solid"/>
            <a:round/>
            <a:headEnd type="none" w="med" len="med"/>
            <a:tailEnd type="none" w="med" len="med"/>
          </a:ln>
          <a:effectLst/>
        </p:spPr>
      </p:cxnSp>
      <p:sp>
        <p:nvSpPr>
          <p:cNvPr id="2" name="Title 1"/>
          <p:cNvSpPr>
            <a:spLocks noGrp="1"/>
          </p:cNvSpPr>
          <p:nvPr>
            <p:ph type="ctrTitle" hasCustomPrompt="1"/>
          </p:nvPr>
        </p:nvSpPr>
        <p:spPr>
          <a:xfrm>
            <a:off x="357188" y="962026"/>
            <a:ext cx="7772400" cy="873038"/>
          </a:xfrm>
        </p:spPr>
        <p:txBody>
          <a:bodyPr vert="horz" lIns="91440" tIns="45720" rIns="91440" bIns="45720" rtlCol="0" anchor="t">
            <a:noAutofit/>
          </a:bodyPr>
          <a:lstStyle>
            <a:lvl1pPr>
              <a:defRPr lang="en-US" sz="2600" b="0" cap="all" dirty="0"/>
            </a:lvl1pPr>
          </a:lstStyle>
          <a:p>
            <a:pPr lvl="0"/>
            <a:r>
              <a:rPr lang="en-US" dirty="0" smtClean="0"/>
              <a:t>CLICK TO EDIT MASTER TITLE STYLE</a:t>
            </a:r>
            <a:endParaRPr lang="en-US" dirty="0"/>
          </a:p>
        </p:txBody>
      </p:sp>
      <p:sp>
        <p:nvSpPr>
          <p:cNvPr id="3" name="Subtitle 2"/>
          <p:cNvSpPr>
            <a:spLocks noGrp="1"/>
          </p:cNvSpPr>
          <p:nvPr>
            <p:ph type="subTitle" idx="1" hasCustomPrompt="1"/>
          </p:nvPr>
        </p:nvSpPr>
        <p:spPr>
          <a:xfrm>
            <a:off x="357188" y="1876425"/>
            <a:ext cx="6400800" cy="384523"/>
          </a:xfrm>
        </p:spPr>
        <p:txBody>
          <a:bodyPr>
            <a:noAutofit/>
          </a:bodyPr>
          <a:lstStyle>
            <a:lvl1pPr marL="0" indent="0" algn="l">
              <a:buNone/>
              <a:defRPr sz="20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14"/>
          <p:cNvSpPr>
            <a:spLocks noGrp="1"/>
          </p:cNvSpPr>
          <p:nvPr>
            <p:ph type="body" sz="quarter" idx="10"/>
          </p:nvPr>
        </p:nvSpPr>
        <p:spPr>
          <a:xfrm>
            <a:off x="357188" y="2297896"/>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sp>
        <p:nvSpPr>
          <p:cNvPr id="16" name="Text Placeholder 14"/>
          <p:cNvSpPr>
            <a:spLocks noGrp="1"/>
          </p:cNvSpPr>
          <p:nvPr>
            <p:ph type="body" sz="quarter" idx="11"/>
          </p:nvPr>
        </p:nvSpPr>
        <p:spPr>
          <a:xfrm>
            <a:off x="357188" y="2765425"/>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grpSp>
        <p:nvGrpSpPr>
          <p:cNvPr id="5" name="Group 4"/>
          <p:cNvGrpSpPr/>
          <p:nvPr userDrawn="1"/>
        </p:nvGrpSpPr>
        <p:grpSpPr>
          <a:xfrm>
            <a:off x="7791727" y="187496"/>
            <a:ext cx="1003466" cy="527120"/>
            <a:chOff x="7791727" y="187496"/>
            <a:chExt cx="1003466" cy="527120"/>
          </a:xfrm>
        </p:grpSpPr>
        <p:pic>
          <p:nvPicPr>
            <p:cNvPr id="14" name="Picture 13"/>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4810"/>
            <a:stretch/>
          </p:blipFill>
          <p:spPr>
            <a:xfrm>
              <a:off x="7791727" y="476410"/>
              <a:ext cx="1003466" cy="238206"/>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b="45190"/>
            <a:stretch/>
          </p:blipFill>
          <p:spPr>
            <a:xfrm>
              <a:off x="7791727" y="187496"/>
              <a:ext cx="1003466" cy="288914"/>
            </a:xfrm>
            <a:prstGeom prst="rect">
              <a:avLst/>
            </a:prstGeom>
          </p:spPr>
        </p:pic>
      </p:grpSp>
    </p:spTree>
    <p:extLst>
      <p:ext uri="{BB962C8B-B14F-4D97-AF65-F5344CB8AC3E}">
        <p14:creationId xmlns:p14="http://schemas.microsoft.com/office/powerpoint/2010/main" val="19156679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1 white log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b="1137"/>
          <a:stretch/>
        </p:blipFill>
        <p:spPr>
          <a:xfrm>
            <a:off x="0" y="1"/>
            <a:ext cx="9235440" cy="5143500"/>
          </a:xfrm>
          <a:prstGeom prst="rect">
            <a:avLst/>
          </a:prstGeom>
        </p:spPr>
      </p:pic>
      <p:cxnSp>
        <p:nvCxnSpPr>
          <p:cNvPr id="10" name="Straight Connector 9"/>
          <p:cNvCxnSpPr/>
          <p:nvPr userDrawn="1"/>
        </p:nvCxnSpPr>
        <p:spPr bwMode="auto">
          <a:xfrm flipV="1">
            <a:off x="2243138" y="1586144"/>
            <a:ext cx="7001070" cy="3557356"/>
          </a:xfrm>
          <a:prstGeom prst="line">
            <a:avLst/>
          </a:prstGeom>
          <a:solidFill>
            <a:srgbClr val="F8981E"/>
          </a:solidFill>
          <a:ln w="22225" cap="flat" cmpd="sng" algn="ctr">
            <a:solidFill>
              <a:srgbClr val="FFFFFF"/>
            </a:solidFill>
            <a:prstDash val="solid"/>
            <a:round/>
            <a:headEnd type="none" w="med" len="med"/>
            <a:tailEnd type="none" w="med" len="med"/>
          </a:ln>
          <a:effectLst/>
        </p:spPr>
      </p:cxnSp>
      <p:cxnSp>
        <p:nvCxnSpPr>
          <p:cNvPr id="11" name="Straight Connector 10"/>
          <p:cNvCxnSpPr/>
          <p:nvPr userDrawn="1"/>
        </p:nvCxnSpPr>
        <p:spPr bwMode="auto">
          <a:xfrm>
            <a:off x="-1882" y="4213681"/>
            <a:ext cx="7217070" cy="929819"/>
          </a:xfrm>
          <a:prstGeom prst="line">
            <a:avLst/>
          </a:prstGeom>
          <a:solidFill>
            <a:srgbClr val="F8981E"/>
          </a:solidFill>
          <a:ln w="22225" cap="flat" cmpd="sng" algn="ctr">
            <a:solidFill>
              <a:srgbClr val="9FD5CA"/>
            </a:solidFill>
            <a:prstDash val="solid"/>
            <a:round/>
            <a:headEnd type="none" w="med" len="med"/>
            <a:tailEnd type="none" w="med" len="med"/>
          </a:ln>
          <a:effectLst/>
        </p:spPr>
      </p:cxnSp>
      <p:sp>
        <p:nvSpPr>
          <p:cNvPr id="2" name="Title 1"/>
          <p:cNvSpPr>
            <a:spLocks noGrp="1"/>
          </p:cNvSpPr>
          <p:nvPr>
            <p:ph type="ctrTitle" hasCustomPrompt="1"/>
          </p:nvPr>
        </p:nvSpPr>
        <p:spPr>
          <a:xfrm>
            <a:off x="357188" y="962026"/>
            <a:ext cx="7772400" cy="873038"/>
          </a:xfrm>
        </p:spPr>
        <p:txBody>
          <a:bodyPr vert="horz" lIns="91440" tIns="45720" rIns="91440" bIns="45720" rtlCol="0" anchor="t">
            <a:noAutofit/>
          </a:bodyPr>
          <a:lstStyle>
            <a:lvl1pPr>
              <a:defRPr lang="en-US" sz="2600" b="0" cap="all" dirty="0"/>
            </a:lvl1pPr>
          </a:lstStyle>
          <a:p>
            <a:pPr lvl="0"/>
            <a:r>
              <a:rPr lang="en-US" dirty="0" smtClean="0"/>
              <a:t>CLICK TO EDIT MASTER TITLE STYLE</a:t>
            </a:r>
            <a:endParaRPr lang="en-US" dirty="0"/>
          </a:p>
        </p:txBody>
      </p:sp>
      <p:sp>
        <p:nvSpPr>
          <p:cNvPr id="3" name="Subtitle 2"/>
          <p:cNvSpPr>
            <a:spLocks noGrp="1"/>
          </p:cNvSpPr>
          <p:nvPr>
            <p:ph type="subTitle" idx="1" hasCustomPrompt="1"/>
          </p:nvPr>
        </p:nvSpPr>
        <p:spPr>
          <a:xfrm>
            <a:off x="357188" y="1876425"/>
            <a:ext cx="6400800" cy="384523"/>
          </a:xfrm>
        </p:spPr>
        <p:txBody>
          <a:bodyPr>
            <a:noAutofit/>
          </a:bodyPr>
          <a:lstStyle>
            <a:lvl1pPr marL="0" indent="0" algn="l">
              <a:buNone/>
              <a:defRPr sz="20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14"/>
          <p:cNvSpPr>
            <a:spLocks noGrp="1"/>
          </p:cNvSpPr>
          <p:nvPr>
            <p:ph type="body" sz="quarter" idx="10"/>
          </p:nvPr>
        </p:nvSpPr>
        <p:spPr>
          <a:xfrm>
            <a:off x="357188" y="2297896"/>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sp>
        <p:nvSpPr>
          <p:cNvPr id="16" name="Text Placeholder 14"/>
          <p:cNvSpPr>
            <a:spLocks noGrp="1"/>
          </p:cNvSpPr>
          <p:nvPr>
            <p:ph type="body" sz="quarter" idx="11"/>
          </p:nvPr>
        </p:nvSpPr>
        <p:spPr>
          <a:xfrm>
            <a:off x="357188" y="2765425"/>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pic>
        <p:nvPicPr>
          <p:cNvPr id="17" name="Picture 1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 b="-10205"/>
          <a:stretch/>
        </p:blipFill>
        <p:spPr>
          <a:xfrm>
            <a:off x="7791727" y="187495"/>
            <a:ext cx="1003466" cy="580907"/>
          </a:xfrm>
          <a:prstGeom prst="rect">
            <a:avLst/>
          </a:prstGeom>
        </p:spPr>
      </p:pic>
    </p:spTree>
    <p:extLst>
      <p:ext uri="{BB962C8B-B14F-4D97-AF65-F5344CB8AC3E}">
        <p14:creationId xmlns:p14="http://schemas.microsoft.com/office/powerpoint/2010/main" val="65233081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2 color logo">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247"/>
          <a:stretch/>
        </p:blipFill>
        <p:spPr>
          <a:xfrm>
            <a:off x="-12675" y="0"/>
            <a:ext cx="9156675" cy="5143500"/>
          </a:xfrm>
          <a:prstGeom prst="rect">
            <a:avLst/>
          </a:prstGeom>
        </p:spPr>
      </p:pic>
      <p:cxnSp>
        <p:nvCxnSpPr>
          <p:cNvPr id="19" name="Straight Connector 18"/>
          <p:cNvCxnSpPr/>
          <p:nvPr userDrawn="1"/>
        </p:nvCxnSpPr>
        <p:spPr>
          <a:xfrm>
            <a:off x="458202" y="816583"/>
            <a:ext cx="46014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flipV="1">
            <a:off x="-14274" y="4278362"/>
            <a:ext cx="9158274" cy="695811"/>
          </a:xfrm>
          <a:prstGeom prst="line">
            <a:avLst/>
          </a:prstGeom>
          <a:solidFill>
            <a:schemeClr val="accent1"/>
          </a:solidFill>
          <a:ln w="22225" cap="flat" cmpd="sng" algn="ctr">
            <a:solidFill>
              <a:srgbClr val="FF6600"/>
            </a:solidFill>
            <a:prstDash val="solid"/>
            <a:round/>
            <a:headEnd type="none" w="med" len="med"/>
            <a:tailEnd type="none" w="med" len="med"/>
          </a:ln>
          <a:effectLst/>
        </p:spPr>
      </p:cxnSp>
      <p:cxnSp>
        <p:nvCxnSpPr>
          <p:cNvPr id="23" name="Straight Connector 22"/>
          <p:cNvCxnSpPr/>
          <p:nvPr userDrawn="1"/>
        </p:nvCxnSpPr>
        <p:spPr bwMode="auto">
          <a:xfrm>
            <a:off x="-21601" y="3309884"/>
            <a:ext cx="4215008" cy="1824803"/>
          </a:xfrm>
          <a:prstGeom prst="line">
            <a:avLst/>
          </a:prstGeom>
          <a:solidFill>
            <a:schemeClr val="accent1"/>
          </a:solidFill>
          <a:ln w="22225" cap="flat" cmpd="sng" algn="ctr">
            <a:solidFill>
              <a:schemeClr val="bg1"/>
            </a:solidFill>
            <a:prstDash val="solid"/>
            <a:round/>
            <a:headEnd type="none" w="med" len="med"/>
            <a:tailEnd type="none" w="med" len="med"/>
          </a:ln>
          <a:effectLst/>
        </p:spPr>
      </p:cxnSp>
      <p:sp>
        <p:nvSpPr>
          <p:cNvPr id="2" name="Title 1"/>
          <p:cNvSpPr>
            <a:spLocks noGrp="1"/>
          </p:cNvSpPr>
          <p:nvPr>
            <p:ph type="ctrTitle" hasCustomPrompt="1"/>
          </p:nvPr>
        </p:nvSpPr>
        <p:spPr>
          <a:xfrm>
            <a:off x="357188" y="962026"/>
            <a:ext cx="7772400" cy="873038"/>
          </a:xfrm>
        </p:spPr>
        <p:txBody>
          <a:bodyPr vert="horz" lIns="91440" tIns="45720" rIns="91440" bIns="45720" rtlCol="0" anchor="t">
            <a:noAutofit/>
          </a:bodyPr>
          <a:lstStyle>
            <a:lvl1pPr>
              <a:defRPr lang="en-US" sz="2600" b="0" cap="all" dirty="0"/>
            </a:lvl1pPr>
          </a:lstStyle>
          <a:p>
            <a:pPr lvl="0"/>
            <a:r>
              <a:rPr lang="en-US" dirty="0" smtClean="0"/>
              <a:t>CLICK TO EDIT MASTER TITLE STYLE</a:t>
            </a:r>
            <a:endParaRPr lang="en-US" dirty="0"/>
          </a:p>
        </p:txBody>
      </p:sp>
      <p:sp>
        <p:nvSpPr>
          <p:cNvPr id="3" name="Subtitle 2"/>
          <p:cNvSpPr>
            <a:spLocks noGrp="1"/>
          </p:cNvSpPr>
          <p:nvPr>
            <p:ph type="subTitle" idx="1" hasCustomPrompt="1"/>
          </p:nvPr>
        </p:nvSpPr>
        <p:spPr>
          <a:xfrm>
            <a:off x="357188" y="1876425"/>
            <a:ext cx="6400800" cy="384523"/>
          </a:xfrm>
        </p:spPr>
        <p:txBody>
          <a:bodyPr>
            <a:noAutofit/>
          </a:bodyPr>
          <a:lstStyle>
            <a:lvl1pPr marL="0" indent="0" algn="l">
              <a:buNone/>
              <a:defRPr sz="20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14"/>
          <p:cNvSpPr>
            <a:spLocks noGrp="1"/>
          </p:cNvSpPr>
          <p:nvPr>
            <p:ph type="body" sz="quarter" idx="10"/>
          </p:nvPr>
        </p:nvSpPr>
        <p:spPr>
          <a:xfrm>
            <a:off x="357188" y="2297896"/>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sp>
        <p:nvSpPr>
          <p:cNvPr id="16" name="Text Placeholder 14"/>
          <p:cNvSpPr>
            <a:spLocks noGrp="1"/>
          </p:cNvSpPr>
          <p:nvPr>
            <p:ph type="body" sz="quarter" idx="11"/>
          </p:nvPr>
        </p:nvSpPr>
        <p:spPr>
          <a:xfrm>
            <a:off x="357188" y="2765425"/>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grpSp>
        <p:nvGrpSpPr>
          <p:cNvPr id="11" name="Group 10"/>
          <p:cNvGrpSpPr/>
          <p:nvPr userDrawn="1"/>
        </p:nvGrpSpPr>
        <p:grpSpPr>
          <a:xfrm>
            <a:off x="7791727" y="187496"/>
            <a:ext cx="1003466" cy="527120"/>
            <a:chOff x="7791727" y="187496"/>
            <a:chExt cx="1003466" cy="527120"/>
          </a:xfrm>
        </p:grpSpPr>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4810"/>
            <a:stretch/>
          </p:blipFill>
          <p:spPr>
            <a:xfrm>
              <a:off x="7791727" y="476410"/>
              <a:ext cx="1003466" cy="238206"/>
            </a:xfrm>
            <a:prstGeom prst="rect">
              <a:avLst/>
            </a:prstGeom>
          </p:spPr>
        </p:pic>
        <p:pic>
          <p:nvPicPr>
            <p:cNvPr id="17" name="Picture 16"/>
            <p:cNvPicPr>
              <a:picLocks noChangeAspect="1"/>
            </p:cNvPicPr>
            <p:nvPr userDrawn="1"/>
          </p:nvPicPr>
          <p:blipFill rotWithShape="1">
            <a:blip r:embed="rId5">
              <a:extLst>
                <a:ext uri="{28A0092B-C50C-407E-A947-70E740481C1C}">
                  <a14:useLocalDpi xmlns:a14="http://schemas.microsoft.com/office/drawing/2010/main" val="0"/>
                </a:ext>
              </a:extLst>
            </a:blip>
            <a:srcRect b="45190"/>
            <a:stretch/>
          </p:blipFill>
          <p:spPr>
            <a:xfrm>
              <a:off x="7791727" y="187496"/>
              <a:ext cx="1003466" cy="288914"/>
            </a:xfrm>
            <a:prstGeom prst="rect">
              <a:avLst/>
            </a:prstGeom>
          </p:spPr>
        </p:pic>
      </p:grpSp>
    </p:spTree>
    <p:extLst>
      <p:ext uri="{BB962C8B-B14F-4D97-AF65-F5344CB8AC3E}">
        <p14:creationId xmlns:p14="http://schemas.microsoft.com/office/powerpoint/2010/main" val="14168109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white logo">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247"/>
          <a:stretch/>
        </p:blipFill>
        <p:spPr>
          <a:xfrm>
            <a:off x="-12675" y="0"/>
            <a:ext cx="9156675" cy="5143500"/>
          </a:xfrm>
          <a:prstGeom prst="rect">
            <a:avLst/>
          </a:prstGeom>
        </p:spPr>
      </p:pic>
      <p:cxnSp>
        <p:nvCxnSpPr>
          <p:cNvPr id="19" name="Straight Connector 18"/>
          <p:cNvCxnSpPr/>
          <p:nvPr userDrawn="1"/>
        </p:nvCxnSpPr>
        <p:spPr>
          <a:xfrm>
            <a:off x="458202" y="816583"/>
            <a:ext cx="46014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flipV="1">
            <a:off x="-14274" y="4278362"/>
            <a:ext cx="9158274" cy="695811"/>
          </a:xfrm>
          <a:prstGeom prst="line">
            <a:avLst/>
          </a:prstGeom>
          <a:solidFill>
            <a:schemeClr val="accent1"/>
          </a:solidFill>
          <a:ln w="22225" cap="flat" cmpd="sng" algn="ctr">
            <a:solidFill>
              <a:srgbClr val="FF6600"/>
            </a:solidFill>
            <a:prstDash val="solid"/>
            <a:round/>
            <a:headEnd type="none" w="med" len="med"/>
            <a:tailEnd type="none" w="med" len="med"/>
          </a:ln>
          <a:effectLst/>
        </p:spPr>
      </p:cxnSp>
      <p:cxnSp>
        <p:nvCxnSpPr>
          <p:cNvPr id="23" name="Straight Connector 22"/>
          <p:cNvCxnSpPr/>
          <p:nvPr userDrawn="1"/>
        </p:nvCxnSpPr>
        <p:spPr bwMode="auto">
          <a:xfrm>
            <a:off x="-21601" y="3309884"/>
            <a:ext cx="4215008" cy="1824803"/>
          </a:xfrm>
          <a:prstGeom prst="line">
            <a:avLst/>
          </a:prstGeom>
          <a:solidFill>
            <a:schemeClr val="accent1"/>
          </a:solidFill>
          <a:ln w="22225" cap="flat" cmpd="sng" algn="ctr">
            <a:solidFill>
              <a:schemeClr val="bg1"/>
            </a:solidFill>
            <a:prstDash val="solid"/>
            <a:round/>
            <a:headEnd type="none" w="med" len="med"/>
            <a:tailEnd type="none" w="med" len="med"/>
          </a:ln>
          <a:effectLst/>
        </p:spPr>
      </p:cxnSp>
      <p:sp>
        <p:nvSpPr>
          <p:cNvPr id="2" name="Title 1"/>
          <p:cNvSpPr>
            <a:spLocks noGrp="1"/>
          </p:cNvSpPr>
          <p:nvPr>
            <p:ph type="ctrTitle" hasCustomPrompt="1"/>
          </p:nvPr>
        </p:nvSpPr>
        <p:spPr>
          <a:xfrm>
            <a:off x="357188" y="962026"/>
            <a:ext cx="7772400" cy="873038"/>
          </a:xfrm>
        </p:spPr>
        <p:txBody>
          <a:bodyPr vert="horz" lIns="91440" tIns="45720" rIns="91440" bIns="45720" rtlCol="0" anchor="t">
            <a:noAutofit/>
          </a:bodyPr>
          <a:lstStyle>
            <a:lvl1pPr>
              <a:defRPr lang="en-US" sz="2600" b="0" cap="all" dirty="0"/>
            </a:lvl1pPr>
          </a:lstStyle>
          <a:p>
            <a:pPr lvl="0"/>
            <a:r>
              <a:rPr lang="en-US" dirty="0" smtClean="0"/>
              <a:t>CLICK TO EDIT MASTER TITLE STYLE</a:t>
            </a:r>
            <a:endParaRPr lang="en-US" dirty="0"/>
          </a:p>
        </p:txBody>
      </p:sp>
      <p:sp>
        <p:nvSpPr>
          <p:cNvPr id="3" name="Subtitle 2"/>
          <p:cNvSpPr>
            <a:spLocks noGrp="1"/>
          </p:cNvSpPr>
          <p:nvPr>
            <p:ph type="subTitle" idx="1" hasCustomPrompt="1"/>
          </p:nvPr>
        </p:nvSpPr>
        <p:spPr>
          <a:xfrm>
            <a:off x="357188" y="1876425"/>
            <a:ext cx="6400800" cy="384523"/>
          </a:xfrm>
        </p:spPr>
        <p:txBody>
          <a:bodyPr>
            <a:noAutofit/>
          </a:bodyPr>
          <a:lstStyle>
            <a:lvl1pPr marL="0" indent="0" algn="l">
              <a:buNone/>
              <a:defRPr sz="20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14"/>
          <p:cNvSpPr>
            <a:spLocks noGrp="1"/>
          </p:cNvSpPr>
          <p:nvPr>
            <p:ph type="body" sz="quarter" idx="10"/>
          </p:nvPr>
        </p:nvSpPr>
        <p:spPr>
          <a:xfrm>
            <a:off x="357188" y="2297896"/>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sp>
        <p:nvSpPr>
          <p:cNvPr id="16" name="Text Placeholder 14"/>
          <p:cNvSpPr>
            <a:spLocks noGrp="1"/>
          </p:cNvSpPr>
          <p:nvPr>
            <p:ph type="body" sz="quarter" idx="11"/>
          </p:nvPr>
        </p:nvSpPr>
        <p:spPr>
          <a:xfrm>
            <a:off x="357188" y="2765425"/>
            <a:ext cx="4214812" cy="338833"/>
          </a:xfrm>
        </p:spPr>
        <p:txBody>
          <a:bodyPr>
            <a:noAutofit/>
          </a:bodyPr>
          <a:lstStyle>
            <a:lvl1pPr marL="0" indent="0">
              <a:buNone/>
              <a:defRPr sz="1600" b="0">
                <a:solidFill>
                  <a:schemeClr val="bg1"/>
                </a:solidFill>
              </a:defRPr>
            </a:lvl1pPr>
          </a:lstStyle>
          <a:p>
            <a:pPr lvl="0"/>
            <a:r>
              <a:rPr lang="en-US" smtClean="0"/>
              <a:t>Click to edit Master text styles</a:t>
            </a:r>
          </a:p>
        </p:txBody>
      </p:sp>
      <p:pic>
        <p:nvPicPr>
          <p:cNvPr id="18" name="Picture 17"/>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 b="-10205"/>
          <a:stretch/>
        </p:blipFill>
        <p:spPr>
          <a:xfrm>
            <a:off x="7791727" y="187495"/>
            <a:ext cx="1003466" cy="580907"/>
          </a:xfrm>
          <a:prstGeom prst="rect">
            <a:avLst/>
          </a:prstGeom>
        </p:spPr>
      </p:pic>
    </p:spTree>
    <p:extLst>
      <p:ext uri="{BB962C8B-B14F-4D97-AF65-F5344CB8AC3E}">
        <p14:creationId xmlns:p14="http://schemas.microsoft.com/office/powerpoint/2010/main" val="127391146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3978565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mp;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227552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1041" y="1612900"/>
            <a:ext cx="8229600" cy="3197095"/>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10"/>
          </p:nvPr>
        </p:nvSpPr>
        <p:spPr>
          <a:xfrm>
            <a:off x="512763" y="919402"/>
            <a:ext cx="8205352" cy="420688"/>
          </a:xfrm>
        </p:spPr>
        <p:txBody>
          <a:bodyPr/>
          <a:lstStyle>
            <a:lvl1pPr marL="0" indent="0">
              <a:spcBef>
                <a:spcPts val="0"/>
              </a:spcBef>
              <a:buNone/>
              <a:defRPr sz="22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992497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Content Sub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1041" y="1612900"/>
            <a:ext cx="8229600" cy="3197095"/>
          </a:xfrm>
        </p:spPr>
        <p:txBody>
          <a:bodyPr>
            <a:noAutofit/>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10"/>
          </p:nvPr>
        </p:nvSpPr>
        <p:spPr>
          <a:xfrm>
            <a:off x="512763" y="919402"/>
            <a:ext cx="8205352" cy="420688"/>
          </a:xfrm>
        </p:spPr>
        <p:txBody>
          <a:bodyPr/>
          <a:lstStyle>
            <a:lvl1pPr marL="0" indent="0">
              <a:spcBef>
                <a:spcPts val="0"/>
              </a:spcBef>
              <a:buNone/>
              <a:defRPr sz="2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7393636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1041" y="1612900"/>
            <a:ext cx="8229600" cy="3197095"/>
          </a:xfrm>
        </p:spPr>
        <p:txBody>
          <a:bodyPr>
            <a:noAutofit/>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512763" y="919402"/>
            <a:ext cx="8205352" cy="420688"/>
          </a:xfrm>
        </p:spPr>
        <p:txBody>
          <a:bodyPr/>
          <a:lstStyle>
            <a:lvl1pPr marL="0" indent="0">
              <a:spcBef>
                <a:spcPts val="0"/>
              </a:spcBef>
              <a:buNone/>
              <a:defRPr sz="2200"/>
            </a:lvl1pPr>
          </a:lstStyle>
          <a:p>
            <a:pPr lvl="0"/>
            <a:r>
              <a:rPr lang="en-US" smtClean="0"/>
              <a:t>Click to edit Master text styles</a:t>
            </a:r>
          </a:p>
        </p:txBody>
      </p:sp>
    </p:spTree>
    <p:extLst>
      <p:ext uri="{BB962C8B-B14F-4D97-AF65-F5344CB8AC3E}">
        <p14:creationId xmlns:p14="http://schemas.microsoft.com/office/powerpoint/2010/main" val="42063071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gend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4350" y="1092200"/>
            <a:ext cx="8229600" cy="3394472"/>
          </a:xfrm>
        </p:spPr>
        <p:txBody>
          <a:bodyPr>
            <a:noAutofit/>
          </a:bodyPr>
          <a:lstStyle>
            <a:lvl1pPr marL="256032" indent="-256032">
              <a:spcBef>
                <a:spcPts val="1000"/>
              </a:spcBef>
              <a:buClr>
                <a:srgbClr val="DF6A26"/>
              </a:buClr>
              <a:defRPr sz="22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9586057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4350" y="1092200"/>
            <a:ext cx="8229600" cy="3394472"/>
          </a:xfrm>
        </p:spPr>
        <p:txBody>
          <a:bodyPr>
            <a:noAutofit/>
          </a:bodyPr>
          <a:lstStyle>
            <a:lvl1pPr marL="256032" indent="-256032">
              <a:spcBef>
                <a:spcPts val="1000"/>
              </a:spcBef>
              <a:buClr>
                <a:srgbClr val="DF6A26"/>
              </a:buClr>
              <a:defRPr sz="2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0203186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35351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Two Colum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solidFill>
                  <a:schemeClr val="bg1"/>
                </a:solidFill>
              </a:defRPr>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solidFill>
                  <a:schemeClr val="bg1"/>
                </a:solidFill>
              </a:defRPr>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937615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4578157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um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solidFill>
                  <a:schemeClr val="bg1"/>
                </a:solidFill>
              </a:defRPr>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62939337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1101623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ght Colum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solidFill>
                  <a:schemeClr val="bg1"/>
                </a:solidFill>
              </a:defRPr>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31897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8936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46484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4350" y="1092200"/>
            <a:ext cx="8229600" cy="3394472"/>
          </a:xfrm>
        </p:spPr>
        <p:txBody>
          <a:bodyPr>
            <a:noAutofit/>
          </a:bodyPr>
          <a:lstStyle>
            <a:lvl1pPr marL="256032" indent="-256032">
              <a:spcBef>
                <a:spcPts val="1000"/>
              </a:spcBef>
              <a:buClr>
                <a:schemeClr val="accent2"/>
              </a:buClr>
              <a:defRPr sz="2200"/>
            </a:lvl1pPr>
          </a:lstStyle>
          <a:p>
            <a:pPr lvl="0"/>
            <a:r>
              <a:rPr lang="en-US" dirty="0" smtClean="0"/>
              <a:t>Click to edit Master text styles</a:t>
            </a:r>
          </a:p>
        </p:txBody>
      </p:sp>
    </p:spTree>
    <p:extLst>
      <p:ext uri="{BB962C8B-B14F-4D97-AF65-F5344CB8AC3E}">
        <p14:creationId xmlns:p14="http://schemas.microsoft.com/office/powerpoint/2010/main" val="2091013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76250" y="1657350"/>
            <a:ext cx="7772400" cy="1021556"/>
          </a:xfrm>
        </p:spPr>
        <p:txBody>
          <a:bodyPr anchor="t"/>
          <a:lstStyle>
            <a:lvl1pPr algn="l">
              <a:defRPr sz="2800" b="0"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76250" y="2693602"/>
            <a:ext cx="7772400" cy="1125140"/>
          </a:xfrm>
        </p:spPr>
        <p:txBody>
          <a:bodyPr anchor="t" anchorCtr="0"/>
          <a:lstStyle>
            <a:lvl1pPr marL="0" indent="0">
              <a:buNone/>
              <a:defRPr sz="20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434123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a:xfrm>
            <a:off x="476250" y="1657350"/>
            <a:ext cx="7772400" cy="1021556"/>
          </a:xfrm>
        </p:spPr>
        <p:txBody>
          <a:bodyPr anchor="t"/>
          <a:lstStyle>
            <a:lvl1pPr algn="l">
              <a:defRPr sz="2800" b="0" cap="all"/>
            </a:lvl1pPr>
          </a:lstStyle>
          <a:p>
            <a:r>
              <a:rPr lang="en-US" smtClean="0"/>
              <a:t>Click to edit Master title style</a:t>
            </a:r>
            <a:endParaRPr lang="en-US"/>
          </a:p>
        </p:txBody>
      </p:sp>
      <p:sp>
        <p:nvSpPr>
          <p:cNvPr id="3" name="Text Placeholder 2"/>
          <p:cNvSpPr>
            <a:spLocks noGrp="1"/>
          </p:cNvSpPr>
          <p:nvPr>
            <p:ph type="body" idx="1"/>
          </p:nvPr>
        </p:nvSpPr>
        <p:spPr>
          <a:xfrm>
            <a:off x="476250" y="2693602"/>
            <a:ext cx="7772400" cy="1125140"/>
          </a:xfrm>
        </p:spPr>
        <p:txBody>
          <a:bodyPr anchor="t" anchorCtr="0"/>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userDrawn="1"/>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4350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a:xfrm>
            <a:off x="1325563" y="1927225"/>
            <a:ext cx="7772400" cy="1021556"/>
          </a:xfrm>
        </p:spPr>
        <p:txBody>
          <a:bodyPr anchor="t"/>
          <a:lstStyle>
            <a:lvl1pPr algn="l">
              <a:defRPr sz="4400" b="0" cap="all"/>
            </a:lvl1pPr>
          </a:lstStyle>
          <a:p>
            <a:r>
              <a:rPr lang="en-US" smtClean="0"/>
              <a:t>Click to edit Master title style</a:t>
            </a:r>
            <a:endParaRPr lang="en-US"/>
          </a:p>
        </p:txBody>
      </p:sp>
      <p:cxnSp>
        <p:nvCxnSpPr>
          <p:cNvPr id="6" name="Straight Connector 5"/>
          <p:cNvCxnSpPr/>
          <p:nvPr userDrawn="1"/>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902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9175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cxnSp>
        <p:nvCxnSpPr>
          <p:cNvPr id="2" name="Straight Connector 1"/>
          <p:cNvCxnSpPr/>
          <p:nvPr userDrawn="1"/>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307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Header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58234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_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0238" y="1133078"/>
            <a:ext cx="404725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0238" y="1612899"/>
            <a:ext cx="4040188"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952252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_Righ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700591" y="1133078"/>
            <a:ext cx="4048840"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590" y="1612899"/>
            <a:ext cx="4041775" cy="2963466"/>
          </a:xfrm>
        </p:spPr>
        <p:txBody>
          <a:bodyPr/>
          <a:lstStyle>
            <a:lvl1pPr>
              <a:defRPr sz="1800"/>
            </a:lvl1pPr>
            <a:lvl2pPr>
              <a:defRPr sz="16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328311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80850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ransition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2" name="Title 1"/>
          <p:cNvSpPr>
            <a:spLocks noGrp="1"/>
          </p:cNvSpPr>
          <p:nvPr>
            <p:ph type="title"/>
          </p:nvPr>
        </p:nvSpPr>
        <p:spPr>
          <a:xfrm>
            <a:off x="476250" y="1657350"/>
            <a:ext cx="7772400" cy="1021556"/>
          </a:xfrm>
        </p:spPr>
        <p:txBody>
          <a:bodyPr anchor="t"/>
          <a:lstStyle>
            <a:lvl1pPr algn="l">
              <a:defRPr sz="2800" b="0" cap="all"/>
            </a:lvl1pPr>
          </a:lstStyle>
          <a:p>
            <a:r>
              <a:rPr lang="en-US" smtClean="0"/>
              <a:t>Click to edit Master title style</a:t>
            </a:r>
            <a:endParaRPr lang="en-US"/>
          </a:p>
        </p:txBody>
      </p:sp>
      <p:sp>
        <p:nvSpPr>
          <p:cNvPr id="3" name="Text Placeholder 2"/>
          <p:cNvSpPr>
            <a:spLocks noGrp="1"/>
          </p:cNvSpPr>
          <p:nvPr>
            <p:ph type="body" idx="1"/>
          </p:nvPr>
        </p:nvSpPr>
        <p:spPr>
          <a:xfrm>
            <a:off x="476250" y="2693602"/>
            <a:ext cx="7772400" cy="1125140"/>
          </a:xfrm>
        </p:spPr>
        <p:txBody>
          <a:bodyPr anchor="t" anchorCtr="0"/>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2" b="-10205"/>
          <a:stretch/>
        </p:blipFill>
        <p:spPr>
          <a:xfrm>
            <a:off x="7456105" y="4492415"/>
            <a:ext cx="841248" cy="486999"/>
          </a:xfrm>
          <a:prstGeom prst="rect">
            <a:avLst/>
          </a:prstGeom>
        </p:spPr>
      </p:pic>
    </p:spTree>
    <p:extLst>
      <p:ext uri="{BB962C8B-B14F-4D97-AF65-F5344CB8AC3E}">
        <p14:creationId xmlns:p14="http://schemas.microsoft.com/office/powerpoint/2010/main" val="2902046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20" Type="http://schemas.openxmlformats.org/officeDocument/2006/relationships/slideLayout" Target="../slideLayouts/slideLayout41.xml"/><Relationship Id="rId21" Type="http://schemas.openxmlformats.org/officeDocument/2006/relationships/slideLayout" Target="../slideLayouts/slideLayout42.xml"/><Relationship Id="rId22" Type="http://schemas.openxmlformats.org/officeDocument/2006/relationships/slideLayout" Target="../slideLayouts/slideLayout43.xml"/><Relationship Id="rId23" Type="http://schemas.openxmlformats.org/officeDocument/2006/relationships/slideLayout" Target="../slideLayouts/slideLayout44.xml"/><Relationship Id="rId24" Type="http://schemas.openxmlformats.org/officeDocument/2006/relationships/theme" Target="../theme/theme2.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slideLayout" Target="../slideLayouts/slideLayout37.xml"/><Relationship Id="rId17" Type="http://schemas.openxmlformats.org/officeDocument/2006/relationships/slideLayout" Target="../slideLayouts/slideLayout38.xml"/><Relationship Id="rId18" Type="http://schemas.openxmlformats.org/officeDocument/2006/relationships/slideLayout" Target="../slideLayouts/slideLayout39.xml"/><Relationship Id="rId19" Type="http://schemas.openxmlformats.org/officeDocument/2006/relationships/slideLayout" Target="../slideLayouts/slideLayout40.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976">
            <a:alpha val="27000"/>
          </a:srgbClr>
        </a:solidFill>
        <a:effectLst/>
      </p:bgPr>
    </p:bg>
    <p:spTree>
      <p:nvGrpSpPr>
        <p:cNvPr id="1" name=""/>
        <p:cNvGrpSpPr/>
        <p:nvPr/>
      </p:nvGrpSpPr>
      <p:grpSpPr>
        <a:xfrm>
          <a:off x="0" y="0"/>
          <a:ext cx="0" cy="0"/>
          <a:chOff x="0" y="0"/>
          <a:chExt cx="0" cy="0"/>
        </a:xfrm>
      </p:grpSpPr>
      <p:pic>
        <p:nvPicPr>
          <p:cNvPr id="10" name="Picture 9" descr="E:\Liquid Swapspace\HP+Aruba\_PPTslidebackings\PPT_Slide_clue_content.jpg"/>
          <p:cNvPicPr>
            <a:picLocks noChangeAspect="1" noChangeArrowheads="1"/>
          </p:cNvPicPr>
          <p:nvPr userDrawn="1"/>
        </p:nvPicPr>
        <p:blipFill rotWithShape="1">
          <a:blip r:embed="rId2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13567" y="168402"/>
            <a:ext cx="8091814" cy="40153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1041" y="1037313"/>
            <a:ext cx="8229600" cy="339447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cxnSp>
        <p:nvCxnSpPr>
          <p:cNvPr id="8" name="Straight Connector 7"/>
          <p:cNvCxnSpPr/>
          <p:nvPr/>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9056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2" r:id="rId3"/>
    <p:sldLayoutId id="2147483744" r:id="rId4"/>
    <p:sldLayoutId id="2147483746" r:id="rId5"/>
    <p:sldLayoutId id="2147483748" r:id="rId6"/>
    <p:sldLayoutId id="2147483750" r:id="rId7"/>
    <p:sldLayoutId id="2147483752" r:id="rId8"/>
    <p:sldLayoutId id="2147483755" r:id="rId9"/>
    <p:sldLayoutId id="2147483757" r:id="rId10"/>
    <p:sldLayoutId id="2147483758" r:id="rId11"/>
    <p:sldLayoutId id="2147483775" r:id="rId12"/>
    <p:sldLayoutId id="2147483777"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Lst>
  <p:transition>
    <p:fade/>
  </p:transition>
  <p:txStyles>
    <p:titleStyle>
      <a:lvl1pPr algn="l" defTabSz="914400" rtl="0" eaLnBrk="1" latinLnBrk="0" hangingPunct="1">
        <a:lnSpc>
          <a:spcPct val="90000"/>
        </a:lnSpc>
        <a:spcBef>
          <a:spcPct val="0"/>
        </a:spcBef>
        <a:spcAft>
          <a:spcPts val="0"/>
        </a:spcAft>
        <a:buNone/>
        <a:defRPr sz="2600" kern="1200">
          <a:solidFill>
            <a:schemeClr val="bg1"/>
          </a:solidFill>
          <a:latin typeface="Arial" panose="020B0604020202020204" pitchFamily="34" charset="0"/>
          <a:ea typeface="+mj-ea"/>
          <a:cs typeface="+mj-cs"/>
        </a:defRPr>
      </a:lvl1pPr>
    </p:titleStyle>
    <p:bodyStyle>
      <a:lvl1pPr marL="231775" indent="-231775" algn="l" defTabSz="914400" rtl="0" eaLnBrk="1" latinLnBrk="0" hangingPunct="1">
        <a:lnSpc>
          <a:spcPct val="95000"/>
        </a:lnSpc>
        <a:spcBef>
          <a:spcPts val="900"/>
        </a:spcBef>
        <a:buClr>
          <a:schemeClr val="accent2"/>
        </a:buClr>
        <a:buFont typeface="Arial" panose="020B0604020202020204" pitchFamily="34" charset="0"/>
        <a:buChar char="•"/>
        <a:defRPr sz="1800" b="1" kern="1200">
          <a:solidFill>
            <a:schemeClr val="tx1"/>
          </a:solidFill>
          <a:latin typeface="Arial" panose="020B0604020202020204" pitchFamily="34" charset="0"/>
          <a:ea typeface="+mn-ea"/>
          <a:cs typeface="+mn-cs"/>
        </a:defRPr>
      </a:lvl1pPr>
      <a:lvl2pPr marL="457200" indent="-225425" algn="l" defTabSz="914400" rtl="0" eaLnBrk="1" latinLnBrk="0" hangingPunct="1">
        <a:lnSpc>
          <a:spcPct val="95000"/>
        </a:lnSpc>
        <a:spcBef>
          <a:spcPts val="400"/>
        </a:spcBef>
        <a:buClr>
          <a:schemeClr val="accent2"/>
        </a:buClr>
        <a:buFont typeface="Arial" panose="020B0604020202020204" pitchFamily="34" charset="0"/>
        <a:buChar char="−"/>
        <a:defRPr sz="1600" kern="1200">
          <a:solidFill>
            <a:srgbClr val="595959"/>
          </a:solidFill>
          <a:latin typeface="Arial" panose="020B0604020202020204" pitchFamily="34" charset="0"/>
          <a:ea typeface="+mn-ea"/>
          <a:cs typeface="+mn-cs"/>
        </a:defRPr>
      </a:lvl2pPr>
      <a:lvl3pPr marL="688975" indent="-174625" algn="l" defTabSz="914400" rtl="0" eaLnBrk="1" latinLnBrk="0" hangingPunct="1">
        <a:lnSpc>
          <a:spcPct val="95000"/>
        </a:lnSpc>
        <a:spcBef>
          <a:spcPts val="400"/>
        </a:spcBef>
        <a:buClr>
          <a:schemeClr val="accent2"/>
        </a:buClr>
        <a:buFont typeface="Arial" panose="020B0604020202020204" pitchFamily="34" charset="0"/>
        <a:buChar char="•"/>
        <a:defRPr sz="1400" kern="1200">
          <a:solidFill>
            <a:srgbClr val="595959"/>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976">
            <a:alpha val="27000"/>
          </a:srgbClr>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783317"/>
          </a:xfrm>
          <a:prstGeom prst="rect">
            <a:avLst/>
          </a:prstGeom>
          <a:solidFill>
            <a:srgbClr val="282D2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12" name="Straight Connector 11"/>
          <p:cNvCxnSpPr/>
          <p:nvPr/>
        </p:nvCxnSpPr>
        <p:spPr>
          <a:xfrm>
            <a:off x="-4572" y="783317"/>
            <a:ext cx="9153144"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513567" y="168402"/>
            <a:ext cx="8091814" cy="40153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1041" y="1037313"/>
            <a:ext cx="8229600" cy="339447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cxnSp>
        <p:nvCxnSpPr>
          <p:cNvPr id="8" name="Straight Connector 7"/>
          <p:cNvCxnSpPr/>
          <p:nvPr/>
        </p:nvCxnSpPr>
        <p:spPr>
          <a:xfrm>
            <a:off x="394789" y="4873920"/>
            <a:ext cx="84201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33232" y="4896112"/>
            <a:ext cx="481657" cy="215444"/>
          </a:xfrm>
          <a:prstGeom prst="rect">
            <a:avLst/>
          </a:prstGeom>
        </p:spPr>
        <p:txBody>
          <a:bodyPr wrap="square">
            <a:spAutoFit/>
          </a:bodyPr>
          <a:lstStyle/>
          <a:p>
            <a:pPr algn="r"/>
            <a:fld id="{04583EA4-67CD-C040-A070-9F5DF6529252}" type="slidenum">
              <a:rPr lang="en-US" sz="800" smtClean="0">
                <a:solidFill>
                  <a:schemeClr val="tx1">
                    <a:lumMod val="65000"/>
                    <a:lumOff val="35000"/>
                  </a:schemeClr>
                </a:solidFill>
                <a:latin typeface="Arial" panose="020B0604020202020204" pitchFamily="34" charset="0"/>
                <a:cs typeface="Arial" panose="020B0604020202020204" pitchFamily="34" charset="0"/>
              </a:rPr>
              <a:pPr algn="r"/>
              <a:t>‹#›</a:t>
            </a:fld>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81731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675" r:id="rId5"/>
    <p:sldLayoutId id="2147483760" r:id="rId6"/>
    <p:sldLayoutId id="2147483722" r:id="rId7"/>
    <p:sldLayoutId id="2147483761" r:id="rId8"/>
    <p:sldLayoutId id="2147483676" r:id="rId9"/>
    <p:sldLayoutId id="2147483762" r:id="rId10"/>
    <p:sldLayoutId id="2147483677" r:id="rId11"/>
    <p:sldLayoutId id="2147483763" r:id="rId12"/>
    <p:sldLayoutId id="2147483678" r:id="rId13"/>
    <p:sldLayoutId id="2147483764" r:id="rId14"/>
    <p:sldLayoutId id="2147483679" r:id="rId15"/>
    <p:sldLayoutId id="2147483765" r:id="rId16"/>
    <p:sldLayoutId id="2147483680" r:id="rId17"/>
    <p:sldLayoutId id="2147483766" r:id="rId18"/>
    <p:sldLayoutId id="2147483773" r:id="rId19"/>
    <p:sldLayoutId id="2147483772" r:id="rId20"/>
    <p:sldLayoutId id="2147483774" r:id="rId21"/>
    <p:sldLayoutId id="2147483759" r:id="rId22"/>
    <p:sldLayoutId id="2147483767" r:id="rId23"/>
  </p:sldLayoutIdLst>
  <p:transition>
    <p:fade/>
  </p:transition>
  <p:txStyles>
    <p:titleStyle>
      <a:lvl1pPr algn="l" defTabSz="914400" rtl="0" eaLnBrk="1" latinLnBrk="0" hangingPunct="1">
        <a:lnSpc>
          <a:spcPct val="90000"/>
        </a:lnSpc>
        <a:spcBef>
          <a:spcPct val="0"/>
        </a:spcBef>
        <a:spcAft>
          <a:spcPts val="0"/>
        </a:spcAft>
        <a:buNone/>
        <a:defRPr sz="2600" kern="1200">
          <a:solidFill>
            <a:schemeClr val="bg1"/>
          </a:solidFill>
          <a:latin typeface="Arial" panose="020B0604020202020204" pitchFamily="34" charset="0"/>
          <a:ea typeface="+mj-ea"/>
          <a:cs typeface="+mj-cs"/>
        </a:defRPr>
      </a:lvl1pPr>
    </p:titleStyle>
    <p:bodyStyle>
      <a:lvl1pPr marL="231775" indent="-231775" algn="l" defTabSz="914400" rtl="0" eaLnBrk="1" latinLnBrk="0" hangingPunct="1">
        <a:lnSpc>
          <a:spcPct val="95000"/>
        </a:lnSpc>
        <a:spcBef>
          <a:spcPts val="900"/>
        </a:spcBef>
        <a:buClr>
          <a:schemeClr val="accent1"/>
        </a:buClr>
        <a:buFont typeface="Arial" panose="020B0604020202020204" pitchFamily="34" charset="0"/>
        <a:buChar char="•"/>
        <a:defRPr sz="1800" b="1" kern="1200">
          <a:solidFill>
            <a:schemeClr val="tx1"/>
          </a:solidFill>
          <a:latin typeface="Arial" panose="020B0604020202020204" pitchFamily="34" charset="0"/>
          <a:ea typeface="+mn-ea"/>
          <a:cs typeface="+mn-cs"/>
        </a:defRPr>
      </a:lvl1pPr>
      <a:lvl2pPr marL="457200" indent="-225425" algn="l" defTabSz="914400" rtl="0" eaLnBrk="1" latinLnBrk="0" hangingPunct="1">
        <a:lnSpc>
          <a:spcPct val="95000"/>
        </a:lnSpc>
        <a:spcBef>
          <a:spcPts val="400"/>
        </a:spcBef>
        <a:buClr>
          <a:schemeClr val="accent1"/>
        </a:buClr>
        <a:buFont typeface="Arial" panose="020B0604020202020204" pitchFamily="34" charset="0"/>
        <a:buChar char="−"/>
        <a:defRPr sz="1600" kern="1200">
          <a:solidFill>
            <a:srgbClr val="595959"/>
          </a:solidFill>
          <a:latin typeface="Arial" panose="020B0604020202020204" pitchFamily="34" charset="0"/>
          <a:ea typeface="+mn-ea"/>
          <a:cs typeface="+mn-cs"/>
        </a:defRPr>
      </a:lvl2pPr>
      <a:lvl3pPr marL="688975" indent="-174625" algn="l" defTabSz="914400" rtl="0" eaLnBrk="1" latinLnBrk="0" hangingPunct="1">
        <a:lnSpc>
          <a:spcPct val="95000"/>
        </a:lnSpc>
        <a:spcBef>
          <a:spcPts val="400"/>
        </a:spcBef>
        <a:buClr>
          <a:schemeClr val="accent1"/>
        </a:buClr>
        <a:buFont typeface="Arial" panose="020B0604020202020204" pitchFamily="34" charset="0"/>
        <a:buChar char="•"/>
        <a:defRPr sz="1400" kern="1200">
          <a:solidFill>
            <a:srgbClr val="595959"/>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microsoft.com/office/2007/relationships/hdphoto" Target="../media/hdphoto2.wdp"/><Relationship Id="rId6" Type="http://schemas.openxmlformats.org/officeDocument/2006/relationships/image" Target="../media/image20.png"/><Relationship Id="rId7" Type="http://schemas.openxmlformats.org/officeDocument/2006/relationships/comments" Target="../comments/comment2.xml"/><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9.xml"/><Relationship Id="rId3"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9.xml"/><Relationship Id="rId3"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0.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9.xml"/><Relationship Id="rId3"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comments" Target="../comments/commen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tags" Target="../tags/tag4.xml"/><Relationship Id="rId2"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0.png"/><Relationship Id="rId1" Type="http://schemas.openxmlformats.org/officeDocument/2006/relationships/tags" Target="../tags/tag5.xml"/><Relationship Id="rId2"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764" y="1441779"/>
            <a:ext cx="4521700" cy="384523"/>
          </a:xfrm>
        </p:spPr>
        <p:txBody>
          <a:bodyPr/>
          <a:lstStyle/>
          <a:p>
            <a:r>
              <a:rPr lang="en-US" b="1" noProof="0" dirty="0" smtClean="0">
                <a:effectLst>
                  <a:outerShdw blurRad="38100" dist="38100" dir="2700000" algn="tl">
                    <a:srgbClr val="000000">
                      <a:alpha val="43137"/>
                    </a:srgbClr>
                  </a:outerShdw>
                </a:effectLst>
                <a:cs typeface="Arial" panose="020B0604020202020204" pitchFamily="34" charset="0"/>
              </a:rPr>
              <a:t>What does </a:t>
            </a:r>
            <a:r>
              <a:rPr lang="en-US" b="1" noProof="0" dirty="0" err="1" smtClean="0">
                <a:effectLst>
                  <a:outerShdw blurRad="38100" dist="38100" dir="2700000" algn="tl">
                    <a:srgbClr val="000000">
                      <a:alpha val="43137"/>
                    </a:srgbClr>
                  </a:outerShdw>
                </a:effectLst>
                <a:cs typeface="Arial" panose="020B0604020202020204" pitchFamily="34" charset="0"/>
              </a:rPr>
              <a:t>AirMatch</a:t>
            </a:r>
            <a:r>
              <a:rPr lang="en-US" b="1" noProof="0" dirty="0" smtClean="0">
                <a:effectLst>
                  <a:outerShdw blurRad="38100" dist="38100" dir="2700000" algn="tl">
                    <a:srgbClr val="000000">
                      <a:alpha val="43137"/>
                    </a:srgbClr>
                  </a:outerShdw>
                </a:effectLst>
                <a:cs typeface="Arial" panose="020B0604020202020204" pitchFamily="34" charset="0"/>
              </a:rPr>
              <a:t> do differently?</a:t>
            </a:r>
            <a:endParaRPr lang="en-US" noProof="0" dirty="0"/>
          </a:p>
        </p:txBody>
      </p:sp>
      <p:sp>
        <p:nvSpPr>
          <p:cNvPr id="4" name="Text Placeholder 3"/>
          <p:cNvSpPr>
            <a:spLocks noGrp="1"/>
          </p:cNvSpPr>
          <p:nvPr>
            <p:ph type="body" sz="quarter" idx="10"/>
          </p:nvPr>
        </p:nvSpPr>
        <p:spPr>
          <a:xfrm>
            <a:off x="385764" y="2004276"/>
            <a:ext cx="3858576" cy="296966"/>
          </a:xfrm>
        </p:spPr>
        <p:txBody>
          <a:bodyPr/>
          <a:lstStyle/>
          <a:p>
            <a:r>
              <a:rPr lang="en-US" dirty="0" smtClean="0"/>
              <a:t>10</a:t>
            </a:r>
            <a:r>
              <a:rPr lang="en-US" noProof="0" dirty="0" smtClean="0"/>
              <a:t>:00 GMT | </a:t>
            </a:r>
            <a:r>
              <a:rPr lang="en-US" dirty="0" smtClean="0"/>
              <a:t>11</a:t>
            </a:r>
            <a:r>
              <a:rPr lang="en-US" noProof="0" dirty="0" smtClean="0"/>
              <a:t>:00 CEST | </a:t>
            </a:r>
            <a:r>
              <a:rPr lang="en-US" dirty="0" smtClean="0"/>
              <a:t>13</a:t>
            </a:r>
            <a:r>
              <a:rPr lang="en-US" noProof="0" dirty="0" smtClean="0"/>
              <a:t>:00 GST</a:t>
            </a:r>
            <a:br>
              <a:rPr lang="en-US" noProof="0" dirty="0" smtClean="0"/>
            </a:br>
            <a:r>
              <a:rPr lang="en-US" dirty="0" smtClean="0"/>
              <a:t>NOV</a:t>
            </a:r>
            <a:r>
              <a:rPr lang="en-US" noProof="0" dirty="0" smtClean="0"/>
              <a:t> 28th, 2017</a:t>
            </a:r>
            <a:br>
              <a:rPr lang="en-US" noProof="0" dirty="0" smtClean="0"/>
            </a:br>
            <a:endParaRPr lang="en-US" noProof="0" dirty="0"/>
          </a:p>
        </p:txBody>
      </p:sp>
      <p:sp>
        <p:nvSpPr>
          <p:cNvPr id="5" name="Text Placeholder 4"/>
          <p:cNvSpPr>
            <a:spLocks noGrp="1"/>
          </p:cNvSpPr>
          <p:nvPr>
            <p:ph type="body" sz="quarter" idx="11"/>
          </p:nvPr>
        </p:nvSpPr>
        <p:spPr>
          <a:xfrm>
            <a:off x="385765" y="2613027"/>
            <a:ext cx="3558488" cy="338833"/>
          </a:xfrm>
        </p:spPr>
        <p:txBody>
          <a:bodyPr/>
          <a:lstStyle/>
          <a:p>
            <a:r>
              <a:rPr lang="en-US" sz="1200" dirty="0"/>
              <a:t>Presenter: SAJIN NAIR</a:t>
            </a:r>
          </a:p>
          <a:p>
            <a:r>
              <a:rPr lang="en-US" sz="1200" dirty="0"/>
              <a:t>nair@hpe.com </a:t>
            </a:r>
            <a:br>
              <a:rPr lang="en-US" sz="1200" dirty="0"/>
            </a:br>
            <a:endParaRPr lang="en-US"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753" y="4401292"/>
            <a:ext cx="1879575" cy="592799"/>
          </a:xfrm>
          <a:prstGeom prst="rect">
            <a:avLst/>
          </a:prstGeom>
        </p:spPr>
      </p:pic>
    </p:spTree>
    <p:extLst>
      <p:ext uri="{BB962C8B-B14F-4D97-AF65-F5344CB8AC3E}">
        <p14:creationId xmlns:p14="http://schemas.microsoft.com/office/powerpoint/2010/main" val="16607462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542" y="234371"/>
            <a:ext cx="8227457" cy="308610"/>
          </a:xfrm>
        </p:spPr>
        <p:txBody>
          <a:bodyPr/>
          <a:lstStyle/>
          <a:p>
            <a:r>
              <a:rPr lang="en-US" dirty="0" smtClean="0"/>
              <a:t>AirMatch Workflow</a:t>
            </a:r>
            <a:endParaRPr lang="en-US" dirty="0"/>
          </a:p>
        </p:txBody>
      </p:sp>
      <p:grpSp>
        <p:nvGrpSpPr>
          <p:cNvPr id="60" name="Group 59"/>
          <p:cNvGrpSpPr/>
          <p:nvPr/>
        </p:nvGrpSpPr>
        <p:grpSpPr>
          <a:xfrm>
            <a:off x="445257" y="1790979"/>
            <a:ext cx="4201568" cy="685800"/>
            <a:chOff x="685800" y="2528900"/>
            <a:chExt cx="5408104" cy="914400"/>
          </a:xfrm>
        </p:grpSpPr>
        <p:sp>
          <p:nvSpPr>
            <p:cNvPr id="61" name="Rectangle 60"/>
            <p:cNvSpPr/>
            <p:nvPr/>
          </p:nvSpPr>
          <p:spPr bwMode="ltGray">
            <a:xfrm>
              <a:off x="1523492" y="2625156"/>
              <a:ext cx="457041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2" name="Oval 61"/>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63" name="TextBox 62"/>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sp>
          <p:nvSpPr>
            <p:cNvPr id="64" name="TextBox 63"/>
            <p:cNvSpPr txBox="1"/>
            <p:nvPr/>
          </p:nvSpPr>
          <p:spPr>
            <a:xfrm>
              <a:off x="1775520" y="2625156"/>
              <a:ext cx="431838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The MD’s forward the AMON messages to Mobility Master (MM)</a:t>
              </a:r>
            </a:p>
          </p:txBody>
        </p:sp>
      </p:grpSp>
      <p:grpSp>
        <p:nvGrpSpPr>
          <p:cNvPr id="65" name="Group 64"/>
          <p:cNvGrpSpPr/>
          <p:nvPr/>
        </p:nvGrpSpPr>
        <p:grpSpPr>
          <a:xfrm>
            <a:off x="441531" y="2507019"/>
            <a:ext cx="4204820" cy="685800"/>
            <a:chOff x="685800" y="2528900"/>
            <a:chExt cx="5410054" cy="914400"/>
          </a:xfrm>
        </p:grpSpPr>
        <p:sp>
          <p:nvSpPr>
            <p:cNvPr id="66" name="Rectangle 65"/>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7" name="Oval 66"/>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68" name="TextBox 67"/>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3</a:t>
              </a:r>
            </a:p>
          </p:txBody>
        </p:sp>
        <p:sp>
          <p:nvSpPr>
            <p:cNvPr id="69" name="TextBox 68"/>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AirMatch calculates an optimal RF solution</a:t>
              </a:r>
            </a:p>
          </p:txBody>
        </p:sp>
      </p:grpSp>
      <p:grpSp>
        <p:nvGrpSpPr>
          <p:cNvPr id="70" name="Group 69"/>
          <p:cNvGrpSpPr/>
          <p:nvPr/>
        </p:nvGrpSpPr>
        <p:grpSpPr>
          <a:xfrm>
            <a:off x="440541" y="1070311"/>
            <a:ext cx="4206284" cy="685800"/>
            <a:chOff x="685800" y="2528900"/>
            <a:chExt cx="5415658" cy="914400"/>
          </a:xfrm>
        </p:grpSpPr>
        <p:sp>
          <p:nvSpPr>
            <p:cNvPr id="71" name="Rectangle 70"/>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2" name="Oval 71"/>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3" name="TextBox 72"/>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74" name="TextBox 73"/>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AP sends RF statistics as AMON messages to Managed Devices (MD’s)</a:t>
              </a:r>
            </a:p>
          </p:txBody>
        </p:sp>
      </p:grpSp>
      <p:grpSp>
        <p:nvGrpSpPr>
          <p:cNvPr id="176" name="Group 175"/>
          <p:cNvGrpSpPr/>
          <p:nvPr/>
        </p:nvGrpSpPr>
        <p:grpSpPr>
          <a:xfrm>
            <a:off x="494548" y="3209097"/>
            <a:ext cx="4128194" cy="685800"/>
            <a:chOff x="685800" y="2528900"/>
            <a:chExt cx="5410054" cy="914400"/>
          </a:xfrm>
        </p:grpSpPr>
        <p:sp>
          <p:nvSpPr>
            <p:cNvPr id="177" name="Rectangle 176"/>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78" name="Oval 17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79" name="TextBox 17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4</a:t>
              </a:r>
            </a:p>
          </p:txBody>
        </p:sp>
        <p:sp>
          <p:nvSpPr>
            <p:cNvPr id="180" name="TextBox 179"/>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Mobility Master pushes the solution down to MD’s</a:t>
              </a:r>
            </a:p>
          </p:txBody>
        </p:sp>
      </p:grpSp>
      <p:grpSp>
        <p:nvGrpSpPr>
          <p:cNvPr id="2" name="Group 1"/>
          <p:cNvGrpSpPr/>
          <p:nvPr/>
        </p:nvGrpSpPr>
        <p:grpSpPr>
          <a:xfrm>
            <a:off x="5541812" y="960547"/>
            <a:ext cx="2557144" cy="1282094"/>
            <a:chOff x="7523579" y="260960"/>
            <a:chExt cx="3409525" cy="1709458"/>
          </a:xfrm>
        </p:grpSpPr>
        <p:sp>
          <p:nvSpPr>
            <p:cNvPr id="25" name="Oval 24"/>
            <p:cNvSpPr/>
            <p:nvPr/>
          </p:nvSpPr>
          <p:spPr bwMode="auto">
            <a:xfrm>
              <a:off x="7523579" y="260960"/>
              <a:ext cx="3409525" cy="1226989"/>
            </a:xfrm>
            <a:prstGeom prst="ellipse">
              <a:avLst/>
            </a:prstGeom>
            <a:no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a:latin typeface="Arial" charset="0"/>
                <a:ea typeface="ＭＳ Ｐゴシック" pitchFamily="34" charset="-128"/>
              </a:endParaRPr>
            </a:p>
          </p:txBody>
        </p:sp>
        <p:sp>
          <p:nvSpPr>
            <p:cNvPr id="26" name="TextBox 25"/>
            <p:cNvSpPr txBox="1"/>
            <p:nvPr/>
          </p:nvSpPr>
          <p:spPr>
            <a:xfrm>
              <a:off x="8642342" y="1601086"/>
              <a:ext cx="1171405" cy="369332"/>
            </a:xfrm>
            <a:prstGeom prst="rect">
              <a:avLst/>
            </a:prstGeom>
            <a:noFill/>
          </p:spPr>
          <p:txBody>
            <a:bodyPr wrap="square" rtlCol="0">
              <a:spAutoFit/>
            </a:bodyPr>
            <a:lstStyle/>
            <a:p>
              <a:pPr algn="ctr"/>
              <a:r>
                <a:rPr lang="en-US" sz="600" b="1" dirty="0">
                  <a:solidFill>
                    <a:srgbClr val="EF8333"/>
                  </a:solidFill>
                </a:rPr>
                <a:t>VRRP</a:t>
              </a:r>
            </a:p>
            <a:p>
              <a:pPr algn="ctr"/>
              <a:endParaRPr lang="en-US" sz="600" b="1" dirty="0">
                <a:solidFill>
                  <a:srgbClr val="EF8333"/>
                </a:solidFill>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160" y="345732"/>
              <a:ext cx="730290" cy="843860"/>
            </a:xfrm>
            <a:prstGeom prst="rect">
              <a:avLst/>
            </a:prstGeom>
          </p:spPr>
        </p:pic>
        <p:pic>
          <p:nvPicPr>
            <p:cNvPr id="28" name="Picture 27"/>
            <p:cNvPicPr>
              <a:picLocks noChangeAspect="1"/>
            </p:cNvPicPr>
            <p:nvPr/>
          </p:nvPicPr>
          <p:blipFill>
            <a:blip r:embed="rId4" cstate="print">
              <a:alphaModFix amt="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793383" y="345732"/>
              <a:ext cx="730290" cy="843860"/>
            </a:xfrm>
            <a:prstGeom prst="rect">
              <a:avLst/>
            </a:prstGeom>
          </p:spPr>
        </p:pic>
        <p:sp>
          <p:nvSpPr>
            <p:cNvPr id="29" name="TextBox 28"/>
            <p:cNvSpPr txBox="1"/>
            <p:nvPr/>
          </p:nvSpPr>
          <p:spPr>
            <a:xfrm>
              <a:off x="9582213" y="1098082"/>
              <a:ext cx="1050235" cy="246221"/>
            </a:xfrm>
            <a:prstGeom prst="rect">
              <a:avLst/>
            </a:prstGeom>
            <a:noFill/>
          </p:spPr>
          <p:txBody>
            <a:bodyPr wrap="square" rtlCol="0">
              <a:spAutoFit/>
            </a:bodyPr>
            <a:lstStyle/>
            <a:p>
              <a:pPr algn="ctr"/>
              <a:r>
                <a:rPr lang="en-US" sz="600" b="1" dirty="0">
                  <a:solidFill>
                    <a:srgbClr val="646569"/>
                  </a:solidFill>
                </a:rPr>
                <a:t>MM Standby</a:t>
              </a:r>
            </a:p>
          </p:txBody>
        </p:sp>
        <p:sp>
          <p:nvSpPr>
            <p:cNvPr id="30" name="TextBox 29"/>
            <p:cNvSpPr txBox="1"/>
            <p:nvPr/>
          </p:nvSpPr>
          <p:spPr>
            <a:xfrm>
              <a:off x="7838742" y="1109178"/>
              <a:ext cx="896272" cy="246221"/>
            </a:xfrm>
            <a:prstGeom prst="rect">
              <a:avLst/>
            </a:prstGeom>
            <a:noFill/>
          </p:spPr>
          <p:txBody>
            <a:bodyPr wrap="square" rtlCol="0">
              <a:spAutoFit/>
            </a:bodyPr>
            <a:lstStyle/>
            <a:p>
              <a:pPr algn="ctr"/>
              <a:r>
                <a:rPr lang="en-US" sz="600" b="1" dirty="0">
                  <a:solidFill>
                    <a:srgbClr val="646569"/>
                  </a:solidFill>
                </a:rPr>
                <a:t>MM Master</a:t>
              </a:r>
            </a:p>
          </p:txBody>
        </p:sp>
        <p:cxnSp>
          <p:nvCxnSpPr>
            <p:cNvPr id="31" name="Straight Connector 30"/>
            <p:cNvCxnSpPr/>
            <p:nvPr/>
          </p:nvCxnSpPr>
          <p:spPr bwMode="auto">
            <a:xfrm>
              <a:off x="8653578" y="779928"/>
              <a:ext cx="1148933" cy="0"/>
            </a:xfrm>
            <a:prstGeom prst="line">
              <a:avLst/>
            </a:prstGeom>
            <a:solidFill>
              <a:schemeClr val="accent1"/>
            </a:solidFill>
            <a:ln w="25400" cap="rnd" cmpd="sng" algn="ctr">
              <a:solidFill>
                <a:srgbClr val="EF8333"/>
              </a:solidFill>
              <a:prstDash val="sysDot"/>
              <a:round/>
              <a:headEnd type="arrow" w="sm" len="sm"/>
              <a:tailEnd type="arrow" w="sm" len="sm"/>
            </a:ln>
            <a:effectLst/>
          </p:spPr>
        </p:cxnSp>
      </p:grpSp>
      <p:grpSp>
        <p:nvGrpSpPr>
          <p:cNvPr id="6" name="Group 5"/>
          <p:cNvGrpSpPr/>
          <p:nvPr/>
        </p:nvGrpSpPr>
        <p:grpSpPr>
          <a:xfrm>
            <a:off x="4956099" y="2272457"/>
            <a:ext cx="3889586" cy="1360244"/>
            <a:chOff x="6608131" y="1923689"/>
            <a:chExt cx="5286907" cy="2919912"/>
          </a:xfrm>
        </p:grpSpPr>
        <p:sp>
          <p:nvSpPr>
            <p:cNvPr id="86" name="TextBox 85"/>
            <p:cNvSpPr txBox="1"/>
            <p:nvPr/>
          </p:nvSpPr>
          <p:spPr>
            <a:xfrm>
              <a:off x="10664398" y="3165176"/>
              <a:ext cx="1164085" cy="246221"/>
            </a:xfrm>
            <a:prstGeom prst="rect">
              <a:avLst/>
            </a:prstGeom>
            <a:noFill/>
          </p:spPr>
          <p:txBody>
            <a:bodyPr wrap="square" rtlCol="0">
              <a:spAutoFit/>
            </a:bodyPr>
            <a:lstStyle/>
            <a:p>
              <a:pPr algn="ctr"/>
              <a:r>
                <a:rPr lang="en-US" sz="600" b="1" dirty="0">
                  <a:solidFill>
                    <a:srgbClr val="646569"/>
                  </a:solidFill>
                </a:rPr>
                <a:t>MD2</a:t>
              </a:r>
            </a:p>
          </p:txBody>
        </p:sp>
        <p:sp>
          <p:nvSpPr>
            <p:cNvPr id="92" name="Oval 91"/>
            <p:cNvSpPr/>
            <p:nvPr/>
          </p:nvSpPr>
          <p:spPr bwMode="auto">
            <a:xfrm>
              <a:off x="9452447" y="1923689"/>
              <a:ext cx="2442591" cy="2919912"/>
            </a:xfrm>
            <a:prstGeom prst="ellipse">
              <a:avLst/>
            </a:prstGeom>
            <a:no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a:latin typeface="Arial" charset="0"/>
                <a:ea typeface="ＭＳ Ｐゴシック" pitchFamily="34" charset="-128"/>
              </a:endParaRPr>
            </a:p>
          </p:txBody>
        </p:sp>
        <p:sp>
          <p:nvSpPr>
            <p:cNvPr id="52" name="TextBox 51"/>
            <p:cNvSpPr txBox="1"/>
            <p:nvPr/>
          </p:nvSpPr>
          <p:spPr>
            <a:xfrm>
              <a:off x="7329098" y="1947871"/>
              <a:ext cx="1276861" cy="246221"/>
            </a:xfrm>
            <a:prstGeom prst="rect">
              <a:avLst/>
            </a:prstGeom>
            <a:noFill/>
          </p:spPr>
          <p:txBody>
            <a:bodyPr wrap="square" rtlCol="0">
              <a:spAutoFit/>
            </a:bodyPr>
            <a:lstStyle/>
            <a:p>
              <a:pPr algn="ctr"/>
              <a:endParaRPr lang="en-US" sz="600" b="1" dirty="0">
                <a:solidFill>
                  <a:srgbClr val="646569"/>
                </a:solidFill>
              </a:endParaRPr>
            </a:p>
          </p:txBody>
        </p:sp>
        <p:sp>
          <p:nvSpPr>
            <p:cNvPr id="53" name="TextBox 52"/>
            <p:cNvSpPr txBox="1"/>
            <p:nvPr/>
          </p:nvSpPr>
          <p:spPr>
            <a:xfrm>
              <a:off x="10181029" y="1947871"/>
              <a:ext cx="1276861" cy="246221"/>
            </a:xfrm>
            <a:prstGeom prst="rect">
              <a:avLst/>
            </a:prstGeom>
            <a:noFill/>
          </p:spPr>
          <p:txBody>
            <a:bodyPr wrap="square" rtlCol="0">
              <a:spAutoFit/>
            </a:bodyPr>
            <a:lstStyle/>
            <a:p>
              <a:pPr algn="ctr"/>
              <a:endParaRPr lang="en-US" sz="600" b="1" dirty="0">
                <a:solidFill>
                  <a:srgbClr val="646569"/>
                </a:solidFill>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488" y="2501056"/>
              <a:ext cx="730290" cy="731520"/>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488" y="3501038"/>
              <a:ext cx="730290" cy="731520"/>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950" y="2501056"/>
              <a:ext cx="730290" cy="731520"/>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950" y="3498500"/>
              <a:ext cx="730290" cy="731520"/>
            </a:xfrm>
            <a:prstGeom prst="rect">
              <a:avLst/>
            </a:prstGeom>
          </p:spPr>
        </p:pic>
        <p:sp>
          <p:nvSpPr>
            <p:cNvPr id="75" name="TextBox 74"/>
            <p:cNvSpPr txBox="1"/>
            <p:nvPr/>
          </p:nvSpPr>
          <p:spPr>
            <a:xfrm>
              <a:off x="6856130" y="3141787"/>
              <a:ext cx="896272" cy="246221"/>
            </a:xfrm>
            <a:prstGeom prst="rect">
              <a:avLst/>
            </a:prstGeom>
            <a:noFill/>
          </p:spPr>
          <p:txBody>
            <a:bodyPr wrap="square" rtlCol="0">
              <a:spAutoFit/>
            </a:bodyPr>
            <a:lstStyle/>
            <a:p>
              <a:pPr algn="ctr"/>
              <a:r>
                <a:rPr lang="en-US" sz="600" b="1" dirty="0">
                  <a:solidFill>
                    <a:srgbClr val="646569"/>
                  </a:solidFill>
                </a:rPr>
                <a:t>MD1</a:t>
              </a:r>
            </a:p>
          </p:txBody>
        </p:sp>
        <p:sp>
          <p:nvSpPr>
            <p:cNvPr id="76" name="TextBox 75"/>
            <p:cNvSpPr txBox="1"/>
            <p:nvPr/>
          </p:nvSpPr>
          <p:spPr>
            <a:xfrm>
              <a:off x="7923842" y="4152809"/>
              <a:ext cx="896272" cy="246221"/>
            </a:xfrm>
            <a:prstGeom prst="rect">
              <a:avLst/>
            </a:prstGeom>
            <a:noFill/>
          </p:spPr>
          <p:txBody>
            <a:bodyPr wrap="square" rtlCol="0">
              <a:spAutoFit/>
            </a:bodyPr>
            <a:lstStyle/>
            <a:p>
              <a:pPr algn="ctr"/>
              <a:r>
                <a:rPr lang="en-US" sz="600" b="1" dirty="0">
                  <a:solidFill>
                    <a:srgbClr val="646569"/>
                  </a:solidFill>
                </a:rPr>
                <a:t>MD4</a:t>
              </a:r>
            </a:p>
          </p:txBody>
        </p:sp>
        <p:sp>
          <p:nvSpPr>
            <p:cNvPr id="77" name="TextBox 76"/>
            <p:cNvSpPr txBox="1"/>
            <p:nvPr/>
          </p:nvSpPr>
          <p:spPr>
            <a:xfrm>
              <a:off x="6780076" y="4134562"/>
              <a:ext cx="896272" cy="246221"/>
            </a:xfrm>
            <a:prstGeom prst="rect">
              <a:avLst/>
            </a:prstGeom>
            <a:noFill/>
          </p:spPr>
          <p:txBody>
            <a:bodyPr wrap="square" rtlCol="0">
              <a:spAutoFit/>
            </a:bodyPr>
            <a:lstStyle/>
            <a:p>
              <a:pPr algn="ctr"/>
              <a:r>
                <a:rPr lang="en-US" sz="600" b="1" dirty="0">
                  <a:solidFill>
                    <a:srgbClr val="646569"/>
                  </a:solidFill>
                </a:rPr>
                <a:t>MD3</a:t>
              </a:r>
            </a:p>
          </p:txBody>
        </p:sp>
        <p:sp>
          <p:nvSpPr>
            <p:cNvPr id="78" name="TextBox 77"/>
            <p:cNvSpPr txBox="1"/>
            <p:nvPr/>
          </p:nvSpPr>
          <p:spPr>
            <a:xfrm>
              <a:off x="7801167" y="3149767"/>
              <a:ext cx="1164085" cy="246221"/>
            </a:xfrm>
            <a:prstGeom prst="rect">
              <a:avLst/>
            </a:prstGeom>
            <a:noFill/>
          </p:spPr>
          <p:txBody>
            <a:bodyPr wrap="square" rtlCol="0">
              <a:spAutoFit/>
            </a:bodyPr>
            <a:lstStyle/>
            <a:p>
              <a:pPr algn="ctr"/>
              <a:r>
                <a:rPr lang="en-US" sz="600" b="1" dirty="0">
                  <a:solidFill>
                    <a:srgbClr val="646569"/>
                  </a:solidFill>
                </a:rPr>
                <a:t>MD2</a:t>
              </a: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418" y="2501056"/>
              <a:ext cx="730290" cy="731520"/>
            </a:xfrm>
            <a:prstGeom prst="rect">
              <a:avLst/>
            </a:prstGeom>
          </p:spPr>
        </p:pic>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418" y="3501038"/>
              <a:ext cx="730290" cy="731520"/>
            </a:xfrm>
            <a:prstGeom prst="rect">
              <a:avLst/>
            </a:prstGeom>
          </p:spPr>
        </p:pic>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880" y="2501056"/>
              <a:ext cx="730290" cy="731520"/>
            </a:xfrm>
            <a:prstGeom prst="rect">
              <a:avLst/>
            </a:prstGeom>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880" y="3511614"/>
              <a:ext cx="730290" cy="731520"/>
            </a:xfrm>
            <a:prstGeom prst="rect">
              <a:avLst/>
            </a:prstGeom>
          </p:spPr>
        </p:pic>
        <p:sp>
          <p:nvSpPr>
            <p:cNvPr id="83" name="TextBox 82"/>
            <p:cNvSpPr txBox="1"/>
            <p:nvPr/>
          </p:nvSpPr>
          <p:spPr>
            <a:xfrm>
              <a:off x="9708061" y="3141787"/>
              <a:ext cx="896272" cy="246221"/>
            </a:xfrm>
            <a:prstGeom prst="rect">
              <a:avLst/>
            </a:prstGeom>
            <a:noFill/>
          </p:spPr>
          <p:txBody>
            <a:bodyPr wrap="square" rtlCol="0">
              <a:spAutoFit/>
            </a:bodyPr>
            <a:lstStyle/>
            <a:p>
              <a:pPr algn="ctr"/>
              <a:r>
                <a:rPr lang="en-US" sz="600" b="1" dirty="0">
                  <a:solidFill>
                    <a:srgbClr val="646569"/>
                  </a:solidFill>
                </a:rPr>
                <a:t>MD1</a:t>
              </a:r>
            </a:p>
          </p:txBody>
        </p:sp>
        <p:sp>
          <p:nvSpPr>
            <p:cNvPr id="84" name="TextBox 83"/>
            <p:cNvSpPr txBox="1"/>
            <p:nvPr/>
          </p:nvSpPr>
          <p:spPr>
            <a:xfrm>
              <a:off x="10775773" y="4165922"/>
              <a:ext cx="896272" cy="246221"/>
            </a:xfrm>
            <a:prstGeom prst="rect">
              <a:avLst/>
            </a:prstGeom>
            <a:noFill/>
          </p:spPr>
          <p:txBody>
            <a:bodyPr wrap="square" rtlCol="0">
              <a:spAutoFit/>
            </a:bodyPr>
            <a:lstStyle/>
            <a:p>
              <a:pPr algn="ctr"/>
              <a:r>
                <a:rPr lang="en-US" sz="600" b="1" dirty="0">
                  <a:solidFill>
                    <a:srgbClr val="646569"/>
                  </a:solidFill>
                </a:rPr>
                <a:t>MD4</a:t>
              </a:r>
            </a:p>
          </p:txBody>
        </p:sp>
        <p:sp>
          <p:nvSpPr>
            <p:cNvPr id="85" name="TextBox 84"/>
            <p:cNvSpPr txBox="1"/>
            <p:nvPr/>
          </p:nvSpPr>
          <p:spPr>
            <a:xfrm>
              <a:off x="9632006" y="4134562"/>
              <a:ext cx="896272" cy="246221"/>
            </a:xfrm>
            <a:prstGeom prst="rect">
              <a:avLst/>
            </a:prstGeom>
            <a:noFill/>
          </p:spPr>
          <p:txBody>
            <a:bodyPr wrap="square" rtlCol="0">
              <a:spAutoFit/>
            </a:bodyPr>
            <a:lstStyle/>
            <a:p>
              <a:pPr algn="ctr"/>
              <a:r>
                <a:rPr lang="en-US" sz="600" b="1" dirty="0">
                  <a:solidFill>
                    <a:srgbClr val="646569"/>
                  </a:solidFill>
                </a:rPr>
                <a:t>MD3</a:t>
              </a:r>
            </a:p>
          </p:txBody>
        </p:sp>
        <p:sp>
          <p:nvSpPr>
            <p:cNvPr id="90" name="Oval 89"/>
            <p:cNvSpPr/>
            <p:nvPr/>
          </p:nvSpPr>
          <p:spPr bwMode="auto">
            <a:xfrm>
              <a:off x="6608131" y="1923689"/>
              <a:ext cx="2442591" cy="2919912"/>
            </a:xfrm>
            <a:prstGeom prst="ellipse">
              <a:avLst/>
            </a:prstGeom>
            <a:no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a:latin typeface="Arial" charset="0"/>
                <a:ea typeface="ＭＳ Ｐゴシック" pitchFamily="34" charset="-128"/>
              </a:endParaRPr>
            </a:p>
          </p:txBody>
        </p:sp>
        <p:sp>
          <p:nvSpPr>
            <p:cNvPr id="94" name="TextBox 93"/>
            <p:cNvSpPr txBox="1"/>
            <p:nvPr/>
          </p:nvSpPr>
          <p:spPr>
            <a:xfrm>
              <a:off x="7151472" y="1948987"/>
              <a:ext cx="1276861" cy="461665"/>
            </a:xfrm>
            <a:prstGeom prst="rect">
              <a:avLst/>
            </a:prstGeom>
            <a:noFill/>
          </p:spPr>
          <p:txBody>
            <a:bodyPr wrap="square" rtlCol="0">
              <a:spAutoFit/>
            </a:bodyPr>
            <a:lstStyle/>
            <a:p>
              <a:pPr algn="ctr"/>
              <a:r>
                <a:rPr lang="en-US" sz="1050" b="1" dirty="0">
                  <a:solidFill>
                    <a:srgbClr val="646569"/>
                  </a:solidFill>
                </a:rPr>
                <a:t>Cluster 1</a:t>
              </a:r>
              <a:endParaRPr lang="en-US" b="1" dirty="0">
                <a:solidFill>
                  <a:srgbClr val="EF8333"/>
                </a:solidFill>
              </a:endParaRPr>
            </a:p>
            <a:p>
              <a:pPr algn="ctr"/>
              <a:endParaRPr lang="en-US" sz="600" b="1" dirty="0">
                <a:solidFill>
                  <a:srgbClr val="646569"/>
                </a:solidFill>
              </a:endParaRPr>
            </a:p>
          </p:txBody>
        </p:sp>
        <p:sp>
          <p:nvSpPr>
            <p:cNvPr id="95" name="TextBox 94"/>
            <p:cNvSpPr txBox="1"/>
            <p:nvPr/>
          </p:nvSpPr>
          <p:spPr>
            <a:xfrm>
              <a:off x="10003402" y="1948987"/>
              <a:ext cx="1276861" cy="461665"/>
            </a:xfrm>
            <a:prstGeom prst="rect">
              <a:avLst/>
            </a:prstGeom>
            <a:noFill/>
          </p:spPr>
          <p:txBody>
            <a:bodyPr wrap="square" rtlCol="0">
              <a:spAutoFit/>
            </a:bodyPr>
            <a:lstStyle/>
            <a:p>
              <a:pPr algn="ctr"/>
              <a:r>
                <a:rPr lang="en-US" sz="1050" b="1" dirty="0">
                  <a:solidFill>
                    <a:srgbClr val="646569"/>
                  </a:solidFill>
                </a:rPr>
                <a:t>Cluster 2</a:t>
              </a:r>
              <a:endParaRPr lang="en-US" b="1" dirty="0">
                <a:solidFill>
                  <a:srgbClr val="EF8333"/>
                </a:solidFill>
              </a:endParaRPr>
            </a:p>
            <a:p>
              <a:pPr algn="ctr"/>
              <a:endParaRPr lang="en-US" sz="600" b="1" dirty="0">
                <a:solidFill>
                  <a:srgbClr val="646569"/>
                </a:solidFill>
              </a:endParaRPr>
            </a:p>
          </p:txBody>
        </p:sp>
      </p:grpSp>
      <p:grpSp>
        <p:nvGrpSpPr>
          <p:cNvPr id="5" name="Group 4"/>
          <p:cNvGrpSpPr/>
          <p:nvPr/>
        </p:nvGrpSpPr>
        <p:grpSpPr>
          <a:xfrm>
            <a:off x="5110052" y="3601206"/>
            <a:ext cx="3305090" cy="932143"/>
            <a:chOff x="6780063" y="4684298"/>
            <a:chExt cx="4896557" cy="1896257"/>
          </a:xfrm>
        </p:grpSpPr>
        <p:cxnSp>
          <p:nvCxnSpPr>
            <p:cNvPr id="33" name="Straight Connector 32"/>
            <p:cNvCxnSpPr/>
            <p:nvPr/>
          </p:nvCxnSpPr>
          <p:spPr bwMode="auto">
            <a:xfrm>
              <a:off x="8354683" y="4684298"/>
              <a:ext cx="304429" cy="509266"/>
            </a:xfrm>
            <a:prstGeom prst="line">
              <a:avLst/>
            </a:prstGeom>
            <a:solidFill>
              <a:schemeClr val="accent1"/>
            </a:solidFill>
            <a:ln w="19050" cap="rnd" cmpd="sng" algn="ctr">
              <a:solidFill>
                <a:srgbClr val="646569"/>
              </a:solidFill>
              <a:prstDash val="solid"/>
              <a:round/>
              <a:headEnd type="none" w="med" len="med"/>
              <a:tailEnd type="none" w="med" len="med"/>
            </a:ln>
            <a:effectLst/>
          </p:spPr>
        </p:cxnSp>
        <p:cxnSp>
          <p:nvCxnSpPr>
            <p:cNvPr id="51" name="Straight Connector 50"/>
            <p:cNvCxnSpPr/>
            <p:nvPr/>
          </p:nvCxnSpPr>
          <p:spPr bwMode="auto">
            <a:xfrm flipH="1">
              <a:off x="9850068" y="4714831"/>
              <a:ext cx="280922" cy="485269"/>
            </a:xfrm>
            <a:prstGeom prst="line">
              <a:avLst/>
            </a:prstGeom>
            <a:solidFill>
              <a:schemeClr val="accent1"/>
            </a:solidFill>
            <a:ln w="19050" cap="rnd" cmpd="sng" algn="ctr">
              <a:solidFill>
                <a:srgbClr val="646569"/>
              </a:solidFill>
              <a:prstDash val="solid"/>
              <a:round/>
              <a:headEnd type="none" w="med" len="med"/>
              <a:tailEnd type="none" w="med" len="med"/>
            </a:ln>
            <a:effectLst/>
          </p:spPr>
        </p:cxnSp>
        <p:sp>
          <p:nvSpPr>
            <p:cNvPr id="116" name="Oval 115"/>
            <p:cNvSpPr/>
            <p:nvPr/>
          </p:nvSpPr>
          <p:spPr bwMode="auto">
            <a:xfrm>
              <a:off x="6780063" y="5171813"/>
              <a:ext cx="4896557" cy="1408742"/>
            </a:xfrm>
            <a:prstGeom prst="ellipse">
              <a:avLst/>
            </a:prstGeom>
            <a:noFill/>
            <a:ln w="19050" cap="flat" cmpd="sng" algn="ctr">
              <a:solidFill>
                <a:schemeClr val="bg2"/>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a:latin typeface="Arial" charset="0"/>
                <a:ea typeface="ＭＳ Ｐゴシック" pitchFamily="34" charset="-128"/>
              </a:endParaRPr>
            </a:p>
          </p:txBody>
        </p:sp>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0241" y="5457197"/>
              <a:ext cx="457200" cy="457200"/>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3141" y="5469608"/>
              <a:ext cx="457200" cy="457200"/>
            </a:xfrm>
            <a:prstGeom prst="rect">
              <a:avLst/>
            </a:prstGeom>
          </p:spPr>
        </p:pic>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693" y="5469608"/>
              <a:ext cx="457200" cy="457200"/>
            </a:xfrm>
            <a:prstGeom prst="rect">
              <a:avLst/>
            </a:prstGeom>
          </p:spPr>
        </p:pic>
        <p:pic>
          <p:nvPicPr>
            <p:cNvPr id="120" name="Picture 1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3493" y="5861387"/>
              <a:ext cx="457200" cy="457200"/>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6393" y="5873798"/>
              <a:ext cx="457200" cy="457200"/>
            </a:xfrm>
            <a:prstGeom prst="rect">
              <a:avLst/>
            </a:prstGeom>
          </p:spPr>
        </p:pic>
        <p:pic>
          <p:nvPicPr>
            <p:cNvPr id="122" name="Picture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4945" y="5873798"/>
              <a:ext cx="457200" cy="457200"/>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5141" y="5457197"/>
              <a:ext cx="457200" cy="457200"/>
            </a:xfrm>
            <a:prstGeom prst="rect">
              <a:avLst/>
            </a:prstGeom>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8041" y="5469608"/>
              <a:ext cx="457200" cy="457200"/>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6593" y="5469608"/>
              <a:ext cx="457200" cy="457200"/>
            </a:xfrm>
            <a:prstGeom prst="rect">
              <a:avLst/>
            </a:prstGeom>
          </p:spPr>
        </p:pic>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8393" y="5861387"/>
              <a:ext cx="457200" cy="457200"/>
            </a:xfrm>
            <a:prstGeom prst="rect">
              <a:avLst/>
            </a:prstGeom>
          </p:spPr>
        </p:pic>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1293" y="5873798"/>
              <a:ext cx="457200" cy="457200"/>
            </a:xfrm>
            <a:prstGeom prst="rect">
              <a:avLst/>
            </a:prstGeom>
          </p:spPr>
        </p:pic>
        <p:pic>
          <p:nvPicPr>
            <p:cNvPr id="128" name="Picture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9845" y="5873798"/>
              <a:ext cx="457200" cy="457200"/>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4537" y="5457197"/>
              <a:ext cx="457200" cy="457200"/>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7437" y="5469608"/>
              <a:ext cx="457200" cy="457200"/>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989" y="5469608"/>
              <a:ext cx="457200" cy="457200"/>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7789" y="5861387"/>
              <a:ext cx="457200" cy="457200"/>
            </a:xfrm>
            <a:prstGeom prst="rect">
              <a:avLst/>
            </a:prstGeom>
          </p:spPr>
        </p:pic>
        <p:pic>
          <p:nvPicPr>
            <p:cNvPr id="133" name="Pictur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0689" y="5873798"/>
              <a:ext cx="457200" cy="457200"/>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9241" y="5873798"/>
              <a:ext cx="457200" cy="457200"/>
            </a:xfrm>
            <a:prstGeom prst="rect">
              <a:avLst/>
            </a:prstGeom>
          </p:spPr>
        </p:pic>
      </p:grpSp>
      <p:cxnSp>
        <p:nvCxnSpPr>
          <p:cNvPr id="135" name="Straight Arrow Connector 134"/>
          <p:cNvCxnSpPr/>
          <p:nvPr/>
        </p:nvCxnSpPr>
        <p:spPr>
          <a:xfrm flipV="1">
            <a:off x="7227582" y="3423433"/>
            <a:ext cx="260742" cy="457406"/>
          </a:xfrm>
          <a:prstGeom prst="straightConnector1">
            <a:avLst/>
          </a:prstGeom>
          <a:ln w="76200">
            <a:solidFill>
              <a:srgbClr val="004876">
                <a:alpha val="47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381202" y="3416143"/>
            <a:ext cx="270212" cy="464696"/>
          </a:xfrm>
          <a:prstGeom prst="straightConnector1">
            <a:avLst/>
          </a:prstGeom>
          <a:ln w="76200">
            <a:solidFill>
              <a:srgbClr val="004876">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flipV="1">
            <a:off x="7379582" y="1805897"/>
            <a:ext cx="336566" cy="439077"/>
          </a:xfrm>
          <a:prstGeom prst="straightConnector1">
            <a:avLst/>
          </a:prstGeom>
          <a:ln w="76200">
            <a:solidFill>
              <a:srgbClr val="004876">
                <a:alpha val="47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019318" y="1893176"/>
            <a:ext cx="405794" cy="417251"/>
          </a:xfrm>
          <a:prstGeom prst="straightConnector1">
            <a:avLst/>
          </a:prstGeom>
          <a:ln w="76200">
            <a:solidFill>
              <a:srgbClr val="004876">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7881693" y="959123"/>
            <a:ext cx="1260383" cy="507831"/>
          </a:xfrm>
          <a:prstGeom prst="rect">
            <a:avLst/>
          </a:prstGeom>
          <a:noFill/>
        </p:spPr>
        <p:txBody>
          <a:bodyPr wrap="square" rtlCol="0">
            <a:spAutoFit/>
          </a:bodyPr>
          <a:lstStyle/>
          <a:p>
            <a:pPr algn="ctr"/>
            <a:r>
              <a:rPr lang="en-US" sz="900" dirty="0">
                <a:solidFill>
                  <a:srgbClr val="008375"/>
                </a:solidFill>
              </a:rPr>
              <a:t>Air Match</a:t>
            </a:r>
          </a:p>
          <a:p>
            <a:pPr algn="ctr"/>
            <a:r>
              <a:rPr lang="en-US" sz="900" dirty="0">
                <a:solidFill>
                  <a:srgbClr val="008375"/>
                </a:solidFill>
              </a:rPr>
              <a:t>calculates solution for each AP</a:t>
            </a:r>
          </a:p>
        </p:txBody>
      </p:sp>
      <p:cxnSp>
        <p:nvCxnSpPr>
          <p:cNvPr id="144" name="Straight Arrow Connector 143"/>
          <p:cNvCxnSpPr/>
          <p:nvPr/>
        </p:nvCxnSpPr>
        <p:spPr>
          <a:xfrm flipV="1">
            <a:off x="5827044" y="1871852"/>
            <a:ext cx="323693" cy="369755"/>
          </a:xfrm>
          <a:prstGeom prst="straightConnector1">
            <a:avLst/>
          </a:prstGeom>
          <a:ln w="76200">
            <a:solidFill>
              <a:srgbClr val="FF8300">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7651865" y="1823455"/>
            <a:ext cx="315753" cy="407449"/>
          </a:xfrm>
          <a:prstGeom prst="straightConnector1">
            <a:avLst/>
          </a:prstGeom>
          <a:ln w="76200">
            <a:solidFill>
              <a:srgbClr val="FF8300">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6183088" y="3572592"/>
            <a:ext cx="198113" cy="332963"/>
          </a:xfrm>
          <a:prstGeom prst="straightConnector1">
            <a:avLst/>
          </a:prstGeom>
          <a:ln w="76200">
            <a:solidFill>
              <a:srgbClr val="FF8300">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7529931" y="3567231"/>
            <a:ext cx="174418" cy="338324"/>
          </a:xfrm>
          <a:prstGeom prst="straightConnector1">
            <a:avLst/>
          </a:prstGeom>
          <a:ln w="76200">
            <a:solidFill>
              <a:srgbClr val="FF8300">
                <a:alpha val="47000"/>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07616" y="3944229"/>
            <a:ext cx="4128194" cy="685800"/>
            <a:chOff x="685800" y="2528900"/>
            <a:chExt cx="5410054" cy="914400"/>
          </a:xfrm>
        </p:grpSpPr>
        <p:sp>
          <p:nvSpPr>
            <p:cNvPr id="97" name="Rectangle 96"/>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8" name="Oval 9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99" name="TextBox 9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5</a:t>
              </a:r>
            </a:p>
          </p:txBody>
        </p:sp>
        <p:sp>
          <p:nvSpPr>
            <p:cNvPr id="100" name="TextBox 99"/>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MD’s send dot11 radio profile to AP’s</a:t>
              </a:r>
            </a:p>
          </p:txBody>
        </p:sp>
      </p:grpSp>
    </p:spTree>
    <p:extLst>
      <p:ext uri="{BB962C8B-B14F-4D97-AF65-F5344CB8AC3E}">
        <p14:creationId xmlns:p14="http://schemas.microsoft.com/office/powerpoint/2010/main" val="172643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wipe(down)">
                                      <p:cBhvr>
                                        <p:cTn id="18" dur="500"/>
                                        <p:tgtEl>
                                          <p:spTgt spid="136"/>
                                        </p:tgtEl>
                                      </p:cBhvr>
                                    </p:animEffect>
                                  </p:childTnLst>
                                </p:cTn>
                              </p:par>
                              <p:par>
                                <p:cTn id="19" presetID="22" presetClass="entr" presetSubtype="4"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wipe(down)">
                                      <p:cBhvr>
                                        <p:cTn id="21" dur="500"/>
                                        <p:tgtEl>
                                          <p:spTgt spid="135"/>
                                        </p:tgtEl>
                                      </p:cBhvr>
                                    </p:animEffect>
                                  </p:childTnLst>
                                </p:cTn>
                              </p:par>
                              <p:par>
                                <p:cTn id="22" presetID="22" presetClass="entr" presetSubtype="4"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wipe(down)">
                                      <p:cBhvr>
                                        <p:cTn id="29" dur="500"/>
                                        <p:tgtEl>
                                          <p:spTgt spid="139"/>
                                        </p:tgtEl>
                                      </p:cBhvr>
                                    </p:animEffect>
                                  </p:childTnLst>
                                </p:cTn>
                              </p:par>
                              <p:par>
                                <p:cTn id="30" presetID="22" presetClass="entr" presetSubtype="4" fill="hold" nodeType="with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wipe(down)">
                                      <p:cBhvr>
                                        <p:cTn id="32" dur="500"/>
                                        <p:tgtEl>
                                          <p:spTgt spid="138"/>
                                        </p:tgtEl>
                                      </p:cBhvr>
                                    </p:animEffect>
                                  </p:childTnLst>
                                </p:cTn>
                              </p:par>
                              <p:par>
                                <p:cTn id="33" presetID="22" presetClass="entr" presetSubtype="4"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down)">
                                      <p:cBhvr>
                                        <p:cTn id="40" dur="500"/>
                                        <p:tgtEl>
                                          <p:spTgt spid="143"/>
                                        </p:tgtEl>
                                      </p:cBhvr>
                                    </p:animEffect>
                                  </p:childTnLst>
                                </p:cTn>
                              </p:par>
                              <p:par>
                                <p:cTn id="41" presetID="22" presetClass="entr" presetSubtype="4"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down)">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wipe(down)">
                                      <p:cBhvr>
                                        <p:cTn id="48" dur="500"/>
                                        <p:tgtEl>
                                          <p:spTgt spid="144"/>
                                        </p:tgtEl>
                                      </p:cBhvr>
                                    </p:animEffect>
                                  </p:childTnLst>
                                </p:cTn>
                              </p:par>
                              <p:par>
                                <p:cTn id="49" presetID="22" presetClass="entr" presetSubtype="4" fill="hold" nodeType="with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down)">
                                      <p:cBhvr>
                                        <p:cTn id="51" dur="500"/>
                                        <p:tgtEl>
                                          <p:spTgt spid="151"/>
                                        </p:tgtEl>
                                      </p:cBhvr>
                                    </p:animEffect>
                                  </p:childTnLst>
                                </p:cTn>
                              </p:par>
                              <p:par>
                                <p:cTn id="52" presetID="22" presetClass="entr" presetSubtype="4" fill="hold"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wipe(down)">
                                      <p:cBhvr>
                                        <p:cTn id="54" dur="500"/>
                                        <p:tgtEl>
                                          <p:spTgt spid="17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wipe(down)">
                                      <p:cBhvr>
                                        <p:cTn id="59" dur="500"/>
                                        <p:tgtEl>
                                          <p:spTgt spid="154"/>
                                        </p:tgtEl>
                                      </p:cBhvr>
                                    </p:animEffect>
                                  </p:childTnLst>
                                </p:cTn>
                              </p:par>
                              <p:par>
                                <p:cTn id="60" presetID="22" presetClass="entr" presetSubtype="4" fill="hold" nodeType="with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wipe(down)">
                                      <p:cBhvr>
                                        <p:cTn id="62" dur="500"/>
                                        <p:tgtEl>
                                          <p:spTgt spid="156"/>
                                        </p:tgtEl>
                                      </p:cBhvr>
                                    </p:animEffect>
                                  </p:childTnLst>
                                </p:cTn>
                              </p:par>
                              <p:par>
                                <p:cTn id="63" presetID="22" presetClass="entr" presetSubtype="4"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down)">
                                      <p:cBhvr>
                                        <p:cTn id="6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AirMatch – Input Metrics</a:t>
            </a:r>
            <a:endParaRPr lang="en-US" dirty="0"/>
          </a:p>
        </p:txBody>
      </p:sp>
    </p:spTree>
    <p:custDataLst>
      <p:tags r:id="rId1"/>
    </p:custDataLst>
    <p:extLst>
      <p:ext uri="{BB962C8B-B14F-4D97-AF65-F5344CB8AC3E}">
        <p14:creationId xmlns:p14="http://schemas.microsoft.com/office/powerpoint/2010/main" val="24577786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8775" y="213197"/>
            <a:ext cx="8227457" cy="308610"/>
          </a:xfrm>
        </p:spPr>
        <p:txBody>
          <a:bodyPr/>
          <a:lstStyle/>
          <a:p>
            <a:r>
              <a:rPr lang="en-US"/>
              <a:t>AirMatch – Input Metrics</a:t>
            </a:r>
            <a:endParaRPr lang="en-US" dirty="0"/>
          </a:p>
        </p:txBody>
      </p:sp>
      <p:grpSp>
        <p:nvGrpSpPr>
          <p:cNvPr id="9" name="Group 8"/>
          <p:cNvGrpSpPr/>
          <p:nvPr/>
        </p:nvGrpSpPr>
        <p:grpSpPr>
          <a:xfrm>
            <a:off x="603380" y="1192307"/>
            <a:ext cx="7364017" cy="825088"/>
            <a:chOff x="733836" y="2531798"/>
            <a:chExt cx="10725502" cy="1080382"/>
          </a:xfrm>
          <a:solidFill>
            <a:srgbClr val="004976"/>
          </a:solidFill>
        </p:grpSpPr>
        <p:sp>
          <p:nvSpPr>
            <p:cNvPr id="10" name="Rectangle 9"/>
            <p:cNvSpPr/>
            <p:nvPr/>
          </p:nvSpPr>
          <p:spPr bwMode="ltGray">
            <a:xfrm>
              <a:off x="1523493" y="2625154"/>
              <a:ext cx="9935845" cy="731519"/>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1" name="Oval 10"/>
            <p:cNvSpPr/>
            <p:nvPr/>
          </p:nvSpPr>
          <p:spPr bwMode="auto">
            <a:xfrm>
              <a:off x="733836" y="2531798"/>
              <a:ext cx="909699" cy="894376"/>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3" name="TextBox 12"/>
            <p:cNvSpPr txBox="1"/>
            <p:nvPr/>
          </p:nvSpPr>
          <p:spPr>
            <a:xfrm>
              <a:off x="1775519" y="2733468"/>
              <a:ext cx="9683819" cy="878712"/>
            </a:xfrm>
            <a:prstGeom prst="rect">
              <a:avLst/>
            </a:prstGeom>
            <a:noFill/>
          </p:spPr>
          <p:txBody>
            <a:bodyPr wrap="square" lIns="0" tIns="0" rIns="0" bIns="0" rtlCol="0" anchor="ctr">
              <a:noAutofit/>
            </a:bodyPr>
            <a:lstStyle/>
            <a:p>
              <a:pPr>
                <a:lnSpc>
                  <a:spcPct val="90000"/>
                </a:lnSpc>
              </a:pPr>
              <a:r>
                <a:rPr lang="en-US" i="1" dirty="0">
                  <a:solidFill>
                    <a:schemeClr val="bg1"/>
                  </a:solidFill>
                </a:rPr>
                <a:t>Radio’s operating condition ( in reporting_radio)</a:t>
              </a:r>
              <a:endParaRPr lang="en-US" dirty="0">
                <a:solidFill>
                  <a:schemeClr val="bg1"/>
                </a:solidFill>
              </a:endParaRPr>
            </a:p>
            <a:p>
              <a:pPr>
                <a:lnSpc>
                  <a:spcPct val="90000"/>
                </a:lnSpc>
              </a:pPr>
              <a:endParaRPr lang="en-US" dirty="0">
                <a:solidFill>
                  <a:schemeClr val="bg1"/>
                </a:solidFill>
              </a:endParaRPr>
            </a:p>
          </p:txBody>
        </p:sp>
      </p:grpSp>
      <p:grpSp>
        <p:nvGrpSpPr>
          <p:cNvPr id="14" name="Group 13"/>
          <p:cNvGrpSpPr/>
          <p:nvPr/>
        </p:nvGrpSpPr>
        <p:grpSpPr>
          <a:xfrm>
            <a:off x="587815" y="1929574"/>
            <a:ext cx="7396929" cy="685800"/>
            <a:chOff x="685800" y="2528900"/>
            <a:chExt cx="10773446" cy="914400"/>
          </a:xfrm>
          <a:solidFill>
            <a:srgbClr val="004976"/>
          </a:solidFill>
        </p:grpSpPr>
        <p:sp>
          <p:nvSpPr>
            <p:cNvPr id="15" name="Rectangle 14"/>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6" name="Oval 15"/>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grpSp>
        <p:nvGrpSpPr>
          <p:cNvPr id="19" name="Group 18"/>
          <p:cNvGrpSpPr/>
          <p:nvPr/>
        </p:nvGrpSpPr>
        <p:grpSpPr>
          <a:xfrm>
            <a:off x="613915" y="2700944"/>
            <a:ext cx="7407777" cy="685800"/>
            <a:chOff x="685800" y="2528900"/>
            <a:chExt cx="10813152" cy="914400"/>
          </a:xfrm>
          <a:solidFill>
            <a:srgbClr val="004976"/>
          </a:solidFill>
        </p:grpSpPr>
        <p:sp>
          <p:nvSpPr>
            <p:cNvPr id="20" name="Rectangle 19"/>
            <p:cNvSpPr/>
            <p:nvPr/>
          </p:nvSpPr>
          <p:spPr bwMode="ltGray">
            <a:xfrm>
              <a:off x="1523491" y="2625156"/>
              <a:ext cx="9975461"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1" name="Oval 2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9" name="TextBox 28"/>
          <p:cNvSpPr txBox="1"/>
          <p:nvPr/>
        </p:nvSpPr>
        <p:spPr>
          <a:xfrm>
            <a:off x="1362350" y="2174578"/>
            <a:ext cx="5688108" cy="386634"/>
          </a:xfrm>
          <a:prstGeom prst="rect">
            <a:avLst/>
          </a:prstGeom>
          <a:noFill/>
        </p:spPr>
        <p:txBody>
          <a:bodyPr wrap="square" lIns="0" tIns="0" rIns="0" bIns="0" rtlCol="0" anchor="ctr">
            <a:noAutofit/>
          </a:bodyPr>
          <a:lstStyle/>
          <a:p>
            <a:pPr>
              <a:lnSpc>
                <a:spcPct val="90000"/>
              </a:lnSpc>
            </a:pPr>
            <a:r>
              <a:rPr lang="en-US" i="1" dirty="0">
                <a:solidFill>
                  <a:schemeClr val="bg1"/>
                </a:solidFill>
              </a:rPr>
              <a:t> Radio Feasibility</a:t>
            </a:r>
            <a:endParaRPr lang="en-US" dirty="0">
              <a:solidFill>
                <a:schemeClr val="bg1"/>
              </a:solidFill>
            </a:endParaRPr>
          </a:p>
        </p:txBody>
      </p:sp>
      <p:sp>
        <p:nvSpPr>
          <p:cNvPr id="30" name="TextBox 29"/>
          <p:cNvSpPr txBox="1"/>
          <p:nvPr/>
        </p:nvSpPr>
        <p:spPr>
          <a:xfrm>
            <a:off x="1299808" y="2842348"/>
            <a:ext cx="6684936" cy="386634"/>
          </a:xfrm>
          <a:prstGeom prst="rect">
            <a:avLst/>
          </a:prstGeom>
          <a:noFill/>
        </p:spPr>
        <p:txBody>
          <a:bodyPr wrap="square" lIns="0" tIns="0" rIns="0" bIns="0" rtlCol="0" anchor="ctr">
            <a:noAutofit/>
          </a:bodyPr>
          <a:lstStyle/>
          <a:p>
            <a:pPr>
              <a:lnSpc>
                <a:spcPct val="90000"/>
              </a:lnSpc>
            </a:pPr>
            <a:endParaRPr lang="en-US" dirty="0">
              <a:solidFill>
                <a:schemeClr val="bg1"/>
              </a:solidFill>
            </a:endParaRPr>
          </a:p>
          <a:p>
            <a:pPr>
              <a:lnSpc>
                <a:spcPct val="90000"/>
              </a:lnSpc>
            </a:pPr>
            <a:r>
              <a:rPr lang="en-US" i="1" dirty="0">
                <a:solidFill>
                  <a:schemeClr val="bg1"/>
                </a:solidFill>
              </a:rPr>
              <a:t> Neighbor  Measurement ( in pathloss_history and nbr_pathloss)</a:t>
            </a:r>
          </a:p>
        </p:txBody>
      </p:sp>
      <p:grpSp>
        <p:nvGrpSpPr>
          <p:cNvPr id="18" name="Group 17"/>
          <p:cNvGrpSpPr/>
          <p:nvPr/>
        </p:nvGrpSpPr>
        <p:grpSpPr>
          <a:xfrm>
            <a:off x="613915" y="3488440"/>
            <a:ext cx="7407778" cy="685800"/>
            <a:chOff x="685800" y="2528900"/>
            <a:chExt cx="10813153" cy="914400"/>
          </a:xfrm>
          <a:solidFill>
            <a:srgbClr val="004976"/>
          </a:solidFill>
        </p:grpSpPr>
        <p:sp>
          <p:nvSpPr>
            <p:cNvPr id="23" name="Rectangle 22"/>
            <p:cNvSpPr/>
            <p:nvPr/>
          </p:nvSpPr>
          <p:spPr bwMode="ltGray">
            <a:xfrm>
              <a:off x="1523491" y="2625156"/>
              <a:ext cx="9975462"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sz="1350" i="1" dirty="0">
                <a:solidFill>
                  <a:schemeClr val="bg1"/>
                </a:solidFill>
              </a:endParaRPr>
            </a:p>
          </p:txBody>
        </p:sp>
        <p:sp>
          <p:nvSpPr>
            <p:cNvPr id="24" name="Oval 23"/>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7" name="TextBox 26"/>
          <p:cNvSpPr txBox="1"/>
          <p:nvPr/>
        </p:nvSpPr>
        <p:spPr>
          <a:xfrm>
            <a:off x="1336756" y="3584079"/>
            <a:ext cx="6684936" cy="386634"/>
          </a:xfrm>
          <a:prstGeom prst="rect">
            <a:avLst/>
          </a:prstGeom>
          <a:noFill/>
        </p:spPr>
        <p:txBody>
          <a:bodyPr wrap="square" lIns="0" tIns="0" rIns="0" bIns="0" rtlCol="0" anchor="ctr">
            <a:noAutofit/>
          </a:bodyPr>
          <a:lstStyle/>
          <a:p>
            <a:pPr>
              <a:lnSpc>
                <a:spcPct val="90000"/>
              </a:lnSpc>
            </a:pPr>
            <a:endParaRPr lang="en-US" dirty="0">
              <a:solidFill>
                <a:schemeClr val="bg1"/>
              </a:solidFill>
            </a:endParaRPr>
          </a:p>
          <a:p>
            <a:pPr>
              <a:lnSpc>
                <a:spcPct val="90000"/>
              </a:lnSpc>
            </a:pPr>
            <a:r>
              <a:rPr lang="en-US" i="1" dirty="0">
                <a:solidFill>
                  <a:schemeClr val="bg1"/>
                </a:solidFill>
              </a:rPr>
              <a:t> User defined metrics include EIRP and Channel Bandwidth</a:t>
            </a:r>
          </a:p>
        </p:txBody>
      </p:sp>
    </p:spTree>
    <p:extLst>
      <p:ext uri="{BB962C8B-B14F-4D97-AF65-F5344CB8AC3E}">
        <p14:creationId xmlns:p14="http://schemas.microsoft.com/office/powerpoint/2010/main" val="19455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8275"/>
            <a:ext cx="8091488" cy="401638"/>
          </a:xfrm>
        </p:spPr>
        <p:txBody>
          <a:bodyPr/>
          <a:lstStyle/>
          <a:p>
            <a:r>
              <a:rPr lang="en-US" dirty="0" smtClean="0"/>
              <a:t>Information flow at the high level</a:t>
            </a:r>
            <a:endParaRPr lang="en-US" dirty="0"/>
          </a:p>
        </p:txBody>
      </p:sp>
      <p:sp>
        <p:nvSpPr>
          <p:cNvPr id="6" name="Rounded Rectangle 5"/>
          <p:cNvSpPr/>
          <p:nvPr/>
        </p:nvSpPr>
        <p:spPr>
          <a:xfrm>
            <a:off x="1949481" y="1916206"/>
            <a:ext cx="1129553" cy="571500"/>
          </a:xfrm>
          <a:prstGeom prst="roundRect">
            <a:avLst/>
          </a:prstGeom>
          <a:solidFill>
            <a:srgbClr val="004976"/>
          </a:solidFill>
          <a:ln>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a:t>
            </a:r>
          </a:p>
        </p:txBody>
      </p:sp>
      <p:sp>
        <p:nvSpPr>
          <p:cNvPr id="7" name="Rounded Rectangle 6"/>
          <p:cNvSpPr/>
          <p:nvPr/>
        </p:nvSpPr>
        <p:spPr>
          <a:xfrm>
            <a:off x="4309440" y="1916206"/>
            <a:ext cx="1129553" cy="571500"/>
          </a:xfrm>
          <a:prstGeom prst="roundRect">
            <a:avLst/>
          </a:prstGeom>
          <a:solidFill>
            <a:srgbClr val="004976"/>
          </a:solidFill>
          <a:ln>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a:t>
            </a:r>
          </a:p>
        </p:txBody>
      </p:sp>
      <p:sp>
        <p:nvSpPr>
          <p:cNvPr id="8" name="Rounded Rectangle 7"/>
          <p:cNvSpPr/>
          <p:nvPr/>
        </p:nvSpPr>
        <p:spPr>
          <a:xfrm>
            <a:off x="6669399" y="1873748"/>
            <a:ext cx="1129553" cy="571500"/>
          </a:xfrm>
          <a:prstGeom prst="roundRect">
            <a:avLst/>
          </a:prstGeom>
          <a:solidFill>
            <a:srgbClr val="004976"/>
          </a:solidFill>
          <a:ln>
            <a:solidFill>
              <a:srgbClr val="004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sp>
        <p:nvSpPr>
          <p:cNvPr id="9" name="TextBox 8"/>
          <p:cNvSpPr txBox="1"/>
          <p:nvPr/>
        </p:nvSpPr>
        <p:spPr>
          <a:xfrm>
            <a:off x="1928138" y="2669242"/>
            <a:ext cx="1829173" cy="461665"/>
          </a:xfrm>
          <a:prstGeom prst="rect">
            <a:avLst/>
          </a:prstGeom>
          <a:noFill/>
        </p:spPr>
        <p:txBody>
          <a:bodyPr wrap="square" rtlCol="0">
            <a:spAutoFit/>
          </a:bodyPr>
          <a:lstStyle/>
          <a:p>
            <a:pPr marL="285750" indent="-285750">
              <a:buFont typeface="Arial" panose="020B0604020202020204" pitchFamily="34" charset="0"/>
              <a:buChar char="•"/>
            </a:pPr>
            <a:r>
              <a:rPr lang="en-US" sz="800" dirty="0"/>
              <a:t>AP’s AM -&gt; AMON -&gt; LC</a:t>
            </a:r>
          </a:p>
          <a:p>
            <a:pPr marL="285750" indent="-285750">
              <a:buFont typeface="Arial" panose="020B0604020202020204" pitchFamily="34" charset="0"/>
              <a:buChar char="•"/>
            </a:pPr>
            <a:r>
              <a:rPr lang="en-US" sz="800" dirty="0"/>
              <a:t>LC -&gt; AMON -&gt; SC</a:t>
            </a:r>
          </a:p>
          <a:p>
            <a:pPr marL="285750" indent="-285750">
              <a:buFont typeface="Arial" panose="020B0604020202020204" pitchFamily="34" charset="0"/>
              <a:buChar char="•"/>
            </a:pPr>
            <a:r>
              <a:rPr lang="en-US" sz="800" dirty="0"/>
              <a:t>SC -&gt; </a:t>
            </a:r>
            <a:r>
              <a:rPr lang="en-US" sz="800" dirty="0" smtClean="0"/>
              <a:t>DB</a:t>
            </a:r>
            <a:endParaRPr lang="en-US" sz="800" dirty="0"/>
          </a:p>
        </p:txBody>
      </p:sp>
      <p:sp>
        <p:nvSpPr>
          <p:cNvPr id="10" name="TextBox 9"/>
          <p:cNvSpPr txBox="1"/>
          <p:nvPr/>
        </p:nvSpPr>
        <p:spPr>
          <a:xfrm>
            <a:off x="3959629" y="2662460"/>
            <a:ext cx="1829173"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t>SC’s </a:t>
            </a:r>
            <a:r>
              <a:rPr lang="en-US" sz="800" dirty="0" err="1"/>
              <a:t>Airmatch</a:t>
            </a:r>
            <a:r>
              <a:rPr lang="en-US" sz="800" dirty="0"/>
              <a:t> solver</a:t>
            </a:r>
          </a:p>
          <a:p>
            <a:pPr marL="171450" indent="-171450">
              <a:buFont typeface="Arial" panose="020B0604020202020204" pitchFamily="34" charset="0"/>
              <a:buChar char="•"/>
            </a:pPr>
            <a:r>
              <a:rPr lang="en-US" sz="800" dirty="0"/>
              <a:t>Calculates solution</a:t>
            </a:r>
          </a:p>
          <a:p>
            <a:pPr marL="171450" indent="-171450">
              <a:buFont typeface="Arial" panose="020B0604020202020204" pitchFamily="34" charset="0"/>
              <a:buChar char="•"/>
            </a:pPr>
            <a:r>
              <a:rPr lang="en-US" sz="800" dirty="0"/>
              <a:t>Triggered by external event</a:t>
            </a:r>
          </a:p>
          <a:p>
            <a:pPr marL="171450" indent="-171450">
              <a:buFont typeface="Arial" panose="020B0604020202020204" pitchFamily="34" charset="0"/>
              <a:buChar char="•"/>
            </a:pPr>
            <a:r>
              <a:rPr lang="en-US" sz="800" dirty="0"/>
              <a:t>Stores it back to the database</a:t>
            </a:r>
          </a:p>
          <a:p>
            <a:pPr marL="171450" indent="-171450">
              <a:buFont typeface="Arial" panose="020B0604020202020204" pitchFamily="34" charset="0"/>
              <a:buChar char="•"/>
            </a:pPr>
            <a:endParaRPr lang="en-US" sz="800" dirty="0"/>
          </a:p>
        </p:txBody>
      </p:sp>
      <p:sp>
        <p:nvSpPr>
          <p:cNvPr id="11" name="TextBox 10"/>
          <p:cNvSpPr txBox="1"/>
          <p:nvPr/>
        </p:nvSpPr>
        <p:spPr>
          <a:xfrm>
            <a:off x="6253246" y="2669242"/>
            <a:ext cx="1829173" cy="707886"/>
          </a:xfrm>
          <a:prstGeom prst="rect">
            <a:avLst/>
          </a:prstGeom>
          <a:noFill/>
        </p:spPr>
        <p:txBody>
          <a:bodyPr wrap="square" rtlCol="0">
            <a:spAutoFit/>
          </a:bodyPr>
          <a:lstStyle/>
          <a:p>
            <a:pPr marL="171450" indent="-171450">
              <a:buFont typeface="Arial" panose="020B0604020202020204" pitchFamily="34" charset="0"/>
              <a:buChar char="•"/>
            </a:pPr>
            <a:r>
              <a:rPr lang="en-US" sz="800" dirty="0"/>
              <a:t>SC’s </a:t>
            </a:r>
            <a:r>
              <a:rPr lang="en-US" sz="800" dirty="0" err="1"/>
              <a:t>A</a:t>
            </a:r>
            <a:r>
              <a:rPr lang="en-US" sz="800" dirty="0" err="1" smtClean="0"/>
              <a:t>irmatch</a:t>
            </a:r>
            <a:r>
              <a:rPr lang="en-US" sz="800" dirty="0" smtClean="0"/>
              <a:t> deploy </a:t>
            </a:r>
            <a:r>
              <a:rPr lang="en-US" sz="800" dirty="0"/>
              <a:t>queries and fetches info</a:t>
            </a:r>
          </a:p>
          <a:p>
            <a:pPr marL="171450" indent="-171450">
              <a:buFont typeface="Arial" panose="020B0604020202020204" pitchFamily="34" charset="0"/>
              <a:buChar char="•"/>
            </a:pPr>
            <a:r>
              <a:rPr lang="en-US" sz="800" dirty="0"/>
              <a:t>SC AMAPI to SAPM</a:t>
            </a:r>
          </a:p>
          <a:p>
            <a:pPr marL="171450" indent="-171450">
              <a:buFont typeface="Arial" panose="020B0604020202020204" pitchFamily="34" charset="0"/>
              <a:buChar char="•"/>
            </a:pPr>
            <a:r>
              <a:rPr lang="en-US" sz="800" dirty="0"/>
              <a:t>SC’s SAPM to LC</a:t>
            </a:r>
          </a:p>
          <a:p>
            <a:pPr marL="171450" indent="-171450">
              <a:buFont typeface="Arial" panose="020B0604020202020204" pitchFamily="34" charset="0"/>
              <a:buChar char="•"/>
            </a:pPr>
            <a:r>
              <a:rPr lang="en-US" sz="800" dirty="0"/>
              <a:t>LC’s SAPM to AP’s SAPD</a:t>
            </a:r>
          </a:p>
        </p:txBody>
      </p:sp>
      <p:sp>
        <p:nvSpPr>
          <p:cNvPr id="4" name="Right Arrow 3"/>
          <p:cNvSpPr/>
          <p:nvPr/>
        </p:nvSpPr>
        <p:spPr>
          <a:xfrm>
            <a:off x="3206780" y="2097742"/>
            <a:ext cx="934570" cy="104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86910" y="2107391"/>
            <a:ext cx="934570" cy="104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3898" y="1270873"/>
            <a:ext cx="1448521"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t>Bandwidth</a:t>
            </a:r>
          </a:p>
          <a:p>
            <a:pPr marL="171450" indent="-171450">
              <a:buFont typeface="Arial" panose="020B0604020202020204" pitchFamily="34" charset="0"/>
              <a:buChar char="•"/>
            </a:pPr>
            <a:r>
              <a:rPr lang="en-US" sz="1000" dirty="0"/>
              <a:t>Channel</a:t>
            </a:r>
          </a:p>
          <a:p>
            <a:pPr marL="171450" indent="-171450">
              <a:buFont typeface="Arial" panose="020B0604020202020204" pitchFamily="34" charset="0"/>
              <a:buChar char="•"/>
            </a:pPr>
            <a:r>
              <a:rPr lang="en-US" sz="1000" dirty="0"/>
              <a:t>EIRP</a:t>
            </a:r>
            <a:endParaRPr lang="en-US" dirty="0"/>
          </a:p>
        </p:txBody>
      </p:sp>
      <p:sp>
        <p:nvSpPr>
          <p:cNvPr id="13" name="TextBox 12"/>
          <p:cNvSpPr txBox="1"/>
          <p:nvPr/>
        </p:nvSpPr>
        <p:spPr>
          <a:xfrm>
            <a:off x="1942396" y="1383349"/>
            <a:ext cx="1448521" cy="677108"/>
          </a:xfrm>
          <a:prstGeom prst="rect">
            <a:avLst/>
          </a:prstGeom>
          <a:noFill/>
        </p:spPr>
        <p:txBody>
          <a:bodyPr wrap="square" rtlCol="0">
            <a:spAutoFit/>
          </a:bodyPr>
          <a:lstStyle/>
          <a:p>
            <a:pPr marL="171450" indent="-171450">
              <a:buFont typeface="Arial" panose="020B0604020202020204" pitchFamily="34" charset="0"/>
              <a:buChar char="•"/>
            </a:pPr>
            <a:r>
              <a:rPr lang="en-US" sz="1000" dirty="0"/>
              <a:t>Radio Membership</a:t>
            </a:r>
          </a:p>
          <a:p>
            <a:pPr marL="171450" indent="-171450">
              <a:buFont typeface="Arial" panose="020B0604020202020204" pitchFamily="34" charset="0"/>
              <a:buChar char="•"/>
            </a:pPr>
            <a:r>
              <a:rPr lang="en-US" sz="1000" dirty="0"/>
              <a:t>Link </a:t>
            </a:r>
            <a:r>
              <a:rPr lang="en-US" sz="1000" dirty="0" smtClean="0"/>
              <a:t>Path-loss</a:t>
            </a:r>
            <a:endParaRPr lang="en-US" sz="1000" dirty="0"/>
          </a:p>
          <a:p>
            <a:endParaRPr lang="en-US" dirty="0"/>
          </a:p>
        </p:txBody>
      </p:sp>
      <p:sp>
        <p:nvSpPr>
          <p:cNvPr id="14" name="Rounded Rectangle 13"/>
          <p:cNvSpPr/>
          <p:nvPr/>
        </p:nvSpPr>
        <p:spPr>
          <a:xfrm rot="16200000">
            <a:off x="1177679" y="1408754"/>
            <a:ext cx="696015" cy="42025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What</a:t>
            </a:r>
          </a:p>
        </p:txBody>
      </p:sp>
      <p:sp>
        <p:nvSpPr>
          <p:cNvPr id="15" name="Rounded Rectangle 14"/>
          <p:cNvSpPr/>
          <p:nvPr/>
        </p:nvSpPr>
        <p:spPr>
          <a:xfrm rot="16200000">
            <a:off x="1193065" y="2625588"/>
            <a:ext cx="696015" cy="42025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a:t>
            </a:r>
          </a:p>
        </p:txBody>
      </p:sp>
    </p:spTree>
    <p:extLst>
      <p:ext uri="{BB962C8B-B14F-4D97-AF65-F5344CB8AC3E}">
        <p14:creationId xmlns:p14="http://schemas.microsoft.com/office/powerpoint/2010/main" val="2558860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Feasibility Report</a:t>
            </a:r>
            <a:endParaRPr lang="en-US" dirty="0"/>
          </a:p>
        </p:txBody>
      </p:sp>
      <p:sp>
        <p:nvSpPr>
          <p:cNvPr id="29" name="TextBox 28"/>
          <p:cNvSpPr txBox="1"/>
          <p:nvPr/>
        </p:nvSpPr>
        <p:spPr>
          <a:xfrm>
            <a:off x="1422175" y="1618053"/>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Introduces Mobility Controller or Managed Node which is completely managed by MM using Zero Touch Provisioning unlike 6.x Master-Local</a:t>
            </a:r>
          </a:p>
        </p:txBody>
      </p:sp>
      <p:sp>
        <p:nvSpPr>
          <p:cNvPr id="30" name="TextBox 29"/>
          <p:cNvSpPr txBox="1"/>
          <p:nvPr/>
        </p:nvSpPr>
        <p:spPr>
          <a:xfrm>
            <a:off x="1422175" y="2319198"/>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The MM can only be a VM and not a controller</a:t>
            </a:r>
          </a:p>
        </p:txBody>
      </p:sp>
      <p:graphicFrame>
        <p:nvGraphicFramePr>
          <p:cNvPr id="17" name="Table 16"/>
          <p:cNvGraphicFramePr>
            <a:graphicFrameLocks noGrp="1"/>
          </p:cNvGraphicFramePr>
          <p:nvPr>
            <p:extLst/>
          </p:nvPr>
        </p:nvGraphicFramePr>
        <p:xfrm>
          <a:off x="1169622" y="971551"/>
          <a:ext cx="6241749" cy="2025879"/>
        </p:xfrm>
        <a:graphic>
          <a:graphicData uri="http://schemas.openxmlformats.org/drawingml/2006/table">
            <a:tbl>
              <a:tblPr firstRow="1" bandRow="1">
                <a:tableStyleId>{6E25E649-3F16-4E02-A733-19D2CDBF48F0}</a:tableStyleId>
              </a:tblPr>
              <a:tblGrid>
                <a:gridCol w="4026820"/>
                <a:gridCol w="2214929"/>
              </a:tblGrid>
              <a:tr h="457200">
                <a:tc>
                  <a:txBody>
                    <a:bodyPr/>
                    <a:lstStyle/>
                    <a:p>
                      <a:pPr algn="ctr"/>
                      <a:r>
                        <a:rPr lang="en-US" sz="1200" dirty="0" smtClean="0">
                          <a:solidFill>
                            <a:schemeClr val="lt1"/>
                          </a:solidFill>
                        </a:rPr>
                        <a:t>Field</a:t>
                      </a:r>
                      <a:endParaRPr lang="en-US" sz="1200" dirty="0">
                        <a:solidFill>
                          <a:srgbClr val="0070C0"/>
                        </a:solidFill>
                      </a:endParaRPr>
                    </a:p>
                  </a:txBody>
                  <a:tcPr>
                    <a:solidFill>
                      <a:srgbClr val="008375"/>
                    </a:solidFill>
                  </a:tcPr>
                </a:tc>
                <a:tc>
                  <a:txBody>
                    <a:bodyPr/>
                    <a:lstStyle/>
                    <a:p>
                      <a:pPr algn="ctr"/>
                      <a:r>
                        <a:rPr lang="en-US" sz="1200" dirty="0" smtClean="0">
                          <a:solidFill>
                            <a:srgbClr val="FF8300"/>
                          </a:solidFill>
                        </a:rPr>
                        <a:t>Description</a:t>
                      </a:r>
                      <a:endParaRPr lang="en-US" sz="1200" dirty="0">
                        <a:solidFill>
                          <a:srgbClr val="FF8300"/>
                        </a:solidFill>
                      </a:endParaRPr>
                    </a:p>
                  </a:txBody>
                  <a:tcPr>
                    <a:solidFill>
                      <a:srgbClr val="008375"/>
                    </a:solidFill>
                  </a:tcPr>
                </a:tc>
              </a:tr>
              <a:tr h="447957">
                <a:tc>
                  <a:txBody>
                    <a:bodyPr/>
                    <a:lstStyle/>
                    <a:p>
                      <a:pPr algn="ctr"/>
                      <a:r>
                        <a:rPr lang="en-US" sz="900" b="1" dirty="0" smtClean="0"/>
                        <a:t>Reporting Radio</a:t>
                      </a:r>
                    </a:p>
                  </a:txBody>
                  <a:tcPr anchor="ctr">
                    <a:lnR w="12700" cap="flat" cmpd="sng" algn="ctr">
                      <a:solidFill>
                        <a:srgbClr val="E7E7E7"/>
                      </a:solidFill>
                      <a:prstDash val="solid"/>
                      <a:round/>
                      <a:headEnd type="none" w="med" len="med"/>
                      <a:tailEnd type="none" w="med" len="med"/>
                    </a:lnR>
                    <a:lnB w="12700" cap="flat" cmpd="sng" algn="ctr">
                      <a:solidFill>
                        <a:srgbClr val="E7E7E7"/>
                      </a:solidFill>
                      <a:prstDash val="solid"/>
                      <a:round/>
                      <a:headEnd type="none" w="med" len="med"/>
                      <a:tailEnd type="none" w="med" len="med"/>
                    </a:lnB>
                    <a:solidFill>
                      <a:schemeClr val="accent3">
                        <a:lumMod val="40000"/>
                        <a:lumOff val="60000"/>
                      </a:schemeClr>
                    </a:solidFill>
                  </a:tcPr>
                </a:tc>
                <a:tc>
                  <a:txBody>
                    <a:bodyPr/>
                    <a:lstStyle/>
                    <a:p>
                      <a:pPr algn="ctr"/>
                      <a:r>
                        <a:rPr lang="en-US" sz="1100" b="0" dirty="0" smtClean="0">
                          <a:solidFill>
                            <a:schemeClr val="bg1"/>
                          </a:solidFill>
                          <a:sym typeface="Wingdings 2" panose="05020102010507070707" pitchFamily="18" charset="2"/>
                        </a:rPr>
                        <a:t>Base Mac</a:t>
                      </a:r>
                      <a:r>
                        <a:rPr lang="en-US" sz="1100" b="0" baseline="0" dirty="0" smtClean="0">
                          <a:solidFill>
                            <a:schemeClr val="bg1"/>
                          </a:solidFill>
                          <a:sym typeface="Wingdings 2" panose="05020102010507070707" pitchFamily="18" charset="2"/>
                        </a:rPr>
                        <a:t> Address</a:t>
                      </a:r>
                      <a:endParaRPr lang="en-US" sz="1100" b="0" dirty="0">
                        <a:solidFill>
                          <a:schemeClr val="bg1"/>
                        </a:solidFill>
                      </a:endParaRPr>
                    </a:p>
                  </a:txBody>
                  <a:tcPr anchor="ctr">
                    <a:lnL w="12700" cap="flat" cmpd="sng" algn="ctr">
                      <a:solidFill>
                        <a:srgbClr val="E7E7E7"/>
                      </a:solidFill>
                      <a:prstDash val="solid"/>
                      <a:round/>
                      <a:headEnd type="none" w="med" len="med"/>
                      <a:tailEnd type="none" w="med" len="med"/>
                    </a:lnL>
                    <a:lnB w="12700" cap="flat" cmpd="sng" algn="ctr">
                      <a:solidFill>
                        <a:srgbClr val="E7E7E7"/>
                      </a:solidFill>
                      <a:prstDash val="solid"/>
                      <a:round/>
                      <a:headEnd type="none" w="med" len="med"/>
                      <a:tailEnd type="none" w="med" len="med"/>
                    </a:lnB>
                    <a:solidFill>
                      <a:srgbClr val="008375"/>
                    </a:solidFill>
                  </a:tcPr>
                </a:tc>
              </a:tr>
              <a:tr h="373574">
                <a:tc>
                  <a:txBody>
                    <a:bodyPr/>
                    <a:lstStyle/>
                    <a:p>
                      <a:pPr algn="ctr"/>
                      <a:r>
                        <a:rPr lang="en-US" sz="900" b="1" dirty="0" smtClean="0"/>
                        <a:t>Channel</a:t>
                      </a:r>
                      <a:r>
                        <a:rPr lang="en-US" sz="900" b="1" baseline="0" dirty="0" smtClean="0"/>
                        <a:t> List</a:t>
                      </a:r>
                      <a:endParaRPr lang="en-US" sz="900" b="1" dirty="0"/>
                    </a:p>
                  </a:txBody>
                  <a:tcPr anchor="ctr">
                    <a:lnR w="12700" cap="flat" cmpd="sng" algn="ctr">
                      <a:solidFill>
                        <a:srgbClr val="E7E7E7"/>
                      </a:solidFill>
                      <a:prstDash val="solid"/>
                      <a:round/>
                      <a:headEnd type="none" w="med" len="med"/>
                      <a:tailEnd type="none" w="med" len="med"/>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chemeClr val="accent3">
                        <a:lumMod val="40000"/>
                        <a:lumOff val="60000"/>
                      </a:schemeClr>
                    </a:solidFill>
                  </a:tcPr>
                </a:tc>
                <a:tc>
                  <a:txBody>
                    <a:bodyPr/>
                    <a:lstStyle/>
                    <a:p>
                      <a:pPr algn="ctr"/>
                      <a:r>
                        <a:rPr lang="en-US" sz="1100" b="0" dirty="0" smtClean="0">
                          <a:solidFill>
                            <a:schemeClr val="bg1"/>
                          </a:solidFill>
                          <a:sym typeface="Wingdings 2" panose="05020102010507070707" pitchFamily="18" charset="2"/>
                        </a:rPr>
                        <a:t>List of first 20MHz Channels</a:t>
                      </a:r>
                      <a:endParaRPr lang="en-US" sz="1100" b="1" dirty="0">
                        <a:solidFill>
                          <a:schemeClr val="bg1"/>
                        </a:solidFill>
                      </a:endParaRPr>
                    </a:p>
                  </a:txBody>
                  <a:tcPr anchor="ctr">
                    <a:lnL w="12700" cap="flat" cmpd="sng" algn="ctr">
                      <a:solidFill>
                        <a:srgbClr val="E7E7E7"/>
                      </a:solidFill>
                      <a:prstDash val="solid"/>
                      <a:round/>
                      <a:headEnd type="none" w="med" len="med"/>
                      <a:tailEnd type="none" w="med" len="med"/>
                    </a:lnL>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rgbClr val="008375"/>
                    </a:solidFill>
                  </a:tcPr>
                </a:tc>
              </a:tr>
              <a:tr h="373574">
                <a:tc>
                  <a:txBody>
                    <a:bodyPr/>
                    <a:lstStyle/>
                    <a:p>
                      <a:pPr algn="ctr"/>
                      <a:r>
                        <a:rPr lang="en-US" sz="900" b="1" dirty="0" smtClean="0"/>
                        <a:t>Bandwidth</a:t>
                      </a:r>
                      <a:endParaRPr lang="en-US" sz="900" b="1" dirty="0"/>
                    </a:p>
                  </a:txBody>
                  <a:tcPr anchor="ctr">
                    <a:lnR w="12700" cap="flat" cmpd="sng" algn="ctr">
                      <a:solidFill>
                        <a:srgbClr val="E7E7E7"/>
                      </a:solidFill>
                      <a:prstDash val="solid"/>
                      <a:round/>
                      <a:headEnd type="none" w="med" len="med"/>
                      <a:tailEnd type="none" w="med" len="med"/>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chemeClr val="accent3">
                        <a:lumMod val="40000"/>
                        <a:lumOff val="60000"/>
                      </a:schemeClr>
                    </a:solidFill>
                  </a:tcPr>
                </a:tc>
                <a:tc>
                  <a:txBody>
                    <a:bodyPr/>
                    <a:lstStyle/>
                    <a:p>
                      <a:pPr marL="0" marR="0" indent="0" algn="ctr" defTabSz="913883"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sym typeface="Wingdings 2" panose="05020102010507070707" pitchFamily="18" charset="2"/>
                        </a:rPr>
                        <a:t>List</a:t>
                      </a:r>
                      <a:r>
                        <a:rPr lang="en-US" sz="1100" b="0" baseline="0" dirty="0" smtClean="0">
                          <a:solidFill>
                            <a:schemeClr val="bg1"/>
                          </a:solidFill>
                          <a:sym typeface="Wingdings 2" panose="05020102010507070707" pitchFamily="18" charset="2"/>
                        </a:rPr>
                        <a:t> of supported bandwidth</a:t>
                      </a:r>
                      <a:endParaRPr lang="en-US" sz="1100" b="1" dirty="0">
                        <a:solidFill>
                          <a:schemeClr val="bg1"/>
                        </a:solidFill>
                      </a:endParaRPr>
                    </a:p>
                  </a:txBody>
                  <a:tcPr anchor="ctr">
                    <a:lnL w="12700" cap="flat" cmpd="sng" algn="ctr">
                      <a:solidFill>
                        <a:srgbClr val="E7E7E7"/>
                      </a:solidFill>
                      <a:prstDash val="solid"/>
                      <a:round/>
                      <a:headEnd type="none" w="med" len="med"/>
                      <a:tailEnd type="none" w="med" len="med"/>
                    </a:lnL>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rgbClr val="008375"/>
                    </a:solidFill>
                  </a:tcPr>
                </a:tc>
              </a:tr>
              <a:tr h="373574">
                <a:tc>
                  <a:txBody>
                    <a:bodyPr/>
                    <a:lstStyle/>
                    <a:p>
                      <a:pPr algn="ctr"/>
                      <a:r>
                        <a:rPr lang="en-US" sz="900" b="1" dirty="0" smtClean="0"/>
                        <a:t>EIRP</a:t>
                      </a:r>
                      <a:r>
                        <a:rPr lang="en-US" sz="900" b="1" baseline="0" dirty="0" smtClean="0"/>
                        <a:t> Range</a:t>
                      </a:r>
                      <a:endParaRPr lang="en-US" sz="900" b="1" dirty="0"/>
                    </a:p>
                  </a:txBody>
                  <a:tcPr anchor="ctr">
                    <a:lnR w="12700" cap="flat" cmpd="sng" algn="ctr">
                      <a:solidFill>
                        <a:srgbClr val="E7E7E7"/>
                      </a:solidFill>
                      <a:prstDash val="solid"/>
                      <a:round/>
                      <a:headEnd type="none" w="med" len="med"/>
                      <a:tailEnd type="none" w="med" len="med"/>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chemeClr val="accent3">
                        <a:lumMod val="40000"/>
                        <a:lumOff val="60000"/>
                      </a:schemeClr>
                    </a:solidFill>
                  </a:tcPr>
                </a:tc>
                <a:tc>
                  <a:txBody>
                    <a:bodyPr/>
                    <a:lstStyle/>
                    <a:p>
                      <a:pPr marL="0" marR="0" indent="0" algn="ctr" defTabSz="913883"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sym typeface="Wingdings 2" panose="05020102010507070707" pitchFamily="18" charset="2"/>
                        </a:rPr>
                        <a:t>Range of valid EIRP values</a:t>
                      </a:r>
                      <a:endParaRPr lang="en-US" sz="1100" b="1" dirty="0">
                        <a:solidFill>
                          <a:schemeClr val="bg1"/>
                        </a:solidFill>
                      </a:endParaRPr>
                    </a:p>
                  </a:txBody>
                  <a:tcPr anchor="ctr">
                    <a:lnL w="12700" cap="flat" cmpd="sng" algn="ctr">
                      <a:solidFill>
                        <a:srgbClr val="E7E7E7"/>
                      </a:solidFill>
                      <a:prstDash val="solid"/>
                      <a:round/>
                      <a:headEnd type="none" w="med" len="med"/>
                      <a:tailEnd type="none" w="med" len="med"/>
                    </a:lnL>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solidFill>
                      <a:srgbClr val="008375"/>
                    </a:solidFill>
                  </a:tcPr>
                </a:tc>
              </a:tr>
            </a:tbl>
          </a:graphicData>
        </a:graphic>
      </p:graphicFrame>
    </p:spTree>
    <p:extLst>
      <p:ext uri="{BB962C8B-B14F-4D97-AF65-F5344CB8AC3E}">
        <p14:creationId xmlns:p14="http://schemas.microsoft.com/office/powerpoint/2010/main" val="378957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Neighbor Table</a:t>
            </a:r>
            <a:endParaRPr lang="en-US" dirty="0"/>
          </a:p>
        </p:txBody>
      </p:sp>
      <p:sp>
        <p:nvSpPr>
          <p:cNvPr id="2" name="Oval 1"/>
          <p:cNvSpPr/>
          <p:nvPr/>
        </p:nvSpPr>
        <p:spPr bwMode="ltGray">
          <a:xfrm>
            <a:off x="2364239" y="673605"/>
            <a:ext cx="1053117" cy="50148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ln w="0"/>
                <a:solidFill>
                  <a:schemeClr val="accent2">
                    <a:lumMod val="60000"/>
                    <a:lumOff val="40000"/>
                  </a:schemeClr>
                </a:solidFill>
                <a:effectLst>
                  <a:outerShdw blurRad="38100" dist="25400" dir="5400000" algn="ctr" rotWithShape="0">
                    <a:srgbClr val="6E747A">
                      <a:alpha val="43000"/>
                    </a:srgbClr>
                  </a:outerShdw>
                </a:effectLst>
              </a:rPr>
              <a:t>START</a:t>
            </a:r>
            <a:endParaRPr lang="en-US" sz="1350" b="1" dirty="0">
              <a:solidFill>
                <a:schemeClr val="accent2">
                  <a:lumMod val="60000"/>
                  <a:lumOff val="40000"/>
                </a:schemeClr>
              </a:solidFill>
            </a:endParaRPr>
          </a:p>
        </p:txBody>
      </p:sp>
      <p:cxnSp>
        <p:nvCxnSpPr>
          <p:cNvPr id="5" name="Straight Arrow Connector 4"/>
          <p:cNvCxnSpPr>
            <a:stCxn id="2" idx="4"/>
          </p:cNvCxnSpPr>
          <p:nvPr/>
        </p:nvCxnSpPr>
        <p:spPr>
          <a:xfrm>
            <a:off x="2890797" y="1175085"/>
            <a:ext cx="13502" cy="4050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iamond 6"/>
          <p:cNvSpPr/>
          <p:nvPr/>
        </p:nvSpPr>
        <p:spPr bwMode="ltGray">
          <a:xfrm>
            <a:off x="2245411" y="1601820"/>
            <a:ext cx="1323147" cy="995723"/>
          </a:xfrm>
          <a:prstGeom prst="diamond">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FF8300"/>
                </a:solidFill>
              </a:rPr>
              <a:t>Is it an Aruba AP ?</a:t>
            </a:r>
          </a:p>
        </p:txBody>
      </p:sp>
      <p:cxnSp>
        <p:nvCxnSpPr>
          <p:cNvPr id="13" name="Straight Arrow Connector 12"/>
          <p:cNvCxnSpPr/>
          <p:nvPr/>
        </p:nvCxnSpPr>
        <p:spPr>
          <a:xfrm flipH="1">
            <a:off x="1529831" y="2095811"/>
            <a:ext cx="7155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 Same Side Corner Rectangle 13"/>
          <p:cNvSpPr/>
          <p:nvPr/>
        </p:nvSpPr>
        <p:spPr bwMode="ltGray">
          <a:xfrm>
            <a:off x="710571" y="1852464"/>
            <a:ext cx="810090" cy="270030"/>
          </a:xfrm>
          <a:prstGeom prst="round2Same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FF0000"/>
                </a:solidFill>
              </a:rPr>
              <a:t>No</a:t>
            </a:r>
          </a:p>
        </p:txBody>
      </p:sp>
      <p:cxnSp>
        <p:nvCxnSpPr>
          <p:cNvPr id="16" name="Straight Arrow Connector 15"/>
          <p:cNvCxnSpPr>
            <a:stCxn id="14" idx="1"/>
          </p:cNvCxnSpPr>
          <p:nvPr/>
        </p:nvCxnSpPr>
        <p:spPr>
          <a:xfrm>
            <a:off x="1115616" y="2122494"/>
            <a:ext cx="0" cy="829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ltGray">
          <a:xfrm>
            <a:off x="531676" y="2965601"/>
            <a:ext cx="1167880" cy="5130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FF0000"/>
                </a:solidFill>
              </a:rPr>
              <a:t>Not a Friend</a:t>
            </a:r>
          </a:p>
        </p:txBody>
      </p:sp>
      <p:cxnSp>
        <p:nvCxnSpPr>
          <p:cNvPr id="21" name="Straight Arrow Connector 20"/>
          <p:cNvCxnSpPr/>
          <p:nvPr/>
        </p:nvCxnSpPr>
        <p:spPr>
          <a:xfrm>
            <a:off x="3573283" y="2106681"/>
            <a:ext cx="5713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 Same Side Corner Rectangle 23"/>
          <p:cNvSpPr/>
          <p:nvPr/>
        </p:nvSpPr>
        <p:spPr bwMode="ltGray">
          <a:xfrm>
            <a:off x="4125567" y="1941981"/>
            <a:ext cx="810090" cy="270030"/>
          </a:xfrm>
          <a:prstGeom prst="round2Same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00B050"/>
                </a:solidFill>
              </a:rPr>
              <a:t>Yes</a:t>
            </a:r>
          </a:p>
        </p:txBody>
      </p:sp>
      <p:cxnSp>
        <p:nvCxnSpPr>
          <p:cNvPr id="25" name="Straight Arrow Connector 24"/>
          <p:cNvCxnSpPr/>
          <p:nvPr/>
        </p:nvCxnSpPr>
        <p:spPr>
          <a:xfrm>
            <a:off x="4942920" y="2106681"/>
            <a:ext cx="655424" cy="9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26379" y="2584874"/>
            <a:ext cx="13502" cy="4050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p:cNvSpPr/>
          <p:nvPr/>
        </p:nvSpPr>
        <p:spPr bwMode="ltGray">
          <a:xfrm>
            <a:off x="6034836" y="3014920"/>
            <a:ext cx="810090" cy="270030"/>
          </a:xfrm>
          <a:prstGeom prst="round2Same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00B050"/>
                </a:solidFill>
              </a:rPr>
              <a:t>Yes</a:t>
            </a:r>
          </a:p>
        </p:txBody>
      </p:sp>
      <p:cxnSp>
        <p:nvCxnSpPr>
          <p:cNvPr id="32" name="Straight Arrow Connector 31"/>
          <p:cNvCxnSpPr/>
          <p:nvPr/>
        </p:nvCxnSpPr>
        <p:spPr>
          <a:xfrm>
            <a:off x="6433130" y="3276135"/>
            <a:ext cx="13502" cy="4050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ltGray">
          <a:xfrm>
            <a:off x="5869443" y="3736143"/>
            <a:ext cx="1167880" cy="513057"/>
          </a:xfrm>
          <a:prstGeom prst="rect">
            <a:avLst/>
          </a:prstGeom>
          <a:noFill/>
          <a:ln w="19050">
            <a:solidFill>
              <a:srgbClr val="FF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00B050"/>
                </a:solidFill>
              </a:rPr>
              <a:t>Friend</a:t>
            </a:r>
          </a:p>
        </p:txBody>
      </p:sp>
      <p:sp>
        <p:nvSpPr>
          <p:cNvPr id="34" name="Diamond 33"/>
          <p:cNvSpPr/>
          <p:nvPr/>
        </p:nvSpPr>
        <p:spPr bwMode="ltGray">
          <a:xfrm>
            <a:off x="5598344" y="1479045"/>
            <a:ext cx="1614117" cy="1255271"/>
          </a:xfrm>
          <a:prstGeom prst="diamond">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srgbClr val="FF8300"/>
                </a:solidFill>
              </a:rPr>
              <a:t>Is it terminating on MC managed by MM ?</a:t>
            </a:r>
          </a:p>
        </p:txBody>
      </p:sp>
      <p:cxnSp>
        <p:nvCxnSpPr>
          <p:cNvPr id="35" name="Straight Arrow Connector 34"/>
          <p:cNvCxnSpPr/>
          <p:nvPr/>
        </p:nvCxnSpPr>
        <p:spPr>
          <a:xfrm>
            <a:off x="7237099" y="2106681"/>
            <a:ext cx="655424" cy="9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 Same Side Corner Rectangle 35"/>
          <p:cNvSpPr/>
          <p:nvPr/>
        </p:nvSpPr>
        <p:spPr bwMode="ltGray">
          <a:xfrm>
            <a:off x="7887344" y="1960796"/>
            <a:ext cx="810090" cy="270030"/>
          </a:xfrm>
          <a:prstGeom prst="round2Same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FF0000"/>
                </a:solidFill>
              </a:rPr>
              <a:t>No</a:t>
            </a:r>
          </a:p>
        </p:txBody>
      </p:sp>
      <p:cxnSp>
        <p:nvCxnSpPr>
          <p:cNvPr id="37" name="Straight Arrow Connector 36"/>
          <p:cNvCxnSpPr/>
          <p:nvPr/>
        </p:nvCxnSpPr>
        <p:spPr>
          <a:xfrm>
            <a:off x="8307689" y="2251904"/>
            <a:ext cx="0" cy="829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ltGray">
          <a:xfrm>
            <a:off x="7801583" y="3081509"/>
            <a:ext cx="1101386" cy="3667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FF0000"/>
                </a:solidFill>
              </a:rPr>
              <a:t>Not a Friend</a:t>
            </a:r>
          </a:p>
        </p:txBody>
      </p:sp>
      <p:sp>
        <p:nvSpPr>
          <p:cNvPr id="39" name="Round Same Side Corner Rectangle 38"/>
          <p:cNvSpPr/>
          <p:nvPr/>
        </p:nvSpPr>
        <p:spPr bwMode="ltGray">
          <a:xfrm>
            <a:off x="6019775" y="958964"/>
            <a:ext cx="810090" cy="270030"/>
          </a:xfrm>
          <a:prstGeom prst="round2Same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srgbClr val="7030A0"/>
                </a:solidFill>
              </a:rPr>
              <a:t>Not Sure</a:t>
            </a:r>
          </a:p>
        </p:txBody>
      </p:sp>
      <p:cxnSp>
        <p:nvCxnSpPr>
          <p:cNvPr id="40" name="Straight Arrow Connector 39"/>
          <p:cNvCxnSpPr/>
          <p:nvPr/>
        </p:nvCxnSpPr>
        <p:spPr>
          <a:xfrm flipV="1">
            <a:off x="6405402" y="1193937"/>
            <a:ext cx="0" cy="285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29865" y="1112195"/>
            <a:ext cx="655424" cy="96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bwMode="ltGray">
          <a:xfrm>
            <a:off x="7485289" y="947015"/>
            <a:ext cx="990980" cy="372573"/>
          </a:xfrm>
          <a:prstGeom prst="round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srgbClr val="7030A0"/>
                </a:solidFill>
              </a:rPr>
              <a:t>Unknown</a:t>
            </a:r>
          </a:p>
        </p:txBody>
      </p:sp>
      <p:sp>
        <p:nvSpPr>
          <p:cNvPr id="45" name="Pentagon 44"/>
          <p:cNvSpPr/>
          <p:nvPr/>
        </p:nvSpPr>
        <p:spPr>
          <a:xfrm>
            <a:off x="564890" y="4359464"/>
            <a:ext cx="8229601" cy="480060"/>
          </a:xfrm>
          <a:prstGeom prst="homePlate">
            <a:avLst>
              <a:gd name="adj" fmla="val 33125"/>
            </a:avLst>
          </a:prstGeom>
          <a:solidFill>
            <a:srgbClr val="D5D7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90000"/>
              </a:lnSpc>
            </a:pPr>
            <a:r>
              <a:rPr lang="en-US" sz="1050" dirty="0">
                <a:solidFill>
                  <a:srgbClr val="646569"/>
                </a:solidFill>
              </a:rPr>
              <a:t>A neighbor AP is considered a ‘Friend’, if the MC on which it is terminating is managed by the same Mobility Master for which the AirMatch solution is being calculated.</a:t>
            </a:r>
          </a:p>
        </p:txBody>
      </p:sp>
    </p:spTree>
    <p:extLst>
      <p:ext uri="{BB962C8B-B14F-4D97-AF65-F5344CB8AC3E}">
        <p14:creationId xmlns:p14="http://schemas.microsoft.com/office/powerpoint/2010/main" val="731916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4" grpId="0" animBg="1"/>
      <p:bldP spid="18" grpId="0" animBg="1"/>
      <p:bldP spid="24" grpId="0" animBg="1"/>
      <p:bldP spid="31" grpId="0" animBg="1"/>
      <p:bldP spid="33" grpId="0" animBg="1"/>
      <p:bldP spid="34" grpId="0" animBg="1"/>
      <p:bldP spid="36" grpId="0" animBg="1"/>
      <p:bldP spid="38" grpId="0" animBg="1"/>
      <p:bldP spid="39" grpId="0" animBg="1"/>
      <p:bldP spid="43"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RF Plan Change</a:t>
            </a:r>
            <a:endParaRPr lang="en-US" dirty="0"/>
          </a:p>
        </p:txBody>
      </p:sp>
      <p:sp>
        <p:nvSpPr>
          <p:cNvPr id="3" name="Text Placeholder 2"/>
          <p:cNvSpPr>
            <a:spLocks noGrp="1"/>
          </p:cNvSpPr>
          <p:nvPr>
            <p:ph type="body" idx="1"/>
          </p:nvPr>
        </p:nvSpPr>
        <p:spPr/>
        <p:txBody>
          <a:bodyPr/>
          <a:lstStyle/>
          <a:p>
            <a:r>
              <a:rPr lang="en-US" dirty="0" smtClean="0"/>
              <a:t>8.0.1</a:t>
            </a:r>
            <a:endParaRPr lang="en-US" dirty="0"/>
          </a:p>
        </p:txBody>
      </p:sp>
    </p:spTree>
    <p:custDataLst>
      <p:tags r:id="rId1"/>
    </p:custDataLst>
    <p:extLst>
      <p:ext uri="{BB962C8B-B14F-4D97-AF65-F5344CB8AC3E}">
        <p14:creationId xmlns:p14="http://schemas.microsoft.com/office/powerpoint/2010/main" val="14147439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2257" y="185226"/>
            <a:ext cx="8227457" cy="639273"/>
          </a:xfrm>
        </p:spPr>
        <p:txBody>
          <a:bodyPr/>
          <a:lstStyle/>
          <a:p>
            <a:r>
              <a:rPr lang="en-US" dirty="0"/>
              <a:t>Timing Of RF Plan Change</a:t>
            </a:r>
            <a:r>
              <a:rPr lang="en-US" sz="1800" dirty="0"/>
              <a:t/>
            </a:r>
            <a:br>
              <a:rPr lang="en-US" sz="1800" dirty="0"/>
            </a:br>
            <a:r>
              <a:rPr lang="en-US" sz="1800" dirty="0"/>
              <a:t> </a:t>
            </a:r>
            <a:endParaRPr lang="en-US" dirty="0"/>
          </a:p>
        </p:txBody>
      </p:sp>
      <p:grpSp>
        <p:nvGrpSpPr>
          <p:cNvPr id="5" name="Group 4"/>
          <p:cNvGrpSpPr/>
          <p:nvPr/>
        </p:nvGrpSpPr>
        <p:grpSpPr>
          <a:xfrm>
            <a:off x="604383" y="1108039"/>
            <a:ext cx="4944917" cy="685800"/>
            <a:chOff x="685800" y="2528900"/>
            <a:chExt cx="6593222" cy="914400"/>
          </a:xfrm>
          <a:solidFill>
            <a:srgbClr val="004976"/>
          </a:solidFill>
        </p:grpSpPr>
        <p:sp>
          <p:nvSpPr>
            <p:cNvPr id="6" name="Rectangle 5"/>
            <p:cNvSpPr/>
            <p:nvPr/>
          </p:nvSpPr>
          <p:spPr bwMode="ltGray">
            <a:xfrm>
              <a:off x="1523492" y="2625156"/>
              <a:ext cx="5755530"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 name="Oval 6"/>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9" name="TextBox 8"/>
            <p:cNvSpPr txBox="1"/>
            <p:nvPr/>
          </p:nvSpPr>
          <p:spPr>
            <a:xfrm>
              <a:off x="1775520" y="2625156"/>
              <a:ext cx="5477762" cy="731520"/>
            </a:xfrm>
            <a:prstGeom prst="rect">
              <a:avLst/>
            </a:prstGeom>
            <a:grpFill/>
          </p:spPr>
          <p:txBody>
            <a:bodyPr wrap="square" lIns="0" tIns="0" rIns="0" bIns="0" rtlCol="0" anchor="ctr">
              <a:noAutofit/>
            </a:bodyPr>
            <a:lstStyle/>
            <a:p>
              <a:pPr>
                <a:lnSpc>
                  <a:spcPct val="90000"/>
                </a:lnSpc>
              </a:pPr>
              <a:r>
                <a:rPr lang="en-US" sz="2100" dirty="0">
                  <a:solidFill>
                    <a:schemeClr val="bg1"/>
                  </a:solidFill>
                </a:rPr>
                <a:t>Incremental Optimization </a:t>
              </a:r>
            </a:p>
          </p:txBody>
        </p:sp>
      </p:grpSp>
      <p:grpSp>
        <p:nvGrpSpPr>
          <p:cNvPr id="34" name="Group 33"/>
          <p:cNvGrpSpPr/>
          <p:nvPr/>
        </p:nvGrpSpPr>
        <p:grpSpPr>
          <a:xfrm>
            <a:off x="604383" y="1958943"/>
            <a:ext cx="4944917" cy="685800"/>
            <a:chOff x="685800" y="2528900"/>
            <a:chExt cx="6593222" cy="914400"/>
          </a:xfrm>
          <a:solidFill>
            <a:srgbClr val="004976"/>
          </a:solidFill>
        </p:grpSpPr>
        <p:sp>
          <p:nvSpPr>
            <p:cNvPr id="35" name="Rectangle 34"/>
            <p:cNvSpPr/>
            <p:nvPr/>
          </p:nvSpPr>
          <p:spPr bwMode="ltGray">
            <a:xfrm>
              <a:off x="1523492" y="2625156"/>
              <a:ext cx="5755530"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36" name="Oval 35"/>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38" name="TextBox 37"/>
            <p:cNvSpPr txBox="1"/>
            <p:nvPr/>
          </p:nvSpPr>
          <p:spPr>
            <a:xfrm>
              <a:off x="1775520" y="2625156"/>
              <a:ext cx="5477762" cy="731520"/>
            </a:xfrm>
            <a:prstGeom prst="rect">
              <a:avLst/>
            </a:prstGeom>
            <a:grpFill/>
          </p:spPr>
          <p:txBody>
            <a:bodyPr wrap="square" lIns="0" tIns="0" rIns="0" bIns="0" rtlCol="0" anchor="ctr">
              <a:noAutofit/>
            </a:bodyPr>
            <a:lstStyle/>
            <a:p>
              <a:pPr>
                <a:lnSpc>
                  <a:spcPct val="90000"/>
                </a:lnSpc>
              </a:pPr>
              <a:r>
                <a:rPr lang="en-US" sz="2100" dirty="0">
                  <a:solidFill>
                    <a:schemeClr val="bg1"/>
                  </a:solidFill>
                </a:rPr>
                <a:t>On-Demand Optimization </a:t>
              </a:r>
            </a:p>
          </p:txBody>
        </p:sp>
      </p:grpSp>
      <p:grpSp>
        <p:nvGrpSpPr>
          <p:cNvPr id="39" name="Group 38"/>
          <p:cNvGrpSpPr/>
          <p:nvPr/>
        </p:nvGrpSpPr>
        <p:grpSpPr>
          <a:xfrm>
            <a:off x="611229" y="2809848"/>
            <a:ext cx="4944917" cy="685800"/>
            <a:chOff x="685800" y="2528900"/>
            <a:chExt cx="6593222" cy="914400"/>
          </a:xfrm>
          <a:solidFill>
            <a:srgbClr val="004976"/>
          </a:solidFill>
        </p:grpSpPr>
        <p:sp>
          <p:nvSpPr>
            <p:cNvPr id="40" name="Rectangle 39"/>
            <p:cNvSpPr/>
            <p:nvPr/>
          </p:nvSpPr>
          <p:spPr bwMode="ltGray">
            <a:xfrm>
              <a:off x="1523492" y="2625156"/>
              <a:ext cx="5755530"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41" name="Oval 4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43" name="TextBox 42"/>
            <p:cNvSpPr txBox="1"/>
            <p:nvPr/>
          </p:nvSpPr>
          <p:spPr>
            <a:xfrm>
              <a:off x="1775520" y="2625156"/>
              <a:ext cx="5477762" cy="731520"/>
            </a:xfrm>
            <a:prstGeom prst="rect">
              <a:avLst/>
            </a:prstGeom>
            <a:grpFill/>
          </p:spPr>
          <p:txBody>
            <a:bodyPr wrap="square" lIns="0" tIns="0" rIns="0" bIns="0" rtlCol="0" anchor="ctr">
              <a:noAutofit/>
            </a:bodyPr>
            <a:lstStyle/>
            <a:p>
              <a:pPr>
                <a:lnSpc>
                  <a:spcPct val="90000"/>
                </a:lnSpc>
              </a:pPr>
              <a:r>
                <a:rPr lang="en-US" sz="2100" dirty="0">
                  <a:solidFill>
                    <a:schemeClr val="bg1"/>
                  </a:solidFill>
                </a:rPr>
                <a:t>Reactive Optimization</a:t>
              </a:r>
            </a:p>
          </p:txBody>
        </p:sp>
      </p:grpSp>
      <p:grpSp>
        <p:nvGrpSpPr>
          <p:cNvPr id="44" name="Group 43"/>
          <p:cNvGrpSpPr/>
          <p:nvPr/>
        </p:nvGrpSpPr>
        <p:grpSpPr>
          <a:xfrm>
            <a:off x="603648" y="3631274"/>
            <a:ext cx="4944917" cy="685800"/>
            <a:chOff x="685800" y="2528900"/>
            <a:chExt cx="6593222" cy="914400"/>
          </a:xfrm>
          <a:solidFill>
            <a:srgbClr val="004976"/>
          </a:solidFill>
        </p:grpSpPr>
        <p:sp>
          <p:nvSpPr>
            <p:cNvPr id="45" name="Rectangle 44"/>
            <p:cNvSpPr/>
            <p:nvPr/>
          </p:nvSpPr>
          <p:spPr bwMode="ltGray">
            <a:xfrm>
              <a:off x="1523492" y="2625156"/>
              <a:ext cx="5755530"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46" name="Oval 45"/>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48" name="TextBox 47"/>
            <p:cNvSpPr txBox="1"/>
            <p:nvPr/>
          </p:nvSpPr>
          <p:spPr>
            <a:xfrm>
              <a:off x="1775520" y="2625156"/>
              <a:ext cx="5477762" cy="731520"/>
            </a:xfrm>
            <a:prstGeom prst="rect">
              <a:avLst/>
            </a:prstGeom>
            <a:grpFill/>
          </p:spPr>
          <p:txBody>
            <a:bodyPr wrap="square" lIns="0" tIns="0" rIns="0" bIns="0" rtlCol="0" anchor="ctr">
              <a:noAutofit/>
            </a:bodyPr>
            <a:lstStyle/>
            <a:p>
              <a:pPr>
                <a:lnSpc>
                  <a:spcPct val="90000"/>
                </a:lnSpc>
              </a:pPr>
              <a:r>
                <a:rPr lang="en-US" sz="2100" dirty="0">
                  <a:solidFill>
                    <a:schemeClr val="bg1"/>
                  </a:solidFill>
                </a:rPr>
                <a:t>Scheduled Optimization</a:t>
              </a:r>
            </a:p>
          </p:txBody>
        </p:sp>
      </p:grpSp>
    </p:spTree>
    <p:extLst>
      <p:ext uri="{BB962C8B-B14F-4D97-AF65-F5344CB8AC3E}">
        <p14:creationId xmlns:p14="http://schemas.microsoft.com/office/powerpoint/2010/main" val="313053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On-Demand Optimization</a:t>
            </a:r>
            <a:endParaRPr lang="en-US" dirty="0"/>
          </a:p>
        </p:txBody>
      </p:sp>
      <p:grpSp>
        <p:nvGrpSpPr>
          <p:cNvPr id="9" name="Group 8"/>
          <p:cNvGrpSpPr/>
          <p:nvPr/>
        </p:nvGrpSpPr>
        <p:grpSpPr>
          <a:xfrm>
            <a:off x="401132" y="1297685"/>
            <a:ext cx="8080154" cy="812460"/>
            <a:chOff x="685800" y="2528900"/>
            <a:chExt cx="10773538" cy="1083280"/>
          </a:xfrm>
        </p:grpSpPr>
        <p:sp>
          <p:nvSpPr>
            <p:cNvPr id="10" name="Rectangle 9"/>
            <p:cNvSpPr/>
            <p:nvPr/>
          </p:nvSpPr>
          <p:spPr bwMode="ltGray">
            <a:xfrm>
              <a:off x="1523492" y="2625156"/>
              <a:ext cx="993584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1" name="Oval 10"/>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2" name="TextBox 11"/>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13" name="TextBox 12"/>
            <p:cNvSpPr txBox="1"/>
            <p:nvPr/>
          </p:nvSpPr>
          <p:spPr>
            <a:xfrm>
              <a:off x="1775519" y="2733468"/>
              <a:ext cx="9683819" cy="878712"/>
            </a:xfrm>
            <a:prstGeom prst="rect">
              <a:avLst/>
            </a:prstGeom>
            <a:noFill/>
          </p:spPr>
          <p:txBody>
            <a:bodyPr wrap="square" lIns="0" tIns="0" rIns="0" bIns="0" rtlCol="0" anchor="ctr">
              <a:noAutofit/>
            </a:bodyPr>
            <a:lstStyle/>
            <a:p>
              <a:pPr>
                <a:lnSpc>
                  <a:spcPct val="90000"/>
                </a:lnSpc>
              </a:pPr>
              <a:r>
                <a:rPr lang="en-US" i="1" dirty="0">
                  <a:solidFill>
                    <a:schemeClr val="bg1"/>
                  </a:solidFill>
                </a:rPr>
                <a:t>“airmatch runnow full”- </a:t>
              </a:r>
              <a:r>
                <a:rPr lang="en-US" dirty="0">
                  <a:solidFill>
                    <a:schemeClr val="bg1"/>
                  </a:solidFill>
                </a:rPr>
                <a:t>performs the same quality optimization that would be done in a periodically-scheduled optimization</a:t>
              </a:r>
            </a:p>
            <a:p>
              <a:pPr>
                <a:lnSpc>
                  <a:spcPct val="90000"/>
                </a:lnSpc>
              </a:pPr>
              <a:endParaRPr lang="en-US" dirty="0">
                <a:solidFill>
                  <a:schemeClr val="bg1"/>
                </a:solidFill>
              </a:endParaRPr>
            </a:p>
          </p:txBody>
        </p:sp>
      </p:grpSp>
      <p:grpSp>
        <p:nvGrpSpPr>
          <p:cNvPr id="14" name="Group 13"/>
          <p:cNvGrpSpPr/>
          <p:nvPr/>
        </p:nvGrpSpPr>
        <p:grpSpPr>
          <a:xfrm>
            <a:off x="457081" y="2264211"/>
            <a:ext cx="8080085" cy="685800"/>
            <a:chOff x="685800" y="2528900"/>
            <a:chExt cx="10773446" cy="914400"/>
          </a:xfrm>
        </p:grpSpPr>
        <p:sp>
          <p:nvSpPr>
            <p:cNvPr id="15" name="Rectangle 14"/>
            <p:cNvSpPr/>
            <p:nvPr/>
          </p:nvSpPr>
          <p:spPr bwMode="ltGray">
            <a:xfrm>
              <a:off x="1523492" y="2625156"/>
              <a:ext cx="9935754"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6" name="Oval 15"/>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7" name="TextBox 16"/>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grpSp>
      <p:grpSp>
        <p:nvGrpSpPr>
          <p:cNvPr id="19" name="Group 18"/>
          <p:cNvGrpSpPr/>
          <p:nvPr/>
        </p:nvGrpSpPr>
        <p:grpSpPr>
          <a:xfrm>
            <a:off x="467314" y="3267101"/>
            <a:ext cx="8109864" cy="685800"/>
            <a:chOff x="685800" y="2528900"/>
            <a:chExt cx="10813152" cy="914400"/>
          </a:xfrm>
        </p:grpSpPr>
        <p:sp>
          <p:nvSpPr>
            <p:cNvPr id="20" name="Rectangle 19"/>
            <p:cNvSpPr/>
            <p:nvPr/>
          </p:nvSpPr>
          <p:spPr bwMode="ltGray">
            <a:xfrm>
              <a:off x="1523491" y="2625156"/>
              <a:ext cx="9975461"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1" name="Oval 20"/>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22" name="TextBox 21"/>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3</a:t>
              </a:r>
            </a:p>
          </p:txBody>
        </p:sp>
      </p:grpSp>
      <p:sp>
        <p:nvSpPr>
          <p:cNvPr id="29" name="TextBox 28"/>
          <p:cNvSpPr txBox="1"/>
          <p:nvPr/>
        </p:nvSpPr>
        <p:spPr>
          <a:xfrm>
            <a:off x="1314314" y="2442577"/>
            <a:ext cx="7262864" cy="386634"/>
          </a:xfrm>
          <a:prstGeom prst="rect">
            <a:avLst/>
          </a:prstGeom>
          <a:noFill/>
        </p:spPr>
        <p:txBody>
          <a:bodyPr wrap="square" lIns="0" tIns="0" rIns="0" bIns="0" rtlCol="0" anchor="ctr">
            <a:noAutofit/>
          </a:bodyPr>
          <a:lstStyle/>
          <a:p>
            <a:pPr>
              <a:lnSpc>
                <a:spcPct val="90000"/>
              </a:lnSpc>
            </a:pPr>
            <a:r>
              <a:rPr lang="en-US" i="1" dirty="0">
                <a:solidFill>
                  <a:schemeClr val="bg1"/>
                </a:solidFill>
              </a:rPr>
              <a:t>“airmatch runnow quick”-</a:t>
            </a:r>
            <a:r>
              <a:rPr lang="en-US" dirty="0">
                <a:solidFill>
                  <a:schemeClr val="bg1"/>
                </a:solidFill>
              </a:rPr>
              <a:t>– quick-and-dirty solution, random channels, but computes correct EIRP for cell sizes </a:t>
            </a:r>
          </a:p>
        </p:txBody>
      </p:sp>
      <p:sp>
        <p:nvSpPr>
          <p:cNvPr id="30" name="TextBox 29"/>
          <p:cNvSpPr txBox="1"/>
          <p:nvPr/>
        </p:nvSpPr>
        <p:spPr>
          <a:xfrm>
            <a:off x="1274302" y="3533783"/>
            <a:ext cx="7262864" cy="386634"/>
          </a:xfrm>
          <a:prstGeom prst="rect">
            <a:avLst/>
          </a:prstGeom>
          <a:noFill/>
        </p:spPr>
        <p:txBody>
          <a:bodyPr wrap="square" lIns="0" tIns="0" rIns="0" bIns="0" rtlCol="0" anchor="ctr">
            <a:noAutofit/>
          </a:bodyPr>
          <a:lstStyle/>
          <a:p>
            <a:pPr>
              <a:lnSpc>
                <a:spcPct val="90000"/>
              </a:lnSpc>
            </a:pPr>
            <a:r>
              <a:rPr lang="en-US" i="1" dirty="0">
                <a:solidFill>
                  <a:schemeClr val="bg1"/>
                </a:solidFill>
              </a:rPr>
              <a:t>“airmatch runnow incremental”-</a:t>
            </a:r>
            <a:r>
              <a:rPr lang="en-US" dirty="0">
                <a:solidFill>
                  <a:schemeClr val="bg1"/>
                </a:solidFill>
              </a:rPr>
              <a:t>– Only considers new AP’s added, keeping the existing AP’s solution intact</a:t>
            </a:r>
          </a:p>
          <a:p>
            <a:pPr>
              <a:lnSpc>
                <a:spcPct val="90000"/>
              </a:lnSpc>
            </a:pPr>
            <a:endParaRPr lang="en-US" i="1" dirty="0">
              <a:solidFill>
                <a:schemeClr val="bg1"/>
              </a:solidFill>
            </a:endParaRPr>
          </a:p>
        </p:txBody>
      </p:sp>
    </p:spTree>
    <p:extLst>
      <p:ext uri="{BB962C8B-B14F-4D97-AF65-F5344CB8AC3E}">
        <p14:creationId xmlns:p14="http://schemas.microsoft.com/office/powerpoint/2010/main" val="413062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Reactive Optimization </a:t>
            </a:r>
            <a:endParaRPr lang="en-US" dirty="0"/>
          </a:p>
        </p:txBody>
      </p:sp>
      <p:sp>
        <p:nvSpPr>
          <p:cNvPr id="5" name="Rectangle 4"/>
          <p:cNvSpPr/>
          <p:nvPr/>
        </p:nvSpPr>
        <p:spPr bwMode="auto">
          <a:xfrm>
            <a:off x="5550018" y="546526"/>
            <a:ext cx="3012647" cy="3456383"/>
          </a:xfrm>
          <a:prstGeom prst="rect">
            <a:avLst/>
          </a:prstGeom>
          <a:solidFill>
            <a:srgbClr val="F6F6F6"/>
          </a:solidFill>
          <a:ln w="25400" cap="flat" cmpd="sng" algn="ctr">
            <a:solidFill>
              <a:srgbClr val="C3C6C8"/>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34" charset="-128"/>
            </a:endParaRPr>
          </a:p>
        </p:txBody>
      </p:sp>
      <p:sp>
        <p:nvSpPr>
          <p:cNvPr id="15" name="TextBox 14"/>
          <p:cNvSpPr txBox="1"/>
          <p:nvPr/>
        </p:nvSpPr>
        <p:spPr>
          <a:xfrm>
            <a:off x="6404638" y="2966511"/>
            <a:ext cx="597590" cy="142757"/>
          </a:xfrm>
          <a:prstGeom prst="rect">
            <a:avLst/>
          </a:prstGeom>
          <a:noFill/>
        </p:spPr>
        <p:txBody>
          <a:bodyPr wrap="square" lIns="0" tIns="0" rIns="0" bIns="0" rtlCol="0">
            <a:noAutofit/>
          </a:bodyPr>
          <a:lstStyle/>
          <a:p>
            <a:pPr algn="ctr">
              <a:lnSpc>
                <a:spcPct val="90000"/>
              </a:lnSpc>
            </a:pPr>
            <a:r>
              <a:rPr lang="en-US" sz="900" b="1" dirty="0">
                <a:solidFill>
                  <a:srgbClr val="004876"/>
                </a:solidFill>
              </a:rPr>
              <a:t>MC1</a:t>
            </a:r>
          </a:p>
        </p:txBody>
      </p:sp>
      <p:sp>
        <p:nvSpPr>
          <p:cNvPr id="17" name="TextBox 16"/>
          <p:cNvSpPr txBox="1"/>
          <p:nvPr/>
        </p:nvSpPr>
        <p:spPr>
          <a:xfrm>
            <a:off x="6420215" y="624620"/>
            <a:ext cx="1427242" cy="184542"/>
          </a:xfrm>
          <a:prstGeom prst="rect">
            <a:avLst/>
          </a:prstGeom>
          <a:noFill/>
        </p:spPr>
        <p:txBody>
          <a:bodyPr wrap="square" lIns="0" tIns="0" rIns="0" bIns="0" rtlCol="0">
            <a:noAutofit/>
          </a:bodyPr>
          <a:lstStyle/>
          <a:p>
            <a:pPr algn="ctr">
              <a:lnSpc>
                <a:spcPct val="90000"/>
              </a:lnSpc>
            </a:pPr>
            <a:r>
              <a:rPr lang="en-US" sz="900" b="1" dirty="0">
                <a:solidFill>
                  <a:srgbClr val="004876"/>
                </a:solidFill>
              </a:rPr>
              <a:t>Mobility Master/Standby</a:t>
            </a:r>
          </a:p>
        </p:txBody>
      </p:sp>
      <p:cxnSp>
        <p:nvCxnSpPr>
          <p:cNvPr id="43" name="Straight Connector 42"/>
          <p:cNvCxnSpPr/>
          <p:nvPr/>
        </p:nvCxnSpPr>
        <p:spPr bwMode="auto">
          <a:xfrm>
            <a:off x="7108751" y="3022275"/>
            <a:ext cx="0" cy="214612"/>
          </a:xfrm>
          <a:prstGeom prst="line">
            <a:avLst/>
          </a:prstGeom>
          <a:solidFill>
            <a:schemeClr val="accent1"/>
          </a:solidFill>
          <a:ln w="22225" cap="rnd" cmpd="sng" algn="ctr">
            <a:solidFill>
              <a:srgbClr val="9FD5CA"/>
            </a:solidFill>
            <a:prstDash val="solid"/>
            <a:round/>
            <a:headEnd type="none" w="med" len="med"/>
            <a:tailEnd type="none" w="med" len="med"/>
          </a:ln>
          <a:effectLst/>
        </p:spPr>
      </p:cxnSp>
      <p:grpSp>
        <p:nvGrpSpPr>
          <p:cNvPr id="66" name="Group 65"/>
          <p:cNvGrpSpPr/>
          <p:nvPr/>
        </p:nvGrpSpPr>
        <p:grpSpPr>
          <a:xfrm>
            <a:off x="533189" y="3077848"/>
            <a:ext cx="4095612" cy="696375"/>
            <a:chOff x="685800" y="2528900"/>
            <a:chExt cx="5415658" cy="914400"/>
          </a:xfrm>
        </p:grpSpPr>
        <p:sp>
          <p:nvSpPr>
            <p:cNvPr id="67" name="Rectangle 66"/>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8" name="Oval 6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69" name="TextBox 68"/>
            <p:cNvSpPr txBox="1"/>
            <p:nvPr/>
          </p:nvSpPr>
          <p:spPr>
            <a:xfrm>
              <a:off x="770024" y="2625156"/>
              <a:ext cx="731520" cy="674555"/>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4</a:t>
              </a:r>
            </a:p>
          </p:txBody>
        </p:sp>
        <p:sp>
          <p:nvSpPr>
            <p:cNvPr id="70" name="TextBox 69"/>
            <p:cNvSpPr txBox="1"/>
            <p:nvPr/>
          </p:nvSpPr>
          <p:spPr>
            <a:xfrm>
              <a:off x="1775519" y="2625156"/>
              <a:ext cx="4321655" cy="674555"/>
            </a:xfrm>
            <a:prstGeom prst="rect">
              <a:avLst/>
            </a:prstGeom>
            <a:noFill/>
          </p:spPr>
          <p:txBody>
            <a:bodyPr wrap="square" lIns="0" tIns="0" rIns="0" bIns="0" rtlCol="0" anchor="ctr">
              <a:noAutofit/>
            </a:bodyPr>
            <a:lstStyle/>
            <a:p>
              <a:pPr>
                <a:lnSpc>
                  <a:spcPct val="90000"/>
                </a:lnSpc>
              </a:pPr>
              <a:endParaRPr lang="en-US" sz="1500" dirty="0">
                <a:solidFill>
                  <a:schemeClr val="bg1"/>
                </a:solidFill>
              </a:endParaRPr>
            </a:p>
          </p:txBody>
        </p:sp>
      </p:grpSp>
      <p:grpSp>
        <p:nvGrpSpPr>
          <p:cNvPr id="71" name="Group 70"/>
          <p:cNvGrpSpPr/>
          <p:nvPr/>
        </p:nvGrpSpPr>
        <p:grpSpPr>
          <a:xfrm>
            <a:off x="500426" y="1606044"/>
            <a:ext cx="4056078" cy="685800"/>
            <a:chOff x="685800" y="2528900"/>
            <a:chExt cx="5408104" cy="914400"/>
          </a:xfrm>
        </p:grpSpPr>
        <p:sp>
          <p:nvSpPr>
            <p:cNvPr id="72" name="Rectangle 71"/>
            <p:cNvSpPr/>
            <p:nvPr/>
          </p:nvSpPr>
          <p:spPr bwMode="ltGray">
            <a:xfrm>
              <a:off x="1523492" y="2625156"/>
              <a:ext cx="457041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3" name="Oval 72"/>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4" name="TextBox 73"/>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sp>
          <p:nvSpPr>
            <p:cNvPr id="75" name="TextBox 74"/>
            <p:cNvSpPr txBox="1"/>
            <p:nvPr/>
          </p:nvSpPr>
          <p:spPr>
            <a:xfrm>
              <a:off x="1775520" y="2625156"/>
              <a:ext cx="4318384" cy="731520"/>
            </a:xfrm>
            <a:prstGeom prst="rect">
              <a:avLst/>
            </a:prstGeom>
            <a:noFill/>
          </p:spPr>
          <p:txBody>
            <a:bodyPr wrap="square" lIns="0" tIns="0" rIns="0" bIns="0" rtlCol="0" anchor="ctr">
              <a:noAutofit/>
            </a:bodyPr>
            <a:lstStyle/>
            <a:p>
              <a:pPr marL="6858">
                <a:spcBef>
                  <a:spcPts val="450"/>
                </a:spcBef>
                <a:buSzPct val="25000"/>
                <a:defRPr/>
              </a:pPr>
              <a:r>
                <a:rPr lang="en-US" sz="1500" dirty="0">
                  <a:solidFill>
                    <a:schemeClr val="bg1"/>
                  </a:solidFill>
                </a:rPr>
                <a:t>Upon noise &amp; radar detection, the AP will change channel</a:t>
              </a:r>
            </a:p>
          </p:txBody>
        </p:sp>
      </p:grpSp>
      <p:grpSp>
        <p:nvGrpSpPr>
          <p:cNvPr id="76" name="Group 75"/>
          <p:cNvGrpSpPr/>
          <p:nvPr/>
        </p:nvGrpSpPr>
        <p:grpSpPr>
          <a:xfrm>
            <a:off x="476957" y="2278258"/>
            <a:ext cx="4057541" cy="685800"/>
            <a:chOff x="685800" y="2528900"/>
            <a:chExt cx="5410054" cy="914400"/>
          </a:xfrm>
        </p:grpSpPr>
        <p:sp>
          <p:nvSpPr>
            <p:cNvPr id="77" name="Rectangle 76"/>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8" name="Oval 7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9" name="TextBox 7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3</a:t>
              </a:r>
            </a:p>
          </p:txBody>
        </p:sp>
        <p:sp>
          <p:nvSpPr>
            <p:cNvPr id="80" name="TextBox 79"/>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Channel with minimal interference index will be chosen</a:t>
              </a:r>
            </a:p>
          </p:txBody>
        </p:sp>
      </p:grpSp>
      <p:grpSp>
        <p:nvGrpSpPr>
          <p:cNvPr id="6" name="Group 5"/>
          <p:cNvGrpSpPr/>
          <p:nvPr/>
        </p:nvGrpSpPr>
        <p:grpSpPr>
          <a:xfrm>
            <a:off x="6747708" y="2703211"/>
            <a:ext cx="685800" cy="687113"/>
            <a:chOff x="7644172" y="1836043"/>
            <a:chExt cx="5029200" cy="5029200"/>
          </a:xfrm>
        </p:grpSpPr>
        <p:sp>
          <p:nvSpPr>
            <p:cNvPr id="7" name="Rounded Rectangle 6"/>
            <p:cNvSpPr/>
            <p:nvPr/>
          </p:nvSpPr>
          <p:spPr bwMode="ltGray">
            <a:xfrm>
              <a:off x="8940316" y="2384885"/>
              <a:ext cx="2844316" cy="3384376"/>
            </a:xfrm>
            <a:prstGeom prst="roundRect">
              <a:avLst>
                <a:gd name="adj" fmla="val 1275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1836043"/>
              <a:ext cx="5029200" cy="5029200"/>
            </a:xfrm>
            <a:prstGeom prst="rect">
              <a:avLst/>
            </a:prstGeom>
          </p:spPr>
        </p:pic>
      </p:grpSp>
      <p:pic>
        <p:nvPicPr>
          <p:cNvPr id="18" name="Picture 17" descr="ICON_VirtApp_Q109.png"/>
          <p:cNvPicPr>
            <a:picLocks noChangeAspect="1"/>
          </p:cNvPicPr>
          <p:nvPr/>
        </p:nvPicPr>
        <p:blipFill>
          <a:blip r:embed="rId4">
            <a:duotone>
              <a:schemeClr val="bg2">
                <a:shade val="45000"/>
                <a:satMod val="135000"/>
              </a:schemeClr>
              <a:prstClr val="white"/>
            </a:duotone>
          </a:blip>
          <a:srcRect/>
          <a:stretch>
            <a:fillRect/>
          </a:stretch>
        </p:blipFill>
        <p:spPr bwMode="auto">
          <a:xfrm>
            <a:off x="6967587" y="890546"/>
            <a:ext cx="528066" cy="529077"/>
          </a:xfrm>
          <a:prstGeom prst="rect">
            <a:avLst/>
          </a:prstGeom>
          <a:noFill/>
          <a:ln w="9525">
            <a:noFill/>
            <a:miter lim="800000"/>
            <a:headEnd/>
            <a:tailEnd/>
          </a:ln>
        </p:spPr>
      </p:pic>
      <p:pic>
        <p:nvPicPr>
          <p:cNvPr id="19" name="Picture 18" descr="ICON_VirtApp_Q109.png"/>
          <p:cNvPicPr>
            <a:picLocks noChangeAspect="1"/>
          </p:cNvPicPr>
          <p:nvPr/>
        </p:nvPicPr>
        <p:blipFill>
          <a:blip r:embed="rId4"/>
          <a:srcRect/>
          <a:stretch>
            <a:fillRect/>
          </a:stretch>
        </p:blipFill>
        <p:spPr bwMode="auto">
          <a:xfrm>
            <a:off x="6780010" y="944656"/>
            <a:ext cx="528066" cy="529077"/>
          </a:xfrm>
          <a:prstGeom prst="rect">
            <a:avLst/>
          </a:prstGeom>
          <a:noFill/>
          <a:ln w="9525">
            <a:noFill/>
            <a:miter lim="800000"/>
            <a:headEnd/>
            <a:tailEnd/>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3553" y="1881978"/>
            <a:ext cx="685800" cy="685960"/>
          </a:xfrm>
          <a:prstGeom prst="rect">
            <a:avLst/>
          </a:prstGeom>
        </p:spPr>
      </p:pic>
      <p:cxnSp>
        <p:nvCxnSpPr>
          <p:cNvPr id="46" name="Straight Connector 45"/>
          <p:cNvCxnSpPr/>
          <p:nvPr/>
        </p:nvCxnSpPr>
        <p:spPr bwMode="auto">
          <a:xfrm>
            <a:off x="7090608" y="1512804"/>
            <a:ext cx="0" cy="380925"/>
          </a:xfrm>
          <a:prstGeom prst="line">
            <a:avLst/>
          </a:prstGeom>
          <a:solidFill>
            <a:schemeClr val="accent1"/>
          </a:solidFill>
          <a:ln w="22225" cap="rnd" cmpd="sng" algn="ctr">
            <a:solidFill>
              <a:srgbClr val="9FD5CA"/>
            </a:solidFill>
            <a:prstDash val="solid"/>
            <a:round/>
            <a:headEnd type="none" w="med" len="med"/>
            <a:tailEnd type="none" w="med" len="med"/>
          </a:ln>
          <a:effectLst/>
        </p:spPr>
      </p:cxn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9449" y="1891570"/>
            <a:ext cx="685800" cy="687113"/>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1429" y="1907880"/>
            <a:ext cx="685800" cy="687113"/>
          </a:xfrm>
          <a:prstGeom prst="rect">
            <a:avLst/>
          </a:prstGeom>
        </p:spPr>
      </p:pic>
      <p:cxnSp>
        <p:nvCxnSpPr>
          <p:cNvPr id="49" name="Straight Connector 48"/>
          <p:cNvCxnSpPr/>
          <p:nvPr/>
        </p:nvCxnSpPr>
        <p:spPr bwMode="auto">
          <a:xfrm rot="5400000">
            <a:off x="6605632" y="2055168"/>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50" name="Straight Connector 49"/>
          <p:cNvCxnSpPr/>
          <p:nvPr/>
        </p:nvCxnSpPr>
        <p:spPr bwMode="auto">
          <a:xfrm rot="5400000">
            <a:off x="7604743" y="2053182"/>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grpSp>
        <p:nvGrpSpPr>
          <p:cNvPr id="81" name="Group 80"/>
          <p:cNvGrpSpPr/>
          <p:nvPr/>
        </p:nvGrpSpPr>
        <p:grpSpPr>
          <a:xfrm>
            <a:off x="7259251" y="870591"/>
            <a:ext cx="270030" cy="270547"/>
            <a:chOff x="9667267" y="1869538"/>
            <a:chExt cx="360040" cy="360040"/>
          </a:xfrm>
        </p:grpSpPr>
        <p:sp>
          <p:nvSpPr>
            <p:cNvPr id="82" name="Oval 81"/>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3" name="TextBox 82"/>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84" name="Group 83"/>
          <p:cNvGrpSpPr/>
          <p:nvPr/>
        </p:nvGrpSpPr>
        <p:grpSpPr>
          <a:xfrm>
            <a:off x="7181284" y="2545964"/>
            <a:ext cx="270030" cy="270030"/>
            <a:chOff x="9667267" y="1869538"/>
            <a:chExt cx="360040" cy="360040"/>
          </a:xfrm>
        </p:grpSpPr>
        <p:sp>
          <p:nvSpPr>
            <p:cNvPr id="85" name="Oval 84"/>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6" name="TextBox 85"/>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90" name="Group 89"/>
          <p:cNvGrpSpPr/>
          <p:nvPr/>
        </p:nvGrpSpPr>
        <p:grpSpPr>
          <a:xfrm>
            <a:off x="517714" y="926057"/>
            <a:ext cx="4061744" cy="685800"/>
            <a:chOff x="685800" y="2528900"/>
            <a:chExt cx="5415658" cy="914400"/>
          </a:xfrm>
        </p:grpSpPr>
        <p:sp>
          <p:nvSpPr>
            <p:cNvPr id="91" name="Rectangle 90"/>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2" name="Oval 91"/>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93" name="TextBox 92"/>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94" name="TextBox 93"/>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AirMatch allows event driven channel changes </a:t>
              </a:r>
            </a:p>
          </p:txBody>
        </p:sp>
      </p:grpSp>
      <p:grpSp>
        <p:nvGrpSpPr>
          <p:cNvPr id="32" name="Group 31"/>
          <p:cNvGrpSpPr/>
          <p:nvPr/>
        </p:nvGrpSpPr>
        <p:grpSpPr>
          <a:xfrm>
            <a:off x="6345249" y="3299010"/>
            <a:ext cx="613204" cy="465875"/>
            <a:chOff x="8460332" y="4398680"/>
            <a:chExt cx="817605" cy="621166"/>
          </a:xfrm>
        </p:grpSpPr>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4718" y="4398680"/>
              <a:ext cx="457200" cy="458075"/>
            </a:xfrm>
            <a:prstGeom prst="rect">
              <a:avLst/>
            </a:prstGeom>
          </p:spPr>
        </p:pic>
        <p:sp>
          <p:nvSpPr>
            <p:cNvPr id="98" name="TextBox 97"/>
            <p:cNvSpPr txBox="1"/>
            <p:nvPr/>
          </p:nvSpPr>
          <p:spPr>
            <a:xfrm>
              <a:off x="8460332" y="4825610"/>
              <a:ext cx="817605" cy="194236"/>
            </a:xfrm>
            <a:prstGeom prst="rect">
              <a:avLst/>
            </a:prstGeom>
            <a:noFill/>
          </p:spPr>
          <p:txBody>
            <a:bodyPr wrap="square" lIns="0" tIns="0" rIns="0" bIns="0" rtlCol="0">
              <a:noAutofit/>
            </a:bodyPr>
            <a:lstStyle/>
            <a:p>
              <a:pPr algn="ctr">
                <a:lnSpc>
                  <a:spcPct val="90000"/>
                </a:lnSpc>
              </a:pPr>
              <a:r>
                <a:rPr lang="en-US" sz="900" b="1" dirty="0">
                  <a:solidFill>
                    <a:srgbClr val="004876"/>
                  </a:solidFill>
                </a:rPr>
                <a:t>Channel 36</a:t>
              </a:r>
            </a:p>
          </p:txBody>
        </p:sp>
      </p:grpSp>
      <p:sp>
        <p:nvSpPr>
          <p:cNvPr id="99" name="Pentagon 98"/>
          <p:cNvSpPr/>
          <p:nvPr/>
        </p:nvSpPr>
        <p:spPr>
          <a:xfrm>
            <a:off x="564890" y="4133598"/>
            <a:ext cx="8229601" cy="480060"/>
          </a:xfrm>
          <a:prstGeom prst="homePlate">
            <a:avLst>
              <a:gd name="adj" fmla="val 33125"/>
            </a:avLst>
          </a:prstGeom>
          <a:solidFill>
            <a:srgbClr val="D5D7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90000"/>
              </a:lnSpc>
            </a:pPr>
            <a:r>
              <a:rPr lang="en-US" sz="1050" dirty="0">
                <a:solidFill>
                  <a:srgbClr val="646569"/>
                </a:solidFill>
              </a:rPr>
              <a:t>Upon radar detection, if there is noise on all channels where there is no radar detected, the AP will have no choice but to choose the channel with noise.  </a:t>
            </a:r>
          </a:p>
        </p:txBody>
      </p:sp>
      <p:cxnSp>
        <p:nvCxnSpPr>
          <p:cNvPr id="100" name="Straight Connector 99"/>
          <p:cNvCxnSpPr/>
          <p:nvPr/>
        </p:nvCxnSpPr>
        <p:spPr bwMode="auto">
          <a:xfrm flipH="1">
            <a:off x="7090608" y="2456815"/>
            <a:ext cx="14922" cy="322366"/>
          </a:xfrm>
          <a:prstGeom prst="line">
            <a:avLst/>
          </a:prstGeom>
          <a:solidFill>
            <a:schemeClr val="accent1"/>
          </a:solidFill>
          <a:ln w="22225" cap="rnd" cmpd="sng" algn="ctr">
            <a:solidFill>
              <a:srgbClr val="9FD5CA"/>
            </a:solidFill>
            <a:prstDash val="solid"/>
            <a:round/>
            <a:headEnd type="none" w="med" len="med"/>
            <a:tailEnd type="none" w="med" len="med"/>
          </a:ln>
          <a:effectLst/>
        </p:spPr>
      </p:cxnSp>
      <p:sp>
        <p:nvSpPr>
          <p:cNvPr id="9" name="Right Arrow 8"/>
          <p:cNvSpPr/>
          <p:nvPr/>
        </p:nvSpPr>
        <p:spPr bwMode="ltGray">
          <a:xfrm>
            <a:off x="6995758" y="3376069"/>
            <a:ext cx="292271" cy="184583"/>
          </a:xfrm>
          <a:prstGeom prst="rightArrow">
            <a:avLst/>
          </a:prstGeom>
          <a:solidFill>
            <a:srgbClr val="FF0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grpSp>
        <p:nvGrpSpPr>
          <p:cNvPr id="34" name="Group 33"/>
          <p:cNvGrpSpPr/>
          <p:nvPr/>
        </p:nvGrpSpPr>
        <p:grpSpPr>
          <a:xfrm>
            <a:off x="7284350" y="3299667"/>
            <a:ext cx="613204" cy="468742"/>
            <a:chOff x="9712466" y="4399555"/>
            <a:chExt cx="817605" cy="624989"/>
          </a:xfrm>
        </p:grpSpPr>
        <p:pic>
          <p:nvPicPr>
            <p:cNvPr id="101" name="Picture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8503" y="4399555"/>
              <a:ext cx="457200" cy="457200"/>
            </a:xfrm>
            <a:prstGeom prst="rect">
              <a:avLst/>
            </a:prstGeom>
          </p:spPr>
        </p:pic>
        <p:sp>
          <p:nvSpPr>
            <p:cNvPr id="102" name="TextBox 101"/>
            <p:cNvSpPr txBox="1"/>
            <p:nvPr/>
          </p:nvSpPr>
          <p:spPr>
            <a:xfrm>
              <a:off x="9712466" y="4830308"/>
              <a:ext cx="817605" cy="194236"/>
            </a:xfrm>
            <a:prstGeom prst="rect">
              <a:avLst/>
            </a:prstGeom>
            <a:noFill/>
          </p:spPr>
          <p:txBody>
            <a:bodyPr wrap="square" lIns="0" tIns="0" rIns="0" bIns="0" rtlCol="0">
              <a:noAutofit/>
            </a:bodyPr>
            <a:lstStyle/>
            <a:p>
              <a:pPr algn="ctr">
                <a:lnSpc>
                  <a:spcPct val="90000"/>
                </a:lnSpc>
              </a:pPr>
              <a:r>
                <a:rPr lang="en-US" sz="900" b="1" dirty="0">
                  <a:solidFill>
                    <a:srgbClr val="004876"/>
                  </a:solidFill>
                </a:rPr>
                <a:t>Channel 44</a:t>
              </a:r>
            </a:p>
          </p:txBody>
        </p:sp>
      </p:grpSp>
      <p:sp>
        <p:nvSpPr>
          <p:cNvPr id="31" name="Rectangle 30"/>
          <p:cNvSpPr/>
          <p:nvPr/>
        </p:nvSpPr>
        <p:spPr>
          <a:xfrm>
            <a:off x="1231755" y="3151153"/>
            <a:ext cx="3342662" cy="507831"/>
          </a:xfrm>
          <a:prstGeom prst="rect">
            <a:avLst/>
          </a:prstGeom>
        </p:spPr>
        <p:txBody>
          <a:bodyPr wrap="square">
            <a:spAutoFit/>
          </a:bodyPr>
          <a:lstStyle/>
          <a:p>
            <a:r>
              <a:rPr lang="en-US" sz="1350" dirty="0">
                <a:solidFill>
                  <a:schemeClr val="bg1"/>
                </a:solidFill>
              </a:rPr>
              <a:t>Any channels with radar detected in the last 30 mins are excluded</a:t>
            </a:r>
          </a:p>
        </p:txBody>
      </p:sp>
      <p:sp>
        <p:nvSpPr>
          <p:cNvPr id="33" name="Rectangle 32"/>
          <p:cNvSpPr/>
          <p:nvPr/>
        </p:nvSpPr>
        <p:spPr bwMode="ltGray">
          <a:xfrm>
            <a:off x="6453539" y="3289181"/>
            <a:ext cx="342192" cy="327064"/>
          </a:xfrm>
          <a:prstGeom prst="rect">
            <a:avLst/>
          </a:prstGeom>
          <a:noFill/>
          <a:ln w="190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Tree>
    <p:extLst>
      <p:ext uri="{BB962C8B-B14F-4D97-AF65-F5344CB8AC3E}">
        <p14:creationId xmlns:p14="http://schemas.microsoft.com/office/powerpoint/2010/main" val="1619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Agenda</a:t>
            </a:r>
            <a:endParaRPr lang="en-US" sz="2800" dirty="0"/>
          </a:p>
        </p:txBody>
      </p:sp>
      <p:sp>
        <p:nvSpPr>
          <p:cNvPr id="3" name="Content Placeholder 2"/>
          <p:cNvSpPr>
            <a:spLocks noGrp="1"/>
          </p:cNvSpPr>
          <p:nvPr>
            <p:ph idx="1"/>
          </p:nvPr>
        </p:nvSpPr>
        <p:spPr>
          <a:xfrm>
            <a:off x="337279" y="921894"/>
            <a:ext cx="8551888" cy="3874957"/>
          </a:xfrm>
        </p:spPr>
        <p:txBody>
          <a:bodyPr/>
          <a:lstStyle/>
          <a:p>
            <a:r>
              <a:rPr lang="en-US" sz="1400" b="0" dirty="0"/>
              <a:t>Introduction</a:t>
            </a:r>
          </a:p>
          <a:p>
            <a:r>
              <a:rPr lang="en-US" sz="1400" b="0" dirty="0"/>
              <a:t>AirMatch vs ARM</a:t>
            </a:r>
          </a:p>
          <a:p>
            <a:r>
              <a:rPr lang="en-US" sz="1400" b="0" dirty="0"/>
              <a:t>Setup AirMatch</a:t>
            </a:r>
          </a:p>
          <a:p>
            <a:r>
              <a:rPr lang="en-US" sz="1400" b="0" dirty="0"/>
              <a:t>Enable AirMatch and Profiles</a:t>
            </a:r>
          </a:p>
          <a:p>
            <a:r>
              <a:rPr lang="en-US" sz="1400" b="0" dirty="0"/>
              <a:t>AirMatch </a:t>
            </a:r>
            <a:r>
              <a:rPr lang="en-US" sz="1400" b="0" dirty="0" smtClean="0"/>
              <a:t>Optimization</a:t>
            </a:r>
            <a:endParaRPr lang="en-US" sz="1400" b="0" dirty="0"/>
          </a:p>
          <a:p>
            <a:r>
              <a:rPr lang="en-US" sz="1400" b="0" dirty="0" smtClean="0"/>
              <a:t>Workflow</a:t>
            </a:r>
          </a:p>
          <a:p>
            <a:r>
              <a:rPr lang="en-US" sz="1400" b="0" dirty="0" smtClean="0"/>
              <a:t>AirMatch Input Metrics </a:t>
            </a:r>
            <a:endParaRPr lang="en-US" sz="1400" b="0" dirty="0"/>
          </a:p>
          <a:p>
            <a:r>
              <a:rPr lang="en-US" sz="1400" b="0" dirty="0" smtClean="0"/>
              <a:t>Logs </a:t>
            </a:r>
          </a:p>
          <a:p>
            <a:r>
              <a:rPr lang="en-US" sz="1400" b="0" dirty="0" smtClean="0"/>
              <a:t>Troubleshooting</a:t>
            </a:r>
            <a:endParaRPr lang="en-US" sz="1400" b="0" dirty="0"/>
          </a:p>
        </p:txBody>
      </p:sp>
    </p:spTree>
    <p:extLst>
      <p:ext uri="{BB962C8B-B14F-4D97-AF65-F5344CB8AC3E}">
        <p14:creationId xmlns:p14="http://schemas.microsoft.com/office/powerpoint/2010/main" val="38335608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1663" y="246089"/>
            <a:ext cx="8227457" cy="308610"/>
          </a:xfrm>
        </p:spPr>
        <p:txBody>
          <a:bodyPr/>
          <a:lstStyle/>
          <a:p>
            <a:r>
              <a:rPr lang="en-US" dirty="0" smtClean="0"/>
              <a:t>Incremental Optimization During Initial Phase Workflow	</a:t>
            </a:r>
            <a:endParaRPr lang="en-US" dirty="0"/>
          </a:p>
        </p:txBody>
      </p:sp>
      <p:sp>
        <p:nvSpPr>
          <p:cNvPr id="5" name="Rectangle 4"/>
          <p:cNvSpPr/>
          <p:nvPr/>
        </p:nvSpPr>
        <p:spPr bwMode="auto">
          <a:xfrm>
            <a:off x="5602428" y="768735"/>
            <a:ext cx="3012647" cy="3824048"/>
          </a:xfrm>
          <a:prstGeom prst="rect">
            <a:avLst/>
          </a:prstGeom>
          <a:solidFill>
            <a:srgbClr val="F6F6F6"/>
          </a:solidFill>
          <a:ln w="25400" cap="flat" cmpd="sng" algn="ctr">
            <a:solidFill>
              <a:srgbClr val="C3C6C8"/>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34" charset="-128"/>
            </a:endParaRPr>
          </a:p>
        </p:txBody>
      </p:sp>
      <p:grpSp>
        <p:nvGrpSpPr>
          <p:cNvPr id="6" name="Group 5"/>
          <p:cNvGrpSpPr/>
          <p:nvPr/>
        </p:nvGrpSpPr>
        <p:grpSpPr>
          <a:xfrm>
            <a:off x="5759767" y="3242615"/>
            <a:ext cx="685800" cy="685800"/>
            <a:chOff x="7644172" y="1836043"/>
            <a:chExt cx="5029200" cy="5029200"/>
          </a:xfrm>
        </p:grpSpPr>
        <p:sp>
          <p:nvSpPr>
            <p:cNvPr id="7" name="Rounded Rectangle 6"/>
            <p:cNvSpPr/>
            <p:nvPr/>
          </p:nvSpPr>
          <p:spPr bwMode="ltGray">
            <a:xfrm>
              <a:off x="8940316" y="2384885"/>
              <a:ext cx="2844316" cy="3384376"/>
            </a:xfrm>
            <a:prstGeom prst="roundRect">
              <a:avLst>
                <a:gd name="adj" fmla="val 1275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1836043"/>
              <a:ext cx="5029200" cy="5029200"/>
            </a:xfrm>
            <a:prstGeom prst="rect">
              <a:avLst/>
            </a:prstGeom>
          </p:spPr>
        </p:pic>
      </p:grpSp>
      <p:grpSp>
        <p:nvGrpSpPr>
          <p:cNvPr id="12" name="Group 11"/>
          <p:cNvGrpSpPr/>
          <p:nvPr/>
        </p:nvGrpSpPr>
        <p:grpSpPr>
          <a:xfrm>
            <a:off x="7748721" y="3253835"/>
            <a:ext cx="685800" cy="685800"/>
            <a:chOff x="7644172" y="1836043"/>
            <a:chExt cx="5029200" cy="5029200"/>
          </a:xfrm>
        </p:grpSpPr>
        <p:sp>
          <p:nvSpPr>
            <p:cNvPr id="13" name="Rounded Rectangle 12"/>
            <p:cNvSpPr/>
            <p:nvPr/>
          </p:nvSpPr>
          <p:spPr bwMode="ltGray">
            <a:xfrm>
              <a:off x="8940316" y="2384885"/>
              <a:ext cx="2844316" cy="3384376"/>
            </a:xfrm>
            <a:prstGeom prst="roundRect">
              <a:avLst>
                <a:gd name="adj" fmla="val 1275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1836043"/>
              <a:ext cx="5029200" cy="5029200"/>
            </a:xfrm>
            <a:prstGeom prst="rect">
              <a:avLst/>
            </a:prstGeom>
          </p:spPr>
        </p:pic>
      </p:grpSp>
      <p:sp>
        <p:nvSpPr>
          <p:cNvPr id="15" name="TextBox 14"/>
          <p:cNvSpPr txBox="1"/>
          <p:nvPr/>
        </p:nvSpPr>
        <p:spPr>
          <a:xfrm>
            <a:off x="6317344" y="3483865"/>
            <a:ext cx="597590" cy="142757"/>
          </a:xfrm>
          <a:prstGeom prst="rect">
            <a:avLst/>
          </a:prstGeom>
          <a:noFill/>
        </p:spPr>
        <p:txBody>
          <a:bodyPr wrap="square" lIns="0" tIns="0" rIns="0" bIns="0" rtlCol="0">
            <a:noAutofit/>
          </a:bodyPr>
          <a:lstStyle/>
          <a:p>
            <a:pPr algn="ctr">
              <a:lnSpc>
                <a:spcPct val="90000"/>
              </a:lnSpc>
            </a:pPr>
            <a:r>
              <a:rPr lang="en-US" sz="900" b="1" dirty="0">
                <a:solidFill>
                  <a:srgbClr val="004876"/>
                </a:solidFill>
              </a:rPr>
              <a:t>MC1</a:t>
            </a:r>
          </a:p>
        </p:txBody>
      </p:sp>
      <p:sp>
        <p:nvSpPr>
          <p:cNvPr id="16" name="TextBox 15"/>
          <p:cNvSpPr txBox="1"/>
          <p:nvPr/>
        </p:nvSpPr>
        <p:spPr>
          <a:xfrm>
            <a:off x="7346044" y="3483865"/>
            <a:ext cx="597590" cy="142757"/>
          </a:xfrm>
          <a:prstGeom prst="rect">
            <a:avLst/>
          </a:prstGeom>
          <a:noFill/>
        </p:spPr>
        <p:txBody>
          <a:bodyPr wrap="square" lIns="0" tIns="0" rIns="0" bIns="0" rtlCol="0">
            <a:noAutofit/>
          </a:bodyPr>
          <a:lstStyle/>
          <a:p>
            <a:pPr algn="ctr">
              <a:lnSpc>
                <a:spcPct val="90000"/>
              </a:lnSpc>
            </a:pPr>
            <a:r>
              <a:rPr lang="en-US" sz="900" b="1" dirty="0">
                <a:solidFill>
                  <a:srgbClr val="004876"/>
                </a:solidFill>
              </a:rPr>
              <a:t>MC2</a:t>
            </a:r>
          </a:p>
        </p:txBody>
      </p:sp>
      <p:sp>
        <p:nvSpPr>
          <p:cNvPr id="17" name="TextBox 16"/>
          <p:cNvSpPr txBox="1"/>
          <p:nvPr/>
        </p:nvSpPr>
        <p:spPr>
          <a:xfrm>
            <a:off x="6420215" y="1255014"/>
            <a:ext cx="1427242" cy="184542"/>
          </a:xfrm>
          <a:prstGeom prst="rect">
            <a:avLst/>
          </a:prstGeom>
          <a:noFill/>
        </p:spPr>
        <p:txBody>
          <a:bodyPr wrap="square" lIns="0" tIns="0" rIns="0" bIns="0" rtlCol="0">
            <a:noAutofit/>
          </a:bodyPr>
          <a:lstStyle/>
          <a:p>
            <a:pPr algn="ctr">
              <a:lnSpc>
                <a:spcPct val="90000"/>
              </a:lnSpc>
            </a:pPr>
            <a:r>
              <a:rPr lang="en-US" sz="900" b="1" dirty="0">
                <a:solidFill>
                  <a:srgbClr val="004876"/>
                </a:solidFill>
              </a:rPr>
              <a:t>Mobility Master/Standby</a:t>
            </a:r>
          </a:p>
        </p:txBody>
      </p:sp>
      <p:pic>
        <p:nvPicPr>
          <p:cNvPr id="18" name="Picture 17" descr="ICON_VirtApp_Q109.png"/>
          <p:cNvPicPr>
            <a:picLocks noChangeAspect="1"/>
          </p:cNvPicPr>
          <p:nvPr/>
        </p:nvPicPr>
        <p:blipFill>
          <a:blip r:embed="rId4">
            <a:duotone>
              <a:schemeClr val="bg2">
                <a:shade val="45000"/>
                <a:satMod val="135000"/>
              </a:schemeClr>
              <a:prstClr val="white"/>
            </a:duotone>
          </a:blip>
          <a:srcRect/>
          <a:stretch>
            <a:fillRect/>
          </a:stretch>
        </p:blipFill>
        <p:spPr bwMode="auto">
          <a:xfrm>
            <a:off x="6979886" y="1410621"/>
            <a:ext cx="528066" cy="528066"/>
          </a:xfrm>
          <a:prstGeom prst="rect">
            <a:avLst/>
          </a:prstGeom>
          <a:noFill/>
          <a:ln w="9525">
            <a:noFill/>
            <a:miter lim="800000"/>
            <a:headEnd/>
            <a:tailEnd/>
          </a:ln>
        </p:spPr>
      </p:pic>
      <p:pic>
        <p:nvPicPr>
          <p:cNvPr id="19" name="Picture 18" descr="ICON_VirtApp_Q109.png"/>
          <p:cNvPicPr>
            <a:picLocks noChangeAspect="1"/>
          </p:cNvPicPr>
          <p:nvPr/>
        </p:nvPicPr>
        <p:blipFill>
          <a:blip r:embed="rId4"/>
          <a:srcRect/>
          <a:stretch>
            <a:fillRect/>
          </a:stretch>
        </p:blipFill>
        <p:spPr bwMode="auto">
          <a:xfrm>
            <a:off x="6792308" y="1464627"/>
            <a:ext cx="528066" cy="528066"/>
          </a:xfrm>
          <a:prstGeom prst="rect">
            <a:avLst/>
          </a:prstGeom>
          <a:noFill/>
          <a:ln w="9525">
            <a:noFill/>
            <a:miter lim="800000"/>
            <a:headEnd/>
            <a:tailEnd/>
          </a:ln>
        </p:spPr>
      </p:pic>
      <p:grpSp>
        <p:nvGrpSpPr>
          <p:cNvPr id="20" name="Group 19"/>
          <p:cNvGrpSpPr/>
          <p:nvPr/>
        </p:nvGrpSpPr>
        <p:grpSpPr>
          <a:xfrm>
            <a:off x="5409093" y="768736"/>
            <a:ext cx="960120" cy="663655"/>
            <a:chOff x="5882640" y="1571148"/>
            <a:chExt cx="1280160" cy="884872"/>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531" y="1571148"/>
              <a:ext cx="694944" cy="694944"/>
            </a:xfrm>
            <a:prstGeom prst="rect">
              <a:avLst/>
            </a:prstGeom>
          </p:spPr>
        </p:pic>
        <p:sp>
          <p:nvSpPr>
            <p:cNvPr id="22" name="TextBox 21"/>
            <p:cNvSpPr txBox="1"/>
            <p:nvPr/>
          </p:nvSpPr>
          <p:spPr>
            <a:xfrm>
              <a:off x="5882640" y="2209799"/>
              <a:ext cx="1280160" cy="246221"/>
            </a:xfrm>
            <a:prstGeom prst="rect">
              <a:avLst/>
            </a:prstGeom>
            <a:noFill/>
          </p:spPr>
          <p:txBody>
            <a:bodyPr wrap="square" rtlCol="0">
              <a:spAutoFit/>
            </a:bodyPr>
            <a:lstStyle/>
            <a:p>
              <a:pPr algn="ctr"/>
              <a:r>
                <a:rPr lang="en-US" sz="600" b="1" dirty="0">
                  <a:solidFill>
                    <a:srgbClr val="646569"/>
                  </a:solidFill>
                </a:rPr>
                <a:t>Headquarter</a:t>
              </a: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5851" y="2400159"/>
            <a:ext cx="685800" cy="684649"/>
          </a:xfrm>
          <a:prstGeom prst="rect">
            <a:avLst/>
          </a:prstGeom>
        </p:spPr>
      </p:pic>
      <p:grpSp>
        <p:nvGrpSpPr>
          <p:cNvPr id="53" name="Group 52"/>
          <p:cNvGrpSpPr/>
          <p:nvPr/>
        </p:nvGrpSpPr>
        <p:grpSpPr>
          <a:xfrm>
            <a:off x="5590739" y="3866725"/>
            <a:ext cx="3027150" cy="655351"/>
            <a:chOff x="7454318" y="5155633"/>
            <a:chExt cx="4036200" cy="873801"/>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4318" y="5155633"/>
              <a:ext cx="457200" cy="45720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7218" y="5168044"/>
              <a:ext cx="457200" cy="45720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570" y="5559823"/>
              <a:ext cx="457200" cy="45720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0470" y="5572234"/>
              <a:ext cx="457200" cy="45720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1514" y="5168044"/>
              <a:ext cx="457200" cy="45720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066" y="5168044"/>
              <a:ext cx="457200" cy="45720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4766" y="5572234"/>
              <a:ext cx="457200" cy="457200"/>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33318" y="5572234"/>
              <a:ext cx="457200" cy="457200"/>
            </a:xfrm>
            <a:prstGeom prst="rect">
              <a:avLst/>
            </a:prstGeom>
          </p:spPr>
        </p:pic>
      </p:grpSp>
      <p:cxnSp>
        <p:nvCxnSpPr>
          <p:cNvPr id="44" name="Straight Connector 43"/>
          <p:cNvCxnSpPr/>
          <p:nvPr/>
        </p:nvCxnSpPr>
        <p:spPr bwMode="auto">
          <a:xfrm flipH="1">
            <a:off x="6112512" y="2976348"/>
            <a:ext cx="742162" cy="243474"/>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45" name="Straight Connector 44"/>
          <p:cNvCxnSpPr/>
          <p:nvPr/>
        </p:nvCxnSpPr>
        <p:spPr bwMode="auto">
          <a:xfrm flipH="1" flipV="1">
            <a:off x="7411571" y="2953078"/>
            <a:ext cx="699163" cy="266744"/>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46" name="Straight Connector 45"/>
          <p:cNvCxnSpPr/>
          <p:nvPr/>
        </p:nvCxnSpPr>
        <p:spPr bwMode="auto">
          <a:xfrm>
            <a:off x="7102907" y="2031690"/>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1748" y="2409732"/>
            <a:ext cx="685800" cy="68580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3727" y="2426010"/>
            <a:ext cx="685800" cy="685800"/>
          </a:xfrm>
          <a:prstGeom prst="rect">
            <a:avLst/>
          </a:prstGeom>
        </p:spPr>
      </p:pic>
      <p:cxnSp>
        <p:nvCxnSpPr>
          <p:cNvPr id="49" name="Straight Connector 48"/>
          <p:cNvCxnSpPr/>
          <p:nvPr/>
        </p:nvCxnSpPr>
        <p:spPr bwMode="auto">
          <a:xfrm rot="5400000">
            <a:off x="6617930" y="2572654"/>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50" name="Straight Connector 49"/>
          <p:cNvCxnSpPr/>
          <p:nvPr/>
        </p:nvCxnSpPr>
        <p:spPr bwMode="auto">
          <a:xfrm rot="5400000">
            <a:off x="7617041" y="2570672"/>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grpSp>
        <p:nvGrpSpPr>
          <p:cNvPr id="66" name="Group 65"/>
          <p:cNvGrpSpPr/>
          <p:nvPr/>
        </p:nvGrpSpPr>
        <p:grpSpPr>
          <a:xfrm>
            <a:off x="501721" y="3530392"/>
            <a:ext cx="4095612" cy="721592"/>
            <a:chOff x="685800" y="2528900"/>
            <a:chExt cx="5415658" cy="914400"/>
          </a:xfrm>
        </p:grpSpPr>
        <p:sp>
          <p:nvSpPr>
            <p:cNvPr id="67" name="Rectangle 66"/>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8" name="Oval 6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69" name="TextBox 6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4</a:t>
              </a:r>
            </a:p>
          </p:txBody>
        </p:sp>
        <p:sp>
          <p:nvSpPr>
            <p:cNvPr id="70" name="TextBox 69"/>
            <p:cNvSpPr txBox="1"/>
            <p:nvPr/>
          </p:nvSpPr>
          <p:spPr>
            <a:xfrm>
              <a:off x="1775519" y="2625156"/>
              <a:ext cx="4321655" cy="674555"/>
            </a:xfrm>
            <a:prstGeom prst="rect">
              <a:avLst/>
            </a:prstGeom>
            <a:noFill/>
          </p:spPr>
          <p:txBody>
            <a:bodyPr wrap="square" lIns="0" tIns="0" rIns="0" bIns="0" rtlCol="0" anchor="ctr">
              <a:noAutofit/>
            </a:bodyPr>
            <a:lstStyle/>
            <a:p>
              <a:pPr>
                <a:lnSpc>
                  <a:spcPct val="90000"/>
                </a:lnSpc>
              </a:pPr>
              <a:r>
                <a:rPr lang="en-US" sz="1500" dirty="0">
                  <a:solidFill>
                    <a:schemeClr val="bg1"/>
                  </a:solidFill>
                </a:rPr>
                <a:t>If yes, only newly joining radios will be assigned with a new RF plan  </a:t>
              </a:r>
            </a:p>
          </p:txBody>
        </p:sp>
      </p:grpSp>
      <p:grpSp>
        <p:nvGrpSpPr>
          <p:cNvPr id="71" name="Group 70"/>
          <p:cNvGrpSpPr/>
          <p:nvPr/>
        </p:nvGrpSpPr>
        <p:grpSpPr>
          <a:xfrm>
            <a:off x="508676" y="1994959"/>
            <a:ext cx="4056078" cy="685800"/>
            <a:chOff x="685800" y="2528900"/>
            <a:chExt cx="5408104" cy="914400"/>
          </a:xfrm>
        </p:grpSpPr>
        <p:sp>
          <p:nvSpPr>
            <p:cNvPr id="72" name="Rectangle 71"/>
            <p:cNvSpPr/>
            <p:nvPr/>
          </p:nvSpPr>
          <p:spPr bwMode="ltGray">
            <a:xfrm>
              <a:off x="1523492" y="2625156"/>
              <a:ext cx="457041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3" name="Oval 72"/>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4" name="TextBox 73"/>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sp>
          <p:nvSpPr>
            <p:cNvPr id="75" name="TextBox 74"/>
            <p:cNvSpPr txBox="1"/>
            <p:nvPr/>
          </p:nvSpPr>
          <p:spPr>
            <a:xfrm>
              <a:off x="1775520" y="2625156"/>
              <a:ext cx="4318384" cy="731520"/>
            </a:xfrm>
            <a:prstGeom prst="rect">
              <a:avLst/>
            </a:prstGeom>
            <a:noFill/>
          </p:spPr>
          <p:txBody>
            <a:bodyPr wrap="square" lIns="0" tIns="0" rIns="0" bIns="0" rtlCol="0" anchor="ctr">
              <a:noAutofit/>
            </a:bodyPr>
            <a:lstStyle/>
            <a:p>
              <a:pPr marL="34290" indent="-27432">
                <a:spcBef>
                  <a:spcPts val="450"/>
                </a:spcBef>
                <a:buSzPct val="25000"/>
                <a:buFont typeface="Arial" panose="020B0604020202020204" pitchFamily="34" charset="0"/>
                <a:buChar char=" "/>
                <a:defRPr/>
              </a:pPr>
              <a:r>
                <a:rPr lang="en-US" sz="1500" dirty="0">
                  <a:solidFill>
                    <a:schemeClr val="bg1"/>
                  </a:solidFill>
                </a:rPr>
                <a:t>Initial phase defined for 8 hours; solution checked every 30 minutes </a:t>
              </a:r>
            </a:p>
          </p:txBody>
        </p:sp>
      </p:grpSp>
      <p:grpSp>
        <p:nvGrpSpPr>
          <p:cNvPr id="76" name="Group 75"/>
          <p:cNvGrpSpPr/>
          <p:nvPr/>
        </p:nvGrpSpPr>
        <p:grpSpPr>
          <a:xfrm>
            <a:off x="510530" y="2707853"/>
            <a:ext cx="4057541" cy="685800"/>
            <a:chOff x="685800" y="2528900"/>
            <a:chExt cx="5410054" cy="914400"/>
          </a:xfrm>
        </p:grpSpPr>
        <p:sp>
          <p:nvSpPr>
            <p:cNvPr id="77" name="Rectangle 76"/>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8" name="Oval 7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9" name="TextBox 7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3</a:t>
              </a:r>
            </a:p>
          </p:txBody>
        </p:sp>
        <p:sp>
          <p:nvSpPr>
            <p:cNvPr id="80" name="TextBox 79"/>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AirMatch algorithm runs to check for newly joined APs</a:t>
              </a:r>
            </a:p>
          </p:txBody>
        </p:sp>
      </p:grpSp>
      <p:grpSp>
        <p:nvGrpSpPr>
          <p:cNvPr id="81" name="Group 80"/>
          <p:cNvGrpSpPr/>
          <p:nvPr/>
        </p:nvGrpSpPr>
        <p:grpSpPr>
          <a:xfrm>
            <a:off x="7271549" y="1390704"/>
            <a:ext cx="270030" cy="270030"/>
            <a:chOff x="9667267" y="1869538"/>
            <a:chExt cx="360040" cy="360040"/>
          </a:xfrm>
        </p:grpSpPr>
        <p:sp>
          <p:nvSpPr>
            <p:cNvPr id="82" name="Oval 81"/>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3" name="TextBox 82"/>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84" name="Group 83"/>
          <p:cNvGrpSpPr/>
          <p:nvPr/>
        </p:nvGrpSpPr>
        <p:grpSpPr>
          <a:xfrm>
            <a:off x="5799515" y="3177788"/>
            <a:ext cx="270030" cy="270030"/>
            <a:chOff x="9667267" y="1869538"/>
            <a:chExt cx="360040" cy="360040"/>
          </a:xfrm>
        </p:grpSpPr>
        <p:sp>
          <p:nvSpPr>
            <p:cNvPr id="85" name="Oval 84"/>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6" name="TextBox 85"/>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87" name="Group 86"/>
          <p:cNvGrpSpPr/>
          <p:nvPr/>
        </p:nvGrpSpPr>
        <p:grpSpPr>
          <a:xfrm>
            <a:off x="8211437" y="3189008"/>
            <a:ext cx="270030" cy="270030"/>
            <a:chOff x="9667267" y="1869538"/>
            <a:chExt cx="360040" cy="360040"/>
          </a:xfrm>
        </p:grpSpPr>
        <p:sp>
          <p:nvSpPr>
            <p:cNvPr id="88" name="Oval 87"/>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9" name="TextBox 88"/>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90" name="Group 89"/>
          <p:cNvGrpSpPr/>
          <p:nvPr/>
        </p:nvGrpSpPr>
        <p:grpSpPr>
          <a:xfrm>
            <a:off x="498021" y="1247725"/>
            <a:ext cx="4061744" cy="685800"/>
            <a:chOff x="685800" y="2528900"/>
            <a:chExt cx="5415658" cy="914400"/>
          </a:xfrm>
        </p:grpSpPr>
        <p:sp>
          <p:nvSpPr>
            <p:cNvPr id="91" name="Rectangle 90"/>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2" name="Oval 91"/>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93" name="TextBox 92"/>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94" name="TextBox 93"/>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First batch of AP’s joining the MC for the first time are called leading pack</a:t>
              </a:r>
            </a:p>
          </p:txBody>
        </p:sp>
      </p:grpSp>
      <p:sp>
        <p:nvSpPr>
          <p:cNvPr id="95" name="Rectangle 94"/>
          <p:cNvSpPr/>
          <p:nvPr/>
        </p:nvSpPr>
        <p:spPr bwMode="ltGray">
          <a:xfrm>
            <a:off x="5609011" y="3884742"/>
            <a:ext cx="655004" cy="656212"/>
          </a:xfrm>
          <a:prstGeom prst="rect">
            <a:avLst/>
          </a:prstGeom>
          <a:noFill/>
          <a:ln w="38100">
            <a:solidFill>
              <a:srgbClr val="004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6" name="Rectangle 95"/>
          <p:cNvSpPr/>
          <p:nvPr/>
        </p:nvSpPr>
        <p:spPr bwMode="ltGray">
          <a:xfrm>
            <a:off x="7949252" y="3885550"/>
            <a:ext cx="655004" cy="656212"/>
          </a:xfrm>
          <a:prstGeom prst="rect">
            <a:avLst/>
          </a:prstGeom>
          <a:noFill/>
          <a:ln w="38100">
            <a:solidFill>
              <a:srgbClr val="004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grpSp>
        <p:nvGrpSpPr>
          <p:cNvPr id="54" name="Group 53"/>
          <p:cNvGrpSpPr/>
          <p:nvPr/>
        </p:nvGrpSpPr>
        <p:grpSpPr>
          <a:xfrm>
            <a:off x="6266828" y="3866725"/>
            <a:ext cx="1674972" cy="661545"/>
            <a:chOff x="8355770" y="5155633"/>
            <a:chExt cx="2233296" cy="882060"/>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5770" y="5168044"/>
              <a:ext cx="457200" cy="457200"/>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9022" y="5572234"/>
              <a:ext cx="457200" cy="45720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8614" y="5155633"/>
              <a:ext cx="457200" cy="45720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1866" y="5559823"/>
              <a:ext cx="457200" cy="457200"/>
            </a:xfrm>
            <a:prstGeom prst="rect">
              <a:avLst/>
            </a:prstGeom>
          </p:spPr>
        </p:pic>
        <p:sp>
          <p:nvSpPr>
            <p:cNvPr id="97" name="Rectangle 96"/>
            <p:cNvSpPr/>
            <p:nvPr/>
          </p:nvSpPr>
          <p:spPr bwMode="ltGray">
            <a:xfrm>
              <a:off x="8390860" y="5193422"/>
              <a:ext cx="2145550" cy="844271"/>
            </a:xfrm>
            <a:prstGeom prst="rect">
              <a:avLst/>
            </a:prstGeom>
            <a:noFill/>
            <a:ln w="38100">
              <a:solidFill>
                <a:srgbClr val="FF4C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grpSp>
    </p:spTree>
    <p:extLst>
      <p:ext uri="{BB962C8B-B14F-4D97-AF65-F5344CB8AC3E}">
        <p14:creationId xmlns:p14="http://schemas.microsoft.com/office/powerpoint/2010/main" val="262583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4383" y="942581"/>
            <a:ext cx="8080154" cy="685800"/>
            <a:chOff x="685800" y="2528900"/>
            <a:chExt cx="10773538" cy="914400"/>
          </a:xfrm>
        </p:grpSpPr>
        <p:sp>
          <p:nvSpPr>
            <p:cNvPr id="10" name="Rectangle 9"/>
            <p:cNvSpPr/>
            <p:nvPr/>
          </p:nvSpPr>
          <p:spPr bwMode="ltGray">
            <a:xfrm>
              <a:off x="1523492" y="2625156"/>
              <a:ext cx="993584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a:p>
          </p:txBody>
        </p:sp>
        <p:sp>
          <p:nvSpPr>
            <p:cNvPr id="11" name="Oval 10"/>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dirty="0">
                <a:latin typeface="Arial" charset="0"/>
                <a:ea typeface="ＭＳ Ｐゴシック" pitchFamily="34" charset="-128"/>
              </a:endParaRPr>
            </a:p>
          </p:txBody>
        </p:sp>
        <p:sp>
          <p:nvSpPr>
            <p:cNvPr id="12" name="TextBox 11"/>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13" name="TextBox 12"/>
            <p:cNvSpPr txBox="1"/>
            <p:nvPr/>
          </p:nvSpPr>
          <p:spPr>
            <a:xfrm>
              <a:off x="1775519" y="2733468"/>
              <a:ext cx="9683819" cy="515512"/>
            </a:xfrm>
            <a:prstGeom prst="rect">
              <a:avLst/>
            </a:prstGeom>
            <a:noFill/>
          </p:spPr>
          <p:txBody>
            <a:bodyPr wrap="square" lIns="0" tIns="0" rIns="0" bIns="0" rtlCol="0" anchor="ctr">
              <a:noAutofit/>
            </a:bodyPr>
            <a:lstStyle/>
            <a:p>
              <a:pPr>
                <a:lnSpc>
                  <a:spcPct val="90000"/>
                </a:lnSpc>
              </a:pPr>
              <a:r>
                <a:rPr lang="en-US" dirty="0">
                  <a:solidFill>
                    <a:schemeClr val="bg1"/>
                  </a:solidFill>
                </a:rPr>
                <a:t>AirMatch, by default, is scheduled to run once a day</a:t>
              </a:r>
            </a:p>
          </p:txBody>
        </p:sp>
      </p:grpSp>
      <p:sp>
        <p:nvSpPr>
          <p:cNvPr id="29" name="TextBox 28"/>
          <p:cNvSpPr txBox="1"/>
          <p:nvPr/>
        </p:nvSpPr>
        <p:spPr>
          <a:xfrm>
            <a:off x="1422175" y="1825088"/>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Controls radio resources such as channels, channel bandwidths and EIRP of a WLAN</a:t>
            </a:r>
          </a:p>
        </p:txBody>
      </p:sp>
      <p:sp>
        <p:nvSpPr>
          <p:cNvPr id="30" name="TextBox 29"/>
          <p:cNvSpPr txBox="1"/>
          <p:nvPr/>
        </p:nvSpPr>
        <p:spPr>
          <a:xfrm>
            <a:off x="1422175" y="2526233"/>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Consumes ‘radio membership’ and ‘link pathloss’</a:t>
            </a:r>
            <a:endParaRPr lang="en-US" i="1" dirty="0">
              <a:solidFill>
                <a:schemeClr val="bg1"/>
              </a:solidFill>
            </a:endParaRPr>
          </a:p>
        </p:txBody>
      </p:sp>
      <p:sp>
        <p:nvSpPr>
          <p:cNvPr id="35" name="TextBox 34"/>
          <p:cNvSpPr txBox="1"/>
          <p:nvPr/>
        </p:nvSpPr>
        <p:spPr>
          <a:xfrm>
            <a:off x="1422175" y="3292419"/>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Provides centralized computation</a:t>
            </a:r>
            <a:endParaRPr lang="en-US"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71" y="2196564"/>
            <a:ext cx="7337655" cy="1914792"/>
          </a:xfrm>
          <a:prstGeom prst="rect">
            <a:avLst/>
          </a:prstGeom>
        </p:spPr>
      </p:pic>
      <p:sp>
        <p:nvSpPr>
          <p:cNvPr id="14" name="Title 2"/>
          <p:cNvSpPr>
            <a:spLocks noGrp="1"/>
          </p:cNvSpPr>
          <p:nvPr>
            <p:ph type="title"/>
          </p:nvPr>
        </p:nvSpPr>
        <p:spPr>
          <a:xfrm>
            <a:off x="457081" y="141480"/>
            <a:ext cx="8227457" cy="308610"/>
          </a:xfrm>
        </p:spPr>
        <p:txBody>
          <a:bodyPr/>
          <a:lstStyle/>
          <a:p>
            <a:r>
              <a:rPr lang="en-US" dirty="0" smtClean="0"/>
              <a:t>Scheduled Optimization</a:t>
            </a:r>
            <a:endParaRPr lang="en-US" dirty="0"/>
          </a:p>
        </p:txBody>
      </p:sp>
    </p:spTree>
    <p:extLst>
      <p:ext uri="{BB962C8B-B14F-4D97-AF65-F5344CB8AC3E}">
        <p14:creationId xmlns:p14="http://schemas.microsoft.com/office/powerpoint/2010/main" val="328649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Workflow of RF Plan Change 	</a:t>
            </a:r>
            <a:endParaRPr lang="en-US" dirty="0"/>
          </a:p>
        </p:txBody>
      </p:sp>
      <p:sp>
        <p:nvSpPr>
          <p:cNvPr id="5" name="Rectangle 4"/>
          <p:cNvSpPr/>
          <p:nvPr/>
        </p:nvSpPr>
        <p:spPr bwMode="auto">
          <a:xfrm>
            <a:off x="5602428" y="768735"/>
            <a:ext cx="3012647" cy="3824048"/>
          </a:xfrm>
          <a:prstGeom prst="rect">
            <a:avLst/>
          </a:prstGeom>
          <a:solidFill>
            <a:srgbClr val="F6F6F6"/>
          </a:solidFill>
          <a:ln w="25400" cap="flat" cmpd="sng" algn="ctr">
            <a:solidFill>
              <a:srgbClr val="C3C6C8"/>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34" charset="-128"/>
            </a:endParaRPr>
          </a:p>
        </p:txBody>
      </p:sp>
      <p:grpSp>
        <p:nvGrpSpPr>
          <p:cNvPr id="6" name="Group 5"/>
          <p:cNvGrpSpPr/>
          <p:nvPr/>
        </p:nvGrpSpPr>
        <p:grpSpPr>
          <a:xfrm>
            <a:off x="5759767" y="3242615"/>
            <a:ext cx="685800" cy="685800"/>
            <a:chOff x="7644172" y="1836043"/>
            <a:chExt cx="5029200" cy="5029200"/>
          </a:xfrm>
        </p:grpSpPr>
        <p:sp>
          <p:nvSpPr>
            <p:cNvPr id="7" name="Rounded Rectangle 6"/>
            <p:cNvSpPr/>
            <p:nvPr/>
          </p:nvSpPr>
          <p:spPr bwMode="ltGray">
            <a:xfrm>
              <a:off x="8940316" y="2384885"/>
              <a:ext cx="2844316" cy="3384376"/>
            </a:xfrm>
            <a:prstGeom prst="roundRect">
              <a:avLst>
                <a:gd name="adj" fmla="val 1275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1836043"/>
              <a:ext cx="5029200" cy="5029200"/>
            </a:xfrm>
            <a:prstGeom prst="rect">
              <a:avLst/>
            </a:prstGeom>
          </p:spPr>
        </p:pic>
      </p:grpSp>
      <p:grpSp>
        <p:nvGrpSpPr>
          <p:cNvPr id="12" name="Group 11"/>
          <p:cNvGrpSpPr/>
          <p:nvPr/>
        </p:nvGrpSpPr>
        <p:grpSpPr>
          <a:xfrm>
            <a:off x="7748721" y="3253835"/>
            <a:ext cx="685800" cy="685800"/>
            <a:chOff x="7644172" y="1836043"/>
            <a:chExt cx="5029200" cy="5029200"/>
          </a:xfrm>
        </p:grpSpPr>
        <p:sp>
          <p:nvSpPr>
            <p:cNvPr id="13" name="Rounded Rectangle 12"/>
            <p:cNvSpPr/>
            <p:nvPr/>
          </p:nvSpPr>
          <p:spPr bwMode="ltGray">
            <a:xfrm>
              <a:off x="8940316" y="2384885"/>
              <a:ext cx="2844316" cy="3384376"/>
            </a:xfrm>
            <a:prstGeom prst="roundRect">
              <a:avLst>
                <a:gd name="adj" fmla="val 1275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1836043"/>
              <a:ext cx="5029200" cy="5029200"/>
            </a:xfrm>
            <a:prstGeom prst="rect">
              <a:avLst/>
            </a:prstGeom>
          </p:spPr>
        </p:pic>
      </p:grpSp>
      <p:sp>
        <p:nvSpPr>
          <p:cNvPr id="15" name="TextBox 14"/>
          <p:cNvSpPr txBox="1"/>
          <p:nvPr/>
        </p:nvSpPr>
        <p:spPr>
          <a:xfrm>
            <a:off x="6317344" y="3483865"/>
            <a:ext cx="597590" cy="142757"/>
          </a:xfrm>
          <a:prstGeom prst="rect">
            <a:avLst/>
          </a:prstGeom>
          <a:noFill/>
        </p:spPr>
        <p:txBody>
          <a:bodyPr wrap="square" lIns="0" tIns="0" rIns="0" bIns="0" rtlCol="0">
            <a:noAutofit/>
          </a:bodyPr>
          <a:lstStyle/>
          <a:p>
            <a:pPr algn="ctr">
              <a:lnSpc>
                <a:spcPct val="90000"/>
              </a:lnSpc>
            </a:pPr>
            <a:r>
              <a:rPr lang="en-US" sz="900" b="1" dirty="0">
                <a:solidFill>
                  <a:srgbClr val="004876"/>
                </a:solidFill>
              </a:rPr>
              <a:t>MC1</a:t>
            </a:r>
          </a:p>
        </p:txBody>
      </p:sp>
      <p:sp>
        <p:nvSpPr>
          <p:cNvPr id="16" name="TextBox 15"/>
          <p:cNvSpPr txBox="1"/>
          <p:nvPr/>
        </p:nvSpPr>
        <p:spPr>
          <a:xfrm>
            <a:off x="7346044" y="3483865"/>
            <a:ext cx="597590" cy="142757"/>
          </a:xfrm>
          <a:prstGeom prst="rect">
            <a:avLst/>
          </a:prstGeom>
          <a:noFill/>
        </p:spPr>
        <p:txBody>
          <a:bodyPr wrap="square" lIns="0" tIns="0" rIns="0" bIns="0" rtlCol="0">
            <a:noAutofit/>
          </a:bodyPr>
          <a:lstStyle/>
          <a:p>
            <a:pPr algn="ctr">
              <a:lnSpc>
                <a:spcPct val="90000"/>
              </a:lnSpc>
            </a:pPr>
            <a:r>
              <a:rPr lang="en-US" sz="900" b="1" dirty="0">
                <a:solidFill>
                  <a:srgbClr val="004876"/>
                </a:solidFill>
              </a:rPr>
              <a:t>MC2</a:t>
            </a:r>
          </a:p>
        </p:txBody>
      </p:sp>
      <p:sp>
        <p:nvSpPr>
          <p:cNvPr id="17" name="TextBox 16"/>
          <p:cNvSpPr txBox="1"/>
          <p:nvPr/>
        </p:nvSpPr>
        <p:spPr>
          <a:xfrm>
            <a:off x="6420215" y="1255014"/>
            <a:ext cx="1427242" cy="184542"/>
          </a:xfrm>
          <a:prstGeom prst="rect">
            <a:avLst/>
          </a:prstGeom>
          <a:noFill/>
        </p:spPr>
        <p:txBody>
          <a:bodyPr wrap="square" lIns="0" tIns="0" rIns="0" bIns="0" rtlCol="0">
            <a:noAutofit/>
          </a:bodyPr>
          <a:lstStyle/>
          <a:p>
            <a:pPr algn="ctr">
              <a:lnSpc>
                <a:spcPct val="90000"/>
              </a:lnSpc>
            </a:pPr>
            <a:r>
              <a:rPr lang="en-US" sz="900" b="1" dirty="0">
                <a:solidFill>
                  <a:srgbClr val="004876"/>
                </a:solidFill>
              </a:rPr>
              <a:t>Mobility Master/Standby</a:t>
            </a:r>
          </a:p>
        </p:txBody>
      </p:sp>
      <p:pic>
        <p:nvPicPr>
          <p:cNvPr id="18" name="Picture 17" descr="ICON_VirtApp_Q109.png"/>
          <p:cNvPicPr>
            <a:picLocks noChangeAspect="1"/>
          </p:cNvPicPr>
          <p:nvPr/>
        </p:nvPicPr>
        <p:blipFill>
          <a:blip r:embed="rId4">
            <a:duotone>
              <a:schemeClr val="bg2">
                <a:shade val="45000"/>
                <a:satMod val="135000"/>
              </a:schemeClr>
              <a:prstClr val="white"/>
            </a:duotone>
          </a:blip>
          <a:srcRect/>
          <a:stretch>
            <a:fillRect/>
          </a:stretch>
        </p:blipFill>
        <p:spPr bwMode="auto">
          <a:xfrm>
            <a:off x="6979886" y="1410621"/>
            <a:ext cx="528066" cy="528066"/>
          </a:xfrm>
          <a:prstGeom prst="rect">
            <a:avLst/>
          </a:prstGeom>
          <a:noFill/>
          <a:ln w="9525">
            <a:noFill/>
            <a:miter lim="800000"/>
            <a:headEnd/>
            <a:tailEnd/>
          </a:ln>
        </p:spPr>
      </p:pic>
      <p:pic>
        <p:nvPicPr>
          <p:cNvPr id="19" name="Picture 18" descr="ICON_VirtApp_Q109.png"/>
          <p:cNvPicPr>
            <a:picLocks noChangeAspect="1"/>
          </p:cNvPicPr>
          <p:nvPr/>
        </p:nvPicPr>
        <p:blipFill>
          <a:blip r:embed="rId4"/>
          <a:srcRect/>
          <a:stretch>
            <a:fillRect/>
          </a:stretch>
        </p:blipFill>
        <p:spPr bwMode="auto">
          <a:xfrm>
            <a:off x="6792308" y="1464627"/>
            <a:ext cx="528066" cy="528066"/>
          </a:xfrm>
          <a:prstGeom prst="rect">
            <a:avLst/>
          </a:prstGeom>
          <a:noFill/>
          <a:ln w="9525">
            <a:noFill/>
            <a:miter lim="800000"/>
            <a:headEnd/>
            <a:tailEnd/>
          </a:ln>
        </p:spPr>
      </p:pic>
      <p:grpSp>
        <p:nvGrpSpPr>
          <p:cNvPr id="20" name="Group 19"/>
          <p:cNvGrpSpPr/>
          <p:nvPr/>
        </p:nvGrpSpPr>
        <p:grpSpPr>
          <a:xfrm>
            <a:off x="5409093" y="768736"/>
            <a:ext cx="960120" cy="663655"/>
            <a:chOff x="5882640" y="1571148"/>
            <a:chExt cx="1280160" cy="884872"/>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531" y="1571148"/>
              <a:ext cx="694944" cy="694944"/>
            </a:xfrm>
            <a:prstGeom prst="rect">
              <a:avLst/>
            </a:prstGeom>
          </p:spPr>
        </p:pic>
        <p:sp>
          <p:nvSpPr>
            <p:cNvPr id="22" name="TextBox 21"/>
            <p:cNvSpPr txBox="1"/>
            <p:nvPr/>
          </p:nvSpPr>
          <p:spPr>
            <a:xfrm>
              <a:off x="5882640" y="2209799"/>
              <a:ext cx="1280160" cy="246221"/>
            </a:xfrm>
            <a:prstGeom prst="rect">
              <a:avLst/>
            </a:prstGeom>
            <a:noFill/>
          </p:spPr>
          <p:txBody>
            <a:bodyPr wrap="square" rtlCol="0">
              <a:spAutoFit/>
            </a:bodyPr>
            <a:lstStyle/>
            <a:p>
              <a:pPr algn="ctr"/>
              <a:r>
                <a:rPr lang="en-US" sz="600" b="1" dirty="0">
                  <a:solidFill>
                    <a:srgbClr val="646569"/>
                  </a:solidFill>
                </a:rPr>
                <a:t>Headquarter</a:t>
              </a: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5851" y="2400159"/>
            <a:ext cx="685800" cy="684649"/>
          </a:xfrm>
          <a:prstGeom prst="rect">
            <a:avLst/>
          </a:prstGeom>
        </p:spPr>
      </p:pic>
      <p:grpSp>
        <p:nvGrpSpPr>
          <p:cNvPr id="53" name="Group 52"/>
          <p:cNvGrpSpPr/>
          <p:nvPr/>
        </p:nvGrpSpPr>
        <p:grpSpPr>
          <a:xfrm>
            <a:off x="5590739" y="3866725"/>
            <a:ext cx="3027150" cy="655351"/>
            <a:chOff x="7454318" y="5155633"/>
            <a:chExt cx="4036200" cy="873801"/>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4318" y="5155633"/>
              <a:ext cx="457200" cy="45720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7218" y="5168044"/>
              <a:ext cx="457200" cy="45720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570" y="5559823"/>
              <a:ext cx="457200" cy="45720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0470" y="5572234"/>
              <a:ext cx="457200" cy="45720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1514" y="5168044"/>
              <a:ext cx="457200" cy="45720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066" y="5168044"/>
              <a:ext cx="457200" cy="45720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4766" y="5572234"/>
              <a:ext cx="457200" cy="457200"/>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33318" y="5572234"/>
              <a:ext cx="457200" cy="457200"/>
            </a:xfrm>
            <a:prstGeom prst="rect">
              <a:avLst/>
            </a:prstGeom>
          </p:spPr>
        </p:pic>
      </p:grpSp>
      <p:cxnSp>
        <p:nvCxnSpPr>
          <p:cNvPr id="44" name="Straight Connector 43"/>
          <p:cNvCxnSpPr/>
          <p:nvPr/>
        </p:nvCxnSpPr>
        <p:spPr bwMode="auto">
          <a:xfrm flipH="1">
            <a:off x="6112512" y="2976348"/>
            <a:ext cx="742162" cy="243474"/>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45" name="Straight Connector 44"/>
          <p:cNvCxnSpPr/>
          <p:nvPr/>
        </p:nvCxnSpPr>
        <p:spPr bwMode="auto">
          <a:xfrm flipH="1" flipV="1">
            <a:off x="7411571" y="2953078"/>
            <a:ext cx="699163" cy="266744"/>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46" name="Straight Connector 45"/>
          <p:cNvCxnSpPr/>
          <p:nvPr/>
        </p:nvCxnSpPr>
        <p:spPr bwMode="auto">
          <a:xfrm>
            <a:off x="7102907" y="2031690"/>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1748" y="2409732"/>
            <a:ext cx="685800" cy="68580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3727" y="2426010"/>
            <a:ext cx="685800" cy="685800"/>
          </a:xfrm>
          <a:prstGeom prst="rect">
            <a:avLst/>
          </a:prstGeom>
        </p:spPr>
      </p:pic>
      <p:cxnSp>
        <p:nvCxnSpPr>
          <p:cNvPr id="49" name="Straight Connector 48"/>
          <p:cNvCxnSpPr/>
          <p:nvPr/>
        </p:nvCxnSpPr>
        <p:spPr bwMode="auto">
          <a:xfrm rot="5400000">
            <a:off x="6617930" y="2572654"/>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cxnSp>
        <p:nvCxnSpPr>
          <p:cNvPr id="50" name="Straight Connector 49"/>
          <p:cNvCxnSpPr/>
          <p:nvPr/>
        </p:nvCxnSpPr>
        <p:spPr bwMode="auto">
          <a:xfrm rot="5400000">
            <a:off x="7617041" y="2570672"/>
            <a:ext cx="0" cy="380198"/>
          </a:xfrm>
          <a:prstGeom prst="line">
            <a:avLst/>
          </a:prstGeom>
          <a:solidFill>
            <a:schemeClr val="accent1"/>
          </a:solidFill>
          <a:ln w="22225" cap="rnd" cmpd="sng" algn="ctr">
            <a:solidFill>
              <a:srgbClr val="9FD5CA"/>
            </a:solidFill>
            <a:prstDash val="solid"/>
            <a:round/>
            <a:headEnd type="none" w="med" len="med"/>
            <a:tailEnd type="none" w="med" len="med"/>
          </a:ln>
          <a:effectLst/>
        </p:spPr>
      </p:cxnSp>
      <p:grpSp>
        <p:nvGrpSpPr>
          <p:cNvPr id="66" name="Group 65"/>
          <p:cNvGrpSpPr/>
          <p:nvPr/>
        </p:nvGrpSpPr>
        <p:grpSpPr>
          <a:xfrm>
            <a:off x="486997" y="2976348"/>
            <a:ext cx="4095612" cy="721592"/>
            <a:chOff x="685800" y="2528900"/>
            <a:chExt cx="5415658" cy="914400"/>
          </a:xfrm>
        </p:grpSpPr>
        <p:sp>
          <p:nvSpPr>
            <p:cNvPr id="67" name="Rectangle 66"/>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8" name="Oval 6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69" name="TextBox 6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4</a:t>
              </a:r>
            </a:p>
          </p:txBody>
        </p:sp>
        <p:sp>
          <p:nvSpPr>
            <p:cNvPr id="70" name="TextBox 69"/>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If no event occurs,/no on-demand optimizations, then algorithm runs on schedule.  </a:t>
              </a:r>
            </a:p>
          </p:txBody>
        </p:sp>
      </p:grpSp>
      <p:grpSp>
        <p:nvGrpSpPr>
          <p:cNvPr id="71" name="Group 70"/>
          <p:cNvGrpSpPr/>
          <p:nvPr/>
        </p:nvGrpSpPr>
        <p:grpSpPr>
          <a:xfrm>
            <a:off x="486997" y="1605243"/>
            <a:ext cx="4056078" cy="685800"/>
            <a:chOff x="685800" y="2528900"/>
            <a:chExt cx="5408104" cy="914400"/>
          </a:xfrm>
        </p:grpSpPr>
        <p:sp>
          <p:nvSpPr>
            <p:cNvPr id="72" name="Rectangle 71"/>
            <p:cNvSpPr/>
            <p:nvPr/>
          </p:nvSpPr>
          <p:spPr bwMode="ltGray">
            <a:xfrm>
              <a:off x="1523492" y="2625156"/>
              <a:ext cx="457041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3" name="Oval 72"/>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4" name="TextBox 73"/>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sp>
          <p:nvSpPr>
            <p:cNvPr id="75" name="TextBox 74"/>
            <p:cNvSpPr txBox="1"/>
            <p:nvPr/>
          </p:nvSpPr>
          <p:spPr>
            <a:xfrm>
              <a:off x="1775520" y="2625156"/>
              <a:ext cx="4318384" cy="731520"/>
            </a:xfrm>
            <a:prstGeom prst="rect">
              <a:avLst/>
            </a:prstGeom>
            <a:noFill/>
          </p:spPr>
          <p:txBody>
            <a:bodyPr wrap="square" lIns="0" tIns="0" rIns="0" bIns="0" rtlCol="0" anchor="ctr">
              <a:noAutofit/>
            </a:bodyPr>
            <a:lstStyle/>
            <a:p>
              <a:pPr marL="34290" indent="-27432">
                <a:spcBef>
                  <a:spcPts val="450"/>
                </a:spcBef>
                <a:buSzPct val="25000"/>
                <a:buFont typeface="Arial" panose="020B0604020202020204" pitchFamily="34" charset="0"/>
                <a:buChar char=" "/>
                <a:defRPr/>
              </a:pPr>
              <a:r>
                <a:rPr lang="en-US" sz="1500" dirty="0">
                  <a:solidFill>
                    <a:schemeClr val="bg1"/>
                  </a:solidFill>
                </a:rPr>
                <a:t>After end of initial phase, you can run on-demand optimizations  </a:t>
              </a:r>
            </a:p>
          </p:txBody>
        </p:sp>
      </p:grpSp>
      <p:grpSp>
        <p:nvGrpSpPr>
          <p:cNvPr id="76" name="Group 75"/>
          <p:cNvGrpSpPr/>
          <p:nvPr/>
        </p:nvGrpSpPr>
        <p:grpSpPr>
          <a:xfrm>
            <a:off x="489524" y="2298150"/>
            <a:ext cx="4057541" cy="685800"/>
            <a:chOff x="685800" y="2528900"/>
            <a:chExt cx="5410054" cy="914400"/>
          </a:xfrm>
        </p:grpSpPr>
        <p:sp>
          <p:nvSpPr>
            <p:cNvPr id="77" name="Rectangle 76"/>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78" name="Oval 77"/>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9" name="TextBox 78"/>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3</a:t>
              </a:r>
            </a:p>
          </p:txBody>
        </p:sp>
        <p:sp>
          <p:nvSpPr>
            <p:cNvPr id="80" name="TextBox 79"/>
            <p:cNvSpPr txBox="1"/>
            <p:nvPr/>
          </p:nvSpPr>
          <p:spPr>
            <a:xfrm>
              <a:off x="1775520" y="2625156"/>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Event triggered changes lead to reactive optimizations</a:t>
              </a:r>
            </a:p>
          </p:txBody>
        </p:sp>
      </p:grpSp>
      <p:grpSp>
        <p:nvGrpSpPr>
          <p:cNvPr id="81" name="Group 80"/>
          <p:cNvGrpSpPr/>
          <p:nvPr/>
        </p:nvGrpSpPr>
        <p:grpSpPr>
          <a:xfrm>
            <a:off x="7271549" y="1390704"/>
            <a:ext cx="270030" cy="270030"/>
            <a:chOff x="9667267" y="1869538"/>
            <a:chExt cx="360040" cy="360040"/>
          </a:xfrm>
        </p:grpSpPr>
        <p:sp>
          <p:nvSpPr>
            <p:cNvPr id="82" name="Oval 81"/>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3" name="TextBox 82"/>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84" name="Group 83"/>
          <p:cNvGrpSpPr/>
          <p:nvPr/>
        </p:nvGrpSpPr>
        <p:grpSpPr>
          <a:xfrm>
            <a:off x="5799515" y="3177788"/>
            <a:ext cx="270030" cy="270030"/>
            <a:chOff x="9667267" y="1869538"/>
            <a:chExt cx="360040" cy="360040"/>
          </a:xfrm>
        </p:grpSpPr>
        <p:sp>
          <p:nvSpPr>
            <p:cNvPr id="85" name="Oval 84"/>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6" name="TextBox 85"/>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87" name="Group 86"/>
          <p:cNvGrpSpPr/>
          <p:nvPr/>
        </p:nvGrpSpPr>
        <p:grpSpPr>
          <a:xfrm>
            <a:off x="8211437" y="3189008"/>
            <a:ext cx="270030" cy="270030"/>
            <a:chOff x="9667267" y="1869538"/>
            <a:chExt cx="360040" cy="360040"/>
          </a:xfrm>
        </p:grpSpPr>
        <p:sp>
          <p:nvSpPr>
            <p:cNvPr id="88" name="Oval 87"/>
            <p:cNvSpPr/>
            <p:nvPr/>
          </p:nvSpPr>
          <p:spPr bwMode="ltGray">
            <a:xfrm>
              <a:off x="9667267" y="1869538"/>
              <a:ext cx="360040" cy="360040"/>
            </a:xfrm>
            <a:prstGeom prst="ellipse">
              <a:avLst/>
            </a:prstGeom>
            <a:solidFill>
              <a:srgbClr val="008375"/>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89" name="TextBox 88"/>
            <p:cNvSpPr txBox="1"/>
            <p:nvPr/>
          </p:nvSpPr>
          <p:spPr>
            <a:xfrm>
              <a:off x="9667267" y="1869538"/>
              <a:ext cx="360040" cy="360040"/>
            </a:xfrm>
            <a:prstGeom prst="rect">
              <a:avLst/>
            </a:prstGeom>
            <a:noFill/>
          </p:spPr>
          <p:txBody>
            <a:bodyPr wrap="square" lIns="0" tIns="0" rIns="0" bIns="0" rtlCol="0" anchor="ctr">
              <a:noAutofit/>
            </a:bodyPr>
            <a:lstStyle/>
            <a:p>
              <a:pPr algn="ctr">
                <a:lnSpc>
                  <a:spcPct val="90000"/>
                </a:lnSpc>
              </a:pPr>
              <a:r>
                <a:rPr lang="en-US" sz="900" b="1" dirty="0">
                  <a:solidFill>
                    <a:schemeClr val="bg1"/>
                  </a:solidFill>
                </a:rPr>
                <a:t>AM</a:t>
              </a:r>
            </a:p>
          </p:txBody>
        </p:sp>
      </p:grpSp>
      <p:grpSp>
        <p:nvGrpSpPr>
          <p:cNvPr id="90" name="Group 89"/>
          <p:cNvGrpSpPr/>
          <p:nvPr/>
        </p:nvGrpSpPr>
        <p:grpSpPr>
          <a:xfrm>
            <a:off x="445662" y="924322"/>
            <a:ext cx="4061744" cy="685800"/>
            <a:chOff x="685800" y="2528900"/>
            <a:chExt cx="5415658" cy="914400"/>
          </a:xfrm>
        </p:grpSpPr>
        <p:sp>
          <p:nvSpPr>
            <p:cNvPr id="91" name="Rectangle 90"/>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2" name="Oval 91"/>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93" name="TextBox 92"/>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94" name="TextBox 93"/>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Incremental Optimization starts </a:t>
              </a:r>
            </a:p>
          </p:txBody>
        </p:sp>
      </p:grpSp>
      <p:sp>
        <p:nvSpPr>
          <p:cNvPr id="95" name="Rectangle 94"/>
          <p:cNvSpPr/>
          <p:nvPr/>
        </p:nvSpPr>
        <p:spPr bwMode="ltGray">
          <a:xfrm>
            <a:off x="5609010" y="3884742"/>
            <a:ext cx="1000717" cy="656212"/>
          </a:xfrm>
          <a:prstGeom prst="rect">
            <a:avLst/>
          </a:prstGeom>
          <a:noFill/>
          <a:ln w="38100">
            <a:solidFill>
              <a:srgbClr val="004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96" name="Rectangle 95"/>
          <p:cNvSpPr/>
          <p:nvPr/>
        </p:nvSpPr>
        <p:spPr bwMode="ltGray">
          <a:xfrm>
            <a:off x="7615811" y="3885550"/>
            <a:ext cx="988445" cy="656212"/>
          </a:xfrm>
          <a:prstGeom prst="rect">
            <a:avLst/>
          </a:prstGeom>
          <a:noFill/>
          <a:ln w="38100">
            <a:solidFill>
              <a:srgbClr val="0048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grpSp>
        <p:nvGrpSpPr>
          <p:cNvPr id="54" name="Group 53"/>
          <p:cNvGrpSpPr/>
          <p:nvPr/>
        </p:nvGrpSpPr>
        <p:grpSpPr>
          <a:xfrm>
            <a:off x="6266828" y="3866725"/>
            <a:ext cx="1674972" cy="655351"/>
            <a:chOff x="8355770" y="5155633"/>
            <a:chExt cx="2233296" cy="873801"/>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5770" y="5168044"/>
              <a:ext cx="457200" cy="457200"/>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9022" y="5572234"/>
              <a:ext cx="457200" cy="45720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8614" y="5155633"/>
              <a:ext cx="457200" cy="45720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1866" y="5559823"/>
              <a:ext cx="457200" cy="457200"/>
            </a:xfrm>
            <a:prstGeom prst="rect">
              <a:avLst/>
            </a:prstGeom>
          </p:spPr>
        </p:pic>
      </p:grpSp>
    </p:spTree>
    <p:extLst>
      <p:ext uri="{BB962C8B-B14F-4D97-AF65-F5344CB8AC3E}">
        <p14:creationId xmlns:p14="http://schemas.microsoft.com/office/powerpoint/2010/main" val="40881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AirMatch Configuration &amp; Commands</a:t>
            </a:r>
            <a:endParaRPr lang="en-US" sz="2000" dirty="0"/>
          </a:p>
        </p:txBody>
      </p:sp>
    </p:spTree>
    <p:custDataLst>
      <p:tags r:id="rId1"/>
    </p:custDataLst>
    <p:extLst>
      <p:ext uri="{BB962C8B-B14F-4D97-AF65-F5344CB8AC3E}">
        <p14:creationId xmlns:p14="http://schemas.microsoft.com/office/powerpoint/2010/main" val="12785839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Airmatch</a:t>
            </a:r>
            <a:r>
              <a:rPr lang="en-US" dirty="0" smtClean="0"/>
              <a:t> setup</a:t>
            </a:r>
            <a:endParaRPr lang="en-US" dirty="0"/>
          </a:p>
        </p:txBody>
      </p:sp>
      <p:sp>
        <p:nvSpPr>
          <p:cNvPr id="3" name="Content Placeholder 2"/>
          <p:cNvSpPr>
            <a:spLocks noGrp="1"/>
          </p:cNvSpPr>
          <p:nvPr>
            <p:ph idx="1"/>
          </p:nvPr>
        </p:nvSpPr>
        <p:spPr/>
        <p:txBody>
          <a:bodyPr/>
          <a:lstStyle/>
          <a:p>
            <a:r>
              <a:rPr lang="en-US" sz="1200" dirty="0"/>
              <a:t>This step enables the </a:t>
            </a:r>
            <a:r>
              <a:rPr lang="en-US" sz="1200" dirty="0" err="1"/>
              <a:t>Mobilty</a:t>
            </a:r>
            <a:r>
              <a:rPr lang="en-US" sz="1200" dirty="0"/>
              <a:t> Master to receive reports from Aps. Add the CLI in the Device node.</a:t>
            </a:r>
            <a:endParaRPr lang="en-US" sz="1200" b="0" dirty="0"/>
          </a:p>
          <a:p>
            <a:pPr lvl="1"/>
            <a:r>
              <a:rPr lang="en-US" sz="1200" b="1" dirty="0" err="1"/>
              <a:t>mgmt</a:t>
            </a:r>
            <a:r>
              <a:rPr lang="en-US" sz="1200" b="1" dirty="0"/>
              <a:t>-server primary-server </a:t>
            </a:r>
            <a:r>
              <a:rPr lang="en-US" sz="1200" dirty="0"/>
              <a:t>&lt;your mobility-master </a:t>
            </a:r>
            <a:r>
              <a:rPr lang="en-US" sz="1200" dirty="0" err="1"/>
              <a:t>ip</a:t>
            </a:r>
            <a:r>
              <a:rPr lang="en-US" sz="1200" dirty="0"/>
              <a:t>&gt; profile default-amp</a:t>
            </a:r>
          </a:p>
          <a:p>
            <a:pPr lvl="1"/>
            <a:r>
              <a:rPr lang="en-US" sz="1200" dirty="0"/>
              <a:t>If “default-amp” is not configured, please enable “</a:t>
            </a:r>
            <a:r>
              <a:rPr lang="en-US" sz="1200" b="1" dirty="0">
                <a:solidFill>
                  <a:srgbClr val="FF0000"/>
                </a:solidFill>
              </a:rPr>
              <a:t>stats</a:t>
            </a:r>
            <a:r>
              <a:rPr lang="en-US" sz="1200" dirty="0"/>
              <a:t>”. As this is needed to AirMatch to receive </a:t>
            </a:r>
            <a:r>
              <a:rPr lang="en-US" sz="1200" dirty="0" err="1"/>
              <a:t>amon</a:t>
            </a:r>
            <a:r>
              <a:rPr lang="en-US" sz="1200" dirty="0"/>
              <a:t> messages.</a:t>
            </a:r>
          </a:p>
          <a:p>
            <a:pPr lvl="1"/>
            <a:endParaRPr lang="en-US" sz="12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10" y="2034209"/>
            <a:ext cx="6571785" cy="2293077"/>
          </a:xfrm>
          <a:prstGeom prst="rect">
            <a:avLst/>
          </a:prstGeom>
          <a:solidFill>
            <a:srgbClr val="004976"/>
          </a:solidFill>
          <a:ln>
            <a:solidFill>
              <a:srgbClr val="004976"/>
            </a:solidFill>
          </a:ln>
          <a:effectLst>
            <a:glow rad="101600">
              <a:schemeClr val="accent3">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25021306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Quality-threshold and Stats</a:t>
            </a:r>
            <a:endParaRPr lang="en-US" dirty="0"/>
          </a:p>
        </p:txBody>
      </p:sp>
      <p:grpSp>
        <p:nvGrpSpPr>
          <p:cNvPr id="4" name="Group 3"/>
          <p:cNvGrpSpPr/>
          <p:nvPr/>
        </p:nvGrpSpPr>
        <p:grpSpPr>
          <a:xfrm>
            <a:off x="443542" y="1002075"/>
            <a:ext cx="4209467" cy="685800"/>
            <a:chOff x="685800" y="2528900"/>
            <a:chExt cx="5415658" cy="914400"/>
          </a:xfrm>
        </p:grpSpPr>
        <p:sp>
          <p:nvSpPr>
            <p:cNvPr id="5" name="Rectangle 4"/>
            <p:cNvSpPr/>
            <p:nvPr/>
          </p:nvSpPr>
          <p:spPr bwMode="ltGray">
            <a:xfrm>
              <a:off x="1523492" y="2625156"/>
              <a:ext cx="4577966"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6" name="Oval 5"/>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7" name="TextBox 6"/>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1</a:t>
              </a:r>
            </a:p>
          </p:txBody>
        </p:sp>
        <p:sp>
          <p:nvSpPr>
            <p:cNvPr id="8" name="TextBox 7"/>
            <p:cNvSpPr txBox="1"/>
            <p:nvPr/>
          </p:nvSpPr>
          <p:spPr>
            <a:xfrm>
              <a:off x="1775519" y="2625156"/>
              <a:ext cx="4321655"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Quality-threshold</a:t>
              </a:r>
            </a:p>
            <a:p>
              <a:pPr>
                <a:lnSpc>
                  <a:spcPct val="90000"/>
                </a:lnSpc>
              </a:pPr>
              <a:r>
                <a:rPr lang="en-US" sz="1200" dirty="0">
                  <a:solidFill>
                    <a:schemeClr val="bg1"/>
                  </a:solidFill>
                </a:rPr>
                <a:t>Checks percentage change against current state</a:t>
              </a:r>
            </a:p>
          </p:txBody>
        </p:sp>
      </p:grpSp>
      <p:grpSp>
        <p:nvGrpSpPr>
          <p:cNvPr id="9" name="Group 8"/>
          <p:cNvGrpSpPr/>
          <p:nvPr/>
        </p:nvGrpSpPr>
        <p:grpSpPr>
          <a:xfrm>
            <a:off x="404722" y="2949837"/>
            <a:ext cx="4057541" cy="685800"/>
            <a:chOff x="685800" y="2528900"/>
            <a:chExt cx="5410054" cy="914400"/>
          </a:xfrm>
        </p:grpSpPr>
        <p:sp>
          <p:nvSpPr>
            <p:cNvPr id="10" name="Rectangle 9"/>
            <p:cNvSpPr/>
            <p:nvPr/>
          </p:nvSpPr>
          <p:spPr bwMode="ltGray">
            <a:xfrm>
              <a:off x="1523492" y="2625156"/>
              <a:ext cx="4572362" cy="731520"/>
            </a:xfrm>
            <a:prstGeom prst="rect">
              <a:avLst/>
            </a:prstGeom>
            <a:solidFill>
              <a:srgbClr val="0083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1" name="Oval 10"/>
            <p:cNvSpPr/>
            <p:nvPr/>
          </p:nvSpPr>
          <p:spPr bwMode="auto">
            <a:xfrm>
              <a:off x="685800" y="2528900"/>
              <a:ext cx="909699" cy="914400"/>
            </a:xfrm>
            <a:prstGeom prst="ellipse">
              <a:avLst/>
            </a:prstGeom>
            <a:solidFill>
              <a:srgbClr val="008375"/>
            </a:solid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2" name="TextBox 11"/>
            <p:cNvSpPr txBox="1"/>
            <p:nvPr/>
          </p:nvSpPr>
          <p:spPr>
            <a:xfrm>
              <a:off x="770024" y="2625156"/>
              <a:ext cx="731520" cy="731520"/>
            </a:xfrm>
            <a:prstGeom prst="rect">
              <a:avLst/>
            </a:prstGeom>
            <a:noFill/>
          </p:spPr>
          <p:txBody>
            <a:bodyPr wrap="square" lIns="0" tIns="0" rIns="0" bIns="0" rtlCol="0" anchor="ctr">
              <a:noAutofit/>
            </a:bodyPr>
            <a:lstStyle/>
            <a:p>
              <a:pPr algn="ctr">
                <a:lnSpc>
                  <a:spcPct val="90000"/>
                </a:lnSpc>
              </a:pPr>
              <a:r>
                <a:rPr lang="en-US" sz="2100" dirty="0">
                  <a:solidFill>
                    <a:schemeClr val="bg1"/>
                  </a:solidFill>
                </a:rPr>
                <a:t>2</a:t>
              </a:r>
            </a:p>
          </p:txBody>
        </p:sp>
        <p:sp>
          <p:nvSpPr>
            <p:cNvPr id="13" name="TextBox 12"/>
            <p:cNvSpPr txBox="1"/>
            <p:nvPr/>
          </p:nvSpPr>
          <p:spPr>
            <a:xfrm>
              <a:off x="1765920" y="2579204"/>
              <a:ext cx="4320334" cy="731520"/>
            </a:xfrm>
            <a:prstGeom prst="rect">
              <a:avLst/>
            </a:prstGeom>
            <a:noFill/>
          </p:spPr>
          <p:txBody>
            <a:bodyPr wrap="square" lIns="0" tIns="0" rIns="0" bIns="0" rtlCol="0" anchor="ctr">
              <a:noAutofit/>
            </a:bodyPr>
            <a:lstStyle/>
            <a:p>
              <a:pPr>
                <a:lnSpc>
                  <a:spcPct val="90000"/>
                </a:lnSpc>
              </a:pPr>
              <a:r>
                <a:rPr lang="en-US" sz="1500" dirty="0">
                  <a:solidFill>
                    <a:schemeClr val="bg1"/>
                  </a:solidFill>
                </a:rPr>
                <a:t>Stats Enabled</a:t>
              </a:r>
            </a:p>
            <a:p>
              <a:pPr>
                <a:lnSpc>
                  <a:spcPct val="90000"/>
                </a:lnSpc>
              </a:pPr>
              <a:r>
                <a:rPr lang="en-US" sz="1200" dirty="0">
                  <a:solidFill>
                    <a:schemeClr val="bg1"/>
                  </a:solidFill>
                </a:rPr>
                <a:t>Interval of stats sent to MM</a:t>
              </a: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59" y="1687875"/>
            <a:ext cx="4833537" cy="1225860"/>
          </a:xfrm>
          <a:prstGeom prst="rect">
            <a:avLst/>
          </a:prstGeom>
        </p:spPr>
      </p:pic>
      <p:sp>
        <p:nvSpPr>
          <p:cNvPr id="19" name="Rectangle 18"/>
          <p:cNvSpPr/>
          <p:nvPr/>
        </p:nvSpPr>
        <p:spPr bwMode="ltGray">
          <a:xfrm>
            <a:off x="577470" y="2719314"/>
            <a:ext cx="3103432" cy="216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66" y="3657361"/>
            <a:ext cx="4834830" cy="993621"/>
          </a:xfrm>
          <a:prstGeom prst="rect">
            <a:avLst/>
          </a:prstGeom>
        </p:spPr>
      </p:pic>
    </p:spTree>
    <p:custDataLst>
      <p:tags r:id="rId1"/>
    </p:custDataLst>
    <p:extLst>
      <p:ext uri="{BB962C8B-B14F-4D97-AF65-F5344CB8AC3E}">
        <p14:creationId xmlns:p14="http://schemas.microsoft.com/office/powerpoint/2010/main" val="5266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&amp; What summary of information from an AP?</a:t>
            </a:r>
            <a:endParaRPr lang="en-US" dirty="0"/>
          </a:p>
        </p:txBody>
      </p:sp>
      <p:pic>
        <p:nvPicPr>
          <p:cNvPr id="3" name="Picture 2"/>
          <p:cNvPicPr>
            <a:picLocks noChangeAspect="1"/>
          </p:cNvPicPr>
          <p:nvPr/>
        </p:nvPicPr>
        <p:blipFill>
          <a:blip r:embed="rId2"/>
          <a:stretch>
            <a:fillRect/>
          </a:stretch>
        </p:blipFill>
        <p:spPr>
          <a:xfrm>
            <a:off x="489625" y="1654076"/>
            <a:ext cx="8455353" cy="1893277"/>
          </a:xfrm>
          <a:prstGeom prst="rect">
            <a:avLst/>
          </a:prstGeom>
        </p:spPr>
      </p:pic>
      <p:sp>
        <p:nvSpPr>
          <p:cNvPr id="4" name="Rectangle 3"/>
          <p:cNvSpPr/>
          <p:nvPr/>
        </p:nvSpPr>
        <p:spPr>
          <a:xfrm>
            <a:off x="846305" y="1156978"/>
            <a:ext cx="6125183" cy="369332"/>
          </a:xfrm>
          <a:prstGeom prst="rect">
            <a:avLst/>
          </a:prstGeom>
        </p:spPr>
        <p:txBody>
          <a:bodyPr wrap="square">
            <a:spAutoFit/>
          </a:bodyPr>
          <a:lstStyle/>
          <a:p>
            <a:r>
              <a:rPr lang="en-IN" dirty="0"/>
              <a:t>#show </a:t>
            </a:r>
            <a:r>
              <a:rPr lang="en-IN" dirty="0" err="1"/>
              <a:t>ap</a:t>
            </a:r>
            <a:r>
              <a:rPr lang="en-IN" dirty="0"/>
              <a:t> debug  </a:t>
            </a:r>
            <a:r>
              <a:rPr lang="en-IN" dirty="0" err="1"/>
              <a:t>airmatch</a:t>
            </a:r>
            <a:r>
              <a:rPr lang="en-IN" dirty="0"/>
              <a:t>-report </a:t>
            </a:r>
            <a:r>
              <a:rPr lang="en-IN" dirty="0" err="1"/>
              <a:t>ap</a:t>
            </a:r>
            <a:r>
              <a:rPr lang="en-IN" dirty="0"/>
              <a:t>-name </a:t>
            </a:r>
            <a:r>
              <a:rPr lang="en-IN" dirty="0" err="1"/>
              <a:t>Multizone</a:t>
            </a:r>
            <a:endParaRPr lang="en-IN" dirty="0"/>
          </a:p>
        </p:txBody>
      </p:sp>
    </p:spTree>
    <p:extLst>
      <p:ext uri="{BB962C8B-B14F-4D97-AF65-F5344CB8AC3E}">
        <p14:creationId xmlns:p14="http://schemas.microsoft.com/office/powerpoint/2010/main" val="182747854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AP implement solution from Master?</a:t>
            </a:r>
            <a:endParaRPr lang="en-US" dirty="0"/>
          </a:p>
        </p:txBody>
      </p:sp>
      <p:pic>
        <p:nvPicPr>
          <p:cNvPr id="3" name="Picture 2"/>
          <p:cNvPicPr>
            <a:picLocks noChangeAspect="1"/>
          </p:cNvPicPr>
          <p:nvPr/>
        </p:nvPicPr>
        <p:blipFill>
          <a:blip r:embed="rId2"/>
          <a:stretch>
            <a:fillRect/>
          </a:stretch>
        </p:blipFill>
        <p:spPr>
          <a:xfrm>
            <a:off x="670101" y="1115438"/>
            <a:ext cx="8473899" cy="2929873"/>
          </a:xfrm>
          <a:prstGeom prst="rect">
            <a:avLst/>
          </a:prstGeom>
        </p:spPr>
      </p:pic>
      <p:sp>
        <p:nvSpPr>
          <p:cNvPr id="9" name="Rectangle 8"/>
          <p:cNvSpPr/>
          <p:nvPr/>
        </p:nvSpPr>
        <p:spPr>
          <a:xfrm>
            <a:off x="670101" y="1115438"/>
            <a:ext cx="2425759" cy="742012"/>
          </a:xfrm>
          <a:prstGeom prst="rect">
            <a:avLst/>
          </a:prstGeom>
          <a:solidFill>
            <a:schemeClr val="bg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101" y="2872104"/>
            <a:ext cx="2425759" cy="158553"/>
          </a:xfrm>
          <a:prstGeom prst="rect">
            <a:avLst/>
          </a:prstGeom>
          <a:solidFill>
            <a:schemeClr val="bg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118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channel and power where changed?</a:t>
            </a:r>
            <a:endParaRPr lang="en-US" dirty="0"/>
          </a:p>
        </p:txBody>
      </p:sp>
      <p:pic>
        <p:nvPicPr>
          <p:cNvPr id="3" name="Picture 2"/>
          <p:cNvPicPr>
            <a:picLocks noChangeAspect="1"/>
          </p:cNvPicPr>
          <p:nvPr/>
        </p:nvPicPr>
        <p:blipFill>
          <a:blip r:embed="rId2"/>
          <a:stretch>
            <a:fillRect/>
          </a:stretch>
        </p:blipFill>
        <p:spPr>
          <a:xfrm>
            <a:off x="1002229" y="1075135"/>
            <a:ext cx="6534563" cy="3163394"/>
          </a:xfrm>
          <a:prstGeom prst="rect">
            <a:avLst/>
          </a:prstGeom>
        </p:spPr>
      </p:pic>
      <p:sp>
        <p:nvSpPr>
          <p:cNvPr id="8" name="Rectangle 7"/>
          <p:cNvSpPr/>
          <p:nvPr/>
        </p:nvSpPr>
        <p:spPr>
          <a:xfrm>
            <a:off x="1002229" y="2540620"/>
            <a:ext cx="2086872" cy="412230"/>
          </a:xfrm>
          <a:prstGeom prst="rect">
            <a:avLst/>
          </a:prstGeom>
          <a:solidFill>
            <a:schemeClr val="bg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20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AirMatch</a:t>
            </a:r>
            <a:r>
              <a:rPr lang="en-US" dirty="0" smtClean="0"/>
              <a:t> – Solution</a:t>
            </a:r>
            <a:endParaRPr lang="en-US" dirty="0"/>
          </a:p>
        </p:txBody>
      </p:sp>
      <p:pic>
        <p:nvPicPr>
          <p:cNvPr id="10" name="Picture 9"/>
          <p:cNvPicPr>
            <a:picLocks noChangeAspect="1"/>
          </p:cNvPicPr>
          <p:nvPr/>
        </p:nvPicPr>
        <p:blipFill>
          <a:blip r:embed="rId2"/>
          <a:stretch>
            <a:fillRect/>
          </a:stretch>
        </p:blipFill>
        <p:spPr>
          <a:xfrm>
            <a:off x="1024646" y="1095505"/>
            <a:ext cx="6100865" cy="3548319"/>
          </a:xfrm>
          <a:prstGeom prst="rect">
            <a:avLst/>
          </a:prstGeom>
        </p:spPr>
      </p:pic>
      <p:sp>
        <p:nvSpPr>
          <p:cNvPr id="4" name="Rectangle 3"/>
          <p:cNvSpPr/>
          <p:nvPr/>
        </p:nvSpPr>
        <p:spPr>
          <a:xfrm>
            <a:off x="941523" y="2797445"/>
            <a:ext cx="7508929" cy="1914041"/>
          </a:xfrm>
          <a:prstGeom prst="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4914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Ideal way to solve a Jigsaw puzzle?</a:t>
            </a:r>
            <a:endParaRPr lang="en-US" dirty="0"/>
          </a:p>
        </p:txBody>
      </p:sp>
      <p:pic>
        <p:nvPicPr>
          <p:cNvPr id="6" name="Picture 5"/>
          <p:cNvPicPr>
            <a:picLocks noChangeAspect="1"/>
          </p:cNvPicPr>
          <p:nvPr/>
        </p:nvPicPr>
        <p:blipFill>
          <a:blip r:embed="rId2"/>
          <a:stretch>
            <a:fillRect/>
          </a:stretch>
        </p:blipFill>
        <p:spPr>
          <a:xfrm>
            <a:off x="2130811" y="1184223"/>
            <a:ext cx="4882380" cy="3262859"/>
          </a:xfrm>
          <a:prstGeom prst="rect">
            <a:avLst/>
          </a:prstGeom>
        </p:spPr>
      </p:pic>
    </p:spTree>
    <p:extLst>
      <p:ext uri="{BB962C8B-B14F-4D97-AF65-F5344CB8AC3E}">
        <p14:creationId xmlns:p14="http://schemas.microsoft.com/office/powerpoint/2010/main" val="20718070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AirMatch</a:t>
            </a:r>
            <a:r>
              <a:rPr lang="en-US" dirty="0" smtClean="0"/>
              <a:t> History</a:t>
            </a:r>
            <a:endParaRPr lang="en-US" dirty="0"/>
          </a:p>
        </p:txBody>
      </p:sp>
      <p:pic>
        <p:nvPicPr>
          <p:cNvPr id="4" name="Picture 3"/>
          <p:cNvPicPr>
            <a:picLocks noChangeAspect="1"/>
          </p:cNvPicPr>
          <p:nvPr/>
        </p:nvPicPr>
        <p:blipFill>
          <a:blip r:embed="rId2"/>
          <a:stretch>
            <a:fillRect/>
          </a:stretch>
        </p:blipFill>
        <p:spPr>
          <a:xfrm>
            <a:off x="313268" y="1256900"/>
            <a:ext cx="7457872" cy="2893567"/>
          </a:xfrm>
          <a:prstGeom prst="rect">
            <a:avLst/>
          </a:prstGeom>
        </p:spPr>
      </p:pic>
    </p:spTree>
    <p:extLst>
      <p:ext uri="{BB962C8B-B14F-4D97-AF65-F5344CB8AC3E}">
        <p14:creationId xmlns:p14="http://schemas.microsoft.com/office/powerpoint/2010/main" val="21305737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AirMatch</a:t>
            </a:r>
            <a:r>
              <a:rPr lang="en-US" dirty="0" smtClean="0"/>
              <a:t> Solution</a:t>
            </a:r>
            <a:endParaRPr lang="en-US" dirty="0"/>
          </a:p>
        </p:txBody>
      </p:sp>
      <p:pic>
        <p:nvPicPr>
          <p:cNvPr id="4" name="Picture 3"/>
          <p:cNvPicPr>
            <a:picLocks noChangeAspect="1"/>
          </p:cNvPicPr>
          <p:nvPr/>
        </p:nvPicPr>
        <p:blipFill>
          <a:blip r:embed="rId2"/>
          <a:stretch>
            <a:fillRect/>
          </a:stretch>
        </p:blipFill>
        <p:spPr>
          <a:xfrm>
            <a:off x="384313" y="1335055"/>
            <a:ext cx="8572707" cy="2971056"/>
          </a:xfrm>
          <a:prstGeom prst="rect">
            <a:avLst/>
          </a:prstGeom>
        </p:spPr>
      </p:pic>
    </p:spTree>
    <p:extLst>
      <p:ext uri="{BB962C8B-B14F-4D97-AF65-F5344CB8AC3E}">
        <p14:creationId xmlns:p14="http://schemas.microsoft.com/office/powerpoint/2010/main" val="404028829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AirMatch</a:t>
            </a:r>
            <a:r>
              <a:rPr lang="en-US" dirty="0" smtClean="0"/>
              <a:t> debug </a:t>
            </a:r>
            <a:r>
              <a:rPr lang="en-US" dirty="0" err="1" smtClean="0"/>
              <a:t>db</a:t>
            </a:r>
            <a:r>
              <a:rPr lang="en-US" dirty="0" smtClean="0"/>
              <a:t>-stat</a:t>
            </a:r>
            <a:endParaRPr lang="en-US" dirty="0"/>
          </a:p>
        </p:txBody>
      </p:sp>
      <p:pic>
        <p:nvPicPr>
          <p:cNvPr id="3" name="Picture 2"/>
          <p:cNvPicPr>
            <a:picLocks noChangeAspect="1"/>
          </p:cNvPicPr>
          <p:nvPr/>
        </p:nvPicPr>
        <p:blipFill>
          <a:blip r:embed="rId2"/>
          <a:stretch>
            <a:fillRect/>
          </a:stretch>
        </p:blipFill>
        <p:spPr>
          <a:xfrm>
            <a:off x="655982" y="1213826"/>
            <a:ext cx="6412396" cy="3270171"/>
          </a:xfrm>
          <a:prstGeom prst="rect">
            <a:avLst/>
          </a:prstGeom>
        </p:spPr>
      </p:pic>
    </p:spTree>
    <p:extLst>
      <p:ext uri="{BB962C8B-B14F-4D97-AF65-F5344CB8AC3E}">
        <p14:creationId xmlns:p14="http://schemas.microsoft.com/office/powerpoint/2010/main" val="278561711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logging &amp; running </a:t>
            </a:r>
            <a:r>
              <a:rPr lang="en-US" dirty="0" err="1" smtClean="0"/>
              <a:t>AirMatch</a:t>
            </a:r>
            <a:endParaRPr lang="en-US" dirty="0"/>
          </a:p>
        </p:txBody>
      </p:sp>
      <p:sp>
        <p:nvSpPr>
          <p:cNvPr id="3" name="Rectangle 2"/>
          <p:cNvSpPr/>
          <p:nvPr/>
        </p:nvSpPr>
        <p:spPr>
          <a:xfrm>
            <a:off x="1047345" y="1180403"/>
            <a:ext cx="7201710" cy="923330"/>
          </a:xfrm>
          <a:prstGeom prst="rect">
            <a:avLst/>
          </a:prstGeom>
        </p:spPr>
        <p:txBody>
          <a:bodyPr wrap="square">
            <a:spAutoFit/>
          </a:bodyPr>
          <a:lstStyle/>
          <a:p>
            <a:r>
              <a:rPr lang="en-IN" dirty="0"/>
              <a:t>(</a:t>
            </a:r>
            <a:r>
              <a:rPr lang="en-IN" dirty="0" err="1"/>
              <a:t>testmm</a:t>
            </a:r>
            <a:r>
              <a:rPr lang="en-IN" dirty="0"/>
              <a:t>) *[</a:t>
            </a:r>
            <a:r>
              <a:rPr lang="en-IN" dirty="0" err="1"/>
              <a:t>mynode</a:t>
            </a:r>
            <a:r>
              <a:rPr lang="en-IN" dirty="0"/>
              <a:t>] (</a:t>
            </a:r>
            <a:r>
              <a:rPr lang="en-IN" dirty="0" err="1"/>
              <a:t>config</a:t>
            </a:r>
            <a:r>
              <a:rPr lang="en-IN" dirty="0"/>
              <a:t>) #logging system level debugging</a:t>
            </a:r>
          </a:p>
          <a:p>
            <a:r>
              <a:rPr lang="en-IN" dirty="0"/>
              <a:t>(</a:t>
            </a:r>
            <a:r>
              <a:rPr lang="en-IN" dirty="0" err="1"/>
              <a:t>testmm</a:t>
            </a:r>
            <a:r>
              <a:rPr lang="en-IN" dirty="0"/>
              <a:t>) *[</a:t>
            </a:r>
            <a:r>
              <a:rPr lang="en-IN" dirty="0" err="1"/>
              <a:t>mynode</a:t>
            </a:r>
            <a:r>
              <a:rPr lang="en-IN" dirty="0"/>
              <a:t>] (</a:t>
            </a:r>
            <a:r>
              <a:rPr lang="en-IN" dirty="0" err="1"/>
              <a:t>config</a:t>
            </a:r>
            <a:r>
              <a:rPr lang="en-IN" dirty="0"/>
              <a:t>) #exit</a:t>
            </a:r>
          </a:p>
          <a:p>
            <a:r>
              <a:rPr lang="en-IN" dirty="0"/>
              <a:t>(</a:t>
            </a:r>
            <a:r>
              <a:rPr lang="en-IN" dirty="0" err="1"/>
              <a:t>testmm</a:t>
            </a:r>
            <a:r>
              <a:rPr lang="en-IN" dirty="0"/>
              <a:t>) *[</a:t>
            </a:r>
            <a:r>
              <a:rPr lang="en-IN" dirty="0" err="1"/>
              <a:t>mynode</a:t>
            </a:r>
            <a:r>
              <a:rPr lang="en-IN" dirty="0"/>
              <a:t>] #</a:t>
            </a:r>
            <a:r>
              <a:rPr lang="en-IN" dirty="0" err="1"/>
              <a:t>airmatch</a:t>
            </a:r>
            <a:r>
              <a:rPr lang="en-IN" dirty="0"/>
              <a:t> </a:t>
            </a:r>
            <a:r>
              <a:rPr lang="en-IN" dirty="0" err="1"/>
              <a:t>runnow</a:t>
            </a:r>
            <a:r>
              <a:rPr lang="en-IN" dirty="0"/>
              <a:t> quick</a:t>
            </a:r>
          </a:p>
        </p:txBody>
      </p:sp>
      <p:pic>
        <p:nvPicPr>
          <p:cNvPr id="5" name="Picture 4"/>
          <p:cNvPicPr>
            <a:picLocks noChangeAspect="1"/>
          </p:cNvPicPr>
          <p:nvPr/>
        </p:nvPicPr>
        <p:blipFill>
          <a:blip r:embed="rId2"/>
          <a:stretch>
            <a:fillRect/>
          </a:stretch>
        </p:blipFill>
        <p:spPr>
          <a:xfrm>
            <a:off x="1176337" y="2726075"/>
            <a:ext cx="6943725" cy="1247775"/>
          </a:xfrm>
          <a:prstGeom prst="rect">
            <a:avLst/>
          </a:prstGeom>
        </p:spPr>
      </p:pic>
    </p:spTree>
    <p:extLst>
      <p:ext uri="{BB962C8B-B14F-4D97-AF65-F5344CB8AC3E}">
        <p14:creationId xmlns:p14="http://schemas.microsoft.com/office/powerpoint/2010/main" val="36738755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Analysis</a:t>
            </a:r>
            <a:endParaRPr lang="en-US" dirty="0"/>
          </a:p>
        </p:txBody>
      </p:sp>
      <p:sp>
        <p:nvSpPr>
          <p:cNvPr id="11" name="Rounded Rectangle 10"/>
          <p:cNvSpPr/>
          <p:nvPr/>
        </p:nvSpPr>
        <p:spPr>
          <a:xfrm>
            <a:off x="3777822" y="3953754"/>
            <a:ext cx="3727342" cy="295519"/>
          </a:xfrm>
          <a:prstGeom prst="roundRect">
            <a:avLst/>
          </a:prstGeom>
          <a:solidFill>
            <a:srgbClr val="92D05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23460" y="1064988"/>
            <a:ext cx="8536264" cy="3712816"/>
          </a:xfrm>
          <a:prstGeom prst="rect">
            <a:avLst/>
          </a:prstGeom>
        </p:spPr>
      </p:pic>
      <p:sp>
        <p:nvSpPr>
          <p:cNvPr id="5" name="Rounded Rectangle 4"/>
          <p:cNvSpPr/>
          <p:nvPr/>
        </p:nvSpPr>
        <p:spPr>
          <a:xfrm>
            <a:off x="2801566" y="1212715"/>
            <a:ext cx="4001311" cy="2594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latin typeface="Arial" panose="020B0604020202020204" pitchFamily="34" charset="0"/>
              <a:cs typeface="Arial" panose="020B0604020202020204" pitchFamily="34" charset="0"/>
            </a:endParaRPr>
          </a:p>
        </p:txBody>
      </p:sp>
      <p:sp>
        <p:nvSpPr>
          <p:cNvPr id="14" name="Rounded Rectangle 13"/>
          <p:cNvSpPr/>
          <p:nvPr/>
        </p:nvSpPr>
        <p:spPr>
          <a:xfrm>
            <a:off x="2879387" y="2717260"/>
            <a:ext cx="3832698" cy="95979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latin typeface="Arial" panose="020B0604020202020204" pitchFamily="34" charset="0"/>
              <a:cs typeface="Arial" panose="020B0604020202020204" pitchFamily="34" charset="0"/>
            </a:endParaRPr>
          </a:p>
        </p:txBody>
      </p:sp>
      <p:sp>
        <p:nvSpPr>
          <p:cNvPr id="16" name="Rounded Rectangle 15"/>
          <p:cNvSpPr/>
          <p:nvPr/>
        </p:nvSpPr>
        <p:spPr>
          <a:xfrm>
            <a:off x="2879387" y="4101513"/>
            <a:ext cx="3599234" cy="6455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98795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Radio and Power Configuration Commands</a:t>
            </a:r>
            <a:endParaRPr lang="en-US" dirty="0"/>
          </a:p>
        </p:txBody>
      </p:sp>
      <p:pic>
        <p:nvPicPr>
          <p:cNvPr id="5" name="Picture 4"/>
          <p:cNvPicPr>
            <a:picLocks noChangeAspect="1"/>
          </p:cNvPicPr>
          <p:nvPr/>
        </p:nvPicPr>
        <p:blipFill>
          <a:blip r:embed="rId4"/>
          <a:stretch>
            <a:fillRect/>
          </a:stretch>
        </p:blipFill>
        <p:spPr>
          <a:xfrm>
            <a:off x="457081" y="1204125"/>
            <a:ext cx="8397737" cy="2519321"/>
          </a:xfrm>
          <a:prstGeom prst="rect">
            <a:avLst/>
          </a:prstGeom>
        </p:spPr>
      </p:pic>
    </p:spTree>
    <p:custDataLst>
      <p:tags r:id="rId1"/>
    </p:custDataLst>
    <p:extLst>
      <p:ext uri="{BB962C8B-B14F-4D97-AF65-F5344CB8AC3E}">
        <p14:creationId xmlns:p14="http://schemas.microsoft.com/office/powerpoint/2010/main" val="13277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SAPM debug &amp; AMON stats</a:t>
            </a:r>
            <a:endParaRPr lang="en-US" dirty="0"/>
          </a:p>
        </p:txBody>
      </p:sp>
      <p:sp>
        <p:nvSpPr>
          <p:cNvPr id="7" name="Rounded Rectangle 6"/>
          <p:cNvSpPr/>
          <p:nvPr/>
        </p:nvSpPr>
        <p:spPr>
          <a:xfrm>
            <a:off x="1143000" y="2952428"/>
            <a:ext cx="3269182" cy="308663"/>
          </a:xfrm>
          <a:prstGeom prst="roundRect">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20884" y="1145136"/>
            <a:ext cx="5753537" cy="3151771"/>
          </a:xfrm>
          <a:prstGeom prst="rect">
            <a:avLst/>
          </a:prstGeom>
        </p:spPr>
      </p:pic>
    </p:spTree>
    <p:extLst>
      <p:ext uri="{BB962C8B-B14F-4D97-AF65-F5344CB8AC3E}">
        <p14:creationId xmlns:p14="http://schemas.microsoft.com/office/powerpoint/2010/main" val="9941576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AirMatch</a:t>
            </a:r>
            <a:r>
              <a:rPr lang="en-US" dirty="0" smtClean="0"/>
              <a:t> DB dump</a:t>
            </a:r>
            <a:endParaRPr lang="en-US" dirty="0"/>
          </a:p>
        </p:txBody>
      </p:sp>
      <p:pic>
        <p:nvPicPr>
          <p:cNvPr id="3" name="Picture 2"/>
          <p:cNvPicPr>
            <a:picLocks noChangeAspect="1"/>
          </p:cNvPicPr>
          <p:nvPr/>
        </p:nvPicPr>
        <p:blipFill>
          <a:blip r:embed="rId2"/>
          <a:stretch>
            <a:fillRect/>
          </a:stretch>
        </p:blipFill>
        <p:spPr>
          <a:xfrm>
            <a:off x="1033669" y="1541935"/>
            <a:ext cx="5437947" cy="2387034"/>
          </a:xfrm>
          <a:prstGeom prst="rect">
            <a:avLst/>
          </a:prstGeom>
        </p:spPr>
      </p:pic>
      <p:sp>
        <p:nvSpPr>
          <p:cNvPr id="4" name="Rounded Rectangle 3"/>
          <p:cNvSpPr/>
          <p:nvPr/>
        </p:nvSpPr>
        <p:spPr>
          <a:xfrm>
            <a:off x="2613498" y="2315183"/>
            <a:ext cx="2405974" cy="1297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9550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none" dirty="0" smtClean="0"/>
              <a:t>Questions?</a:t>
            </a:r>
            <a:endParaRPr lang="en-US" sz="2000" cap="none" dirty="0"/>
          </a:p>
        </p:txBody>
      </p:sp>
    </p:spTree>
    <p:extLst>
      <p:ext uri="{BB962C8B-B14F-4D97-AF65-F5344CB8AC3E}">
        <p14:creationId xmlns:p14="http://schemas.microsoft.com/office/powerpoint/2010/main" val="327547284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a:t>
            </a:r>
            <a:endParaRPr lang="en-IN" dirty="0"/>
          </a:p>
        </p:txBody>
      </p:sp>
    </p:spTree>
    <p:extLst>
      <p:ext uri="{BB962C8B-B14F-4D97-AF65-F5344CB8AC3E}">
        <p14:creationId xmlns:p14="http://schemas.microsoft.com/office/powerpoint/2010/main" val="25096237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Key Considerations with ARM</a:t>
            </a:r>
            <a:endParaRPr lang="en-US" dirty="0"/>
          </a:p>
        </p:txBody>
      </p:sp>
      <p:sp>
        <p:nvSpPr>
          <p:cNvPr id="4" name="Text Placeholder 3"/>
          <p:cNvSpPr>
            <a:spLocks noGrp="1"/>
          </p:cNvSpPr>
          <p:nvPr>
            <p:ph type="body" sz="quarter" idx="13"/>
          </p:nvPr>
        </p:nvSpPr>
        <p:spPr>
          <a:xfrm>
            <a:off x="457081" y="451254"/>
            <a:ext cx="8227457" cy="285750"/>
          </a:xfrm>
        </p:spPr>
        <p:txBody>
          <a:bodyPr/>
          <a:lstStyle/>
          <a:p>
            <a:r>
              <a:rPr lang="en-US" dirty="0" smtClean="0"/>
              <a:t> </a:t>
            </a:r>
            <a:endParaRPr lang="en-US" dirty="0"/>
          </a:p>
        </p:txBody>
      </p:sp>
      <p:grpSp>
        <p:nvGrpSpPr>
          <p:cNvPr id="9" name="Group 8"/>
          <p:cNvGrpSpPr/>
          <p:nvPr/>
        </p:nvGrpSpPr>
        <p:grpSpPr>
          <a:xfrm>
            <a:off x="453878" y="895891"/>
            <a:ext cx="8080154" cy="685800"/>
            <a:chOff x="685800" y="2528900"/>
            <a:chExt cx="10773538" cy="914400"/>
          </a:xfrm>
          <a:solidFill>
            <a:srgbClr val="004976"/>
          </a:solidFill>
        </p:grpSpPr>
        <p:sp>
          <p:nvSpPr>
            <p:cNvPr id="10" name="Rectangle 9"/>
            <p:cNvSpPr/>
            <p:nvPr/>
          </p:nvSpPr>
          <p:spPr bwMode="ltGray">
            <a:xfrm>
              <a:off x="1523492" y="2625156"/>
              <a:ext cx="9935846"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1" name="Oval 1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dirty="0">
                <a:latin typeface="Arial" charset="0"/>
                <a:ea typeface="ＭＳ Ｐゴシック" pitchFamily="34" charset="-128"/>
              </a:endParaRPr>
            </a:p>
          </p:txBody>
        </p:sp>
        <p:sp>
          <p:nvSpPr>
            <p:cNvPr id="13" name="TextBox 12"/>
            <p:cNvSpPr txBox="1"/>
            <p:nvPr/>
          </p:nvSpPr>
          <p:spPr>
            <a:xfrm>
              <a:off x="1775519" y="2733468"/>
              <a:ext cx="9683819" cy="515512"/>
            </a:xfrm>
            <a:prstGeom prst="rect">
              <a:avLst/>
            </a:prstGeom>
            <a:grpFill/>
          </p:spPr>
          <p:txBody>
            <a:bodyPr wrap="square" lIns="0" tIns="0" rIns="0" bIns="0" rtlCol="0" anchor="ctr">
              <a:noAutofit/>
            </a:bodyPr>
            <a:lstStyle/>
            <a:p>
              <a:pPr>
                <a:lnSpc>
                  <a:spcPct val="90000"/>
                </a:lnSpc>
              </a:pPr>
              <a:r>
                <a:rPr lang="en-US" dirty="0">
                  <a:solidFill>
                    <a:schemeClr val="bg1"/>
                  </a:solidFill>
                </a:rPr>
                <a:t>A decentralized service; each individual radio makes its own decision</a:t>
              </a:r>
            </a:p>
          </p:txBody>
        </p:sp>
      </p:grpSp>
      <p:grpSp>
        <p:nvGrpSpPr>
          <p:cNvPr id="14" name="Group 13"/>
          <p:cNvGrpSpPr/>
          <p:nvPr/>
        </p:nvGrpSpPr>
        <p:grpSpPr>
          <a:xfrm>
            <a:off x="453878" y="1558694"/>
            <a:ext cx="8080085" cy="685800"/>
            <a:chOff x="685800" y="2528900"/>
            <a:chExt cx="10773446" cy="914400"/>
          </a:xfrm>
          <a:solidFill>
            <a:srgbClr val="004976"/>
          </a:solidFill>
        </p:grpSpPr>
        <p:sp>
          <p:nvSpPr>
            <p:cNvPr id="15" name="Rectangle 14"/>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6" name="Oval 15"/>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grpSp>
        <p:nvGrpSpPr>
          <p:cNvPr id="19" name="Group 18"/>
          <p:cNvGrpSpPr/>
          <p:nvPr/>
        </p:nvGrpSpPr>
        <p:grpSpPr>
          <a:xfrm>
            <a:off x="458657" y="2245675"/>
            <a:ext cx="8109864" cy="685800"/>
            <a:chOff x="685800" y="2528900"/>
            <a:chExt cx="10813152" cy="914400"/>
          </a:xfrm>
          <a:solidFill>
            <a:srgbClr val="004976"/>
          </a:solidFill>
        </p:grpSpPr>
        <p:sp>
          <p:nvSpPr>
            <p:cNvPr id="20" name="Rectangle 19"/>
            <p:cNvSpPr/>
            <p:nvPr/>
          </p:nvSpPr>
          <p:spPr bwMode="ltGray">
            <a:xfrm>
              <a:off x="1523491" y="2625156"/>
              <a:ext cx="9975461"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1" name="Oval 2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9" name="TextBox 28"/>
          <p:cNvSpPr txBox="1"/>
          <p:nvPr/>
        </p:nvSpPr>
        <p:spPr>
          <a:xfrm>
            <a:off x="1305657" y="1817258"/>
            <a:ext cx="7262864" cy="386634"/>
          </a:xfrm>
          <a:prstGeom prst="rect">
            <a:avLst/>
          </a:prstGeom>
          <a:noFill/>
        </p:spPr>
        <p:txBody>
          <a:bodyPr wrap="square" lIns="0" tIns="0" rIns="0" bIns="0" rtlCol="0" anchor="ctr">
            <a:noAutofit/>
          </a:bodyPr>
          <a:lstStyle/>
          <a:p>
            <a:pPr>
              <a:lnSpc>
                <a:spcPct val="90000"/>
              </a:lnSpc>
            </a:pPr>
            <a:r>
              <a:rPr lang="en-US" dirty="0" smtClean="0">
                <a:solidFill>
                  <a:schemeClr val="bg1"/>
                </a:solidFill>
              </a:rPr>
              <a:t>ARM is “reactive” in nature, cascading affects</a:t>
            </a:r>
            <a:endParaRPr lang="en-US" dirty="0">
              <a:solidFill>
                <a:schemeClr val="bg1"/>
              </a:solidFill>
            </a:endParaRPr>
          </a:p>
        </p:txBody>
      </p:sp>
      <p:sp>
        <p:nvSpPr>
          <p:cNvPr id="30" name="TextBox 29"/>
          <p:cNvSpPr txBox="1"/>
          <p:nvPr/>
        </p:nvSpPr>
        <p:spPr>
          <a:xfrm>
            <a:off x="1327923" y="2503526"/>
            <a:ext cx="7262864" cy="386634"/>
          </a:xfrm>
          <a:prstGeom prst="rect">
            <a:avLst/>
          </a:prstGeom>
          <a:noFill/>
        </p:spPr>
        <p:txBody>
          <a:bodyPr wrap="square" lIns="0" tIns="0" rIns="0" bIns="0" rtlCol="0" anchor="ctr">
            <a:noAutofit/>
          </a:bodyPr>
          <a:lstStyle/>
          <a:p>
            <a:pPr>
              <a:lnSpc>
                <a:spcPct val="90000"/>
              </a:lnSpc>
            </a:pPr>
            <a:r>
              <a:rPr lang="en-US" dirty="0" smtClean="0">
                <a:solidFill>
                  <a:schemeClr val="bg1"/>
                </a:solidFill>
              </a:rPr>
              <a:t>Future spectrum enhancements, Lack of bandwidth planning</a:t>
            </a:r>
            <a:endParaRPr lang="en-US" dirty="0" smtClean="0"/>
          </a:p>
          <a:p>
            <a:pPr>
              <a:lnSpc>
                <a:spcPct val="90000"/>
              </a:lnSpc>
            </a:pPr>
            <a:r>
              <a:rPr lang="en-US" dirty="0">
                <a:solidFill>
                  <a:schemeClr val="bg1"/>
                </a:solidFill>
              </a:rPr>
              <a:t>	 </a:t>
            </a:r>
          </a:p>
        </p:txBody>
      </p:sp>
      <p:grpSp>
        <p:nvGrpSpPr>
          <p:cNvPr id="23" name="Group 22"/>
          <p:cNvGrpSpPr/>
          <p:nvPr/>
        </p:nvGrpSpPr>
        <p:grpSpPr>
          <a:xfrm>
            <a:off x="453878" y="2931475"/>
            <a:ext cx="8080085" cy="685800"/>
            <a:chOff x="685800" y="2528900"/>
            <a:chExt cx="10773446" cy="914400"/>
          </a:xfrm>
          <a:solidFill>
            <a:srgbClr val="004976"/>
          </a:solidFill>
        </p:grpSpPr>
        <p:sp>
          <p:nvSpPr>
            <p:cNvPr id="24" name="Rectangle 23"/>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5" name="Oval 24"/>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7" name="TextBox 26"/>
          <p:cNvSpPr txBox="1"/>
          <p:nvPr/>
        </p:nvSpPr>
        <p:spPr>
          <a:xfrm>
            <a:off x="1305657" y="3087737"/>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Asymmetric EIRP planning which may not provide optimal client roaming behavior</a:t>
            </a:r>
          </a:p>
        </p:txBody>
      </p:sp>
      <p:grpSp>
        <p:nvGrpSpPr>
          <p:cNvPr id="32" name="Group 31"/>
          <p:cNvGrpSpPr/>
          <p:nvPr/>
        </p:nvGrpSpPr>
        <p:grpSpPr>
          <a:xfrm>
            <a:off x="453878" y="3636377"/>
            <a:ext cx="8080085" cy="685800"/>
            <a:chOff x="685800" y="2528900"/>
            <a:chExt cx="10773446" cy="914400"/>
          </a:xfrm>
          <a:solidFill>
            <a:srgbClr val="004976"/>
          </a:solidFill>
        </p:grpSpPr>
        <p:sp>
          <p:nvSpPr>
            <p:cNvPr id="33" name="Rectangle 32"/>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bg1"/>
                  </a:solidFill>
                  <a:effectLst>
                    <a:outerShdw blurRad="38100" dist="19050" dir="2700000" algn="tl" rotWithShape="0">
                      <a:schemeClr val="dk1">
                        <a:alpha val="40000"/>
                      </a:schemeClr>
                    </a:outerShdw>
                  </a:effectLst>
                </a:rPr>
                <a:t>Cascading</a:t>
              </a:r>
              <a:r>
                <a:rPr lang="en-US" sz="1350" dirty="0" smtClean="0">
                  <a:ln w="0"/>
                  <a:solidFill>
                    <a:schemeClr val="bg1"/>
                  </a:solidFill>
                  <a:effectLst>
                    <a:outerShdw blurRad="38100" dist="19050" dir="2700000" algn="tl" rotWithShape="0">
                      <a:schemeClr val="dk1">
                        <a:alpha val="40000"/>
                      </a:schemeClr>
                    </a:outerShdw>
                  </a:effectLst>
                </a:rPr>
                <a:t> </a:t>
              </a:r>
              <a:r>
                <a:rPr lang="en-US" dirty="0" smtClean="0">
                  <a:ln w="0"/>
                  <a:solidFill>
                    <a:schemeClr val="bg1"/>
                  </a:solidFill>
                  <a:effectLst>
                    <a:outerShdw blurRad="38100" dist="19050" dir="2700000" algn="tl" rotWithShape="0">
                      <a:schemeClr val="dk1">
                        <a:alpha val="40000"/>
                      </a:schemeClr>
                    </a:outerShdw>
                  </a:effectLst>
                </a:rPr>
                <a:t>affects</a:t>
              </a:r>
              <a:endParaRPr lang="en-US" dirty="0">
                <a:ln w="0"/>
                <a:solidFill>
                  <a:schemeClr val="bg1"/>
                </a:solidFill>
                <a:effectLst>
                  <a:outerShdw blurRad="38100" dist="19050" dir="2700000" algn="tl" rotWithShape="0">
                    <a:schemeClr val="dk1">
                      <a:alpha val="40000"/>
                    </a:schemeClr>
                  </a:outerShdw>
                </a:effectLst>
              </a:endParaRPr>
            </a:p>
          </p:txBody>
        </p:sp>
        <p:sp>
          <p:nvSpPr>
            <p:cNvPr id="34" name="Oval 33"/>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Tree>
    <p:extLst>
      <p:ext uri="{BB962C8B-B14F-4D97-AF65-F5344CB8AC3E}">
        <p14:creationId xmlns:p14="http://schemas.microsoft.com/office/powerpoint/2010/main" val="169409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081" y="141480"/>
            <a:ext cx="8227457" cy="308610"/>
          </a:xfrm>
        </p:spPr>
        <p:txBody>
          <a:bodyPr/>
          <a:lstStyle/>
          <a:p>
            <a:r>
              <a:rPr lang="en-US" dirty="0" smtClean="0"/>
              <a:t>What is AirMatch ?</a:t>
            </a:r>
            <a:endParaRPr lang="en-US" dirty="0"/>
          </a:p>
        </p:txBody>
      </p:sp>
      <p:sp>
        <p:nvSpPr>
          <p:cNvPr id="4" name="Text Placeholder 3"/>
          <p:cNvSpPr>
            <a:spLocks noGrp="1"/>
          </p:cNvSpPr>
          <p:nvPr>
            <p:ph type="body" sz="quarter" idx="13"/>
          </p:nvPr>
        </p:nvSpPr>
        <p:spPr>
          <a:xfrm>
            <a:off x="457081" y="451254"/>
            <a:ext cx="8227457" cy="285750"/>
          </a:xfrm>
        </p:spPr>
        <p:txBody>
          <a:bodyPr/>
          <a:lstStyle/>
          <a:p>
            <a:r>
              <a:rPr lang="en-US" dirty="0" smtClean="0"/>
              <a:t> </a:t>
            </a:r>
            <a:endParaRPr lang="en-US" dirty="0"/>
          </a:p>
        </p:txBody>
      </p:sp>
      <p:grpSp>
        <p:nvGrpSpPr>
          <p:cNvPr id="9" name="Group 8"/>
          <p:cNvGrpSpPr/>
          <p:nvPr/>
        </p:nvGrpSpPr>
        <p:grpSpPr>
          <a:xfrm>
            <a:off x="604383" y="1105501"/>
            <a:ext cx="8080154" cy="685800"/>
            <a:chOff x="685800" y="2528900"/>
            <a:chExt cx="10773538" cy="914400"/>
          </a:xfrm>
          <a:solidFill>
            <a:srgbClr val="004976"/>
          </a:solidFill>
        </p:grpSpPr>
        <p:sp>
          <p:nvSpPr>
            <p:cNvPr id="10" name="Rectangle 9"/>
            <p:cNvSpPr/>
            <p:nvPr/>
          </p:nvSpPr>
          <p:spPr bwMode="ltGray">
            <a:xfrm>
              <a:off x="1523492" y="2625156"/>
              <a:ext cx="9935846"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1" name="Oval 1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sp>
          <p:nvSpPr>
            <p:cNvPr id="13" name="TextBox 12"/>
            <p:cNvSpPr txBox="1"/>
            <p:nvPr/>
          </p:nvSpPr>
          <p:spPr>
            <a:xfrm>
              <a:off x="1775519" y="2733468"/>
              <a:ext cx="9683819" cy="515512"/>
            </a:xfrm>
            <a:prstGeom prst="rect">
              <a:avLst/>
            </a:prstGeom>
            <a:grpFill/>
          </p:spPr>
          <p:txBody>
            <a:bodyPr wrap="square" lIns="0" tIns="0" rIns="0" bIns="0" rtlCol="0" anchor="ctr">
              <a:noAutofit/>
            </a:bodyPr>
            <a:lstStyle/>
            <a:p>
              <a:pPr>
                <a:lnSpc>
                  <a:spcPct val="90000"/>
                </a:lnSpc>
              </a:pPr>
              <a:r>
                <a:rPr lang="en-US" dirty="0">
                  <a:solidFill>
                    <a:schemeClr val="bg1"/>
                  </a:solidFill>
                </a:rPr>
                <a:t>A centralized RF optimization service</a:t>
              </a:r>
            </a:p>
          </p:txBody>
        </p:sp>
      </p:grpSp>
      <p:grpSp>
        <p:nvGrpSpPr>
          <p:cNvPr id="14" name="Group 13"/>
          <p:cNvGrpSpPr/>
          <p:nvPr/>
        </p:nvGrpSpPr>
        <p:grpSpPr>
          <a:xfrm>
            <a:off x="559457" y="1853658"/>
            <a:ext cx="8080085" cy="685800"/>
            <a:chOff x="685800" y="2528900"/>
            <a:chExt cx="10773446" cy="914400"/>
          </a:xfrm>
          <a:solidFill>
            <a:srgbClr val="004976"/>
          </a:solidFill>
        </p:grpSpPr>
        <p:sp>
          <p:nvSpPr>
            <p:cNvPr id="15" name="Rectangle 14"/>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16" name="Oval 15"/>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grpSp>
        <p:nvGrpSpPr>
          <p:cNvPr id="19" name="Group 18"/>
          <p:cNvGrpSpPr/>
          <p:nvPr/>
        </p:nvGrpSpPr>
        <p:grpSpPr>
          <a:xfrm>
            <a:off x="559457" y="2640367"/>
            <a:ext cx="8109864" cy="685800"/>
            <a:chOff x="685800" y="2528900"/>
            <a:chExt cx="10813152" cy="914400"/>
          </a:xfrm>
          <a:solidFill>
            <a:srgbClr val="004976"/>
          </a:solidFill>
        </p:grpSpPr>
        <p:sp>
          <p:nvSpPr>
            <p:cNvPr id="20" name="Rectangle 19"/>
            <p:cNvSpPr/>
            <p:nvPr/>
          </p:nvSpPr>
          <p:spPr bwMode="ltGray">
            <a:xfrm>
              <a:off x="1523491" y="2625156"/>
              <a:ext cx="9975461"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1" name="Oval 20"/>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9" name="TextBox 28"/>
          <p:cNvSpPr txBox="1"/>
          <p:nvPr/>
        </p:nvSpPr>
        <p:spPr>
          <a:xfrm>
            <a:off x="1376678" y="2003241"/>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Newly defined information collection and configuration deployment paths</a:t>
            </a:r>
          </a:p>
        </p:txBody>
      </p:sp>
      <p:sp>
        <p:nvSpPr>
          <p:cNvPr id="30" name="TextBox 29"/>
          <p:cNvSpPr txBox="1"/>
          <p:nvPr/>
        </p:nvSpPr>
        <p:spPr>
          <a:xfrm>
            <a:off x="1421673" y="2762466"/>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Models and solves the network as a whole	 </a:t>
            </a:r>
          </a:p>
        </p:txBody>
      </p:sp>
      <p:grpSp>
        <p:nvGrpSpPr>
          <p:cNvPr id="23" name="Group 22"/>
          <p:cNvGrpSpPr/>
          <p:nvPr/>
        </p:nvGrpSpPr>
        <p:grpSpPr>
          <a:xfrm>
            <a:off x="573975" y="3471907"/>
            <a:ext cx="8080085" cy="685800"/>
            <a:chOff x="685800" y="2528900"/>
            <a:chExt cx="10773446" cy="914400"/>
          </a:xfrm>
          <a:solidFill>
            <a:srgbClr val="004976"/>
          </a:solidFill>
        </p:grpSpPr>
        <p:sp>
          <p:nvSpPr>
            <p:cNvPr id="24" name="Rectangle 23"/>
            <p:cNvSpPr/>
            <p:nvPr/>
          </p:nvSpPr>
          <p:spPr bwMode="ltGray">
            <a:xfrm>
              <a:off x="1523492" y="2625156"/>
              <a:ext cx="9935754" cy="73152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sp>
          <p:nvSpPr>
            <p:cNvPr id="25" name="Oval 24"/>
            <p:cNvSpPr/>
            <p:nvPr/>
          </p:nvSpPr>
          <p:spPr bwMode="auto">
            <a:xfrm>
              <a:off x="685800" y="2528900"/>
              <a:ext cx="909699" cy="914400"/>
            </a:xfrm>
            <a:prstGeom prst="ellipse">
              <a:avLst/>
            </a:prstGeom>
            <a:grpFill/>
            <a:ln w="1270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a:lstStyle>
            <a:p>
              <a:pPr defTabSz="685800" eaLnBrk="0" hangingPunct="0"/>
              <a:endParaRPr lang="en-US">
                <a:latin typeface="Arial" charset="0"/>
                <a:ea typeface="ＭＳ Ｐゴシック" pitchFamily="34" charset="-128"/>
              </a:endParaRPr>
            </a:p>
          </p:txBody>
        </p:sp>
      </p:grpSp>
      <p:sp>
        <p:nvSpPr>
          <p:cNvPr id="27" name="TextBox 26"/>
          <p:cNvSpPr txBox="1"/>
          <p:nvPr/>
        </p:nvSpPr>
        <p:spPr>
          <a:xfrm>
            <a:off x="1421673" y="3621490"/>
            <a:ext cx="7262864" cy="386634"/>
          </a:xfrm>
          <a:prstGeom prst="rect">
            <a:avLst/>
          </a:prstGeom>
          <a:noFill/>
        </p:spPr>
        <p:txBody>
          <a:bodyPr wrap="square" lIns="0" tIns="0" rIns="0" bIns="0" rtlCol="0" anchor="ctr">
            <a:noAutofit/>
          </a:bodyPr>
          <a:lstStyle/>
          <a:p>
            <a:pPr>
              <a:lnSpc>
                <a:spcPct val="90000"/>
              </a:lnSpc>
            </a:pPr>
            <a:r>
              <a:rPr lang="en-US" dirty="0">
                <a:solidFill>
                  <a:schemeClr val="bg1"/>
                </a:solidFill>
              </a:rPr>
              <a:t>Results in better channel, bandwidth and EIRP plan for the network</a:t>
            </a:r>
          </a:p>
        </p:txBody>
      </p:sp>
    </p:spTree>
    <p:extLst>
      <p:ext uri="{BB962C8B-B14F-4D97-AF65-F5344CB8AC3E}">
        <p14:creationId xmlns:p14="http://schemas.microsoft.com/office/powerpoint/2010/main" val="291913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Advantages of AIRMATCH</a:t>
            </a:r>
            <a:endParaRPr lang="en-US"/>
          </a:p>
        </p:txBody>
      </p:sp>
      <p:sp>
        <p:nvSpPr>
          <p:cNvPr id="3" name="Content Placeholder 2"/>
          <p:cNvSpPr>
            <a:spLocks noGrp="1"/>
          </p:cNvSpPr>
          <p:nvPr>
            <p:ph idx="1"/>
          </p:nvPr>
        </p:nvSpPr>
        <p:spPr/>
        <p:txBody>
          <a:bodyPr/>
          <a:lstStyle/>
          <a:p>
            <a:r>
              <a:rPr lang="en-US" dirty="0" smtClean="0"/>
              <a:t>Clean slate RF optimization service</a:t>
            </a:r>
          </a:p>
          <a:p>
            <a:r>
              <a:rPr lang="en-US" dirty="0" smtClean="0"/>
              <a:t>Long term network stability &amp; Performance</a:t>
            </a:r>
          </a:p>
          <a:p>
            <a:r>
              <a:rPr lang="en-US" dirty="0" smtClean="0"/>
              <a:t>Holistic view of network</a:t>
            </a:r>
          </a:p>
          <a:p>
            <a:r>
              <a:rPr lang="en-US" dirty="0" smtClean="0"/>
              <a:t>Different mode of data collection and calculation</a:t>
            </a:r>
          </a:p>
          <a:p>
            <a:r>
              <a:rPr lang="en-US" dirty="0" smtClean="0"/>
              <a:t>Once a day optimization</a:t>
            </a:r>
          </a:p>
          <a:p>
            <a:r>
              <a:rPr lang="en-US" dirty="0" smtClean="0"/>
              <a:t>Reactive optimization</a:t>
            </a:r>
          </a:p>
          <a:p>
            <a:endParaRPr lang="en-US" dirty="0"/>
          </a:p>
        </p:txBody>
      </p:sp>
    </p:spTree>
    <p:extLst>
      <p:ext uri="{BB962C8B-B14F-4D97-AF65-F5344CB8AC3E}">
        <p14:creationId xmlns:p14="http://schemas.microsoft.com/office/powerpoint/2010/main" val="26725976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7425" y="904048"/>
            <a:ext cx="3429001" cy="359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268" y="151940"/>
            <a:ext cx="8517467" cy="811649"/>
          </a:xfrm>
        </p:spPr>
        <p:txBody>
          <a:bodyPr/>
          <a:lstStyle/>
          <a:p>
            <a:r>
              <a:rPr lang="en-US" dirty="0" smtClean="0"/>
              <a:t>How is it different from ARM?</a:t>
            </a:r>
            <a:endParaRPr lang="en-US" dirty="0"/>
          </a:p>
        </p:txBody>
      </p:sp>
      <p:sp>
        <p:nvSpPr>
          <p:cNvPr id="6" name="Rectangle 5"/>
          <p:cNvSpPr/>
          <p:nvPr/>
        </p:nvSpPr>
        <p:spPr>
          <a:xfrm>
            <a:off x="1623083" y="1232576"/>
            <a:ext cx="846944" cy="26982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a:t>
            </a:r>
          </a:p>
        </p:txBody>
      </p:sp>
      <p:sp>
        <p:nvSpPr>
          <p:cNvPr id="7" name="Rectangle 6"/>
          <p:cNvSpPr/>
          <p:nvPr/>
        </p:nvSpPr>
        <p:spPr>
          <a:xfrm>
            <a:off x="911542" y="2009057"/>
            <a:ext cx="846944" cy="26982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1</a:t>
            </a:r>
          </a:p>
        </p:txBody>
      </p:sp>
      <p:sp>
        <p:nvSpPr>
          <p:cNvPr id="8" name="Rectangle 7"/>
          <p:cNvSpPr/>
          <p:nvPr/>
        </p:nvSpPr>
        <p:spPr>
          <a:xfrm>
            <a:off x="2021175" y="2012901"/>
            <a:ext cx="846944" cy="26982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2</a:t>
            </a:r>
          </a:p>
        </p:txBody>
      </p:sp>
      <p:sp>
        <p:nvSpPr>
          <p:cNvPr id="9" name="Rectangle 8"/>
          <p:cNvSpPr/>
          <p:nvPr/>
        </p:nvSpPr>
        <p:spPr>
          <a:xfrm>
            <a:off x="3028380" y="2005640"/>
            <a:ext cx="846944" cy="26982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3</a:t>
            </a:r>
          </a:p>
        </p:txBody>
      </p:sp>
      <p:sp>
        <p:nvSpPr>
          <p:cNvPr id="10" name="Rounded Rectangle 9"/>
          <p:cNvSpPr/>
          <p:nvPr/>
        </p:nvSpPr>
        <p:spPr>
          <a:xfrm>
            <a:off x="1040946" y="2858382"/>
            <a:ext cx="517161" cy="47968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09207" y="3138593"/>
            <a:ext cx="517161" cy="47968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419940" y="3403682"/>
            <a:ext cx="517161" cy="47968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2" name="Rounded Rectangle 21"/>
          <p:cNvSpPr/>
          <p:nvPr/>
        </p:nvSpPr>
        <p:spPr>
          <a:xfrm>
            <a:off x="2211446" y="2908756"/>
            <a:ext cx="517161" cy="47968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388729" y="3183888"/>
            <a:ext cx="517161" cy="47968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548423" y="3428312"/>
            <a:ext cx="517161" cy="47968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223180" y="2908755"/>
            <a:ext cx="517161" cy="479685"/>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95300" y="3098224"/>
            <a:ext cx="517161" cy="479685"/>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389665" y="3399079"/>
            <a:ext cx="517161" cy="479685"/>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6" idx="2"/>
            <a:endCxn id="7" idx="0"/>
          </p:cNvCxnSpPr>
          <p:nvPr/>
        </p:nvCxnSpPr>
        <p:spPr>
          <a:xfrm flipH="1">
            <a:off x="1335014" y="1502399"/>
            <a:ext cx="711541" cy="506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 idx="2"/>
            <a:endCxn id="8" idx="0"/>
          </p:cNvCxnSpPr>
          <p:nvPr/>
        </p:nvCxnSpPr>
        <p:spPr>
          <a:xfrm>
            <a:off x="2046555" y="1502399"/>
            <a:ext cx="398092" cy="510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9" idx="0"/>
          </p:cNvCxnSpPr>
          <p:nvPr/>
        </p:nvCxnSpPr>
        <p:spPr>
          <a:xfrm>
            <a:off x="2491494" y="1410015"/>
            <a:ext cx="960358" cy="59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2"/>
            <a:endCxn id="10" idx="0"/>
          </p:cNvCxnSpPr>
          <p:nvPr/>
        </p:nvCxnSpPr>
        <p:spPr>
          <a:xfrm flipH="1">
            <a:off x="1299527" y="2278880"/>
            <a:ext cx="35487" cy="57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2"/>
            <a:endCxn id="22" idx="0"/>
          </p:cNvCxnSpPr>
          <p:nvPr/>
        </p:nvCxnSpPr>
        <p:spPr>
          <a:xfrm>
            <a:off x="2444647" y="2282724"/>
            <a:ext cx="25380" cy="62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9" idx="2"/>
            <a:endCxn id="25" idx="0"/>
          </p:cNvCxnSpPr>
          <p:nvPr/>
        </p:nvCxnSpPr>
        <p:spPr>
          <a:xfrm>
            <a:off x="3451852" y="2275463"/>
            <a:ext cx="29909" cy="63329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5370" y="3952267"/>
            <a:ext cx="1079786" cy="246221"/>
          </a:xfrm>
          <a:prstGeom prst="rect">
            <a:avLst/>
          </a:prstGeom>
          <a:noFill/>
        </p:spPr>
        <p:txBody>
          <a:bodyPr wrap="square" rtlCol="0">
            <a:spAutoFit/>
          </a:bodyPr>
          <a:lstStyle/>
          <a:p>
            <a:pPr algn="ctr"/>
            <a:r>
              <a:rPr lang="en-US" sz="1000" dirty="0"/>
              <a:t>10am: 1,6,11</a:t>
            </a:r>
          </a:p>
        </p:txBody>
      </p:sp>
      <p:sp>
        <p:nvSpPr>
          <p:cNvPr id="49" name="TextBox 48"/>
          <p:cNvSpPr txBox="1"/>
          <p:nvPr/>
        </p:nvSpPr>
        <p:spPr>
          <a:xfrm>
            <a:off x="1958843" y="3958747"/>
            <a:ext cx="1047120" cy="246221"/>
          </a:xfrm>
          <a:prstGeom prst="rect">
            <a:avLst/>
          </a:prstGeom>
          <a:noFill/>
        </p:spPr>
        <p:txBody>
          <a:bodyPr wrap="square" rtlCol="0">
            <a:spAutoFit/>
          </a:bodyPr>
          <a:lstStyle/>
          <a:p>
            <a:pPr algn="ctr"/>
            <a:r>
              <a:rPr lang="en-US" sz="1000" dirty="0"/>
              <a:t>11am: 11,6,1</a:t>
            </a:r>
          </a:p>
        </p:txBody>
      </p:sp>
      <p:sp>
        <p:nvSpPr>
          <p:cNvPr id="50" name="TextBox 49"/>
          <p:cNvSpPr txBox="1"/>
          <p:nvPr/>
        </p:nvSpPr>
        <p:spPr>
          <a:xfrm>
            <a:off x="2985170" y="4022905"/>
            <a:ext cx="1069432" cy="246221"/>
          </a:xfrm>
          <a:prstGeom prst="rect">
            <a:avLst/>
          </a:prstGeom>
          <a:noFill/>
        </p:spPr>
        <p:txBody>
          <a:bodyPr wrap="square" rtlCol="0">
            <a:spAutoFit/>
          </a:bodyPr>
          <a:lstStyle/>
          <a:p>
            <a:pPr algn="ctr"/>
            <a:r>
              <a:rPr lang="en-US" sz="1000" dirty="0"/>
              <a:t>1 pm : 1,6,11</a:t>
            </a:r>
          </a:p>
        </p:txBody>
      </p:sp>
      <p:sp>
        <p:nvSpPr>
          <p:cNvPr id="54" name="Rectangle 53"/>
          <p:cNvSpPr/>
          <p:nvPr/>
        </p:nvSpPr>
        <p:spPr>
          <a:xfrm>
            <a:off x="4253220" y="881426"/>
            <a:ext cx="3429001" cy="359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246762" y="1082127"/>
            <a:ext cx="846944" cy="269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a:t>
            </a:r>
          </a:p>
        </p:txBody>
      </p:sp>
      <p:sp>
        <p:nvSpPr>
          <p:cNvPr id="57" name="Rectangle 56"/>
          <p:cNvSpPr/>
          <p:nvPr/>
        </p:nvSpPr>
        <p:spPr>
          <a:xfrm>
            <a:off x="4601604" y="1795567"/>
            <a:ext cx="846944" cy="269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1</a:t>
            </a:r>
          </a:p>
        </p:txBody>
      </p:sp>
      <p:sp>
        <p:nvSpPr>
          <p:cNvPr id="58" name="Rectangle 57"/>
          <p:cNvSpPr/>
          <p:nvPr/>
        </p:nvSpPr>
        <p:spPr>
          <a:xfrm>
            <a:off x="5609518" y="1795566"/>
            <a:ext cx="846944" cy="269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2</a:t>
            </a:r>
          </a:p>
        </p:txBody>
      </p:sp>
      <p:sp>
        <p:nvSpPr>
          <p:cNvPr id="59" name="Rectangle 58"/>
          <p:cNvSpPr/>
          <p:nvPr/>
        </p:nvSpPr>
        <p:spPr>
          <a:xfrm>
            <a:off x="6590925" y="1786938"/>
            <a:ext cx="846944" cy="26982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Local 3</a:t>
            </a:r>
          </a:p>
        </p:txBody>
      </p:sp>
      <p:sp>
        <p:nvSpPr>
          <p:cNvPr id="60" name="Rounded Rectangle 59"/>
          <p:cNvSpPr/>
          <p:nvPr/>
        </p:nvSpPr>
        <p:spPr>
          <a:xfrm>
            <a:off x="4759367" y="2680246"/>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848941" y="2919394"/>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000008" y="3204298"/>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3" name="Rounded Rectangle 62"/>
          <p:cNvSpPr/>
          <p:nvPr/>
        </p:nvSpPr>
        <p:spPr>
          <a:xfrm>
            <a:off x="5818335" y="2668912"/>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909081" y="2898750"/>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032537" y="3120425"/>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800996" y="2716719"/>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6920708" y="2928295"/>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036987" y="3116431"/>
            <a:ext cx="517161" cy="4796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56" idx="2"/>
            <a:endCxn id="57" idx="0"/>
          </p:cNvCxnSpPr>
          <p:nvPr/>
        </p:nvCxnSpPr>
        <p:spPr>
          <a:xfrm flipH="1">
            <a:off x="5025076" y="1351950"/>
            <a:ext cx="645158" cy="443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6" idx="2"/>
            <a:endCxn id="58" idx="0"/>
          </p:cNvCxnSpPr>
          <p:nvPr/>
        </p:nvCxnSpPr>
        <p:spPr>
          <a:xfrm>
            <a:off x="5670234" y="1351950"/>
            <a:ext cx="362756" cy="443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054039" y="1191313"/>
            <a:ext cx="960358" cy="59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7" idx="2"/>
            <a:endCxn id="60" idx="0"/>
          </p:cNvCxnSpPr>
          <p:nvPr/>
        </p:nvCxnSpPr>
        <p:spPr>
          <a:xfrm flipH="1">
            <a:off x="5017948" y="2065390"/>
            <a:ext cx="7128" cy="61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8" idx="2"/>
            <a:endCxn id="63" idx="0"/>
          </p:cNvCxnSpPr>
          <p:nvPr/>
        </p:nvCxnSpPr>
        <p:spPr>
          <a:xfrm>
            <a:off x="6032990" y="2065389"/>
            <a:ext cx="43926" cy="603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9" idx="2"/>
            <a:endCxn id="66" idx="0"/>
          </p:cNvCxnSpPr>
          <p:nvPr/>
        </p:nvCxnSpPr>
        <p:spPr>
          <a:xfrm>
            <a:off x="7014397" y="2056761"/>
            <a:ext cx="45180" cy="65995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49579" y="3829156"/>
            <a:ext cx="688792" cy="246221"/>
          </a:xfrm>
          <a:prstGeom prst="rect">
            <a:avLst/>
          </a:prstGeom>
          <a:solidFill>
            <a:srgbClr val="92D050"/>
          </a:solidFill>
        </p:spPr>
        <p:txBody>
          <a:bodyPr wrap="square" rtlCol="0">
            <a:spAutoFit/>
          </a:bodyPr>
          <a:lstStyle/>
          <a:p>
            <a:pPr algn="ctr"/>
            <a:r>
              <a:rPr lang="en-US" sz="1000" dirty="0"/>
              <a:t>1,6,11</a:t>
            </a:r>
          </a:p>
        </p:txBody>
      </p:sp>
      <p:sp>
        <p:nvSpPr>
          <p:cNvPr id="76" name="TextBox 75"/>
          <p:cNvSpPr txBox="1"/>
          <p:nvPr/>
        </p:nvSpPr>
        <p:spPr>
          <a:xfrm>
            <a:off x="5977424" y="3829156"/>
            <a:ext cx="688792" cy="246221"/>
          </a:xfrm>
          <a:prstGeom prst="rect">
            <a:avLst/>
          </a:prstGeom>
          <a:solidFill>
            <a:srgbClr val="92D050"/>
          </a:solidFill>
        </p:spPr>
        <p:txBody>
          <a:bodyPr wrap="square" rtlCol="0">
            <a:spAutoFit/>
          </a:bodyPr>
          <a:lstStyle/>
          <a:p>
            <a:pPr algn="ctr"/>
            <a:r>
              <a:rPr lang="en-US" sz="1000" dirty="0"/>
              <a:t>1,6,11</a:t>
            </a:r>
          </a:p>
        </p:txBody>
      </p:sp>
      <p:sp>
        <p:nvSpPr>
          <p:cNvPr id="77" name="TextBox 76"/>
          <p:cNvSpPr txBox="1"/>
          <p:nvPr/>
        </p:nvSpPr>
        <p:spPr>
          <a:xfrm>
            <a:off x="6920708" y="3835636"/>
            <a:ext cx="688792" cy="246221"/>
          </a:xfrm>
          <a:prstGeom prst="rect">
            <a:avLst/>
          </a:prstGeom>
          <a:solidFill>
            <a:srgbClr val="92D050"/>
          </a:solidFill>
        </p:spPr>
        <p:txBody>
          <a:bodyPr wrap="square" rtlCol="0">
            <a:spAutoFit/>
          </a:bodyPr>
          <a:lstStyle/>
          <a:p>
            <a:pPr algn="ctr"/>
            <a:r>
              <a:rPr lang="en-US" sz="1000" dirty="0"/>
              <a:t>1,6,11</a:t>
            </a:r>
          </a:p>
        </p:txBody>
      </p:sp>
      <p:sp>
        <p:nvSpPr>
          <p:cNvPr id="81" name="TextBox 80"/>
          <p:cNvSpPr txBox="1"/>
          <p:nvPr/>
        </p:nvSpPr>
        <p:spPr>
          <a:xfrm>
            <a:off x="679626" y="4118484"/>
            <a:ext cx="1079786" cy="246221"/>
          </a:xfrm>
          <a:prstGeom prst="rect">
            <a:avLst/>
          </a:prstGeom>
          <a:noFill/>
        </p:spPr>
        <p:txBody>
          <a:bodyPr wrap="square" rtlCol="0">
            <a:spAutoFit/>
          </a:bodyPr>
          <a:lstStyle/>
          <a:p>
            <a:pPr algn="ctr"/>
            <a:r>
              <a:rPr lang="en-US" sz="1000" dirty="0"/>
              <a:t>2pm: 11,6,1</a:t>
            </a:r>
          </a:p>
        </p:txBody>
      </p:sp>
      <p:sp>
        <p:nvSpPr>
          <p:cNvPr id="82" name="TextBox 81"/>
          <p:cNvSpPr txBox="1"/>
          <p:nvPr/>
        </p:nvSpPr>
        <p:spPr>
          <a:xfrm>
            <a:off x="1999346" y="4114910"/>
            <a:ext cx="1047120" cy="246221"/>
          </a:xfrm>
          <a:prstGeom prst="rect">
            <a:avLst/>
          </a:prstGeom>
          <a:noFill/>
        </p:spPr>
        <p:txBody>
          <a:bodyPr wrap="square" rtlCol="0">
            <a:spAutoFit/>
          </a:bodyPr>
          <a:lstStyle/>
          <a:p>
            <a:pPr algn="ctr"/>
            <a:r>
              <a:rPr lang="en-US" sz="1000" dirty="0"/>
              <a:t>3pm : 6,11,1</a:t>
            </a:r>
          </a:p>
        </p:txBody>
      </p:sp>
      <p:sp>
        <p:nvSpPr>
          <p:cNvPr id="83" name="TextBox 82"/>
          <p:cNvSpPr txBox="1"/>
          <p:nvPr/>
        </p:nvSpPr>
        <p:spPr>
          <a:xfrm>
            <a:off x="2993065" y="4159939"/>
            <a:ext cx="1069432" cy="246221"/>
          </a:xfrm>
          <a:prstGeom prst="rect">
            <a:avLst/>
          </a:prstGeom>
          <a:noFill/>
        </p:spPr>
        <p:txBody>
          <a:bodyPr wrap="square" rtlCol="0">
            <a:spAutoFit/>
          </a:bodyPr>
          <a:lstStyle/>
          <a:p>
            <a:pPr algn="ctr"/>
            <a:r>
              <a:rPr lang="en-US" sz="1000" dirty="0"/>
              <a:t>4 pm : 6,1,11</a:t>
            </a:r>
          </a:p>
        </p:txBody>
      </p:sp>
      <p:sp>
        <p:nvSpPr>
          <p:cNvPr id="84" name="TextBox 83"/>
          <p:cNvSpPr txBox="1"/>
          <p:nvPr/>
        </p:nvSpPr>
        <p:spPr>
          <a:xfrm>
            <a:off x="4387582" y="3907890"/>
            <a:ext cx="560678" cy="246221"/>
          </a:xfrm>
          <a:prstGeom prst="rect">
            <a:avLst/>
          </a:prstGeom>
          <a:noFill/>
        </p:spPr>
        <p:txBody>
          <a:bodyPr wrap="square" rtlCol="0">
            <a:spAutoFit/>
          </a:bodyPr>
          <a:lstStyle/>
          <a:p>
            <a:r>
              <a:rPr lang="en-US" sz="1000" dirty="0"/>
              <a:t>5am</a:t>
            </a:r>
          </a:p>
        </p:txBody>
      </p:sp>
    </p:spTree>
    <p:extLst>
      <p:ext uri="{BB962C8B-B14F-4D97-AF65-F5344CB8AC3E}">
        <p14:creationId xmlns:p14="http://schemas.microsoft.com/office/powerpoint/2010/main" val="3026434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5" grpId="0" animBg="1"/>
      <p:bldP spid="76" grpId="0" animBg="1"/>
      <p:bldP spid="77" grpId="0" animBg="1"/>
      <p:bldP spid="81" grpId="0"/>
      <p:bldP spid="82" grpId="0"/>
      <p:bldP spid="83"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7618" y="1077600"/>
            <a:ext cx="6364518" cy="3410093"/>
          </a:xfrm>
          <a:prstGeom prst="rect">
            <a:avLst/>
          </a:prstGeom>
          <a:solidFill>
            <a:srgbClr val="004976"/>
          </a:solidFill>
          <a:ln>
            <a:solidFill>
              <a:srgbClr val="004976"/>
            </a:solidFill>
          </a:ln>
        </p:spPr>
      </p:pic>
    </p:spTree>
    <p:extLst>
      <p:ext uri="{BB962C8B-B14F-4D97-AF65-F5344CB8AC3E}">
        <p14:creationId xmlns:p14="http://schemas.microsoft.com/office/powerpoint/2010/main" val="17629380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Airmatch</a:t>
            </a:r>
            <a:r>
              <a:rPr lang="en-US" dirty="0" smtClean="0"/>
              <a:t> works?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973667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ght Template 2">
  <a:themeElements>
    <a:clrScheme name="Aruba colors">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Dark Template">
  <a:themeElements>
    <a:clrScheme name="Aruba colors">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15398</TotalTime>
  <Words>1585</Words>
  <Application>Microsoft Macintosh PowerPoint</Application>
  <PresentationFormat>On-screen Show (16:9)</PresentationFormat>
  <Paragraphs>296</Paragraphs>
  <Slides>39</Slides>
  <Notes>19</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Calibri</vt:lpstr>
      <vt:lpstr>ＭＳ Ｐゴシック</vt:lpstr>
      <vt:lpstr>Wingdings 2</vt:lpstr>
      <vt:lpstr>Arial</vt:lpstr>
      <vt:lpstr>Light Template 2</vt:lpstr>
      <vt:lpstr>Dark Template</vt:lpstr>
      <vt:lpstr>PowerPoint Presentation</vt:lpstr>
      <vt:lpstr>Agenda</vt:lpstr>
      <vt:lpstr>Ideal way to solve a Jigsaw puzzle?</vt:lpstr>
      <vt:lpstr>Key Considerations with ARM</vt:lpstr>
      <vt:lpstr>What is AirMatch ?</vt:lpstr>
      <vt:lpstr>Advantages of AIRMATCH</vt:lpstr>
      <vt:lpstr>How is it different from ARM?</vt:lpstr>
      <vt:lpstr>PowerPoint Presentation</vt:lpstr>
      <vt:lpstr>How Airmatch works?</vt:lpstr>
      <vt:lpstr>AirMatch Workflow</vt:lpstr>
      <vt:lpstr>AirMatch – Input Metrics</vt:lpstr>
      <vt:lpstr>AirMatch – Input Metrics</vt:lpstr>
      <vt:lpstr>Information flow at the high level</vt:lpstr>
      <vt:lpstr>Feasibility Report</vt:lpstr>
      <vt:lpstr>Neighbor Table</vt:lpstr>
      <vt:lpstr>Timing Of RF Plan Change</vt:lpstr>
      <vt:lpstr>Timing Of RF Plan Change  </vt:lpstr>
      <vt:lpstr>On-Demand Optimization</vt:lpstr>
      <vt:lpstr>Reactive Optimization </vt:lpstr>
      <vt:lpstr>Incremental Optimization During Initial Phase Workflow </vt:lpstr>
      <vt:lpstr>Scheduled Optimization</vt:lpstr>
      <vt:lpstr>Workflow of RF Plan Change  </vt:lpstr>
      <vt:lpstr>AirMatch Configuration &amp; Commands</vt:lpstr>
      <vt:lpstr>Airmatch setup</vt:lpstr>
      <vt:lpstr>Quality-threshold and Stats</vt:lpstr>
      <vt:lpstr>How &amp; What summary of information from an AP?</vt:lpstr>
      <vt:lpstr>Does the AP implement solution from Master?</vt:lpstr>
      <vt:lpstr>How channel and power where changed?</vt:lpstr>
      <vt:lpstr>AirMatch – Solution</vt:lpstr>
      <vt:lpstr>AirMatch History</vt:lpstr>
      <vt:lpstr>AirMatch Solution</vt:lpstr>
      <vt:lpstr>AirMatch debug db-stat</vt:lpstr>
      <vt:lpstr>Enabling logging &amp; running AirMatch</vt:lpstr>
      <vt:lpstr>Log Analysis</vt:lpstr>
      <vt:lpstr>Static Radio and Power Configuration Commands</vt:lpstr>
      <vt:lpstr>SAPM debug &amp; AMON stats</vt:lpstr>
      <vt:lpstr>AirMatch DB dump</vt:lpstr>
      <vt:lpstr>Questions?</vt:lpstr>
      <vt:lpstr>Thank you!</vt:lpstr>
    </vt:vector>
  </TitlesOfParts>
  <Company>Microsoft</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28 PT REGULAR AND CAN BE TWO LINES</dc:title>
  <dc:creator>greg</dc:creator>
  <cp:lastModifiedBy>Cristina Mirela Dumitrache</cp:lastModifiedBy>
  <cp:revision>467</cp:revision>
  <dcterms:created xsi:type="dcterms:W3CDTF">2015-10-22T20:26:18Z</dcterms:created>
  <dcterms:modified xsi:type="dcterms:W3CDTF">2017-12-04T08:39:19Z</dcterms:modified>
</cp:coreProperties>
</file>