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2" r:id="rId1"/>
    <p:sldMasterId id="2147483650" r:id="rId2"/>
    <p:sldMasterId id="2147483887" r:id="rId3"/>
  </p:sldMasterIdLst>
  <p:notesMasterIdLst>
    <p:notesMasterId r:id="rId64"/>
  </p:notesMasterIdLst>
  <p:handoutMasterIdLst>
    <p:handoutMasterId r:id="rId65"/>
  </p:handoutMasterIdLst>
  <p:sldIdLst>
    <p:sldId id="256" r:id="rId4"/>
    <p:sldId id="288" r:id="rId5"/>
    <p:sldId id="260" r:id="rId6"/>
    <p:sldId id="287" r:id="rId7"/>
    <p:sldId id="304" r:id="rId8"/>
    <p:sldId id="266" r:id="rId9"/>
    <p:sldId id="308" r:id="rId10"/>
    <p:sldId id="305" r:id="rId11"/>
    <p:sldId id="309" r:id="rId12"/>
    <p:sldId id="349" r:id="rId13"/>
    <p:sldId id="310" r:id="rId14"/>
    <p:sldId id="350" r:id="rId15"/>
    <p:sldId id="311" r:id="rId16"/>
    <p:sldId id="316" r:id="rId17"/>
    <p:sldId id="317" r:id="rId18"/>
    <p:sldId id="313" r:id="rId19"/>
    <p:sldId id="314" r:id="rId20"/>
    <p:sldId id="320" r:id="rId21"/>
    <p:sldId id="319" r:id="rId22"/>
    <p:sldId id="318" r:id="rId23"/>
    <p:sldId id="323" r:id="rId24"/>
    <p:sldId id="322" r:id="rId25"/>
    <p:sldId id="321" r:id="rId26"/>
    <p:sldId id="352" r:id="rId27"/>
    <p:sldId id="328" r:id="rId28"/>
    <p:sldId id="327" r:id="rId29"/>
    <p:sldId id="326" r:id="rId30"/>
    <p:sldId id="325" r:id="rId31"/>
    <p:sldId id="324" r:id="rId32"/>
    <p:sldId id="364" r:id="rId33"/>
    <p:sldId id="331" r:id="rId34"/>
    <p:sldId id="363" r:id="rId35"/>
    <p:sldId id="332" r:id="rId36"/>
    <p:sldId id="330" r:id="rId37"/>
    <p:sldId id="358" r:id="rId38"/>
    <p:sldId id="359" r:id="rId39"/>
    <p:sldId id="360" r:id="rId40"/>
    <p:sldId id="361" r:id="rId41"/>
    <p:sldId id="362" r:id="rId42"/>
    <p:sldId id="329" r:id="rId43"/>
    <p:sldId id="315" r:id="rId44"/>
    <p:sldId id="354" r:id="rId45"/>
    <p:sldId id="353" r:id="rId46"/>
    <p:sldId id="355" r:id="rId47"/>
    <p:sldId id="356" r:id="rId48"/>
    <p:sldId id="357" r:id="rId49"/>
    <p:sldId id="337" r:id="rId50"/>
    <p:sldId id="336" r:id="rId51"/>
    <p:sldId id="351" r:id="rId52"/>
    <p:sldId id="339" r:id="rId53"/>
    <p:sldId id="340" r:id="rId54"/>
    <p:sldId id="341" r:id="rId55"/>
    <p:sldId id="342" r:id="rId56"/>
    <p:sldId id="343" r:id="rId57"/>
    <p:sldId id="344" r:id="rId58"/>
    <p:sldId id="345" r:id="rId59"/>
    <p:sldId id="346" r:id="rId60"/>
    <p:sldId id="347" r:id="rId61"/>
    <p:sldId id="348" r:id="rId62"/>
    <p:sldId id="338" r:id="rId63"/>
  </p:sldIdLst>
  <p:sldSz cx="9144000" cy="6858000" type="screen4x3"/>
  <p:notesSz cx="7315200" cy="9601200"/>
  <p:custDataLst>
    <p:tags r:id="rId66"/>
  </p:custDataLst>
  <p:defaultTextStyle>
    <a:defPPr>
      <a:defRPr lang="en-US"/>
    </a:defPPr>
    <a:lvl1pPr algn="l" rtl="0" fontAlgn="base">
      <a:spcBef>
        <a:spcPct val="0"/>
      </a:spcBef>
      <a:spcAft>
        <a:spcPct val="0"/>
      </a:spcAft>
      <a:defRPr sz="2400" kern="1200">
        <a:solidFill>
          <a:schemeClr val="tx1"/>
        </a:solidFill>
        <a:latin typeface="Helvetica"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Helvetica"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Helvetica"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Helvetica"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Helvetica" pitchFamily="34" charset="0"/>
        <a:ea typeface="MS PGothic" pitchFamily="34" charset="-128"/>
        <a:cs typeface="+mn-cs"/>
      </a:defRPr>
    </a:lvl5pPr>
    <a:lvl6pPr marL="2286000" algn="l" defTabSz="914400" rtl="0" eaLnBrk="1" latinLnBrk="0" hangingPunct="1">
      <a:defRPr sz="2400" kern="1200">
        <a:solidFill>
          <a:schemeClr val="tx1"/>
        </a:solidFill>
        <a:latin typeface="Helvetica" pitchFamily="34" charset="0"/>
        <a:ea typeface="MS PGothic" pitchFamily="34" charset="-128"/>
        <a:cs typeface="+mn-cs"/>
      </a:defRPr>
    </a:lvl6pPr>
    <a:lvl7pPr marL="2743200" algn="l" defTabSz="914400" rtl="0" eaLnBrk="1" latinLnBrk="0" hangingPunct="1">
      <a:defRPr sz="2400" kern="1200">
        <a:solidFill>
          <a:schemeClr val="tx1"/>
        </a:solidFill>
        <a:latin typeface="Helvetica" pitchFamily="34" charset="0"/>
        <a:ea typeface="MS PGothic" pitchFamily="34" charset="-128"/>
        <a:cs typeface="+mn-cs"/>
      </a:defRPr>
    </a:lvl7pPr>
    <a:lvl8pPr marL="3200400" algn="l" defTabSz="914400" rtl="0" eaLnBrk="1" latinLnBrk="0" hangingPunct="1">
      <a:defRPr sz="2400" kern="1200">
        <a:solidFill>
          <a:schemeClr val="tx1"/>
        </a:solidFill>
        <a:latin typeface="Helvetica" pitchFamily="34" charset="0"/>
        <a:ea typeface="MS PGothic" pitchFamily="34" charset="-128"/>
        <a:cs typeface="+mn-cs"/>
      </a:defRPr>
    </a:lvl8pPr>
    <a:lvl9pPr marL="3657600" algn="l" defTabSz="914400" rtl="0" eaLnBrk="1" latinLnBrk="0" hangingPunct="1">
      <a:defRPr sz="2400" kern="1200">
        <a:solidFill>
          <a:schemeClr val="tx1"/>
        </a:solidFill>
        <a:latin typeface="Helvetica"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BBE0E3"/>
    <a:srgbClr val="FF9933"/>
    <a:srgbClr val="FFCC66"/>
    <a:srgbClr val="000066"/>
    <a:srgbClr val="3333CC"/>
    <a:srgbClr val="00FFFF"/>
    <a:srgbClr val="F587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020" autoAdjust="0"/>
    <p:restoredTop sz="90872" autoAdjust="0"/>
  </p:normalViewPr>
  <p:slideViewPr>
    <p:cSldViewPr snapToGrid="0">
      <p:cViewPr>
        <p:scale>
          <a:sx n="90" d="100"/>
          <a:sy n="90" d="100"/>
        </p:scale>
        <p:origin x="-792" y="-60"/>
      </p:cViewPr>
      <p:guideLst>
        <p:guide orient="horz" pos="2160"/>
        <p:guide pos="2880"/>
      </p:guideLst>
    </p:cSldViewPr>
  </p:slideViewPr>
  <p:notesTextViewPr>
    <p:cViewPr>
      <p:scale>
        <a:sx n="100" d="100"/>
        <a:sy n="100" d="100"/>
      </p:scale>
      <p:origin x="0" y="0"/>
    </p:cViewPr>
  </p:notesTextViewPr>
  <p:notesViewPr>
    <p:cSldViewPr snapToGrid="0">
      <p:cViewPr varScale="1">
        <p:scale>
          <a:sx n="70" d="100"/>
          <a:sy n="70" d="100"/>
        </p:scale>
        <p:origin x="-2652" y="-108"/>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1686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177" tIns="48589" rIns="97177" bIns="48589" numCol="1" anchor="t" anchorCtr="0" compatLnSpc="1">
            <a:prstTxWarp prst="textNoShape">
              <a:avLst/>
            </a:prstTxWarp>
          </a:bodyPr>
          <a:lstStyle>
            <a:lvl1pPr defTabSz="973138" eaLnBrk="0" hangingPunct="0">
              <a:defRPr sz="1400"/>
            </a:lvl1pPr>
          </a:lstStyle>
          <a:p>
            <a:endParaRPr lang="en-US"/>
          </a:p>
        </p:txBody>
      </p:sp>
      <p:sp>
        <p:nvSpPr>
          <p:cNvPr id="18435" name="Rectangle 3"/>
          <p:cNvSpPr>
            <a:spLocks noGrp="1" noChangeArrowheads="1"/>
          </p:cNvSpPr>
          <p:nvPr>
            <p:ph type="dt" sz="quarter" idx="1"/>
          </p:nvPr>
        </p:nvSpPr>
        <p:spPr bwMode="auto">
          <a:xfrm>
            <a:off x="4146550" y="0"/>
            <a:ext cx="31686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177" tIns="48589" rIns="97177" bIns="48589" numCol="1" anchor="t" anchorCtr="0" compatLnSpc="1">
            <a:prstTxWarp prst="textNoShape">
              <a:avLst/>
            </a:prstTxWarp>
          </a:bodyPr>
          <a:lstStyle>
            <a:lvl1pPr algn="r" defTabSz="973138" eaLnBrk="0" hangingPunct="0">
              <a:defRPr sz="1400"/>
            </a:lvl1pPr>
          </a:lstStyle>
          <a:p>
            <a:endParaRPr lang="en-US"/>
          </a:p>
        </p:txBody>
      </p:sp>
      <p:sp>
        <p:nvSpPr>
          <p:cNvPr id="18436" name="Rectangle 4"/>
          <p:cNvSpPr>
            <a:spLocks noGrp="1" noChangeArrowheads="1"/>
          </p:cNvSpPr>
          <p:nvPr>
            <p:ph type="ftr" sz="quarter" idx="2"/>
          </p:nvPr>
        </p:nvSpPr>
        <p:spPr bwMode="auto">
          <a:xfrm>
            <a:off x="0" y="9118600"/>
            <a:ext cx="31686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177" tIns="48589" rIns="97177" bIns="48589" numCol="1" anchor="b" anchorCtr="0" compatLnSpc="1">
            <a:prstTxWarp prst="textNoShape">
              <a:avLst/>
            </a:prstTxWarp>
          </a:bodyPr>
          <a:lstStyle>
            <a:lvl1pPr defTabSz="973138" eaLnBrk="0" hangingPunct="0">
              <a:defRPr sz="1400"/>
            </a:lvl1pPr>
          </a:lstStyle>
          <a:p>
            <a:endParaRPr lang="en-US"/>
          </a:p>
        </p:txBody>
      </p:sp>
      <p:sp>
        <p:nvSpPr>
          <p:cNvPr id="18437" name="Rectangle 5"/>
          <p:cNvSpPr>
            <a:spLocks noGrp="1" noChangeArrowheads="1"/>
          </p:cNvSpPr>
          <p:nvPr>
            <p:ph type="sldNum" sz="quarter" idx="3"/>
          </p:nvPr>
        </p:nvSpPr>
        <p:spPr bwMode="auto">
          <a:xfrm>
            <a:off x="4146550" y="9118600"/>
            <a:ext cx="31686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177" tIns="48589" rIns="97177" bIns="48589" numCol="1" anchor="b" anchorCtr="0" compatLnSpc="1">
            <a:prstTxWarp prst="textNoShape">
              <a:avLst/>
            </a:prstTxWarp>
          </a:bodyPr>
          <a:lstStyle>
            <a:lvl1pPr algn="r" defTabSz="973138" eaLnBrk="0" hangingPunct="0">
              <a:defRPr sz="1400"/>
            </a:lvl1pPr>
          </a:lstStyle>
          <a:p>
            <a:fld id="{56464A4C-4081-4477-97F1-65FC78105761}" type="slidenum">
              <a:rPr lang="en-US"/>
              <a:pPr/>
              <a:t>‹#›</a:t>
            </a:fld>
            <a:endParaRPr lang="en-US"/>
          </a:p>
        </p:txBody>
      </p:sp>
    </p:spTree>
    <p:extLst>
      <p:ext uri="{BB962C8B-B14F-4D97-AF65-F5344CB8AC3E}">
        <p14:creationId xmlns:p14="http://schemas.microsoft.com/office/powerpoint/2010/main" val="11103920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4"/>
          <p:cNvSpPr>
            <a:spLocks noGrp="1" noRot="1" noChangeAspect="1" noChangeArrowheads="1" noTextEdit="1"/>
          </p:cNvSpPr>
          <p:nvPr>
            <p:ph type="sldImg" idx="2"/>
          </p:nvPr>
        </p:nvSpPr>
        <p:spPr bwMode="auto">
          <a:xfrm>
            <a:off x="1257300" y="717550"/>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73138" y="4560888"/>
            <a:ext cx="5368925" cy="43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177" tIns="48589" rIns="97177" bIns="48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8" name="Rectangle 12"/>
          <p:cNvSpPr>
            <a:spLocks noChangeArrowheads="1"/>
          </p:cNvSpPr>
          <p:nvPr/>
        </p:nvSpPr>
        <p:spPr bwMode="auto">
          <a:xfrm>
            <a:off x="0" y="-7938"/>
            <a:ext cx="7315200" cy="565151"/>
          </a:xfrm>
          <a:prstGeom prst="rect">
            <a:avLst/>
          </a:prstGeom>
          <a:gradFill rotWithShape="1">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948" tIns="45974" rIns="91948" bIns="45974" anchor="ctr"/>
          <a:lstStyle/>
          <a:p>
            <a:pPr defTabSz="919163" eaLnBrk="0" hangingPunct="0"/>
            <a:endParaRPr lang="en-US"/>
          </a:p>
        </p:txBody>
      </p:sp>
      <p:sp>
        <p:nvSpPr>
          <p:cNvPr id="14345" name="Text Box 9"/>
          <p:cNvSpPr txBox="1">
            <a:spLocks noChangeArrowheads="1"/>
          </p:cNvSpPr>
          <p:nvPr/>
        </p:nvSpPr>
        <p:spPr bwMode="auto">
          <a:xfrm>
            <a:off x="1654175" y="117475"/>
            <a:ext cx="4006850" cy="123825"/>
          </a:xfrm>
          <a:prstGeom prst="rect">
            <a:avLst/>
          </a:prstGeom>
          <a:noFill/>
          <a:ln w="9525">
            <a:noFill/>
            <a:miter lim="800000"/>
            <a:headEnd/>
            <a:tailEnd/>
          </a:ln>
          <a:effectLst/>
        </p:spPr>
        <p:txBody>
          <a:bodyPr wrap="none" lIns="0" tIns="0" rIns="0" bIns="0"/>
          <a:lstStyle>
            <a:lvl1pPr defTabSz="919163" eaLnBrk="0" hangingPunct="0">
              <a:defRPr sz="2400">
                <a:solidFill>
                  <a:schemeClr val="tx1"/>
                </a:solidFill>
                <a:latin typeface="Helvetica" pitchFamily="34" charset="0"/>
                <a:ea typeface="MS PGothic" pitchFamily="34" charset="-128"/>
              </a:defRPr>
            </a:lvl1pPr>
            <a:lvl2pPr marL="776288" indent="-298450" defTabSz="919163" eaLnBrk="0" hangingPunct="0">
              <a:defRPr sz="2400">
                <a:solidFill>
                  <a:schemeClr val="tx1"/>
                </a:solidFill>
                <a:latin typeface="Helvetica" pitchFamily="34" charset="0"/>
                <a:ea typeface="MS PGothic" pitchFamily="34" charset="-128"/>
              </a:defRPr>
            </a:lvl2pPr>
            <a:lvl3pPr marL="1195388" indent="-239713" defTabSz="919163" eaLnBrk="0" hangingPunct="0">
              <a:defRPr sz="2400">
                <a:solidFill>
                  <a:schemeClr val="tx1"/>
                </a:solidFill>
                <a:latin typeface="Helvetica" pitchFamily="34" charset="0"/>
                <a:ea typeface="MS PGothic" pitchFamily="34" charset="-128"/>
              </a:defRPr>
            </a:lvl3pPr>
            <a:lvl4pPr marL="1673225" indent="-239713" defTabSz="919163" eaLnBrk="0" hangingPunct="0">
              <a:defRPr sz="2400">
                <a:solidFill>
                  <a:schemeClr val="tx1"/>
                </a:solidFill>
                <a:latin typeface="Helvetica" pitchFamily="34" charset="0"/>
                <a:ea typeface="MS PGothic" pitchFamily="34" charset="-128"/>
              </a:defRPr>
            </a:lvl4pPr>
            <a:lvl5pPr marL="2151063" indent="-238125" defTabSz="919163" eaLnBrk="0" hangingPunct="0">
              <a:defRPr sz="2400">
                <a:solidFill>
                  <a:schemeClr val="tx1"/>
                </a:solidFill>
                <a:latin typeface="Helvetica" pitchFamily="34" charset="0"/>
                <a:ea typeface="MS PGothic" pitchFamily="34" charset="-128"/>
              </a:defRPr>
            </a:lvl5pPr>
            <a:lvl6pPr marL="2608263" indent="-238125" defTabSz="919163" eaLnBrk="0" fontAlgn="base" hangingPunct="0">
              <a:spcBef>
                <a:spcPct val="0"/>
              </a:spcBef>
              <a:spcAft>
                <a:spcPct val="0"/>
              </a:spcAft>
              <a:defRPr sz="2400">
                <a:solidFill>
                  <a:schemeClr val="tx1"/>
                </a:solidFill>
                <a:latin typeface="Helvetica" pitchFamily="34" charset="0"/>
                <a:ea typeface="MS PGothic" pitchFamily="34" charset="-128"/>
              </a:defRPr>
            </a:lvl6pPr>
            <a:lvl7pPr marL="3065463" indent="-238125" defTabSz="919163" eaLnBrk="0" fontAlgn="base" hangingPunct="0">
              <a:spcBef>
                <a:spcPct val="0"/>
              </a:spcBef>
              <a:spcAft>
                <a:spcPct val="0"/>
              </a:spcAft>
              <a:defRPr sz="2400">
                <a:solidFill>
                  <a:schemeClr val="tx1"/>
                </a:solidFill>
                <a:latin typeface="Helvetica" pitchFamily="34" charset="0"/>
                <a:ea typeface="MS PGothic" pitchFamily="34" charset="-128"/>
              </a:defRPr>
            </a:lvl7pPr>
            <a:lvl8pPr marL="3522663" indent="-238125" defTabSz="919163" eaLnBrk="0" fontAlgn="base" hangingPunct="0">
              <a:spcBef>
                <a:spcPct val="0"/>
              </a:spcBef>
              <a:spcAft>
                <a:spcPct val="0"/>
              </a:spcAft>
              <a:defRPr sz="2400">
                <a:solidFill>
                  <a:schemeClr val="tx1"/>
                </a:solidFill>
                <a:latin typeface="Helvetica" pitchFamily="34" charset="0"/>
                <a:ea typeface="MS PGothic" pitchFamily="34" charset="-128"/>
              </a:defRPr>
            </a:lvl8pPr>
            <a:lvl9pPr marL="3979863" indent="-238125" defTabSz="919163" eaLnBrk="0" fontAlgn="base" hangingPunct="0">
              <a:spcBef>
                <a:spcPct val="0"/>
              </a:spcBef>
              <a:spcAft>
                <a:spcPct val="0"/>
              </a:spcAft>
              <a:defRPr sz="2400">
                <a:solidFill>
                  <a:schemeClr val="tx1"/>
                </a:solidFill>
                <a:latin typeface="Helvetica" pitchFamily="34" charset="0"/>
                <a:ea typeface="MS PGothic" pitchFamily="34" charset="-128"/>
              </a:defRPr>
            </a:lvl9pPr>
          </a:lstStyle>
          <a:p>
            <a:pPr algn="ctr" eaLnBrk="1" hangingPunct="1">
              <a:spcBef>
                <a:spcPct val="50000"/>
              </a:spcBef>
            </a:pPr>
            <a:r>
              <a:rPr lang="en-US" sz="1000" b="1"/>
              <a:t>Outdoor Coverage Planning Tool</a:t>
            </a:r>
          </a:p>
        </p:txBody>
      </p:sp>
      <p:pic>
        <p:nvPicPr>
          <p:cNvPr id="40966" name="Picture 10" descr="footer"/>
          <p:cNvPicPr>
            <a:picLocks noChangeAspect="1" noChangeArrowheads="1"/>
          </p:cNvPicPr>
          <p:nvPr/>
        </p:nvPicPr>
        <p:blipFill>
          <a:blip r:embed="rId2">
            <a:extLst>
              <a:ext uri="{28A0092B-C50C-407E-A947-70E740481C1C}">
                <a14:useLocalDpi xmlns:a14="http://schemas.microsoft.com/office/drawing/2010/main" val="0"/>
              </a:ext>
            </a:extLst>
          </a:blip>
          <a:srcRect l="1271"/>
          <a:stretch>
            <a:fillRect/>
          </a:stretch>
        </p:blipFill>
        <p:spPr bwMode="auto">
          <a:xfrm>
            <a:off x="0" y="9172575"/>
            <a:ext cx="546100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1" descr="Aruba®_Networks_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88" y="9061450"/>
            <a:ext cx="13700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9" name="Text Box 15"/>
          <p:cNvSpPr txBox="1">
            <a:spLocks noChangeArrowheads="1"/>
          </p:cNvSpPr>
          <p:nvPr/>
        </p:nvSpPr>
        <p:spPr bwMode="auto">
          <a:xfrm>
            <a:off x="58738" y="9240838"/>
            <a:ext cx="288448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948" tIns="45974" rIns="91948" bIns="45974">
            <a:spAutoFit/>
          </a:bodyPr>
          <a:lstStyle>
            <a:lvl1pPr defTabSz="919163" eaLnBrk="0" hangingPunct="0">
              <a:defRPr sz="2400">
                <a:solidFill>
                  <a:schemeClr val="tx1"/>
                </a:solidFill>
                <a:latin typeface="Helvetica" pitchFamily="34" charset="0"/>
                <a:ea typeface="MS PGothic" pitchFamily="34" charset="-128"/>
              </a:defRPr>
            </a:lvl1pPr>
            <a:lvl2pPr marL="776288" indent="-298450" defTabSz="919163" eaLnBrk="0" hangingPunct="0">
              <a:defRPr sz="2400">
                <a:solidFill>
                  <a:schemeClr val="tx1"/>
                </a:solidFill>
                <a:latin typeface="Helvetica" pitchFamily="34" charset="0"/>
                <a:ea typeface="MS PGothic" pitchFamily="34" charset="-128"/>
              </a:defRPr>
            </a:lvl2pPr>
            <a:lvl3pPr marL="1195388" indent="-239713" defTabSz="919163" eaLnBrk="0" hangingPunct="0">
              <a:defRPr sz="2400">
                <a:solidFill>
                  <a:schemeClr val="tx1"/>
                </a:solidFill>
                <a:latin typeface="Helvetica" pitchFamily="34" charset="0"/>
                <a:ea typeface="MS PGothic" pitchFamily="34" charset="-128"/>
              </a:defRPr>
            </a:lvl3pPr>
            <a:lvl4pPr marL="1673225" indent="-239713" defTabSz="919163" eaLnBrk="0" hangingPunct="0">
              <a:defRPr sz="2400">
                <a:solidFill>
                  <a:schemeClr val="tx1"/>
                </a:solidFill>
                <a:latin typeface="Helvetica" pitchFamily="34" charset="0"/>
                <a:ea typeface="MS PGothic" pitchFamily="34" charset="-128"/>
              </a:defRPr>
            </a:lvl4pPr>
            <a:lvl5pPr marL="2151063" indent="-238125" defTabSz="919163" eaLnBrk="0" hangingPunct="0">
              <a:defRPr sz="2400">
                <a:solidFill>
                  <a:schemeClr val="tx1"/>
                </a:solidFill>
                <a:latin typeface="Helvetica" pitchFamily="34" charset="0"/>
                <a:ea typeface="MS PGothic" pitchFamily="34" charset="-128"/>
              </a:defRPr>
            </a:lvl5pPr>
            <a:lvl6pPr marL="2608263" indent="-238125" defTabSz="919163" eaLnBrk="0" fontAlgn="base" hangingPunct="0">
              <a:spcBef>
                <a:spcPct val="0"/>
              </a:spcBef>
              <a:spcAft>
                <a:spcPct val="0"/>
              </a:spcAft>
              <a:defRPr sz="2400">
                <a:solidFill>
                  <a:schemeClr val="tx1"/>
                </a:solidFill>
                <a:latin typeface="Helvetica" pitchFamily="34" charset="0"/>
                <a:ea typeface="MS PGothic" pitchFamily="34" charset="-128"/>
              </a:defRPr>
            </a:lvl6pPr>
            <a:lvl7pPr marL="3065463" indent="-238125" defTabSz="919163" eaLnBrk="0" fontAlgn="base" hangingPunct="0">
              <a:spcBef>
                <a:spcPct val="0"/>
              </a:spcBef>
              <a:spcAft>
                <a:spcPct val="0"/>
              </a:spcAft>
              <a:defRPr sz="2400">
                <a:solidFill>
                  <a:schemeClr val="tx1"/>
                </a:solidFill>
                <a:latin typeface="Helvetica" pitchFamily="34" charset="0"/>
                <a:ea typeface="MS PGothic" pitchFamily="34" charset="-128"/>
              </a:defRPr>
            </a:lvl7pPr>
            <a:lvl8pPr marL="3522663" indent="-238125" defTabSz="919163" eaLnBrk="0" fontAlgn="base" hangingPunct="0">
              <a:spcBef>
                <a:spcPct val="0"/>
              </a:spcBef>
              <a:spcAft>
                <a:spcPct val="0"/>
              </a:spcAft>
              <a:defRPr sz="2400">
                <a:solidFill>
                  <a:schemeClr val="tx1"/>
                </a:solidFill>
                <a:latin typeface="Helvetica" pitchFamily="34" charset="0"/>
                <a:ea typeface="MS PGothic" pitchFamily="34" charset="-128"/>
              </a:defRPr>
            </a:lvl8pPr>
            <a:lvl9pPr marL="3979863" indent="-238125" defTabSz="919163" eaLnBrk="0" fontAlgn="base" hangingPunct="0">
              <a:spcBef>
                <a:spcPct val="0"/>
              </a:spcBef>
              <a:spcAft>
                <a:spcPct val="0"/>
              </a:spcAft>
              <a:defRPr sz="2400">
                <a:solidFill>
                  <a:schemeClr val="tx1"/>
                </a:solidFill>
                <a:latin typeface="Helvetica" pitchFamily="34" charset="0"/>
                <a:ea typeface="MS PGothic" pitchFamily="34" charset="-128"/>
              </a:defRPr>
            </a:lvl9pPr>
          </a:lstStyle>
          <a:p>
            <a:r>
              <a:rPr lang="en-US" sz="700">
                <a:solidFill>
                  <a:schemeClr val="bg1"/>
                </a:solidFill>
                <a:latin typeface="Verdana" pitchFamily="34" charset="0"/>
              </a:rPr>
              <a:t>© Copyright 2008  Aruba Networks, Inc.  All rights reserved</a:t>
            </a:r>
          </a:p>
        </p:txBody>
      </p:sp>
      <p:sp>
        <p:nvSpPr>
          <p:cNvPr id="14349" name="Rectangle 7"/>
          <p:cNvSpPr txBox="1">
            <a:spLocks noGrp="1" noChangeArrowheads="1"/>
          </p:cNvSpPr>
          <p:nvPr/>
        </p:nvSpPr>
        <p:spPr bwMode="auto">
          <a:xfrm>
            <a:off x="4584700" y="9251950"/>
            <a:ext cx="693738" cy="163513"/>
          </a:xfrm>
          <a:prstGeom prst="rect">
            <a:avLst/>
          </a:prstGeom>
          <a:noFill/>
          <a:ln w="9525">
            <a:noFill/>
            <a:miter lim="800000"/>
            <a:headEnd/>
            <a:tailEnd/>
          </a:ln>
        </p:spPr>
        <p:txBody>
          <a:bodyPr wrap="none" lIns="0" tIns="0" rIns="0" bIns="0" anchor="b"/>
          <a:lstStyle>
            <a:lvl1pPr defTabSz="973138" eaLnBrk="0" hangingPunct="0">
              <a:defRPr sz="2400">
                <a:solidFill>
                  <a:schemeClr val="tx1"/>
                </a:solidFill>
                <a:latin typeface="Helvetica" pitchFamily="34" charset="0"/>
                <a:ea typeface="MS PGothic" pitchFamily="34" charset="-128"/>
              </a:defRPr>
            </a:lvl1pPr>
            <a:lvl2pPr marL="776288" indent="-298450" defTabSz="973138" eaLnBrk="0" hangingPunct="0">
              <a:defRPr sz="2400">
                <a:solidFill>
                  <a:schemeClr val="tx1"/>
                </a:solidFill>
                <a:latin typeface="Helvetica" pitchFamily="34" charset="0"/>
                <a:ea typeface="MS PGothic" pitchFamily="34" charset="-128"/>
              </a:defRPr>
            </a:lvl2pPr>
            <a:lvl3pPr marL="1195388" indent="-239713" defTabSz="973138" eaLnBrk="0" hangingPunct="0">
              <a:defRPr sz="2400">
                <a:solidFill>
                  <a:schemeClr val="tx1"/>
                </a:solidFill>
                <a:latin typeface="Helvetica" pitchFamily="34" charset="0"/>
                <a:ea typeface="MS PGothic" pitchFamily="34" charset="-128"/>
              </a:defRPr>
            </a:lvl3pPr>
            <a:lvl4pPr marL="1673225" indent="-239713" defTabSz="973138" eaLnBrk="0" hangingPunct="0">
              <a:defRPr sz="2400">
                <a:solidFill>
                  <a:schemeClr val="tx1"/>
                </a:solidFill>
                <a:latin typeface="Helvetica" pitchFamily="34" charset="0"/>
                <a:ea typeface="MS PGothic" pitchFamily="34" charset="-128"/>
              </a:defRPr>
            </a:lvl4pPr>
            <a:lvl5pPr marL="2151063" indent="-238125" defTabSz="973138" eaLnBrk="0" hangingPunct="0">
              <a:defRPr sz="2400">
                <a:solidFill>
                  <a:schemeClr val="tx1"/>
                </a:solidFill>
                <a:latin typeface="Helvetica" pitchFamily="34" charset="0"/>
                <a:ea typeface="MS PGothic" pitchFamily="34" charset="-128"/>
              </a:defRPr>
            </a:lvl5pPr>
            <a:lvl6pPr marL="2608263" indent="-238125" defTabSz="973138" eaLnBrk="0" fontAlgn="base" hangingPunct="0">
              <a:spcBef>
                <a:spcPct val="0"/>
              </a:spcBef>
              <a:spcAft>
                <a:spcPct val="0"/>
              </a:spcAft>
              <a:defRPr sz="2400">
                <a:solidFill>
                  <a:schemeClr val="tx1"/>
                </a:solidFill>
                <a:latin typeface="Helvetica" pitchFamily="34" charset="0"/>
                <a:ea typeface="MS PGothic" pitchFamily="34" charset="-128"/>
              </a:defRPr>
            </a:lvl6pPr>
            <a:lvl7pPr marL="3065463" indent="-238125" defTabSz="973138" eaLnBrk="0" fontAlgn="base" hangingPunct="0">
              <a:spcBef>
                <a:spcPct val="0"/>
              </a:spcBef>
              <a:spcAft>
                <a:spcPct val="0"/>
              </a:spcAft>
              <a:defRPr sz="2400">
                <a:solidFill>
                  <a:schemeClr val="tx1"/>
                </a:solidFill>
                <a:latin typeface="Helvetica" pitchFamily="34" charset="0"/>
                <a:ea typeface="MS PGothic" pitchFamily="34" charset="-128"/>
              </a:defRPr>
            </a:lvl7pPr>
            <a:lvl8pPr marL="3522663" indent="-238125" defTabSz="973138" eaLnBrk="0" fontAlgn="base" hangingPunct="0">
              <a:spcBef>
                <a:spcPct val="0"/>
              </a:spcBef>
              <a:spcAft>
                <a:spcPct val="0"/>
              </a:spcAft>
              <a:defRPr sz="2400">
                <a:solidFill>
                  <a:schemeClr val="tx1"/>
                </a:solidFill>
                <a:latin typeface="Helvetica" pitchFamily="34" charset="0"/>
                <a:ea typeface="MS PGothic" pitchFamily="34" charset="-128"/>
              </a:defRPr>
            </a:lvl8pPr>
            <a:lvl9pPr marL="3979863" indent="-238125" defTabSz="973138" eaLnBrk="0" fontAlgn="base" hangingPunct="0">
              <a:spcBef>
                <a:spcPct val="0"/>
              </a:spcBef>
              <a:spcAft>
                <a:spcPct val="0"/>
              </a:spcAft>
              <a:defRPr sz="2400">
                <a:solidFill>
                  <a:schemeClr val="tx1"/>
                </a:solidFill>
                <a:latin typeface="Helvetica" pitchFamily="34" charset="0"/>
                <a:ea typeface="MS PGothic" pitchFamily="34" charset="-128"/>
              </a:defRPr>
            </a:lvl9pPr>
          </a:lstStyle>
          <a:p>
            <a:pPr algn="r"/>
            <a:r>
              <a:rPr lang="en-US" sz="1000"/>
              <a:t>5-</a:t>
            </a:r>
            <a:fld id="{BA07CE12-4669-46FE-A12D-5C134896EB07}" type="slidenum">
              <a:rPr lang="en-US" sz="1000"/>
              <a:pPr algn="r"/>
              <a:t>‹#›</a:t>
            </a:fld>
            <a:endParaRPr lang="en-US" sz="1000"/>
          </a:p>
        </p:txBody>
      </p:sp>
    </p:spTree>
    <p:extLst>
      <p:ext uri="{BB962C8B-B14F-4D97-AF65-F5344CB8AC3E}">
        <p14:creationId xmlns:p14="http://schemas.microsoft.com/office/powerpoint/2010/main" val="354681331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Helvetica" pitchFamily="34" charset="0"/>
        <a:ea typeface="MS PGothic" pitchFamily="34" charset="-128"/>
        <a:cs typeface="MS PGothic"/>
      </a:defRPr>
    </a:lvl1pPr>
    <a:lvl2pPr marL="457200" algn="l" rtl="0" eaLnBrk="0" fontAlgn="base" hangingPunct="0">
      <a:spcBef>
        <a:spcPct val="30000"/>
      </a:spcBef>
      <a:spcAft>
        <a:spcPct val="0"/>
      </a:spcAft>
      <a:defRPr sz="1200" kern="1200">
        <a:solidFill>
          <a:schemeClr val="tx1"/>
        </a:solidFill>
        <a:latin typeface="Helvetica" pitchFamily="34" charset="0"/>
        <a:ea typeface="MS PGothic" pitchFamily="34" charset="-128"/>
        <a:cs typeface="MS PGothic"/>
      </a:defRPr>
    </a:lvl2pPr>
    <a:lvl3pPr marL="914400" algn="l" rtl="0" eaLnBrk="0" fontAlgn="base" hangingPunct="0">
      <a:spcBef>
        <a:spcPct val="30000"/>
      </a:spcBef>
      <a:spcAft>
        <a:spcPct val="0"/>
      </a:spcAft>
      <a:defRPr sz="1200" kern="1200">
        <a:solidFill>
          <a:schemeClr val="tx1"/>
        </a:solidFill>
        <a:latin typeface="Helvetica" pitchFamily="34" charset="0"/>
        <a:ea typeface="MS PGothic" pitchFamily="34" charset="-128"/>
        <a:cs typeface="MS PGothic"/>
      </a:defRPr>
    </a:lvl3pPr>
    <a:lvl4pPr marL="1371600" algn="l" rtl="0" eaLnBrk="0" fontAlgn="base" hangingPunct="0">
      <a:spcBef>
        <a:spcPct val="30000"/>
      </a:spcBef>
      <a:spcAft>
        <a:spcPct val="0"/>
      </a:spcAft>
      <a:defRPr sz="1200" kern="1200">
        <a:solidFill>
          <a:schemeClr val="tx1"/>
        </a:solidFill>
        <a:latin typeface="Helvetica" pitchFamily="34" charset="0"/>
        <a:ea typeface="MS PGothic" pitchFamily="34" charset="-128"/>
        <a:cs typeface="MS PGothic"/>
      </a:defRPr>
    </a:lvl4pPr>
    <a:lvl5pPr marL="1828800" algn="l" rtl="0" eaLnBrk="0" fontAlgn="base" hangingPunct="0">
      <a:spcBef>
        <a:spcPct val="30000"/>
      </a:spcBef>
      <a:spcAft>
        <a:spcPct val="0"/>
      </a:spcAft>
      <a:defRPr sz="1200" kern="1200">
        <a:solidFill>
          <a:schemeClr val="tx1"/>
        </a:solidFill>
        <a:latin typeface="Helvetica" pitchFamily="34" charset="0"/>
        <a:ea typeface="MS PGothic" pitchFamily="34" charset="-128"/>
        <a:cs typeface="MS PGothic"/>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arth.google.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p:txBody>
          <a:bodyPr/>
          <a:lstStyle/>
          <a:p>
            <a:r>
              <a:rPr lang="en-US" smtClean="0"/>
              <a:t>Prior to starting an outdoor RF plan, the following information will need to be collected from the customer in order to present an effective proposal:</a:t>
            </a:r>
          </a:p>
          <a:p>
            <a:endParaRPr lang="en-US" smtClean="0"/>
          </a:p>
          <a:p>
            <a:pPr>
              <a:buFont typeface="Wingdings" pitchFamily="2" charset="2"/>
              <a:buChar char="§"/>
            </a:pPr>
            <a:r>
              <a:rPr lang="en-US" smtClean="0"/>
              <a:t> Facility Location (Address or Lat/Lon), or ideally a Google Earth placemark</a:t>
            </a:r>
          </a:p>
          <a:p>
            <a:pPr>
              <a:buFont typeface="Wingdings" pitchFamily="2" charset="2"/>
              <a:buChar char="§"/>
            </a:pPr>
            <a:r>
              <a:rPr lang="en-US" smtClean="0"/>
              <a:t> A facility plan (CAD drawing or map) showing available AP outdoor mounting locations (approximately, or to best of knowledge). All drawings and maps will be converted to png (portable network graphic) or jpeg format for use in the planning tool</a:t>
            </a:r>
          </a:p>
          <a:p>
            <a:pPr>
              <a:buFont typeface="Wingdings" pitchFamily="2" charset="2"/>
              <a:buChar char="§"/>
            </a:pPr>
            <a:r>
              <a:rPr lang="en-US" smtClean="0"/>
              <a:t> A clear understanding of the coverage areas </a:t>
            </a:r>
          </a:p>
          <a:p>
            <a:pPr>
              <a:buFont typeface="Wingdings" pitchFamily="2" charset="2"/>
              <a:buChar char="§"/>
            </a:pPr>
            <a:r>
              <a:rPr lang="en-US" smtClean="0"/>
              <a:t> AP mounting heights for known or expected typical mounting locations</a:t>
            </a:r>
          </a:p>
          <a:p>
            <a:pPr>
              <a:buFont typeface="Wingdings" pitchFamily="2" charset="2"/>
              <a:buChar char="§"/>
            </a:pPr>
            <a:r>
              <a:rPr lang="en-US" smtClean="0"/>
              <a:t> For directional antennas, expected direction from mounting location to coverage area</a:t>
            </a:r>
          </a:p>
          <a:p>
            <a:pPr>
              <a:buFont typeface="Wingdings" pitchFamily="2" charset="2"/>
              <a:buChar char="§"/>
            </a:pPr>
            <a:r>
              <a:rPr lang="en-US" smtClean="0"/>
              <a:t> Desired Data Rates (min and max) and services (.11a/b/G)</a:t>
            </a:r>
          </a:p>
          <a:p>
            <a:pPr>
              <a:buFont typeface="Wingdings" pitchFamily="2" charset="2"/>
              <a:buChar char="§"/>
            </a:pPr>
            <a:r>
              <a:rPr lang="en-US" smtClean="0"/>
              <a:t> Client Device info (power and typical antenna gain if available)</a:t>
            </a:r>
          </a:p>
          <a:p>
            <a:pPr>
              <a:buFont typeface="Wingdings" pitchFamily="2" charset="2"/>
              <a:buChar char="§"/>
            </a:pPr>
            <a:r>
              <a:rPr lang="en-US" smtClean="0"/>
              <a:t> Areas believed to need bridging/mesh links due to lack of available Ethernet or fiber.</a:t>
            </a:r>
          </a:p>
          <a:p>
            <a:pPr>
              <a:buFont typeface="Wingdings" pitchFamily="2" charset="2"/>
              <a:buChar char="§"/>
            </a:pPr>
            <a:r>
              <a:rPr lang="en-US" smtClean="0"/>
              <a:t> Mesh Nodes that will be used exclusively as Portals</a:t>
            </a:r>
          </a:p>
          <a:p>
            <a:pPr>
              <a:buFont typeface="Wingdings" pitchFamily="2" charset="2"/>
              <a:buChar char="§"/>
            </a:pPr>
            <a:r>
              <a:rPr lang="en-US" smtClean="0"/>
              <a:t> Mesh Nodes that will be used as Mesh Points</a:t>
            </a:r>
          </a:p>
          <a:p>
            <a:pPr>
              <a:buFont typeface="Wingdings" pitchFamily="2" charset="2"/>
              <a:buChar char="§"/>
            </a:pPr>
            <a:r>
              <a:rPr lang="en-US" smtClean="0"/>
              <a:t>Mesh Nodes that will be used as Multihop points by design</a:t>
            </a:r>
          </a:p>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p:txBody>
          <a:bodyPr/>
          <a:lstStyle/>
          <a:p>
            <a:r>
              <a:rPr lang="en-US" smtClean="0"/>
              <a:t>Familiarity with the Google Earth Pro application is necessary in order to proceed. The user is advised to download and install Google Earth and familiarize themselves with the basic functions by using the available help and documentation from Google Earth. (</a:t>
            </a:r>
            <a:r>
              <a:rPr lang="en-US" u="sng" smtClean="0">
                <a:hlinkClick r:id="rId3"/>
              </a:rPr>
              <a:t>http://earth.google.com</a:t>
            </a:r>
            <a:r>
              <a:rPr lang="en-US" smtClean="0"/>
              <a:t>). Note that a license for the Pro Version is required to use for commercial purposes.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p:txBody>
          <a:bodyPr/>
          <a:lstStyle/>
          <a:p>
            <a:pPr>
              <a:lnSpc>
                <a:spcPct val="80000"/>
              </a:lnSpc>
            </a:pPr>
            <a:r>
              <a:rPr lang="en-US" sz="900" smtClean="0"/>
              <a:t>Once the property is in view, create the following folders in the left-hand pane by clicking on “My Places”, then using </a:t>
            </a:r>
          </a:p>
          <a:p>
            <a:pPr>
              <a:lnSpc>
                <a:spcPct val="80000"/>
              </a:lnSpc>
            </a:pPr>
            <a:r>
              <a:rPr lang="en-US" sz="900" smtClean="0"/>
              <a:t>Add&gt;Folder</a:t>
            </a:r>
          </a:p>
          <a:p>
            <a:pPr>
              <a:lnSpc>
                <a:spcPct val="80000"/>
              </a:lnSpc>
            </a:pPr>
            <a:r>
              <a:rPr lang="en-US" sz="900" smtClean="0"/>
              <a:t> </a:t>
            </a:r>
          </a:p>
          <a:p>
            <a:pPr>
              <a:lnSpc>
                <a:spcPct val="80000"/>
              </a:lnSpc>
            </a:pPr>
            <a:r>
              <a:rPr lang="en-US" sz="900" smtClean="0"/>
              <a:t>Create a Folder Structure as Shown in the slide. This folder structure is described as follows:</a:t>
            </a:r>
          </a:p>
          <a:p>
            <a:pPr>
              <a:lnSpc>
                <a:spcPct val="80000"/>
              </a:lnSpc>
            </a:pPr>
            <a:r>
              <a:rPr lang="en-US" sz="900" smtClean="0"/>
              <a:t>&lt;Project Name&gt;</a:t>
            </a:r>
          </a:p>
          <a:p>
            <a:pPr>
              <a:lnSpc>
                <a:spcPct val="80000"/>
              </a:lnSpc>
            </a:pPr>
            <a:r>
              <a:rPr lang="en-US" sz="900" smtClean="0"/>
              <a:t>	&lt;Locations&gt;</a:t>
            </a:r>
          </a:p>
          <a:p>
            <a:pPr>
              <a:lnSpc>
                <a:spcPct val="80000"/>
              </a:lnSpc>
            </a:pPr>
            <a:r>
              <a:rPr lang="en-US" sz="900" smtClean="0"/>
              <a:t>		&lt;Group1&gt;</a:t>
            </a:r>
          </a:p>
          <a:p>
            <a:pPr>
              <a:lnSpc>
                <a:spcPct val="80000"/>
              </a:lnSpc>
            </a:pPr>
            <a:r>
              <a:rPr lang="en-US" sz="900" smtClean="0"/>
              <a:t>	  		-Placemarks for Group1</a:t>
            </a:r>
          </a:p>
          <a:p>
            <a:pPr>
              <a:lnSpc>
                <a:spcPct val="80000"/>
              </a:lnSpc>
            </a:pPr>
            <a:r>
              <a:rPr lang="en-US" sz="900" smtClean="0"/>
              <a:t>		&lt;Group2&gt;</a:t>
            </a:r>
          </a:p>
          <a:p>
            <a:pPr>
              <a:lnSpc>
                <a:spcPct val="80000"/>
              </a:lnSpc>
            </a:pPr>
            <a:r>
              <a:rPr lang="en-US" sz="900" smtClean="0"/>
              <a:t>	 		-Placemarks for Group2</a:t>
            </a:r>
          </a:p>
          <a:p>
            <a:pPr>
              <a:lnSpc>
                <a:spcPct val="80000"/>
              </a:lnSpc>
            </a:pPr>
            <a:r>
              <a:rPr lang="en-US" sz="900" smtClean="0"/>
              <a:t> </a:t>
            </a:r>
          </a:p>
          <a:p>
            <a:pPr>
              <a:lnSpc>
                <a:spcPct val="80000"/>
              </a:lnSpc>
            </a:pPr>
            <a:r>
              <a:rPr lang="en-US" sz="900" smtClean="0"/>
              <a:t>	&lt;Map Images / Overlays&gt;</a:t>
            </a:r>
          </a:p>
          <a:p>
            <a:pPr>
              <a:lnSpc>
                <a:spcPct val="80000"/>
              </a:lnSpc>
            </a:pPr>
            <a:r>
              <a:rPr lang="en-US" sz="900" smtClean="0"/>
              <a:t> </a:t>
            </a:r>
          </a:p>
          <a:p>
            <a:pPr>
              <a:lnSpc>
                <a:spcPct val="80000"/>
              </a:lnSpc>
            </a:pPr>
            <a:r>
              <a:rPr lang="en-US" sz="900" smtClean="0"/>
              <a:t>Note that subgrouping of locations is optional and not required if there is not a need to subgroup (i.e. all placemarks can be directly under the “Locations” folder for smaller projects)</a:t>
            </a:r>
          </a:p>
          <a:p>
            <a:pPr>
              <a:lnSpc>
                <a:spcPct val="80000"/>
              </a:lnSpc>
            </a:pPr>
            <a:r>
              <a:rPr lang="en-US" sz="900" smtClean="0"/>
              <a:t> </a:t>
            </a:r>
          </a:p>
          <a:p>
            <a:pPr>
              <a:lnSpc>
                <a:spcPct val="80000"/>
              </a:lnSpc>
            </a:pPr>
            <a:r>
              <a:rPr lang="en-US" sz="900" b="1" smtClean="0"/>
              <a:t>IMPORTANT TIPS ! </a:t>
            </a:r>
            <a:endParaRPr lang="en-US" sz="800" smtClean="0"/>
          </a:p>
          <a:p>
            <a:pPr>
              <a:lnSpc>
                <a:spcPct val="80000"/>
              </a:lnSpc>
            </a:pPr>
            <a:r>
              <a:rPr lang="en-US" sz="900" b="1" smtClean="0"/>
              <a:t>The KMZ file must contain a folder named “Locations” with at least one placemark to proceed. </a:t>
            </a:r>
            <a:endParaRPr lang="en-US" sz="900" smtClean="0"/>
          </a:p>
          <a:p>
            <a:pPr>
              <a:lnSpc>
                <a:spcPct val="80000"/>
              </a:lnSpc>
            </a:pPr>
            <a:r>
              <a:rPr lang="en-US" sz="900" b="1" smtClean="0"/>
              <a:t>Do not put anything other than placemarks in the “Locations” folder.</a:t>
            </a:r>
            <a:endParaRPr lang="en-US" sz="900" smtClean="0"/>
          </a:p>
          <a:p>
            <a:pPr>
              <a:lnSpc>
                <a:spcPct val="80000"/>
              </a:lnSpc>
            </a:pPr>
            <a:r>
              <a:rPr lang="en-US" sz="900" b="1" smtClean="0"/>
              <a:t>If you are planning a point to multipoint mesh, it is helpful to organize the multipoint mesh point with their portals in the same folder under “Locations” </a:t>
            </a:r>
            <a:endParaRPr lang="en-US" sz="900" smtClean="0"/>
          </a:p>
          <a:p>
            <a:pPr lvl="1">
              <a:lnSpc>
                <a:spcPct val="80000"/>
              </a:lnSpc>
            </a:pPr>
            <a:r>
              <a:rPr lang="en-US" sz="900" b="1" smtClean="0"/>
              <a:t>&lt;Group1&gt;</a:t>
            </a:r>
            <a:endParaRPr lang="en-US" sz="900" smtClean="0"/>
          </a:p>
          <a:p>
            <a:pPr lvl="2">
              <a:lnSpc>
                <a:spcPct val="80000"/>
              </a:lnSpc>
            </a:pPr>
            <a:r>
              <a:rPr lang="en-US" sz="900" b="1" smtClean="0"/>
              <a:t>Portal Placemark</a:t>
            </a:r>
            <a:endParaRPr lang="en-US" sz="900" smtClean="0"/>
          </a:p>
          <a:p>
            <a:pPr lvl="2">
              <a:lnSpc>
                <a:spcPct val="80000"/>
              </a:lnSpc>
            </a:pPr>
            <a:r>
              <a:rPr lang="en-US" sz="900" b="1" smtClean="0"/>
              <a:t>Point Placemark</a:t>
            </a:r>
            <a:endParaRPr lang="en-US" sz="900" smtClean="0"/>
          </a:p>
          <a:p>
            <a:pPr lvl="2">
              <a:lnSpc>
                <a:spcPct val="80000"/>
              </a:lnSpc>
            </a:pPr>
            <a:r>
              <a:rPr lang="en-US" sz="900" b="1" smtClean="0"/>
              <a:t>Point Placemark</a:t>
            </a:r>
            <a:endParaRPr lang="en-US" sz="900" smtClean="0"/>
          </a:p>
          <a:p>
            <a:pPr>
              <a:lnSpc>
                <a:spcPct val="80000"/>
              </a:lnSpc>
            </a:pPr>
            <a:r>
              <a:rPr lang="en-US" sz="900" smtClean="0"/>
              <a:t> </a:t>
            </a:r>
          </a:p>
          <a:p>
            <a:pPr>
              <a:lnSpc>
                <a:spcPct val="80000"/>
              </a:lnSpc>
            </a:pPr>
            <a:endParaRPr lang="en-US" sz="9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p:txBody>
          <a:bodyPr/>
          <a:lstStyle/>
          <a:p>
            <a:r>
              <a:rPr lang="en-US" smtClean="0"/>
              <a:t>Image overlays such as CAD drawings and facility maps can be very useful to help place locations accurately. Most often, if a scaled CAD drawing of the facility is available, it will be better to place the locations of the APs relative to the drawing and effectively use the Google Earth imagery as supplemental.</a:t>
            </a:r>
          </a:p>
          <a:p>
            <a:endParaRPr lang="en-US" smtClean="0"/>
          </a:p>
          <a:p>
            <a:r>
              <a:rPr lang="en-US" smtClean="0"/>
              <a:t>In order to have transparency control in Google Earth, image overlays should be converted to “Portable Network Graphic” or “PNG” prior to import into Google Earth. This can be done by any image editing software, but it is recommend to take screenshots of the image and save sections of it as PNG files in Microsoft Paint. Note that any text on the drawing as you zoom in will only be readable to the level that you saved it in the original PNG file. So, for large drawings it is recommended to breakup the drawing into sections and ensure that the desired text is legible in each section using your normal screen resolution before you save the file as a PNG.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p:txBody>
          <a:bodyPr/>
          <a:lstStyle/>
          <a:p>
            <a:r>
              <a:rPr lang="en-US" smtClean="0"/>
              <a:t>Note that a screenshot of this entire map as shown in the left view would not make the text legible when imported to Google Earth.</a:t>
            </a:r>
          </a:p>
          <a:p>
            <a:r>
              <a:rPr lang="en-US" smtClean="0"/>
              <a:t> </a:t>
            </a:r>
          </a:p>
          <a:p>
            <a:r>
              <a:rPr lang="en-US" smtClean="0"/>
              <a:t>Instead, sections of the map are “zoomed in”, as shown in the right view, to make the text legible, then saved as individual PNG files to overlay later in Google Earth.</a:t>
            </a:r>
          </a:p>
          <a:p>
            <a:endParaRPr lang="en-US" smtClean="0"/>
          </a:p>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p:txBody>
          <a:bodyPr/>
          <a:lstStyle/>
          <a:p>
            <a:r>
              <a:rPr lang="en-US" smtClean="0"/>
              <a:t>To import the PNG Images, use the “Add&gt;Image Overlay” function from the top menu bar and specify the file name for the image. This will bring in the image, which is usually not scaled properly.</a:t>
            </a:r>
          </a:p>
          <a:p>
            <a:endParaRPr lang="en-US" smtClean="0"/>
          </a:p>
          <a:p>
            <a:r>
              <a:rPr lang="en-US" smtClean="0"/>
              <a:t>To scale the image properly to the Google Earth background, it is recommend to do the following:</a:t>
            </a:r>
          </a:p>
          <a:p>
            <a:r>
              <a:rPr lang="en-US" smtClean="0"/>
              <a:t> </a:t>
            </a:r>
          </a:p>
          <a:p>
            <a:r>
              <a:rPr lang="en-US" smtClean="0"/>
              <a:t>-Reduce transparency to approximately 50%</a:t>
            </a:r>
          </a:p>
          <a:p>
            <a:r>
              <a:rPr lang="en-US" smtClean="0"/>
              <a:t>-while holding “Shift” key, hover on a corner to get a “+” control. This will uniformly scale the image about the center</a:t>
            </a:r>
          </a:p>
          <a:p>
            <a:r>
              <a:rPr lang="en-US" smtClean="0"/>
              <a:t>-Using landmarks in two directions  (roads, water features, etc), scale and align the background image with the imported drawing.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p:txBody>
          <a:bodyPr/>
          <a:lstStyle/>
          <a:p>
            <a:r>
              <a:rPr lang="en-US" smtClean="0"/>
              <a:t> </a:t>
            </a:r>
          </a:p>
          <a:p>
            <a:r>
              <a:rPr lang="en-US" smtClean="0"/>
              <a:t>The slide shows a properly scaled and placed map background image overlay. You will need to repeat this process until all the desired image overlays are loaded.</a:t>
            </a:r>
          </a:p>
          <a:p>
            <a:endParaRPr lang="en-US" smtClean="0"/>
          </a:p>
          <a:p>
            <a:r>
              <a:rPr lang="en-US" smtClean="0"/>
              <a:t>Important Tip – After adding, make sure that your image overlays are moved to the “images/overlay folder” and are not in the “Locations” folder. Also it is a good time to double check that both “locations” and “images/overlay” are subfolders under your project folder.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p:txBody>
          <a:bodyPr/>
          <a:lstStyle/>
          <a:p>
            <a:r>
              <a:rPr lang="en-US" smtClean="0"/>
              <a:t>Be sure to name the placemark as a unique location.  In addition, it is recommended at this time to set the altitude of the placemark to the altitude that AP’s can be mounted.</a:t>
            </a:r>
          </a:p>
          <a:p>
            <a:r>
              <a:rPr lang="en-US" smtClean="0"/>
              <a:t> </a:t>
            </a:r>
          </a:p>
          <a:p>
            <a:r>
              <a:rPr lang="en-US" smtClean="0"/>
              <a:t>Go to the altitude tab and enter the altitude (in meters) and select “Absolute” or “Relative to Ground” depending on the information available. It is recommended to check “Extend to Ground” as this will drop a vertical line in the 3D view from the elevated placemark to ground level or onto your CAD image. Also, “Relative to Ground” is the recommended default mode for planning purposes. </a:t>
            </a:r>
          </a:p>
          <a:p>
            <a:r>
              <a:rPr lang="en-US" smtClean="0"/>
              <a:t> </a:t>
            </a:r>
          </a:p>
          <a:p>
            <a:r>
              <a:rPr lang="en-US" smtClean="0"/>
              <a:t>Important Tip : Setting the altitudes for your locations to the best know value is critical to the accuracy of the modeling. With some antenna types the difference of a few meters altitude can make a large difference in coverage.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p:txBody>
          <a:bodyPr/>
          <a:lstStyle/>
          <a:p>
            <a:r>
              <a:rPr lang="en-US" smtClean="0"/>
              <a:t>Once you have loaded the image overlays and entered and grouped placemarks, the KMZ file is ready to be saved.</a:t>
            </a:r>
          </a:p>
          <a:p>
            <a:r>
              <a:rPr lang="en-US" smtClean="0"/>
              <a:t> </a:t>
            </a:r>
          </a:p>
          <a:p>
            <a:r>
              <a:rPr lang="en-US" smtClean="0"/>
              <a:t>To do this, right-click on the top level folder for your project and click a “Save Place As” and give the file a name.</a:t>
            </a:r>
          </a:p>
          <a:p>
            <a:r>
              <a:rPr lang="en-US" smtClean="0"/>
              <a:t> </a:t>
            </a:r>
          </a:p>
          <a:p>
            <a:r>
              <a:rPr lang="en-US" smtClean="0"/>
              <a:t>Everything in your project must be contained in folders under your top level folder to be included in the saved file. Folders that are “horizontal” (not nested under your project folder) will not get saved to the file and can lead to errors.</a:t>
            </a:r>
          </a:p>
          <a:p>
            <a:endParaRPr lang="en-US" smtClean="0"/>
          </a:p>
          <a:p>
            <a:r>
              <a:rPr lang="en-US" smtClean="0"/>
              <a:t>After saving, it is recommend to delete the project folder from “my places” because re-opening it later will create a second instance of the same folder.</a:t>
            </a:r>
          </a:p>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p:txBody>
          <a:bodyPr/>
          <a:lstStyle/>
          <a:p>
            <a:r>
              <a:rPr lang="en-US" smtClean="0"/>
              <a:t>Once logged in, if your last session was interrupted before completing, or you saved your work in progress you may be asked the following question: “It appears that you have saved work from the last time you used this application.  Would you like to restore your old work or start anew?”</a:t>
            </a:r>
          </a:p>
          <a:p>
            <a:endParaRPr lang="en-US" smtClean="0"/>
          </a:p>
          <a:p>
            <a:r>
              <a:rPr lang="en-US" smtClean="0"/>
              <a:t>You will only want to restore your old work if you intend to continue where you left off during an interrupted or incomplete session (due to browser close, timeout, etc.) and using the previously uploaded kmz file. Most often, you will be uploading a newly created or modified KMZ from your local drive, so should select “Start anew.”  To upload your *.kmz file to the utility, proceed after “start anew”.</a:t>
            </a:r>
          </a:p>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p:txBody>
          <a:bodyPr/>
          <a:lstStyle/>
          <a:p>
            <a:r>
              <a:rPr lang="en-US" smtClean="0"/>
              <a:t>If the file you are uploading is one that has been through the utility before, you will be asked the following question:  “The KMZ file you’ve uploaded has been run through this tool before, would you like to restore your old work or start anew?”</a:t>
            </a:r>
          </a:p>
          <a:p>
            <a:endParaRPr lang="en-US" smtClean="0"/>
          </a:p>
          <a:p>
            <a:r>
              <a:rPr lang="en-US" smtClean="0"/>
              <a:t>If you are working with a file that you only want to make a few modifications to the model (for example change some antennas, etc.) click “restore your old work”.  This will initialize the utility with all previous model definitions you had selected. If you select “Start Anew”, this will load the file as if it had never been through the utility before and reset all definitions.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xfrm>
            <a:off x="477838" y="4560888"/>
            <a:ext cx="6362700" cy="4322762"/>
          </a:xfrm>
        </p:spPr>
        <p:txBody>
          <a:bodyPr/>
          <a:lstStyle/>
          <a:p>
            <a:r>
              <a:rPr lang="en-US" sz="800" b="1" smtClean="0"/>
              <a:t>Country : </a:t>
            </a:r>
            <a:r>
              <a:rPr lang="en-US" sz="800" smtClean="0"/>
              <a:t>Select the country where the installation is located. This sets the EIRP limits for each of the available services.</a:t>
            </a:r>
          </a:p>
          <a:p>
            <a:r>
              <a:rPr lang="en-US" sz="800" smtClean="0"/>
              <a:t> </a:t>
            </a:r>
          </a:p>
          <a:p>
            <a:r>
              <a:rPr lang="en-US" sz="800" b="1" smtClean="0"/>
              <a:t>Noise Floor : </a:t>
            </a:r>
            <a:r>
              <a:rPr lang="en-US" sz="800" smtClean="0"/>
              <a:t>-85 dBm is the recommended design value as a typical worst case</a:t>
            </a:r>
          </a:p>
          <a:p>
            <a:r>
              <a:rPr lang="en-US" sz="800" smtClean="0"/>
              <a:t>For known quiet or noisier environments, you can set the noise floor lower or higher.</a:t>
            </a:r>
          </a:p>
          <a:p>
            <a:r>
              <a:rPr lang="en-US" sz="800" smtClean="0"/>
              <a:t> </a:t>
            </a:r>
          </a:p>
          <a:p>
            <a:r>
              <a:rPr lang="en-US" sz="800" b="1" smtClean="0"/>
              <a:t>Design Margin:</a:t>
            </a:r>
            <a:r>
              <a:rPr lang="en-US" sz="800" smtClean="0"/>
              <a:t> The design margin is also sometimes called “Fade Margin” and can be considered a general “design safety” factor. </a:t>
            </a:r>
          </a:p>
          <a:p>
            <a:r>
              <a:rPr lang="en-US" sz="800" smtClean="0"/>
              <a:t> </a:t>
            </a:r>
          </a:p>
          <a:p>
            <a:r>
              <a:rPr lang="en-US" sz="800" smtClean="0"/>
              <a:t>3 dB is the minimum recommended design margin and should be used when clients can be expected to always have a clear line of sight to the access point mounting locations in an obstruction and absorption free environment.</a:t>
            </a:r>
          </a:p>
          <a:p>
            <a:endParaRPr lang="en-US" sz="800" smtClean="0"/>
          </a:p>
          <a:p>
            <a:r>
              <a:rPr lang="en-US" sz="800" smtClean="0"/>
              <a:t>6 dB is recommended when clients typically have a clear line of sight to the access points, but may have minor obstructions like light vegetation. This is the recommended standard design margin for general planning purposes. Note that 6 dB is a design safety factor of 2 in linear distance terms.</a:t>
            </a:r>
          </a:p>
          <a:p>
            <a:r>
              <a:rPr lang="en-US" sz="800" smtClean="0"/>
              <a:t> </a:t>
            </a:r>
          </a:p>
          <a:p>
            <a:r>
              <a:rPr lang="en-US" sz="800" smtClean="0"/>
              <a:t>10 dB is recommended for environment with heavier vegetation, or crowds or when high gain (&gt;6 dBi antennas) are planned to be used for ground coverage. Note that 10 dB is a design safety factor of 3 in linear distance terms.</a:t>
            </a:r>
          </a:p>
          <a:p>
            <a:r>
              <a:rPr lang="en-US" sz="800" smtClean="0"/>
              <a:t> </a:t>
            </a:r>
          </a:p>
          <a:p>
            <a:r>
              <a:rPr lang="en-US" sz="800" smtClean="0"/>
              <a:t>15 dB is recommended for areas of heavy vegetation and/or heavy crowds and should only be used when there are known difficulties and obstructions in the path from AP to clients, or if a very high design safety / fade margin is required for the application. </a:t>
            </a:r>
          </a:p>
          <a:p>
            <a:r>
              <a:rPr lang="en-US" sz="800" smtClean="0"/>
              <a:t> </a:t>
            </a:r>
          </a:p>
          <a:p>
            <a:r>
              <a:rPr lang="en-US" sz="800" smtClean="0"/>
              <a:t>Note that setting the design margin higher will limit the predicted range of the access points. When designing for heavy use areas such as stadiums, this will increase AP density. A design margin above 15 is not recommended because this is beyond the ability of the Access Point to compensate by power reduction should the design margin prove too conservative after implementation. Up to 15 dB is within the typical range of capable AP power reduction via controller and ARM settings.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p:txBody>
          <a:bodyPr/>
          <a:lstStyle/>
          <a:p>
            <a:r>
              <a:rPr lang="en-US" smtClean="0"/>
              <a:t>The coverage predicted is most accurate if the client power and gain is known. Typically client devices have a lower power and use a low gain antenna. If clients are unknown or general, the “laptop” client model is a generic one that can be used for most planning situations.</a:t>
            </a:r>
          </a:p>
          <a:p>
            <a:r>
              <a:rPr lang="en-US" smtClean="0"/>
              <a:t> </a:t>
            </a:r>
          </a:p>
          <a:p>
            <a:r>
              <a:rPr lang="en-US" smtClean="0"/>
              <a:t>The present coverage graphical representations are accurate for client gains up to approximately 3 dBi. If a client employs a higher gain antenna system, care has to be taken to ensure the client antenna pattern is aligned with the access point antenna pattern. Therefore it is not recommended to use a gain value higher than 3 dBi in the client model unless the client will be aimed and fixed during installation or the user is knowledgeable about how to aim/align the client device antenna.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p:txBody>
          <a:bodyPr/>
          <a:lstStyle/>
          <a:p>
            <a:r>
              <a:rPr lang="en-US" smtClean="0"/>
              <a:t>The locations are loaded and grouped according to your “Locations” folder in the uploaded KMZ file. Locations can be edited if needed on this page, but it is recommended that if extensive adding or editing is needed that this be done in Google Earth and the file re-uploaded. This is because minor errors in lat/lon typing (depending on where in the decimal place) can result in large errors in placement. Typically editing of location information on this screen should be limited to correcting locations to GPS actual readings from on-site or fixing altitude setting errors from the uploaded file. (i.e. neglecting to set altitude is the most common error and can be fixed here).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p:txBody>
          <a:bodyPr/>
          <a:lstStyle/>
          <a:p>
            <a:r>
              <a:rPr lang="en-US" b="1" smtClean="0"/>
              <a:t>Set Default AP Model</a:t>
            </a:r>
            <a:endParaRPr lang="en-US" smtClean="0"/>
          </a:p>
          <a:p>
            <a:r>
              <a:rPr lang="en-US" smtClean="0"/>
              <a:t>This will set all APs for this project to the same model. This feature is only for time savings on entry, you can make changes to individual AP selections if desired below. </a:t>
            </a:r>
          </a:p>
          <a:p>
            <a:r>
              <a:rPr lang="en-US" smtClean="0"/>
              <a:t> </a:t>
            </a:r>
          </a:p>
          <a:p>
            <a:r>
              <a:rPr lang="en-US" b="1" smtClean="0"/>
              <a:t>Set Default Antenna Model</a:t>
            </a:r>
            <a:endParaRPr lang="en-US" smtClean="0"/>
          </a:p>
          <a:p>
            <a:r>
              <a:rPr lang="en-US" smtClean="0"/>
              <a:t>This will set all antennas for this project to the models selected.  Again, this just initializes all antennas, individual antennas may be changed later if selected below.</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p:txBody>
          <a:bodyPr/>
          <a:lstStyle/>
          <a:p>
            <a:r>
              <a:rPr lang="en-US" b="1" smtClean="0"/>
              <a:t>Group Client Services</a:t>
            </a:r>
            <a:endParaRPr lang="en-US" smtClean="0"/>
          </a:p>
          <a:p>
            <a:r>
              <a:rPr lang="en-US" smtClean="0"/>
              <a:t>Set the Min and Max desired data rates, group client model and specify which radio will be used for Mesh (if applicable)</a:t>
            </a:r>
          </a:p>
          <a:p>
            <a:endParaRPr lang="en-US" smtClean="0"/>
          </a:p>
          <a:p>
            <a:r>
              <a:rPr lang="en-US" smtClean="0"/>
              <a:t>Revision Note (2.1): This setting presently applies to both client and mesh min and max rates so ensure the settings you choose covers both. If extra models are included that are not desired you can delete them later.</a:t>
            </a:r>
          </a:p>
          <a:p>
            <a:r>
              <a:rPr lang="en-US" b="1" smtClean="0"/>
              <a:t>	</a:t>
            </a:r>
            <a:endParaRPr lang="en-US" smtClean="0"/>
          </a:p>
          <a:p>
            <a:r>
              <a:rPr lang="en-US" smtClean="0"/>
              <a:t>Note that the mesh band selected (802.11A or 802.11BG) will only affect those APs with a mesh role defined (Point or Portal) and other APs at other locations in the group can still be used in that band to provide client coverage.</a:t>
            </a:r>
          </a:p>
          <a:p>
            <a:r>
              <a:rPr lang="en-US" smtClean="0"/>
              <a:t> </a:t>
            </a:r>
          </a:p>
          <a:p>
            <a:r>
              <a:rPr lang="en-US" smtClean="0"/>
              <a:t>Revision Note (2.1): At this time, no Aruba AP’s allow simultaneous Mesh and Client access on the same band. So, if you have a location you wish to provide simultaneous mesh and client coverage from the same location on the same band, you will need to have two locations defined (one for client access and one for mesh) in the initial KMZ that you upload.</a:t>
            </a:r>
          </a:p>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xfrm>
            <a:off x="455613" y="4508500"/>
            <a:ext cx="6575425" cy="4560888"/>
          </a:xfrm>
        </p:spPr>
        <p:txBody>
          <a:bodyPr/>
          <a:lstStyle/>
          <a:p>
            <a:r>
              <a:rPr lang="en-US" sz="800" b="1" smtClean="0"/>
              <a:t>Name: </a:t>
            </a:r>
            <a:r>
              <a:rPr lang="en-US" sz="800" smtClean="0"/>
              <a:t>This is optional. For each access point you may assign a unique name at this time if desired. Note that all AP’s will automatically get the location, antenna, and rate appended to their name in the model so it is not required to give a name in the name field.</a:t>
            </a:r>
          </a:p>
          <a:p>
            <a:r>
              <a:rPr lang="en-US" sz="800" smtClean="0"/>
              <a:t> </a:t>
            </a:r>
          </a:p>
          <a:p>
            <a:r>
              <a:rPr lang="en-US" sz="800" b="1" smtClean="0"/>
              <a:t>AP Model and Power Limit: </a:t>
            </a:r>
            <a:r>
              <a:rPr lang="en-US" sz="800" smtClean="0"/>
              <a:t>If not set by the default feature already, or if desired to change, assign an AP Model. The maximum power for individual APs may be reduced if desired.</a:t>
            </a:r>
          </a:p>
          <a:p>
            <a:r>
              <a:rPr lang="en-US" sz="800" smtClean="0"/>
              <a:t> </a:t>
            </a:r>
          </a:p>
          <a:p>
            <a:r>
              <a:rPr lang="en-US" sz="800" b="1" smtClean="0"/>
              <a:t>TIP: You can also use increased design margin if you want to show coverage with reduced power. The difference is that design margin affects both AP and client predicted range, whereas the AP power setting reduces AP power only. If you choose to use the AP power limit feature you will have to reduce the AP power below the client power before you will see any reduction in the predicted coverage.</a:t>
            </a:r>
            <a:endParaRPr lang="en-US" sz="800" smtClean="0"/>
          </a:p>
          <a:p>
            <a:r>
              <a:rPr lang="en-US" sz="800" b="1" smtClean="0"/>
              <a:t> </a:t>
            </a:r>
            <a:endParaRPr lang="en-US" sz="800" smtClean="0"/>
          </a:p>
          <a:p>
            <a:r>
              <a:rPr lang="en-US" sz="800" b="1" smtClean="0"/>
              <a:t>Radio Roles: </a:t>
            </a:r>
            <a:r>
              <a:rPr lang="en-US" sz="800" smtClean="0"/>
              <a:t>Select “Client Coverage”, “Mesh Point”, or “Mesh Portal”. Note that the radio for Mesh Point or Mesh Portal needs to match the band specified in the Group Mesh settings. </a:t>
            </a:r>
          </a:p>
          <a:p>
            <a:r>
              <a:rPr lang="en-US" sz="800" smtClean="0"/>
              <a:t> </a:t>
            </a:r>
          </a:p>
          <a:p>
            <a:r>
              <a:rPr lang="en-US" sz="800" i="1" smtClean="0"/>
              <a:t>TIP: For organization purposes it is recommended to put the portals at the top of each group, but this is not required. You will specify the mesh associations to model, including multihop associations on the next page.</a:t>
            </a:r>
            <a:endParaRPr lang="en-US" sz="800" smtClean="0"/>
          </a:p>
          <a:p>
            <a:r>
              <a:rPr lang="en-US" sz="800" b="1" smtClean="0"/>
              <a:t> </a:t>
            </a:r>
            <a:endParaRPr lang="en-US" sz="800" smtClean="0"/>
          </a:p>
          <a:p>
            <a:r>
              <a:rPr lang="en-US" sz="800" b="1" smtClean="0"/>
              <a:t>Antenna Model, heading, downtilt and cable loss: </a:t>
            </a:r>
            <a:r>
              <a:rPr lang="en-US" sz="800" smtClean="0"/>
              <a:t>Assign an Antenna Model. For directional antennas, the antenna heading can be assigned (0º is North in Google Earth) and any downtilt angle can also be set (0º is the horizon, 10º down from horizon, etc.). Note that Negative downtilt is uptilt and may be entered when appropriate. If an extension cable is used, enter an appropriate cable loss for the expected length of cable. </a:t>
            </a:r>
          </a:p>
          <a:p>
            <a:r>
              <a:rPr lang="en-US" sz="800" smtClean="0"/>
              <a:t> </a:t>
            </a:r>
          </a:p>
          <a:p>
            <a:r>
              <a:rPr lang="en-US" sz="800" i="1" smtClean="0"/>
              <a:t>Tip: For client coverage, you will need to estimate the desired headings from your KMZ file, a spreadsheet is useful when creating your kmz to take down headings wherever you expect to use a sector antenna for client coverage. The utility performs no checks of headings entered for client coverage APs (you can put in anything, so plan ahead!) </a:t>
            </a:r>
            <a:endParaRPr lang="en-US" sz="800" smtClean="0"/>
          </a:p>
          <a:p>
            <a:r>
              <a:rPr lang="en-US" sz="800" i="1" smtClean="0"/>
              <a:t> </a:t>
            </a:r>
            <a:endParaRPr lang="en-US" sz="800" smtClean="0"/>
          </a:p>
          <a:p>
            <a:r>
              <a:rPr lang="en-US" sz="800" i="1" smtClean="0"/>
              <a:t>Tip: For mesh with directional antennas, the utility will check all headings to ensure beamwidth alignment and will calculate all ideal headings. It is recommended to enter the best estimated heading because the utility will include this in the report once all mesh associations are aligned. If mis-aligned the utility will not let you proceed and you will be given the option to correct to the ideal headings or enter a different heading to correct the alignment.</a:t>
            </a:r>
            <a:endParaRPr lang="en-US" sz="800" smtClean="0"/>
          </a:p>
          <a:p>
            <a:endParaRPr lang="en-US" sz="80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xfrm>
            <a:off x="700088" y="4560888"/>
            <a:ext cx="5980112" cy="4322762"/>
          </a:xfrm>
        </p:spPr>
        <p:txBody>
          <a:bodyPr/>
          <a:lstStyle/>
          <a:p>
            <a:r>
              <a:rPr lang="en-US" sz="1000" smtClean="0"/>
              <a:t>After submitting the AP definition page, if you have set any radios to a mesh role (i.e. mesh point or mesh portal) you will proceed to the Mesh Association Page. As an RF planning utility, the purpose of the mesh associations is to check that a valid connection is possible with the distances, antennas, and APs you have selected. If a connection is possible for the association you have selected, the mesh links defined on this page will appear in the final KMZ file as a line that is colored according to the associated data rate of the mesh link. This allows for simultaneous inspection of 3D client coverage and 2D representation of the associated backhaul/mesh.</a:t>
            </a:r>
          </a:p>
          <a:p>
            <a:r>
              <a:rPr lang="en-US" sz="1000" smtClean="0"/>
              <a:t> </a:t>
            </a:r>
          </a:p>
          <a:p>
            <a:r>
              <a:rPr lang="en-US" sz="1000" smtClean="0"/>
              <a:t>Each mesh association you create on this page will be checked for the following:</a:t>
            </a:r>
          </a:p>
          <a:p>
            <a:r>
              <a:rPr lang="en-US" sz="1000" smtClean="0"/>
              <a:t> </a:t>
            </a:r>
          </a:p>
          <a:p>
            <a:r>
              <a:rPr lang="en-US" sz="1000" smtClean="0"/>
              <a:t>Valid Signal Strengths at both ends of the mesh link</a:t>
            </a:r>
          </a:p>
          <a:p>
            <a:r>
              <a:rPr lang="en-US" sz="1000" smtClean="0"/>
              <a:t>Beamwidth Alignment, both horizontal and vertical based on the headings, altitudes, and antennas selected</a:t>
            </a:r>
          </a:p>
          <a:p>
            <a:r>
              <a:rPr lang="en-US" sz="1000" smtClean="0"/>
              <a:t>Fresnel zone and Earth Bulge for long distance links</a:t>
            </a:r>
          </a:p>
          <a:p>
            <a:r>
              <a:rPr lang="en-US" sz="1000" smtClean="0"/>
              <a:t>Associated Data Rate for the mesh link is above the minimum rate specified</a:t>
            </a:r>
          </a:p>
          <a:p>
            <a:r>
              <a:rPr lang="en-US" sz="1000" smtClean="0"/>
              <a:t> </a:t>
            </a:r>
          </a:p>
          <a:p>
            <a:r>
              <a:rPr lang="en-US" sz="1000" smtClean="0"/>
              <a:t>You may defined any associations you want to check and have appear in the final output.</a:t>
            </a:r>
          </a:p>
          <a:p>
            <a:r>
              <a:rPr lang="en-US" sz="1000" smtClean="0"/>
              <a:t> </a:t>
            </a:r>
          </a:p>
          <a:p>
            <a:r>
              <a:rPr lang="en-US" sz="1000" smtClean="0"/>
              <a:t>Note: As this utility is primarily for RF planning checks, it does not inspect the logic of your chosen mesh associations. Be sure that the mesh associations you create represent the mesh network you wish to present and are complete / logical. Pre-planning which mesh points and associations are desired to show before starting this utility is recommended.</a:t>
            </a:r>
          </a:p>
          <a:p>
            <a:endParaRPr lang="en-US" sz="100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p:txBody>
          <a:bodyPr/>
          <a:lstStyle/>
          <a:p>
            <a:r>
              <a:rPr lang="en-US" smtClean="0"/>
              <a:t>For Each Group, the Portals are automatically listed on the left and all mesh nodes (Portals and Points) are listed on the right. To create an association, select a node on the right by highlighting it and click on the “Add” button on the left next to the node you wish to create the association.</a:t>
            </a:r>
          </a:p>
          <a:p>
            <a:r>
              <a:rPr lang="en-US" smtClean="0"/>
              <a:t> </a:t>
            </a:r>
          </a:p>
          <a:p>
            <a:r>
              <a:rPr lang="en-US" smtClean="0"/>
              <a:t>Multi-hop nodes can be created for a group by selecting the multihop mesh point on the list at the right and clicking the “+Multihop” button. This will put the multihop node into the list at the left and associations for nodes from the right may now be created in the same manner as described above.</a:t>
            </a:r>
          </a:p>
          <a:p>
            <a:r>
              <a:rPr lang="en-US" smtClean="0"/>
              <a:t> </a:t>
            </a:r>
          </a:p>
          <a:p>
            <a:r>
              <a:rPr lang="en-US" smtClean="0"/>
              <a:t>As each node is used, a check next to the node appears in the list at the right. Note that not all nodes are required to be used, and any node may be used more than once. However, for each node on the left at least one association must be provided or you should return to the previous page and change the mesh role to “client coverage”.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p:txBody>
          <a:bodyPr/>
          <a:lstStyle/>
          <a:p>
            <a:r>
              <a:rPr lang="en-US" smtClean="0"/>
              <a:t>The above checks are shown for each mesh associations. If there are any errors (such as alignment, range, etc.) you will receive error messages and suggestions to correct.</a:t>
            </a:r>
          </a:p>
          <a:p>
            <a:r>
              <a:rPr lang="en-US" smtClean="0"/>
              <a:t> </a:t>
            </a:r>
          </a:p>
          <a:p>
            <a:r>
              <a:rPr lang="en-US" smtClean="0"/>
              <a:t>Once your mesh associations are error free, all mesh links you have proposed are checked through as valid and you can submit.  The utility will not let you proceed without correcting mesh link errors to ensure that all links shown in the final output file have been validated.</a:t>
            </a:r>
            <a:r>
              <a:rPr lang="en-US" i="1" smtClean="0"/>
              <a:t/>
            </a:r>
            <a:br>
              <a:rPr lang="en-US" i="1" smtClean="0"/>
            </a:br>
            <a:endParaRPr lang="en-US" smtClean="0"/>
          </a:p>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p:cNvSpPr>
            <a:spLocks noGrp="1" noRot="1" noChangeAspect="1" noChangeArrowheads="1" noTextEdit="1"/>
          </p:cNvSpPr>
          <p:nvPr>
            <p:ph type="sldImg"/>
          </p:nvPr>
        </p:nvSpPr>
        <p:spPr>
          <a:ln/>
        </p:spPr>
      </p:sp>
      <p:sp>
        <p:nvSpPr>
          <p:cNvPr id="44035" name="Rectangle 6"/>
          <p:cNvSpPr>
            <a:spLocks noGrp="1" noChangeArrowheads="1"/>
          </p:cNvSpPr>
          <p:nvPr>
            <p:ph type="body" idx="1"/>
          </p:nvPr>
        </p:nvSpPr>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p:txBody>
          <a:bodyPr/>
          <a:lstStyle/>
          <a:p>
            <a:r>
              <a:rPr lang="en-US" smtClean="0"/>
              <a:t>Note: Due to some potential pitfalls and errors that can occur when viewing and navigating a Google Earth file, it is strongly recommended to save the completed KMZ locally before opening it. This is explained more completely in Appendix A.</a:t>
            </a:r>
          </a:p>
          <a:p>
            <a:r>
              <a:rPr lang="en-US" smtClean="0"/>
              <a:t> </a:t>
            </a:r>
          </a:p>
          <a:p>
            <a:r>
              <a:rPr lang="en-US" smtClean="0"/>
              <a:t>You are also given the option to download an input report. You should download and save this also as it provides the following information:</a:t>
            </a:r>
          </a:p>
          <a:p>
            <a:r>
              <a:rPr lang="en-US" smtClean="0"/>
              <a:t>	-All Inputs for the Model including</a:t>
            </a:r>
          </a:p>
          <a:p>
            <a:r>
              <a:rPr lang="en-US" smtClean="0"/>
              <a:t>		Country</a:t>
            </a:r>
          </a:p>
          <a:p>
            <a:r>
              <a:rPr lang="en-US" smtClean="0"/>
              <a:t>		Design Margin </a:t>
            </a:r>
          </a:p>
          <a:p>
            <a:r>
              <a:rPr lang="en-US" smtClean="0"/>
              <a:t>		Location details (Lat/Lon/altitudes)</a:t>
            </a:r>
          </a:p>
          <a:p>
            <a:r>
              <a:rPr lang="en-US" smtClean="0"/>
              <a:t>		APs and Antennas selected</a:t>
            </a:r>
          </a:p>
          <a:p>
            <a:r>
              <a:rPr lang="en-US" smtClean="0"/>
              <a:t>		Antenna heading, mesh roles and cable loss</a:t>
            </a:r>
          </a:p>
          <a:p>
            <a:r>
              <a:rPr lang="en-US" smtClean="0"/>
              <a:t>	-Mesh Checks</a:t>
            </a:r>
          </a:p>
          <a:p>
            <a:r>
              <a:rPr lang="en-US" smtClean="0"/>
              <a:t>	-Bill of Materials (AP and antenna counts)</a:t>
            </a:r>
          </a:p>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xfrm>
            <a:off x="509588" y="4560888"/>
            <a:ext cx="6319837" cy="4508500"/>
          </a:xfrm>
        </p:spPr>
        <p:txBody>
          <a:bodyPr/>
          <a:lstStyle/>
          <a:p>
            <a:r>
              <a:rPr lang="en-US" sz="800" smtClean="0"/>
              <a:t> </a:t>
            </a:r>
          </a:p>
          <a:p>
            <a:r>
              <a:rPr lang="en-US" sz="800" b="1" smtClean="0"/>
              <a:t>Follow the folder structure: </a:t>
            </a:r>
            <a:r>
              <a:rPr lang="en-US" sz="800" smtClean="0"/>
              <a:t>Make sure you have a folder named “Locations” and it is at the top level in your kmz file. You can put subfolders under this folder and it will create groups for you. </a:t>
            </a:r>
          </a:p>
          <a:p>
            <a:r>
              <a:rPr lang="en-US" sz="800" smtClean="0"/>
              <a:t> </a:t>
            </a:r>
          </a:p>
          <a:p>
            <a:r>
              <a:rPr lang="en-US" sz="800" b="1" smtClean="0"/>
              <a:t>Break up the project into multiple kmz files: </a:t>
            </a:r>
            <a:r>
              <a:rPr lang="en-US" sz="800" smtClean="0"/>
              <a:t>It may be helpful to break the project up into groups of about 50 APs max. Files have been created with over 120 APs and there is no limit in the utility at this time so what you can manage will vary based on your skill level and system (video/processor).</a:t>
            </a:r>
          </a:p>
          <a:p>
            <a:r>
              <a:rPr lang="en-US" sz="800" b="1" smtClean="0"/>
              <a:t> </a:t>
            </a:r>
            <a:endParaRPr lang="en-US" sz="800" smtClean="0"/>
          </a:p>
          <a:p>
            <a:r>
              <a:rPr lang="en-US" sz="800" b="1" smtClean="0"/>
              <a:t>Keep a Backup:</a:t>
            </a:r>
            <a:r>
              <a:rPr lang="en-US" sz="800" smtClean="0"/>
              <a:t> Google Earth is prone to some strange crashes from time to time, particularly if the file is attempted to be saved but all models are not yet loaded. If this happens it can make your kmz unreadable on the next open. So, when you save the kmz file with models, make a backup copy before opening just in case this happens. This is a known issue with Google Earth that doesn’t have a fix for now. You can avoid this by waiting for all spinning icons in the tree at the left to stop spinning before you try to save the file again.</a:t>
            </a:r>
          </a:p>
          <a:p>
            <a:r>
              <a:rPr lang="en-US" sz="800" b="1" smtClean="0"/>
              <a:t> </a:t>
            </a:r>
            <a:endParaRPr lang="en-US" sz="800" smtClean="0"/>
          </a:p>
          <a:p>
            <a:r>
              <a:rPr lang="en-US" sz="800" b="1" smtClean="0"/>
              <a:t>Empty folders: </a:t>
            </a:r>
            <a:r>
              <a:rPr lang="en-US" sz="800" smtClean="0"/>
              <a:t>The utility creates some empty folders. Delete them if you don’t need them and resave your file.</a:t>
            </a:r>
          </a:p>
          <a:p>
            <a:r>
              <a:rPr lang="en-US" sz="800" b="1" smtClean="0"/>
              <a:t> </a:t>
            </a:r>
            <a:endParaRPr lang="en-US" sz="800" smtClean="0"/>
          </a:p>
          <a:p>
            <a:r>
              <a:rPr lang="en-US" sz="800" b="1" smtClean="0"/>
              <a:t>Delete Uninteresting Models: </a:t>
            </a:r>
            <a:r>
              <a:rPr lang="en-US" sz="800" smtClean="0"/>
              <a:t>Many times after building the model, not everything is interesting. You can delete whole folders of models such as low or high data rates that don’t show anything particularly interesting or individual models and re-save the KMZ. This will not affect you ability to reload the kmz later and restore variables. All “post entry” information that gets added to the kmz file has no effect on the ability to make changes and rerun the file later.</a:t>
            </a:r>
          </a:p>
          <a:p>
            <a:r>
              <a:rPr lang="en-US" sz="800" b="1" smtClean="0"/>
              <a:t> </a:t>
            </a:r>
            <a:endParaRPr lang="en-US" sz="800" smtClean="0"/>
          </a:p>
          <a:p>
            <a:r>
              <a:rPr lang="en-US" sz="800" b="1" smtClean="0"/>
              <a:t>Turn off everything:</a:t>
            </a:r>
            <a:r>
              <a:rPr lang="en-US" sz="800" smtClean="0"/>
              <a:t> Viewing large 3D model files can be a challenge for your laptop’s video system. It is generally helpful after the file loads to turn everything off, then inspect coverage by zooming in and turning on locations and data rates of interest one at a time. It is recommend after all models loaded (no more spinning icons) turn off the coverage folders completely and save the file. The next time it loads, the models will be off by default and it will load much faster. You can then turn things on as you want to see them.</a:t>
            </a:r>
          </a:p>
          <a:p>
            <a:endParaRPr lang="en-US" sz="800" smtClean="0"/>
          </a:p>
          <a:p>
            <a:r>
              <a:rPr lang="en-US" sz="800" b="1" smtClean="0"/>
              <a:t>Scaling the overlay:</a:t>
            </a:r>
            <a:r>
              <a:rPr lang="en-US" sz="800" smtClean="0"/>
              <a:t> If the overlay has a scale on it, by preserving the scale on the overlay you can put down a ruler line in the Google Earth viewer prior to pulling in the drawing. Then when you go to scale you just have to match up the scale on the drawing with the ruler line that you have put down and the drawing is sized correctly. Then it just has to be oriented.  If the overlay does not have a scale on it, add one to it if feasible.</a:t>
            </a:r>
          </a:p>
          <a:p>
            <a:endParaRPr lang="en-US" sz="8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p:txBody>
          <a:bodyPr/>
          <a:lstStyle/>
          <a:p>
            <a:r>
              <a:rPr lang="en-US" smtClean="0"/>
              <a:t>The Aruba Outdoor RF Coverage planner is a web based file processor and model generator. As such, the utility takes a previously created Google Earth file (*.kmz), processes it for the settings and RF parameters, then outputs a new Google Earth file (*.kmz) with the RF coverage and mesh visualization models added. </a:t>
            </a:r>
          </a:p>
          <a:p>
            <a:r>
              <a:rPr lang="en-US" smtClean="0"/>
              <a:t> </a:t>
            </a:r>
          </a:p>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
          <p:cNvSpPr>
            <a:spLocks noGrp="1" noRot="1" noChangeAspect="1" noChangeArrowheads="1" noTextEdit="1"/>
          </p:cNvSpPr>
          <p:nvPr>
            <p:ph type="sldImg"/>
          </p:nvPr>
        </p:nvSpPr>
        <p:spPr>
          <a:ln/>
        </p:spPr>
      </p:sp>
      <p:sp>
        <p:nvSpPr>
          <p:cNvPr id="46083" name="Rectangle 6"/>
          <p:cNvSpPr>
            <a:spLocks noGrp="1" noChangeArrowheads="1"/>
          </p:cNvSpPr>
          <p:nvPr>
            <p:ph type="body" idx="1"/>
          </p:nvPr>
        </p:nvSpPr>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p:txBody>
          <a:bodyPr/>
          <a:lstStyle/>
          <a:p>
            <a:r>
              <a:rPr lang="en-US" smtClean="0"/>
              <a:t>Since the utility generates 3D graphical models for viewing, the following hardware and software is recommend:</a:t>
            </a:r>
          </a:p>
          <a:p>
            <a:r>
              <a:rPr lang="en-US" smtClean="0"/>
              <a:t>	</a:t>
            </a:r>
          </a:p>
          <a:p>
            <a:r>
              <a:rPr lang="en-US" smtClean="0"/>
              <a:t>Google Earth Professional Version (Required for Commercial Use)</a:t>
            </a:r>
          </a:p>
          <a:p>
            <a:r>
              <a:rPr lang="en-US" smtClean="0"/>
              <a:t>DirectX and OpenGL compatible Video acceleration (See Google Earth Requirements for minimum)</a:t>
            </a:r>
          </a:p>
          <a:p>
            <a:r>
              <a:rPr lang="en-US" smtClean="0"/>
              <a:t>Updated Video Drivers from laptop/PC hardware vendor</a:t>
            </a:r>
          </a:p>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Rot="1" noChangeAspect="1" noChangeArrowheads="1" noTextEdit="1"/>
          </p:cNvSpPr>
          <p:nvPr>
            <p:ph type="sldImg"/>
          </p:nvPr>
        </p:nvSpPr>
        <p:spPr>
          <a:ln/>
        </p:spPr>
      </p:sp>
      <p:sp>
        <p:nvSpPr>
          <p:cNvPr id="49155" name="Rectangle 6"/>
          <p:cNvSpPr>
            <a:spLocks noGrp="1" noChangeArrowheads="1"/>
          </p:cNvSpPr>
          <p:nvPr>
            <p:ph type="body" idx="1"/>
          </p:nvPr>
        </p:nvSpPr>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r>
              <a:rPr lang="en-US"/>
              <a:t>4-</a:t>
            </a:r>
            <a:fld id="{5B10E1AC-FED3-4E0B-8712-FEFB43B7A656}" type="slidenum">
              <a:rPr lang="en-US"/>
              <a:pPr>
                <a:defRPr/>
              </a:pPr>
              <a:t>‹#›</a:t>
            </a:fld>
            <a:endParaRPr lang="en-US"/>
          </a:p>
        </p:txBody>
      </p:sp>
    </p:spTree>
    <p:extLst>
      <p:ext uri="{BB962C8B-B14F-4D97-AF65-F5344CB8AC3E}">
        <p14:creationId xmlns:p14="http://schemas.microsoft.com/office/powerpoint/2010/main" val="2681590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r>
              <a:rPr lang="en-US"/>
              <a:t>4-</a:t>
            </a:r>
            <a:fld id="{8851A935-1210-4023-961E-4754486859DF}" type="slidenum">
              <a:rPr lang="en-US"/>
              <a:pPr>
                <a:defRPr/>
              </a:pPr>
              <a:t>‹#›</a:t>
            </a:fld>
            <a:endParaRPr lang="en-US"/>
          </a:p>
        </p:txBody>
      </p:sp>
    </p:spTree>
    <p:extLst>
      <p:ext uri="{BB962C8B-B14F-4D97-AF65-F5344CB8AC3E}">
        <p14:creationId xmlns:p14="http://schemas.microsoft.com/office/powerpoint/2010/main" val="1032568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104775"/>
            <a:ext cx="2092325" cy="6115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4775"/>
            <a:ext cx="6124575" cy="6115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a:ln/>
        </p:spPr>
        <p:txBody>
          <a:bodyPr/>
          <a:lstStyle>
            <a:lvl1pPr>
              <a:defRPr/>
            </a:lvl1pPr>
          </a:lstStyle>
          <a:p>
            <a:pPr>
              <a:defRPr/>
            </a:pPr>
            <a:r>
              <a:rPr lang="en-US"/>
              <a:t>4-</a:t>
            </a:r>
            <a:fld id="{3AEEB03A-AFCB-47DD-A74F-C2FCA65AB4A9}" type="slidenum">
              <a:rPr lang="en-US"/>
              <a:pPr>
                <a:defRPr/>
              </a:pPr>
              <a:t>‹#›</a:t>
            </a:fld>
            <a:endParaRPr lang="en-US"/>
          </a:p>
        </p:txBody>
      </p:sp>
    </p:spTree>
    <p:extLst>
      <p:ext uri="{BB962C8B-B14F-4D97-AF65-F5344CB8AC3E}">
        <p14:creationId xmlns:p14="http://schemas.microsoft.com/office/powerpoint/2010/main" val="1497608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3" descr="Title_Anim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5" y="106363"/>
            <a:ext cx="8897938"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Aruba®_Networks_new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4538" y="5910263"/>
            <a:ext cx="18288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5"/>
          <p:cNvSpPr>
            <a:spLocks noChangeArrowheads="1"/>
          </p:cNvSpPr>
          <p:nvPr/>
        </p:nvSpPr>
        <p:spPr bwMode="auto">
          <a:xfrm>
            <a:off x="107950" y="115888"/>
            <a:ext cx="8905875" cy="6588125"/>
          </a:xfrm>
          <a:prstGeom prst="roundRect">
            <a:avLst>
              <a:gd name="adj" fmla="val 1616"/>
            </a:avLst>
          </a:prstGeom>
          <a:noFill/>
          <a:ln w="12700">
            <a:solidFill>
              <a:schemeClr val="tx1"/>
            </a:solidFill>
            <a:round/>
            <a:headEnd/>
            <a:tailEnd/>
          </a:ln>
          <a:effectLst/>
        </p:spPr>
        <p:txBody>
          <a:bodyPr wrap="none" anchor="ctr"/>
          <a:lstStyle/>
          <a:p>
            <a:pPr>
              <a:defRPr/>
            </a:pPr>
            <a:endParaRPr lang="en-US" dirty="0">
              <a:ea typeface="MS PGothic"/>
            </a:endParaRPr>
          </a:p>
        </p:txBody>
      </p:sp>
      <p:sp>
        <p:nvSpPr>
          <p:cNvPr id="6" name="Text Box 15"/>
          <p:cNvSpPr txBox="1">
            <a:spLocks noChangeArrowheads="1"/>
          </p:cNvSpPr>
          <p:nvPr/>
        </p:nvSpPr>
        <p:spPr bwMode="auto">
          <a:xfrm>
            <a:off x="123825" y="6691313"/>
            <a:ext cx="2497138" cy="184150"/>
          </a:xfrm>
          <a:prstGeom prst="rect">
            <a:avLst/>
          </a:prstGeom>
          <a:noFill/>
          <a:ln w="9525">
            <a:noFill/>
            <a:miter lim="800000"/>
            <a:headEnd/>
            <a:tailEnd/>
          </a:ln>
        </p:spPr>
        <p:txBody>
          <a:bodyPr wrap="none">
            <a:spAutoFit/>
          </a:bodyPr>
          <a:lstStyle>
            <a:lvl1pPr eaLnBrk="0" hangingPunct="0">
              <a:defRPr sz="2400">
                <a:solidFill>
                  <a:schemeClr val="tx1"/>
                </a:solidFill>
                <a:latin typeface="Helvetica" pitchFamily="34" charset="0"/>
                <a:ea typeface="MS PGothic" pitchFamily="34" charset="-128"/>
              </a:defRPr>
            </a:lvl1pPr>
            <a:lvl2pPr marL="742950" indent="-285750" eaLnBrk="0" hangingPunct="0">
              <a:defRPr sz="2400">
                <a:solidFill>
                  <a:schemeClr val="tx1"/>
                </a:solidFill>
                <a:latin typeface="Helvetica" pitchFamily="34" charset="0"/>
                <a:ea typeface="MS PGothic" pitchFamily="34" charset="-128"/>
              </a:defRPr>
            </a:lvl2pPr>
            <a:lvl3pPr marL="1143000" indent="-228600" eaLnBrk="0" hangingPunct="0">
              <a:defRPr sz="2400">
                <a:solidFill>
                  <a:schemeClr val="tx1"/>
                </a:solidFill>
                <a:latin typeface="Helvetica" pitchFamily="34" charset="0"/>
                <a:ea typeface="MS PGothic" pitchFamily="34" charset="-128"/>
              </a:defRPr>
            </a:lvl3pPr>
            <a:lvl4pPr marL="1600200" indent="-228600" eaLnBrk="0" hangingPunct="0">
              <a:defRPr sz="2400">
                <a:solidFill>
                  <a:schemeClr val="tx1"/>
                </a:solidFill>
                <a:latin typeface="Helvetica" pitchFamily="34" charset="0"/>
                <a:ea typeface="MS PGothic" pitchFamily="34" charset="-128"/>
              </a:defRPr>
            </a:lvl4pPr>
            <a:lvl5pPr marL="2057400" indent="-228600" eaLnBrk="0" hangingPunct="0">
              <a:defRPr sz="2400">
                <a:solidFill>
                  <a:schemeClr val="tx1"/>
                </a:solidFill>
                <a:latin typeface="Helvetic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Helvetic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Helvetic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Helvetic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Helvetica" pitchFamily="34" charset="0"/>
                <a:ea typeface="MS PGothic" pitchFamily="34" charset="-128"/>
              </a:defRPr>
            </a:lvl9pPr>
          </a:lstStyle>
          <a:p>
            <a:r>
              <a:rPr lang="en-US" sz="600">
                <a:solidFill>
                  <a:schemeClr val="bg2"/>
                </a:solidFill>
                <a:latin typeface="Verdana" pitchFamily="34" charset="0"/>
              </a:rPr>
              <a:t>© Copyright 2008  Aruba Networks, Inc.  All rights reserved</a:t>
            </a:r>
          </a:p>
        </p:txBody>
      </p:sp>
      <p:sp>
        <p:nvSpPr>
          <p:cNvPr id="2" name="Rectangle 18"/>
          <p:cNvSpPr>
            <a:spLocks noGrp="1" noChangeArrowheads="1"/>
          </p:cNvSpPr>
          <p:nvPr>
            <p:ph type="ctrTitle"/>
          </p:nvPr>
        </p:nvSpPr>
        <p:spPr>
          <a:xfrm>
            <a:off x="404813" y="3944938"/>
            <a:ext cx="6645275" cy="1143000"/>
          </a:xfrm>
          <a:effectLst>
            <a:outerShdw dist="17961" dir="2700000" algn="ctr" rotWithShape="0">
              <a:srgbClr val="808080">
                <a:alpha val="60001"/>
              </a:srgbClr>
            </a:outerShdw>
          </a:effectLst>
        </p:spPr>
        <p:txBody>
          <a:bodyPr anchor="t"/>
          <a:lstStyle>
            <a:lvl1pPr>
              <a:defRPr sz="4000">
                <a:solidFill>
                  <a:schemeClr val="tx1"/>
                </a:solidFill>
                <a:latin typeface="Helvetica" pitchFamily="34" charset="0"/>
              </a:defRPr>
            </a:lvl1pPr>
          </a:lstStyle>
          <a:p>
            <a:r>
              <a:rPr lang="en-US"/>
              <a:t>Click to edit Master title style</a:t>
            </a:r>
          </a:p>
        </p:txBody>
      </p:sp>
    </p:spTree>
    <p:extLst>
      <p:ext uri="{BB962C8B-B14F-4D97-AF65-F5344CB8AC3E}">
        <p14:creationId xmlns:p14="http://schemas.microsoft.com/office/powerpoint/2010/main" val="3035331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6505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74466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6100" y="990600"/>
            <a:ext cx="3962400"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990600"/>
            <a:ext cx="3962400" cy="4387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702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7448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40359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196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67680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sldNum" sz="quarter" idx="10"/>
          </p:nvPr>
        </p:nvSpPr>
        <p:spPr/>
        <p:txBody>
          <a:bodyPr/>
          <a:lstStyle>
            <a:lvl1pPr>
              <a:defRPr dirty="0"/>
            </a:lvl1pPr>
          </a:lstStyle>
          <a:p>
            <a:pPr>
              <a:defRPr/>
            </a:pPr>
            <a:r>
              <a:rPr lang="en-US"/>
              <a:t>5-</a:t>
            </a:r>
            <a:fld id="{6693F952-F4A8-436A-94DA-2E397023044B}" type="slidenum">
              <a:rPr lang="en-US"/>
              <a:pPr>
                <a:defRPr/>
              </a:pPr>
              <a:t>‹#›</a:t>
            </a:fld>
            <a:endParaRPr lang="en-US"/>
          </a:p>
        </p:txBody>
      </p:sp>
    </p:spTree>
    <p:extLst>
      <p:ext uri="{BB962C8B-B14F-4D97-AF65-F5344CB8AC3E}">
        <p14:creationId xmlns:p14="http://schemas.microsoft.com/office/powerpoint/2010/main" val="37859900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65897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7286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076450" cy="5226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76950" cy="5226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794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4" name="Picture 14" descr="title-background.jpg                                           0145C963Hi-Ho-Silver                   C2BB242B:"/>
          <p:cNvPicPr>
            <a:picLocks noChangeAspect="1" noChangeArrowheads="1"/>
          </p:cNvPicPr>
          <p:nvPr/>
        </p:nvPicPr>
        <p:blipFill>
          <a:blip r:embed="rId2" cstate="print"/>
          <a:srcRect/>
          <a:stretch>
            <a:fillRect/>
          </a:stretch>
        </p:blipFill>
        <p:spPr bwMode="auto">
          <a:xfrm>
            <a:off x="0" y="1270000"/>
            <a:ext cx="9144000" cy="5589588"/>
          </a:xfrm>
          <a:prstGeom prst="rect">
            <a:avLst/>
          </a:prstGeom>
          <a:noFill/>
          <a:ln w="9525">
            <a:noFill/>
            <a:miter lim="800000"/>
            <a:headEnd/>
            <a:tailEnd/>
          </a:ln>
        </p:spPr>
      </p:pic>
      <p:pic>
        <p:nvPicPr>
          <p:cNvPr id="6" name="Picture 6" descr="Aruba_whitelogo.png"/>
          <p:cNvPicPr>
            <a:picLocks noChangeAspect="1"/>
          </p:cNvPicPr>
          <p:nvPr/>
        </p:nvPicPr>
        <p:blipFill>
          <a:blip r:embed="rId3" cstate="print"/>
          <a:srcRect/>
          <a:stretch>
            <a:fillRect/>
          </a:stretch>
        </p:blipFill>
        <p:spPr bwMode="auto">
          <a:xfrm>
            <a:off x="7675563" y="6400800"/>
            <a:ext cx="1098550" cy="304800"/>
          </a:xfrm>
          <a:prstGeom prst="rect">
            <a:avLst/>
          </a:prstGeom>
          <a:noFill/>
          <a:ln w="9525">
            <a:noFill/>
            <a:miter lim="800000"/>
            <a:headEnd/>
            <a:tailEnd/>
          </a:ln>
        </p:spPr>
      </p:pic>
      <p:sp>
        <p:nvSpPr>
          <p:cNvPr id="5" name="Rectangle 2"/>
          <p:cNvSpPr>
            <a:spLocks noGrp="1" noChangeArrowheads="1"/>
          </p:cNvSpPr>
          <p:nvPr>
            <p:ph type="title"/>
          </p:nvPr>
        </p:nvSpPr>
        <p:spPr>
          <a:xfrm>
            <a:off x="636466" y="2787650"/>
            <a:ext cx="7871068" cy="1282700"/>
          </a:xfrm>
          <a:prstGeom prst="rect">
            <a:avLst/>
          </a:prstGeom>
        </p:spPr>
        <p:txBody>
          <a:bodyPr anchor="ctr"/>
          <a:lstStyle>
            <a:lvl1pPr algn="ctr">
              <a:defRPr sz="3600" b="1" i="0">
                <a:solidFill>
                  <a:srgbClr val="FFFFFF"/>
                </a:solidFill>
                <a:latin typeface="Arial"/>
                <a:cs typeface="Arial"/>
              </a:defRPr>
            </a:lvl1pPr>
          </a:lstStyle>
          <a:p>
            <a:r>
              <a:rPr lang="en-US" smtClean="0"/>
              <a:t>Click to edit Master title style</a:t>
            </a:r>
            <a:endParaRPr lang="en-US" dirty="0"/>
          </a:p>
        </p:txBody>
      </p:sp>
      <p:sp>
        <p:nvSpPr>
          <p:cNvPr id="10" name="Text Placeholder 9"/>
          <p:cNvSpPr>
            <a:spLocks noGrp="1"/>
          </p:cNvSpPr>
          <p:nvPr>
            <p:ph type="body" sz="quarter" idx="10"/>
          </p:nvPr>
        </p:nvSpPr>
        <p:spPr>
          <a:xfrm>
            <a:off x="7536484" y="339698"/>
            <a:ext cx="1381125" cy="1657350"/>
          </a:xfrm>
        </p:spPr>
        <p:txBody>
          <a:bodyPr/>
          <a:lstStyle>
            <a:lvl1pPr marL="0">
              <a:spcBef>
                <a:spcPts val="300"/>
              </a:spcBef>
              <a:defRPr sz="1000" b="1">
                <a:solidFill>
                  <a:srgbClr val="FFFFFF"/>
                </a:solidFill>
              </a:defRPr>
            </a:lvl1pPr>
            <a:lvl2pPr marL="0">
              <a:spcBef>
                <a:spcPts val="300"/>
              </a:spcBef>
              <a:defRPr sz="1000" b="0">
                <a:solidFill>
                  <a:srgbClr val="FFFFFF"/>
                </a:solidFill>
              </a:defRPr>
            </a:lvl2pPr>
            <a:lvl3pPr marL="0">
              <a:spcBef>
                <a:spcPts val="300"/>
              </a:spcBef>
              <a:defRPr sz="1000" b="0">
                <a:solidFill>
                  <a:srgbClr val="FFFFFF"/>
                </a:solidFill>
              </a:defRPr>
            </a:lvl3pPr>
            <a:lvl4pPr marL="0">
              <a:spcBef>
                <a:spcPts val="300"/>
              </a:spcBef>
              <a:defRPr sz="1000" b="0">
                <a:solidFill>
                  <a:srgbClr val="FFFFFF"/>
                </a:solidFill>
              </a:defRPr>
            </a:lvl4pPr>
            <a:lvl5pPr marL="0">
              <a:spcBef>
                <a:spcPts val="300"/>
              </a:spcBef>
              <a:defRPr sz="1000" b="0">
                <a:solidFill>
                  <a:srgbClr val="FFFFFF"/>
                </a:solidFill>
              </a:defRPr>
            </a:lvl5pPr>
          </a:lstStyle>
          <a:p>
            <a:pPr lvl="0"/>
            <a:r>
              <a:rPr lang="en-US" smtClean="0"/>
              <a:t>Click to edit Master text styles</a:t>
            </a:r>
          </a:p>
        </p:txBody>
      </p:sp>
      <p:sp>
        <p:nvSpPr>
          <p:cNvPr id="7" name="Text Box 15"/>
          <p:cNvSpPr txBox="1">
            <a:spLocks noChangeArrowheads="1"/>
          </p:cNvSpPr>
          <p:nvPr/>
        </p:nvSpPr>
        <p:spPr bwMode="auto">
          <a:xfrm>
            <a:off x="733425" y="6480175"/>
            <a:ext cx="1595438" cy="368300"/>
          </a:xfrm>
          <a:prstGeom prst="rect">
            <a:avLst/>
          </a:prstGeom>
          <a:noFill/>
          <a:ln w="9525">
            <a:noFill/>
            <a:miter lim="800000"/>
            <a:headEnd/>
            <a:tailEnd/>
          </a:ln>
        </p:spPr>
        <p:txBody>
          <a:bodyPr lIns="91388" tIns="45694" rIns="91388" bIns="45694">
            <a:spAutoFit/>
          </a:bodyPr>
          <a:lstStyle/>
          <a:p>
            <a:pPr eaLnBrk="0" hangingPunct="0">
              <a:defRPr/>
            </a:pPr>
            <a:r>
              <a:rPr lang="en-US" sz="600" dirty="0">
                <a:solidFill>
                  <a:schemeClr val="bg2"/>
                </a:solidFill>
                <a:cs typeface="Arial" charset="0"/>
              </a:rPr>
              <a:t>CONFIDENTIAL  </a:t>
            </a:r>
            <a:br>
              <a:rPr lang="en-US" sz="600" dirty="0">
                <a:solidFill>
                  <a:schemeClr val="bg2"/>
                </a:solidFill>
                <a:cs typeface="Arial" charset="0"/>
              </a:rPr>
            </a:br>
            <a:r>
              <a:rPr lang="en-US" sz="600" dirty="0">
                <a:solidFill>
                  <a:schemeClr val="bg2"/>
                </a:solidFill>
                <a:cs typeface="Arial" charset="0"/>
              </a:rPr>
              <a:t>© Copyright </a:t>
            </a:r>
            <a:r>
              <a:rPr lang="en-US" sz="600" dirty="0" smtClean="0">
                <a:solidFill>
                  <a:schemeClr val="bg2"/>
                </a:solidFill>
                <a:cs typeface="Arial" charset="0"/>
              </a:rPr>
              <a:t>2011. </a:t>
            </a:r>
            <a:r>
              <a:rPr lang="en-US" sz="600" dirty="0">
                <a:solidFill>
                  <a:schemeClr val="bg2"/>
                </a:solidFill>
                <a:cs typeface="Arial" charset="0"/>
              </a:rPr>
              <a:t>Aruba Networks, Inc. </a:t>
            </a:r>
            <a:br>
              <a:rPr lang="en-US" sz="600" dirty="0">
                <a:solidFill>
                  <a:schemeClr val="bg2"/>
                </a:solidFill>
                <a:cs typeface="Arial" charset="0"/>
              </a:rPr>
            </a:br>
            <a:r>
              <a:rPr lang="en-US" sz="600" dirty="0">
                <a:solidFill>
                  <a:schemeClr val="bg2"/>
                </a:solidFill>
                <a:cs typeface="Arial" charset="0"/>
              </a:rPr>
              <a:t>All rights reserved</a:t>
            </a:r>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pic>
        <p:nvPicPr>
          <p:cNvPr id="3" name="Picture 6" descr="contentslide_graphic4_gray.png"/>
          <p:cNvPicPr>
            <a:picLocks noChangeAspect="1"/>
          </p:cNvPicPr>
          <p:nvPr/>
        </p:nvPicPr>
        <p:blipFill>
          <a:blip r:embed="rId2" cstate="print"/>
          <a:srcRect/>
          <a:stretch>
            <a:fillRect/>
          </a:stretch>
        </p:blipFill>
        <p:spPr bwMode="auto">
          <a:xfrm>
            <a:off x="0" y="0"/>
            <a:ext cx="9144000" cy="938213"/>
          </a:xfrm>
          <a:prstGeom prst="rect">
            <a:avLst/>
          </a:prstGeom>
          <a:noFill/>
          <a:ln w="9525">
            <a:noFill/>
            <a:miter lim="800000"/>
            <a:headEnd/>
            <a:tailEnd/>
          </a:ln>
        </p:spPr>
      </p:pic>
      <p:sp>
        <p:nvSpPr>
          <p:cNvPr id="4" name="AutoShape 5"/>
          <p:cNvSpPr>
            <a:spLocks noChangeAspect="1" noChangeArrowheads="1" noTextEdit="1"/>
          </p:cNvSpPr>
          <p:nvPr/>
        </p:nvSpPr>
        <p:spPr bwMode="auto">
          <a:xfrm>
            <a:off x="2389188" y="4197350"/>
            <a:ext cx="3735387" cy="280988"/>
          </a:xfrm>
          <a:prstGeom prst="rect">
            <a:avLst/>
          </a:prstGeom>
          <a:noFill/>
          <a:ln w="9525">
            <a:noFill/>
            <a:miter lim="800000"/>
            <a:headEnd/>
            <a:tailEnd/>
          </a:ln>
        </p:spPr>
        <p:txBody>
          <a:bodyPr lIns="91388" tIns="45694" rIns="91388" bIns="45694"/>
          <a:lstStyle/>
          <a:p>
            <a:pPr eaLnBrk="0" hangingPunct="0">
              <a:defRPr/>
            </a:pPr>
            <a:endParaRPr lang="en-US">
              <a:ea typeface="+mn-ea"/>
            </a:endParaRPr>
          </a:p>
        </p:txBody>
      </p:sp>
      <p:sp>
        <p:nvSpPr>
          <p:cNvPr id="6" name="Text Box 15"/>
          <p:cNvSpPr txBox="1">
            <a:spLocks noChangeArrowheads="1"/>
          </p:cNvSpPr>
          <p:nvPr/>
        </p:nvSpPr>
        <p:spPr bwMode="auto">
          <a:xfrm>
            <a:off x="733425" y="6480175"/>
            <a:ext cx="1595438" cy="368300"/>
          </a:xfrm>
          <a:prstGeom prst="rect">
            <a:avLst/>
          </a:prstGeom>
          <a:noFill/>
          <a:ln w="9525">
            <a:noFill/>
            <a:miter lim="800000"/>
            <a:headEnd/>
            <a:tailEnd/>
          </a:ln>
        </p:spPr>
        <p:txBody>
          <a:bodyPr lIns="91388" tIns="45694" rIns="91388" bIns="45694">
            <a:spAutoFit/>
          </a:bodyPr>
          <a:lstStyle/>
          <a:p>
            <a:pPr eaLnBrk="0" hangingPunct="0">
              <a:defRPr/>
            </a:pPr>
            <a:r>
              <a:rPr lang="en-US" sz="600" dirty="0">
                <a:solidFill>
                  <a:schemeClr val="bg2"/>
                </a:solidFill>
                <a:cs typeface="Arial" charset="0"/>
              </a:rPr>
              <a:t>CONFIDENTIAL  </a:t>
            </a:r>
            <a:br>
              <a:rPr lang="en-US" sz="600" dirty="0">
                <a:solidFill>
                  <a:schemeClr val="bg2"/>
                </a:solidFill>
                <a:cs typeface="Arial" charset="0"/>
              </a:rPr>
            </a:br>
            <a:r>
              <a:rPr lang="en-US" sz="600" dirty="0">
                <a:solidFill>
                  <a:schemeClr val="bg2"/>
                </a:solidFill>
                <a:cs typeface="Arial" charset="0"/>
              </a:rPr>
              <a:t>© Copyright </a:t>
            </a:r>
            <a:r>
              <a:rPr lang="en-US" sz="600" dirty="0" smtClean="0">
                <a:solidFill>
                  <a:schemeClr val="bg2"/>
                </a:solidFill>
                <a:cs typeface="Arial" charset="0"/>
              </a:rPr>
              <a:t>2011. </a:t>
            </a:r>
            <a:r>
              <a:rPr lang="en-US" sz="600" dirty="0">
                <a:solidFill>
                  <a:schemeClr val="bg2"/>
                </a:solidFill>
                <a:cs typeface="Arial" charset="0"/>
              </a:rPr>
              <a:t>Aruba Networks, Inc. </a:t>
            </a:r>
            <a:br>
              <a:rPr lang="en-US" sz="600" dirty="0">
                <a:solidFill>
                  <a:schemeClr val="bg2"/>
                </a:solidFill>
                <a:cs typeface="Arial" charset="0"/>
              </a:rPr>
            </a:br>
            <a:r>
              <a:rPr lang="en-US" sz="600" dirty="0">
                <a:solidFill>
                  <a:schemeClr val="bg2"/>
                </a:solidFill>
                <a:cs typeface="Arial" charset="0"/>
              </a:rPr>
              <a:t>All rights reserved</a:t>
            </a:r>
          </a:p>
        </p:txBody>
      </p:sp>
      <p:sp>
        <p:nvSpPr>
          <p:cNvPr id="7" name="Rectangle 6"/>
          <p:cNvSpPr>
            <a:spLocks noChangeArrowheads="1"/>
          </p:cNvSpPr>
          <p:nvPr/>
        </p:nvSpPr>
        <p:spPr bwMode="auto">
          <a:xfrm>
            <a:off x="87313" y="6621463"/>
            <a:ext cx="323850" cy="228600"/>
          </a:xfrm>
          <a:prstGeom prst="rect">
            <a:avLst/>
          </a:prstGeom>
          <a:noFill/>
          <a:ln w="9525">
            <a:noFill/>
            <a:miter lim="800000"/>
            <a:headEnd/>
            <a:tailEnd/>
          </a:ln>
          <a:effectLst/>
        </p:spPr>
        <p:txBody>
          <a:bodyPr wrap="none" lIns="91388" tIns="45694" rIns="91388" bIns="45694">
            <a:spAutoFit/>
          </a:bodyPr>
          <a:lstStyle/>
          <a:p>
            <a:pPr eaLnBrk="0" hangingPunct="0">
              <a:defRPr/>
            </a:pPr>
            <a:fld id="{D8DEC122-9140-4DDC-8779-D6C1096D1494}" type="slidenum">
              <a:rPr lang="en-US" altLang="ja-JP" sz="900">
                <a:solidFill>
                  <a:schemeClr val="bg1"/>
                </a:solidFill>
                <a:cs typeface="Arial" charset="0"/>
              </a:rPr>
              <a:pPr eaLnBrk="0" hangingPunct="0">
                <a:defRPr/>
              </a:pPr>
              <a:t>‹#›</a:t>
            </a:fld>
            <a:endParaRPr lang="en-US" altLang="ja-JP" sz="900">
              <a:solidFill>
                <a:schemeClr val="bg1"/>
              </a:solidFill>
              <a:cs typeface="Arial" charset="0"/>
            </a:endParaRPr>
          </a:p>
        </p:txBody>
      </p:sp>
      <p:cxnSp>
        <p:nvCxnSpPr>
          <p:cNvPr id="8" name="Straight Connector 24"/>
          <p:cNvCxnSpPr>
            <a:cxnSpLocks noChangeShapeType="1"/>
          </p:cNvCxnSpPr>
          <p:nvPr/>
        </p:nvCxnSpPr>
        <p:spPr bwMode="auto">
          <a:xfrm>
            <a:off x="808038" y="6356350"/>
            <a:ext cx="7543800" cy="1588"/>
          </a:xfrm>
          <a:prstGeom prst="line">
            <a:avLst/>
          </a:prstGeom>
          <a:noFill/>
          <a:ln w="38100">
            <a:solidFill>
              <a:schemeClr val="bg2"/>
            </a:solidFill>
            <a:round/>
            <a:headEnd/>
            <a:tailEnd/>
          </a:ln>
        </p:spPr>
      </p:cxnSp>
      <p:pic>
        <p:nvPicPr>
          <p:cNvPr id="9" name="Picture 53" descr="Aruba_colorlogo.png"/>
          <p:cNvPicPr>
            <a:picLocks noChangeAspect="1"/>
          </p:cNvPicPr>
          <p:nvPr/>
        </p:nvPicPr>
        <p:blipFill>
          <a:blip r:embed="rId3" cstate="print"/>
          <a:srcRect/>
          <a:stretch>
            <a:fillRect/>
          </a:stretch>
        </p:blipFill>
        <p:spPr bwMode="auto">
          <a:xfrm>
            <a:off x="7448550" y="6521450"/>
            <a:ext cx="898525" cy="249238"/>
          </a:xfrm>
          <a:prstGeom prst="rect">
            <a:avLst/>
          </a:prstGeom>
          <a:noFill/>
          <a:ln w="9525">
            <a:noFill/>
            <a:miter lim="800000"/>
            <a:headEnd/>
            <a:tailEnd/>
          </a:ln>
        </p:spPr>
      </p:pic>
      <p:sp>
        <p:nvSpPr>
          <p:cNvPr id="13" name="Title 1"/>
          <p:cNvSpPr>
            <a:spLocks noGrp="1"/>
          </p:cNvSpPr>
          <p:nvPr>
            <p:ph type="title"/>
          </p:nvPr>
        </p:nvSpPr>
        <p:spPr>
          <a:xfrm>
            <a:off x="723900" y="0"/>
            <a:ext cx="8420100" cy="876300"/>
          </a:xfrm>
          <a:noFill/>
          <a:ln w="9525">
            <a:noFill/>
            <a:miter lim="800000"/>
            <a:headEnd/>
            <a:tailEnd/>
          </a:ln>
        </p:spPr>
        <p:txBody>
          <a:bodyPr/>
          <a:lstStyle>
            <a:lvl1pPr>
              <a:defRPr lang="en-US" altLang="ja-JP" sz="3200" b="1" i="0" dirty="0">
                <a:solidFill>
                  <a:schemeClr val="bg1"/>
                </a:solidFill>
                <a:latin typeface="Arial"/>
                <a:ea typeface="ＭＳ Ｐゴシック" pitchFamily="34" charset="-128"/>
                <a:cs typeface="Arial"/>
              </a:defRPr>
            </a:lvl1pPr>
          </a:lstStyle>
          <a:p>
            <a:pPr lvl="0"/>
            <a:r>
              <a:rPr lang="en-US" smtClean="0"/>
              <a:t>Click to edit Master title style</a:t>
            </a:r>
            <a:endParaRPr lang="en-US" dirty="0"/>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1_Title Only">
    <p:spTree>
      <p:nvGrpSpPr>
        <p:cNvPr id="1" name=""/>
        <p:cNvGrpSpPr/>
        <p:nvPr/>
      </p:nvGrpSpPr>
      <p:grpSpPr>
        <a:xfrm>
          <a:off x="0" y="0"/>
          <a:ext cx="0" cy="0"/>
          <a:chOff x="0" y="0"/>
          <a:chExt cx="0" cy="0"/>
        </a:xfrm>
      </p:grpSpPr>
      <p:pic>
        <p:nvPicPr>
          <p:cNvPr id="4" name="Picture 6" descr="contentslide_graphic4_gray.png"/>
          <p:cNvPicPr>
            <a:picLocks noChangeAspect="1"/>
          </p:cNvPicPr>
          <p:nvPr/>
        </p:nvPicPr>
        <p:blipFill>
          <a:blip r:embed="rId2" cstate="print"/>
          <a:srcRect/>
          <a:stretch>
            <a:fillRect/>
          </a:stretch>
        </p:blipFill>
        <p:spPr bwMode="auto">
          <a:xfrm>
            <a:off x="0" y="0"/>
            <a:ext cx="9144000" cy="938213"/>
          </a:xfrm>
          <a:prstGeom prst="rect">
            <a:avLst/>
          </a:prstGeom>
          <a:noFill/>
          <a:ln w="9525">
            <a:noFill/>
            <a:miter lim="800000"/>
            <a:headEnd/>
            <a:tailEnd/>
          </a:ln>
        </p:spPr>
      </p:pic>
      <p:sp>
        <p:nvSpPr>
          <p:cNvPr id="5" name="AutoShape 5"/>
          <p:cNvSpPr>
            <a:spLocks noChangeAspect="1" noChangeArrowheads="1" noTextEdit="1"/>
          </p:cNvSpPr>
          <p:nvPr/>
        </p:nvSpPr>
        <p:spPr bwMode="auto">
          <a:xfrm>
            <a:off x="2389188" y="4197350"/>
            <a:ext cx="3735387" cy="280988"/>
          </a:xfrm>
          <a:prstGeom prst="rect">
            <a:avLst/>
          </a:prstGeom>
          <a:noFill/>
          <a:ln w="9525">
            <a:noFill/>
            <a:miter lim="800000"/>
            <a:headEnd/>
            <a:tailEnd/>
          </a:ln>
        </p:spPr>
        <p:txBody>
          <a:bodyPr lIns="91388" tIns="45694" rIns="91388" bIns="45694"/>
          <a:lstStyle/>
          <a:p>
            <a:pPr eaLnBrk="0" hangingPunct="0">
              <a:defRPr/>
            </a:pPr>
            <a:endParaRPr lang="en-US">
              <a:ea typeface="+mn-ea"/>
            </a:endParaRPr>
          </a:p>
        </p:txBody>
      </p:sp>
      <p:sp>
        <p:nvSpPr>
          <p:cNvPr id="7" name="Text Box 15"/>
          <p:cNvSpPr txBox="1">
            <a:spLocks noChangeArrowheads="1"/>
          </p:cNvSpPr>
          <p:nvPr/>
        </p:nvSpPr>
        <p:spPr bwMode="auto">
          <a:xfrm>
            <a:off x="733425" y="6480175"/>
            <a:ext cx="1595438" cy="368300"/>
          </a:xfrm>
          <a:prstGeom prst="rect">
            <a:avLst/>
          </a:prstGeom>
          <a:noFill/>
          <a:ln w="9525">
            <a:noFill/>
            <a:miter lim="800000"/>
            <a:headEnd/>
            <a:tailEnd/>
          </a:ln>
        </p:spPr>
        <p:txBody>
          <a:bodyPr lIns="91388" tIns="45694" rIns="91388" bIns="45694">
            <a:spAutoFit/>
          </a:bodyPr>
          <a:lstStyle/>
          <a:p>
            <a:pPr eaLnBrk="0" hangingPunct="0">
              <a:defRPr/>
            </a:pPr>
            <a:r>
              <a:rPr lang="en-US" sz="600" dirty="0">
                <a:solidFill>
                  <a:schemeClr val="bg2"/>
                </a:solidFill>
                <a:cs typeface="Arial" charset="0"/>
              </a:rPr>
              <a:t>CONFIDENTIAL  </a:t>
            </a:r>
            <a:br>
              <a:rPr lang="en-US" sz="600" dirty="0">
                <a:solidFill>
                  <a:schemeClr val="bg2"/>
                </a:solidFill>
                <a:cs typeface="Arial" charset="0"/>
              </a:rPr>
            </a:br>
            <a:r>
              <a:rPr lang="en-US" sz="600" dirty="0">
                <a:solidFill>
                  <a:schemeClr val="bg2"/>
                </a:solidFill>
                <a:cs typeface="Arial" charset="0"/>
              </a:rPr>
              <a:t>© Copyright </a:t>
            </a:r>
            <a:r>
              <a:rPr lang="en-US" sz="600" dirty="0" smtClean="0">
                <a:solidFill>
                  <a:schemeClr val="bg2"/>
                </a:solidFill>
                <a:cs typeface="Arial" charset="0"/>
              </a:rPr>
              <a:t>2011. </a:t>
            </a:r>
            <a:r>
              <a:rPr lang="en-US" sz="600" dirty="0">
                <a:solidFill>
                  <a:schemeClr val="bg2"/>
                </a:solidFill>
                <a:cs typeface="Arial" charset="0"/>
              </a:rPr>
              <a:t>Aruba Networks, Inc. </a:t>
            </a:r>
            <a:br>
              <a:rPr lang="en-US" sz="600" dirty="0">
                <a:solidFill>
                  <a:schemeClr val="bg2"/>
                </a:solidFill>
                <a:cs typeface="Arial" charset="0"/>
              </a:rPr>
            </a:br>
            <a:r>
              <a:rPr lang="en-US" sz="600" dirty="0">
                <a:solidFill>
                  <a:schemeClr val="bg2"/>
                </a:solidFill>
                <a:cs typeface="Arial" charset="0"/>
              </a:rPr>
              <a:t>All rights reserved</a:t>
            </a:r>
          </a:p>
        </p:txBody>
      </p:sp>
      <p:sp>
        <p:nvSpPr>
          <p:cNvPr id="8" name="Rectangle 7"/>
          <p:cNvSpPr>
            <a:spLocks noChangeArrowheads="1"/>
          </p:cNvSpPr>
          <p:nvPr/>
        </p:nvSpPr>
        <p:spPr bwMode="auto">
          <a:xfrm>
            <a:off x="87313" y="6621463"/>
            <a:ext cx="323850" cy="228600"/>
          </a:xfrm>
          <a:prstGeom prst="rect">
            <a:avLst/>
          </a:prstGeom>
          <a:noFill/>
          <a:ln w="9525">
            <a:noFill/>
            <a:miter lim="800000"/>
            <a:headEnd/>
            <a:tailEnd/>
          </a:ln>
          <a:effectLst/>
        </p:spPr>
        <p:txBody>
          <a:bodyPr wrap="none" lIns="91388" tIns="45694" rIns="91388" bIns="45694">
            <a:spAutoFit/>
          </a:bodyPr>
          <a:lstStyle/>
          <a:p>
            <a:pPr eaLnBrk="0" hangingPunct="0">
              <a:defRPr/>
            </a:pPr>
            <a:fld id="{55C7198D-B6EA-41F7-9757-00711726115F}" type="slidenum">
              <a:rPr lang="en-US" altLang="ja-JP" sz="900">
                <a:solidFill>
                  <a:schemeClr val="bg1"/>
                </a:solidFill>
                <a:cs typeface="Arial" charset="0"/>
              </a:rPr>
              <a:pPr eaLnBrk="0" hangingPunct="0">
                <a:defRPr/>
              </a:pPr>
              <a:t>‹#›</a:t>
            </a:fld>
            <a:endParaRPr lang="en-US" altLang="ja-JP" sz="900">
              <a:solidFill>
                <a:schemeClr val="bg1"/>
              </a:solidFill>
              <a:cs typeface="Arial" charset="0"/>
            </a:endParaRPr>
          </a:p>
        </p:txBody>
      </p:sp>
      <p:cxnSp>
        <p:nvCxnSpPr>
          <p:cNvPr id="9" name="Straight Connector 24"/>
          <p:cNvCxnSpPr>
            <a:cxnSpLocks noChangeShapeType="1"/>
          </p:cNvCxnSpPr>
          <p:nvPr/>
        </p:nvCxnSpPr>
        <p:spPr bwMode="auto">
          <a:xfrm>
            <a:off x="808038" y="6356350"/>
            <a:ext cx="7543800" cy="1588"/>
          </a:xfrm>
          <a:prstGeom prst="line">
            <a:avLst/>
          </a:prstGeom>
          <a:noFill/>
          <a:ln w="38100">
            <a:solidFill>
              <a:schemeClr val="bg2"/>
            </a:solidFill>
            <a:round/>
            <a:headEnd/>
            <a:tailEnd/>
          </a:ln>
        </p:spPr>
      </p:cxnSp>
      <p:pic>
        <p:nvPicPr>
          <p:cNvPr id="10" name="Picture 53" descr="Aruba_colorlogo.png"/>
          <p:cNvPicPr>
            <a:picLocks noChangeAspect="1"/>
          </p:cNvPicPr>
          <p:nvPr/>
        </p:nvPicPr>
        <p:blipFill>
          <a:blip r:embed="rId3" cstate="print"/>
          <a:srcRect/>
          <a:stretch>
            <a:fillRect/>
          </a:stretch>
        </p:blipFill>
        <p:spPr bwMode="auto">
          <a:xfrm>
            <a:off x="7448550" y="6521450"/>
            <a:ext cx="898525" cy="249238"/>
          </a:xfrm>
          <a:prstGeom prst="rect">
            <a:avLst/>
          </a:prstGeom>
          <a:noFill/>
          <a:ln w="9525">
            <a:noFill/>
            <a:miter lim="800000"/>
            <a:headEnd/>
            <a:tailEnd/>
          </a:ln>
        </p:spPr>
      </p:pic>
      <p:pic>
        <p:nvPicPr>
          <p:cNvPr id="11" name="Picture 6" descr="contentslide_graphic4_gray.png"/>
          <p:cNvPicPr>
            <a:picLocks noChangeAspect="1"/>
          </p:cNvPicPr>
          <p:nvPr/>
        </p:nvPicPr>
        <p:blipFill>
          <a:blip r:embed="rId2" cstate="print"/>
          <a:srcRect/>
          <a:stretch>
            <a:fillRect/>
          </a:stretch>
        </p:blipFill>
        <p:spPr bwMode="auto">
          <a:xfrm>
            <a:off x="0" y="0"/>
            <a:ext cx="9144000" cy="938213"/>
          </a:xfrm>
          <a:prstGeom prst="rect">
            <a:avLst/>
          </a:prstGeom>
          <a:noFill/>
          <a:ln w="9525">
            <a:noFill/>
            <a:miter lim="800000"/>
            <a:headEnd/>
            <a:tailEnd/>
          </a:ln>
        </p:spPr>
      </p:pic>
      <p:cxnSp>
        <p:nvCxnSpPr>
          <p:cNvPr id="12" name="Straight Connector 24"/>
          <p:cNvCxnSpPr>
            <a:cxnSpLocks noChangeShapeType="1"/>
          </p:cNvCxnSpPr>
          <p:nvPr/>
        </p:nvCxnSpPr>
        <p:spPr bwMode="auto">
          <a:xfrm>
            <a:off x="808038" y="6356350"/>
            <a:ext cx="7543800" cy="1588"/>
          </a:xfrm>
          <a:prstGeom prst="line">
            <a:avLst/>
          </a:prstGeom>
          <a:noFill/>
          <a:ln w="38100">
            <a:solidFill>
              <a:schemeClr val="bg2"/>
            </a:solidFill>
            <a:round/>
            <a:headEnd/>
            <a:tailEnd/>
          </a:ln>
        </p:spPr>
      </p:cxnSp>
      <p:pic>
        <p:nvPicPr>
          <p:cNvPr id="14" name="Picture 53" descr="Aruba_colorlogo.png"/>
          <p:cNvPicPr>
            <a:picLocks noChangeAspect="1"/>
          </p:cNvPicPr>
          <p:nvPr/>
        </p:nvPicPr>
        <p:blipFill>
          <a:blip r:embed="rId3" cstate="print"/>
          <a:srcRect/>
          <a:stretch>
            <a:fillRect/>
          </a:stretch>
        </p:blipFill>
        <p:spPr bwMode="auto">
          <a:xfrm>
            <a:off x="7448550" y="6521450"/>
            <a:ext cx="898525" cy="249238"/>
          </a:xfrm>
          <a:prstGeom prst="rect">
            <a:avLst/>
          </a:prstGeom>
          <a:noFill/>
          <a:ln w="9525">
            <a:noFill/>
            <a:miter lim="800000"/>
            <a:headEnd/>
            <a:tailEnd/>
          </a:ln>
        </p:spPr>
      </p:pic>
      <p:sp>
        <p:nvSpPr>
          <p:cNvPr id="13" name="Title 1"/>
          <p:cNvSpPr>
            <a:spLocks noGrp="1"/>
          </p:cNvSpPr>
          <p:nvPr>
            <p:ph type="title"/>
          </p:nvPr>
        </p:nvSpPr>
        <p:spPr>
          <a:xfrm>
            <a:off x="723900" y="0"/>
            <a:ext cx="8420100" cy="876300"/>
          </a:xfrm>
          <a:noFill/>
          <a:ln w="9525">
            <a:noFill/>
            <a:miter lim="800000"/>
            <a:headEnd/>
            <a:tailEnd/>
          </a:ln>
        </p:spPr>
        <p:txBody>
          <a:bodyPr/>
          <a:lstStyle>
            <a:lvl1pPr>
              <a:defRPr lang="en-US" altLang="ja-JP" sz="3200" b="1" i="0" dirty="0">
                <a:solidFill>
                  <a:schemeClr val="bg1"/>
                </a:solidFill>
                <a:latin typeface="Arial"/>
                <a:ea typeface="ＭＳ Ｐゴシック" pitchFamily="34" charset="-128"/>
                <a:cs typeface="Arial"/>
              </a:defRPr>
            </a:lvl1pPr>
          </a:lstStyle>
          <a:p>
            <a:pPr lvl="0"/>
            <a:r>
              <a:rPr lang="en-US" smtClean="0"/>
              <a:t>Click to edit Master title style</a:t>
            </a:r>
            <a:endParaRPr lang="en-US" dirty="0"/>
          </a:p>
        </p:txBody>
      </p:sp>
      <p:sp>
        <p:nvSpPr>
          <p:cNvPr id="16" name="Text Placeholder 15"/>
          <p:cNvSpPr>
            <a:spLocks noGrp="1"/>
          </p:cNvSpPr>
          <p:nvPr>
            <p:ph type="body" sz="quarter" idx="10" hasCustomPrompt="1"/>
          </p:nvPr>
        </p:nvSpPr>
        <p:spPr>
          <a:xfrm>
            <a:off x="808038" y="1630120"/>
            <a:ext cx="7543800" cy="4224580"/>
          </a:xfrm>
        </p:spPr>
        <p:txBody>
          <a:bodyPr/>
          <a:lstStyle>
            <a:lvl1pPr marL="233363" marR="0" indent="-233363" algn="l" defTabSz="914400" rtl="0" eaLnBrk="0" fontAlgn="base" latinLnBrk="0" hangingPunct="0">
              <a:lnSpc>
                <a:spcPct val="100000"/>
              </a:lnSpc>
              <a:spcBef>
                <a:spcPts val="0"/>
              </a:spcBef>
              <a:spcAft>
                <a:spcPts val="600"/>
              </a:spcAft>
              <a:buClr>
                <a:srgbClr val="FF9933"/>
              </a:buClr>
              <a:buSzTx/>
              <a:buFontTx/>
              <a:buChar char="•"/>
              <a:tabLst/>
              <a:defRPr sz="2400" baseline="0">
                <a:solidFill>
                  <a:schemeClr val="tx1"/>
                </a:solidFill>
              </a:defRPr>
            </a:lvl1pPr>
            <a:lvl2pPr>
              <a:lnSpc>
                <a:spcPct val="100000"/>
              </a:lnSpc>
              <a:spcBef>
                <a:spcPts val="0"/>
              </a:spcBef>
              <a:spcAft>
                <a:spcPts val="600"/>
              </a:spcAft>
              <a:defRPr>
                <a:solidFill>
                  <a:schemeClr val="bg2">
                    <a:lumMod val="75000"/>
                  </a:schemeClr>
                </a:solidFill>
              </a:defRPr>
            </a:lvl2pPr>
            <a:lvl3pPr indent="-246063">
              <a:lnSpc>
                <a:spcPct val="100000"/>
              </a:lnSpc>
              <a:spcBef>
                <a:spcPts val="0"/>
              </a:spcBef>
              <a:spcAft>
                <a:spcPts val="600"/>
              </a:spcAft>
              <a:defRPr>
                <a:solidFill>
                  <a:schemeClr val="bg2">
                    <a:lumMod val="75000"/>
                  </a:schemeClr>
                </a:solidFill>
              </a:defRPr>
            </a:lvl3pPr>
          </a:lstStyle>
          <a:p>
            <a:pPr marL="0" indent="0">
              <a:lnSpc>
                <a:spcPct val="100000"/>
              </a:lnSpc>
              <a:spcBef>
                <a:spcPts val="0"/>
              </a:spcBef>
              <a:spcAft>
                <a:spcPts val="1800"/>
              </a:spcAft>
              <a:buFontTx/>
              <a:buNone/>
              <a:defRPr/>
            </a:pPr>
            <a:r>
              <a:rPr lang="en-US" dirty="0" smtClean="0">
                <a:latin typeface="Arial" charset="0"/>
                <a:cs typeface="Arial" charset="0"/>
              </a:rPr>
              <a:t>Sub headline is 24 pt Arial bold, Text 1</a:t>
            </a:r>
          </a:p>
          <a:p>
            <a:pPr marL="233363" indent="-233363">
              <a:lnSpc>
                <a:spcPct val="100000"/>
              </a:lnSpc>
              <a:spcBef>
                <a:spcPts val="0"/>
              </a:spcBef>
              <a:spcAft>
                <a:spcPts val="600"/>
              </a:spcAft>
              <a:buFontTx/>
              <a:buChar char="•"/>
              <a:defRPr/>
            </a:pPr>
            <a:r>
              <a:rPr lang="en-US" dirty="0" smtClean="0">
                <a:solidFill>
                  <a:srgbClr val="000000"/>
                </a:solidFill>
                <a:latin typeface="Arial" charset="0"/>
                <a:cs typeface="Arial" charset="0"/>
              </a:rPr>
              <a:t>First-level bullet is 24 pt Arial bold</a:t>
            </a:r>
          </a:p>
          <a:p>
            <a:pPr lvl="1">
              <a:lnSpc>
                <a:spcPct val="100000"/>
              </a:lnSpc>
              <a:spcBef>
                <a:spcPts val="0"/>
              </a:spcBef>
              <a:spcAft>
                <a:spcPts val="600"/>
              </a:spcAft>
              <a:defRPr/>
            </a:pPr>
            <a:r>
              <a:rPr lang="en-US" dirty="0" smtClean="0">
                <a:solidFill>
                  <a:srgbClr val="595959"/>
                </a:solidFill>
                <a:latin typeface="Arial" charset="0"/>
                <a:cs typeface="Arial" charset="0"/>
              </a:rPr>
              <a:t>Second-level bullet is 20 pt Arial, Text 1 lighter 35%</a:t>
            </a:r>
          </a:p>
          <a:p>
            <a:pPr lvl="2" indent="-246063">
              <a:lnSpc>
                <a:spcPct val="100000"/>
              </a:lnSpc>
              <a:spcBef>
                <a:spcPts val="0"/>
              </a:spcBef>
              <a:spcAft>
                <a:spcPts val="600"/>
              </a:spcAft>
              <a:defRPr/>
            </a:pPr>
            <a:r>
              <a:rPr lang="en-US" dirty="0" smtClean="0">
                <a:solidFill>
                  <a:srgbClr val="595959"/>
                </a:solidFill>
                <a:latin typeface="Arial" charset="0"/>
                <a:cs typeface="Arial" charset="0"/>
              </a:rPr>
              <a:t>Third-level bullet is 18 pt Arial, Text 1 lighter 35%</a:t>
            </a:r>
          </a:p>
          <a:p>
            <a:pPr marL="233363" indent="-233363">
              <a:lnSpc>
                <a:spcPct val="100000"/>
              </a:lnSpc>
              <a:spcBef>
                <a:spcPts val="0"/>
              </a:spcBef>
              <a:spcAft>
                <a:spcPts val="600"/>
              </a:spcAft>
              <a:buFontTx/>
              <a:buChar char="•"/>
              <a:defRPr/>
            </a:pPr>
            <a:r>
              <a:rPr lang="en-US" dirty="0" smtClean="0">
                <a:latin typeface="Arial" charset="0"/>
                <a:cs typeface="Arial" charset="0"/>
              </a:rPr>
              <a:t>First-level bullet is 24 pt Arial bold</a:t>
            </a:r>
          </a:p>
          <a:p>
            <a:pPr lvl="1">
              <a:lnSpc>
                <a:spcPct val="100000"/>
              </a:lnSpc>
              <a:spcBef>
                <a:spcPts val="0"/>
              </a:spcBef>
              <a:spcAft>
                <a:spcPts val="600"/>
              </a:spcAft>
              <a:defRPr/>
            </a:pPr>
            <a:r>
              <a:rPr lang="en-US" dirty="0" smtClean="0">
                <a:solidFill>
                  <a:srgbClr val="595959"/>
                </a:solidFill>
                <a:latin typeface="Arial" charset="0"/>
                <a:cs typeface="Arial" charset="0"/>
              </a:rPr>
              <a:t>Second-level bullet is 20 pt Arial, Text 1 lighter 35%</a:t>
            </a:r>
          </a:p>
          <a:p>
            <a:pPr lvl="1">
              <a:lnSpc>
                <a:spcPct val="100000"/>
              </a:lnSpc>
              <a:spcBef>
                <a:spcPts val="0"/>
              </a:spcBef>
              <a:spcAft>
                <a:spcPts val="600"/>
              </a:spcAft>
              <a:defRPr/>
            </a:pPr>
            <a:r>
              <a:rPr lang="en-US" dirty="0" smtClean="0">
                <a:solidFill>
                  <a:srgbClr val="595959"/>
                </a:solidFill>
                <a:latin typeface="Arial" charset="0"/>
                <a:cs typeface="Arial" charset="0"/>
              </a:rPr>
              <a:t>Second-level bullet is 20 pt Arial, Text 1 lighter 35%</a:t>
            </a:r>
          </a:p>
          <a:p>
            <a:pPr lvl="2" indent="-246063">
              <a:lnSpc>
                <a:spcPct val="100000"/>
              </a:lnSpc>
              <a:spcBef>
                <a:spcPts val="0"/>
              </a:spcBef>
              <a:spcAft>
                <a:spcPts val="600"/>
              </a:spcAft>
              <a:defRPr/>
            </a:pPr>
            <a:r>
              <a:rPr lang="en-US" dirty="0" smtClean="0">
                <a:solidFill>
                  <a:srgbClr val="595959"/>
                </a:solidFill>
                <a:latin typeface="Arial" charset="0"/>
                <a:cs typeface="Arial" charset="0"/>
              </a:rPr>
              <a:t>Third-level bullet is 18 pt Arial, Text 1 lighter 35%</a:t>
            </a:r>
          </a:p>
          <a:p>
            <a:pPr lvl="2">
              <a:lnSpc>
                <a:spcPct val="100000"/>
              </a:lnSpc>
              <a:spcBef>
                <a:spcPts val="0"/>
              </a:spcBef>
              <a:spcAft>
                <a:spcPts val="600"/>
              </a:spcAft>
              <a:defRPr/>
            </a:pPr>
            <a:r>
              <a:rPr lang="en-US" dirty="0" smtClean="0">
                <a:solidFill>
                  <a:srgbClr val="595959"/>
                </a:solidFill>
                <a:latin typeface="Arial" charset="0"/>
                <a:cs typeface="Arial" charset="0"/>
              </a:rPr>
              <a:t>Third-level bullet is 18 pt Arial, Text 1 lighter 35%</a:t>
            </a:r>
          </a:p>
          <a:p>
            <a:pPr lvl="2"/>
            <a:endParaRPr lang="en-US" dirty="0" smtClean="0"/>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Rectangle 2"/>
          <p:cNvSpPr/>
          <p:nvPr/>
        </p:nvSpPr>
        <p:spPr bwMode="auto">
          <a:xfrm>
            <a:off x="0" y="0"/>
            <a:ext cx="9163050" cy="6867525"/>
          </a:xfrm>
          <a:prstGeom prst="rect">
            <a:avLst/>
          </a:prstGeom>
          <a:solidFill>
            <a:schemeClr val="tx1">
              <a:lumMod val="75000"/>
              <a:lumOff val="25000"/>
            </a:schemeClr>
          </a:solidFill>
          <a:ln w="9525" cap="flat" cmpd="sng" algn="ctr">
            <a:noFill/>
            <a:prstDash val="solid"/>
            <a:round/>
            <a:headEnd type="none" w="med" len="med"/>
            <a:tailEnd type="none" w="med" len="med"/>
          </a:ln>
          <a:effectLst/>
        </p:spPr>
        <p:txBody>
          <a:bodyPr/>
          <a:lstStyle/>
          <a:p>
            <a:pPr eaLnBrk="0" hangingPunct="0">
              <a:defRPr/>
            </a:pPr>
            <a:endParaRPr lang="en-US">
              <a:ea typeface="ＭＳ Ｐゴシック" pitchFamily="34" charset="-128"/>
              <a:cs typeface="ＭＳ Ｐゴシック" charset="-128"/>
            </a:endParaRPr>
          </a:p>
        </p:txBody>
      </p:sp>
      <p:pic>
        <p:nvPicPr>
          <p:cNvPr id="4" name="Picture 3" descr="segueslide_b.png"/>
          <p:cNvPicPr>
            <a:picLocks noChangeAspect="1"/>
          </p:cNvPicPr>
          <p:nvPr/>
        </p:nvPicPr>
        <p:blipFill>
          <a:blip r:embed="rId2" cstate="print"/>
          <a:srcRect/>
          <a:stretch>
            <a:fillRect/>
          </a:stretch>
        </p:blipFill>
        <p:spPr bwMode="auto">
          <a:xfrm>
            <a:off x="0" y="2679700"/>
            <a:ext cx="9144000" cy="4178300"/>
          </a:xfrm>
          <a:prstGeom prst="rect">
            <a:avLst/>
          </a:prstGeom>
          <a:noFill/>
          <a:ln w="9525">
            <a:noFill/>
            <a:miter lim="800000"/>
            <a:headEnd/>
            <a:tailEnd/>
          </a:ln>
        </p:spPr>
      </p:pic>
      <p:pic>
        <p:nvPicPr>
          <p:cNvPr id="5" name="Picture 4" descr="segueslide_R.png"/>
          <p:cNvPicPr>
            <a:picLocks noChangeAspect="1"/>
          </p:cNvPicPr>
          <p:nvPr/>
        </p:nvPicPr>
        <p:blipFill>
          <a:blip r:embed="rId3" cstate="print"/>
          <a:srcRect/>
          <a:stretch>
            <a:fillRect/>
          </a:stretch>
        </p:blipFill>
        <p:spPr bwMode="auto">
          <a:xfrm>
            <a:off x="0" y="0"/>
            <a:ext cx="9144000" cy="4179888"/>
          </a:xfrm>
          <a:prstGeom prst="rect">
            <a:avLst/>
          </a:prstGeom>
          <a:noFill/>
          <a:ln w="9525">
            <a:noFill/>
            <a:miter lim="800000"/>
            <a:headEnd/>
            <a:tailEnd/>
          </a:ln>
        </p:spPr>
      </p:pic>
      <p:pic>
        <p:nvPicPr>
          <p:cNvPr id="6" name="Picture 5" descr="Aruba_colorlogo_white.png"/>
          <p:cNvPicPr>
            <a:picLocks noChangeAspect="1"/>
          </p:cNvPicPr>
          <p:nvPr/>
        </p:nvPicPr>
        <p:blipFill>
          <a:blip r:embed="rId4" cstate="print"/>
          <a:srcRect/>
          <a:stretch>
            <a:fillRect/>
          </a:stretch>
        </p:blipFill>
        <p:spPr bwMode="auto">
          <a:xfrm>
            <a:off x="7443788" y="6521450"/>
            <a:ext cx="912812" cy="254000"/>
          </a:xfrm>
          <a:prstGeom prst="rect">
            <a:avLst/>
          </a:prstGeom>
          <a:noFill/>
          <a:ln w="9525">
            <a:noFill/>
            <a:miter lim="800000"/>
            <a:headEnd/>
            <a:tailEnd/>
          </a:ln>
        </p:spPr>
      </p:pic>
      <p:sp>
        <p:nvSpPr>
          <p:cNvPr id="2" name="Title 1"/>
          <p:cNvSpPr>
            <a:spLocks noGrp="1"/>
          </p:cNvSpPr>
          <p:nvPr>
            <p:ph type="title"/>
          </p:nvPr>
        </p:nvSpPr>
        <p:spPr>
          <a:xfrm>
            <a:off x="900038" y="3192462"/>
            <a:ext cx="7366000" cy="473075"/>
          </a:xfrm>
        </p:spPr>
        <p:txBody>
          <a:bodyPr anchor="ctr"/>
          <a:lstStyle>
            <a:lvl1pPr algn="ctr">
              <a:defRPr sz="2400" b="0">
                <a:solidFill>
                  <a:schemeClr val="bg1"/>
                </a:solidFill>
              </a:defRPr>
            </a:lvl1pPr>
          </a:lstStyle>
          <a:p>
            <a:r>
              <a:rPr lang="en-US" smtClean="0"/>
              <a:t>Click to edit Master title style</a:t>
            </a:r>
            <a:endParaRPr lang="en-US" dirty="0"/>
          </a:p>
        </p:txBody>
      </p:sp>
      <p:sp>
        <p:nvSpPr>
          <p:cNvPr id="7" name="Text Box 15"/>
          <p:cNvSpPr txBox="1">
            <a:spLocks noChangeArrowheads="1"/>
          </p:cNvSpPr>
          <p:nvPr/>
        </p:nvSpPr>
        <p:spPr bwMode="auto">
          <a:xfrm>
            <a:off x="733425" y="6480175"/>
            <a:ext cx="1595438" cy="368300"/>
          </a:xfrm>
          <a:prstGeom prst="rect">
            <a:avLst/>
          </a:prstGeom>
          <a:noFill/>
          <a:ln w="9525">
            <a:noFill/>
            <a:miter lim="800000"/>
            <a:headEnd/>
            <a:tailEnd/>
          </a:ln>
        </p:spPr>
        <p:txBody>
          <a:bodyPr lIns="91388" tIns="45694" rIns="91388" bIns="45694">
            <a:spAutoFit/>
          </a:bodyPr>
          <a:lstStyle/>
          <a:p>
            <a:pPr eaLnBrk="0" hangingPunct="0">
              <a:defRPr/>
            </a:pPr>
            <a:r>
              <a:rPr lang="en-US" sz="600" dirty="0">
                <a:solidFill>
                  <a:schemeClr val="bg2"/>
                </a:solidFill>
                <a:cs typeface="Arial" charset="0"/>
              </a:rPr>
              <a:t>CONFIDENTIAL  </a:t>
            </a:r>
            <a:br>
              <a:rPr lang="en-US" sz="600" dirty="0">
                <a:solidFill>
                  <a:schemeClr val="bg2"/>
                </a:solidFill>
                <a:cs typeface="Arial" charset="0"/>
              </a:rPr>
            </a:br>
            <a:r>
              <a:rPr lang="en-US" sz="600" dirty="0">
                <a:solidFill>
                  <a:schemeClr val="bg2"/>
                </a:solidFill>
                <a:cs typeface="Arial" charset="0"/>
              </a:rPr>
              <a:t>© Copyright </a:t>
            </a:r>
            <a:r>
              <a:rPr lang="en-US" sz="600" dirty="0" smtClean="0">
                <a:solidFill>
                  <a:schemeClr val="bg2"/>
                </a:solidFill>
                <a:cs typeface="Arial" charset="0"/>
              </a:rPr>
              <a:t>2011. </a:t>
            </a:r>
            <a:r>
              <a:rPr lang="en-US" sz="600" dirty="0">
                <a:solidFill>
                  <a:schemeClr val="bg2"/>
                </a:solidFill>
                <a:cs typeface="Arial" charset="0"/>
              </a:rPr>
              <a:t>Aruba Networks, Inc. </a:t>
            </a:r>
            <a:br>
              <a:rPr lang="en-US" sz="600" dirty="0">
                <a:solidFill>
                  <a:schemeClr val="bg2"/>
                </a:solidFill>
                <a:cs typeface="Arial" charset="0"/>
              </a:rPr>
            </a:br>
            <a:r>
              <a:rPr lang="en-US" sz="600" dirty="0">
                <a:solidFill>
                  <a:schemeClr val="bg2"/>
                </a:solidFill>
                <a:cs typeface="Arial" charset="0"/>
              </a:rPr>
              <a:t>All rights reserved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Rectangle 2"/>
          <p:cNvSpPr/>
          <p:nvPr/>
        </p:nvSpPr>
        <p:spPr bwMode="auto">
          <a:xfrm>
            <a:off x="0" y="0"/>
            <a:ext cx="9163050" cy="6867525"/>
          </a:xfrm>
          <a:prstGeom prst="rect">
            <a:avLst/>
          </a:prstGeom>
          <a:solidFill>
            <a:schemeClr val="tx1">
              <a:lumMod val="75000"/>
              <a:lumOff val="25000"/>
            </a:schemeClr>
          </a:solidFill>
          <a:ln w="9525" cap="flat" cmpd="sng" algn="ctr">
            <a:noFill/>
            <a:prstDash val="solid"/>
            <a:round/>
            <a:headEnd type="none" w="med" len="med"/>
            <a:tailEnd type="none" w="med" len="med"/>
          </a:ln>
          <a:effectLst/>
        </p:spPr>
        <p:txBody>
          <a:bodyPr/>
          <a:lstStyle/>
          <a:p>
            <a:pPr eaLnBrk="0" hangingPunct="0">
              <a:defRPr/>
            </a:pPr>
            <a:endParaRPr lang="en-US">
              <a:ea typeface="ＭＳ Ｐゴシック" pitchFamily="34" charset="-128"/>
              <a:cs typeface="ＭＳ Ｐゴシック" charset="-128"/>
            </a:endParaRPr>
          </a:p>
        </p:txBody>
      </p:sp>
      <p:pic>
        <p:nvPicPr>
          <p:cNvPr id="4" name="Picture 3" descr="segueslide_L.png"/>
          <p:cNvPicPr>
            <a:picLocks noChangeAspect="1"/>
          </p:cNvPicPr>
          <p:nvPr/>
        </p:nvPicPr>
        <p:blipFill>
          <a:blip r:embed="rId2" cstate="print"/>
          <a:srcRect/>
          <a:stretch>
            <a:fillRect/>
          </a:stretch>
        </p:blipFill>
        <p:spPr bwMode="auto">
          <a:xfrm>
            <a:off x="8742363" y="0"/>
            <a:ext cx="3136900" cy="6858000"/>
          </a:xfrm>
          <a:prstGeom prst="rect">
            <a:avLst/>
          </a:prstGeom>
          <a:noFill/>
          <a:ln w="9525">
            <a:noFill/>
            <a:miter lim="800000"/>
            <a:headEnd/>
            <a:tailEnd/>
          </a:ln>
        </p:spPr>
      </p:pic>
      <p:pic>
        <p:nvPicPr>
          <p:cNvPr id="5" name="Picture 4" descr="segueslide_R.png"/>
          <p:cNvPicPr>
            <a:picLocks noChangeAspect="1"/>
          </p:cNvPicPr>
          <p:nvPr/>
        </p:nvPicPr>
        <p:blipFill>
          <a:blip r:embed="rId3" cstate="print"/>
          <a:srcRect/>
          <a:stretch>
            <a:fillRect/>
          </a:stretch>
        </p:blipFill>
        <p:spPr bwMode="auto">
          <a:xfrm>
            <a:off x="-2836863" y="0"/>
            <a:ext cx="3136901" cy="6858000"/>
          </a:xfrm>
          <a:prstGeom prst="rect">
            <a:avLst/>
          </a:prstGeom>
          <a:noFill/>
          <a:ln w="9525">
            <a:noFill/>
            <a:miter lim="800000"/>
            <a:headEnd/>
            <a:tailEnd/>
          </a:ln>
        </p:spPr>
      </p:pic>
      <p:pic>
        <p:nvPicPr>
          <p:cNvPr id="6" name="Picture 5" descr="Aruba_colorlogo_white.png"/>
          <p:cNvPicPr>
            <a:picLocks noChangeAspect="1"/>
          </p:cNvPicPr>
          <p:nvPr/>
        </p:nvPicPr>
        <p:blipFill>
          <a:blip r:embed="rId4" cstate="print"/>
          <a:srcRect/>
          <a:stretch>
            <a:fillRect/>
          </a:stretch>
        </p:blipFill>
        <p:spPr bwMode="auto">
          <a:xfrm>
            <a:off x="7443788" y="6521450"/>
            <a:ext cx="912812" cy="254000"/>
          </a:xfrm>
          <a:prstGeom prst="rect">
            <a:avLst/>
          </a:prstGeom>
          <a:noFill/>
          <a:ln w="9525">
            <a:noFill/>
            <a:miter lim="800000"/>
            <a:headEnd/>
            <a:tailEnd/>
          </a:ln>
        </p:spPr>
      </p:pic>
      <p:sp>
        <p:nvSpPr>
          <p:cNvPr id="2" name="Title 1"/>
          <p:cNvSpPr>
            <a:spLocks noGrp="1"/>
          </p:cNvSpPr>
          <p:nvPr>
            <p:ph type="title"/>
          </p:nvPr>
        </p:nvSpPr>
        <p:spPr>
          <a:xfrm>
            <a:off x="900038" y="3192462"/>
            <a:ext cx="7366000" cy="473075"/>
          </a:xfrm>
        </p:spPr>
        <p:txBody>
          <a:bodyPr anchor="ctr"/>
          <a:lstStyle>
            <a:lvl1pPr algn="ctr">
              <a:defRPr sz="2400" b="0">
                <a:solidFill>
                  <a:schemeClr val="bg1"/>
                </a:solidFill>
              </a:defRPr>
            </a:lvl1pPr>
          </a:lstStyle>
          <a:p>
            <a:r>
              <a:rPr lang="en-US" smtClean="0"/>
              <a:t>Click to edit Master title style</a:t>
            </a:r>
            <a:endParaRPr lang="en-US" dirty="0"/>
          </a:p>
        </p:txBody>
      </p:sp>
      <p:sp>
        <p:nvSpPr>
          <p:cNvPr id="7" name="Text Box 15"/>
          <p:cNvSpPr txBox="1">
            <a:spLocks noChangeArrowheads="1"/>
          </p:cNvSpPr>
          <p:nvPr/>
        </p:nvSpPr>
        <p:spPr bwMode="auto">
          <a:xfrm>
            <a:off x="733425" y="6480175"/>
            <a:ext cx="1595438" cy="368300"/>
          </a:xfrm>
          <a:prstGeom prst="rect">
            <a:avLst/>
          </a:prstGeom>
          <a:noFill/>
          <a:ln w="9525">
            <a:noFill/>
            <a:miter lim="800000"/>
            <a:headEnd/>
            <a:tailEnd/>
          </a:ln>
        </p:spPr>
        <p:txBody>
          <a:bodyPr lIns="91388" tIns="45694" rIns="91388" bIns="45694">
            <a:spAutoFit/>
          </a:bodyPr>
          <a:lstStyle/>
          <a:p>
            <a:pPr eaLnBrk="0" hangingPunct="0">
              <a:defRPr/>
            </a:pPr>
            <a:r>
              <a:rPr lang="en-US" sz="600" dirty="0">
                <a:solidFill>
                  <a:schemeClr val="bg2"/>
                </a:solidFill>
                <a:cs typeface="Arial" charset="0"/>
              </a:rPr>
              <a:t>CONFIDENTIAL  </a:t>
            </a:r>
            <a:br>
              <a:rPr lang="en-US" sz="600" dirty="0">
                <a:solidFill>
                  <a:schemeClr val="bg2"/>
                </a:solidFill>
                <a:cs typeface="Arial" charset="0"/>
              </a:rPr>
            </a:br>
            <a:r>
              <a:rPr lang="en-US" sz="600" dirty="0">
                <a:solidFill>
                  <a:schemeClr val="bg2"/>
                </a:solidFill>
                <a:cs typeface="Arial" charset="0"/>
              </a:rPr>
              <a:t>© Copyright </a:t>
            </a:r>
            <a:r>
              <a:rPr lang="en-US" sz="600" dirty="0" smtClean="0">
                <a:solidFill>
                  <a:schemeClr val="bg2"/>
                </a:solidFill>
                <a:cs typeface="Arial" charset="0"/>
              </a:rPr>
              <a:t>2011. </a:t>
            </a:r>
            <a:r>
              <a:rPr lang="en-US" sz="600" dirty="0">
                <a:solidFill>
                  <a:schemeClr val="bg2"/>
                </a:solidFill>
                <a:cs typeface="Arial" charset="0"/>
              </a:rPr>
              <a:t>Aruba Networks, Inc. </a:t>
            </a:r>
            <a:br>
              <a:rPr lang="en-US" sz="600" dirty="0">
                <a:solidFill>
                  <a:schemeClr val="bg2"/>
                </a:solidFill>
                <a:cs typeface="Arial" charset="0"/>
              </a:rPr>
            </a:br>
            <a:r>
              <a:rPr lang="en-US" sz="600" dirty="0">
                <a:solidFill>
                  <a:schemeClr val="bg2"/>
                </a:solidFill>
                <a:cs typeface="Arial" charset="0"/>
              </a:rPr>
              <a:t>All rights reserved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accel="50000" decel="5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1+#ppt_w/2"/>
                                          </p:val>
                                        </p:tav>
                                        <p:tav tm="100000">
                                          <p:val>
                                            <p:strVal val="#ppt_x"/>
                                          </p:val>
                                        </p:tav>
                                      </p:tavLst>
                                    </p:anim>
                                    <p:anim calcmode="lin" valueType="num">
                                      <p:cBhvr additive="base">
                                        <p:cTn id="12" dur="2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Rectangle 2"/>
          <p:cNvSpPr/>
          <p:nvPr/>
        </p:nvSpPr>
        <p:spPr bwMode="auto">
          <a:xfrm>
            <a:off x="0" y="0"/>
            <a:ext cx="9153525" cy="6867525"/>
          </a:xfrm>
          <a:prstGeom prst="rect">
            <a:avLst/>
          </a:prstGeom>
          <a:solidFill>
            <a:schemeClr val="tx1">
              <a:lumMod val="75000"/>
              <a:lumOff val="25000"/>
            </a:schemeClr>
          </a:solidFill>
          <a:ln w="9525" cap="flat" cmpd="sng" algn="ctr">
            <a:noFill/>
            <a:prstDash val="solid"/>
            <a:round/>
            <a:headEnd type="none" w="med" len="med"/>
            <a:tailEnd type="none" w="med" len="med"/>
          </a:ln>
          <a:effectLst/>
        </p:spPr>
        <p:txBody>
          <a:bodyPr/>
          <a:lstStyle/>
          <a:p>
            <a:pPr eaLnBrk="0" hangingPunct="0">
              <a:defRPr/>
            </a:pPr>
            <a:endParaRPr lang="en-US">
              <a:ea typeface="ＭＳ Ｐゴシック" pitchFamily="34" charset="-128"/>
              <a:cs typeface="ＭＳ Ｐゴシック" charset="-128"/>
            </a:endParaRPr>
          </a:p>
        </p:txBody>
      </p:sp>
      <p:pic>
        <p:nvPicPr>
          <p:cNvPr id="4" name="Picture 7" descr="Aruba_colorlogo_white_lg.png"/>
          <p:cNvPicPr>
            <a:picLocks noChangeAspect="1"/>
          </p:cNvPicPr>
          <p:nvPr/>
        </p:nvPicPr>
        <p:blipFill>
          <a:blip r:embed="rId2" cstate="print"/>
          <a:srcRect/>
          <a:stretch>
            <a:fillRect/>
          </a:stretch>
        </p:blipFill>
        <p:spPr bwMode="auto">
          <a:xfrm>
            <a:off x="3724275" y="3208338"/>
            <a:ext cx="1716088" cy="481012"/>
          </a:xfrm>
          <a:prstGeom prst="rect">
            <a:avLst/>
          </a:prstGeom>
          <a:noFill/>
          <a:ln w="9525">
            <a:noFill/>
            <a:miter lim="800000"/>
            <a:headEnd/>
            <a:tailEnd/>
          </a:ln>
        </p:spPr>
      </p:pic>
      <p:sp>
        <p:nvSpPr>
          <p:cNvPr id="5" name="Text Placeholder 4"/>
          <p:cNvSpPr>
            <a:spLocks noGrp="1"/>
          </p:cNvSpPr>
          <p:nvPr>
            <p:ph type="body" sz="quarter" idx="10"/>
          </p:nvPr>
        </p:nvSpPr>
        <p:spPr>
          <a:xfrm>
            <a:off x="1815681" y="4282382"/>
            <a:ext cx="5531005" cy="850900"/>
          </a:xfrm>
        </p:spPr>
        <p:txBody>
          <a:bodyPr/>
          <a:lstStyle>
            <a:lvl1pPr marL="0" indent="0" algn="ctr">
              <a:spcBef>
                <a:spcPts val="0"/>
              </a:spcBef>
              <a:defRPr b="0">
                <a:solidFill>
                  <a:srgbClr val="FFFFFF"/>
                </a:solidFill>
              </a:defRPr>
            </a:lvl1pPr>
          </a:lstStyle>
          <a:p>
            <a:pPr lvl="0"/>
            <a:r>
              <a:rPr lang="en-US" smtClean="0"/>
              <a:t>Click to edit Master text styles</a:t>
            </a:r>
          </a:p>
        </p:txBody>
      </p:sp>
      <p:sp>
        <p:nvSpPr>
          <p:cNvPr id="6" name="Text Box 15"/>
          <p:cNvSpPr txBox="1">
            <a:spLocks noChangeArrowheads="1"/>
          </p:cNvSpPr>
          <p:nvPr/>
        </p:nvSpPr>
        <p:spPr bwMode="auto">
          <a:xfrm>
            <a:off x="733425" y="6480175"/>
            <a:ext cx="1595438" cy="368300"/>
          </a:xfrm>
          <a:prstGeom prst="rect">
            <a:avLst/>
          </a:prstGeom>
          <a:noFill/>
          <a:ln w="9525">
            <a:noFill/>
            <a:miter lim="800000"/>
            <a:headEnd/>
            <a:tailEnd/>
          </a:ln>
        </p:spPr>
        <p:txBody>
          <a:bodyPr lIns="91388" tIns="45694" rIns="91388" bIns="45694">
            <a:spAutoFit/>
          </a:bodyPr>
          <a:lstStyle/>
          <a:p>
            <a:pPr eaLnBrk="0" hangingPunct="0">
              <a:defRPr/>
            </a:pPr>
            <a:r>
              <a:rPr lang="en-US" sz="600" dirty="0">
                <a:solidFill>
                  <a:schemeClr val="bg2"/>
                </a:solidFill>
                <a:cs typeface="Arial" charset="0"/>
              </a:rPr>
              <a:t>CONFIDENTIAL  </a:t>
            </a:r>
            <a:br>
              <a:rPr lang="en-US" sz="600" dirty="0">
                <a:solidFill>
                  <a:schemeClr val="bg2"/>
                </a:solidFill>
                <a:cs typeface="Arial" charset="0"/>
              </a:rPr>
            </a:br>
            <a:r>
              <a:rPr lang="en-US" sz="600" dirty="0">
                <a:solidFill>
                  <a:schemeClr val="bg2"/>
                </a:solidFill>
                <a:cs typeface="Arial" charset="0"/>
              </a:rPr>
              <a:t>© Copyright </a:t>
            </a:r>
            <a:r>
              <a:rPr lang="en-US" sz="600" dirty="0" smtClean="0">
                <a:solidFill>
                  <a:schemeClr val="bg2"/>
                </a:solidFill>
                <a:cs typeface="Arial" charset="0"/>
              </a:rPr>
              <a:t>2011. </a:t>
            </a:r>
            <a:r>
              <a:rPr lang="en-US" sz="600" dirty="0">
                <a:solidFill>
                  <a:schemeClr val="bg2"/>
                </a:solidFill>
                <a:cs typeface="Arial" charset="0"/>
              </a:rPr>
              <a:t>Aruba Networks, Inc. </a:t>
            </a:r>
            <a:br>
              <a:rPr lang="en-US" sz="600" dirty="0">
                <a:solidFill>
                  <a:schemeClr val="bg2"/>
                </a:solidFill>
                <a:cs typeface="Arial" charset="0"/>
              </a:rPr>
            </a:br>
            <a:r>
              <a:rPr lang="en-US" sz="600" dirty="0">
                <a:solidFill>
                  <a:schemeClr val="bg2"/>
                </a:solidFill>
                <a:cs typeface="Arial" charset="0"/>
              </a:rPr>
              <a:t>All rights reserved</a:t>
            </a:r>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Rectangle 18"/>
          <p:cNvSpPr>
            <a:spLocks noGrp="1" noChangeArrowheads="1"/>
          </p:cNvSpPr>
          <p:nvPr>
            <p:ph type="ctrTitle"/>
          </p:nvPr>
        </p:nvSpPr>
        <p:spPr>
          <a:xfrm>
            <a:off x="404813" y="3944938"/>
            <a:ext cx="6645275" cy="1143000"/>
          </a:xfrm>
          <a:effectLst>
            <a:outerShdw dist="17961" dir="2700000" algn="ctr" rotWithShape="0">
              <a:srgbClr val="808080">
                <a:alpha val="60001"/>
              </a:srgbClr>
            </a:outerShdw>
          </a:effectLst>
        </p:spPr>
        <p:txBody>
          <a:bodyPr anchor="t"/>
          <a:lstStyle>
            <a:lvl1pPr>
              <a:defRPr sz="4000">
                <a:solidFill>
                  <a:schemeClr val="tx1"/>
                </a:solidFill>
                <a:latin typeface="Helvetica" pitchFamily="34" charset="0"/>
              </a:defRPr>
            </a:lvl1pPr>
          </a:lstStyle>
          <a:p>
            <a:r>
              <a:rPr lang="en-US"/>
              <a:t>Click to edit Master title style</a:t>
            </a:r>
          </a:p>
        </p:txBody>
      </p:sp>
    </p:spTree>
    <p:extLst>
      <p:ext uri="{BB962C8B-B14F-4D97-AF65-F5344CB8AC3E}">
        <p14:creationId xmlns:p14="http://schemas.microsoft.com/office/powerpoint/2010/main" val="3035331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sldNum" sz="quarter" idx="10"/>
          </p:nvPr>
        </p:nvSpPr>
        <p:spPr>
          <a:ln/>
        </p:spPr>
        <p:txBody>
          <a:bodyPr/>
          <a:lstStyle>
            <a:lvl1pPr>
              <a:defRPr/>
            </a:lvl1pPr>
          </a:lstStyle>
          <a:p>
            <a:pPr>
              <a:defRPr/>
            </a:pPr>
            <a:r>
              <a:rPr lang="en-US"/>
              <a:t>4-</a:t>
            </a:r>
            <a:fld id="{8B7211C2-DA6F-4E96-9014-5D5CD91B6BD9}" type="slidenum">
              <a:rPr lang="en-US"/>
              <a:pPr>
                <a:defRPr/>
              </a:pPr>
              <a:t>‹#›</a:t>
            </a:fld>
            <a:endParaRPr lang="en-US"/>
          </a:p>
        </p:txBody>
      </p:sp>
    </p:spTree>
    <p:extLst>
      <p:ext uri="{BB962C8B-B14F-4D97-AF65-F5344CB8AC3E}">
        <p14:creationId xmlns:p14="http://schemas.microsoft.com/office/powerpoint/2010/main" val="3181876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873125"/>
            <a:ext cx="4070350" cy="5346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6150" y="873125"/>
            <a:ext cx="4070350" cy="5346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sldNum" sz="quarter" idx="10"/>
          </p:nvPr>
        </p:nvSpPr>
        <p:spPr>
          <a:ln/>
        </p:spPr>
        <p:txBody>
          <a:bodyPr/>
          <a:lstStyle>
            <a:lvl1pPr>
              <a:defRPr/>
            </a:lvl1pPr>
          </a:lstStyle>
          <a:p>
            <a:pPr>
              <a:defRPr/>
            </a:pPr>
            <a:r>
              <a:rPr lang="en-US"/>
              <a:t>4-</a:t>
            </a:r>
            <a:fld id="{64626EF7-14A2-4A33-94F1-E906EF6BF081}" type="slidenum">
              <a:rPr lang="en-US"/>
              <a:pPr>
                <a:defRPr/>
              </a:pPr>
              <a:t>‹#›</a:t>
            </a:fld>
            <a:endParaRPr lang="en-US"/>
          </a:p>
        </p:txBody>
      </p:sp>
    </p:spTree>
    <p:extLst>
      <p:ext uri="{BB962C8B-B14F-4D97-AF65-F5344CB8AC3E}">
        <p14:creationId xmlns:p14="http://schemas.microsoft.com/office/powerpoint/2010/main" val="1783579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sldNum" sz="quarter" idx="10"/>
          </p:nvPr>
        </p:nvSpPr>
        <p:spPr>
          <a:ln/>
        </p:spPr>
        <p:txBody>
          <a:bodyPr/>
          <a:lstStyle>
            <a:lvl1pPr>
              <a:defRPr/>
            </a:lvl1pPr>
          </a:lstStyle>
          <a:p>
            <a:pPr>
              <a:defRPr/>
            </a:pPr>
            <a:r>
              <a:rPr lang="en-US"/>
              <a:t>4-</a:t>
            </a:r>
            <a:fld id="{ACC8E618-FDFB-48E4-94A4-AF9896050989}" type="slidenum">
              <a:rPr lang="en-US"/>
              <a:pPr>
                <a:defRPr/>
              </a:pPr>
              <a:t>‹#›</a:t>
            </a:fld>
            <a:endParaRPr lang="en-US"/>
          </a:p>
        </p:txBody>
      </p:sp>
    </p:spTree>
    <p:extLst>
      <p:ext uri="{BB962C8B-B14F-4D97-AF65-F5344CB8AC3E}">
        <p14:creationId xmlns:p14="http://schemas.microsoft.com/office/powerpoint/2010/main" val="1599785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sldNum" sz="quarter" idx="10"/>
          </p:nvPr>
        </p:nvSpPr>
        <p:spPr>
          <a:ln/>
        </p:spPr>
        <p:txBody>
          <a:bodyPr/>
          <a:lstStyle>
            <a:lvl1pPr>
              <a:defRPr/>
            </a:lvl1pPr>
          </a:lstStyle>
          <a:p>
            <a:pPr>
              <a:defRPr/>
            </a:pPr>
            <a:r>
              <a:rPr lang="en-US"/>
              <a:t>4-</a:t>
            </a:r>
            <a:fld id="{14E78BBD-7132-4CAA-A5D4-CA7E07A66E69}" type="slidenum">
              <a:rPr lang="en-US"/>
              <a:pPr>
                <a:defRPr/>
              </a:pPr>
              <a:t>‹#›</a:t>
            </a:fld>
            <a:endParaRPr lang="en-US"/>
          </a:p>
        </p:txBody>
      </p:sp>
    </p:spTree>
    <p:extLst>
      <p:ext uri="{BB962C8B-B14F-4D97-AF65-F5344CB8AC3E}">
        <p14:creationId xmlns:p14="http://schemas.microsoft.com/office/powerpoint/2010/main" val="2315460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sz="quarter" idx="10"/>
          </p:nvPr>
        </p:nvSpPr>
        <p:spPr>
          <a:ln/>
        </p:spPr>
        <p:txBody>
          <a:bodyPr/>
          <a:lstStyle>
            <a:lvl1pPr>
              <a:defRPr/>
            </a:lvl1pPr>
          </a:lstStyle>
          <a:p>
            <a:pPr>
              <a:defRPr/>
            </a:pPr>
            <a:r>
              <a:rPr lang="en-US"/>
              <a:t>4-</a:t>
            </a:r>
            <a:fld id="{A4CA179A-ABAE-4C9D-A772-510542D02301}" type="slidenum">
              <a:rPr lang="en-US"/>
              <a:pPr>
                <a:defRPr/>
              </a:pPr>
              <a:t>‹#›</a:t>
            </a:fld>
            <a:endParaRPr lang="en-US"/>
          </a:p>
        </p:txBody>
      </p:sp>
    </p:spTree>
    <p:extLst>
      <p:ext uri="{BB962C8B-B14F-4D97-AF65-F5344CB8AC3E}">
        <p14:creationId xmlns:p14="http://schemas.microsoft.com/office/powerpoint/2010/main" val="232871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pPr>
              <a:defRPr/>
            </a:pPr>
            <a:r>
              <a:rPr lang="en-US"/>
              <a:t>4-</a:t>
            </a:r>
            <a:fld id="{07C29597-2529-4CA6-88CA-EB27BD24EDB2}" type="slidenum">
              <a:rPr lang="en-US"/>
              <a:pPr>
                <a:defRPr/>
              </a:pPr>
              <a:t>‹#›</a:t>
            </a:fld>
            <a:endParaRPr lang="en-US"/>
          </a:p>
        </p:txBody>
      </p:sp>
    </p:spTree>
    <p:extLst>
      <p:ext uri="{BB962C8B-B14F-4D97-AF65-F5344CB8AC3E}">
        <p14:creationId xmlns:p14="http://schemas.microsoft.com/office/powerpoint/2010/main" val="357196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sldNum" sz="quarter" idx="10"/>
          </p:nvPr>
        </p:nvSpPr>
        <p:spPr>
          <a:ln/>
        </p:spPr>
        <p:txBody>
          <a:bodyPr/>
          <a:lstStyle>
            <a:lvl1pPr>
              <a:defRPr/>
            </a:lvl1pPr>
          </a:lstStyle>
          <a:p>
            <a:pPr>
              <a:defRPr/>
            </a:pPr>
            <a:r>
              <a:rPr lang="en-US"/>
              <a:t>4-</a:t>
            </a:r>
            <a:fld id="{B1CCC2B9-ED6E-4874-BAB8-A5A9A8E6C822}" type="slidenum">
              <a:rPr lang="en-US"/>
              <a:pPr>
                <a:defRPr/>
              </a:pPr>
              <a:t>‹#›</a:t>
            </a:fld>
            <a:endParaRPr lang="en-US"/>
          </a:p>
        </p:txBody>
      </p:sp>
    </p:spTree>
    <p:extLst>
      <p:ext uri="{BB962C8B-B14F-4D97-AF65-F5344CB8AC3E}">
        <p14:creationId xmlns:p14="http://schemas.microsoft.com/office/powerpoint/2010/main" val="3692696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6.png"/><Relationship Id="rId4" Type="http://schemas.openxmlformats.org/officeDocument/2006/relationships/slideLayout" Target="../slideLayouts/slideLayout26.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footer"/>
          <p:cNvPicPr>
            <a:picLocks noChangeAspect="1" noChangeArrowheads="1"/>
          </p:cNvPicPr>
          <p:nvPr/>
        </p:nvPicPr>
        <p:blipFill>
          <a:blip r:embed="rId13">
            <a:extLst>
              <a:ext uri="{28A0092B-C50C-407E-A947-70E740481C1C}">
                <a14:useLocalDpi xmlns:a14="http://schemas.microsoft.com/office/drawing/2010/main" val="0"/>
              </a:ext>
            </a:extLst>
          </a:blip>
          <a:srcRect l="1271"/>
          <a:stretch>
            <a:fillRect/>
          </a:stretch>
        </p:blipFill>
        <p:spPr bwMode="auto">
          <a:xfrm>
            <a:off x="0" y="6410325"/>
            <a:ext cx="77660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Rectangle 12"/>
          <p:cNvSpPr>
            <a:spLocks noChangeArrowheads="1"/>
          </p:cNvSpPr>
          <p:nvPr/>
        </p:nvSpPr>
        <p:spPr bwMode="auto">
          <a:xfrm>
            <a:off x="0" y="-7938"/>
            <a:ext cx="9144000" cy="565151"/>
          </a:xfrm>
          <a:prstGeom prst="rect">
            <a:avLst/>
          </a:prstGeom>
          <a:gradFill rotWithShape="1">
            <a:gsLst>
              <a:gs pos="0">
                <a:schemeClr val="bg2"/>
              </a:gs>
              <a:gs pos="100000">
                <a:schemeClr val="bg1"/>
              </a:gs>
            </a:gsLst>
            <a:lin ang="5400000" scaled="1"/>
          </a:gradFill>
          <a:ln w="9525">
            <a:noFill/>
            <a:miter lim="800000"/>
            <a:headEnd/>
            <a:tailEnd/>
          </a:ln>
        </p:spPr>
        <p:txBody>
          <a:bodyPr wrap="none" anchor="ctr"/>
          <a:lstStyle/>
          <a:p>
            <a:pPr eaLnBrk="0" hangingPunct="0">
              <a:defRPr/>
            </a:pPr>
            <a:endParaRPr lang="en-US" dirty="0">
              <a:ea typeface="MS PGothic"/>
            </a:endParaRPr>
          </a:p>
        </p:txBody>
      </p:sp>
      <p:pic>
        <p:nvPicPr>
          <p:cNvPr id="1028" name="Picture 4" descr="Aruba®_Networks_new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00963" y="6299200"/>
            <a:ext cx="13700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9" name="Text Box 15"/>
          <p:cNvSpPr txBox="1">
            <a:spLocks noChangeArrowheads="1"/>
          </p:cNvSpPr>
          <p:nvPr/>
        </p:nvSpPr>
        <p:spPr bwMode="auto">
          <a:xfrm>
            <a:off x="123825" y="6477000"/>
            <a:ext cx="2513013" cy="198438"/>
          </a:xfrm>
          <a:prstGeom prst="rect">
            <a:avLst/>
          </a:prstGeom>
          <a:noFill/>
          <a:ln w="9525">
            <a:noFill/>
            <a:miter lim="800000"/>
            <a:headEnd/>
            <a:tailEnd/>
          </a:ln>
        </p:spPr>
        <p:txBody>
          <a:bodyPr wrap="none">
            <a:spAutoFit/>
          </a:bodyPr>
          <a:lstStyle>
            <a:lvl1pPr eaLnBrk="0" hangingPunct="0">
              <a:defRPr sz="2400">
                <a:solidFill>
                  <a:schemeClr val="tx1"/>
                </a:solidFill>
                <a:latin typeface="Helvetica" pitchFamily="34" charset="0"/>
                <a:ea typeface="MS PGothic" pitchFamily="34" charset="-128"/>
              </a:defRPr>
            </a:lvl1pPr>
            <a:lvl2pPr marL="742950" indent="-285750" eaLnBrk="0" hangingPunct="0">
              <a:defRPr sz="2400">
                <a:solidFill>
                  <a:schemeClr val="tx1"/>
                </a:solidFill>
                <a:latin typeface="Helvetica" pitchFamily="34" charset="0"/>
                <a:ea typeface="MS PGothic" pitchFamily="34" charset="-128"/>
              </a:defRPr>
            </a:lvl2pPr>
            <a:lvl3pPr marL="1143000" indent="-228600" eaLnBrk="0" hangingPunct="0">
              <a:defRPr sz="2400">
                <a:solidFill>
                  <a:schemeClr val="tx1"/>
                </a:solidFill>
                <a:latin typeface="Helvetica" pitchFamily="34" charset="0"/>
                <a:ea typeface="MS PGothic" pitchFamily="34" charset="-128"/>
              </a:defRPr>
            </a:lvl3pPr>
            <a:lvl4pPr marL="1600200" indent="-228600" eaLnBrk="0" hangingPunct="0">
              <a:defRPr sz="2400">
                <a:solidFill>
                  <a:schemeClr val="tx1"/>
                </a:solidFill>
                <a:latin typeface="Helvetica" pitchFamily="34" charset="0"/>
                <a:ea typeface="MS PGothic" pitchFamily="34" charset="-128"/>
              </a:defRPr>
            </a:lvl4pPr>
            <a:lvl5pPr marL="2057400" indent="-228600" eaLnBrk="0" hangingPunct="0">
              <a:defRPr sz="2400">
                <a:solidFill>
                  <a:schemeClr val="tx1"/>
                </a:solidFill>
                <a:latin typeface="Helvetic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Helvetic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Helvetic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Helvetic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Helvetica" pitchFamily="34" charset="0"/>
                <a:ea typeface="MS PGothic" pitchFamily="34" charset="-128"/>
              </a:defRPr>
            </a:lvl9pPr>
          </a:lstStyle>
          <a:p>
            <a:r>
              <a:rPr lang="en-US" sz="700">
                <a:solidFill>
                  <a:schemeClr val="bg1"/>
                </a:solidFill>
              </a:rPr>
              <a:t>© Copyright 2008  Aruba Networks, Inc.  All rights reserved</a:t>
            </a:r>
          </a:p>
        </p:txBody>
      </p:sp>
      <p:sp>
        <p:nvSpPr>
          <p:cNvPr id="1030" name="Rectangle 17"/>
          <p:cNvSpPr>
            <a:spLocks noGrp="1" noChangeArrowheads="1"/>
          </p:cNvSpPr>
          <p:nvPr>
            <p:ph type="body" idx="1"/>
          </p:nvPr>
        </p:nvSpPr>
        <p:spPr bwMode="auto">
          <a:xfrm>
            <a:off x="533400" y="873125"/>
            <a:ext cx="82931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18"/>
          <p:cNvSpPr>
            <a:spLocks noGrp="1" noChangeArrowheads="1"/>
          </p:cNvSpPr>
          <p:nvPr>
            <p:ph type="title"/>
          </p:nvPr>
        </p:nvSpPr>
        <p:spPr bwMode="auto">
          <a:xfrm>
            <a:off x="457200" y="104775"/>
            <a:ext cx="8305800" cy="609600"/>
          </a:xfrm>
          <a:prstGeom prst="rect">
            <a:avLst/>
          </a:prstGeom>
          <a:noFill/>
          <a:ln w="9525">
            <a:noFill/>
            <a:miter lim="800000"/>
            <a:headEnd/>
            <a:tailEnd/>
          </a:ln>
          <a:effectLst>
            <a:outerShdw dist="12700" algn="ctr" rotWithShape="0">
              <a:srgbClr val="808080"/>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5481" name="Rectangle 9"/>
          <p:cNvSpPr>
            <a:spLocks noGrp="1" noChangeArrowheads="1"/>
          </p:cNvSpPr>
          <p:nvPr>
            <p:ph type="sldNum" sz="quarter" idx="4"/>
          </p:nvPr>
        </p:nvSpPr>
        <p:spPr bwMode="auto">
          <a:xfrm>
            <a:off x="7058025" y="6446838"/>
            <a:ext cx="639763" cy="2333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dirty="0">
                <a:ea typeface="MS PGothic"/>
              </a:defRPr>
            </a:lvl1pPr>
          </a:lstStyle>
          <a:p>
            <a:pPr>
              <a:defRPr/>
            </a:pPr>
            <a:r>
              <a:rPr lang="en-US"/>
              <a:t>4-</a:t>
            </a:r>
            <a:fld id="{FBAC7ED4-8A52-4F51-A656-EAA4DA5A304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5" r:id="rId1"/>
    <p:sldLayoutId id="214748388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200">
          <a:solidFill>
            <a:schemeClr val="tx1"/>
          </a:solidFill>
          <a:latin typeface="+mj-lt"/>
          <a:ea typeface="+mj-ea"/>
          <a:cs typeface="+mj-cs"/>
        </a:defRPr>
      </a:lvl1pPr>
      <a:lvl2pPr algn="l" rtl="0" eaLnBrk="0" fontAlgn="base" hangingPunct="0">
        <a:spcBef>
          <a:spcPct val="0"/>
        </a:spcBef>
        <a:spcAft>
          <a:spcPct val="0"/>
        </a:spcAft>
        <a:defRPr sz="3200">
          <a:solidFill>
            <a:schemeClr val="tx1"/>
          </a:solidFill>
          <a:latin typeface="Helvetica" pitchFamily="34" charset="0"/>
          <a:ea typeface="MS PGothic"/>
          <a:cs typeface="MS PGothic"/>
        </a:defRPr>
      </a:lvl2pPr>
      <a:lvl3pPr algn="l" rtl="0" eaLnBrk="0" fontAlgn="base" hangingPunct="0">
        <a:spcBef>
          <a:spcPct val="0"/>
        </a:spcBef>
        <a:spcAft>
          <a:spcPct val="0"/>
        </a:spcAft>
        <a:defRPr sz="3200">
          <a:solidFill>
            <a:schemeClr val="tx1"/>
          </a:solidFill>
          <a:latin typeface="Helvetica" pitchFamily="34" charset="0"/>
          <a:ea typeface="MS PGothic"/>
          <a:cs typeface="MS PGothic"/>
        </a:defRPr>
      </a:lvl3pPr>
      <a:lvl4pPr algn="l" rtl="0" eaLnBrk="0" fontAlgn="base" hangingPunct="0">
        <a:spcBef>
          <a:spcPct val="0"/>
        </a:spcBef>
        <a:spcAft>
          <a:spcPct val="0"/>
        </a:spcAft>
        <a:defRPr sz="3200">
          <a:solidFill>
            <a:schemeClr val="tx1"/>
          </a:solidFill>
          <a:latin typeface="Helvetica" pitchFamily="34" charset="0"/>
          <a:ea typeface="MS PGothic"/>
          <a:cs typeface="MS PGothic"/>
        </a:defRPr>
      </a:lvl4pPr>
      <a:lvl5pPr algn="l" rtl="0" eaLnBrk="0" fontAlgn="base" hangingPunct="0">
        <a:spcBef>
          <a:spcPct val="0"/>
        </a:spcBef>
        <a:spcAft>
          <a:spcPct val="0"/>
        </a:spcAft>
        <a:defRPr sz="3200">
          <a:solidFill>
            <a:schemeClr val="tx1"/>
          </a:solidFill>
          <a:latin typeface="Helvetica" pitchFamily="34" charset="0"/>
          <a:ea typeface="MS PGothic"/>
          <a:cs typeface="MS PGothic"/>
        </a:defRPr>
      </a:lvl5pPr>
      <a:lvl6pPr marL="457200" algn="l" rtl="0" eaLnBrk="0" fontAlgn="base" hangingPunct="0">
        <a:spcBef>
          <a:spcPct val="0"/>
        </a:spcBef>
        <a:spcAft>
          <a:spcPct val="0"/>
        </a:spcAft>
        <a:defRPr sz="3200">
          <a:solidFill>
            <a:schemeClr val="tx1"/>
          </a:solidFill>
          <a:latin typeface="Helvetica" pitchFamily="34" charset="0"/>
          <a:ea typeface="MS PGothic"/>
          <a:cs typeface="MS PGothic"/>
        </a:defRPr>
      </a:lvl6pPr>
      <a:lvl7pPr marL="914400" algn="l" rtl="0" eaLnBrk="0" fontAlgn="base" hangingPunct="0">
        <a:spcBef>
          <a:spcPct val="0"/>
        </a:spcBef>
        <a:spcAft>
          <a:spcPct val="0"/>
        </a:spcAft>
        <a:defRPr sz="3200">
          <a:solidFill>
            <a:schemeClr val="tx1"/>
          </a:solidFill>
          <a:latin typeface="Helvetica" pitchFamily="34" charset="0"/>
          <a:ea typeface="MS PGothic"/>
          <a:cs typeface="MS PGothic"/>
        </a:defRPr>
      </a:lvl7pPr>
      <a:lvl8pPr marL="1371600" algn="l" rtl="0" eaLnBrk="0" fontAlgn="base" hangingPunct="0">
        <a:spcBef>
          <a:spcPct val="0"/>
        </a:spcBef>
        <a:spcAft>
          <a:spcPct val="0"/>
        </a:spcAft>
        <a:defRPr sz="3200">
          <a:solidFill>
            <a:schemeClr val="tx1"/>
          </a:solidFill>
          <a:latin typeface="Helvetica" pitchFamily="34" charset="0"/>
          <a:ea typeface="MS PGothic"/>
          <a:cs typeface="MS PGothic"/>
        </a:defRPr>
      </a:lvl8pPr>
      <a:lvl9pPr marL="1828800" algn="l" rtl="0" eaLnBrk="0" fontAlgn="base" hangingPunct="0">
        <a:spcBef>
          <a:spcPct val="0"/>
        </a:spcBef>
        <a:spcAft>
          <a:spcPct val="0"/>
        </a:spcAft>
        <a:defRPr sz="3200">
          <a:solidFill>
            <a:schemeClr val="tx1"/>
          </a:solidFill>
          <a:latin typeface="Helvetica" pitchFamily="34" charset="0"/>
          <a:ea typeface="MS PGothic"/>
          <a:cs typeface="MS PGothic"/>
        </a:defRPr>
      </a:lvl9pPr>
    </p:titleStyle>
    <p:bodyStyle>
      <a:lvl1pPr marL="228600" indent="-228600" algn="l" rtl="0" eaLnBrk="0" fontAlgn="base" hangingPunct="0">
        <a:spcBef>
          <a:spcPct val="20000"/>
        </a:spcBef>
        <a:spcAft>
          <a:spcPct val="0"/>
        </a:spcAft>
        <a:buClr>
          <a:srgbClr val="FF9933"/>
        </a:buClr>
        <a:buFont typeface="Times" pitchFamily="18" charset="0"/>
        <a:buChar char="•"/>
        <a:defRPr sz="2400">
          <a:solidFill>
            <a:schemeClr val="tx1"/>
          </a:solidFill>
          <a:latin typeface="+mn-lt"/>
          <a:ea typeface="+mn-ea"/>
          <a:cs typeface="+mn-cs"/>
        </a:defRPr>
      </a:lvl1pPr>
      <a:lvl2pPr marL="474663" indent="-228600" algn="l" rtl="0" eaLnBrk="0" fontAlgn="base" hangingPunct="0">
        <a:spcBef>
          <a:spcPct val="20000"/>
        </a:spcBef>
        <a:spcAft>
          <a:spcPct val="0"/>
        </a:spcAft>
        <a:buClr>
          <a:srgbClr val="FF9933"/>
        </a:buClr>
        <a:buFont typeface="Times" pitchFamily="18" charset="0"/>
        <a:buChar char="•"/>
        <a:defRPr sz="2000">
          <a:solidFill>
            <a:schemeClr val="tx1"/>
          </a:solidFill>
          <a:latin typeface="+mn-lt"/>
          <a:ea typeface="+mn-ea"/>
          <a:cs typeface="+mn-cs"/>
        </a:defRPr>
      </a:lvl2pPr>
      <a:lvl3pPr marL="704850" indent="-228600" algn="l" rtl="0" eaLnBrk="0" fontAlgn="base" hangingPunct="0">
        <a:spcBef>
          <a:spcPct val="20000"/>
        </a:spcBef>
        <a:spcAft>
          <a:spcPct val="0"/>
        </a:spcAft>
        <a:buClr>
          <a:srgbClr val="FF9933"/>
        </a:buClr>
        <a:buFont typeface="Times" pitchFamily="18" charset="0"/>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18" charset="0"/>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18" charset="0"/>
        <a:buChar char="•"/>
        <a:defRPr sz="1200">
          <a:solidFill>
            <a:schemeClr val="tx1"/>
          </a:solidFill>
          <a:latin typeface="+mn-lt"/>
          <a:ea typeface="+mn-ea"/>
          <a:cs typeface="+mn-cs"/>
        </a:defRPr>
      </a:lvl5pPr>
      <a:lvl6pPr marL="2514600" indent="-228600" algn="l" rtl="0" eaLnBrk="0" fontAlgn="base" hangingPunct="0">
        <a:spcBef>
          <a:spcPct val="20000"/>
        </a:spcBef>
        <a:spcAft>
          <a:spcPct val="0"/>
        </a:spcAft>
        <a:buFont typeface="Times" pitchFamily="18" charset="0"/>
        <a:buChar char="•"/>
        <a:defRPr sz="1200">
          <a:solidFill>
            <a:schemeClr val="tx1"/>
          </a:solidFill>
          <a:latin typeface="+mn-lt"/>
          <a:ea typeface="+mn-ea"/>
          <a:cs typeface="+mn-cs"/>
        </a:defRPr>
      </a:lvl6pPr>
      <a:lvl7pPr marL="2971800" indent="-228600" algn="l" rtl="0" eaLnBrk="0" fontAlgn="base" hangingPunct="0">
        <a:spcBef>
          <a:spcPct val="20000"/>
        </a:spcBef>
        <a:spcAft>
          <a:spcPct val="0"/>
        </a:spcAft>
        <a:buFont typeface="Times" pitchFamily="18" charset="0"/>
        <a:buChar char="•"/>
        <a:defRPr sz="1200">
          <a:solidFill>
            <a:schemeClr val="tx1"/>
          </a:solidFill>
          <a:latin typeface="+mn-lt"/>
          <a:ea typeface="+mn-ea"/>
          <a:cs typeface="+mn-cs"/>
        </a:defRPr>
      </a:lvl7pPr>
      <a:lvl8pPr marL="3429000" indent="-228600" algn="l" rtl="0" eaLnBrk="0" fontAlgn="base" hangingPunct="0">
        <a:spcBef>
          <a:spcPct val="20000"/>
        </a:spcBef>
        <a:spcAft>
          <a:spcPct val="0"/>
        </a:spcAft>
        <a:buFont typeface="Times" pitchFamily="18" charset="0"/>
        <a:buChar char="•"/>
        <a:defRPr sz="1200">
          <a:solidFill>
            <a:schemeClr val="tx1"/>
          </a:solidFill>
          <a:latin typeface="+mn-lt"/>
          <a:ea typeface="+mn-ea"/>
          <a:cs typeface="+mn-cs"/>
        </a:defRPr>
      </a:lvl8pPr>
      <a:lvl9pPr marL="3886200" indent="-228600" algn="l" rtl="0" eaLnBrk="0" fontAlgn="base" hangingPunct="0">
        <a:spcBef>
          <a:spcPct val="20000"/>
        </a:spcBef>
        <a:spcAft>
          <a:spcPct val="0"/>
        </a:spcAft>
        <a:buFont typeface="Times" pitchFamily="18" charset="0"/>
        <a:buChar char="•"/>
        <a:defRPr sz="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7"/>
          <p:cNvSpPr>
            <a:spLocks noGrp="1" noChangeArrowheads="1"/>
          </p:cNvSpPr>
          <p:nvPr>
            <p:ph type="body" idx="1"/>
          </p:nvPr>
        </p:nvSpPr>
        <p:spPr bwMode="auto">
          <a:xfrm>
            <a:off x="546100" y="990600"/>
            <a:ext cx="807720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18"/>
          <p:cNvSpPr>
            <a:spLocks noGrp="1" noChangeArrowheads="1"/>
          </p:cNvSpPr>
          <p:nvPr>
            <p:ph type="title"/>
          </p:nvPr>
        </p:nvSpPr>
        <p:spPr bwMode="auto">
          <a:xfrm>
            <a:off x="457200" y="152400"/>
            <a:ext cx="8305800" cy="609600"/>
          </a:xfrm>
          <a:prstGeom prst="rect">
            <a:avLst/>
          </a:prstGeom>
          <a:noFill/>
          <a:ln w="9525">
            <a:noFill/>
            <a:miter lim="800000"/>
            <a:headEnd/>
            <a:tailEnd/>
          </a:ln>
          <a:effectLst>
            <a:outerShdw dist="17961" dir="2700000" algn="ctr" rotWithShape="0">
              <a:srgbClr val="808080"/>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886" r:id="rId1"/>
    <p:sldLayoutId id="2147483884" r:id="rId2"/>
    <p:sldLayoutId id="2147483883" r:id="rId3"/>
    <p:sldLayoutId id="2147483882" r:id="rId4"/>
    <p:sldLayoutId id="2147483881" r:id="rId5"/>
    <p:sldLayoutId id="2147483880" r:id="rId6"/>
    <p:sldLayoutId id="2147483879" r:id="rId7"/>
    <p:sldLayoutId id="2147483878" r:id="rId8"/>
    <p:sldLayoutId id="2147483877" r:id="rId9"/>
    <p:sldLayoutId id="2147483876" r:id="rId10"/>
    <p:sldLayoutId id="2147483875" r:id="rId11"/>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6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Trebuchet MS" pitchFamily="34" charset="0"/>
          <a:ea typeface="MS PGothic"/>
          <a:cs typeface="MS PGothic"/>
        </a:defRPr>
      </a:lvl2pPr>
      <a:lvl3pPr algn="l" rtl="0" eaLnBrk="0" fontAlgn="base" hangingPunct="0">
        <a:spcBef>
          <a:spcPct val="0"/>
        </a:spcBef>
        <a:spcAft>
          <a:spcPct val="0"/>
        </a:spcAft>
        <a:defRPr sz="3600">
          <a:solidFill>
            <a:schemeClr val="bg1"/>
          </a:solidFill>
          <a:latin typeface="Trebuchet MS" pitchFamily="34" charset="0"/>
          <a:ea typeface="MS PGothic"/>
          <a:cs typeface="MS PGothic"/>
        </a:defRPr>
      </a:lvl3pPr>
      <a:lvl4pPr algn="l" rtl="0" eaLnBrk="0" fontAlgn="base" hangingPunct="0">
        <a:spcBef>
          <a:spcPct val="0"/>
        </a:spcBef>
        <a:spcAft>
          <a:spcPct val="0"/>
        </a:spcAft>
        <a:defRPr sz="3600">
          <a:solidFill>
            <a:schemeClr val="bg1"/>
          </a:solidFill>
          <a:latin typeface="Trebuchet MS" pitchFamily="34" charset="0"/>
          <a:ea typeface="MS PGothic"/>
          <a:cs typeface="MS PGothic"/>
        </a:defRPr>
      </a:lvl4pPr>
      <a:lvl5pPr algn="l" rtl="0" eaLnBrk="0" fontAlgn="base" hangingPunct="0">
        <a:spcBef>
          <a:spcPct val="0"/>
        </a:spcBef>
        <a:spcAft>
          <a:spcPct val="0"/>
        </a:spcAft>
        <a:defRPr sz="3600">
          <a:solidFill>
            <a:schemeClr val="bg1"/>
          </a:solidFill>
          <a:latin typeface="Trebuchet MS" pitchFamily="34" charset="0"/>
          <a:ea typeface="MS PGothic"/>
          <a:cs typeface="MS PGothic"/>
        </a:defRPr>
      </a:lvl5pPr>
      <a:lvl6pPr marL="457200" algn="l" rtl="0" eaLnBrk="0" fontAlgn="base" hangingPunct="0">
        <a:spcBef>
          <a:spcPct val="0"/>
        </a:spcBef>
        <a:spcAft>
          <a:spcPct val="0"/>
        </a:spcAft>
        <a:defRPr sz="3600">
          <a:solidFill>
            <a:schemeClr val="bg1"/>
          </a:solidFill>
          <a:latin typeface="Trebuchet MS" pitchFamily="34" charset="0"/>
          <a:ea typeface="MS PGothic"/>
          <a:cs typeface="MS PGothic"/>
        </a:defRPr>
      </a:lvl6pPr>
      <a:lvl7pPr marL="914400" algn="l" rtl="0" eaLnBrk="0" fontAlgn="base" hangingPunct="0">
        <a:spcBef>
          <a:spcPct val="0"/>
        </a:spcBef>
        <a:spcAft>
          <a:spcPct val="0"/>
        </a:spcAft>
        <a:defRPr sz="3600">
          <a:solidFill>
            <a:schemeClr val="bg1"/>
          </a:solidFill>
          <a:latin typeface="Trebuchet MS" pitchFamily="34" charset="0"/>
          <a:ea typeface="MS PGothic"/>
          <a:cs typeface="MS PGothic"/>
        </a:defRPr>
      </a:lvl7pPr>
      <a:lvl8pPr marL="1371600" algn="l" rtl="0" eaLnBrk="0" fontAlgn="base" hangingPunct="0">
        <a:spcBef>
          <a:spcPct val="0"/>
        </a:spcBef>
        <a:spcAft>
          <a:spcPct val="0"/>
        </a:spcAft>
        <a:defRPr sz="3600">
          <a:solidFill>
            <a:schemeClr val="bg1"/>
          </a:solidFill>
          <a:latin typeface="Trebuchet MS" pitchFamily="34" charset="0"/>
          <a:ea typeface="MS PGothic"/>
          <a:cs typeface="MS PGothic"/>
        </a:defRPr>
      </a:lvl8pPr>
      <a:lvl9pPr marL="1828800" algn="l" rtl="0" eaLnBrk="0" fontAlgn="base" hangingPunct="0">
        <a:spcBef>
          <a:spcPct val="0"/>
        </a:spcBef>
        <a:spcAft>
          <a:spcPct val="0"/>
        </a:spcAft>
        <a:defRPr sz="3600">
          <a:solidFill>
            <a:schemeClr val="bg1"/>
          </a:solidFill>
          <a:latin typeface="Trebuchet MS" pitchFamily="34" charset="0"/>
          <a:ea typeface="MS PGothic"/>
          <a:cs typeface="MS PGothic"/>
        </a:defRPr>
      </a:lvl9pPr>
    </p:titleStyle>
    <p:bodyStyle>
      <a:lvl1pPr marL="228600" indent="-228600" algn="l" rtl="0" eaLnBrk="0" fontAlgn="base" hangingPunct="0">
        <a:spcBef>
          <a:spcPct val="20000"/>
        </a:spcBef>
        <a:spcAft>
          <a:spcPct val="0"/>
        </a:spcAft>
        <a:buClr>
          <a:srgbClr val="FF9933"/>
        </a:buClr>
        <a:buFont typeface="Wingdings" pitchFamily="2" charset="2"/>
        <a:buChar char="§"/>
        <a:defRPr sz="2400">
          <a:solidFill>
            <a:schemeClr val="tx1"/>
          </a:solidFill>
          <a:latin typeface="+mn-lt"/>
          <a:ea typeface="+mn-ea"/>
          <a:cs typeface="+mn-cs"/>
        </a:defRPr>
      </a:lvl1pPr>
      <a:lvl2pPr marL="474663" indent="-228600" algn="l" rtl="0" eaLnBrk="0" fontAlgn="base" hangingPunct="0">
        <a:spcBef>
          <a:spcPct val="20000"/>
        </a:spcBef>
        <a:spcAft>
          <a:spcPct val="0"/>
        </a:spcAft>
        <a:buClr>
          <a:srgbClr val="FF9933"/>
        </a:buClr>
        <a:buFont typeface="Wingdings" pitchFamily="2" charset="2"/>
        <a:buChar char="§"/>
        <a:defRPr sz="2000">
          <a:solidFill>
            <a:schemeClr val="tx1"/>
          </a:solidFill>
          <a:latin typeface="+mn-lt"/>
          <a:ea typeface="+mn-ea"/>
          <a:cs typeface="+mn-cs"/>
        </a:defRPr>
      </a:lvl2pPr>
      <a:lvl3pPr marL="704850" indent="-228600" algn="l" rtl="0" eaLnBrk="0" fontAlgn="base" hangingPunct="0">
        <a:spcBef>
          <a:spcPct val="20000"/>
        </a:spcBef>
        <a:spcAft>
          <a:spcPct val="0"/>
        </a:spcAft>
        <a:buClr>
          <a:srgbClr val="FF9933"/>
        </a:buClr>
        <a:buFont typeface="Wingdings" pitchFamily="2" charset="2"/>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2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2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2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2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17"/>
          <p:cNvSpPr>
            <a:spLocks noGrp="1" noChangeArrowheads="1"/>
          </p:cNvSpPr>
          <p:nvPr>
            <p:ph type="body" idx="1"/>
          </p:nvPr>
        </p:nvSpPr>
        <p:spPr bwMode="auto">
          <a:xfrm>
            <a:off x="1384300" y="1924050"/>
            <a:ext cx="7442200" cy="4121150"/>
          </a:xfrm>
          <a:prstGeom prst="rect">
            <a:avLst/>
          </a:prstGeom>
          <a:noFill/>
          <a:ln w="9525">
            <a:noFill/>
            <a:miter lim="800000"/>
            <a:headEnd/>
            <a:tailEnd/>
          </a:ln>
        </p:spPr>
        <p:txBody>
          <a:bodyPr vert="horz" wrap="square" lIns="91388" tIns="45694" rIns="91388" bIns="45694" numCol="1" anchor="t" anchorCtr="0" compatLnSpc="1">
            <a:prstTxWarp prst="textNoShape">
              <a:avLst/>
            </a:prstTxWarp>
          </a:bodyPr>
          <a:lstStyle/>
          <a:p>
            <a:pPr marL="0" indent="0">
              <a:lnSpc>
                <a:spcPct val="100000"/>
              </a:lnSpc>
              <a:spcBef>
                <a:spcPts val="0"/>
              </a:spcBef>
              <a:spcAft>
                <a:spcPts val="1800"/>
              </a:spcAft>
              <a:buFontTx/>
              <a:buNone/>
              <a:defRPr/>
            </a:pPr>
            <a:r>
              <a:rPr lang="en-US" dirty="0" smtClean="0">
                <a:latin typeface="Arial" charset="0"/>
                <a:cs typeface="Arial" charset="0"/>
              </a:rPr>
              <a:t>Sub headline is 24 pt Arial bold, Text 1</a:t>
            </a:r>
          </a:p>
          <a:p>
            <a:pPr marL="233363" indent="-233363">
              <a:lnSpc>
                <a:spcPct val="100000"/>
              </a:lnSpc>
              <a:spcBef>
                <a:spcPts val="0"/>
              </a:spcBef>
              <a:spcAft>
                <a:spcPts val="600"/>
              </a:spcAft>
              <a:buFontTx/>
              <a:buChar char="•"/>
              <a:defRPr/>
            </a:pPr>
            <a:r>
              <a:rPr lang="en-US" dirty="0" smtClean="0">
                <a:solidFill>
                  <a:srgbClr val="000000"/>
                </a:solidFill>
                <a:latin typeface="Arial" charset="0"/>
                <a:cs typeface="Arial" charset="0"/>
              </a:rPr>
              <a:t>First-level bullet is 24 pt Arial bold</a:t>
            </a:r>
          </a:p>
          <a:p>
            <a:pPr lvl="1">
              <a:lnSpc>
                <a:spcPct val="100000"/>
              </a:lnSpc>
              <a:spcBef>
                <a:spcPts val="0"/>
              </a:spcBef>
              <a:spcAft>
                <a:spcPts val="600"/>
              </a:spcAft>
              <a:defRPr/>
            </a:pPr>
            <a:r>
              <a:rPr lang="en-US" dirty="0" smtClean="0">
                <a:solidFill>
                  <a:srgbClr val="595959"/>
                </a:solidFill>
                <a:latin typeface="Arial" charset="0"/>
                <a:cs typeface="Arial" charset="0"/>
              </a:rPr>
              <a:t>Second-level bullet is 20 pt Arial, Text 1 lighter 35%</a:t>
            </a:r>
          </a:p>
          <a:p>
            <a:pPr lvl="2" indent="-246063">
              <a:lnSpc>
                <a:spcPct val="100000"/>
              </a:lnSpc>
              <a:spcBef>
                <a:spcPts val="0"/>
              </a:spcBef>
              <a:spcAft>
                <a:spcPts val="600"/>
              </a:spcAft>
              <a:defRPr/>
            </a:pPr>
            <a:r>
              <a:rPr lang="en-US" dirty="0" smtClean="0">
                <a:solidFill>
                  <a:srgbClr val="595959"/>
                </a:solidFill>
                <a:latin typeface="Arial" charset="0"/>
                <a:cs typeface="Arial" charset="0"/>
              </a:rPr>
              <a:t>Third-level bullet is 18 pt Arial, Text 1 lighter 35%</a:t>
            </a:r>
          </a:p>
          <a:p>
            <a:pPr marL="233363" indent="-233363">
              <a:lnSpc>
                <a:spcPct val="100000"/>
              </a:lnSpc>
              <a:spcBef>
                <a:spcPts val="0"/>
              </a:spcBef>
              <a:spcAft>
                <a:spcPts val="600"/>
              </a:spcAft>
              <a:buFontTx/>
              <a:buChar char="•"/>
              <a:defRPr/>
            </a:pPr>
            <a:r>
              <a:rPr lang="en-US" dirty="0" smtClean="0">
                <a:latin typeface="Arial" charset="0"/>
                <a:cs typeface="Arial" charset="0"/>
              </a:rPr>
              <a:t>First-level bullet is 24 pt Arial bold</a:t>
            </a:r>
          </a:p>
          <a:p>
            <a:pPr lvl="1">
              <a:lnSpc>
                <a:spcPct val="100000"/>
              </a:lnSpc>
              <a:spcBef>
                <a:spcPts val="0"/>
              </a:spcBef>
              <a:spcAft>
                <a:spcPts val="600"/>
              </a:spcAft>
              <a:defRPr/>
            </a:pPr>
            <a:r>
              <a:rPr lang="en-US" dirty="0" smtClean="0">
                <a:solidFill>
                  <a:srgbClr val="595959"/>
                </a:solidFill>
                <a:latin typeface="Arial" charset="0"/>
                <a:cs typeface="Arial" charset="0"/>
              </a:rPr>
              <a:t>Second-level bullet is 20 pt Arial, Text 1 lighter 35%</a:t>
            </a:r>
          </a:p>
          <a:p>
            <a:pPr lvl="1">
              <a:lnSpc>
                <a:spcPct val="100000"/>
              </a:lnSpc>
              <a:spcBef>
                <a:spcPts val="0"/>
              </a:spcBef>
              <a:spcAft>
                <a:spcPts val="600"/>
              </a:spcAft>
              <a:defRPr/>
            </a:pPr>
            <a:r>
              <a:rPr lang="en-US" dirty="0" smtClean="0">
                <a:solidFill>
                  <a:srgbClr val="595959"/>
                </a:solidFill>
                <a:latin typeface="Arial" charset="0"/>
                <a:cs typeface="Arial" charset="0"/>
              </a:rPr>
              <a:t>Second-level bullet is 20 pt Arial, Text 1 lighter 35%</a:t>
            </a:r>
          </a:p>
          <a:p>
            <a:pPr lvl="2" indent="-246063">
              <a:lnSpc>
                <a:spcPct val="100000"/>
              </a:lnSpc>
              <a:spcBef>
                <a:spcPts val="0"/>
              </a:spcBef>
              <a:spcAft>
                <a:spcPts val="600"/>
              </a:spcAft>
              <a:defRPr/>
            </a:pPr>
            <a:r>
              <a:rPr lang="en-US" dirty="0" smtClean="0">
                <a:solidFill>
                  <a:srgbClr val="595959"/>
                </a:solidFill>
                <a:latin typeface="Arial" charset="0"/>
                <a:cs typeface="Arial" charset="0"/>
              </a:rPr>
              <a:t>Third-level bullet is 18 pt Arial, Text 1 lighter 35%</a:t>
            </a:r>
          </a:p>
          <a:p>
            <a:pPr lvl="2">
              <a:lnSpc>
                <a:spcPct val="100000"/>
              </a:lnSpc>
              <a:spcBef>
                <a:spcPts val="0"/>
              </a:spcBef>
              <a:spcAft>
                <a:spcPts val="600"/>
              </a:spcAft>
              <a:defRPr/>
            </a:pPr>
            <a:r>
              <a:rPr lang="en-US" dirty="0" smtClean="0">
                <a:solidFill>
                  <a:srgbClr val="595959"/>
                </a:solidFill>
                <a:latin typeface="Arial" charset="0"/>
                <a:cs typeface="Arial" charset="0"/>
              </a:rPr>
              <a:t>Third-level bullet is 18 pt Arial, Text 1 lighter 35%</a:t>
            </a:r>
          </a:p>
        </p:txBody>
      </p:sp>
      <p:sp>
        <p:nvSpPr>
          <p:cNvPr id="4099" name="Rectangle 18"/>
          <p:cNvSpPr>
            <a:spLocks noGrp="1" noChangeArrowheads="1"/>
          </p:cNvSpPr>
          <p:nvPr>
            <p:ph type="title"/>
          </p:nvPr>
        </p:nvSpPr>
        <p:spPr bwMode="auto">
          <a:xfrm>
            <a:off x="1397000" y="1317625"/>
            <a:ext cx="7366000" cy="473075"/>
          </a:xfrm>
          <a:prstGeom prst="rect">
            <a:avLst/>
          </a:prstGeom>
          <a:noFill/>
          <a:ln w="9525">
            <a:noFill/>
            <a:miter lim="800000"/>
            <a:headEnd/>
            <a:tailEnd/>
          </a:ln>
        </p:spPr>
        <p:txBody>
          <a:bodyPr vert="horz" wrap="square" lIns="91388" tIns="45694" rIns="91388" bIns="45694" numCol="1" anchor="b" anchorCtr="0" compatLnSpc="1">
            <a:prstTxWarp prst="textNoShape">
              <a:avLst/>
            </a:prstTxWarp>
          </a:bodyPr>
          <a:lstStyle/>
          <a:p>
            <a:pPr lvl="0"/>
            <a:r>
              <a:rPr lang="en-US" altLang="ja-JP" smtClean="0"/>
              <a:t>Click to edit Master title style</a:t>
            </a:r>
          </a:p>
        </p:txBody>
      </p:sp>
      <p:sp>
        <p:nvSpPr>
          <p:cNvPr id="2" name="AutoShape 5"/>
          <p:cNvSpPr>
            <a:spLocks noChangeAspect="1" noChangeArrowheads="1" noTextEdit="1"/>
          </p:cNvSpPr>
          <p:nvPr/>
        </p:nvSpPr>
        <p:spPr bwMode="auto">
          <a:xfrm>
            <a:off x="2389188" y="4197350"/>
            <a:ext cx="3735387" cy="280988"/>
          </a:xfrm>
          <a:prstGeom prst="rect">
            <a:avLst/>
          </a:prstGeom>
          <a:noFill/>
          <a:ln w="9525">
            <a:noFill/>
            <a:miter lim="800000"/>
            <a:headEnd/>
            <a:tailEnd/>
          </a:ln>
        </p:spPr>
        <p:txBody>
          <a:bodyPr lIns="91388" tIns="45694" rIns="91388" bIns="45694"/>
          <a:lstStyle/>
          <a:p>
            <a:pPr eaLnBrk="0" hangingPunct="0">
              <a:defRPr/>
            </a:pPr>
            <a:endParaRPr lang="en-US">
              <a:ea typeface="+mn-ea"/>
            </a:endParaRPr>
          </a:p>
        </p:txBody>
      </p:sp>
      <p:pic>
        <p:nvPicPr>
          <p:cNvPr id="4101" name="Picture 5" descr="Aruba_colorlogo.png"/>
          <p:cNvPicPr>
            <a:picLocks noChangeAspect="1"/>
          </p:cNvPicPr>
          <p:nvPr/>
        </p:nvPicPr>
        <p:blipFill>
          <a:blip r:embed="rId9" cstate="print"/>
          <a:srcRect/>
          <a:stretch>
            <a:fillRect/>
          </a:stretch>
        </p:blipFill>
        <p:spPr bwMode="auto">
          <a:xfrm>
            <a:off x="8029575" y="6503988"/>
            <a:ext cx="1030288" cy="285750"/>
          </a:xfrm>
          <a:prstGeom prst="rect">
            <a:avLst/>
          </a:prstGeom>
          <a:noFill/>
          <a:ln w="9525">
            <a:noFill/>
            <a:miter lim="800000"/>
            <a:headEnd/>
            <a:tailEnd/>
          </a:ln>
        </p:spPr>
      </p:pic>
      <p:pic>
        <p:nvPicPr>
          <p:cNvPr id="4102" name="Picture 6" descr="titleslide_graphic2.png"/>
          <p:cNvPicPr>
            <a:picLocks noChangeAspect="1"/>
          </p:cNvPicPr>
          <p:nvPr/>
        </p:nvPicPr>
        <p:blipFill>
          <a:blip r:embed="rId10" cstate="print"/>
          <a:srcRect/>
          <a:stretch>
            <a:fillRect/>
          </a:stretch>
        </p:blipFill>
        <p:spPr bwMode="auto">
          <a:xfrm>
            <a:off x="0" y="0"/>
            <a:ext cx="9156700" cy="1282700"/>
          </a:xfrm>
          <a:prstGeom prst="rect">
            <a:avLst/>
          </a:prstGeom>
          <a:noFill/>
          <a:ln w="9525">
            <a:noFill/>
            <a:miter lim="800000"/>
            <a:headEnd/>
            <a:tailEnd/>
          </a:ln>
        </p:spPr>
      </p:pic>
      <p:sp>
        <p:nvSpPr>
          <p:cNvPr id="8" name="Text Box 15"/>
          <p:cNvSpPr txBox="1">
            <a:spLocks noChangeArrowheads="1"/>
          </p:cNvSpPr>
          <p:nvPr/>
        </p:nvSpPr>
        <p:spPr bwMode="auto">
          <a:xfrm>
            <a:off x="733425" y="6480175"/>
            <a:ext cx="1595438" cy="368300"/>
          </a:xfrm>
          <a:prstGeom prst="rect">
            <a:avLst/>
          </a:prstGeom>
          <a:noFill/>
          <a:ln w="9525">
            <a:noFill/>
            <a:miter lim="800000"/>
            <a:headEnd/>
            <a:tailEnd/>
          </a:ln>
        </p:spPr>
        <p:txBody>
          <a:bodyPr lIns="91388" tIns="45694" rIns="91388" bIns="45694">
            <a:spAutoFit/>
          </a:bodyPr>
          <a:lstStyle/>
          <a:p>
            <a:pPr eaLnBrk="0" hangingPunct="0">
              <a:defRPr/>
            </a:pPr>
            <a:r>
              <a:rPr lang="en-US" sz="600" dirty="0">
                <a:solidFill>
                  <a:schemeClr val="bg2"/>
                </a:solidFill>
                <a:cs typeface="Arial" charset="0"/>
              </a:rPr>
              <a:t>CONFIDENTIAL  </a:t>
            </a:r>
            <a:br>
              <a:rPr lang="en-US" sz="600" dirty="0">
                <a:solidFill>
                  <a:schemeClr val="bg2"/>
                </a:solidFill>
                <a:cs typeface="Arial" charset="0"/>
              </a:rPr>
            </a:br>
            <a:r>
              <a:rPr lang="en-US" sz="600" dirty="0">
                <a:solidFill>
                  <a:schemeClr val="bg2"/>
                </a:solidFill>
                <a:cs typeface="Arial" charset="0"/>
              </a:rPr>
              <a:t>© Copyright </a:t>
            </a:r>
            <a:r>
              <a:rPr lang="en-US" sz="600" dirty="0" smtClean="0">
                <a:solidFill>
                  <a:schemeClr val="bg2"/>
                </a:solidFill>
                <a:cs typeface="Arial" charset="0"/>
              </a:rPr>
              <a:t>2011. </a:t>
            </a:r>
            <a:r>
              <a:rPr lang="en-US" sz="600" dirty="0">
                <a:solidFill>
                  <a:schemeClr val="bg2"/>
                </a:solidFill>
                <a:cs typeface="Arial" charset="0"/>
              </a:rPr>
              <a:t>Aruba Networks, Inc. </a:t>
            </a:r>
            <a:br>
              <a:rPr lang="en-US" sz="600" dirty="0">
                <a:solidFill>
                  <a:schemeClr val="bg2"/>
                </a:solidFill>
                <a:cs typeface="Arial" charset="0"/>
              </a:rPr>
            </a:br>
            <a:r>
              <a:rPr lang="en-US" sz="600" dirty="0">
                <a:solidFill>
                  <a:schemeClr val="bg2"/>
                </a:solidFill>
                <a:cs typeface="Arial" charset="0"/>
              </a:rPr>
              <a:t>All rights reserved</a:t>
            </a:r>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Lst>
  <p:transition spd="med">
    <p:fade/>
  </p:transition>
  <p:timing>
    <p:tnLst>
      <p:par>
        <p:cTn id="1" dur="indefinite" restart="never" nodeType="tmRoot"/>
      </p:par>
    </p:tnLst>
  </p:timing>
  <p:hf sldNum="0" hdr="0" ftr="0" dt="0"/>
  <p:txStyles>
    <p:titleStyle>
      <a:lvl1pPr algn="l" rtl="0" eaLnBrk="1" fontAlgn="base" hangingPunct="1">
        <a:lnSpc>
          <a:spcPct val="90000"/>
        </a:lnSpc>
        <a:spcBef>
          <a:spcPct val="0"/>
        </a:spcBef>
        <a:spcAft>
          <a:spcPts val="300"/>
        </a:spcAft>
        <a:defRPr sz="3200" b="1">
          <a:solidFill>
            <a:schemeClr val="tx1"/>
          </a:solidFill>
          <a:latin typeface="Arial"/>
          <a:ea typeface="ＭＳ Ｐゴシック" pitchFamily="34" charset="-128"/>
          <a:cs typeface="Arial"/>
        </a:defRPr>
      </a:lvl1pPr>
      <a:lvl2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5pPr>
      <a:lvl6pPr marL="456940"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6pPr>
      <a:lvl7pPr marL="913883"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7pPr>
      <a:lvl8pPr marL="1370830"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8pPr>
      <a:lvl9pPr marL="1827772"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9pPr>
    </p:titleStyle>
    <p:bodyStyle>
      <a:lvl1pPr marL="342900" indent="-342900" algn="l" rtl="0" eaLnBrk="1" fontAlgn="base" hangingPunct="1">
        <a:lnSpc>
          <a:spcPct val="95000"/>
        </a:lnSpc>
        <a:spcBef>
          <a:spcPts val="1000"/>
        </a:spcBef>
        <a:spcAft>
          <a:spcPct val="0"/>
        </a:spcAft>
        <a:buClr>
          <a:srgbClr val="FF9933"/>
        </a:buClr>
        <a:defRPr sz="2400" b="1">
          <a:solidFill>
            <a:srgbClr val="1C1C1C"/>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rgbClr val="595959"/>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p:bodyStyle>
    <p:otherStyle>
      <a:defPPr>
        <a:defRPr lang="en-US"/>
      </a:defPPr>
      <a:lvl1pPr marL="0" algn="l" defTabSz="913883" rtl="0" eaLnBrk="1" latinLnBrk="0" hangingPunct="1">
        <a:defRPr sz="1800" kern="1200">
          <a:solidFill>
            <a:schemeClr val="tx1"/>
          </a:solidFill>
          <a:latin typeface="+mn-lt"/>
          <a:ea typeface="+mn-ea"/>
          <a:cs typeface="+mn-cs"/>
        </a:defRPr>
      </a:lvl1pPr>
      <a:lvl2pPr marL="456940" algn="l" defTabSz="913883" rtl="0" eaLnBrk="1" latinLnBrk="0" hangingPunct="1">
        <a:defRPr sz="1800" kern="1200">
          <a:solidFill>
            <a:schemeClr val="tx1"/>
          </a:solidFill>
          <a:latin typeface="+mn-lt"/>
          <a:ea typeface="+mn-ea"/>
          <a:cs typeface="+mn-cs"/>
        </a:defRPr>
      </a:lvl2pPr>
      <a:lvl3pPr marL="913883" algn="l" defTabSz="913883" rtl="0" eaLnBrk="1" latinLnBrk="0" hangingPunct="1">
        <a:defRPr sz="1800" kern="1200">
          <a:solidFill>
            <a:schemeClr val="tx1"/>
          </a:solidFill>
          <a:latin typeface="+mn-lt"/>
          <a:ea typeface="+mn-ea"/>
          <a:cs typeface="+mn-cs"/>
        </a:defRPr>
      </a:lvl3pPr>
      <a:lvl4pPr marL="1370830" algn="l" defTabSz="913883" rtl="0" eaLnBrk="1" latinLnBrk="0" hangingPunct="1">
        <a:defRPr sz="1800" kern="1200">
          <a:solidFill>
            <a:schemeClr val="tx1"/>
          </a:solidFill>
          <a:latin typeface="+mn-lt"/>
          <a:ea typeface="+mn-ea"/>
          <a:cs typeface="+mn-cs"/>
        </a:defRPr>
      </a:lvl4pPr>
      <a:lvl5pPr marL="1827772" algn="l" defTabSz="913883" rtl="0" eaLnBrk="1" latinLnBrk="0" hangingPunct="1">
        <a:defRPr sz="1800" kern="1200">
          <a:solidFill>
            <a:schemeClr val="tx1"/>
          </a:solidFill>
          <a:latin typeface="+mn-lt"/>
          <a:ea typeface="+mn-ea"/>
          <a:cs typeface="+mn-cs"/>
        </a:defRPr>
      </a:lvl5pPr>
      <a:lvl6pPr marL="2284713" algn="l" defTabSz="913883" rtl="0" eaLnBrk="1" latinLnBrk="0" hangingPunct="1">
        <a:defRPr sz="1800" kern="1200">
          <a:solidFill>
            <a:schemeClr val="tx1"/>
          </a:solidFill>
          <a:latin typeface="+mn-lt"/>
          <a:ea typeface="+mn-ea"/>
          <a:cs typeface="+mn-cs"/>
        </a:defRPr>
      </a:lvl6pPr>
      <a:lvl7pPr marL="2741659" algn="l" defTabSz="913883" rtl="0" eaLnBrk="1" latinLnBrk="0" hangingPunct="1">
        <a:defRPr sz="1800" kern="1200">
          <a:solidFill>
            <a:schemeClr val="tx1"/>
          </a:solidFill>
          <a:latin typeface="+mn-lt"/>
          <a:ea typeface="+mn-ea"/>
          <a:cs typeface="+mn-cs"/>
        </a:defRPr>
      </a:lvl7pPr>
      <a:lvl8pPr marL="3198596" algn="l" defTabSz="913883" rtl="0" eaLnBrk="1" latinLnBrk="0" hangingPunct="1">
        <a:defRPr sz="1800" kern="1200">
          <a:solidFill>
            <a:schemeClr val="tx1"/>
          </a:solidFill>
          <a:latin typeface="+mn-lt"/>
          <a:ea typeface="+mn-ea"/>
          <a:cs typeface="+mn-cs"/>
        </a:defRPr>
      </a:lvl8pPr>
      <a:lvl9pPr marL="3655543" algn="l" defTabSz="91388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hyperlink" Target="https://outdoorplanner.arubanetworks.com/" TargetMode="Externa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5"/>
          <p:cNvSpPr>
            <a:spLocks noGrp="1" noChangeArrowheads="1"/>
          </p:cNvSpPr>
          <p:nvPr>
            <p:ph type="title"/>
          </p:nvPr>
        </p:nvSpPr>
        <p:spPr/>
        <p:txBody>
          <a:bodyPr/>
          <a:lstStyle/>
          <a:p>
            <a:pPr algn="l">
              <a:defRPr/>
            </a:pPr>
            <a:r>
              <a:rPr lang="en-US" dirty="0" smtClean="0"/>
              <a:t>Aruba Networks</a:t>
            </a:r>
            <a:br>
              <a:rPr lang="en-US" dirty="0" smtClean="0"/>
            </a:br>
            <a:r>
              <a:rPr lang="en-US" dirty="0" smtClean="0"/>
              <a:t>Outdoor Coverage Planning Tool</a:t>
            </a:r>
          </a:p>
        </p:txBody>
      </p:sp>
      <p:sp>
        <p:nvSpPr>
          <p:cNvPr id="2" name="Text Placeholder 1"/>
          <p:cNvSpPr>
            <a:spLocks noGrp="1"/>
          </p:cNvSpPr>
          <p:nvPr>
            <p:ph type="body" sz="quarter" idx="10"/>
          </p:nvPr>
        </p:nvSpPr>
        <p:spPr>
          <a:xfrm>
            <a:off x="7458076" y="339698"/>
            <a:ext cx="1459534" cy="1657350"/>
          </a:xfrm>
        </p:spPr>
        <p:txBody>
          <a:bodyPr/>
          <a:lstStyle/>
          <a:p>
            <a:r>
              <a:rPr lang="en-US" dirty="0" smtClean="0"/>
              <a:t>Presented by</a:t>
            </a:r>
          </a:p>
          <a:p>
            <a:r>
              <a:rPr lang="en-US" dirty="0" smtClean="0"/>
              <a:t>Marcus Christensen</a:t>
            </a:r>
          </a:p>
          <a:p>
            <a:r>
              <a:rPr lang="en-US" dirty="0" smtClean="0"/>
              <a:t>Channel SE</a:t>
            </a:r>
          </a:p>
          <a:p>
            <a:r>
              <a:rPr lang="en-US" dirty="0" smtClean="0"/>
              <a:t>Nov</a:t>
            </a:r>
            <a:r>
              <a:rPr lang="en-US" dirty="0" smtClean="0"/>
              <a:t>. </a:t>
            </a:r>
            <a:r>
              <a:rPr lang="en-US" dirty="0" smtClean="0"/>
              <a:t>2011</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46387"/>
            <a:ext cx="9144000"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7079" y="5475767"/>
            <a:ext cx="4284922" cy="338554"/>
          </a:xfrm>
          <a:prstGeom prst="rect">
            <a:avLst/>
          </a:prstGeom>
          <a:noFill/>
        </p:spPr>
        <p:txBody>
          <a:bodyPr wrap="square" rtlCol="0">
            <a:spAutoFit/>
          </a:bodyPr>
          <a:lstStyle/>
          <a:p>
            <a:r>
              <a:rPr lang="en-US" sz="1600" dirty="0" smtClean="0">
                <a:solidFill>
                  <a:schemeClr val="bg1"/>
                </a:solidFill>
              </a:rPr>
              <a:t>8:30a – 9:30a Pacific</a:t>
            </a:r>
            <a:endParaRPr lang="en-US" sz="1600"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Determine Customer Requirements</a:t>
            </a:r>
            <a:endParaRPr lang="en-US" dirty="0"/>
          </a:p>
        </p:txBody>
      </p:sp>
    </p:spTree>
    <p:extLst>
      <p:ext uri="{BB962C8B-B14F-4D97-AF65-F5344CB8AC3E}">
        <p14:creationId xmlns:p14="http://schemas.microsoft.com/office/powerpoint/2010/main" val="3389997137"/>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p:txBody>
          <a:bodyPr/>
          <a:lstStyle/>
          <a:p>
            <a:pPr>
              <a:defRPr/>
            </a:pPr>
            <a:r>
              <a:rPr lang="en-US" sz="2800" dirty="0" smtClean="0"/>
              <a:t>Determine Customer Requirements/Gather Site Info</a:t>
            </a:r>
          </a:p>
        </p:txBody>
      </p:sp>
      <p:sp>
        <p:nvSpPr>
          <p:cNvPr id="14339" name="Content Placeholder 4"/>
          <p:cNvSpPr>
            <a:spLocks noGrp="1"/>
          </p:cNvSpPr>
          <p:nvPr>
            <p:ph idx="4294967295"/>
          </p:nvPr>
        </p:nvSpPr>
        <p:spPr>
          <a:xfrm>
            <a:off x="654050" y="1044575"/>
            <a:ext cx="8489950" cy="5346700"/>
          </a:xfrm>
        </p:spPr>
        <p:txBody>
          <a:bodyPr/>
          <a:lstStyle/>
          <a:p>
            <a:pPr>
              <a:buFontTx/>
              <a:buChar char="-"/>
            </a:pPr>
            <a:r>
              <a:rPr lang="en-US" sz="2000" dirty="0" smtClean="0"/>
              <a:t>Facility location (address, </a:t>
            </a:r>
            <a:r>
              <a:rPr lang="en-US" sz="2000" dirty="0" err="1" smtClean="0"/>
              <a:t>Lat</a:t>
            </a:r>
            <a:r>
              <a:rPr lang="en-US" sz="2000" dirty="0" smtClean="0"/>
              <a:t>/Lon, Google Earth </a:t>
            </a:r>
            <a:r>
              <a:rPr lang="en-US" sz="2000" dirty="0" err="1" smtClean="0"/>
              <a:t>placemark</a:t>
            </a:r>
            <a:endParaRPr lang="en-US" sz="2000" dirty="0" smtClean="0"/>
          </a:p>
          <a:p>
            <a:pPr>
              <a:buFontTx/>
              <a:buChar char="-"/>
            </a:pPr>
            <a:r>
              <a:rPr lang="en-US" sz="2000" dirty="0" smtClean="0"/>
              <a:t>Facility plan (CAD drawing or map)</a:t>
            </a:r>
          </a:p>
          <a:p>
            <a:pPr lvl="1"/>
            <a:r>
              <a:rPr lang="en-US" dirty="0" smtClean="0"/>
              <a:t>Available AP mounting locations</a:t>
            </a:r>
          </a:p>
          <a:p>
            <a:pPr lvl="1"/>
            <a:r>
              <a:rPr lang="en-US" dirty="0" smtClean="0"/>
              <a:t>AP mounting heights</a:t>
            </a:r>
          </a:p>
          <a:p>
            <a:pPr lvl="1"/>
            <a:r>
              <a:rPr lang="en-US" dirty="0" smtClean="0"/>
              <a:t>PNG format</a:t>
            </a:r>
          </a:p>
          <a:p>
            <a:pPr>
              <a:buFontTx/>
              <a:buChar char="-"/>
            </a:pPr>
            <a:r>
              <a:rPr lang="en-US" sz="2000" dirty="0" smtClean="0"/>
              <a:t>Understanding of customer coverage needs</a:t>
            </a:r>
          </a:p>
          <a:p>
            <a:pPr>
              <a:buFontTx/>
              <a:buChar char="-"/>
            </a:pPr>
            <a:r>
              <a:rPr lang="en-US" sz="2000" dirty="0" smtClean="0"/>
              <a:t>Expected bearing of directional antennas</a:t>
            </a:r>
          </a:p>
          <a:p>
            <a:pPr lvl="1">
              <a:buFontTx/>
              <a:buChar char="-"/>
            </a:pPr>
            <a:r>
              <a:rPr lang="en-US" sz="1600" dirty="0" smtClean="0"/>
              <a:t>Download the Aruba </a:t>
            </a:r>
            <a:r>
              <a:rPr lang="en-US" sz="1600" dirty="0"/>
              <a:t>Antenna </a:t>
            </a:r>
            <a:r>
              <a:rPr lang="en-US" sz="1600" dirty="0" smtClean="0"/>
              <a:t>Matrix:</a:t>
            </a:r>
          </a:p>
          <a:p>
            <a:pPr lvl="2">
              <a:buFontTx/>
              <a:buChar char="-"/>
            </a:pPr>
            <a:r>
              <a:rPr lang="en-US" sz="1200" dirty="0" smtClean="0">
                <a:solidFill>
                  <a:srgbClr val="002060"/>
                </a:solidFill>
              </a:rPr>
              <a:t>http</a:t>
            </a:r>
            <a:r>
              <a:rPr lang="en-US" sz="1200" dirty="0">
                <a:solidFill>
                  <a:srgbClr val="002060"/>
                </a:solidFill>
              </a:rPr>
              <a:t>://www.arubanetworks.com/pdf/products/matrix-antennas.pdf</a:t>
            </a:r>
            <a:endParaRPr lang="en-US" sz="1200" dirty="0" smtClean="0">
              <a:solidFill>
                <a:srgbClr val="002060"/>
              </a:solidFill>
            </a:endParaRPr>
          </a:p>
          <a:p>
            <a:pPr>
              <a:buFontTx/>
              <a:buChar char="-"/>
            </a:pPr>
            <a:r>
              <a:rPr lang="en-US" sz="2000" dirty="0" smtClean="0"/>
              <a:t>Desired data rates and services </a:t>
            </a:r>
            <a:r>
              <a:rPr lang="en-US" sz="2000" smtClean="0"/>
              <a:t>(802.11a/b/g/n)</a:t>
            </a:r>
            <a:endParaRPr lang="en-US" sz="2000" dirty="0" smtClean="0"/>
          </a:p>
          <a:p>
            <a:pPr>
              <a:buFontTx/>
              <a:buChar char="-"/>
            </a:pPr>
            <a:r>
              <a:rPr lang="en-US" sz="2000" dirty="0" smtClean="0"/>
              <a:t>Client device info (power/antenna gain)</a:t>
            </a:r>
          </a:p>
          <a:p>
            <a:pPr>
              <a:buFontTx/>
              <a:buChar char="-"/>
            </a:pPr>
            <a:r>
              <a:rPr lang="en-US" sz="2000" dirty="0"/>
              <a:t>Bridging or Mesh </a:t>
            </a:r>
            <a:r>
              <a:rPr lang="en-US" sz="2000" dirty="0" smtClean="0"/>
              <a:t>requirements</a:t>
            </a:r>
          </a:p>
          <a:p>
            <a:pPr>
              <a:buFontTx/>
              <a:buChar char="-"/>
            </a:pPr>
            <a:r>
              <a:rPr lang="en-US" sz="2000" dirty="0" smtClean="0"/>
              <a:t>Availability of Ethernet/Fiber/power</a:t>
            </a:r>
          </a:p>
          <a:p>
            <a:endParaRPr lang="en-US" dirty="0" smtClean="0"/>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Creating the Outdoor Plan in the tool</a:t>
            </a:r>
            <a:endParaRPr lang="en-US" dirty="0"/>
          </a:p>
        </p:txBody>
      </p:sp>
    </p:spTree>
    <p:extLst>
      <p:ext uri="{BB962C8B-B14F-4D97-AF65-F5344CB8AC3E}">
        <p14:creationId xmlns:p14="http://schemas.microsoft.com/office/powerpoint/2010/main" val="3333022268"/>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a:xfrm>
            <a:off x="180975" y="142875"/>
            <a:ext cx="8420100" cy="571500"/>
          </a:xfrm>
        </p:spPr>
        <p:txBody>
          <a:bodyPr/>
          <a:lstStyle/>
          <a:p>
            <a:pPr>
              <a:defRPr/>
            </a:pPr>
            <a:r>
              <a:rPr lang="en-US" dirty="0" smtClean="0"/>
              <a:t>Locate Property in Google Earth</a:t>
            </a:r>
          </a:p>
        </p:txBody>
      </p:sp>
      <p:pic>
        <p:nvPicPr>
          <p:cNvPr id="153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1050925"/>
            <a:ext cx="6567488"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a:xfrm>
            <a:off x="209550" y="114300"/>
            <a:ext cx="8420100" cy="647700"/>
          </a:xfrm>
        </p:spPr>
        <p:txBody>
          <a:bodyPr/>
          <a:lstStyle/>
          <a:p>
            <a:pPr>
              <a:defRPr/>
            </a:pPr>
            <a:r>
              <a:rPr lang="en-US" dirty="0" smtClean="0"/>
              <a:t>Create Project Folder</a:t>
            </a:r>
          </a:p>
        </p:txBody>
      </p:sp>
      <p:sp>
        <p:nvSpPr>
          <p:cNvPr id="16389" name="Content Placeholder 4"/>
          <p:cNvSpPr>
            <a:spLocks noGrp="1"/>
          </p:cNvSpPr>
          <p:nvPr>
            <p:ph idx="4294967295"/>
          </p:nvPr>
        </p:nvSpPr>
        <p:spPr>
          <a:xfrm>
            <a:off x="0" y="1044575"/>
            <a:ext cx="3887788" cy="5311774"/>
          </a:xfrm>
        </p:spPr>
        <p:txBody>
          <a:bodyPr/>
          <a:lstStyle/>
          <a:p>
            <a:pPr>
              <a:buFontTx/>
              <a:buChar char="-"/>
            </a:pPr>
            <a:r>
              <a:rPr lang="en-US" sz="1600" b="1" dirty="0" smtClean="0">
                <a:latin typeface="Trebuchet MS" pitchFamily="34" charset="0"/>
              </a:rPr>
              <a:t>Select “My Places” and create a new folder for your project</a:t>
            </a:r>
          </a:p>
          <a:p>
            <a:pPr>
              <a:buFontTx/>
              <a:buChar char="-"/>
            </a:pPr>
            <a:endParaRPr lang="en-US" sz="1600" b="1" dirty="0" smtClean="0">
              <a:latin typeface="Trebuchet MS" pitchFamily="34" charset="0"/>
            </a:endParaRPr>
          </a:p>
          <a:p>
            <a:pPr>
              <a:buFontTx/>
              <a:buChar char="-"/>
            </a:pPr>
            <a:r>
              <a:rPr lang="en-US" sz="1600" b="1" dirty="0" smtClean="0">
                <a:latin typeface="Trebuchet MS" pitchFamily="34" charset="0"/>
              </a:rPr>
              <a:t>KMZ file must contain a folder named “Locations” below the project folder</a:t>
            </a:r>
          </a:p>
          <a:p>
            <a:pPr>
              <a:buFontTx/>
              <a:buChar char="-"/>
            </a:pPr>
            <a:endParaRPr lang="en-US" sz="1600" b="1" dirty="0" smtClean="0">
              <a:latin typeface="Trebuchet MS" pitchFamily="34" charset="0"/>
            </a:endParaRPr>
          </a:p>
          <a:p>
            <a:pPr>
              <a:buFontTx/>
              <a:buChar char="-"/>
            </a:pPr>
            <a:r>
              <a:rPr lang="en-US" sz="1600" b="1" dirty="0" smtClean="0">
                <a:latin typeface="Trebuchet MS" pitchFamily="34" charset="0"/>
              </a:rPr>
              <a:t>“Locations” must contain only </a:t>
            </a:r>
            <a:r>
              <a:rPr lang="en-US" sz="1600" b="1" dirty="0" err="1" smtClean="0">
                <a:latin typeface="Trebuchet MS" pitchFamily="34" charset="0"/>
              </a:rPr>
              <a:t>placemarks</a:t>
            </a:r>
            <a:r>
              <a:rPr lang="en-US" sz="1600" b="1" dirty="0" smtClean="0">
                <a:latin typeface="Trebuchet MS" pitchFamily="34" charset="0"/>
              </a:rPr>
              <a:t>, or folders with </a:t>
            </a:r>
            <a:r>
              <a:rPr lang="en-US" sz="1600" b="1" dirty="0" err="1" smtClean="0">
                <a:latin typeface="Trebuchet MS" pitchFamily="34" charset="0"/>
              </a:rPr>
              <a:t>placemarks</a:t>
            </a:r>
            <a:r>
              <a:rPr lang="en-US" sz="1600" b="1" dirty="0" smtClean="0">
                <a:latin typeface="Trebuchet MS" pitchFamily="34" charset="0"/>
              </a:rPr>
              <a:t> in them</a:t>
            </a:r>
          </a:p>
          <a:p>
            <a:pPr>
              <a:buFontTx/>
              <a:buChar char="-"/>
            </a:pPr>
            <a:endParaRPr lang="en-US" sz="1600" b="1" dirty="0" smtClean="0">
              <a:latin typeface="Trebuchet MS" pitchFamily="34" charset="0"/>
            </a:endParaRPr>
          </a:p>
          <a:p>
            <a:pPr>
              <a:buFontTx/>
              <a:buChar char="-"/>
            </a:pPr>
            <a:r>
              <a:rPr lang="en-US" sz="1600" b="1" dirty="0" smtClean="0">
                <a:latin typeface="Trebuchet MS" pitchFamily="34" charset="0"/>
              </a:rPr>
              <a:t>“Locations” must contain at least one </a:t>
            </a:r>
            <a:r>
              <a:rPr lang="en-US" sz="1600" b="1" dirty="0" err="1" smtClean="0">
                <a:latin typeface="Trebuchet MS" pitchFamily="34" charset="0"/>
              </a:rPr>
              <a:t>placemark</a:t>
            </a:r>
            <a:endParaRPr lang="en-US" sz="1600" b="1" dirty="0" smtClean="0">
              <a:latin typeface="Trebuchet MS" pitchFamily="34" charset="0"/>
            </a:endParaRPr>
          </a:p>
          <a:p>
            <a:pPr>
              <a:buFontTx/>
              <a:buChar char="-"/>
            </a:pPr>
            <a:endParaRPr lang="en-US" sz="1600" b="1" dirty="0" smtClean="0">
              <a:latin typeface="Trebuchet MS" pitchFamily="34" charset="0"/>
            </a:endParaRPr>
          </a:p>
          <a:p>
            <a:r>
              <a:rPr lang="en-US" sz="1600" b="1" dirty="0" smtClean="0">
                <a:latin typeface="Trebuchet MS" pitchFamily="34" charset="0"/>
              </a:rPr>
              <a:t>- Organize mesh networks in their own separate folder below the “Locations” folder</a:t>
            </a:r>
          </a:p>
          <a:p>
            <a:pPr lvl="1"/>
            <a:endParaRPr lang="en-US" sz="1800" dirty="0" smtClean="0"/>
          </a:p>
        </p:txBody>
      </p:sp>
      <p:pic>
        <p:nvPicPr>
          <p:cNvPr id="16388" name="Picture 2"/>
          <p:cNvPicPr>
            <a:picLocks noChangeAspect="1" noChangeArrowheads="1"/>
          </p:cNvPicPr>
          <p:nvPr/>
        </p:nvPicPr>
        <p:blipFill>
          <a:blip r:embed="rId3">
            <a:extLst>
              <a:ext uri="{28A0092B-C50C-407E-A947-70E740481C1C}">
                <a14:useLocalDpi xmlns:a14="http://schemas.microsoft.com/office/drawing/2010/main" val="0"/>
              </a:ext>
            </a:extLst>
          </a:blip>
          <a:srcRect r="62527" b="46274"/>
          <a:stretch>
            <a:fillRect/>
          </a:stretch>
        </p:blipFill>
        <p:spPr bwMode="auto">
          <a:xfrm>
            <a:off x="3887788" y="936625"/>
            <a:ext cx="4741862"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a:xfrm>
            <a:off x="255588" y="165100"/>
            <a:ext cx="8420100" cy="571500"/>
          </a:xfrm>
        </p:spPr>
        <p:txBody>
          <a:bodyPr/>
          <a:lstStyle/>
          <a:p>
            <a:pPr>
              <a:defRPr/>
            </a:pPr>
            <a:r>
              <a:rPr lang="en-US" dirty="0" smtClean="0"/>
              <a:t>Add Image Overlays </a:t>
            </a:r>
            <a:r>
              <a:rPr lang="en-US" sz="2400" dirty="0" smtClean="0"/>
              <a:t>(optional)</a:t>
            </a:r>
          </a:p>
        </p:txBody>
      </p:sp>
      <p:pic>
        <p:nvPicPr>
          <p:cNvPr id="174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124" y="1007926"/>
            <a:ext cx="5262563" cy="3945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p:cNvPicPr>
            <a:picLocks noChangeAspect="1" noChangeArrowheads="1"/>
          </p:cNvPicPr>
          <p:nvPr/>
        </p:nvPicPr>
        <p:blipFill>
          <a:blip r:embed="rId4">
            <a:extLst>
              <a:ext uri="{28A0092B-C50C-407E-A947-70E740481C1C}">
                <a14:useLocalDpi xmlns:a14="http://schemas.microsoft.com/office/drawing/2010/main" val="0"/>
              </a:ext>
            </a:extLst>
          </a:blip>
          <a:srcRect l="41769" t="52051" r="37206" b="27689"/>
          <a:stretch>
            <a:fillRect/>
          </a:stretch>
        </p:blipFill>
        <p:spPr bwMode="auto">
          <a:xfrm>
            <a:off x="4743450" y="3382963"/>
            <a:ext cx="3794125"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3921125" y="2903538"/>
            <a:ext cx="4594225" cy="468312"/>
          </a:xfrm>
          <a:prstGeom prst="line">
            <a:avLst/>
          </a:prstGeom>
          <a:ln w="76200" cap="rnd">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2564606" y="3936207"/>
            <a:ext cx="2351087" cy="1962150"/>
          </a:xfrm>
          <a:prstGeom prst="line">
            <a:avLst/>
          </a:prstGeom>
          <a:ln w="76200" cap="rnd">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13" name="Rectangle 6"/>
          <p:cNvSpPr txBox="1">
            <a:spLocks noChangeArrowheads="1"/>
          </p:cNvSpPr>
          <p:nvPr/>
        </p:nvSpPr>
        <p:spPr bwMode="auto">
          <a:xfrm>
            <a:off x="6022974" y="904081"/>
            <a:ext cx="3121025" cy="2246313"/>
          </a:xfrm>
          <a:prstGeom prst="rect">
            <a:avLst/>
          </a:prstGeom>
          <a:noFill/>
          <a:ln w="9525">
            <a:noFill/>
            <a:miter lim="800000"/>
            <a:headEnd/>
            <a:tailEnd/>
          </a:ln>
        </p:spPr>
        <p:txBody>
          <a:bodyPr/>
          <a:lstStyle/>
          <a:p>
            <a:pPr marL="228600" indent="-228600" eaLnBrk="0" hangingPunct="0">
              <a:spcBef>
                <a:spcPct val="20000"/>
              </a:spcBef>
              <a:buClr>
                <a:srgbClr val="FF9933"/>
              </a:buClr>
              <a:buFont typeface="Times" pitchFamily="18" charset="0"/>
              <a:buChar char="•"/>
              <a:defRPr/>
            </a:pPr>
            <a:r>
              <a:rPr lang="en-US" sz="2000" kern="0" dirty="0">
                <a:latin typeface="+mn-lt"/>
                <a:ea typeface="+mn-ea"/>
              </a:rPr>
              <a:t>Detailed image overlays can be placed in Google Earth and can be used as the primary reference for AP placement</a:t>
            </a:r>
          </a:p>
        </p:txBody>
      </p:sp>
      <p:sp>
        <p:nvSpPr>
          <p:cNvPr id="15" name="Rectangle 6"/>
          <p:cNvSpPr txBox="1">
            <a:spLocks noChangeArrowheads="1"/>
          </p:cNvSpPr>
          <p:nvPr/>
        </p:nvSpPr>
        <p:spPr bwMode="auto">
          <a:xfrm>
            <a:off x="255588" y="4968875"/>
            <a:ext cx="4351337" cy="1385888"/>
          </a:xfrm>
          <a:prstGeom prst="rect">
            <a:avLst/>
          </a:prstGeom>
          <a:noFill/>
          <a:ln w="9525">
            <a:noFill/>
            <a:miter lim="800000"/>
            <a:headEnd/>
            <a:tailEnd/>
          </a:ln>
        </p:spPr>
        <p:txBody>
          <a:bodyPr/>
          <a:lstStyle/>
          <a:p>
            <a:pPr marL="228600" indent="-228600" eaLnBrk="0" hangingPunct="0">
              <a:spcBef>
                <a:spcPct val="20000"/>
              </a:spcBef>
              <a:buClr>
                <a:srgbClr val="FF9933"/>
              </a:buClr>
              <a:buFont typeface="Times" pitchFamily="18" charset="0"/>
              <a:buChar char="•"/>
              <a:defRPr/>
            </a:pPr>
            <a:r>
              <a:rPr lang="en-US" sz="2000" kern="0" dirty="0">
                <a:latin typeface="+mn-lt"/>
                <a:ea typeface="+mn-ea"/>
              </a:rPr>
              <a:t>Image overlays should be imported into Google Earth as PNG files in order to have transparency control.</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a:xfrm>
            <a:off x="238125" y="161925"/>
            <a:ext cx="8420100" cy="609600"/>
          </a:xfrm>
        </p:spPr>
        <p:txBody>
          <a:bodyPr/>
          <a:lstStyle/>
          <a:p>
            <a:pPr>
              <a:defRPr/>
            </a:pPr>
            <a:r>
              <a:rPr lang="en-US" dirty="0" smtClean="0"/>
              <a:t>Add Image Overlays </a:t>
            </a:r>
            <a:r>
              <a:rPr lang="en-US" sz="2400" dirty="0" smtClean="0"/>
              <a:t>(optional)</a:t>
            </a:r>
          </a:p>
        </p:txBody>
      </p:sp>
      <p:pic>
        <p:nvPicPr>
          <p:cNvPr id="18436" name="Picture 5"/>
          <p:cNvPicPr>
            <a:picLocks noChangeAspect="1" noChangeArrowheads="1"/>
          </p:cNvPicPr>
          <p:nvPr/>
        </p:nvPicPr>
        <p:blipFill>
          <a:blip r:embed="rId3">
            <a:extLst>
              <a:ext uri="{28A0092B-C50C-407E-A947-70E740481C1C}">
                <a14:useLocalDpi xmlns:a14="http://schemas.microsoft.com/office/drawing/2010/main" val="0"/>
              </a:ext>
            </a:extLst>
          </a:blip>
          <a:srcRect l="8746" t="8897" r="7536" b="5640"/>
          <a:stretch>
            <a:fillRect/>
          </a:stretch>
        </p:blipFill>
        <p:spPr bwMode="auto">
          <a:xfrm>
            <a:off x="488950" y="2668588"/>
            <a:ext cx="4171950"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7475" y="2846388"/>
            <a:ext cx="2976563"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rot="10800000" flipV="1">
            <a:off x="1314450" y="4321175"/>
            <a:ext cx="5257800" cy="108585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6"/>
          <p:cNvSpPr txBox="1">
            <a:spLocks noChangeArrowheads="1"/>
          </p:cNvSpPr>
          <p:nvPr/>
        </p:nvSpPr>
        <p:spPr bwMode="auto">
          <a:xfrm>
            <a:off x="533400" y="873125"/>
            <a:ext cx="8293100" cy="1927225"/>
          </a:xfrm>
          <a:prstGeom prst="rect">
            <a:avLst/>
          </a:prstGeom>
          <a:noFill/>
          <a:ln w="9525">
            <a:noFill/>
            <a:miter lim="800000"/>
            <a:headEnd/>
            <a:tailEnd/>
          </a:ln>
        </p:spPr>
        <p:txBody>
          <a:bodyPr/>
          <a:lstStyle/>
          <a:p>
            <a:pPr marL="228600" indent="-228600" eaLnBrk="0" hangingPunct="0">
              <a:spcBef>
                <a:spcPct val="20000"/>
              </a:spcBef>
              <a:buClr>
                <a:srgbClr val="FF9933"/>
              </a:buClr>
              <a:buFont typeface="Times" pitchFamily="18" charset="0"/>
              <a:buChar char="•"/>
              <a:defRPr/>
            </a:pPr>
            <a:r>
              <a:rPr lang="en-US" kern="0" dirty="0">
                <a:latin typeface="+mn-lt"/>
                <a:ea typeface="+mn-ea"/>
              </a:rPr>
              <a:t>If you are creating image overlays from screen captures, zoom into the map so that the text is legible.</a:t>
            </a:r>
          </a:p>
          <a:p>
            <a:pPr marL="228600" indent="-228600" eaLnBrk="0" hangingPunct="0">
              <a:spcBef>
                <a:spcPct val="20000"/>
              </a:spcBef>
              <a:buClr>
                <a:srgbClr val="FF9933"/>
              </a:buClr>
              <a:buFont typeface="Times" pitchFamily="18" charset="0"/>
              <a:buChar char="•"/>
              <a:defRPr/>
            </a:pPr>
            <a:r>
              <a:rPr lang="en-US" kern="0" dirty="0">
                <a:latin typeface="+mn-lt"/>
                <a:ea typeface="+mn-ea"/>
              </a:rPr>
              <a:t>You may need to capture the map in many sections</a:t>
            </a: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a:xfrm>
            <a:off x="171450" y="152400"/>
            <a:ext cx="8420100" cy="571500"/>
          </a:xfrm>
        </p:spPr>
        <p:txBody>
          <a:bodyPr/>
          <a:lstStyle/>
          <a:p>
            <a:pPr>
              <a:defRPr/>
            </a:pPr>
            <a:r>
              <a:rPr lang="en-US" dirty="0" smtClean="0"/>
              <a:t>Importing the Image Overlay </a:t>
            </a:r>
            <a:r>
              <a:rPr lang="en-US" sz="2400" dirty="0" smtClean="0"/>
              <a:t>(optional)</a:t>
            </a:r>
          </a:p>
        </p:txBody>
      </p:sp>
      <p:pic>
        <p:nvPicPr>
          <p:cNvPr id="194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25" y="2697163"/>
            <a:ext cx="475615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txBox="1">
            <a:spLocks noChangeArrowheads="1"/>
          </p:cNvSpPr>
          <p:nvPr/>
        </p:nvSpPr>
        <p:spPr bwMode="auto">
          <a:xfrm>
            <a:off x="209550" y="931863"/>
            <a:ext cx="8293100" cy="2247900"/>
          </a:xfrm>
          <a:prstGeom prst="rect">
            <a:avLst/>
          </a:prstGeom>
          <a:noFill/>
          <a:ln w="9525">
            <a:noFill/>
            <a:miter lim="800000"/>
            <a:headEnd/>
            <a:tailEnd/>
          </a:ln>
        </p:spPr>
        <p:txBody>
          <a:bodyPr/>
          <a:lstStyle/>
          <a:p>
            <a:pPr marL="228600" indent="-228600" eaLnBrk="0" hangingPunct="0">
              <a:spcBef>
                <a:spcPct val="20000"/>
              </a:spcBef>
              <a:buClr>
                <a:srgbClr val="FF9933"/>
              </a:buClr>
              <a:buFont typeface="Times" pitchFamily="18" charset="0"/>
              <a:buChar char="•"/>
              <a:defRPr/>
            </a:pPr>
            <a:r>
              <a:rPr lang="en-US" sz="2000" kern="0" dirty="0">
                <a:latin typeface="+mn-lt"/>
                <a:ea typeface="+mn-ea"/>
              </a:rPr>
              <a:t>When importing the image overlay, the image is usually not at the same scale as the map that is displayed in Google Earth</a:t>
            </a:r>
          </a:p>
          <a:p>
            <a:pPr marL="228600" indent="-228600" eaLnBrk="0" hangingPunct="0">
              <a:spcBef>
                <a:spcPct val="20000"/>
              </a:spcBef>
              <a:buClr>
                <a:srgbClr val="FF9933"/>
              </a:buClr>
              <a:buFont typeface="Times" pitchFamily="18" charset="0"/>
              <a:buChar char="•"/>
              <a:defRPr/>
            </a:pPr>
            <a:r>
              <a:rPr lang="en-US" sz="2000" kern="0" dirty="0">
                <a:ea typeface="MS PGothic"/>
              </a:rPr>
              <a:t>To scale the image overlay</a:t>
            </a:r>
          </a:p>
          <a:p>
            <a:pPr marL="685800" lvl="1" indent="-228600" eaLnBrk="0" hangingPunct="0">
              <a:spcBef>
                <a:spcPct val="20000"/>
              </a:spcBef>
              <a:buClr>
                <a:srgbClr val="FF9933"/>
              </a:buClr>
              <a:buFont typeface="Times" pitchFamily="18" charset="0"/>
              <a:buChar char="•"/>
              <a:defRPr/>
            </a:pPr>
            <a:r>
              <a:rPr lang="en-US" sz="2000" kern="0" dirty="0">
                <a:ea typeface="MS PGothic"/>
              </a:rPr>
              <a:t>Reduce the transparency to approximately 50%</a:t>
            </a:r>
          </a:p>
          <a:p>
            <a:pPr marL="685800" lvl="1" indent="-228600" eaLnBrk="0" hangingPunct="0">
              <a:spcBef>
                <a:spcPct val="20000"/>
              </a:spcBef>
              <a:buClr>
                <a:srgbClr val="FF9933"/>
              </a:buClr>
              <a:buFont typeface="Times" pitchFamily="18" charset="0"/>
              <a:buChar char="•"/>
              <a:defRPr/>
            </a:pPr>
            <a:r>
              <a:rPr lang="en-US" sz="2000" kern="0" dirty="0">
                <a:ea typeface="MS PGothic"/>
              </a:rPr>
              <a:t>Use landmarks such as roads, water features, and buildings aid with scaling.</a:t>
            </a:r>
          </a:p>
          <a:p>
            <a:pPr marL="228600" indent="-228600" eaLnBrk="0" hangingPunct="0">
              <a:spcBef>
                <a:spcPct val="20000"/>
              </a:spcBef>
              <a:buClr>
                <a:srgbClr val="FF9933"/>
              </a:buClr>
              <a:buFont typeface="Times" pitchFamily="18" charset="0"/>
              <a:buChar char="•"/>
              <a:defRPr/>
            </a:pPr>
            <a:endParaRPr lang="en-US" sz="2000" kern="0" dirty="0">
              <a:latin typeface="+mn-lt"/>
              <a:ea typeface="+mn-ea"/>
            </a:endParaRP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a:xfrm>
            <a:off x="228600" y="76200"/>
            <a:ext cx="8420100" cy="876300"/>
          </a:xfrm>
        </p:spPr>
        <p:txBody>
          <a:bodyPr/>
          <a:lstStyle/>
          <a:p>
            <a:pPr>
              <a:defRPr/>
            </a:pPr>
            <a:r>
              <a:rPr lang="en-US" dirty="0" smtClean="0"/>
              <a:t>Example of a Properly Scaled Image Overlay</a:t>
            </a:r>
          </a:p>
        </p:txBody>
      </p:sp>
      <p:pic>
        <p:nvPicPr>
          <p:cNvPr id="204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488" y="1039813"/>
            <a:ext cx="6567487"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a:xfrm>
            <a:off x="200025" y="161925"/>
            <a:ext cx="8420100" cy="628650"/>
          </a:xfrm>
        </p:spPr>
        <p:txBody>
          <a:bodyPr/>
          <a:lstStyle/>
          <a:p>
            <a:pPr>
              <a:defRPr/>
            </a:pPr>
            <a:r>
              <a:rPr lang="en-US" dirty="0" smtClean="0"/>
              <a:t>Add Location Placemarks</a:t>
            </a:r>
          </a:p>
        </p:txBody>
      </p:sp>
      <p:sp>
        <p:nvSpPr>
          <p:cNvPr id="21507" name="Rectangle 6"/>
          <p:cNvSpPr>
            <a:spLocks noGrp="1" noChangeArrowheads="1"/>
          </p:cNvSpPr>
          <p:nvPr>
            <p:ph type="body" idx="4294967295"/>
          </p:nvPr>
        </p:nvSpPr>
        <p:spPr>
          <a:xfrm>
            <a:off x="573088" y="1406525"/>
            <a:ext cx="8408987" cy="5346700"/>
          </a:xfrm>
        </p:spPr>
        <p:txBody>
          <a:bodyPr/>
          <a:lstStyle/>
          <a:p>
            <a:pPr marL="457200" indent="-457200">
              <a:buFontTx/>
              <a:buChar char="-"/>
            </a:pPr>
            <a:r>
              <a:rPr lang="en-US" sz="2000" dirty="0" err="1" smtClean="0">
                <a:latin typeface="Trebuchet MS" pitchFamily="34" charset="0"/>
              </a:rPr>
              <a:t>Placemarks</a:t>
            </a:r>
            <a:r>
              <a:rPr lang="en-US" sz="2000" dirty="0" smtClean="0">
                <a:latin typeface="Trebuchet MS" pitchFamily="34" charset="0"/>
              </a:rPr>
              <a:t> are locations where APs will be installed</a:t>
            </a:r>
          </a:p>
          <a:p>
            <a:pPr marL="457200" indent="-457200">
              <a:buFontTx/>
              <a:buChar char="-"/>
            </a:pPr>
            <a:r>
              <a:rPr lang="en-US" sz="2000" dirty="0" smtClean="0">
                <a:latin typeface="Trebuchet MS" pitchFamily="34" charset="0"/>
              </a:rPr>
              <a:t>Each </a:t>
            </a:r>
            <a:r>
              <a:rPr lang="en-US" sz="2000" dirty="0" err="1" smtClean="0">
                <a:latin typeface="Trebuchet MS" pitchFamily="34" charset="0"/>
              </a:rPr>
              <a:t>placemark</a:t>
            </a:r>
            <a:r>
              <a:rPr lang="en-US" sz="2000" dirty="0" smtClean="0">
                <a:latin typeface="Trebuchet MS" pitchFamily="34" charset="0"/>
              </a:rPr>
              <a:t> should have a unique name</a:t>
            </a:r>
          </a:p>
          <a:p>
            <a:pPr marL="457200" indent="-457200">
              <a:buFontTx/>
              <a:buChar char="-"/>
            </a:pPr>
            <a:r>
              <a:rPr lang="en-US" sz="2000" dirty="0" smtClean="0">
                <a:latin typeface="Trebuchet MS" pitchFamily="34" charset="0"/>
              </a:rPr>
              <a:t>Enter the height of the AP installation relative to the ground</a:t>
            </a:r>
          </a:p>
          <a:p>
            <a:pPr marL="457200" indent="-457200">
              <a:buFontTx/>
              <a:buChar char="-"/>
            </a:pPr>
            <a:r>
              <a:rPr lang="en-US" sz="2000" dirty="0" smtClean="0">
                <a:latin typeface="Trebuchet MS" pitchFamily="34" charset="0"/>
              </a:rPr>
              <a:t>Select “Extend to Ground”</a:t>
            </a:r>
          </a:p>
          <a:p>
            <a:pPr marL="457200" indent="-457200">
              <a:buFontTx/>
              <a:buChar char="-"/>
            </a:pPr>
            <a:r>
              <a:rPr lang="en-US" sz="2000" dirty="0" smtClean="0">
                <a:latin typeface="Trebuchet MS" pitchFamily="34" charset="0"/>
              </a:rPr>
              <a:t>Do not change the </a:t>
            </a:r>
            <a:r>
              <a:rPr lang="en-US" sz="2000" dirty="0" err="1" smtClean="0">
                <a:latin typeface="Trebuchet MS" pitchFamily="34" charset="0"/>
              </a:rPr>
              <a:t>placemark</a:t>
            </a:r>
            <a:r>
              <a:rPr lang="en-US" sz="2000" dirty="0" smtClean="0">
                <a:latin typeface="Trebuchet MS" pitchFamily="34" charset="0"/>
              </a:rPr>
              <a:t> icon (it will be changed by planning tool when the KMZ file is processed)</a:t>
            </a: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Grp="1" noChangeArrowheads="1"/>
          </p:cNvSpPr>
          <p:nvPr>
            <p:ph type="title"/>
          </p:nvPr>
        </p:nvSpPr>
        <p:spPr/>
        <p:txBody>
          <a:bodyPr/>
          <a:lstStyle/>
          <a:p>
            <a:pPr>
              <a:defRPr/>
            </a:pPr>
            <a:r>
              <a:rPr lang="en-US" dirty="0" smtClean="0"/>
              <a:t>Module Overview</a:t>
            </a:r>
          </a:p>
        </p:txBody>
      </p:sp>
      <p:sp>
        <p:nvSpPr>
          <p:cNvPr id="6147" name="Rectangle 6"/>
          <p:cNvSpPr>
            <a:spLocks noGrp="1" noChangeArrowheads="1"/>
          </p:cNvSpPr>
          <p:nvPr>
            <p:ph type="body" idx="4294967295"/>
          </p:nvPr>
        </p:nvSpPr>
        <p:spPr>
          <a:xfrm>
            <a:off x="774700" y="1511300"/>
            <a:ext cx="8293100" cy="5346700"/>
          </a:xfrm>
        </p:spPr>
        <p:txBody>
          <a:bodyPr/>
          <a:lstStyle/>
          <a:p>
            <a:pPr>
              <a:buFontTx/>
              <a:buChar char="-"/>
            </a:pPr>
            <a:r>
              <a:rPr lang="en-US" dirty="0" smtClean="0"/>
              <a:t>Overview</a:t>
            </a:r>
          </a:p>
          <a:p>
            <a:pPr>
              <a:buFontTx/>
              <a:buChar char="-"/>
            </a:pPr>
            <a:r>
              <a:rPr lang="en-US" dirty="0" smtClean="0"/>
              <a:t>Software recommendations</a:t>
            </a:r>
          </a:p>
          <a:p>
            <a:pPr>
              <a:buFontTx/>
              <a:buChar char="-"/>
            </a:pPr>
            <a:r>
              <a:rPr lang="en-US" dirty="0" smtClean="0"/>
              <a:t>User Workflow</a:t>
            </a:r>
          </a:p>
          <a:p>
            <a:pPr>
              <a:buFontTx/>
              <a:buChar char="-"/>
            </a:pPr>
            <a:r>
              <a:rPr lang="en-US" dirty="0" smtClean="0"/>
              <a:t>Determining customer requirements</a:t>
            </a:r>
          </a:p>
          <a:p>
            <a:pPr>
              <a:buFontTx/>
              <a:buChar char="-"/>
            </a:pPr>
            <a:r>
              <a:rPr lang="en-US" dirty="0" smtClean="0"/>
              <a:t>Working up a plan:</a:t>
            </a:r>
          </a:p>
          <a:p>
            <a:pPr lvl="1">
              <a:buFontTx/>
              <a:buChar char="-"/>
            </a:pPr>
            <a:r>
              <a:rPr lang="en-US" dirty="0" smtClean="0"/>
              <a:t>Part 1 in Google Earth</a:t>
            </a:r>
          </a:p>
          <a:p>
            <a:pPr lvl="1">
              <a:buFontTx/>
              <a:buChar char="-"/>
            </a:pPr>
            <a:r>
              <a:rPr lang="en-US" dirty="0" smtClean="0"/>
              <a:t>Part 2 in the Aruba Outdoor Planning tool</a:t>
            </a:r>
          </a:p>
          <a:p>
            <a:pPr lvl="1">
              <a:buFontTx/>
              <a:buChar char="-"/>
            </a:pPr>
            <a:r>
              <a:rPr lang="en-US" dirty="0" smtClean="0"/>
              <a:t>Part 3 back in Google Earth</a:t>
            </a:r>
          </a:p>
          <a:p>
            <a:pPr>
              <a:buFont typeface="Times" pitchFamily="18" charset="0"/>
              <a:buNone/>
            </a:pPr>
            <a:endParaRPr lang="en-US" dirty="0" smtClean="0"/>
          </a:p>
          <a:p>
            <a:endParaRPr lang="en-US" dirty="0" smtClean="0"/>
          </a:p>
          <a:p>
            <a:endParaRPr lang="en-US" dirty="0" smtClean="0"/>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a:xfrm>
            <a:off x="276225" y="238125"/>
            <a:ext cx="8420100" cy="476250"/>
          </a:xfrm>
        </p:spPr>
        <p:txBody>
          <a:bodyPr/>
          <a:lstStyle/>
          <a:p>
            <a:pPr>
              <a:defRPr/>
            </a:pPr>
            <a:r>
              <a:rPr lang="en-US" dirty="0" smtClean="0"/>
              <a:t>Save the Initial KMZ File</a:t>
            </a:r>
          </a:p>
        </p:txBody>
      </p:sp>
      <p:sp>
        <p:nvSpPr>
          <p:cNvPr id="22531" name="Rectangle 6"/>
          <p:cNvSpPr>
            <a:spLocks noGrp="1" noChangeArrowheads="1"/>
          </p:cNvSpPr>
          <p:nvPr>
            <p:ph type="body" idx="4294967295"/>
          </p:nvPr>
        </p:nvSpPr>
        <p:spPr>
          <a:xfrm>
            <a:off x="412750" y="987425"/>
            <a:ext cx="8293100" cy="5346700"/>
          </a:xfrm>
        </p:spPr>
        <p:txBody>
          <a:bodyPr/>
          <a:lstStyle/>
          <a:p>
            <a:pPr>
              <a:buFontTx/>
              <a:buChar char="-"/>
            </a:pPr>
            <a:r>
              <a:rPr lang="en-US" sz="2000" dirty="0" smtClean="0">
                <a:latin typeface="Trebuchet MS" pitchFamily="34" charset="0"/>
              </a:rPr>
              <a:t>Before saving the KMZ file check your project</a:t>
            </a:r>
          </a:p>
          <a:p>
            <a:pPr>
              <a:buFontTx/>
              <a:buChar char="-"/>
            </a:pPr>
            <a:r>
              <a:rPr lang="en-US" sz="2000" dirty="0" smtClean="0">
                <a:latin typeface="Trebuchet MS" pitchFamily="34" charset="0"/>
              </a:rPr>
              <a:t>Project hierarchy should be:</a:t>
            </a:r>
          </a:p>
          <a:p>
            <a:pPr lvl="1">
              <a:buFont typeface="Times" pitchFamily="18" charset="0"/>
              <a:buNone/>
            </a:pPr>
            <a:r>
              <a:rPr lang="en-US" sz="1200" b="1" dirty="0" smtClean="0">
                <a:latin typeface="Trebuchet MS" pitchFamily="34" charset="0"/>
              </a:rPr>
              <a:t>		</a:t>
            </a:r>
            <a:r>
              <a:rPr lang="en-US" sz="1200" b="1" dirty="0" smtClean="0">
                <a:solidFill>
                  <a:srgbClr val="FF0000"/>
                </a:solidFill>
                <a:latin typeface="Trebuchet MS" pitchFamily="34" charset="0"/>
              </a:rPr>
              <a:t>My Places</a:t>
            </a:r>
          </a:p>
          <a:p>
            <a:pPr lvl="1">
              <a:buFont typeface="Times" pitchFamily="18" charset="0"/>
              <a:buNone/>
            </a:pPr>
            <a:r>
              <a:rPr lang="en-US" sz="1200" b="1" dirty="0" smtClean="0">
                <a:solidFill>
                  <a:srgbClr val="FF0000"/>
                </a:solidFill>
                <a:latin typeface="Trebuchet MS" pitchFamily="34" charset="0"/>
              </a:rPr>
              <a:t>			Project Name (folder – required)</a:t>
            </a:r>
          </a:p>
          <a:p>
            <a:pPr lvl="1">
              <a:buFont typeface="Times" pitchFamily="18" charset="0"/>
              <a:buNone/>
            </a:pPr>
            <a:r>
              <a:rPr lang="en-US" sz="1200" b="1" dirty="0" smtClean="0">
                <a:solidFill>
                  <a:srgbClr val="FF0000"/>
                </a:solidFill>
                <a:latin typeface="Trebuchet MS" pitchFamily="34" charset="0"/>
              </a:rPr>
              <a:t>				Locations (folder – required))</a:t>
            </a:r>
          </a:p>
          <a:p>
            <a:pPr lvl="1">
              <a:buFont typeface="Times" pitchFamily="18" charset="0"/>
              <a:buNone/>
            </a:pPr>
            <a:r>
              <a:rPr lang="en-US" sz="1200" b="1" dirty="0" smtClean="0">
                <a:latin typeface="Trebuchet MS" pitchFamily="34" charset="0"/>
              </a:rPr>
              <a:t>					</a:t>
            </a:r>
            <a:r>
              <a:rPr lang="en-US" sz="1200" b="1" dirty="0" smtClean="0">
                <a:solidFill>
                  <a:srgbClr val="0070C0"/>
                </a:solidFill>
                <a:latin typeface="Trebuchet MS" pitchFamily="34" charset="0"/>
              </a:rPr>
              <a:t>AP Group (optional folder)</a:t>
            </a:r>
          </a:p>
          <a:p>
            <a:pPr lvl="1">
              <a:buFont typeface="Times" pitchFamily="18" charset="0"/>
              <a:buNone/>
            </a:pPr>
            <a:r>
              <a:rPr lang="en-US" sz="1200" b="1" dirty="0" smtClean="0">
                <a:latin typeface="Trebuchet MS" pitchFamily="34" charset="0"/>
              </a:rPr>
              <a:t>						</a:t>
            </a:r>
            <a:r>
              <a:rPr lang="en-US" sz="1200" b="1" dirty="0" smtClean="0">
                <a:solidFill>
                  <a:srgbClr val="FF0000"/>
                </a:solidFill>
                <a:latin typeface="Trebuchet MS" pitchFamily="34" charset="0"/>
              </a:rPr>
              <a:t>AP Name 1 (</a:t>
            </a:r>
            <a:r>
              <a:rPr lang="en-US" sz="1200" b="1" dirty="0" err="1" smtClean="0">
                <a:solidFill>
                  <a:srgbClr val="FF0000"/>
                </a:solidFill>
                <a:latin typeface="Trebuchet MS" pitchFamily="34" charset="0"/>
              </a:rPr>
              <a:t>placemark</a:t>
            </a:r>
            <a:r>
              <a:rPr lang="en-US" sz="1200" b="1" dirty="0" smtClean="0">
                <a:solidFill>
                  <a:srgbClr val="FF0000"/>
                </a:solidFill>
                <a:latin typeface="Trebuchet MS" pitchFamily="34" charset="0"/>
              </a:rPr>
              <a:t> – at least one is required)</a:t>
            </a:r>
          </a:p>
          <a:p>
            <a:pPr lvl="1">
              <a:buFont typeface="Times" pitchFamily="18" charset="0"/>
              <a:buNone/>
            </a:pPr>
            <a:r>
              <a:rPr lang="en-US" sz="1200" b="1" dirty="0" smtClean="0">
                <a:solidFill>
                  <a:srgbClr val="FF0000"/>
                </a:solidFill>
                <a:latin typeface="Trebuchet MS" pitchFamily="34" charset="0"/>
              </a:rPr>
              <a:t>						AP Name 2 (</a:t>
            </a:r>
            <a:r>
              <a:rPr lang="en-US" sz="1200" b="1" dirty="0" err="1" smtClean="0">
                <a:solidFill>
                  <a:srgbClr val="FF0000"/>
                </a:solidFill>
                <a:latin typeface="Trebuchet MS" pitchFamily="34" charset="0"/>
              </a:rPr>
              <a:t>placemark</a:t>
            </a:r>
            <a:r>
              <a:rPr lang="en-US" sz="1200" b="1" dirty="0" smtClean="0">
                <a:solidFill>
                  <a:srgbClr val="FF0000"/>
                </a:solidFill>
                <a:latin typeface="Trebuchet MS" pitchFamily="34" charset="0"/>
              </a:rPr>
              <a:t>)</a:t>
            </a:r>
          </a:p>
          <a:p>
            <a:pPr lvl="1">
              <a:buFont typeface="Times" pitchFamily="18" charset="0"/>
              <a:buNone/>
            </a:pPr>
            <a:r>
              <a:rPr lang="en-US" sz="1200" b="1" dirty="0" smtClean="0">
                <a:latin typeface="Trebuchet MS" pitchFamily="34" charset="0"/>
              </a:rPr>
              <a:t>					</a:t>
            </a:r>
            <a:r>
              <a:rPr lang="en-US" sz="1200" b="1" dirty="0" smtClean="0">
                <a:solidFill>
                  <a:srgbClr val="0070C0"/>
                </a:solidFill>
                <a:latin typeface="Trebuchet MS" pitchFamily="34" charset="0"/>
              </a:rPr>
              <a:t>Mesh AP Group (optional folder)</a:t>
            </a:r>
          </a:p>
          <a:p>
            <a:pPr lvl="1">
              <a:buFont typeface="Times" pitchFamily="18" charset="0"/>
              <a:buNone/>
            </a:pPr>
            <a:r>
              <a:rPr lang="en-US" sz="1200" b="1" dirty="0" smtClean="0">
                <a:latin typeface="Trebuchet MS" pitchFamily="34" charset="0"/>
              </a:rPr>
              <a:t>						</a:t>
            </a:r>
            <a:r>
              <a:rPr lang="en-US" sz="1200" b="1" dirty="0" smtClean="0">
                <a:solidFill>
                  <a:srgbClr val="FF0000"/>
                </a:solidFill>
                <a:latin typeface="Trebuchet MS" pitchFamily="34" charset="0"/>
              </a:rPr>
              <a:t>Mesh Portal 1 (</a:t>
            </a:r>
            <a:r>
              <a:rPr lang="en-US" sz="1200" b="1" dirty="0" err="1" smtClean="0">
                <a:solidFill>
                  <a:srgbClr val="FF0000"/>
                </a:solidFill>
                <a:latin typeface="Trebuchet MS" pitchFamily="34" charset="0"/>
              </a:rPr>
              <a:t>placemark</a:t>
            </a:r>
            <a:r>
              <a:rPr lang="en-US" sz="1200" b="1" dirty="0" smtClean="0">
                <a:solidFill>
                  <a:srgbClr val="FF0000"/>
                </a:solidFill>
                <a:latin typeface="Trebuchet MS" pitchFamily="34" charset="0"/>
              </a:rPr>
              <a:t>)</a:t>
            </a:r>
          </a:p>
          <a:p>
            <a:pPr lvl="1">
              <a:buFont typeface="Times" pitchFamily="18" charset="0"/>
              <a:buNone/>
            </a:pPr>
            <a:r>
              <a:rPr lang="en-US" sz="1200" b="1" dirty="0" smtClean="0">
                <a:solidFill>
                  <a:srgbClr val="FF0000"/>
                </a:solidFill>
                <a:latin typeface="Trebuchet MS" pitchFamily="34" charset="0"/>
              </a:rPr>
              <a:t>						Mesh Point 1 (</a:t>
            </a:r>
            <a:r>
              <a:rPr lang="en-US" sz="1200" b="1" dirty="0" err="1" smtClean="0">
                <a:solidFill>
                  <a:srgbClr val="FF0000"/>
                </a:solidFill>
                <a:latin typeface="Trebuchet MS" pitchFamily="34" charset="0"/>
              </a:rPr>
              <a:t>placemark</a:t>
            </a:r>
            <a:r>
              <a:rPr lang="en-US" sz="1200" b="1" dirty="0" smtClean="0">
                <a:solidFill>
                  <a:srgbClr val="FF0000"/>
                </a:solidFill>
                <a:latin typeface="Trebuchet MS" pitchFamily="34" charset="0"/>
              </a:rPr>
              <a:t>)</a:t>
            </a:r>
          </a:p>
          <a:p>
            <a:pPr lvl="1">
              <a:buFont typeface="Times" pitchFamily="18" charset="0"/>
              <a:buNone/>
            </a:pPr>
            <a:r>
              <a:rPr lang="en-US" sz="1200" b="1" dirty="0" smtClean="0">
                <a:solidFill>
                  <a:srgbClr val="FF0000"/>
                </a:solidFill>
                <a:latin typeface="Trebuchet MS" pitchFamily="34" charset="0"/>
              </a:rPr>
              <a:t>						Mesh Point 2 (</a:t>
            </a:r>
            <a:r>
              <a:rPr lang="en-US" sz="1200" b="1" dirty="0" err="1" smtClean="0">
                <a:solidFill>
                  <a:srgbClr val="FF0000"/>
                </a:solidFill>
                <a:latin typeface="Trebuchet MS" pitchFamily="34" charset="0"/>
              </a:rPr>
              <a:t>placemark</a:t>
            </a:r>
            <a:r>
              <a:rPr lang="en-US" sz="1200" b="1" dirty="0" smtClean="0">
                <a:solidFill>
                  <a:srgbClr val="FF0000"/>
                </a:solidFill>
                <a:latin typeface="Trebuchet MS" pitchFamily="34" charset="0"/>
              </a:rPr>
              <a:t>)</a:t>
            </a:r>
          </a:p>
          <a:p>
            <a:pPr lvl="1">
              <a:buFont typeface="Times" pitchFamily="18" charset="0"/>
              <a:buNone/>
            </a:pPr>
            <a:r>
              <a:rPr lang="en-US" sz="1200" b="1" dirty="0" smtClean="0">
                <a:latin typeface="Trebuchet MS" pitchFamily="34" charset="0"/>
              </a:rPr>
              <a:t>				</a:t>
            </a:r>
            <a:r>
              <a:rPr lang="en-US" sz="1200" b="1" dirty="0" smtClean="0">
                <a:solidFill>
                  <a:srgbClr val="0070C0"/>
                </a:solidFill>
                <a:latin typeface="Trebuchet MS" pitchFamily="34" charset="0"/>
              </a:rPr>
              <a:t>Map Overlays (folder – optional)</a:t>
            </a:r>
          </a:p>
          <a:p>
            <a:pPr lvl="1">
              <a:buFont typeface="Times" pitchFamily="18" charset="0"/>
              <a:buNone/>
            </a:pPr>
            <a:r>
              <a:rPr lang="en-US" sz="1200" b="1" dirty="0" smtClean="0">
                <a:solidFill>
                  <a:srgbClr val="0070C0"/>
                </a:solidFill>
                <a:latin typeface="Trebuchet MS" pitchFamily="34" charset="0"/>
              </a:rPr>
              <a:t>					Overlay 1 (image overlay – optional)</a:t>
            </a:r>
          </a:p>
          <a:p>
            <a:pPr lvl="1">
              <a:buFont typeface="Times" pitchFamily="18" charset="0"/>
              <a:buNone/>
            </a:pPr>
            <a:r>
              <a:rPr lang="en-US" sz="1200" b="1" dirty="0" smtClean="0">
                <a:solidFill>
                  <a:srgbClr val="0070C0"/>
                </a:solidFill>
                <a:latin typeface="Trebuchet MS" pitchFamily="34" charset="0"/>
              </a:rPr>
              <a:t>					Overlay 2 (image overlay – optional)</a:t>
            </a:r>
            <a:endParaRPr lang="en-US" dirty="0" smtClean="0">
              <a:latin typeface="Trebuchet MS" pitchFamily="34" charset="0"/>
            </a:endParaRPr>
          </a:p>
          <a:p>
            <a:pPr>
              <a:buFontTx/>
              <a:buChar char="-"/>
            </a:pPr>
            <a:r>
              <a:rPr lang="en-US" sz="2000" dirty="0" smtClean="0">
                <a:latin typeface="Trebuchet MS" pitchFamily="34" charset="0"/>
              </a:rPr>
              <a:t>Make sure any overlay files are placed in an overlay folder under the project folder</a:t>
            </a:r>
          </a:p>
          <a:p>
            <a:pPr>
              <a:buFontTx/>
              <a:buChar char="-"/>
            </a:pPr>
            <a:r>
              <a:rPr lang="en-US" sz="2000" dirty="0" smtClean="0">
                <a:latin typeface="Trebuchet MS" pitchFamily="34" charset="0"/>
              </a:rPr>
              <a:t>Right click project and select “Save Place As”</a:t>
            </a:r>
          </a:p>
          <a:p>
            <a:pPr>
              <a:buFontTx/>
              <a:buChar char="-"/>
            </a:pPr>
            <a:r>
              <a:rPr lang="en-US" sz="2000" dirty="0" smtClean="0">
                <a:latin typeface="Trebuchet MS" pitchFamily="34" charset="0"/>
              </a:rPr>
              <a:t>After saving the project, delete the project folder from My Places</a:t>
            </a:r>
          </a:p>
          <a:p>
            <a:pPr lvl="1"/>
            <a:endParaRPr lang="en-US" dirty="0" smtClean="0"/>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a:xfrm>
            <a:off x="219075" y="85725"/>
            <a:ext cx="8420100" cy="876300"/>
          </a:xfrm>
        </p:spPr>
        <p:txBody>
          <a:bodyPr/>
          <a:lstStyle/>
          <a:p>
            <a:pPr>
              <a:defRPr/>
            </a:pPr>
            <a:r>
              <a:rPr lang="en-US" dirty="0" smtClean="0"/>
              <a:t>Login to the Outdoor Coverage Planning Tool</a:t>
            </a:r>
          </a:p>
        </p:txBody>
      </p:sp>
      <p:pic>
        <p:nvPicPr>
          <p:cNvPr id="23556" name="Picture 5" descr="Login Scre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6075" y="1438275"/>
            <a:ext cx="6237288"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6"/>
          <p:cNvSpPr>
            <a:spLocks noChangeArrowheads="1"/>
          </p:cNvSpPr>
          <p:nvPr/>
        </p:nvSpPr>
        <p:spPr bwMode="auto">
          <a:xfrm>
            <a:off x="1787525" y="893763"/>
            <a:ext cx="6167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https://outdoorplanner.arubanetworks.com</a:t>
            </a: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a:xfrm>
            <a:off x="219075" y="152399"/>
            <a:ext cx="8420100" cy="638175"/>
          </a:xfrm>
        </p:spPr>
        <p:txBody>
          <a:bodyPr/>
          <a:lstStyle/>
          <a:p>
            <a:pPr>
              <a:defRPr/>
            </a:pPr>
            <a:r>
              <a:rPr lang="en-US" dirty="0" smtClean="0"/>
              <a:t>Upload the KMZ file</a:t>
            </a:r>
          </a:p>
        </p:txBody>
      </p:sp>
      <p:sp>
        <p:nvSpPr>
          <p:cNvPr id="24579" name="Rectangle 6"/>
          <p:cNvSpPr>
            <a:spLocks noGrp="1" noChangeArrowheads="1"/>
          </p:cNvSpPr>
          <p:nvPr>
            <p:ph type="body" idx="4294967295"/>
          </p:nvPr>
        </p:nvSpPr>
        <p:spPr>
          <a:xfrm>
            <a:off x="448469" y="987425"/>
            <a:ext cx="8293100" cy="5346700"/>
          </a:xfrm>
        </p:spPr>
        <p:txBody>
          <a:bodyPr/>
          <a:lstStyle/>
          <a:p>
            <a:r>
              <a:rPr lang="en-US" dirty="0" smtClean="0"/>
              <a:t>The KMZ file that you created in Google Earth will now be uploaded so that you can modify and process it</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2138363"/>
            <a:ext cx="7418388" cy="369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a:xfrm>
            <a:off x="213519" y="209550"/>
            <a:ext cx="8420100" cy="571500"/>
          </a:xfrm>
        </p:spPr>
        <p:txBody>
          <a:bodyPr/>
          <a:lstStyle/>
          <a:p>
            <a:pPr>
              <a:defRPr/>
            </a:pPr>
            <a:r>
              <a:rPr lang="en-US" dirty="0" smtClean="0"/>
              <a:t>Define Global Parameters</a:t>
            </a:r>
          </a:p>
        </p:txBody>
      </p:sp>
      <p:sp>
        <p:nvSpPr>
          <p:cNvPr id="25603" name="Rectangle 6"/>
          <p:cNvSpPr>
            <a:spLocks noGrp="1" noChangeArrowheads="1"/>
          </p:cNvSpPr>
          <p:nvPr>
            <p:ph type="body" idx="4294967295"/>
          </p:nvPr>
        </p:nvSpPr>
        <p:spPr>
          <a:xfrm>
            <a:off x="498475" y="968375"/>
            <a:ext cx="8293100" cy="5346700"/>
          </a:xfrm>
        </p:spPr>
        <p:txBody>
          <a:bodyPr/>
          <a:lstStyle/>
          <a:p>
            <a:r>
              <a:rPr lang="en-US" sz="1800" dirty="0" smtClean="0">
                <a:latin typeface="Trebuchet MS" pitchFamily="34" charset="0"/>
              </a:rPr>
              <a:t>Specify the proper country</a:t>
            </a:r>
          </a:p>
          <a:p>
            <a:r>
              <a:rPr lang="en-US" sz="1800" dirty="0" smtClean="0">
                <a:latin typeface="Trebuchet MS" pitchFamily="34" charset="0"/>
              </a:rPr>
              <a:t>-85 </a:t>
            </a:r>
            <a:r>
              <a:rPr lang="en-US" sz="1800" dirty="0" err="1" smtClean="0">
                <a:latin typeface="Trebuchet MS" pitchFamily="34" charset="0"/>
              </a:rPr>
              <a:t>dBm</a:t>
            </a:r>
            <a:r>
              <a:rPr lang="en-US" sz="1800" dirty="0" smtClean="0">
                <a:latin typeface="Trebuchet MS" pitchFamily="34" charset="0"/>
              </a:rPr>
              <a:t> is the recommended Noise Floor</a:t>
            </a:r>
          </a:p>
          <a:p>
            <a:r>
              <a:rPr lang="en-US" sz="1800" dirty="0" smtClean="0">
                <a:latin typeface="Trebuchet MS" pitchFamily="34" charset="0"/>
              </a:rPr>
              <a:t>Design margin is also referred to as “Fade Margin”</a:t>
            </a:r>
          </a:p>
          <a:p>
            <a:pPr lvl="1"/>
            <a:r>
              <a:rPr lang="en-US" sz="1800" dirty="0" smtClean="0">
                <a:latin typeface="Trebuchet MS" pitchFamily="34" charset="0"/>
              </a:rPr>
              <a:t>Recommended values between 3 dB and 15 dB</a:t>
            </a:r>
          </a:p>
          <a:p>
            <a:pPr lvl="1"/>
            <a:r>
              <a:rPr lang="en-US" sz="1800" dirty="0" smtClean="0">
                <a:latin typeface="Trebuchet MS" pitchFamily="34" charset="0"/>
              </a:rPr>
              <a:t>Considered a “design safety” factor</a:t>
            </a:r>
          </a:p>
          <a:p>
            <a:pPr lvl="1"/>
            <a:endParaRPr lang="en-US" dirty="0" smtClean="0"/>
          </a:p>
          <a:p>
            <a:endParaRPr lang="en-US" dirty="0" smtClean="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504344"/>
            <a:ext cx="903922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Parameters</a:t>
            </a:r>
          </a:p>
        </p:txBody>
      </p:sp>
      <p:sp>
        <p:nvSpPr>
          <p:cNvPr id="3" name="Text Placeholder 2"/>
          <p:cNvSpPr>
            <a:spLocks noGrp="1"/>
          </p:cNvSpPr>
          <p:nvPr>
            <p:ph type="body" sz="quarter" idx="10"/>
          </p:nvPr>
        </p:nvSpPr>
        <p:spPr>
          <a:xfrm>
            <a:off x="190499" y="3886200"/>
            <a:ext cx="8658225" cy="1282700"/>
          </a:xfrm>
        </p:spPr>
        <p:txBody>
          <a:bodyPr/>
          <a:lstStyle/>
          <a:p>
            <a:r>
              <a:rPr lang="en-US" dirty="0"/>
              <a:t>New Features: </a:t>
            </a:r>
          </a:p>
          <a:p>
            <a:pPr marL="800100" lvl="1" indent="-342900">
              <a:buFont typeface="Arial" pitchFamily="34" charset="0"/>
              <a:buChar char="•"/>
            </a:pPr>
            <a:r>
              <a:rPr lang="en-US" sz="2400" dirty="0"/>
              <a:t>Separate Noise Floor by Band</a:t>
            </a:r>
          </a:p>
          <a:p>
            <a:pPr marL="800100" lvl="1" indent="-342900">
              <a:buFont typeface="Arial" pitchFamily="34" charset="0"/>
              <a:buChar char="•"/>
            </a:pPr>
            <a:r>
              <a:rPr lang="en-US" sz="2400" dirty="0"/>
              <a:t>Separate Design Margins by Band and Client vs. </a:t>
            </a:r>
            <a:r>
              <a:rPr lang="en-US" sz="2400" dirty="0" smtClean="0"/>
              <a:t>Mesh</a:t>
            </a:r>
          </a:p>
          <a:p>
            <a:pPr marL="800100" lvl="1" indent="-342900">
              <a:buFont typeface="Arial" pitchFamily="34" charset="0"/>
              <a:buChar char="•"/>
            </a:pPr>
            <a:r>
              <a:rPr lang="en-US" sz="2400" dirty="0" smtClean="0"/>
              <a:t>Select a Default AP to show EIRP Limits</a:t>
            </a:r>
          </a:p>
          <a:p>
            <a:pPr marL="800100" lvl="1" indent="-342900">
              <a:buFont typeface="Arial" pitchFamily="34" charset="0"/>
              <a:buChar char="•"/>
            </a:pPr>
            <a:r>
              <a:rPr lang="en-US" sz="2400" dirty="0" smtClean="0"/>
              <a:t>Click on Bands to Show Band Details (channels)</a:t>
            </a:r>
            <a:endParaRPr lang="en-US" sz="2400" dirty="0"/>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03922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8182438"/>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a:xfrm>
            <a:off x="152400" y="180975"/>
            <a:ext cx="8420100" cy="609600"/>
          </a:xfrm>
        </p:spPr>
        <p:txBody>
          <a:bodyPr/>
          <a:lstStyle/>
          <a:p>
            <a:pPr>
              <a:defRPr/>
            </a:pPr>
            <a:r>
              <a:rPr lang="en-US" dirty="0" smtClean="0"/>
              <a:t>Define Client Models</a:t>
            </a:r>
          </a:p>
        </p:txBody>
      </p:sp>
      <p:sp>
        <p:nvSpPr>
          <p:cNvPr id="26627" name="Rectangle 6"/>
          <p:cNvSpPr>
            <a:spLocks noGrp="1" noChangeArrowheads="1"/>
          </p:cNvSpPr>
          <p:nvPr>
            <p:ph type="body" idx="4294967295"/>
          </p:nvPr>
        </p:nvSpPr>
        <p:spPr>
          <a:xfrm>
            <a:off x="560388" y="901700"/>
            <a:ext cx="8293100" cy="5346700"/>
          </a:xfrm>
        </p:spPr>
        <p:txBody>
          <a:bodyPr/>
          <a:lstStyle/>
          <a:p>
            <a:pPr>
              <a:buFontTx/>
              <a:buChar char="-"/>
            </a:pPr>
            <a:r>
              <a:rPr lang="en-US" sz="2000" dirty="0" smtClean="0">
                <a:latin typeface="Trebuchet MS" pitchFamily="34" charset="0"/>
              </a:rPr>
              <a:t>Most accurate if actual client values are known</a:t>
            </a:r>
          </a:p>
          <a:p>
            <a:pPr>
              <a:buFontTx/>
              <a:buChar char="-"/>
            </a:pPr>
            <a:r>
              <a:rPr lang="en-US" sz="2000" dirty="0" smtClean="0">
                <a:latin typeface="Trebuchet MS" pitchFamily="34" charset="0"/>
              </a:rPr>
              <a:t>Program is accurate for client antenna gain up to 3 </a:t>
            </a:r>
            <a:r>
              <a:rPr lang="en-US" sz="2000" dirty="0" err="1" smtClean="0">
                <a:latin typeface="Trebuchet MS" pitchFamily="34" charset="0"/>
              </a:rPr>
              <a:t>dBi</a:t>
            </a:r>
            <a:endParaRPr lang="en-US" sz="2000" dirty="0" smtClean="0">
              <a:latin typeface="Trebuchet MS" pitchFamily="34" charset="0"/>
            </a:endParaRPr>
          </a:p>
          <a:p>
            <a:pPr>
              <a:buFontTx/>
              <a:buChar char="-"/>
            </a:pPr>
            <a:r>
              <a:rPr lang="en-US" sz="2000" dirty="0" smtClean="0">
                <a:latin typeface="Trebuchet MS" pitchFamily="34" charset="0"/>
              </a:rPr>
              <a:t>As the client antenna gain increases above 3 </a:t>
            </a:r>
            <a:r>
              <a:rPr lang="en-US" sz="2000" dirty="0" err="1" smtClean="0">
                <a:latin typeface="Trebuchet MS" pitchFamily="34" charset="0"/>
              </a:rPr>
              <a:t>dBi</a:t>
            </a:r>
            <a:r>
              <a:rPr lang="en-US" sz="2000" dirty="0" smtClean="0">
                <a:latin typeface="Trebuchet MS" pitchFamily="34" charset="0"/>
              </a:rPr>
              <a:t>, the radiation pattern becomes more directional, making the alignment of the client and it’s antenna more critical to the communication with the AP.</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254" y="2969995"/>
            <a:ext cx="7465807" cy="3389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a:xfrm>
            <a:off x="180975" y="200024"/>
            <a:ext cx="8420100" cy="542925"/>
          </a:xfrm>
        </p:spPr>
        <p:txBody>
          <a:bodyPr/>
          <a:lstStyle/>
          <a:p>
            <a:pPr>
              <a:defRPr/>
            </a:pPr>
            <a:r>
              <a:rPr lang="en-US" dirty="0" smtClean="0"/>
              <a:t>Define Locations</a:t>
            </a:r>
          </a:p>
        </p:txBody>
      </p:sp>
      <p:sp>
        <p:nvSpPr>
          <p:cNvPr id="27651" name="Rectangle 6"/>
          <p:cNvSpPr>
            <a:spLocks noGrp="1" noChangeArrowheads="1"/>
          </p:cNvSpPr>
          <p:nvPr>
            <p:ph type="body" idx="4294967295"/>
          </p:nvPr>
        </p:nvSpPr>
        <p:spPr>
          <a:xfrm>
            <a:off x="431006" y="949325"/>
            <a:ext cx="8293100" cy="5346700"/>
          </a:xfrm>
        </p:spPr>
        <p:txBody>
          <a:bodyPr/>
          <a:lstStyle/>
          <a:p>
            <a:pPr>
              <a:buFontTx/>
              <a:buChar char="-"/>
            </a:pPr>
            <a:r>
              <a:rPr lang="en-US" sz="2000" dirty="0" smtClean="0">
                <a:latin typeface="Trebuchet MS" pitchFamily="34" charset="0"/>
              </a:rPr>
              <a:t>Minimal changes should be made to prevent large errors in AP placement</a:t>
            </a:r>
          </a:p>
          <a:p>
            <a:pPr>
              <a:buFontTx/>
              <a:buChar char="-"/>
            </a:pPr>
            <a:endParaRPr lang="en-US" sz="2000" dirty="0" smtClean="0">
              <a:latin typeface="Trebuchet MS" pitchFamily="34" charset="0"/>
            </a:endParaRPr>
          </a:p>
        </p:txBody>
      </p:sp>
      <p:pic>
        <p:nvPicPr>
          <p:cNvPr id="27653" name="Picture 4" descr="Locations.jpg"/>
          <p:cNvPicPr>
            <a:picLocks noChangeAspect="1"/>
          </p:cNvPicPr>
          <p:nvPr/>
        </p:nvPicPr>
        <p:blipFill>
          <a:blip r:embed="rId3">
            <a:extLst>
              <a:ext uri="{28A0092B-C50C-407E-A947-70E740481C1C}">
                <a14:useLocalDpi xmlns:a14="http://schemas.microsoft.com/office/drawing/2010/main" val="0"/>
              </a:ext>
            </a:extLst>
          </a:blip>
          <a:srcRect l="1582" t="899" r="3339" b="1466"/>
          <a:stretch>
            <a:fillRect/>
          </a:stretch>
        </p:blipFill>
        <p:spPr bwMode="auto">
          <a:xfrm>
            <a:off x="1485900" y="1908175"/>
            <a:ext cx="6183313"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a:xfrm>
            <a:off x="171450" y="190499"/>
            <a:ext cx="8420100" cy="600075"/>
          </a:xfrm>
        </p:spPr>
        <p:txBody>
          <a:bodyPr/>
          <a:lstStyle/>
          <a:p>
            <a:pPr>
              <a:defRPr/>
            </a:pPr>
            <a:r>
              <a:rPr lang="en-US" dirty="0" smtClean="0"/>
              <a:t>Default AP and Antenna Settings</a:t>
            </a:r>
          </a:p>
        </p:txBody>
      </p:sp>
      <p:sp>
        <p:nvSpPr>
          <p:cNvPr id="28675" name="Rectangle 6"/>
          <p:cNvSpPr>
            <a:spLocks noGrp="1" noChangeArrowheads="1"/>
          </p:cNvSpPr>
          <p:nvPr>
            <p:ph type="body" idx="4294967295"/>
          </p:nvPr>
        </p:nvSpPr>
        <p:spPr>
          <a:xfrm>
            <a:off x="431800" y="939800"/>
            <a:ext cx="8293100" cy="5346700"/>
          </a:xfrm>
        </p:spPr>
        <p:txBody>
          <a:bodyPr/>
          <a:lstStyle/>
          <a:p>
            <a:pPr>
              <a:buFontTx/>
              <a:buChar char="-"/>
            </a:pPr>
            <a:r>
              <a:rPr lang="en-US" sz="2000" dirty="0" smtClean="0">
                <a:latin typeface="Trebuchet MS" pitchFamily="34" charset="0"/>
              </a:rPr>
              <a:t>Initially sets all APs and Antennas to these settings</a:t>
            </a:r>
          </a:p>
          <a:p>
            <a:pPr>
              <a:buFontTx/>
              <a:buChar char="-"/>
            </a:pPr>
            <a:r>
              <a:rPr lang="en-US" sz="2000" dirty="0" smtClean="0">
                <a:latin typeface="Trebuchet MS" pitchFamily="34" charset="0"/>
              </a:rPr>
              <a:t>Individual settings can be changed</a:t>
            </a:r>
          </a:p>
          <a:p>
            <a:pPr>
              <a:buFontTx/>
              <a:buChar char="-"/>
            </a:pPr>
            <a:r>
              <a:rPr lang="en-US" sz="2000" dirty="0" smtClean="0">
                <a:latin typeface="Trebuchet MS" pitchFamily="34" charset="0"/>
              </a:rPr>
              <a:t>Available band and mode assignments based on AP type</a:t>
            </a:r>
          </a:p>
          <a:p>
            <a:pPr>
              <a:buFontTx/>
              <a:buChar char="-"/>
            </a:pPr>
            <a:r>
              <a:rPr lang="en-US" sz="2000" dirty="0" smtClean="0">
                <a:latin typeface="Trebuchet MS" pitchFamily="34" charset="0"/>
              </a:rPr>
              <a:t>Channels can be assigned for planning purposes.</a:t>
            </a:r>
          </a:p>
          <a:p>
            <a:pPr>
              <a:buFontTx/>
              <a:buChar char="-"/>
            </a:pPr>
            <a:r>
              <a:rPr lang="en-US" sz="2000" dirty="0" smtClean="0">
                <a:latin typeface="Trebuchet MS" pitchFamily="34" charset="0"/>
              </a:rPr>
              <a:t>Antenna selection based on band selection.</a:t>
            </a: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583" y="3082715"/>
            <a:ext cx="5915025"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a:xfrm>
            <a:off x="152400" y="123825"/>
            <a:ext cx="8420100" cy="609600"/>
          </a:xfrm>
        </p:spPr>
        <p:txBody>
          <a:bodyPr/>
          <a:lstStyle/>
          <a:p>
            <a:pPr>
              <a:defRPr/>
            </a:pPr>
            <a:r>
              <a:rPr lang="en-US" dirty="0" smtClean="0"/>
              <a:t>Group Client Services</a:t>
            </a:r>
          </a:p>
        </p:txBody>
      </p:sp>
      <p:sp>
        <p:nvSpPr>
          <p:cNvPr id="29699" name="Rectangle 6"/>
          <p:cNvSpPr>
            <a:spLocks noGrp="1" noChangeArrowheads="1"/>
          </p:cNvSpPr>
          <p:nvPr>
            <p:ph type="body" idx="4294967295"/>
          </p:nvPr>
        </p:nvSpPr>
        <p:spPr>
          <a:xfrm>
            <a:off x="356394" y="996950"/>
            <a:ext cx="8293100" cy="5346700"/>
          </a:xfrm>
        </p:spPr>
        <p:txBody>
          <a:bodyPr/>
          <a:lstStyle/>
          <a:p>
            <a:pPr>
              <a:buFontTx/>
              <a:buChar char="-"/>
            </a:pPr>
            <a:r>
              <a:rPr lang="en-US" sz="2000" dirty="0" smtClean="0">
                <a:latin typeface="Trebuchet MS" pitchFamily="34" charset="0"/>
              </a:rPr>
              <a:t>Defines setting for all APs in the group</a:t>
            </a:r>
          </a:p>
          <a:p>
            <a:pPr>
              <a:buFontTx/>
              <a:buChar char="-"/>
            </a:pPr>
            <a:r>
              <a:rPr lang="en-US" sz="2000" dirty="0" smtClean="0">
                <a:latin typeface="Trebuchet MS" pitchFamily="34" charset="0"/>
              </a:rPr>
              <a:t>Set Min and Max data rates</a:t>
            </a:r>
          </a:p>
          <a:p>
            <a:pPr>
              <a:buFontTx/>
              <a:buChar char="-"/>
            </a:pPr>
            <a:r>
              <a:rPr lang="en-US" sz="2000" dirty="0" smtClean="0">
                <a:latin typeface="Trebuchet MS" pitchFamily="34" charset="0"/>
              </a:rPr>
              <a:t>Data rates apply to both client and mesh</a:t>
            </a:r>
          </a:p>
          <a:p>
            <a:pPr>
              <a:buFontTx/>
              <a:buChar char="-"/>
            </a:pPr>
            <a:r>
              <a:rPr lang="en-US" sz="2000" dirty="0" smtClean="0">
                <a:latin typeface="Trebuchet MS" pitchFamily="34" charset="0"/>
              </a:rPr>
              <a:t>Mesh band (802.11a or 802.11bg) only affects Mesh Portals and Mesh Points</a:t>
            </a:r>
          </a:p>
          <a:p>
            <a:pPr>
              <a:buFontTx/>
              <a:buChar char="-"/>
            </a:pPr>
            <a:r>
              <a:rPr lang="en-US" sz="2000" dirty="0" smtClean="0">
                <a:latin typeface="Trebuchet MS" pitchFamily="34" charset="0"/>
              </a:rPr>
              <a:t>Mesh Nodes cannot provide client access and mesh communications on the same band</a:t>
            </a:r>
          </a:p>
        </p:txBody>
      </p:sp>
      <p:pic>
        <p:nvPicPr>
          <p:cNvPr id="29701" name="Picture 4" descr="Groups and APs.jpg"/>
          <p:cNvPicPr>
            <a:picLocks noChangeAspect="1"/>
          </p:cNvPicPr>
          <p:nvPr/>
        </p:nvPicPr>
        <p:blipFill>
          <a:blip r:embed="rId3">
            <a:extLst>
              <a:ext uri="{28A0092B-C50C-407E-A947-70E740481C1C}">
                <a14:useLocalDpi xmlns:a14="http://schemas.microsoft.com/office/drawing/2010/main" val="0"/>
              </a:ext>
            </a:extLst>
          </a:blip>
          <a:srcRect l="1410" t="53500" r="3696" b="25833"/>
          <a:stretch>
            <a:fillRect/>
          </a:stretch>
        </p:blipFill>
        <p:spPr bwMode="auto">
          <a:xfrm>
            <a:off x="708025" y="3965575"/>
            <a:ext cx="7589838"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a:xfrm>
            <a:off x="104775" y="180974"/>
            <a:ext cx="8420100" cy="619125"/>
          </a:xfrm>
        </p:spPr>
        <p:txBody>
          <a:bodyPr/>
          <a:lstStyle/>
          <a:p>
            <a:pPr>
              <a:defRPr/>
            </a:pPr>
            <a:r>
              <a:rPr lang="en-US" dirty="0" smtClean="0"/>
              <a:t>Access Point Settings</a:t>
            </a:r>
          </a:p>
        </p:txBody>
      </p:sp>
      <p:sp>
        <p:nvSpPr>
          <p:cNvPr id="30723" name="Rectangle 6"/>
          <p:cNvSpPr>
            <a:spLocks noGrp="1" noChangeArrowheads="1"/>
          </p:cNvSpPr>
          <p:nvPr>
            <p:ph type="body" idx="4294967295"/>
          </p:nvPr>
        </p:nvSpPr>
        <p:spPr>
          <a:xfrm>
            <a:off x="368300" y="1044575"/>
            <a:ext cx="8293100" cy="5346700"/>
          </a:xfrm>
        </p:spPr>
        <p:txBody>
          <a:bodyPr/>
          <a:lstStyle/>
          <a:p>
            <a:pPr>
              <a:buFontTx/>
              <a:buChar char="-"/>
            </a:pPr>
            <a:r>
              <a:rPr lang="en-US" sz="2000" dirty="0" smtClean="0">
                <a:latin typeface="Trebuchet MS" pitchFamily="34" charset="0"/>
              </a:rPr>
              <a:t>Name is optional</a:t>
            </a:r>
          </a:p>
          <a:p>
            <a:pPr>
              <a:buFontTx/>
              <a:buChar char="-"/>
            </a:pPr>
            <a:r>
              <a:rPr lang="en-US" sz="2000" dirty="0" smtClean="0">
                <a:latin typeface="Trebuchet MS" pitchFamily="34" charset="0"/>
              </a:rPr>
              <a:t>AP Model and Power Limit – Individual values can be set or modified from the default settings</a:t>
            </a:r>
          </a:p>
          <a:p>
            <a:pPr>
              <a:buFontTx/>
              <a:buChar char="-"/>
            </a:pPr>
            <a:r>
              <a:rPr lang="en-US" sz="2000" dirty="0" smtClean="0">
                <a:latin typeface="Trebuchet MS" pitchFamily="34" charset="0"/>
              </a:rPr>
              <a:t>Radio Role (Client Coverage, Mesh Point, or Mesh Portal)</a:t>
            </a:r>
          </a:p>
          <a:p>
            <a:pPr>
              <a:buFontTx/>
              <a:buChar char="-"/>
            </a:pPr>
            <a:r>
              <a:rPr lang="en-US" sz="2000" dirty="0" smtClean="0">
                <a:latin typeface="Trebuchet MS" pitchFamily="34" charset="0"/>
              </a:rPr>
              <a:t>Directional antenna settings</a:t>
            </a:r>
          </a:p>
          <a:p>
            <a:pPr lvl="1"/>
            <a:r>
              <a:rPr lang="en-US" dirty="0" smtClean="0">
                <a:latin typeface="Trebuchet MS" pitchFamily="34" charset="0"/>
              </a:rPr>
              <a:t>Ant. Heading – 0 is North</a:t>
            </a:r>
          </a:p>
          <a:p>
            <a:pPr lvl="1"/>
            <a:r>
              <a:rPr lang="en-US" dirty="0" smtClean="0">
                <a:latin typeface="Trebuchet MS" pitchFamily="34" charset="0"/>
              </a:rPr>
              <a:t>Ant. </a:t>
            </a:r>
            <a:r>
              <a:rPr lang="en-US" dirty="0" err="1" smtClean="0">
                <a:latin typeface="Trebuchet MS" pitchFamily="34" charset="0"/>
              </a:rPr>
              <a:t>Downtilt</a:t>
            </a:r>
            <a:r>
              <a:rPr lang="en-US" dirty="0" smtClean="0">
                <a:latin typeface="Trebuchet MS" pitchFamily="34" charset="0"/>
              </a:rPr>
              <a:t> – 0 is the Horizon, negative values indicate </a:t>
            </a:r>
            <a:r>
              <a:rPr lang="en-US" dirty="0" err="1" smtClean="0">
                <a:latin typeface="Trebuchet MS" pitchFamily="34" charset="0"/>
              </a:rPr>
              <a:t>uptilt</a:t>
            </a:r>
            <a:endParaRPr lang="en-US" dirty="0" smtClean="0">
              <a:latin typeface="Trebuchet MS" pitchFamily="34" charset="0"/>
            </a:endParaRPr>
          </a:p>
          <a:p>
            <a:pPr lvl="1"/>
            <a:r>
              <a:rPr lang="en-US" dirty="0" smtClean="0">
                <a:latin typeface="Trebuchet MS" pitchFamily="34" charset="0"/>
              </a:rPr>
              <a:t>Addl. Cable Loss – Entered as a dB value</a:t>
            </a:r>
          </a:p>
        </p:txBody>
      </p:sp>
      <p:pic>
        <p:nvPicPr>
          <p:cNvPr id="30725" name="Picture 4" descr="Groups and APs.jpg"/>
          <p:cNvPicPr>
            <a:picLocks noChangeAspect="1"/>
          </p:cNvPicPr>
          <p:nvPr/>
        </p:nvPicPr>
        <p:blipFill>
          <a:blip r:embed="rId3">
            <a:extLst>
              <a:ext uri="{28A0092B-C50C-407E-A947-70E740481C1C}">
                <a14:useLocalDpi xmlns:a14="http://schemas.microsoft.com/office/drawing/2010/main" val="0"/>
              </a:ext>
            </a:extLst>
          </a:blip>
          <a:srcRect l="1695" t="73500" r="3410" b="1833"/>
          <a:stretch>
            <a:fillRect/>
          </a:stretch>
        </p:blipFill>
        <p:spPr bwMode="auto">
          <a:xfrm>
            <a:off x="720725" y="4411663"/>
            <a:ext cx="758825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p:txBody>
          <a:bodyPr/>
          <a:lstStyle/>
          <a:p>
            <a:pPr>
              <a:defRPr/>
            </a:pPr>
            <a:r>
              <a:rPr lang="en-US" altLang="ko-KR" dirty="0" smtClean="0"/>
              <a:t>Overview</a:t>
            </a:r>
          </a:p>
        </p:txBody>
      </p:sp>
    </p:spTree>
  </p:cSld>
  <p:clrMapOvr>
    <a:masterClrMapping/>
  </p:clrMapOvr>
  <p:transition spd="med">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3400" y="3429000"/>
            <a:ext cx="7543800" cy="1038226"/>
          </a:xfrm>
        </p:spPr>
        <p:txBody>
          <a:bodyPr/>
          <a:lstStyle/>
          <a:p>
            <a:r>
              <a:rPr lang="en-US" dirty="0" smtClean="0"/>
              <a:t>Additional Details Available per Radio</a:t>
            </a:r>
          </a:p>
          <a:p>
            <a:pPr lvl="1"/>
            <a:r>
              <a:rPr lang="en-US" dirty="0" smtClean="0"/>
              <a:t>Conducted Power Set</a:t>
            </a:r>
          </a:p>
          <a:p>
            <a:pPr lvl="1"/>
            <a:r>
              <a:rPr lang="en-US" dirty="0" smtClean="0"/>
              <a:t>Antenna Gain (Based on Antenna Model Selected)</a:t>
            </a:r>
          </a:p>
          <a:p>
            <a:pPr lvl="1"/>
            <a:r>
              <a:rPr lang="en-US" dirty="0" smtClean="0"/>
              <a:t>EIRP (Based on all selections)</a:t>
            </a:r>
          </a:p>
          <a:p>
            <a:pPr lvl="1"/>
            <a:r>
              <a:rPr lang="en-US" dirty="0" smtClean="0"/>
              <a:t>Max EIRP (based on Country/AP Model/Band Selected)</a:t>
            </a:r>
            <a:endParaRPr lang="en-US" dirty="0"/>
          </a:p>
        </p:txBody>
      </p:sp>
      <p:sp>
        <p:nvSpPr>
          <p:cNvPr id="4" name="Title 1"/>
          <p:cNvSpPr txBox="1">
            <a:spLocks/>
          </p:cNvSpPr>
          <p:nvPr/>
        </p:nvSpPr>
        <p:spPr bwMode="auto">
          <a:xfrm>
            <a:off x="457200" y="152400"/>
            <a:ext cx="8420100" cy="685800"/>
          </a:xfrm>
          <a:prstGeom prst="rect">
            <a:avLst/>
          </a:prstGeom>
          <a:noFill/>
          <a:ln w="9525">
            <a:noFill/>
            <a:miter lim="800000"/>
            <a:headEnd/>
            <a:tailEnd/>
          </a:ln>
        </p:spPr>
        <p:txBody>
          <a:bodyPr vert="horz" wrap="square" lIns="91388" tIns="45694" rIns="91388" bIns="45694" numCol="1" anchor="b" anchorCtr="0" compatLnSpc="1">
            <a:prstTxWarp prst="textNoShape">
              <a:avLst/>
            </a:prstTxWarp>
          </a:bodyPr>
          <a:lstStyle>
            <a:lvl1pPr algn="l" rtl="0" eaLnBrk="1" fontAlgn="base" hangingPunct="1">
              <a:lnSpc>
                <a:spcPct val="90000"/>
              </a:lnSpc>
              <a:spcBef>
                <a:spcPct val="0"/>
              </a:spcBef>
              <a:spcAft>
                <a:spcPts val="300"/>
              </a:spcAft>
              <a:defRPr lang="en-US" altLang="ja-JP" sz="3200" b="1" i="0" dirty="0">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5pPr>
            <a:lvl6pPr marL="456940"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6pPr>
            <a:lvl7pPr marL="913883"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7pPr>
            <a:lvl8pPr marL="1370830"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8pPr>
            <a:lvl9pPr marL="1827772"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9pPr>
          </a:lstStyle>
          <a:p>
            <a:r>
              <a:rPr lang="en-US" dirty="0" smtClean="0"/>
              <a:t>Access Points Page</a:t>
            </a:r>
            <a:endParaRPr 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788670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553530"/>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a:xfrm>
            <a:off x="200025" y="133349"/>
            <a:ext cx="8420100" cy="638175"/>
          </a:xfrm>
        </p:spPr>
        <p:txBody>
          <a:bodyPr/>
          <a:lstStyle/>
          <a:p>
            <a:pPr>
              <a:defRPr/>
            </a:pPr>
            <a:r>
              <a:rPr lang="en-US" dirty="0" smtClean="0"/>
              <a:t>Mesh Association Page</a:t>
            </a:r>
          </a:p>
        </p:txBody>
      </p:sp>
      <p:sp>
        <p:nvSpPr>
          <p:cNvPr id="31747" name="Rectangle 6"/>
          <p:cNvSpPr>
            <a:spLocks noGrp="1" noChangeArrowheads="1"/>
          </p:cNvSpPr>
          <p:nvPr>
            <p:ph type="body" idx="4294967295"/>
          </p:nvPr>
        </p:nvSpPr>
        <p:spPr>
          <a:xfrm>
            <a:off x="441325" y="968375"/>
            <a:ext cx="8293100" cy="5346700"/>
          </a:xfrm>
        </p:spPr>
        <p:txBody>
          <a:bodyPr/>
          <a:lstStyle/>
          <a:p>
            <a:pPr>
              <a:buFontTx/>
              <a:buChar char="-"/>
            </a:pPr>
            <a:r>
              <a:rPr lang="en-US" sz="2000" dirty="0" smtClean="0">
                <a:latin typeface="Trebuchet MS" pitchFamily="34" charset="0"/>
              </a:rPr>
              <a:t>Mesh Association Page will appear if any Mesh Nodes are defined</a:t>
            </a:r>
          </a:p>
          <a:p>
            <a:pPr>
              <a:buFontTx/>
              <a:buChar char="-"/>
            </a:pPr>
            <a:r>
              <a:rPr lang="en-US" sz="2000" dirty="0" smtClean="0">
                <a:latin typeface="Trebuchet MS" pitchFamily="34" charset="0"/>
              </a:rPr>
              <a:t>Checks that valid connection is possible</a:t>
            </a:r>
          </a:p>
          <a:p>
            <a:pPr>
              <a:buFontTx/>
              <a:buChar char="-"/>
            </a:pPr>
            <a:r>
              <a:rPr lang="en-US" sz="2000" dirty="0" smtClean="0">
                <a:latin typeface="Trebuchet MS" pitchFamily="34" charset="0"/>
              </a:rPr>
              <a:t>Mesh links will appear in the final KMZ file as lines colored according to the associated data rate</a:t>
            </a:r>
          </a:p>
          <a:p>
            <a:pPr>
              <a:buFontTx/>
              <a:buChar char="-"/>
            </a:pPr>
            <a:r>
              <a:rPr lang="en-US" sz="2000" dirty="0" smtClean="0">
                <a:latin typeface="Trebuchet MS" pitchFamily="34" charset="0"/>
              </a:rPr>
              <a:t>Links are checked for</a:t>
            </a:r>
          </a:p>
          <a:p>
            <a:pPr lvl="2"/>
            <a:r>
              <a:rPr lang="en-US" dirty="0" smtClean="0">
                <a:latin typeface="Trebuchet MS" pitchFamily="34" charset="0"/>
              </a:rPr>
              <a:t>Valid signal strength at both ends</a:t>
            </a:r>
          </a:p>
          <a:p>
            <a:pPr lvl="2"/>
            <a:r>
              <a:rPr lang="en-US" dirty="0" err="1" smtClean="0">
                <a:latin typeface="Trebuchet MS" pitchFamily="34" charset="0"/>
              </a:rPr>
              <a:t>Beamwidth</a:t>
            </a:r>
            <a:r>
              <a:rPr lang="en-US" dirty="0" smtClean="0">
                <a:latin typeface="Trebuchet MS" pitchFamily="34" charset="0"/>
              </a:rPr>
              <a:t> alignment (horizontal and vertical)</a:t>
            </a:r>
          </a:p>
          <a:p>
            <a:pPr lvl="3"/>
            <a:r>
              <a:rPr lang="en-US" dirty="0" smtClean="0">
                <a:latin typeface="Trebuchet MS" pitchFamily="34" charset="0"/>
              </a:rPr>
              <a:t>Based on headings, altitudes, and antennas selected</a:t>
            </a:r>
          </a:p>
          <a:p>
            <a:pPr lvl="2"/>
            <a:r>
              <a:rPr lang="en-US" dirty="0" smtClean="0">
                <a:latin typeface="Trebuchet MS" pitchFamily="34" charset="0"/>
              </a:rPr>
              <a:t>Fresnel Zone and Earth Bulge</a:t>
            </a:r>
          </a:p>
          <a:p>
            <a:pPr lvl="2"/>
            <a:r>
              <a:rPr lang="en-US" dirty="0" smtClean="0">
                <a:latin typeface="Trebuchet MS" pitchFamily="34" charset="0"/>
              </a:rPr>
              <a:t>Associated data rate is above minimum rate specified</a:t>
            </a:r>
          </a:p>
          <a:p>
            <a:pPr lvl="1"/>
            <a:r>
              <a:rPr lang="en-US" sz="3000" dirty="0" smtClean="0">
                <a:latin typeface="Trebuchet MS" pitchFamily="34" charset="0"/>
              </a:rPr>
              <a:t> </a:t>
            </a:r>
            <a:r>
              <a:rPr lang="en-US" dirty="0" smtClean="0">
                <a:latin typeface="Trebuchet MS" pitchFamily="34" charset="0"/>
              </a:rPr>
              <a:t>Does not check design logic</a:t>
            </a:r>
          </a:p>
          <a:p>
            <a:pPr lvl="1"/>
            <a:endParaRPr lang="en-US" dirty="0" smtClean="0"/>
          </a:p>
          <a:p>
            <a:pPr lvl="2"/>
            <a:endParaRPr lang="en-US" dirty="0" smtClean="0"/>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 Mesh Calculation Options</a:t>
            </a:r>
            <a:endParaRPr lang="en-US" dirty="0"/>
          </a:p>
        </p:txBody>
      </p:sp>
      <p:sp>
        <p:nvSpPr>
          <p:cNvPr id="3" name="Text Placeholder 2"/>
          <p:cNvSpPr>
            <a:spLocks noGrp="1"/>
          </p:cNvSpPr>
          <p:nvPr>
            <p:ph type="body" sz="quarter" idx="10"/>
          </p:nvPr>
        </p:nvSpPr>
        <p:spPr>
          <a:xfrm>
            <a:off x="533400" y="4343400"/>
            <a:ext cx="7543800" cy="673100"/>
          </a:xfrm>
        </p:spPr>
        <p:txBody>
          <a:bodyPr/>
          <a:lstStyle/>
          <a:p>
            <a:r>
              <a:rPr lang="en-US" sz="2000" dirty="0" smtClean="0"/>
              <a:t>Manual or Automatically associate mesh nodes</a:t>
            </a:r>
          </a:p>
          <a:p>
            <a:r>
              <a:rPr lang="en-US" sz="2000" dirty="0" smtClean="0"/>
              <a:t>Auto association is based on a signal level threshold </a:t>
            </a:r>
          </a:p>
          <a:p>
            <a:r>
              <a:rPr lang="en-US" sz="2000" dirty="0" smtClean="0"/>
              <a:t>Planner will then calculate and display all available links on the same channel based on the threshold</a:t>
            </a:r>
            <a:endParaRPr lang="en-US" sz="2000"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018" y="1066800"/>
            <a:ext cx="8637494"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277749"/>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a:xfrm>
            <a:off x="104775" y="152400"/>
            <a:ext cx="8420100" cy="666750"/>
          </a:xfrm>
        </p:spPr>
        <p:txBody>
          <a:bodyPr/>
          <a:lstStyle/>
          <a:p>
            <a:pPr>
              <a:defRPr/>
            </a:pPr>
            <a:r>
              <a:rPr lang="en-US" dirty="0" smtClean="0"/>
              <a:t>Mesh Association Page</a:t>
            </a:r>
          </a:p>
        </p:txBody>
      </p:sp>
      <p:sp>
        <p:nvSpPr>
          <p:cNvPr id="32771" name="Rectangle 6"/>
          <p:cNvSpPr>
            <a:spLocks noGrp="1" noChangeArrowheads="1"/>
          </p:cNvSpPr>
          <p:nvPr>
            <p:ph type="body" idx="4294967295"/>
          </p:nvPr>
        </p:nvSpPr>
        <p:spPr>
          <a:xfrm>
            <a:off x="516731" y="939800"/>
            <a:ext cx="8293100" cy="5346700"/>
          </a:xfrm>
        </p:spPr>
        <p:txBody>
          <a:bodyPr/>
          <a:lstStyle/>
          <a:p>
            <a:pPr>
              <a:buFontTx/>
              <a:buChar char="-"/>
            </a:pPr>
            <a:r>
              <a:rPr lang="en-US" sz="1800" dirty="0" smtClean="0">
                <a:latin typeface="Trebuchet MS" pitchFamily="34" charset="0"/>
              </a:rPr>
              <a:t>Each Mesh Point must be linked to a Mesh Portal</a:t>
            </a:r>
          </a:p>
          <a:p>
            <a:pPr>
              <a:buFontTx/>
              <a:buChar char="-"/>
            </a:pPr>
            <a:r>
              <a:rPr lang="en-US" sz="1800" dirty="0" smtClean="0">
                <a:latin typeface="Trebuchet MS" pitchFamily="34" charset="0"/>
              </a:rPr>
              <a:t>For each group, Mesh Portals are listed on the left and all Mesh Nodes (Portals and Points) are listed on the right</a:t>
            </a:r>
          </a:p>
          <a:p>
            <a:pPr>
              <a:buFontTx/>
              <a:buChar char="-"/>
            </a:pPr>
            <a:r>
              <a:rPr lang="en-US" sz="1800" dirty="0" smtClean="0">
                <a:latin typeface="Trebuchet MS" pitchFamily="34" charset="0"/>
              </a:rPr>
              <a:t>Multi-hop nodes can be created by selecting the node on the right and clicking the “+Multi-hop” button.</a:t>
            </a:r>
          </a:p>
          <a:p>
            <a:pPr>
              <a:buFontTx/>
              <a:buChar char="-"/>
            </a:pPr>
            <a:r>
              <a:rPr lang="en-US" sz="1800" dirty="0" smtClean="0">
                <a:latin typeface="Trebuchet MS" pitchFamily="34" charset="0"/>
              </a:rPr>
              <a:t>The Multi-hop node will be added to the list on the left</a:t>
            </a:r>
          </a:p>
          <a:p>
            <a:pPr>
              <a:buFontTx/>
              <a:buChar char="-"/>
            </a:pPr>
            <a:r>
              <a:rPr lang="en-US" sz="1800" dirty="0" smtClean="0">
                <a:latin typeface="Trebuchet MS" pitchFamily="34" charset="0"/>
              </a:rPr>
              <a:t>All nodes are required to be used</a:t>
            </a:r>
          </a:p>
          <a:p>
            <a:pPr>
              <a:buFontTx/>
              <a:buChar char="-"/>
            </a:pPr>
            <a:r>
              <a:rPr lang="en-US" sz="1800" dirty="0" smtClean="0">
                <a:latin typeface="Trebuchet MS" pitchFamily="34" charset="0"/>
              </a:rPr>
              <a:t>All nodes are listed at the far right along with the node status</a:t>
            </a:r>
          </a:p>
          <a:p>
            <a:pPr>
              <a:buFontTx/>
              <a:buChar char="-"/>
            </a:pPr>
            <a:r>
              <a:rPr lang="en-US" sz="1800" dirty="0" smtClean="0">
                <a:latin typeface="Trebuchet MS" pitchFamily="34" charset="0"/>
              </a:rPr>
              <a:t>Nodes can be used more than once</a:t>
            </a:r>
          </a:p>
        </p:txBody>
      </p:sp>
      <p:pic>
        <p:nvPicPr>
          <p:cNvPr id="32773" name="Picture 2"/>
          <p:cNvPicPr>
            <a:picLocks noChangeAspect="1" noChangeArrowheads="1"/>
          </p:cNvPicPr>
          <p:nvPr/>
        </p:nvPicPr>
        <p:blipFill>
          <a:blip r:embed="rId3">
            <a:extLst>
              <a:ext uri="{28A0092B-C50C-407E-A947-70E740481C1C}">
                <a14:useLocalDpi xmlns:a14="http://schemas.microsoft.com/office/drawing/2010/main" val="0"/>
              </a:ext>
            </a:extLst>
          </a:blip>
          <a:srcRect l="1566" t="32458" r="1414" b="18285"/>
          <a:stretch>
            <a:fillRect/>
          </a:stretch>
        </p:blipFill>
        <p:spPr bwMode="auto">
          <a:xfrm>
            <a:off x="1474788" y="4038600"/>
            <a:ext cx="637698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a:xfrm>
            <a:off x="171450" y="152400"/>
            <a:ext cx="8420100" cy="609600"/>
          </a:xfrm>
        </p:spPr>
        <p:txBody>
          <a:bodyPr/>
          <a:lstStyle/>
          <a:p>
            <a:pPr>
              <a:defRPr/>
            </a:pPr>
            <a:r>
              <a:rPr lang="en-US" dirty="0" smtClean="0"/>
              <a:t>Mesh Link Details</a:t>
            </a:r>
          </a:p>
        </p:txBody>
      </p:sp>
      <p:sp>
        <p:nvSpPr>
          <p:cNvPr id="33795" name="Rectangle 6"/>
          <p:cNvSpPr>
            <a:spLocks noGrp="1" noChangeArrowheads="1"/>
          </p:cNvSpPr>
          <p:nvPr>
            <p:ph type="body" idx="4294967295"/>
          </p:nvPr>
        </p:nvSpPr>
        <p:spPr>
          <a:xfrm>
            <a:off x="422275" y="996950"/>
            <a:ext cx="8293100" cy="5346700"/>
          </a:xfrm>
        </p:spPr>
        <p:txBody>
          <a:bodyPr/>
          <a:lstStyle/>
          <a:p>
            <a:pPr>
              <a:buFontTx/>
              <a:buChar char="-"/>
            </a:pPr>
            <a:r>
              <a:rPr lang="en-US" sz="2000" dirty="0" smtClean="0">
                <a:latin typeface="Trebuchet MS" pitchFamily="34" charset="0"/>
              </a:rPr>
              <a:t>Displays the details of each Mesh Link as well any errors</a:t>
            </a:r>
          </a:p>
          <a:p>
            <a:pPr>
              <a:buFontTx/>
              <a:buChar char="-"/>
            </a:pPr>
            <a:r>
              <a:rPr lang="en-US" sz="2000" dirty="0" smtClean="0">
                <a:latin typeface="Trebuchet MS" pitchFamily="34" charset="0"/>
              </a:rPr>
              <a:t>Any errors will generate messages and suggestions to correct the problem</a:t>
            </a:r>
          </a:p>
          <a:p>
            <a:pPr>
              <a:buFontTx/>
              <a:buChar char="-"/>
            </a:pPr>
            <a:r>
              <a:rPr lang="en-US" sz="2000" dirty="0" smtClean="0">
                <a:latin typeface="Trebuchet MS" pitchFamily="34" charset="0"/>
              </a:rPr>
              <a:t>The utility will not let you proceed if you have link </a:t>
            </a:r>
            <a:r>
              <a:rPr lang="en-US" dirty="0" smtClean="0"/>
              <a:t>errors</a:t>
            </a:r>
          </a:p>
        </p:txBody>
      </p:sp>
      <p:pic>
        <p:nvPicPr>
          <p:cNvPr id="33797" name="Picture 2"/>
          <p:cNvPicPr>
            <a:picLocks noChangeAspect="1" noChangeArrowheads="1"/>
          </p:cNvPicPr>
          <p:nvPr/>
        </p:nvPicPr>
        <p:blipFill>
          <a:blip r:embed="rId3">
            <a:extLst>
              <a:ext uri="{28A0092B-C50C-407E-A947-70E740481C1C}">
                <a14:useLocalDpi xmlns:a14="http://schemas.microsoft.com/office/drawing/2010/main" val="0"/>
              </a:ext>
            </a:extLst>
          </a:blip>
          <a:srcRect t="30132" r="4800"/>
          <a:stretch>
            <a:fillRect/>
          </a:stretch>
        </p:blipFill>
        <p:spPr bwMode="auto">
          <a:xfrm>
            <a:off x="1076325" y="2925763"/>
            <a:ext cx="71755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 Mesh Display Options</a:t>
            </a:r>
            <a:endParaRPr lang="en-US" dirty="0"/>
          </a:p>
        </p:txBody>
      </p:sp>
      <p:sp>
        <p:nvSpPr>
          <p:cNvPr id="3" name="Text Placeholder 2"/>
          <p:cNvSpPr>
            <a:spLocks noGrp="1"/>
          </p:cNvSpPr>
          <p:nvPr>
            <p:ph type="body" sz="quarter" idx="10"/>
          </p:nvPr>
        </p:nvSpPr>
        <p:spPr>
          <a:xfrm>
            <a:off x="381356" y="1066800"/>
            <a:ext cx="7543800" cy="1100380"/>
          </a:xfrm>
        </p:spPr>
        <p:txBody>
          <a:bodyPr/>
          <a:lstStyle/>
          <a:p>
            <a:r>
              <a:rPr lang="en-US" dirty="0" smtClean="0"/>
              <a:t>Output Links can now be Colored by Channel or by Throughput</a:t>
            </a:r>
          </a:p>
          <a:p>
            <a:r>
              <a:rPr lang="en-US" dirty="0" smtClean="0"/>
              <a:t>Colors are preset (5 colors) but can be assigned to user preferences</a:t>
            </a:r>
            <a:endParaRPr 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857" y="3033550"/>
            <a:ext cx="4504128" cy="246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890" y="3095302"/>
            <a:ext cx="4159471" cy="240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bwMode="auto">
          <a:xfrm flipV="1">
            <a:off x="6471625" y="5461062"/>
            <a:ext cx="0" cy="30716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 name="TextBox 5"/>
          <p:cNvSpPr txBox="1"/>
          <p:nvPr/>
        </p:nvSpPr>
        <p:spPr>
          <a:xfrm>
            <a:off x="5334000" y="5754377"/>
            <a:ext cx="3506088" cy="369332"/>
          </a:xfrm>
          <a:prstGeom prst="rect">
            <a:avLst/>
          </a:prstGeom>
          <a:noFill/>
        </p:spPr>
        <p:txBody>
          <a:bodyPr wrap="none" rtlCol="0">
            <a:spAutoFit/>
          </a:bodyPr>
          <a:lstStyle/>
          <a:p>
            <a:r>
              <a:rPr lang="en-US" dirty="0" smtClean="0"/>
              <a:t>These values can be set by user</a:t>
            </a:r>
            <a:endParaRPr lang="en-US" dirty="0"/>
          </a:p>
        </p:txBody>
      </p:sp>
      <p:sp>
        <p:nvSpPr>
          <p:cNvPr id="11" name="TextBox 10"/>
          <p:cNvSpPr txBox="1"/>
          <p:nvPr/>
        </p:nvSpPr>
        <p:spPr>
          <a:xfrm>
            <a:off x="3110344" y="5768231"/>
            <a:ext cx="1736437" cy="369332"/>
          </a:xfrm>
          <a:prstGeom prst="rect">
            <a:avLst/>
          </a:prstGeom>
          <a:noFill/>
        </p:spPr>
        <p:txBody>
          <a:bodyPr wrap="none" rtlCol="0">
            <a:spAutoFit/>
          </a:bodyPr>
          <a:lstStyle/>
          <a:p>
            <a:r>
              <a:rPr lang="en-US" dirty="0" smtClean="0"/>
              <a:t>User Assigned </a:t>
            </a:r>
            <a:endParaRPr lang="en-US" dirty="0"/>
          </a:p>
        </p:txBody>
      </p:sp>
      <p:cxnSp>
        <p:nvCxnSpPr>
          <p:cNvPr id="8" name="Straight Arrow Connector 7"/>
          <p:cNvCxnSpPr/>
          <p:nvPr/>
        </p:nvCxnSpPr>
        <p:spPr bwMode="auto">
          <a:xfrm flipV="1">
            <a:off x="3978562" y="5424239"/>
            <a:ext cx="0" cy="28183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836239258"/>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 Client Model Options	</a:t>
            </a:r>
            <a:endParaRPr lang="en-US" dirty="0"/>
          </a:p>
        </p:txBody>
      </p:sp>
      <p:sp>
        <p:nvSpPr>
          <p:cNvPr id="3" name="Text Placeholder 2"/>
          <p:cNvSpPr>
            <a:spLocks noGrp="1"/>
          </p:cNvSpPr>
          <p:nvPr>
            <p:ph type="body" sz="quarter" idx="10"/>
          </p:nvPr>
        </p:nvSpPr>
        <p:spPr>
          <a:xfrm>
            <a:off x="808038" y="1143000"/>
            <a:ext cx="7543800" cy="4711700"/>
          </a:xfrm>
        </p:spPr>
        <p:txBody>
          <a:bodyPr/>
          <a:lstStyle/>
          <a:p>
            <a:r>
              <a:rPr lang="en-US" sz="2800" dirty="0" smtClean="0"/>
              <a:t>Client Coverage Models may now be generated based on</a:t>
            </a:r>
          </a:p>
          <a:p>
            <a:pPr lvl="1"/>
            <a:r>
              <a:rPr lang="en-US" sz="2400" dirty="0" smtClean="0"/>
              <a:t>Throughput (TCP, Mbps)</a:t>
            </a:r>
          </a:p>
          <a:p>
            <a:pPr lvl="2"/>
            <a:r>
              <a:rPr lang="en-US" sz="2000" dirty="0" smtClean="0"/>
              <a:t>similar to legacy planner rate based models but TCP throughput instead of MCS Rate 0-15</a:t>
            </a:r>
          </a:p>
          <a:p>
            <a:pPr lvl="1"/>
            <a:r>
              <a:rPr lang="en-US" sz="2400" dirty="0" smtClean="0"/>
              <a:t>Signal Levels set by user (e.g. -60 </a:t>
            </a:r>
            <a:r>
              <a:rPr lang="en-US" sz="2400" dirty="0" err="1" smtClean="0"/>
              <a:t>dBm</a:t>
            </a:r>
            <a:r>
              <a:rPr lang="en-US" sz="2400" dirty="0" smtClean="0"/>
              <a:t>, -65 </a:t>
            </a:r>
            <a:r>
              <a:rPr lang="en-US" sz="2400" dirty="0" err="1" smtClean="0"/>
              <a:t>dBm</a:t>
            </a:r>
            <a:r>
              <a:rPr lang="en-US" sz="2400" dirty="0" smtClean="0"/>
              <a:t>, etc.)</a:t>
            </a:r>
          </a:p>
          <a:p>
            <a:pPr lvl="2"/>
            <a:r>
              <a:rPr lang="en-US" sz="2000" dirty="0" smtClean="0"/>
              <a:t>“Basic Coverage” or VOIP application analysis</a:t>
            </a:r>
          </a:p>
          <a:p>
            <a:pPr lvl="1"/>
            <a:r>
              <a:rPr lang="en-US" sz="2400" dirty="0" smtClean="0"/>
              <a:t>Channels based on a signal level</a:t>
            </a:r>
          </a:p>
          <a:p>
            <a:pPr lvl="2"/>
            <a:r>
              <a:rPr lang="en-US" sz="2000" dirty="0" smtClean="0"/>
              <a:t>Useful for overlap or interference analysis</a:t>
            </a:r>
          </a:p>
        </p:txBody>
      </p:sp>
    </p:spTree>
    <p:extLst>
      <p:ext uri="{BB962C8B-B14F-4D97-AF65-F5344CB8AC3E}">
        <p14:creationId xmlns:p14="http://schemas.microsoft.com/office/powerpoint/2010/main" val="2380493155"/>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 Modeling – By Throughput Level</a:t>
            </a:r>
            <a:endParaRPr lang="en-US" dirty="0"/>
          </a:p>
        </p:txBody>
      </p:sp>
      <p:sp>
        <p:nvSpPr>
          <p:cNvPr id="3" name="Text Placeholder 2"/>
          <p:cNvSpPr>
            <a:spLocks noGrp="1"/>
          </p:cNvSpPr>
          <p:nvPr>
            <p:ph type="body" sz="quarter" idx="10"/>
          </p:nvPr>
        </p:nvSpPr>
        <p:spPr>
          <a:xfrm>
            <a:off x="808038" y="5181600"/>
            <a:ext cx="7543800" cy="673100"/>
          </a:xfrm>
        </p:spPr>
        <p:txBody>
          <a:bodyPr/>
          <a:lstStyle/>
          <a:p>
            <a:r>
              <a:rPr lang="en-US" dirty="0" smtClean="0"/>
              <a:t>User can set desired Target Levels for each color</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6836" y="1447800"/>
            <a:ext cx="4752975"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0175221"/>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76300" y="4648200"/>
            <a:ext cx="7543800" cy="977900"/>
          </a:xfrm>
        </p:spPr>
        <p:txBody>
          <a:bodyPr/>
          <a:lstStyle/>
          <a:p>
            <a:r>
              <a:rPr lang="en-US" dirty="0" smtClean="0"/>
              <a:t>User can set thresholds for each color and model at AP or at Client</a:t>
            </a:r>
            <a:endParaRPr lang="en-US" dirty="0"/>
          </a:p>
        </p:txBody>
      </p:sp>
      <p:sp>
        <p:nvSpPr>
          <p:cNvPr id="4" name="Title 1"/>
          <p:cNvSpPr txBox="1">
            <a:spLocks/>
          </p:cNvSpPr>
          <p:nvPr/>
        </p:nvSpPr>
        <p:spPr bwMode="auto">
          <a:xfrm>
            <a:off x="876300" y="152400"/>
            <a:ext cx="8420100" cy="609600"/>
          </a:xfrm>
          <a:prstGeom prst="rect">
            <a:avLst/>
          </a:prstGeom>
          <a:noFill/>
          <a:ln w="9525">
            <a:noFill/>
            <a:miter lim="800000"/>
            <a:headEnd/>
            <a:tailEnd/>
          </a:ln>
        </p:spPr>
        <p:txBody>
          <a:bodyPr vert="horz" wrap="square" lIns="91388" tIns="45694" rIns="91388" bIns="45694" numCol="1" anchor="b" anchorCtr="0" compatLnSpc="1">
            <a:prstTxWarp prst="textNoShape">
              <a:avLst/>
            </a:prstTxWarp>
          </a:bodyPr>
          <a:lstStyle>
            <a:lvl1pPr algn="l" rtl="0" eaLnBrk="1" fontAlgn="base" hangingPunct="1">
              <a:lnSpc>
                <a:spcPct val="90000"/>
              </a:lnSpc>
              <a:spcBef>
                <a:spcPct val="0"/>
              </a:spcBef>
              <a:spcAft>
                <a:spcPts val="300"/>
              </a:spcAft>
              <a:defRPr lang="en-US" altLang="ja-JP" sz="3200" b="1" i="0" dirty="0">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5pPr>
            <a:lvl6pPr marL="456940"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6pPr>
            <a:lvl7pPr marL="913883"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7pPr>
            <a:lvl8pPr marL="1370830"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8pPr>
            <a:lvl9pPr marL="1827772"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9pPr>
          </a:lstStyle>
          <a:p>
            <a:r>
              <a:rPr lang="en-US" dirty="0" smtClean="0"/>
              <a:t>Client Modeling – By Signal Level</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219200"/>
            <a:ext cx="4752975"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5032468"/>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09600" y="4572000"/>
            <a:ext cx="7543800" cy="1054100"/>
          </a:xfrm>
        </p:spPr>
        <p:txBody>
          <a:bodyPr/>
          <a:lstStyle/>
          <a:p>
            <a:r>
              <a:rPr lang="en-US" dirty="0" smtClean="0"/>
              <a:t>User assigns channels to colors and models will be created for signal level threshold at client (i.e. all same size based on signal level, different colors based on channel)</a:t>
            </a:r>
            <a:endParaRPr lang="en-US" dirty="0"/>
          </a:p>
        </p:txBody>
      </p:sp>
      <p:sp>
        <p:nvSpPr>
          <p:cNvPr id="4" name="Title 1"/>
          <p:cNvSpPr txBox="1">
            <a:spLocks noGrp="1"/>
          </p:cNvSpPr>
          <p:nvPr>
            <p:ph type="title"/>
          </p:nvPr>
        </p:nvSpPr>
        <p:spPr bwMode="auto">
          <a:prstGeom prst="rect">
            <a:avLst/>
          </a:prstGeom>
          <a:noFill/>
          <a:ln w="9525">
            <a:noFill/>
            <a:miter lim="800000"/>
            <a:headEnd/>
            <a:tailEnd/>
          </a:ln>
        </p:spPr>
        <p:txBody>
          <a:bodyPr vert="horz" wrap="square" lIns="91388" tIns="45694" rIns="91388" bIns="45694" numCol="1" anchor="b" anchorCtr="0" compatLnSpc="1">
            <a:prstTxWarp prst="textNoShape">
              <a:avLst/>
            </a:prstTxWarp>
          </a:bodyPr>
          <a:lstStyle>
            <a:lvl1pPr algn="l" rtl="0" eaLnBrk="1" fontAlgn="base" hangingPunct="1">
              <a:lnSpc>
                <a:spcPct val="90000"/>
              </a:lnSpc>
              <a:spcBef>
                <a:spcPct val="0"/>
              </a:spcBef>
              <a:spcAft>
                <a:spcPts val="300"/>
              </a:spcAft>
              <a:defRPr lang="en-US" altLang="ja-JP" sz="3200" b="1" i="0" dirty="0">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300"/>
              </a:spcAft>
              <a:defRPr sz="3200" b="1">
                <a:solidFill>
                  <a:schemeClr val="tx1"/>
                </a:solidFill>
                <a:latin typeface="Arial" charset="0"/>
                <a:ea typeface="ＭＳ Ｐゴシック" pitchFamily="34" charset="-128"/>
                <a:cs typeface="Arial" charset="0"/>
              </a:defRPr>
            </a:lvl5pPr>
            <a:lvl6pPr marL="456940"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6pPr>
            <a:lvl7pPr marL="913883"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7pPr>
            <a:lvl8pPr marL="1370830"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8pPr>
            <a:lvl9pPr marL="1827772" algn="l" rtl="0" eaLnBrk="1" fontAlgn="base" hangingPunct="1">
              <a:spcBef>
                <a:spcPct val="0"/>
              </a:spcBef>
              <a:spcAft>
                <a:spcPct val="0"/>
              </a:spcAft>
              <a:defRPr sz="2600" b="1">
                <a:solidFill>
                  <a:srgbClr val="F58719"/>
                </a:solidFill>
                <a:latin typeface="Verdana" pitchFamily="34" charset="0"/>
                <a:ea typeface="ＭＳ Ｐゴシック" pitchFamily="34" charset="-128"/>
              </a:defRPr>
            </a:lvl9pPr>
          </a:lstStyle>
          <a:p>
            <a:r>
              <a:rPr lang="en-US" dirty="0" smtClean="0"/>
              <a:t>Client Modeling – By Channel</a:t>
            </a: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777" y="1264227"/>
            <a:ext cx="46863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621526"/>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p:cNvSpPr>
            <a:spLocks noGrp="1" noChangeArrowheads="1"/>
          </p:cNvSpPr>
          <p:nvPr>
            <p:ph type="title"/>
          </p:nvPr>
        </p:nvSpPr>
        <p:spPr/>
        <p:txBody>
          <a:bodyPr/>
          <a:lstStyle/>
          <a:p>
            <a:pPr>
              <a:defRPr/>
            </a:pPr>
            <a:r>
              <a:rPr lang="en-US" dirty="0" smtClean="0"/>
              <a:t>Overview</a:t>
            </a:r>
          </a:p>
        </p:txBody>
      </p:sp>
      <p:sp>
        <p:nvSpPr>
          <p:cNvPr id="8195" name="Rectangle 6"/>
          <p:cNvSpPr>
            <a:spLocks noGrp="1" noChangeArrowheads="1"/>
          </p:cNvSpPr>
          <p:nvPr>
            <p:ph type="body" idx="4294967295"/>
          </p:nvPr>
        </p:nvSpPr>
        <p:spPr>
          <a:xfrm>
            <a:off x="850900" y="1035050"/>
            <a:ext cx="8293100" cy="5346700"/>
          </a:xfrm>
        </p:spPr>
        <p:txBody>
          <a:bodyPr/>
          <a:lstStyle/>
          <a:p>
            <a:r>
              <a:rPr lang="en-US" dirty="0" smtClean="0"/>
              <a:t>Web based</a:t>
            </a:r>
          </a:p>
          <a:p>
            <a:pPr lvl="1"/>
            <a:r>
              <a:rPr lang="en-US" dirty="0" smtClean="0"/>
              <a:t>File Processor</a:t>
            </a:r>
          </a:p>
          <a:p>
            <a:pPr lvl="1"/>
            <a:r>
              <a:rPr lang="en-US" dirty="0" smtClean="0"/>
              <a:t>Model Generator</a:t>
            </a:r>
          </a:p>
          <a:p>
            <a:r>
              <a:rPr lang="en-US" dirty="0" smtClean="0"/>
              <a:t>Procedure</a:t>
            </a:r>
          </a:p>
          <a:p>
            <a:pPr lvl="1"/>
            <a:r>
              <a:rPr lang="en-US" dirty="0" smtClean="0"/>
              <a:t>Generate Google Earth file (.</a:t>
            </a:r>
            <a:r>
              <a:rPr lang="en-US" dirty="0" err="1" smtClean="0"/>
              <a:t>kmz</a:t>
            </a:r>
            <a:r>
              <a:rPr lang="en-US" dirty="0" smtClean="0"/>
              <a:t>)</a:t>
            </a:r>
          </a:p>
          <a:p>
            <a:pPr lvl="1"/>
            <a:r>
              <a:rPr lang="en-US" dirty="0" smtClean="0"/>
              <a:t>Process it</a:t>
            </a:r>
          </a:p>
          <a:p>
            <a:pPr lvl="2"/>
            <a:r>
              <a:rPr lang="en-US" dirty="0" smtClean="0"/>
              <a:t>RF settings and parameters</a:t>
            </a:r>
          </a:p>
          <a:p>
            <a:pPr lvl="1"/>
            <a:r>
              <a:rPr lang="en-US" dirty="0" smtClean="0"/>
              <a:t>Output new Google Earth file (.</a:t>
            </a:r>
            <a:r>
              <a:rPr lang="en-US" dirty="0" err="1" smtClean="0"/>
              <a:t>kmz</a:t>
            </a:r>
            <a:r>
              <a:rPr lang="en-US" dirty="0" smtClean="0"/>
              <a:t>)</a:t>
            </a:r>
          </a:p>
          <a:p>
            <a:pPr lvl="2"/>
            <a:r>
              <a:rPr lang="en-US" dirty="0" smtClean="0"/>
              <a:t>RF coverage added</a:t>
            </a:r>
          </a:p>
          <a:p>
            <a:pPr lvl="2"/>
            <a:r>
              <a:rPr lang="en-US" dirty="0" smtClean="0"/>
              <a:t>Mesh visualization models added</a:t>
            </a:r>
          </a:p>
          <a:p>
            <a:pPr lvl="2"/>
            <a:endParaRPr lang="en-US" dirty="0" smtClean="0"/>
          </a:p>
          <a:p>
            <a:pPr lvl="1"/>
            <a:endParaRPr lang="en-US" dirty="0" smtClean="0"/>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a:xfrm>
            <a:off x="149225" y="171450"/>
            <a:ext cx="8420100" cy="609600"/>
          </a:xfrm>
        </p:spPr>
        <p:txBody>
          <a:bodyPr/>
          <a:lstStyle/>
          <a:p>
            <a:pPr>
              <a:defRPr/>
            </a:pPr>
            <a:r>
              <a:rPr lang="en-US" dirty="0" smtClean="0"/>
              <a:t>Processing KMZ File</a:t>
            </a:r>
          </a:p>
        </p:txBody>
      </p:sp>
      <p:sp>
        <p:nvSpPr>
          <p:cNvPr id="34819" name="Rectangle 6"/>
          <p:cNvSpPr>
            <a:spLocks noGrp="1" noChangeArrowheads="1"/>
          </p:cNvSpPr>
          <p:nvPr>
            <p:ph type="body" idx="4294967295"/>
          </p:nvPr>
        </p:nvSpPr>
        <p:spPr>
          <a:xfrm>
            <a:off x="276225" y="1035050"/>
            <a:ext cx="8293100" cy="5346700"/>
          </a:xfrm>
        </p:spPr>
        <p:txBody>
          <a:bodyPr/>
          <a:lstStyle/>
          <a:p>
            <a:pPr>
              <a:buFontTx/>
              <a:buChar char="-"/>
            </a:pPr>
            <a:r>
              <a:rPr lang="en-US" sz="2000" dirty="0" smtClean="0">
                <a:latin typeface="Trebuchet MS" pitchFamily="34" charset="0"/>
              </a:rPr>
              <a:t>After submitting the file, a progress bar will indicate the current status</a:t>
            </a:r>
          </a:p>
          <a:p>
            <a:pPr>
              <a:buFontTx/>
              <a:buChar char="-"/>
            </a:pPr>
            <a:endParaRPr lang="en-US" sz="2000" dirty="0" smtClean="0">
              <a:latin typeface="Trebuchet MS" pitchFamily="34" charset="0"/>
            </a:endParaRPr>
          </a:p>
        </p:txBody>
      </p:sp>
      <p:pic>
        <p:nvPicPr>
          <p:cNvPr id="348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2459038"/>
            <a:ext cx="803275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a:xfrm>
            <a:off x="190500" y="161924"/>
            <a:ext cx="8420100" cy="638175"/>
          </a:xfrm>
        </p:spPr>
        <p:txBody>
          <a:bodyPr/>
          <a:lstStyle/>
          <a:p>
            <a:pPr>
              <a:defRPr/>
            </a:pPr>
            <a:r>
              <a:rPr lang="en-US" dirty="0" smtClean="0"/>
              <a:t>Download the New File</a:t>
            </a:r>
          </a:p>
        </p:txBody>
      </p:sp>
      <p:sp>
        <p:nvSpPr>
          <p:cNvPr id="35843" name="Rectangle 6"/>
          <p:cNvSpPr>
            <a:spLocks noGrp="1" noChangeArrowheads="1"/>
          </p:cNvSpPr>
          <p:nvPr>
            <p:ph type="body" idx="4294967295"/>
          </p:nvPr>
        </p:nvSpPr>
        <p:spPr>
          <a:xfrm>
            <a:off x="469900" y="1016000"/>
            <a:ext cx="8293100" cy="5346700"/>
          </a:xfrm>
        </p:spPr>
        <p:txBody>
          <a:bodyPr/>
          <a:lstStyle/>
          <a:p>
            <a:pPr>
              <a:buFontTx/>
              <a:buChar char="-"/>
            </a:pPr>
            <a:r>
              <a:rPr lang="en-US" sz="2000" dirty="0" smtClean="0">
                <a:latin typeface="Trebuchet MS" pitchFamily="34" charset="0"/>
              </a:rPr>
              <a:t>When the processing has completed, a new KMZ file will be created with the additional information</a:t>
            </a:r>
          </a:p>
          <a:p>
            <a:pPr>
              <a:buFontTx/>
              <a:buChar char="-"/>
            </a:pPr>
            <a:r>
              <a:rPr lang="en-US" sz="2000" dirty="0" smtClean="0">
                <a:latin typeface="Trebuchet MS" pitchFamily="34" charset="0"/>
              </a:rPr>
              <a:t>Right click on the KMZ file and SAVE it to your local drive BEFORE opening it</a:t>
            </a:r>
          </a:p>
          <a:p>
            <a:pPr>
              <a:buFontTx/>
              <a:buChar char="-"/>
            </a:pPr>
            <a:r>
              <a:rPr lang="en-US" sz="2000" dirty="0" smtClean="0">
                <a:latin typeface="Trebuchet MS" pitchFamily="34" charset="0"/>
              </a:rPr>
              <a:t>Also download the input report</a:t>
            </a:r>
          </a:p>
          <a:p>
            <a:pPr>
              <a:buFontTx/>
              <a:buChar char="-"/>
            </a:pPr>
            <a:r>
              <a:rPr lang="en-US" sz="2000" dirty="0" smtClean="0">
                <a:latin typeface="Trebuchet MS" pitchFamily="34" charset="0"/>
              </a:rPr>
              <a:t>The input report includes</a:t>
            </a:r>
          </a:p>
          <a:p>
            <a:pPr lvl="1"/>
            <a:r>
              <a:rPr lang="en-US" dirty="0" smtClean="0">
                <a:latin typeface="Trebuchet MS" pitchFamily="34" charset="0"/>
              </a:rPr>
              <a:t>All Inputs for the Model including</a:t>
            </a:r>
          </a:p>
          <a:p>
            <a:pPr lvl="2"/>
            <a:r>
              <a:rPr lang="en-US" sz="2000" dirty="0" smtClean="0">
                <a:latin typeface="Trebuchet MS" pitchFamily="34" charset="0"/>
              </a:rPr>
              <a:t>Country</a:t>
            </a:r>
          </a:p>
          <a:p>
            <a:pPr lvl="2"/>
            <a:r>
              <a:rPr lang="en-US" sz="2000" dirty="0" smtClean="0">
                <a:latin typeface="Trebuchet MS" pitchFamily="34" charset="0"/>
              </a:rPr>
              <a:t>Design Margin</a:t>
            </a:r>
          </a:p>
          <a:p>
            <a:pPr lvl="2"/>
            <a:r>
              <a:rPr lang="en-US" sz="2000" dirty="0" smtClean="0">
                <a:latin typeface="Trebuchet MS" pitchFamily="34" charset="0"/>
              </a:rPr>
              <a:t>Location details (</a:t>
            </a:r>
            <a:r>
              <a:rPr lang="en-US" sz="2000" dirty="0" err="1" smtClean="0">
                <a:latin typeface="Trebuchet MS" pitchFamily="34" charset="0"/>
              </a:rPr>
              <a:t>Lat</a:t>
            </a:r>
            <a:r>
              <a:rPr lang="en-US" sz="2000" dirty="0" smtClean="0">
                <a:latin typeface="Trebuchet MS" pitchFamily="34" charset="0"/>
              </a:rPr>
              <a:t>/Lon/altitudes)</a:t>
            </a:r>
          </a:p>
          <a:p>
            <a:pPr lvl="2"/>
            <a:r>
              <a:rPr lang="en-US" sz="2000" dirty="0" smtClean="0">
                <a:latin typeface="Trebuchet MS" pitchFamily="34" charset="0"/>
              </a:rPr>
              <a:t>APs and Antennas selected</a:t>
            </a:r>
          </a:p>
          <a:p>
            <a:pPr lvl="2"/>
            <a:r>
              <a:rPr lang="en-US" sz="2000" dirty="0" smtClean="0">
                <a:latin typeface="Trebuchet MS" pitchFamily="34" charset="0"/>
              </a:rPr>
              <a:t>Antenna heading, mesh roles and cable loss</a:t>
            </a:r>
          </a:p>
          <a:p>
            <a:pPr lvl="1"/>
            <a:r>
              <a:rPr lang="en-US" dirty="0" smtClean="0">
                <a:latin typeface="Trebuchet MS" pitchFamily="34" charset="0"/>
              </a:rPr>
              <a:t>Mesh Checks</a:t>
            </a:r>
          </a:p>
          <a:p>
            <a:pPr lvl="1"/>
            <a:r>
              <a:rPr lang="en-US" dirty="0" smtClean="0">
                <a:latin typeface="Trebuchet MS" pitchFamily="34" charset="0"/>
              </a:rPr>
              <a:t>Bill of Materials (AP and antenna counts)</a:t>
            </a:r>
          </a:p>
          <a:p>
            <a:pPr lvl="1"/>
            <a:endParaRPr lang="en-US" dirty="0" smtClean="0"/>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your new .</a:t>
            </a:r>
            <a:r>
              <a:rPr lang="en-US" dirty="0" err="1" smtClean="0"/>
              <a:t>kmz</a:t>
            </a:r>
            <a:r>
              <a:rPr lang="en-US" dirty="0" smtClean="0"/>
              <a:t> file</a:t>
            </a:r>
            <a:endParaRPr lang="en-US" dirty="0"/>
          </a:p>
        </p:txBody>
      </p:sp>
      <p:sp>
        <p:nvSpPr>
          <p:cNvPr id="3" name="Text Placeholder 2"/>
          <p:cNvSpPr>
            <a:spLocks noGrp="1"/>
          </p:cNvSpPr>
          <p:nvPr>
            <p:ph type="body" sz="quarter" idx="10"/>
          </p:nvPr>
        </p:nvSpPr>
        <p:spPr>
          <a:xfrm>
            <a:off x="439443" y="5217854"/>
            <a:ext cx="7543800" cy="1282700"/>
          </a:xfrm>
        </p:spPr>
        <p:txBody>
          <a:bodyPr/>
          <a:lstStyle/>
          <a:p>
            <a:r>
              <a:rPr lang="en-US" sz="1600" dirty="0" smtClean="0"/>
              <a:t>Click on Link to show details (same as legacy)</a:t>
            </a:r>
          </a:p>
          <a:p>
            <a:r>
              <a:rPr lang="en-US" sz="1600" dirty="0" smtClean="0"/>
              <a:t>Shows distance, upstream/downstream TCP estimates and Signal Level (</a:t>
            </a:r>
            <a:r>
              <a:rPr lang="en-US" sz="1600" dirty="0" err="1" smtClean="0"/>
              <a:t>dBm</a:t>
            </a:r>
            <a:r>
              <a:rPr lang="en-US" sz="1600" dirty="0" smtClean="0"/>
              <a:t>)</a:t>
            </a:r>
            <a:endParaRPr lang="en-US" sz="1600"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38" y="1800446"/>
            <a:ext cx="8229601" cy="33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2"/>
          <p:cNvSpPr txBox="1">
            <a:spLocks/>
          </p:cNvSpPr>
          <p:nvPr/>
        </p:nvSpPr>
        <p:spPr bwMode="auto">
          <a:xfrm>
            <a:off x="439443" y="949841"/>
            <a:ext cx="7543800" cy="1282700"/>
          </a:xfrm>
          <a:prstGeom prst="rect">
            <a:avLst/>
          </a:prstGeom>
          <a:noFill/>
          <a:ln w="9525">
            <a:noFill/>
            <a:miter lim="800000"/>
            <a:headEnd/>
            <a:tailEnd/>
          </a:ln>
        </p:spPr>
        <p:txBody>
          <a:bodyPr vert="horz" wrap="square" lIns="91388" tIns="45694" rIns="91388" bIns="45694" numCol="1" anchor="t" anchorCtr="0" compatLnSpc="1">
            <a:prstTxWarp prst="textNoShape">
              <a:avLst/>
            </a:prstTxWarp>
          </a:bodyPr>
          <a:lstStyle>
            <a:lvl1pPr marL="233363" marR="0" indent="-233363" algn="l" defTabSz="914400" rtl="0" eaLnBrk="0" fontAlgn="base" latinLnBrk="0" hangingPunct="0">
              <a:lnSpc>
                <a:spcPct val="100000"/>
              </a:lnSpc>
              <a:spcBef>
                <a:spcPts val="0"/>
              </a:spcBef>
              <a:spcAft>
                <a:spcPts val="600"/>
              </a:spcAft>
              <a:buClr>
                <a:srgbClr val="FF9933"/>
              </a:buClr>
              <a:buSzTx/>
              <a:buFontTx/>
              <a:buChar char="•"/>
              <a:tabLst/>
              <a:defRPr sz="2400" b="1" baseline="0">
                <a:solidFill>
                  <a:schemeClr val="tx1"/>
                </a:solidFill>
                <a:latin typeface="Arial" pitchFamily="34" charset="0"/>
                <a:ea typeface="Arial"/>
                <a:cs typeface="Arial" pitchFamily="34" charset="0"/>
              </a:defRPr>
            </a:lvl1pPr>
            <a:lvl2pPr marL="473075" indent="-227013" algn="l" rtl="0" eaLnBrk="1" fontAlgn="base" hangingPunct="1">
              <a:lnSpc>
                <a:spcPct val="100000"/>
              </a:lnSpc>
              <a:spcBef>
                <a:spcPts val="0"/>
              </a:spcBef>
              <a:spcAft>
                <a:spcPts val="600"/>
              </a:spcAft>
              <a:buClr>
                <a:srgbClr val="FF9933"/>
              </a:buClr>
              <a:buFont typeface="Lucida Grande" charset="0"/>
              <a:buChar char="–"/>
              <a:defRPr sz="2000">
                <a:solidFill>
                  <a:schemeClr val="bg2">
                    <a:lumMod val="75000"/>
                  </a:schemeClr>
                </a:solidFill>
                <a:latin typeface="Arial" pitchFamily="34" charset="0"/>
                <a:ea typeface="Arial"/>
                <a:cs typeface="Arial" pitchFamily="34" charset="0"/>
              </a:defRPr>
            </a:lvl2pPr>
            <a:lvl3pPr marL="703263" indent="-246063" algn="l" rtl="0" eaLnBrk="1" fontAlgn="base" hangingPunct="1">
              <a:lnSpc>
                <a:spcPct val="100000"/>
              </a:lnSpc>
              <a:spcBef>
                <a:spcPts val="0"/>
              </a:spcBef>
              <a:spcAft>
                <a:spcPts val="600"/>
              </a:spcAft>
              <a:buClr>
                <a:srgbClr val="FF9933"/>
              </a:buClr>
              <a:buFont typeface="Times" charset="0"/>
              <a:buChar char="•"/>
              <a:defRPr>
                <a:solidFill>
                  <a:schemeClr val="bg2">
                    <a:lumMod val="75000"/>
                  </a:schemeClr>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r>
              <a:rPr lang="en-US" sz="1600" dirty="0" smtClean="0"/>
              <a:t>From Google Earth, open the new .</a:t>
            </a:r>
            <a:r>
              <a:rPr lang="en-US" sz="1600" dirty="0" err="1" smtClean="0"/>
              <a:t>kmz</a:t>
            </a:r>
            <a:r>
              <a:rPr lang="en-US" sz="1600" dirty="0" smtClean="0"/>
              <a:t> to view the plan</a:t>
            </a:r>
          </a:p>
          <a:p>
            <a:r>
              <a:rPr lang="en-US" sz="1600" dirty="0" smtClean="0"/>
              <a:t>Complex plans can take several minutes to load</a:t>
            </a:r>
            <a:endParaRPr lang="en-US" sz="1600" dirty="0"/>
          </a:p>
        </p:txBody>
      </p:sp>
    </p:spTree>
    <p:extLst>
      <p:ext uri="{BB962C8B-B14F-4D97-AF65-F5344CB8AC3E}">
        <p14:creationId xmlns:p14="http://schemas.microsoft.com/office/powerpoint/2010/main" val="1251393400"/>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Output</a:t>
            </a:r>
            <a:endParaRPr lang="en-US" dirty="0"/>
          </a:p>
        </p:txBody>
      </p:sp>
      <p:sp>
        <p:nvSpPr>
          <p:cNvPr id="3" name="Text Placeholder 2"/>
          <p:cNvSpPr>
            <a:spLocks noGrp="1"/>
          </p:cNvSpPr>
          <p:nvPr>
            <p:ph type="body" sz="quarter" idx="10"/>
          </p:nvPr>
        </p:nvSpPr>
        <p:spPr>
          <a:xfrm>
            <a:off x="731043" y="5524926"/>
            <a:ext cx="7543800" cy="786973"/>
          </a:xfrm>
        </p:spPr>
        <p:txBody>
          <a:bodyPr/>
          <a:lstStyle/>
          <a:p>
            <a:r>
              <a:rPr lang="en-US" dirty="0" smtClean="0"/>
              <a:t>Client Coverage at -65 </a:t>
            </a:r>
            <a:r>
              <a:rPr lang="en-US" dirty="0" err="1" smtClean="0"/>
              <a:t>dBm</a:t>
            </a:r>
            <a:r>
              <a:rPr lang="en-US" dirty="0" smtClean="0"/>
              <a:t>, color by channel</a:t>
            </a:r>
          </a:p>
          <a:p>
            <a:r>
              <a:rPr lang="en-US" dirty="0" smtClean="0"/>
              <a:t>Mesh Links color by channel (two groups)</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90600"/>
            <a:ext cx="6719887" cy="453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3928054"/>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475" y="-6927"/>
            <a:ext cx="8420100" cy="876300"/>
          </a:xfrm>
        </p:spPr>
        <p:txBody>
          <a:bodyPr/>
          <a:lstStyle/>
          <a:p>
            <a:r>
              <a:rPr lang="en-US" dirty="0" smtClean="0"/>
              <a:t>Example Output – View Elevation Profile</a:t>
            </a:r>
            <a:endParaRPr lang="en-US" dirty="0"/>
          </a:p>
        </p:txBody>
      </p:sp>
      <p:sp>
        <p:nvSpPr>
          <p:cNvPr id="3" name="Text Placeholder 2"/>
          <p:cNvSpPr>
            <a:spLocks noGrp="1"/>
          </p:cNvSpPr>
          <p:nvPr>
            <p:ph type="body" sz="quarter" idx="10"/>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475" y="1219200"/>
            <a:ext cx="789305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14400" y="5865213"/>
            <a:ext cx="7010400" cy="400110"/>
          </a:xfrm>
          <a:prstGeom prst="rect">
            <a:avLst/>
          </a:prstGeom>
          <a:noFill/>
        </p:spPr>
        <p:txBody>
          <a:bodyPr wrap="square" rtlCol="0">
            <a:spAutoFit/>
          </a:bodyPr>
          <a:lstStyle/>
          <a:p>
            <a:r>
              <a:rPr lang="en-US" sz="2000" dirty="0" smtClean="0"/>
              <a:t>Elevation Profile View now Available for Mesh Links</a:t>
            </a:r>
            <a:endParaRPr lang="en-US" sz="2000" dirty="0"/>
          </a:p>
        </p:txBody>
      </p:sp>
    </p:spTree>
    <p:extLst>
      <p:ext uri="{BB962C8B-B14F-4D97-AF65-F5344CB8AC3E}">
        <p14:creationId xmlns:p14="http://schemas.microsoft.com/office/powerpoint/2010/main" val="3998114808"/>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Output – Client Throughput</a:t>
            </a:r>
            <a:endParaRPr lang="en-US" dirty="0"/>
          </a:p>
        </p:txBody>
      </p:sp>
      <p:sp>
        <p:nvSpPr>
          <p:cNvPr id="3" name="Text Placeholder 2"/>
          <p:cNvSpPr>
            <a:spLocks noGrp="1"/>
          </p:cNvSpPr>
          <p:nvPr>
            <p:ph type="body" sz="quarter" idx="10"/>
          </p:nvPr>
        </p:nvSpPr>
        <p:spPr>
          <a:xfrm>
            <a:off x="808038" y="4656590"/>
            <a:ext cx="7543800" cy="1198110"/>
          </a:xfrm>
        </p:spPr>
        <p:txBody>
          <a:bodyPr/>
          <a:lstStyle/>
          <a:p>
            <a:r>
              <a:rPr lang="en-US" dirty="0" smtClean="0"/>
              <a:t>Colors of 3D Models Represent User Selected Throughput coverage areas (e.g. </a:t>
            </a:r>
            <a:r>
              <a:rPr lang="en-US" dirty="0"/>
              <a:t>6</a:t>
            </a:r>
            <a:r>
              <a:rPr lang="en-US" dirty="0" smtClean="0"/>
              <a:t>0 Mbps, 30 Mbps, </a:t>
            </a:r>
            <a:r>
              <a:rPr lang="en-US" dirty="0" err="1" smtClean="0"/>
              <a:t>etc</a:t>
            </a:r>
            <a:r>
              <a:rPr lang="en-US" dirty="0" smtClean="0"/>
              <a:t>)</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564" y="914400"/>
            <a:ext cx="4419600" cy="3742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8264729"/>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Example Output – Coverage by Throughput</a:t>
            </a:r>
            <a:endParaRPr lang="en-US" sz="2800" dirty="0"/>
          </a:p>
        </p:txBody>
      </p:sp>
      <p:sp>
        <p:nvSpPr>
          <p:cNvPr id="3" name="Text Placeholder 2"/>
          <p:cNvSpPr>
            <a:spLocks noGrp="1"/>
          </p:cNvSpPr>
          <p:nvPr>
            <p:ph type="body" sz="quarter" idx="10"/>
          </p:nvPr>
        </p:nvSpPr>
        <p:spPr>
          <a:xfrm>
            <a:off x="914400" y="5638800"/>
            <a:ext cx="7543800" cy="533400"/>
          </a:xfrm>
        </p:spPr>
        <p:txBody>
          <a:bodyPr/>
          <a:lstStyle/>
          <a:p>
            <a:r>
              <a:rPr lang="en-US" dirty="0" smtClean="0"/>
              <a:t>50 Mbps Model, 2.4 GHz HT20,  ANT-2x2-D805</a:t>
            </a:r>
            <a:endParaRPr lang="en-US"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143000"/>
            <a:ext cx="6019800" cy="4283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0403115"/>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Tips and Tricks</a:t>
            </a:r>
            <a:endParaRPr lang="en-US" dirty="0"/>
          </a:p>
        </p:txBody>
      </p:sp>
    </p:spTree>
    <p:extLst>
      <p:ext uri="{BB962C8B-B14F-4D97-AF65-F5344CB8AC3E}">
        <p14:creationId xmlns:p14="http://schemas.microsoft.com/office/powerpoint/2010/main" val="3302062653"/>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a:xfrm>
            <a:off x="180975" y="171449"/>
            <a:ext cx="8420100" cy="581025"/>
          </a:xfrm>
        </p:spPr>
        <p:txBody>
          <a:bodyPr/>
          <a:lstStyle/>
          <a:p>
            <a:pPr>
              <a:defRPr/>
            </a:pPr>
            <a:r>
              <a:rPr lang="en-US" dirty="0" smtClean="0"/>
              <a:t>Tips and Tricks</a:t>
            </a:r>
          </a:p>
        </p:txBody>
      </p:sp>
      <p:sp>
        <p:nvSpPr>
          <p:cNvPr id="39939" name="Rectangle 6"/>
          <p:cNvSpPr>
            <a:spLocks noGrp="1" noChangeArrowheads="1"/>
          </p:cNvSpPr>
          <p:nvPr>
            <p:ph type="body" idx="4294967295"/>
          </p:nvPr>
        </p:nvSpPr>
        <p:spPr>
          <a:xfrm>
            <a:off x="422275" y="1196975"/>
            <a:ext cx="8293100" cy="5346700"/>
          </a:xfrm>
        </p:spPr>
        <p:txBody>
          <a:bodyPr/>
          <a:lstStyle/>
          <a:p>
            <a:pPr>
              <a:buFontTx/>
              <a:buChar char="-"/>
            </a:pPr>
            <a:r>
              <a:rPr lang="en-US" sz="2000" dirty="0" smtClean="0">
                <a:latin typeface="Trebuchet MS" pitchFamily="34" charset="0"/>
              </a:rPr>
              <a:t>Follow the suggested folder structure</a:t>
            </a:r>
          </a:p>
          <a:p>
            <a:pPr>
              <a:buFontTx/>
              <a:buChar char="-"/>
            </a:pPr>
            <a:r>
              <a:rPr lang="en-US" sz="2000" dirty="0" smtClean="0">
                <a:latin typeface="Trebuchet MS" pitchFamily="34" charset="0"/>
              </a:rPr>
              <a:t>Break up large projects into multiple KMZ files</a:t>
            </a:r>
          </a:p>
          <a:p>
            <a:pPr>
              <a:buFontTx/>
              <a:buChar char="-"/>
            </a:pPr>
            <a:r>
              <a:rPr lang="en-US" sz="2000" dirty="0" smtClean="0">
                <a:latin typeface="Trebuchet MS" pitchFamily="34" charset="0"/>
              </a:rPr>
              <a:t>Keep backups</a:t>
            </a:r>
          </a:p>
          <a:p>
            <a:pPr>
              <a:buFontTx/>
              <a:buChar char="-"/>
            </a:pPr>
            <a:r>
              <a:rPr lang="en-US" sz="2000" dirty="0" smtClean="0">
                <a:latin typeface="Trebuchet MS" pitchFamily="34" charset="0"/>
              </a:rPr>
              <a:t>Remove empty folders</a:t>
            </a:r>
          </a:p>
          <a:p>
            <a:pPr>
              <a:buFontTx/>
              <a:buChar char="-"/>
            </a:pPr>
            <a:r>
              <a:rPr lang="en-US" sz="2000" dirty="0" smtClean="0">
                <a:latin typeface="Trebuchet MS" pitchFamily="34" charset="0"/>
              </a:rPr>
              <a:t>Delete unnecessary or uninteresting models</a:t>
            </a:r>
          </a:p>
          <a:p>
            <a:pPr>
              <a:buFontTx/>
              <a:buChar char="-"/>
            </a:pPr>
            <a:r>
              <a:rPr lang="en-US" sz="2000" dirty="0" smtClean="0">
                <a:latin typeface="Trebuchet MS" pitchFamily="34" charset="0"/>
              </a:rPr>
              <a:t>Turn off everything and save the file to speed up loading</a:t>
            </a:r>
          </a:p>
          <a:p>
            <a:pPr>
              <a:buFontTx/>
              <a:buChar char="-"/>
            </a:pPr>
            <a:r>
              <a:rPr lang="en-US" sz="2000" dirty="0" smtClean="0">
                <a:latin typeface="Trebuchet MS" pitchFamily="34" charset="0"/>
              </a:rPr>
              <a:t>An overlay with a scale line on it makes it easier to size/scale the overlay when it is inserted into Google Earth (you can use either a scale line or a section that is of a know length)</a:t>
            </a:r>
          </a:p>
          <a:p>
            <a:endParaRPr lang="en-US" dirty="0" smtClean="0"/>
          </a:p>
        </p:txBody>
      </p: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Lab</a:t>
            </a:r>
            <a:endParaRPr lang="en-US" dirty="0"/>
          </a:p>
        </p:txBody>
      </p:sp>
    </p:spTree>
    <p:extLst>
      <p:ext uri="{BB962C8B-B14F-4D97-AF65-F5344CB8AC3E}">
        <p14:creationId xmlns:p14="http://schemas.microsoft.com/office/powerpoint/2010/main" val="1924805265"/>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p:txBody>
          <a:bodyPr/>
          <a:lstStyle/>
          <a:p>
            <a:pPr>
              <a:defRPr/>
            </a:pPr>
            <a:r>
              <a:rPr lang="en-US" altLang="ko-KR" dirty="0" smtClean="0"/>
              <a:t>Software Recommendations</a:t>
            </a:r>
          </a:p>
        </p:txBody>
      </p:sp>
    </p:spTree>
  </p:cSld>
  <p:clrMapOvr>
    <a:masterClrMapping/>
  </p:clrMapOvr>
  <p:transition spd="med">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71449"/>
            <a:ext cx="8420100" cy="561975"/>
          </a:xfrm>
        </p:spPr>
        <p:txBody>
          <a:bodyPr/>
          <a:lstStyle/>
          <a:p>
            <a:r>
              <a:rPr lang="en-US" dirty="0" smtClean="0"/>
              <a:t>Lab</a:t>
            </a:r>
            <a:endParaRPr lang="en-US" dirty="0"/>
          </a:p>
        </p:txBody>
      </p:sp>
      <p:sp>
        <p:nvSpPr>
          <p:cNvPr id="3" name="TextBox 2"/>
          <p:cNvSpPr txBox="1"/>
          <p:nvPr/>
        </p:nvSpPr>
        <p:spPr>
          <a:xfrm>
            <a:off x="342900" y="1400175"/>
            <a:ext cx="8734425" cy="3970318"/>
          </a:xfrm>
          <a:prstGeom prst="rect">
            <a:avLst/>
          </a:prstGeom>
          <a:noFill/>
        </p:spPr>
        <p:txBody>
          <a:bodyPr wrap="square" rtlCol="0">
            <a:spAutoFit/>
          </a:bodyPr>
          <a:lstStyle/>
          <a:p>
            <a:r>
              <a:rPr lang="en-US" sz="1800" dirty="0" smtClean="0">
                <a:latin typeface="Trebuchet MS" pitchFamily="34" charset="0"/>
              </a:rPr>
              <a:t>Pre-requisites:</a:t>
            </a:r>
          </a:p>
          <a:p>
            <a:endParaRPr lang="en-US" sz="1800" dirty="0" smtClean="0">
              <a:latin typeface="Trebuchet MS" pitchFamily="34" charset="0"/>
            </a:endParaRPr>
          </a:p>
          <a:p>
            <a:pPr marL="285750" indent="-285750">
              <a:buFontTx/>
              <a:buChar char="-"/>
            </a:pPr>
            <a:r>
              <a:rPr lang="en-US" sz="1800" dirty="0" smtClean="0">
                <a:latin typeface="Trebuchet MS" pitchFamily="34" charset="0"/>
              </a:rPr>
              <a:t>Prior </a:t>
            </a:r>
            <a:r>
              <a:rPr lang="en-US" sz="1800" dirty="0">
                <a:latin typeface="Trebuchet MS" pitchFamily="34" charset="0"/>
              </a:rPr>
              <a:t>to starting this lab, Google Earth must be installed on your computer.  If you do not already have a copy of Google Earth installed, you can go to earth.google.com to purchase Google Earth Pro, Google Earth Plus, or to download a free version</a:t>
            </a:r>
            <a:r>
              <a:rPr lang="en-US" sz="1800" dirty="0" smtClean="0">
                <a:latin typeface="Trebuchet MS" pitchFamily="34" charset="0"/>
              </a:rPr>
              <a:t>.</a:t>
            </a:r>
          </a:p>
          <a:p>
            <a:pPr marL="285750" indent="-285750">
              <a:buFontTx/>
              <a:buChar char="-"/>
            </a:pPr>
            <a:endParaRPr lang="en-US" sz="1800" dirty="0" smtClean="0">
              <a:latin typeface="Trebuchet MS" pitchFamily="34" charset="0"/>
            </a:endParaRPr>
          </a:p>
          <a:p>
            <a:pPr marL="285750" indent="-285750">
              <a:buFontTx/>
              <a:buChar char="-"/>
            </a:pPr>
            <a:r>
              <a:rPr lang="en-US" sz="1800" dirty="0" smtClean="0">
                <a:latin typeface="Trebuchet MS" pitchFamily="34" charset="0"/>
              </a:rPr>
              <a:t> Remember</a:t>
            </a:r>
            <a:r>
              <a:rPr lang="en-US" sz="1800" dirty="0">
                <a:latin typeface="Trebuchet MS" pitchFamily="34" charset="0"/>
              </a:rPr>
              <a:t>, if you are using this planning tool for commercial purposes, you will need to purchase Google Earth </a:t>
            </a:r>
            <a:r>
              <a:rPr lang="en-US" sz="1800" dirty="0" smtClean="0">
                <a:latin typeface="Trebuchet MS" pitchFamily="34" charset="0"/>
              </a:rPr>
              <a:t>Pro.</a:t>
            </a:r>
          </a:p>
          <a:p>
            <a:pPr marL="285750" indent="-285750">
              <a:buFontTx/>
              <a:buChar char="-"/>
            </a:pPr>
            <a:endParaRPr lang="en-US" sz="1800" dirty="0" smtClean="0">
              <a:latin typeface="Trebuchet MS" pitchFamily="34" charset="0"/>
            </a:endParaRPr>
          </a:p>
          <a:p>
            <a:pPr marL="285750" indent="-285750">
              <a:buFontTx/>
              <a:buChar char="-"/>
            </a:pPr>
            <a:r>
              <a:rPr lang="en-US" sz="1800" dirty="0" smtClean="0">
                <a:latin typeface="Trebuchet MS" pitchFamily="34" charset="0"/>
              </a:rPr>
              <a:t>The </a:t>
            </a:r>
            <a:r>
              <a:rPr lang="en-US" sz="1800" dirty="0">
                <a:latin typeface="Trebuchet MS" pitchFamily="34" charset="0"/>
              </a:rPr>
              <a:t>lab is designed to give you some hands on experience with the Aruba Outdoor Coverage Planning Tool.  You are encouraged to experiment and try different features of the product so that you may become more knowledgeable and proficient with the product.</a:t>
            </a:r>
          </a:p>
        </p:txBody>
      </p:sp>
    </p:spTree>
    <p:extLst>
      <p:ext uri="{BB962C8B-B14F-4D97-AF65-F5344CB8AC3E}">
        <p14:creationId xmlns:p14="http://schemas.microsoft.com/office/powerpoint/2010/main" val="596177565"/>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71449"/>
            <a:ext cx="8420100" cy="561975"/>
          </a:xfrm>
        </p:spPr>
        <p:txBody>
          <a:bodyPr/>
          <a:lstStyle/>
          <a:p>
            <a:r>
              <a:rPr lang="en-US" dirty="0" smtClean="0"/>
              <a:t>Lab</a:t>
            </a:r>
            <a:endParaRPr lang="en-US" dirty="0"/>
          </a:p>
        </p:txBody>
      </p:sp>
      <p:sp>
        <p:nvSpPr>
          <p:cNvPr id="3" name="TextBox 2"/>
          <p:cNvSpPr txBox="1"/>
          <p:nvPr/>
        </p:nvSpPr>
        <p:spPr>
          <a:xfrm>
            <a:off x="238125" y="1095375"/>
            <a:ext cx="8734425" cy="5078313"/>
          </a:xfrm>
          <a:prstGeom prst="rect">
            <a:avLst/>
          </a:prstGeom>
          <a:noFill/>
        </p:spPr>
        <p:txBody>
          <a:bodyPr wrap="square" rtlCol="0">
            <a:spAutoFit/>
          </a:bodyPr>
          <a:lstStyle/>
          <a:p>
            <a:r>
              <a:rPr lang="en-US" sz="1800" dirty="0" smtClean="0">
                <a:latin typeface="Trebuchet MS" pitchFamily="34" charset="0"/>
              </a:rPr>
              <a:t>Project Requirements:</a:t>
            </a:r>
          </a:p>
          <a:p>
            <a:endParaRPr lang="en-US" sz="1800" dirty="0" smtClean="0">
              <a:latin typeface="Trebuchet MS" pitchFamily="34" charset="0"/>
            </a:endParaRPr>
          </a:p>
          <a:p>
            <a:pPr marL="285750" indent="-285750">
              <a:buFontTx/>
              <a:buChar char="-"/>
            </a:pPr>
            <a:r>
              <a:rPr lang="en-US" sz="1800" dirty="0" smtClean="0"/>
              <a:t>The </a:t>
            </a:r>
            <a:r>
              <a:rPr lang="en-US" sz="1800" dirty="0"/>
              <a:t>customer in this scenario is Ohio State University Airport.  The airport would like to provide a minimum of 2 Mb 802.11b coverage to the maintenance operations area of the airport.  This area covers most of the paved area outside of the main hangars.  The file osu-airport-outline.png shows the area that is to be covered along with some of the key buildings.  All of the buildings and hangars to the left of the parking area have Ethernet connections to the airport network that can be used to connect the access points.  The maintenance hangars to the right of the parking area do not have Ethernet in them</a:t>
            </a:r>
            <a:r>
              <a:rPr lang="en-US" sz="1800" dirty="0" smtClean="0"/>
              <a:t>.</a:t>
            </a:r>
          </a:p>
          <a:p>
            <a:pPr marL="285750" indent="-285750">
              <a:buFontTx/>
              <a:buChar char="-"/>
            </a:pPr>
            <a:endParaRPr lang="en-US" sz="1800" dirty="0" smtClean="0"/>
          </a:p>
          <a:p>
            <a:pPr marL="285750" indent="-285750">
              <a:buFontTx/>
              <a:buChar char="-"/>
            </a:pPr>
            <a:r>
              <a:rPr lang="en-US" sz="1800" dirty="0" smtClean="0"/>
              <a:t> Access </a:t>
            </a:r>
            <a:r>
              <a:rPr lang="en-US" sz="1800" dirty="0"/>
              <a:t>points attached to these buildings will need to be connected using mesh </a:t>
            </a:r>
            <a:r>
              <a:rPr lang="en-US" sz="1800" dirty="0" smtClean="0"/>
              <a:t>connections.</a:t>
            </a:r>
          </a:p>
          <a:p>
            <a:pPr marL="285750" indent="-285750">
              <a:buFontTx/>
              <a:buChar char="-"/>
            </a:pPr>
            <a:endParaRPr lang="en-US" sz="1800" dirty="0" smtClean="0"/>
          </a:p>
          <a:p>
            <a:pPr marL="285750" indent="-285750">
              <a:buFontTx/>
              <a:buChar char="-"/>
            </a:pPr>
            <a:r>
              <a:rPr lang="en-US" sz="1800" dirty="0" smtClean="0"/>
              <a:t>Access </a:t>
            </a:r>
            <a:r>
              <a:rPr lang="en-US" sz="1800" dirty="0"/>
              <a:t>points and antennas can be mounted to the outside of any of the buildings.  All of the buildings are 30 feet tall.  If needed, you can install at most a 6 foot mast on the corner of any building.  Wireless coverage inside the buildings will be addressed in a future project.</a:t>
            </a:r>
          </a:p>
        </p:txBody>
      </p:sp>
    </p:spTree>
    <p:extLst>
      <p:ext uri="{BB962C8B-B14F-4D97-AF65-F5344CB8AC3E}">
        <p14:creationId xmlns:p14="http://schemas.microsoft.com/office/powerpoint/2010/main" val="3008692137"/>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209550" y="171449"/>
            <a:ext cx="8420100" cy="638175"/>
          </a:xfrm>
        </p:spPr>
        <p:txBody>
          <a:bodyPr/>
          <a:lstStyle/>
          <a:p>
            <a:r>
              <a:rPr lang="en-US" dirty="0" smtClean="0"/>
              <a:t>Steps</a:t>
            </a:r>
            <a:endParaRPr lang="en-US" dirty="0"/>
          </a:p>
        </p:txBody>
      </p:sp>
      <p:sp>
        <p:nvSpPr>
          <p:cNvPr id="4" name="Text Placeholder 3"/>
          <p:cNvSpPr>
            <a:spLocks noGrp="1"/>
          </p:cNvSpPr>
          <p:nvPr>
            <p:ph type="body" sz="quarter" idx="10"/>
          </p:nvPr>
        </p:nvSpPr>
        <p:spPr>
          <a:xfrm>
            <a:off x="474663" y="1068145"/>
            <a:ext cx="7543800" cy="4224580"/>
          </a:xfrm>
        </p:spPr>
        <p:txBody>
          <a:bodyPr/>
          <a:lstStyle/>
          <a:p>
            <a:pPr marL="0" lvl="0" indent="0">
              <a:buNone/>
            </a:pPr>
            <a:r>
              <a:rPr lang="en-US" sz="1800" dirty="0" smtClean="0">
                <a:latin typeface="Trebuchet MS" pitchFamily="34" charset="0"/>
              </a:rPr>
              <a:t>1. Locate </a:t>
            </a:r>
            <a:r>
              <a:rPr lang="en-US" sz="1800" dirty="0">
                <a:latin typeface="Trebuchet MS" pitchFamily="34" charset="0"/>
              </a:rPr>
              <a:t>the property in Google Earth</a:t>
            </a:r>
          </a:p>
          <a:p>
            <a:pPr lvl="1"/>
            <a:r>
              <a:rPr lang="en-US" sz="1800" dirty="0">
                <a:latin typeface="Trebuchet MS" pitchFamily="34" charset="0"/>
              </a:rPr>
              <a:t>Once the property is in view, create the following folders in the left-hand pane by clicking on “My Places” and then Add-Folder (or right-click, Add-Folder)</a:t>
            </a:r>
          </a:p>
          <a:p>
            <a:pPr lvl="2"/>
            <a:r>
              <a:rPr lang="en-US" sz="1200" dirty="0">
                <a:latin typeface="Trebuchet MS" pitchFamily="34" charset="0"/>
              </a:rPr>
              <a:t>&lt;OSU-Airport</a:t>
            </a:r>
            <a:r>
              <a:rPr lang="en-US" sz="1200" dirty="0" smtClean="0">
                <a:latin typeface="Trebuchet MS" pitchFamily="34" charset="0"/>
              </a:rPr>
              <a:t>&gt;</a:t>
            </a:r>
          </a:p>
          <a:p>
            <a:pPr lvl="3"/>
            <a:r>
              <a:rPr lang="en-US" sz="800" dirty="0" smtClean="0">
                <a:latin typeface="Trebuchet MS" pitchFamily="34" charset="0"/>
              </a:rPr>
              <a:t>&lt;</a:t>
            </a:r>
            <a:r>
              <a:rPr lang="en-US" sz="800" dirty="0">
                <a:latin typeface="Trebuchet MS" pitchFamily="34" charset="0"/>
              </a:rPr>
              <a:t>Locations&gt;</a:t>
            </a:r>
          </a:p>
          <a:p>
            <a:pPr lvl="3"/>
            <a:r>
              <a:rPr lang="en-US" sz="1000" dirty="0" smtClean="0">
                <a:latin typeface="Trebuchet MS" pitchFamily="34" charset="0"/>
              </a:rPr>
              <a:t>&lt;</a:t>
            </a:r>
            <a:r>
              <a:rPr lang="en-US" sz="1000" dirty="0">
                <a:latin typeface="Trebuchet MS" pitchFamily="34" charset="0"/>
              </a:rPr>
              <a:t>Non-Mesh APs&gt;</a:t>
            </a:r>
          </a:p>
          <a:p>
            <a:pPr lvl="3"/>
            <a:r>
              <a:rPr lang="en-US" sz="1000" dirty="0" smtClean="0">
                <a:latin typeface="Trebuchet MS" pitchFamily="34" charset="0"/>
              </a:rPr>
              <a:t>&lt;</a:t>
            </a:r>
            <a:r>
              <a:rPr lang="en-US" sz="1000" dirty="0">
                <a:latin typeface="Trebuchet MS" pitchFamily="34" charset="0"/>
              </a:rPr>
              <a:t>Mesh APs&gt;</a:t>
            </a:r>
          </a:p>
          <a:p>
            <a:pPr lvl="3"/>
            <a:r>
              <a:rPr lang="en-US" sz="1000" dirty="0" smtClean="0">
                <a:latin typeface="Trebuchet MS" pitchFamily="34" charset="0"/>
              </a:rPr>
              <a:t>&lt;</a:t>
            </a:r>
            <a:r>
              <a:rPr lang="en-US" sz="1000" dirty="0">
                <a:latin typeface="Trebuchet MS" pitchFamily="34" charset="0"/>
              </a:rPr>
              <a:t>Map Images/Overlays&gt;</a:t>
            </a:r>
          </a:p>
          <a:p>
            <a:pPr marL="0" indent="0">
              <a:buNone/>
            </a:pPr>
            <a:r>
              <a:rPr lang="en-US" sz="1800" dirty="0">
                <a:latin typeface="Trebuchet MS" pitchFamily="34" charset="0"/>
              </a:rPr>
              <a:t> </a:t>
            </a:r>
          </a:p>
          <a:p>
            <a:pPr marL="0" lvl="0" indent="0">
              <a:buNone/>
            </a:pPr>
            <a:r>
              <a:rPr lang="en-US" sz="1800" dirty="0" smtClean="0">
                <a:latin typeface="Trebuchet MS" pitchFamily="34" charset="0"/>
              </a:rPr>
              <a:t>2. Import </a:t>
            </a:r>
            <a:r>
              <a:rPr lang="en-US" sz="1800" dirty="0">
                <a:latin typeface="Trebuchet MS" pitchFamily="34" charset="0"/>
              </a:rPr>
              <a:t>an overlay </a:t>
            </a:r>
            <a:r>
              <a:rPr lang="en-US" sz="1800" dirty="0" smtClean="0">
                <a:latin typeface="Trebuchet MS" pitchFamily="34" charset="0"/>
              </a:rPr>
              <a:t>image if desired</a:t>
            </a:r>
            <a:endParaRPr lang="en-US" sz="1800" dirty="0">
              <a:latin typeface="Trebuchet MS" pitchFamily="34" charset="0"/>
            </a:endParaRPr>
          </a:p>
          <a:p>
            <a:pPr lvl="1"/>
            <a:r>
              <a:rPr lang="en-US" sz="1800" dirty="0">
                <a:latin typeface="Trebuchet MS" pitchFamily="34" charset="0"/>
              </a:rPr>
              <a:t>The next step is to insert an overlay image if you have one.  This will help you to better understand and interpret the place of the access points.  </a:t>
            </a:r>
          </a:p>
          <a:p>
            <a:pPr lvl="1"/>
            <a:r>
              <a:rPr lang="en-US" sz="1800" dirty="0">
                <a:latin typeface="Trebuchet MS" pitchFamily="34" charset="0"/>
              </a:rPr>
              <a:t>Select Add-Image Overlay</a:t>
            </a:r>
            <a:r>
              <a:rPr lang="en-US" dirty="0">
                <a:latin typeface="Trebuchet MS" pitchFamily="34" charset="0"/>
              </a:rPr>
              <a:t>.</a:t>
            </a:r>
          </a:p>
          <a:p>
            <a:endParaRPr lang="en-US" dirty="0"/>
          </a:p>
        </p:txBody>
      </p:sp>
    </p:spTree>
    <p:extLst>
      <p:ext uri="{BB962C8B-B14F-4D97-AF65-F5344CB8AC3E}">
        <p14:creationId xmlns:p14="http://schemas.microsoft.com/office/powerpoint/2010/main" val="2831488846"/>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209550" y="171449"/>
            <a:ext cx="8420100" cy="638175"/>
          </a:xfrm>
        </p:spPr>
        <p:txBody>
          <a:bodyPr/>
          <a:lstStyle/>
          <a:p>
            <a:r>
              <a:rPr lang="en-US" dirty="0" smtClean="0"/>
              <a:t>Steps</a:t>
            </a:r>
            <a:endParaRPr lang="en-US" dirty="0"/>
          </a:p>
        </p:txBody>
      </p:sp>
      <p:sp>
        <p:nvSpPr>
          <p:cNvPr id="4" name="Text Placeholder 3"/>
          <p:cNvSpPr>
            <a:spLocks noGrp="1"/>
          </p:cNvSpPr>
          <p:nvPr>
            <p:ph type="body" sz="quarter" idx="10"/>
          </p:nvPr>
        </p:nvSpPr>
        <p:spPr>
          <a:xfrm>
            <a:off x="474663" y="1068145"/>
            <a:ext cx="7543800" cy="4224580"/>
          </a:xfrm>
        </p:spPr>
        <p:txBody>
          <a:bodyPr/>
          <a:lstStyle/>
          <a:p>
            <a:pPr marL="0" lvl="0" indent="0">
              <a:buNone/>
            </a:pPr>
            <a:r>
              <a:rPr lang="en-US" sz="1800" dirty="0">
                <a:latin typeface="Trebuchet MS" pitchFamily="34" charset="0"/>
              </a:rPr>
              <a:t>2. Import an overlay image if desired</a:t>
            </a:r>
          </a:p>
          <a:p>
            <a:pPr lvl="1"/>
            <a:r>
              <a:rPr lang="en-US" sz="1400" dirty="0">
                <a:latin typeface="Trebuchet MS" pitchFamily="34" charset="0"/>
              </a:rPr>
              <a:t>The next step is to insert an overlay image if you have one.  This will help you to better understand and interpret the place of the access points.  </a:t>
            </a:r>
          </a:p>
          <a:p>
            <a:pPr lvl="1"/>
            <a:r>
              <a:rPr lang="en-US" sz="1400" dirty="0">
                <a:latin typeface="Trebuchet MS" pitchFamily="34" charset="0"/>
              </a:rPr>
              <a:t>Select Add-Image Overlay.</a:t>
            </a:r>
          </a:p>
          <a:p>
            <a:pPr lvl="1"/>
            <a:r>
              <a:rPr lang="en-US" sz="1400" dirty="0" smtClean="0">
                <a:latin typeface="Trebuchet MS" pitchFamily="34" charset="0"/>
              </a:rPr>
              <a:t>Name </a:t>
            </a:r>
            <a:r>
              <a:rPr lang="en-US" sz="1400" dirty="0">
                <a:latin typeface="Trebuchet MS" pitchFamily="34" charset="0"/>
              </a:rPr>
              <a:t>the image OSU-Airport-Buildings</a:t>
            </a:r>
          </a:p>
          <a:p>
            <a:pPr lvl="1"/>
            <a:r>
              <a:rPr lang="en-US" sz="1400" dirty="0">
                <a:latin typeface="Trebuchet MS" pitchFamily="34" charset="0"/>
              </a:rPr>
              <a:t>Browse to the file osu-airport-outline.png but do not yet click on the OK button (your instructor will provide this file)</a:t>
            </a:r>
          </a:p>
          <a:p>
            <a:pPr lvl="1"/>
            <a:r>
              <a:rPr lang="en-US" sz="1400" dirty="0">
                <a:latin typeface="Trebuchet MS" pitchFamily="34" charset="0"/>
              </a:rPr>
              <a:t>After you have browsed to the file and selected it, you should see it in displayed on Google Earth.  You now need to slide the transparency button to the middle to the point where you can see the building overlay, but still see the airport.</a:t>
            </a:r>
          </a:p>
          <a:p>
            <a:pPr lvl="1"/>
            <a:r>
              <a:rPr lang="en-US" sz="1400" dirty="0">
                <a:latin typeface="Trebuchet MS" pitchFamily="34" charset="0"/>
              </a:rPr>
              <a:t>Now grab the “Google Earth – Edit Image Overlay” window and move it to the side so that you can see the overlay on the map.</a:t>
            </a:r>
          </a:p>
          <a:p>
            <a:pPr lvl="1"/>
            <a:r>
              <a:rPr lang="en-US" sz="1400" dirty="0">
                <a:latin typeface="Trebuchet MS" pitchFamily="34" charset="0"/>
              </a:rPr>
              <a:t>The overlay should have green corners and hash marks.  You can click and drag on the middle crosshairs to move the overlay.  While holding the “Shift” key, you can click on the corner and uniformly scale the image.  You do not need to be exact since the overlay is only there to assist you and it has no bearing on the RF plan.</a:t>
            </a:r>
          </a:p>
          <a:p>
            <a:pPr lvl="1"/>
            <a:r>
              <a:rPr lang="en-US" sz="1400" dirty="0">
                <a:latin typeface="Trebuchet MS" pitchFamily="34" charset="0"/>
              </a:rPr>
              <a:t>After you have resized the overlay, move the “Google Earth – Edit Image Overlay” window back to the middle of your screen and click on OK.</a:t>
            </a:r>
          </a:p>
          <a:p>
            <a:pPr lvl="1"/>
            <a:r>
              <a:rPr lang="en-US" sz="1400" dirty="0">
                <a:latin typeface="Trebuchet MS" pitchFamily="34" charset="0"/>
              </a:rPr>
              <a:t>Make sure that your image overlay is in the “Map Images/Overlays” folder.</a:t>
            </a:r>
          </a:p>
          <a:p>
            <a:endParaRPr lang="en-US" sz="1600" dirty="0">
              <a:latin typeface="Trebuchet MS" pitchFamily="34" charset="0"/>
            </a:endParaRPr>
          </a:p>
        </p:txBody>
      </p:sp>
    </p:spTree>
    <p:extLst>
      <p:ext uri="{BB962C8B-B14F-4D97-AF65-F5344CB8AC3E}">
        <p14:creationId xmlns:p14="http://schemas.microsoft.com/office/powerpoint/2010/main" val="1269448720"/>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00024"/>
            <a:ext cx="8420100" cy="561975"/>
          </a:xfrm>
        </p:spPr>
        <p:txBody>
          <a:bodyPr/>
          <a:lstStyle/>
          <a:p>
            <a:r>
              <a:rPr lang="en-US" dirty="0" smtClean="0"/>
              <a:t>Steps</a:t>
            </a:r>
            <a:endParaRPr lang="en-US" dirty="0"/>
          </a:p>
        </p:txBody>
      </p:sp>
      <p:sp>
        <p:nvSpPr>
          <p:cNvPr id="3" name="Text Placeholder 2"/>
          <p:cNvSpPr>
            <a:spLocks noGrp="1"/>
          </p:cNvSpPr>
          <p:nvPr>
            <p:ph type="body" sz="quarter" idx="10"/>
          </p:nvPr>
        </p:nvSpPr>
        <p:spPr>
          <a:xfrm>
            <a:off x="455612" y="1030045"/>
            <a:ext cx="8174037" cy="4224580"/>
          </a:xfrm>
        </p:spPr>
        <p:txBody>
          <a:bodyPr/>
          <a:lstStyle/>
          <a:p>
            <a:pPr marL="0" lvl="0" indent="0">
              <a:buNone/>
            </a:pPr>
            <a:r>
              <a:rPr lang="en-US" sz="1200" dirty="0" smtClean="0">
                <a:latin typeface="Trebuchet MS" pitchFamily="34" charset="0"/>
              </a:rPr>
              <a:t>3.Add </a:t>
            </a:r>
            <a:r>
              <a:rPr lang="en-US" sz="1200" dirty="0">
                <a:latin typeface="Trebuchet MS" pitchFamily="34" charset="0"/>
              </a:rPr>
              <a:t>Location </a:t>
            </a:r>
            <a:r>
              <a:rPr lang="en-US" sz="1200" dirty="0" err="1">
                <a:latin typeface="Trebuchet MS" pitchFamily="34" charset="0"/>
              </a:rPr>
              <a:t>Placemarks</a:t>
            </a:r>
            <a:endParaRPr lang="en-US" sz="1200" dirty="0">
              <a:latin typeface="Trebuchet MS" pitchFamily="34" charset="0"/>
            </a:endParaRPr>
          </a:p>
          <a:p>
            <a:pPr lvl="1"/>
            <a:r>
              <a:rPr lang="en-US" sz="1200" dirty="0">
                <a:latin typeface="Trebuchet MS" pitchFamily="34" charset="0"/>
              </a:rPr>
              <a:t>Select the “Non-Mesh APs” folder by clicking on it.</a:t>
            </a:r>
          </a:p>
          <a:p>
            <a:pPr lvl="1"/>
            <a:r>
              <a:rPr lang="en-US" sz="1200" dirty="0">
                <a:latin typeface="Trebuchet MS" pitchFamily="34" charset="0"/>
              </a:rPr>
              <a:t>Select Add-</a:t>
            </a:r>
            <a:r>
              <a:rPr lang="en-US" sz="1200" dirty="0" err="1">
                <a:latin typeface="Trebuchet MS" pitchFamily="34" charset="0"/>
              </a:rPr>
              <a:t>Placemark</a:t>
            </a:r>
            <a:endParaRPr lang="en-US" sz="1200" dirty="0">
              <a:latin typeface="Trebuchet MS" pitchFamily="34" charset="0"/>
            </a:endParaRPr>
          </a:p>
          <a:p>
            <a:pPr lvl="1"/>
            <a:r>
              <a:rPr lang="en-US" sz="1200" dirty="0">
                <a:latin typeface="Trebuchet MS" pitchFamily="34" charset="0"/>
              </a:rPr>
              <a:t>Name the </a:t>
            </a:r>
            <a:r>
              <a:rPr lang="en-US" sz="1200" dirty="0" err="1">
                <a:latin typeface="Trebuchet MS" pitchFamily="34" charset="0"/>
              </a:rPr>
              <a:t>placemark</a:t>
            </a:r>
            <a:r>
              <a:rPr lang="en-US" sz="1200" dirty="0">
                <a:latin typeface="Trebuchet MS" pitchFamily="34" charset="0"/>
              </a:rPr>
              <a:t> with a unique name.  A name describing its location can be useful, such as “AP – Hangar 4 – West Corner”</a:t>
            </a:r>
          </a:p>
          <a:p>
            <a:pPr lvl="1"/>
            <a:r>
              <a:rPr lang="en-US" sz="1200" dirty="0">
                <a:latin typeface="Trebuchet MS" pitchFamily="34" charset="0"/>
              </a:rPr>
              <a:t>Select the Altitude tab and set the height that you will be mounting the AP.  Also click on the “Extend to ground” button.</a:t>
            </a:r>
          </a:p>
          <a:p>
            <a:pPr lvl="1"/>
            <a:r>
              <a:rPr lang="en-US" sz="1200" dirty="0">
                <a:latin typeface="Trebuchet MS" pitchFamily="34" charset="0"/>
              </a:rPr>
              <a:t>Now go to the map and move the </a:t>
            </a:r>
            <a:r>
              <a:rPr lang="en-US" sz="1200" dirty="0" err="1">
                <a:latin typeface="Trebuchet MS" pitchFamily="34" charset="0"/>
              </a:rPr>
              <a:t>placemark</a:t>
            </a:r>
            <a:r>
              <a:rPr lang="en-US" sz="1200" dirty="0">
                <a:latin typeface="Trebuchet MS" pitchFamily="34" charset="0"/>
              </a:rPr>
              <a:t> to the location where you intend to install the access point.</a:t>
            </a:r>
          </a:p>
          <a:p>
            <a:pPr lvl="1"/>
            <a:r>
              <a:rPr lang="en-US" sz="1200" dirty="0">
                <a:latin typeface="Trebuchet MS" pitchFamily="34" charset="0"/>
              </a:rPr>
              <a:t>Now click on the OK button to accept this </a:t>
            </a:r>
            <a:r>
              <a:rPr lang="en-US" sz="1200" dirty="0" err="1">
                <a:latin typeface="Trebuchet MS" pitchFamily="34" charset="0"/>
              </a:rPr>
              <a:t>placemark</a:t>
            </a:r>
            <a:r>
              <a:rPr lang="en-US" sz="1200" dirty="0">
                <a:latin typeface="Trebuchet MS" pitchFamily="34" charset="0"/>
              </a:rPr>
              <a:t>.</a:t>
            </a:r>
          </a:p>
          <a:p>
            <a:pPr lvl="1"/>
            <a:r>
              <a:rPr lang="en-US" sz="1200" dirty="0">
                <a:latin typeface="Trebuchet MS" pitchFamily="34" charset="0"/>
              </a:rPr>
              <a:t>Repeat this step, adding additional mesh and non-mesh </a:t>
            </a:r>
            <a:r>
              <a:rPr lang="en-US" sz="1200" dirty="0" err="1">
                <a:latin typeface="Trebuchet MS" pitchFamily="34" charset="0"/>
              </a:rPr>
              <a:t>placemarks</a:t>
            </a:r>
            <a:r>
              <a:rPr lang="en-US" sz="1200" dirty="0">
                <a:latin typeface="Trebuchet MS" pitchFamily="34" charset="0"/>
              </a:rPr>
              <a:t> on the map.</a:t>
            </a:r>
          </a:p>
          <a:p>
            <a:pPr marL="0" lvl="0" indent="0">
              <a:buNone/>
            </a:pPr>
            <a:r>
              <a:rPr lang="en-US" sz="1200" dirty="0" smtClean="0">
                <a:latin typeface="Trebuchet MS" pitchFamily="34" charset="0"/>
              </a:rPr>
              <a:t>4. Save </a:t>
            </a:r>
            <a:r>
              <a:rPr lang="en-US" sz="1200" dirty="0">
                <a:latin typeface="Trebuchet MS" pitchFamily="34" charset="0"/>
              </a:rPr>
              <a:t>the Initial KMZ File</a:t>
            </a:r>
          </a:p>
          <a:p>
            <a:pPr lvl="1"/>
            <a:r>
              <a:rPr lang="en-US" sz="1200" dirty="0">
                <a:latin typeface="Trebuchet MS" pitchFamily="34" charset="0"/>
              </a:rPr>
              <a:t>After you have created the proper folders, placed the overlay file on the map, and created the </a:t>
            </a:r>
            <a:r>
              <a:rPr lang="en-US" sz="1200" dirty="0" err="1">
                <a:latin typeface="Trebuchet MS" pitchFamily="34" charset="0"/>
              </a:rPr>
              <a:t>placemarks</a:t>
            </a:r>
            <a:r>
              <a:rPr lang="en-US" sz="1200" dirty="0">
                <a:latin typeface="Trebuchet MS" pitchFamily="34" charset="0"/>
              </a:rPr>
              <a:t>, it is now time to save the file as a KMZ.</a:t>
            </a:r>
          </a:p>
          <a:p>
            <a:pPr lvl="1"/>
            <a:r>
              <a:rPr lang="en-US" sz="1200" dirty="0">
                <a:latin typeface="Trebuchet MS" pitchFamily="34" charset="0"/>
              </a:rPr>
              <a:t>Select the OSU-Airport folder</a:t>
            </a:r>
          </a:p>
          <a:p>
            <a:pPr lvl="1"/>
            <a:r>
              <a:rPr lang="en-US" sz="1200" dirty="0">
                <a:latin typeface="Trebuchet MS" pitchFamily="34" charset="0"/>
              </a:rPr>
              <a:t>Right-click on this folder and select “Save Place As”</a:t>
            </a:r>
          </a:p>
          <a:p>
            <a:pPr lvl="1"/>
            <a:r>
              <a:rPr lang="en-US" sz="1200" dirty="0">
                <a:latin typeface="Trebuchet MS" pitchFamily="34" charset="0"/>
              </a:rPr>
              <a:t>Name the file OSU-Airport and save it</a:t>
            </a:r>
            <a:r>
              <a:rPr lang="en-US" sz="1200" dirty="0" smtClean="0">
                <a:latin typeface="Trebuchet MS" pitchFamily="34" charset="0"/>
              </a:rPr>
              <a:t>.</a:t>
            </a:r>
          </a:p>
          <a:p>
            <a:pPr lvl="1"/>
            <a:r>
              <a:rPr lang="en-US" sz="1200" dirty="0"/>
              <a:t>Confirm that you have saved the file (you can confirm this by selecting File-Open and seeing if the file you just created is there)</a:t>
            </a:r>
          </a:p>
          <a:p>
            <a:pPr lvl="1"/>
            <a:r>
              <a:rPr lang="en-US" sz="1200" dirty="0"/>
              <a:t>The reason why you just confirmed that the file was save is because you are now going to delete the project folder from “My Places” to prevent two copies from showing up later.</a:t>
            </a:r>
          </a:p>
          <a:p>
            <a:pPr lvl="1"/>
            <a:r>
              <a:rPr lang="en-US" sz="1200" dirty="0"/>
              <a:t>Select the OSU-Airport folder by clicking on it.  Right-click and select delete.  Now confirm that you want to delete the folder and it’s descendants by clicking on OK.</a:t>
            </a:r>
          </a:p>
          <a:p>
            <a:pPr lvl="1"/>
            <a:endParaRPr lang="en-US" sz="1600" dirty="0">
              <a:latin typeface="Trebuchet MS" pitchFamily="34" charset="0"/>
            </a:endParaRPr>
          </a:p>
          <a:p>
            <a:endParaRPr lang="en-US" dirty="0"/>
          </a:p>
        </p:txBody>
      </p:sp>
    </p:spTree>
    <p:extLst>
      <p:ext uri="{BB962C8B-B14F-4D97-AF65-F5344CB8AC3E}">
        <p14:creationId xmlns:p14="http://schemas.microsoft.com/office/powerpoint/2010/main" val="666077691"/>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180974"/>
            <a:ext cx="8420100" cy="619125"/>
          </a:xfrm>
        </p:spPr>
        <p:txBody>
          <a:bodyPr/>
          <a:lstStyle/>
          <a:p>
            <a:r>
              <a:rPr lang="en-US" dirty="0" smtClean="0"/>
              <a:t>Steps</a:t>
            </a:r>
            <a:endParaRPr lang="en-US" dirty="0"/>
          </a:p>
        </p:txBody>
      </p:sp>
      <p:sp>
        <p:nvSpPr>
          <p:cNvPr id="3" name="Text Placeholder 2"/>
          <p:cNvSpPr>
            <a:spLocks noGrp="1"/>
          </p:cNvSpPr>
          <p:nvPr>
            <p:ph type="body" sz="quarter" idx="10"/>
          </p:nvPr>
        </p:nvSpPr>
        <p:spPr>
          <a:xfrm>
            <a:off x="455613" y="1030045"/>
            <a:ext cx="8221662" cy="4224580"/>
          </a:xfrm>
        </p:spPr>
        <p:txBody>
          <a:bodyPr/>
          <a:lstStyle/>
          <a:p>
            <a:pPr marL="0" lvl="0" indent="0">
              <a:buNone/>
            </a:pPr>
            <a:r>
              <a:rPr lang="en-US" sz="1600" dirty="0" smtClean="0">
                <a:latin typeface="Trebuchet MS" pitchFamily="34" charset="0"/>
              </a:rPr>
              <a:t>5.Login </a:t>
            </a:r>
            <a:r>
              <a:rPr lang="en-US" sz="1600" dirty="0">
                <a:latin typeface="Trebuchet MS" pitchFamily="34" charset="0"/>
              </a:rPr>
              <a:t>to the Outdoor Coverage Planning Tool</a:t>
            </a:r>
          </a:p>
          <a:p>
            <a:pPr lvl="1"/>
            <a:r>
              <a:rPr lang="en-US" sz="1600" dirty="0">
                <a:latin typeface="Trebuchet MS" pitchFamily="34" charset="0"/>
              </a:rPr>
              <a:t>Open a browser and go </a:t>
            </a:r>
            <a:r>
              <a:rPr lang="en-US" sz="1600" dirty="0" smtClean="0">
                <a:latin typeface="Trebuchet MS" pitchFamily="34" charset="0"/>
              </a:rPr>
              <a:t>to </a:t>
            </a:r>
            <a:r>
              <a:rPr lang="en-US" sz="1600" u="sng" dirty="0" smtClean="0">
                <a:latin typeface="Trebuchet MS" pitchFamily="34" charset="0"/>
                <a:hlinkClick r:id="rId2"/>
              </a:rPr>
              <a:t>https</a:t>
            </a:r>
            <a:r>
              <a:rPr lang="en-US" sz="1600" u="sng" dirty="0">
                <a:latin typeface="Trebuchet MS" pitchFamily="34" charset="0"/>
                <a:hlinkClick r:id="rId2"/>
              </a:rPr>
              <a:t>://outdoorplanner.arubanetworks.com</a:t>
            </a:r>
            <a:endParaRPr lang="en-US" sz="1600" dirty="0">
              <a:latin typeface="Trebuchet MS" pitchFamily="34" charset="0"/>
            </a:endParaRPr>
          </a:p>
          <a:p>
            <a:pPr lvl="1"/>
            <a:r>
              <a:rPr lang="en-US" sz="1600" dirty="0" smtClean="0">
                <a:latin typeface="Trebuchet MS" pitchFamily="34" charset="0"/>
              </a:rPr>
              <a:t>Login.  Register if needed.</a:t>
            </a:r>
            <a:endParaRPr lang="en-US" sz="1600" dirty="0">
              <a:latin typeface="Trebuchet MS" pitchFamily="34" charset="0"/>
            </a:endParaRPr>
          </a:p>
          <a:p>
            <a:pPr marL="0" indent="0">
              <a:buNone/>
            </a:pPr>
            <a:r>
              <a:rPr lang="en-US" sz="1600" dirty="0">
                <a:latin typeface="Trebuchet MS" pitchFamily="34" charset="0"/>
              </a:rPr>
              <a:t> </a:t>
            </a:r>
          </a:p>
          <a:p>
            <a:pPr marL="0" lvl="0" indent="0">
              <a:buNone/>
            </a:pPr>
            <a:r>
              <a:rPr lang="en-US" sz="1600" dirty="0" smtClean="0">
                <a:latin typeface="Trebuchet MS" pitchFamily="34" charset="0"/>
              </a:rPr>
              <a:t>6. Upload </a:t>
            </a:r>
            <a:r>
              <a:rPr lang="en-US" sz="1600" dirty="0">
                <a:latin typeface="Trebuchet MS" pitchFamily="34" charset="0"/>
              </a:rPr>
              <a:t>the Initial KMZ file</a:t>
            </a:r>
          </a:p>
          <a:p>
            <a:pPr lvl="1"/>
            <a:r>
              <a:rPr lang="en-US" sz="1600" dirty="0">
                <a:latin typeface="Trebuchet MS" pitchFamily="34" charset="0"/>
              </a:rPr>
              <a:t>Browse to locate the file that you just created (OSU-</a:t>
            </a:r>
            <a:r>
              <a:rPr lang="en-US" sz="1600" dirty="0" err="1">
                <a:latin typeface="Trebuchet MS" pitchFamily="34" charset="0"/>
              </a:rPr>
              <a:t>Airport.KMZ</a:t>
            </a:r>
            <a:r>
              <a:rPr lang="en-US" sz="1600" dirty="0">
                <a:latin typeface="Trebuchet MS" pitchFamily="34" charset="0"/>
              </a:rPr>
              <a:t>)</a:t>
            </a:r>
          </a:p>
          <a:p>
            <a:pPr lvl="1"/>
            <a:r>
              <a:rPr lang="en-US" sz="1600" dirty="0">
                <a:latin typeface="Trebuchet MS" pitchFamily="34" charset="0"/>
              </a:rPr>
              <a:t>Click Continue to upload the file into the Outdoor Coverage Planning Tool</a:t>
            </a:r>
          </a:p>
          <a:p>
            <a:pPr marL="0" indent="0">
              <a:buNone/>
            </a:pPr>
            <a:r>
              <a:rPr lang="en-US" sz="1600" dirty="0">
                <a:latin typeface="Trebuchet MS" pitchFamily="34" charset="0"/>
              </a:rPr>
              <a:t> </a:t>
            </a:r>
          </a:p>
          <a:p>
            <a:pPr marL="0" lvl="0" indent="0">
              <a:buNone/>
            </a:pPr>
            <a:r>
              <a:rPr lang="en-US" sz="1600" dirty="0" smtClean="0">
                <a:latin typeface="Trebuchet MS" pitchFamily="34" charset="0"/>
              </a:rPr>
              <a:t>7. Define </a:t>
            </a:r>
            <a:r>
              <a:rPr lang="en-US" sz="1600" dirty="0">
                <a:latin typeface="Trebuchet MS" pitchFamily="34" charset="0"/>
              </a:rPr>
              <a:t>Global Parameters</a:t>
            </a:r>
          </a:p>
          <a:p>
            <a:pPr lvl="1"/>
            <a:r>
              <a:rPr lang="en-US" sz="1600" dirty="0">
                <a:latin typeface="Trebuchet MS" pitchFamily="34" charset="0"/>
              </a:rPr>
              <a:t>Select the country that you are designing the network for, in this case it is USA</a:t>
            </a:r>
          </a:p>
          <a:p>
            <a:pPr lvl="1"/>
            <a:r>
              <a:rPr lang="en-US" sz="1600" dirty="0">
                <a:latin typeface="Trebuchet MS" pitchFamily="34" charset="0"/>
              </a:rPr>
              <a:t>Set the Noise Floor and Design Margin values.</a:t>
            </a:r>
          </a:p>
          <a:p>
            <a:pPr lvl="2"/>
            <a:r>
              <a:rPr lang="en-US" sz="1600" dirty="0">
                <a:latin typeface="Trebuchet MS" pitchFamily="34" charset="0"/>
              </a:rPr>
              <a:t>The Noise floor should be set to -85 </a:t>
            </a:r>
            <a:r>
              <a:rPr lang="en-US" sz="1600" dirty="0" err="1">
                <a:latin typeface="Trebuchet MS" pitchFamily="34" charset="0"/>
              </a:rPr>
              <a:t>dBm</a:t>
            </a:r>
            <a:endParaRPr lang="en-US" sz="1600" dirty="0">
              <a:latin typeface="Trebuchet MS" pitchFamily="34" charset="0"/>
            </a:endParaRPr>
          </a:p>
          <a:p>
            <a:pPr lvl="2"/>
            <a:r>
              <a:rPr lang="en-US" sz="1600" dirty="0">
                <a:latin typeface="Trebuchet MS" pitchFamily="34" charset="0"/>
              </a:rPr>
              <a:t>The Design Margin should be a value between 3 dB and 15 dB</a:t>
            </a:r>
          </a:p>
          <a:p>
            <a:endParaRPr lang="en-US" dirty="0"/>
          </a:p>
        </p:txBody>
      </p:sp>
    </p:spTree>
    <p:extLst>
      <p:ext uri="{BB962C8B-B14F-4D97-AF65-F5344CB8AC3E}">
        <p14:creationId xmlns:p14="http://schemas.microsoft.com/office/powerpoint/2010/main" val="2917677653"/>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 y="228600"/>
            <a:ext cx="8420100" cy="552450"/>
          </a:xfrm>
        </p:spPr>
        <p:txBody>
          <a:bodyPr/>
          <a:lstStyle/>
          <a:p>
            <a:r>
              <a:rPr lang="en-US" dirty="0" smtClean="0"/>
              <a:t>Steps</a:t>
            </a:r>
            <a:endParaRPr lang="en-US" dirty="0"/>
          </a:p>
        </p:txBody>
      </p:sp>
      <p:sp>
        <p:nvSpPr>
          <p:cNvPr id="3" name="Text Placeholder 2"/>
          <p:cNvSpPr>
            <a:spLocks noGrp="1"/>
          </p:cNvSpPr>
          <p:nvPr>
            <p:ph type="body" sz="quarter" idx="10"/>
          </p:nvPr>
        </p:nvSpPr>
        <p:spPr>
          <a:xfrm>
            <a:off x="474662" y="1039570"/>
            <a:ext cx="8402637" cy="4224580"/>
          </a:xfrm>
        </p:spPr>
        <p:txBody>
          <a:bodyPr/>
          <a:lstStyle/>
          <a:p>
            <a:pPr marL="0" lvl="0" indent="0">
              <a:buNone/>
            </a:pPr>
            <a:r>
              <a:rPr lang="en-US" sz="1400" dirty="0">
                <a:latin typeface="Trebuchet MS" pitchFamily="34" charset="0"/>
              </a:rPr>
              <a:t>8</a:t>
            </a:r>
            <a:r>
              <a:rPr lang="en-US" sz="1400" dirty="0" smtClean="0">
                <a:latin typeface="Trebuchet MS" pitchFamily="34" charset="0"/>
              </a:rPr>
              <a:t>. Define </a:t>
            </a:r>
            <a:r>
              <a:rPr lang="en-US" sz="1400" dirty="0">
                <a:latin typeface="Trebuchet MS" pitchFamily="34" charset="0"/>
              </a:rPr>
              <a:t>Client Models</a:t>
            </a:r>
          </a:p>
          <a:p>
            <a:pPr lvl="1"/>
            <a:r>
              <a:rPr lang="en-US" sz="1400" dirty="0">
                <a:latin typeface="Trebuchet MS" pitchFamily="34" charset="0"/>
              </a:rPr>
              <a:t>Set the maximum transmitting power level for the laptop or portable devices</a:t>
            </a:r>
          </a:p>
          <a:p>
            <a:pPr lvl="1"/>
            <a:r>
              <a:rPr lang="en-US" sz="1400" dirty="0">
                <a:latin typeface="Trebuchet MS" pitchFamily="34" charset="0"/>
              </a:rPr>
              <a:t>Also select the antenna gain for these devices</a:t>
            </a:r>
          </a:p>
          <a:p>
            <a:pPr lvl="1"/>
            <a:r>
              <a:rPr lang="en-US" sz="1400" dirty="0">
                <a:latin typeface="Trebuchet MS" pitchFamily="34" charset="0"/>
              </a:rPr>
              <a:t>The default settings are typical values and can typically be left unchanged.</a:t>
            </a:r>
          </a:p>
          <a:p>
            <a:pPr marL="0" lvl="0" indent="0">
              <a:buNone/>
            </a:pPr>
            <a:r>
              <a:rPr lang="en-US" sz="1400" dirty="0" smtClean="0">
                <a:latin typeface="Trebuchet MS" pitchFamily="34" charset="0"/>
              </a:rPr>
              <a:t>9. Modify </a:t>
            </a:r>
            <a:r>
              <a:rPr lang="en-US" sz="1400" dirty="0">
                <a:latin typeface="Trebuchet MS" pitchFamily="34" charset="0"/>
              </a:rPr>
              <a:t>Access Point Locations</a:t>
            </a:r>
          </a:p>
          <a:p>
            <a:pPr lvl="1"/>
            <a:r>
              <a:rPr lang="en-US" sz="1400" dirty="0">
                <a:latin typeface="Trebuchet MS" pitchFamily="34" charset="0"/>
              </a:rPr>
              <a:t>We do not suggest making changes to the Latitude or Longitude field unless you have updated coordinates from Google Earth or actual coordinates from a GPS</a:t>
            </a:r>
          </a:p>
          <a:p>
            <a:pPr lvl="1"/>
            <a:r>
              <a:rPr lang="en-US" sz="1400" dirty="0">
                <a:latin typeface="Trebuchet MS" pitchFamily="34" charset="0"/>
              </a:rPr>
              <a:t>Check the Names and Altitude of each of the APs to see if you need to make any corrections</a:t>
            </a:r>
          </a:p>
          <a:p>
            <a:pPr lvl="1"/>
            <a:r>
              <a:rPr lang="en-US" sz="1400" dirty="0">
                <a:latin typeface="Trebuchet MS" pitchFamily="34" charset="0"/>
              </a:rPr>
              <a:t>In the bottom left corner, click on the SAVE button</a:t>
            </a:r>
          </a:p>
          <a:p>
            <a:pPr lvl="1"/>
            <a:r>
              <a:rPr lang="en-US" sz="1400" dirty="0">
                <a:latin typeface="Trebuchet MS" pitchFamily="34" charset="0"/>
              </a:rPr>
              <a:t>After the changes have been saved, in the bottom right corner, click on the SUBMIT </a:t>
            </a:r>
            <a:r>
              <a:rPr lang="en-US" sz="1400" dirty="0" smtClean="0">
                <a:latin typeface="Trebuchet MS" pitchFamily="34" charset="0"/>
              </a:rPr>
              <a:t>button</a:t>
            </a:r>
          </a:p>
          <a:p>
            <a:pPr marL="0" lvl="0" indent="0">
              <a:buNone/>
            </a:pPr>
            <a:r>
              <a:rPr lang="en-US" sz="1400" dirty="0" smtClean="0">
                <a:latin typeface="Trebuchet MS" pitchFamily="34" charset="0"/>
              </a:rPr>
              <a:t>10. Groups </a:t>
            </a:r>
            <a:r>
              <a:rPr lang="en-US" sz="1400" dirty="0">
                <a:latin typeface="Trebuchet MS" pitchFamily="34" charset="0"/>
              </a:rPr>
              <a:t>and Access Points – Setting default values</a:t>
            </a:r>
          </a:p>
          <a:p>
            <a:pPr lvl="1"/>
            <a:r>
              <a:rPr lang="en-US" sz="1400" dirty="0">
                <a:latin typeface="Trebuchet MS" pitchFamily="34" charset="0"/>
              </a:rPr>
              <a:t> At the top of the Groups and Access Points screen is a section where you can set the default values for:</a:t>
            </a:r>
          </a:p>
          <a:p>
            <a:pPr lvl="2"/>
            <a:r>
              <a:rPr lang="en-US" sz="1400" dirty="0">
                <a:latin typeface="Trebuchet MS" pitchFamily="34" charset="0"/>
              </a:rPr>
              <a:t>AP Model</a:t>
            </a:r>
          </a:p>
          <a:p>
            <a:pPr lvl="2"/>
            <a:r>
              <a:rPr lang="en-US" sz="1400" dirty="0">
                <a:latin typeface="Trebuchet MS" pitchFamily="34" charset="0"/>
              </a:rPr>
              <a:t>Group Client Model</a:t>
            </a:r>
          </a:p>
          <a:p>
            <a:pPr lvl="2"/>
            <a:r>
              <a:rPr lang="en-US" sz="1400" dirty="0">
                <a:latin typeface="Trebuchet MS" pitchFamily="34" charset="0"/>
              </a:rPr>
              <a:t>AP Power</a:t>
            </a:r>
          </a:p>
          <a:p>
            <a:pPr lvl="2"/>
            <a:r>
              <a:rPr lang="en-US" sz="1400" dirty="0">
                <a:latin typeface="Trebuchet MS" pitchFamily="34" charset="0"/>
              </a:rPr>
              <a:t>802.11bg and 802.11a Antenna Models</a:t>
            </a:r>
          </a:p>
          <a:p>
            <a:pPr lvl="1"/>
            <a:r>
              <a:rPr lang="en-US" sz="1400" dirty="0">
                <a:latin typeface="Trebuchet MS" pitchFamily="34" charset="0"/>
              </a:rPr>
              <a:t>Choose the settings that you want to use by default for each of the access points.  You will be able to change these values for each individual access point.</a:t>
            </a:r>
          </a:p>
          <a:p>
            <a:pPr lvl="1"/>
            <a:endParaRPr lang="en-US" sz="1600" dirty="0">
              <a:latin typeface="Trebuchet MS" pitchFamily="34" charset="0"/>
            </a:endParaRPr>
          </a:p>
        </p:txBody>
      </p:sp>
    </p:spTree>
    <p:extLst>
      <p:ext uri="{BB962C8B-B14F-4D97-AF65-F5344CB8AC3E}">
        <p14:creationId xmlns:p14="http://schemas.microsoft.com/office/powerpoint/2010/main" val="2523524314"/>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180974"/>
            <a:ext cx="8420100" cy="581025"/>
          </a:xfrm>
        </p:spPr>
        <p:txBody>
          <a:bodyPr/>
          <a:lstStyle/>
          <a:p>
            <a:r>
              <a:rPr lang="en-US" dirty="0" smtClean="0"/>
              <a:t>Steps</a:t>
            </a:r>
            <a:endParaRPr lang="en-US" dirty="0"/>
          </a:p>
        </p:txBody>
      </p:sp>
      <p:sp>
        <p:nvSpPr>
          <p:cNvPr id="3" name="Text Placeholder 2"/>
          <p:cNvSpPr>
            <a:spLocks noGrp="1"/>
          </p:cNvSpPr>
          <p:nvPr>
            <p:ph type="body" sz="quarter" idx="10"/>
          </p:nvPr>
        </p:nvSpPr>
        <p:spPr>
          <a:xfrm>
            <a:off x="484187" y="1039570"/>
            <a:ext cx="8593137" cy="4224580"/>
          </a:xfrm>
        </p:spPr>
        <p:txBody>
          <a:bodyPr/>
          <a:lstStyle/>
          <a:p>
            <a:pPr marL="0" lvl="0" indent="0">
              <a:buNone/>
            </a:pPr>
            <a:r>
              <a:rPr lang="en-US" sz="1200" dirty="0" smtClean="0">
                <a:latin typeface="Trebuchet MS" pitchFamily="34" charset="0"/>
              </a:rPr>
              <a:t>11. Groups </a:t>
            </a:r>
            <a:r>
              <a:rPr lang="en-US" sz="1200" dirty="0">
                <a:latin typeface="Trebuchet MS" pitchFamily="34" charset="0"/>
              </a:rPr>
              <a:t>and Access Points – Setting individual values</a:t>
            </a:r>
          </a:p>
          <a:p>
            <a:pPr lvl="1"/>
            <a:r>
              <a:rPr lang="en-US" sz="1200" dirty="0">
                <a:latin typeface="Trebuchet MS" pitchFamily="34" charset="0"/>
              </a:rPr>
              <a:t>The groups and </a:t>
            </a:r>
            <a:r>
              <a:rPr lang="en-US" sz="1200" dirty="0" err="1">
                <a:latin typeface="Trebuchet MS" pitchFamily="34" charset="0"/>
              </a:rPr>
              <a:t>placemarks</a:t>
            </a:r>
            <a:r>
              <a:rPr lang="en-US" sz="1200" dirty="0">
                <a:latin typeface="Trebuchet MS" pitchFamily="34" charset="0"/>
              </a:rPr>
              <a:t> that you created in Google Earth are listed below the default values section</a:t>
            </a:r>
          </a:p>
          <a:p>
            <a:pPr lvl="1"/>
            <a:r>
              <a:rPr lang="en-US" sz="1200" dirty="0">
                <a:latin typeface="Trebuchet MS" pitchFamily="34" charset="0"/>
              </a:rPr>
              <a:t>In each of the Group Name sections, you need to set the coverage, client, and mesh values for that group of APs</a:t>
            </a:r>
          </a:p>
          <a:p>
            <a:pPr lvl="1"/>
            <a:r>
              <a:rPr lang="en-US" sz="1200" dirty="0">
                <a:latin typeface="Trebuchet MS" pitchFamily="34" charset="0"/>
              </a:rPr>
              <a:t>Then below the Group Name box you will need to set the values for each access point.</a:t>
            </a:r>
          </a:p>
          <a:p>
            <a:pPr lvl="2"/>
            <a:r>
              <a:rPr lang="en-US" sz="1200" dirty="0">
                <a:latin typeface="Trebuchet MS" pitchFamily="34" charset="0"/>
              </a:rPr>
              <a:t>Radio Role – If the access point is acting as a mesh point or a mesh portal, you need to set this value</a:t>
            </a:r>
          </a:p>
          <a:p>
            <a:pPr lvl="2"/>
            <a:r>
              <a:rPr lang="en-US" sz="1200" dirty="0">
                <a:latin typeface="Trebuchet MS" pitchFamily="34" charset="0"/>
              </a:rPr>
              <a:t>If you are installing directional antennas, you need to determine and set the values for the Antenna Model, Heading, </a:t>
            </a:r>
            <a:r>
              <a:rPr lang="en-US" sz="1200" dirty="0" err="1">
                <a:latin typeface="Trebuchet MS" pitchFamily="34" charset="0"/>
              </a:rPr>
              <a:t>Downtilt</a:t>
            </a:r>
            <a:r>
              <a:rPr lang="en-US" sz="1200" dirty="0">
                <a:latin typeface="Trebuchet MS" pitchFamily="34" charset="0"/>
              </a:rPr>
              <a:t>, and cable loss.</a:t>
            </a:r>
          </a:p>
          <a:p>
            <a:pPr lvl="1"/>
            <a:r>
              <a:rPr lang="en-US" sz="1200" dirty="0">
                <a:latin typeface="Trebuchet MS" pitchFamily="34" charset="0"/>
              </a:rPr>
              <a:t>Remember that these settings need to be carefully planned and configured for every access point that you entered a </a:t>
            </a:r>
            <a:r>
              <a:rPr lang="en-US" sz="1200" dirty="0" err="1">
                <a:latin typeface="Trebuchet MS" pitchFamily="34" charset="0"/>
              </a:rPr>
              <a:t>placemark</a:t>
            </a:r>
            <a:r>
              <a:rPr lang="en-US" sz="1200" dirty="0">
                <a:latin typeface="Trebuchet MS" pitchFamily="34" charset="0"/>
              </a:rPr>
              <a:t> for.</a:t>
            </a:r>
          </a:p>
          <a:p>
            <a:pPr lvl="1"/>
            <a:r>
              <a:rPr lang="en-US" sz="1200" dirty="0">
                <a:latin typeface="Trebuchet MS" pitchFamily="34" charset="0"/>
              </a:rPr>
              <a:t>After you have made all the necessary changes to each of the access points, click on the SAVE button and then click on the SUBMIT button</a:t>
            </a:r>
          </a:p>
          <a:p>
            <a:pPr marL="0" indent="0">
              <a:buNone/>
            </a:pPr>
            <a:r>
              <a:rPr lang="en-US" sz="1200" dirty="0">
                <a:latin typeface="Trebuchet MS" pitchFamily="34" charset="0"/>
              </a:rPr>
              <a:t> </a:t>
            </a:r>
          </a:p>
          <a:p>
            <a:pPr marL="0" lvl="0" indent="0">
              <a:buNone/>
            </a:pPr>
            <a:r>
              <a:rPr lang="en-US" sz="1200" dirty="0" smtClean="0">
                <a:latin typeface="Trebuchet MS" pitchFamily="34" charset="0"/>
              </a:rPr>
              <a:t>12. Defining </a:t>
            </a:r>
            <a:r>
              <a:rPr lang="en-US" sz="1200" dirty="0">
                <a:latin typeface="Trebuchet MS" pitchFamily="34" charset="0"/>
              </a:rPr>
              <a:t>Mesh Links</a:t>
            </a:r>
          </a:p>
          <a:p>
            <a:pPr lvl="1"/>
            <a:r>
              <a:rPr lang="en-US" sz="1200" dirty="0">
                <a:latin typeface="Trebuchet MS" pitchFamily="34" charset="0"/>
              </a:rPr>
              <a:t>If you defined multiple mesh groups, you will now need to specify which mesh points are associated with which mesh portals.</a:t>
            </a:r>
          </a:p>
          <a:p>
            <a:pPr lvl="1"/>
            <a:r>
              <a:rPr lang="en-US" sz="1200" dirty="0">
                <a:latin typeface="Trebuchet MS" pitchFamily="34" charset="0"/>
              </a:rPr>
              <a:t>In the All Mesh Nodes area on the right, select the mesh points and click on the Add button to add them to a mesh portal</a:t>
            </a:r>
          </a:p>
          <a:p>
            <a:pPr lvl="1"/>
            <a:r>
              <a:rPr lang="en-US" sz="1200" dirty="0">
                <a:latin typeface="Trebuchet MS" pitchFamily="34" charset="0"/>
              </a:rPr>
              <a:t>After you have defined the mesh links, click on the SAVE button and then click on the SUBMIT button</a:t>
            </a:r>
          </a:p>
        </p:txBody>
      </p:sp>
    </p:spTree>
    <p:extLst>
      <p:ext uri="{BB962C8B-B14F-4D97-AF65-F5344CB8AC3E}">
        <p14:creationId xmlns:p14="http://schemas.microsoft.com/office/powerpoint/2010/main" val="1333494980"/>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 y="171450"/>
            <a:ext cx="8420100" cy="609600"/>
          </a:xfrm>
        </p:spPr>
        <p:txBody>
          <a:bodyPr/>
          <a:lstStyle/>
          <a:p>
            <a:r>
              <a:rPr lang="en-US" dirty="0" smtClean="0"/>
              <a:t>Steps</a:t>
            </a:r>
            <a:endParaRPr lang="en-US" dirty="0"/>
          </a:p>
        </p:txBody>
      </p:sp>
      <p:sp>
        <p:nvSpPr>
          <p:cNvPr id="3" name="Text Placeholder 2"/>
          <p:cNvSpPr>
            <a:spLocks noGrp="1"/>
          </p:cNvSpPr>
          <p:nvPr>
            <p:ph type="body" sz="quarter" idx="10"/>
          </p:nvPr>
        </p:nvSpPr>
        <p:spPr>
          <a:xfrm>
            <a:off x="209550" y="1030045"/>
            <a:ext cx="8820150" cy="4224580"/>
          </a:xfrm>
        </p:spPr>
        <p:txBody>
          <a:bodyPr/>
          <a:lstStyle/>
          <a:p>
            <a:pPr marL="0" lvl="0" indent="0">
              <a:buNone/>
            </a:pPr>
            <a:r>
              <a:rPr lang="en-US" sz="1100" dirty="0" smtClean="0">
                <a:latin typeface="Trebuchet MS" pitchFamily="34" charset="0"/>
              </a:rPr>
              <a:t>13. Mesh </a:t>
            </a:r>
            <a:r>
              <a:rPr lang="en-US" sz="1100" dirty="0">
                <a:latin typeface="Trebuchet MS" pitchFamily="34" charset="0"/>
              </a:rPr>
              <a:t>Link Details</a:t>
            </a:r>
          </a:p>
          <a:p>
            <a:pPr lvl="1"/>
            <a:r>
              <a:rPr lang="en-US" sz="1100" dirty="0">
                <a:latin typeface="Trebuchet MS" pitchFamily="34" charset="0"/>
              </a:rPr>
              <a:t>The Mesh Link Details window will display the details of the mesh links along with any errors that might exist.</a:t>
            </a:r>
          </a:p>
          <a:p>
            <a:pPr lvl="1"/>
            <a:r>
              <a:rPr lang="en-US" sz="1100" dirty="0">
                <a:latin typeface="Trebuchet MS" pitchFamily="34" charset="0"/>
              </a:rPr>
              <a:t>Carefully examine each of the General Details windows which display the detailed information for each mesh portal and mesh point connection</a:t>
            </a:r>
          </a:p>
          <a:p>
            <a:pPr lvl="1"/>
            <a:r>
              <a:rPr lang="en-US" sz="1100" dirty="0">
                <a:latin typeface="Trebuchet MS" pitchFamily="34" charset="0"/>
              </a:rPr>
              <a:t>If you have any errors, the Outdoor Coverage Planning Tool will not let you continue until you correct your errors.</a:t>
            </a:r>
          </a:p>
          <a:p>
            <a:pPr lvl="1"/>
            <a:r>
              <a:rPr lang="en-US" sz="1100" dirty="0">
                <a:latin typeface="Trebuchet MS" pitchFamily="34" charset="0"/>
              </a:rPr>
              <a:t>Assuming that your design is correct, click on the SUBMIT button</a:t>
            </a:r>
          </a:p>
          <a:p>
            <a:pPr lvl="1"/>
            <a:r>
              <a:rPr lang="en-US" sz="1100" dirty="0">
                <a:latin typeface="Trebuchet MS" pitchFamily="34" charset="0"/>
              </a:rPr>
              <a:t>After you submit the plan, the program will display a progress bar and will indicate when the process is complete.</a:t>
            </a:r>
          </a:p>
          <a:p>
            <a:pPr marL="0" lvl="0" indent="0">
              <a:buNone/>
            </a:pPr>
            <a:r>
              <a:rPr lang="en-US" sz="1100" dirty="0" smtClean="0">
                <a:latin typeface="Trebuchet MS" pitchFamily="34" charset="0"/>
              </a:rPr>
              <a:t>14. Downloading </a:t>
            </a:r>
            <a:r>
              <a:rPr lang="en-US" sz="1100" dirty="0">
                <a:latin typeface="Trebuchet MS" pitchFamily="34" charset="0"/>
              </a:rPr>
              <a:t>the new KMZ file</a:t>
            </a:r>
          </a:p>
          <a:p>
            <a:pPr lvl="1"/>
            <a:r>
              <a:rPr lang="en-US" sz="1100" dirty="0">
                <a:latin typeface="Trebuchet MS" pitchFamily="34" charset="0"/>
              </a:rPr>
              <a:t>After the processing has completed, a new KMZ file has been created with the additional information that you added.</a:t>
            </a:r>
          </a:p>
          <a:p>
            <a:pPr lvl="1"/>
            <a:r>
              <a:rPr lang="en-US" sz="1100" dirty="0">
                <a:latin typeface="Trebuchet MS" pitchFamily="34" charset="0"/>
              </a:rPr>
              <a:t>Click on the KMZ icon and save it to your disk</a:t>
            </a:r>
          </a:p>
          <a:p>
            <a:pPr lvl="1"/>
            <a:r>
              <a:rPr lang="en-US" sz="1100" dirty="0">
                <a:latin typeface="Trebuchet MS" pitchFamily="34" charset="0"/>
              </a:rPr>
              <a:t>Right click on the PDF icon and select “Save Target As…” to save the file to your disk.  It is useful to keep a copy of the PDF file.  It is a summary of the settings, which can be used to review what you did or recreate your work if the KMZ file is deleted or corrupted.</a:t>
            </a:r>
          </a:p>
          <a:p>
            <a:pPr marL="0" lvl="0" indent="0">
              <a:buNone/>
            </a:pPr>
            <a:r>
              <a:rPr lang="en-US" sz="1100" dirty="0" smtClean="0">
                <a:latin typeface="Trebuchet MS" pitchFamily="34" charset="0"/>
              </a:rPr>
              <a:t>15. View </a:t>
            </a:r>
            <a:r>
              <a:rPr lang="en-US" sz="1100" dirty="0">
                <a:latin typeface="Trebuchet MS" pitchFamily="34" charset="0"/>
              </a:rPr>
              <a:t>Your New KMZ File</a:t>
            </a:r>
          </a:p>
          <a:p>
            <a:pPr lvl="1"/>
            <a:r>
              <a:rPr lang="en-US" sz="1100" dirty="0">
                <a:latin typeface="Trebuchet MS" pitchFamily="34" charset="0"/>
              </a:rPr>
              <a:t>Now you can go back into Google Earth and view both the wireless links and coverage</a:t>
            </a:r>
          </a:p>
          <a:p>
            <a:pPr lvl="1"/>
            <a:r>
              <a:rPr lang="en-US" sz="1100" dirty="0">
                <a:latin typeface="Trebuchet MS" pitchFamily="34" charset="0"/>
              </a:rPr>
              <a:t>Open Google Earth and open the new KMZ file (depending upon the complexity of the plan, this can take several minutes)</a:t>
            </a:r>
          </a:p>
          <a:p>
            <a:pPr lvl="1"/>
            <a:r>
              <a:rPr lang="en-US" sz="1100" dirty="0">
                <a:latin typeface="Trebuchet MS" pitchFamily="34" charset="0"/>
              </a:rPr>
              <a:t>In Google Earth you will see your plan.</a:t>
            </a:r>
          </a:p>
          <a:p>
            <a:pPr lvl="1"/>
            <a:r>
              <a:rPr lang="en-US" sz="1100" dirty="0">
                <a:latin typeface="Trebuchet MS" pitchFamily="34" charset="0"/>
              </a:rPr>
              <a:t>After the models have been loaded you will see additional folders containing coverage information for 802.11a and 802.11bg</a:t>
            </a:r>
          </a:p>
          <a:p>
            <a:pPr lvl="1"/>
            <a:r>
              <a:rPr lang="en-US" sz="1100" dirty="0">
                <a:latin typeface="Trebuchet MS" pitchFamily="34" charset="0"/>
              </a:rPr>
              <a:t>You will also see a folder representing the mesh links.</a:t>
            </a:r>
          </a:p>
          <a:p>
            <a:pPr lvl="1"/>
            <a:r>
              <a:rPr lang="en-US" sz="1100" dirty="0">
                <a:latin typeface="Trebuchet MS" pitchFamily="34" charset="0"/>
              </a:rPr>
              <a:t>Turn off all of the folder views and then selectively turn them back on so that you can see the different coverage.</a:t>
            </a:r>
          </a:p>
          <a:p>
            <a:pPr lvl="1"/>
            <a:r>
              <a:rPr lang="en-US" sz="1100" dirty="0">
                <a:latin typeface="Trebuchet MS" pitchFamily="34" charset="0"/>
              </a:rPr>
              <a:t>Experiment with the different views.  Feel free to go back into the Outdoor Coverage Planning Tool and make design changes.  Process the file again, and see how the changes affected the outcome.</a:t>
            </a:r>
          </a:p>
          <a:p>
            <a:endParaRPr lang="en-US" dirty="0"/>
          </a:p>
        </p:txBody>
      </p:sp>
    </p:spTree>
    <p:extLst>
      <p:ext uri="{BB962C8B-B14F-4D97-AF65-F5344CB8AC3E}">
        <p14:creationId xmlns:p14="http://schemas.microsoft.com/office/powerpoint/2010/main" val="2791407301"/>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104775" y="190500"/>
            <a:ext cx="8420100" cy="609600"/>
          </a:xfrm>
        </p:spPr>
        <p:txBody>
          <a:bodyPr/>
          <a:lstStyle/>
          <a:p>
            <a:r>
              <a:rPr lang="en-US" dirty="0" smtClean="0"/>
              <a:t>Overlay</a:t>
            </a:r>
            <a:endParaRPr lang="en-US" dirty="0"/>
          </a:p>
        </p:txBody>
      </p:sp>
      <p:pic>
        <p:nvPicPr>
          <p:cNvPr id="1026" name="Picture 2" descr="osu-airport-out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226" y="1095375"/>
            <a:ext cx="786869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3746209"/>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p:txBody>
          <a:bodyPr/>
          <a:lstStyle/>
          <a:p>
            <a:pPr>
              <a:defRPr/>
            </a:pPr>
            <a:r>
              <a:rPr lang="en-US" dirty="0" smtClean="0"/>
              <a:t>Equipment Recommendations</a:t>
            </a:r>
          </a:p>
        </p:txBody>
      </p:sp>
      <p:sp>
        <p:nvSpPr>
          <p:cNvPr id="10243" name="Rectangle 6"/>
          <p:cNvSpPr>
            <a:spLocks noGrp="1" noChangeArrowheads="1"/>
          </p:cNvSpPr>
          <p:nvPr>
            <p:ph type="body" idx="4294967295"/>
          </p:nvPr>
        </p:nvSpPr>
        <p:spPr>
          <a:xfrm>
            <a:off x="850900" y="1312773"/>
            <a:ext cx="8293100" cy="5346700"/>
          </a:xfrm>
        </p:spPr>
        <p:txBody>
          <a:bodyPr/>
          <a:lstStyle/>
          <a:p>
            <a:pPr>
              <a:buFontTx/>
              <a:buChar char="-"/>
            </a:pPr>
            <a:r>
              <a:rPr lang="en-US" dirty="0" smtClean="0"/>
              <a:t>Google Earth Professional</a:t>
            </a:r>
          </a:p>
          <a:p>
            <a:pPr lvl="1">
              <a:buFontTx/>
              <a:buChar char="-"/>
            </a:pPr>
            <a:r>
              <a:rPr lang="en-US" dirty="0" smtClean="0"/>
              <a:t>(Required for Commercial Use)</a:t>
            </a:r>
          </a:p>
          <a:p>
            <a:pPr>
              <a:buFontTx/>
              <a:buChar char="-"/>
            </a:pPr>
            <a:r>
              <a:rPr lang="en-US" dirty="0" smtClean="0"/>
              <a:t>DirectX and OpenGL compatible Video Acceleration</a:t>
            </a:r>
          </a:p>
          <a:p>
            <a:pPr lvl="1"/>
            <a:r>
              <a:rPr lang="en-US" dirty="0" smtClean="0"/>
              <a:t>(See Google Earth Requirements)</a:t>
            </a:r>
          </a:p>
          <a:p>
            <a:pPr>
              <a:buFontTx/>
              <a:buChar char="-"/>
            </a:pPr>
            <a:r>
              <a:rPr lang="en-US" dirty="0" smtClean="0"/>
              <a:t>Update Video Drivers (from hardware vendor)</a:t>
            </a:r>
          </a:p>
          <a:p>
            <a:pPr>
              <a:buFontTx/>
              <a:buChar char="-"/>
            </a:pPr>
            <a:endParaRPr lang="en-US" dirty="0" smtClean="0"/>
          </a:p>
        </p:txBody>
      </p:sp>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Thank You!</a:t>
            </a:r>
            <a:endParaRPr lang="en-US" dirty="0"/>
          </a:p>
        </p:txBody>
      </p:sp>
    </p:spTree>
    <p:extLst>
      <p:ext uri="{BB962C8B-B14F-4D97-AF65-F5344CB8AC3E}">
        <p14:creationId xmlns:p14="http://schemas.microsoft.com/office/powerpoint/2010/main" val="2478463470"/>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p:txBody>
          <a:bodyPr/>
          <a:lstStyle/>
          <a:p>
            <a:pPr>
              <a:defRPr/>
            </a:pPr>
            <a:r>
              <a:rPr lang="en-US" dirty="0" smtClean="0"/>
              <a:t>Google Earth Overview</a:t>
            </a:r>
          </a:p>
        </p:txBody>
      </p:sp>
      <p:graphicFrame>
        <p:nvGraphicFramePr>
          <p:cNvPr id="6" name="Table 5"/>
          <p:cNvGraphicFramePr>
            <a:graphicFrameLocks noGrp="1"/>
          </p:cNvGraphicFramePr>
          <p:nvPr/>
        </p:nvGraphicFramePr>
        <p:xfrm>
          <a:off x="525463" y="1077913"/>
          <a:ext cx="8067675" cy="4505333"/>
        </p:xfrm>
        <a:graphic>
          <a:graphicData uri="http://schemas.openxmlformats.org/drawingml/2006/table">
            <a:tbl>
              <a:tblPr/>
              <a:tblGrid>
                <a:gridCol w="2241559"/>
                <a:gridCol w="1497592"/>
                <a:gridCol w="2202910"/>
                <a:gridCol w="2125614"/>
              </a:tblGrid>
              <a:tr h="241703">
                <a:tc>
                  <a:txBody>
                    <a:bodyPr/>
                    <a:lstStyle/>
                    <a:p>
                      <a:pPr algn="l" fontAlgn="b"/>
                      <a:endParaRPr lang="en-US" sz="1100" b="0" i="0" u="none" strike="noStrike" dirty="0">
                        <a:solidFill>
                          <a:srgbClr val="000000"/>
                        </a:solidFill>
                        <a:latin typeface="Calibri"/>
                      </a:endParaRPr>
                    </a:p>
                  </a:txBody>
                  <a:tcPr marL="9666" marR="9666" marT="9669" marB="0" anchor="b">
                    <a:lnL>
                      <a:noFill/>
                    </a:lnL>
                    <a:lnR>
                      <a:noFill/>
                    </a:lnR>
                    <a:lnT>
                      <a:noFill/>
                    </a:lnT>
                    <a:lnB w="6350" cap="flat" cmpd="sng" algn="ctr">
                      <a:solidFill>
                        <a:srgbClr val="000000"/>
                      </a:solidFill>
                      <a:prstDash val="dot"/>
                      <a:round/>
                      <a:headEnd type="none" w="med" len="med"/>
                      <a:tailEnd type="none" w="med" len="med"/>
                    </a:lnB>
                  </a:tcPr>
                </a:tc>
                <a:tc>
                  <a:txBody>
                    <a:bodyPr/>
                    <a:lstStyle/>
                    <a:p>
                      <a:pPr algn="ctr" fontAlgn="b"/>
                      <a:r>
                        <a:rPr lang="en-US" sz="1500" b="1" i="0" u="none" strike="noStrike" dirty="0">
                          <a:solidFill>
                            <a:srgbClr val="000000"/>
                          </a:solidFill>
                          <a:latin typeface="Calibri"/>
                        </a:rPr>
                        <a:t>Google Earth</a:t>
                      </a:r>
                    </a:p>
                  </a:txBody>
                  <a:tcPr marL="9666" marR="9666" marT="9669" marB="0" anchor="b">
                    <a:lnL>
                      <a:noFill/>
                    </a:lnL>
                    <a:lnR>
                      <a:noFill/>
                    </a:lnR>
                    <a:lnT>
                      <a:noFill/>
                    </a:lnT>
                    <a:lnB w="6350" cap="flat" cmpd="sng" algn="ctr">
                      <a:solidFill>
                        <a:srgbClr val="000000"/>
                      </a:solidFill>
                      <a:prstDash val="dot"/>
                      <a:round/>
                      <a:headEnd type="none" w="med" len="med"/>
                      <a:tailEnd type="none" w="med" len="med"/>
                    </a:lnB>
                  </a:tcPr>
                </a:tc>
                <a:tc>
                  <a:txBody>
                    <a:bodyPr/>
                    <a:lstStyle/>
                    <a:p>
                      <a:pPr algn="ctr" fontAlgn="b"/>
                      <a:r>
                        <a:rPr lang="en-US" sz="1500" b="1" i="0" u="none" strike="noStrike" dirty="0">
                          <a:solidFill>
                            <a:srgbClr val="000000"/>
                          </a:solidFill>
                          <a:latin typeface="Calibri"/>
                        </a:rPr>
                        <a:t>Google Earth Plus</a:t>
                      </a:r>
                    </a:p>
                  </a:txBody>
                  <a:tcPr marL="9666" marR="9666" marT="9669" marB="0" anchor="b">
                    <a:lnL>
                      <a:noFill/>
                    </a:lnL>
                    <a:lnR>
                      <a:noFill/>
                    </a:lnR>
                    <a:lnT>
                      <a:noFill/>
                    </a:lnT>
                    <a:lnB w="6350" cap="flat" cmpd="sng" algn="ctr">
                      <a:solidFill>
                        <a:srgbClr val="000000"/>
                      </a:solidFill>
                      <a:prstDash val="dot"/>
                      <a:round/>
                      <a:headEnd type="none" w="med" len="med"/>
                      <a:tailEnd type="none" w="med" len="med"/>
                    </a:lnB>
                  </a:tcPr>
                </a:tc>
                <a:tc>
                  <a:txBody>
                    <a:bodyPr/>
                    <a:lstStyle/>
                    <a:p>
                      <a:pPr algn="ctr" fontAlgn="b"/>
                      <a:r>
                        <a:rPr lang="en-US" sz="1500" b="1" i="0" u="none" strike="noStrike" dirty="0">
                          <a:solidFill>
                            <a:srgbClr val="000000"/>
                          </a:solidFill>
                          <a:latin typeface="Calibri"/>
                        </a:rPr>
                        <a:t>Google Earth Pro</a:t>
                      </a:r>
                    </a:p>
                  </a:txBody>
                  <a:tcPr marL="9666" marR="9666" marT="9669" marB="0" anchor="b">
                    <a:lnL>
                      <a:noFill/>
                    </a:lnL>
                    <a:lnR>
                      <a:noFill/>
                    </a:lnR>
                    <a:lnT>
                      <a:noFill/>
                    </a:lnT>
                    <a:lnB w="6350" cap="flat" cmpd="sng" algn="ctr">
                      <a:solidFill>
                        <a:srgbClr val="000000"/>
                      </a:solidFill>
                      <a:prstDash val="dot"/>
                      <a:round/>
                      <a:headEnd type="none" w="med" len="med"/>
                      <a:tailEnd type="none" w="med" len="med"/>
                    </a:lnB>
                  </a:tcPr>
                </a:tc>
              </a:tr>
              <a:tr h="203030">
                <a:tc>
                  <a:txBody>
                    <a:bodyPr/>
                    <a:lstStyle/>
                    <a:p>
                      <a:pPr algn="l" fontAlgn="b"/>
                      <a:r>
                        <a:rPr lang="en-US" sz="1200" b="1" i="0" u="none" strike="noStrike" dirty="0">
                          <a:solidFill>
                            <a:srgbClr val="000000"/>
                          </a:solidFill>
                          <a:latin typeface="Calibri"/>
                        </a:rPr>
                        <a:t>License</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Home/Personal</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Enhanced Home/Personal</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Professional (commercial use)</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3030">
                <a:tc>
                  <a:txBody>
                    <a:bodyPr/>
                    <a:lstStyle/>
                    <a:p>
                      <a:pPr algn="l" fontAlgn="b"/>
                      <a:r>
                        <a:rPr lang="en-US" sz="1200" b="1" i="0" u="none" strike="noStrike" dirty="0">
                          <a:solidFill>
                            <a:srgbClr val="000000"/>
                          </a:solidFill>
                          <a:latin typeface="Calibri"/>
                        </a:rPr>
                        <a:t>Price</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Free</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$20 </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$400 </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3030">
                <a:tc>
                  <a:txBody>
                    <a:bodyPr/>
                    <a:lstStyle/>
                    <a:p>
                      <a:pPr algn="l" fontAlgn="b"/>
                      <a:r>
                        <a:rPr lang="en-US" sz="1200" b="1" i="0" u="none" strike="noStrike" dirty="0">
                          <a:solidFill>
                            <a:srgbClr val="000000"/>
                          </a:solidFill>
                          <a:latin typeface="Calibri"/>
                        </a:rPr>
                        <a:t>Imagery Database</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Primary</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Primary</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Primary</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3030">
                <a:tc>
                  <a:txBody>
                    <a:bodyPr/>
                    <a:lstStyle/>
                    <a:p>
                      <a:pPr algn="l" fontAlgn="b"/>
                      <a:r>
                        <a:rPr lang="en-US" sz="1200" b="1" i="0" u="none" strike="noStrike" dirty="0">
                          <a:solidFill>
                            <a:srgbClr val="000000"/>
                          </a:solidFill>
                          <a:latin typeface="Calibri"/>
                        </a:rPr>
                        <a:t>Performance</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 </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Enhanced</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Fastest</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3030">
                <a:tc>
                  <a:txBody>
                    <a:bodyPr/>
                    <a:lstStyle/>
                    <a:p>
                      <a:pPr algn="l" fontAlgn="b"/>
                      <a:r>
                        <a:rPr lang="en-US" sz="1200" b="1" i="0" u="none" strike="noStrike" dirty="0">
                          <a:solidFill>
                            <a:srgbClr val="000000"/>
                          </a:solidFill>
                          <a:latin typeface="Calibri"/>
                        </a:rPr>
                        <a:t>Fly to anywhere on the planet</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3030">
                <a:tc>
                  <a:txBody>
                    <a:bodyPr/>
                    <a:lstStyle/>
                    <a:p>
                      <a:pPr algn="l" fontAlgn="b"/>
                      <a:r>
                        <a:rPr lang="en-US" sz="1200" b="1" i="0" u="none" strike="noStrike" dirty="0">
                          <a:solidFill>
                            <a:srgbClr val="000000"/>
                          </a:solidFill>
                          <a:latin typeface="Calibri"/>
                        </a:rPr>
                        <a:t>Search for landmarks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3030">
                <a:tc>
                  <a:txBody>
                    <a:bodyPr/>
                    <a:lstStyle/>
                    <a:p>
                      <a:pPr algn="l" fontAlgn="b"/>
                      <a:r>
                        <a:rPr lang="en-US" sz="1200" b="1" i="0" u="none" strike="noStrike" dirty="0">
                          <a:solidFill>
                            <a:srgbClr val="000000"/>
                          </a:solidFill>
                          <a:latin typeface="Calibri"/>
                        </a:rPr>
                        <a:t>Get driving directions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3030">
                <a:tc>
                  <a:txBody>
                    <a:bodyPr/>
                    <a:lstStyle/>
                    <a:p>
                      <a:pPr algn="l" fontAlgn="b"/>
                      <a:r>
                        <a:rPr lang="en-US" sz="1200" b="1" i="0" u="none" strike="noStrike" dirty="0">
                          <a:solidFill>
                            <a:srgbClr val="000000"/>
                          </a:solidFill>
                          <a:latin typeface="Calibri"/>
                        </a:rPr>
                        <a:t>Explore Featured Content</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3030">
                <a:tc>
                  <a:txBody>
                    <a:bodyPr/>
                    <a:lstStyle/>
                    <a:p>
                      <a:pPr algn="l" fontAlgn="b"/>
                      <a:r>
                        <a:rPr lang="en-US" sz="1200" b="1" i="0" u="none" strike="noStrike" dirty="0">
                          <a:solidFill>
                            <a:srgbClr val="000000"/>
                          </a:solidFill>
                          <a:latin typeface="Calibri"/>
                        </a:rPr>
                        <a:t>Tilt and rotate in 3D</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3030">
                <a:tc>
                  <a:txBody>
                    <a:bodyPr/>
                    <a:lstStyle/>
                    <a:p>
                      <a:pPr algn="l" fontAlgn="b"/>
                      <a:r>
                        <a:rPr lang="en-US" sz="1200" b="1" i="0" u="none" strike="noStrike" dirty="0">
                          <a:solidFill>
                            <a:srgbClr val="000000"/>
                          </a:solidFill>
                          <a:latin typeface="Calibri"/>
                        </a:rPr>
                        <a:t>Printing images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1000 pixels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1400 pixels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4800 pixels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3030">
                <a:tc>
                  <a:txBody>
                    <a:bodyPr/>
                    <a:lstStyle/>
                    <a:p>
                      <a:pPr algn="l" fontAlgn="b"/>
                      <a:r>
                        <a:rPr lang="en-US" sz="1200" b="1" i="0" u="none" strike="noStrike" dirty="0">
                          <a:solidFill>
                            <a:srgbClr val="000000"/>
                          </a:solidFill>
                          <a:latin typeface="Calibri"/>
                        </a:rPr>
                        <a:t>Saving Images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1000 pixels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1000 pixels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4800 pixels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3030">
                <a:tc>
                  <a:txBody>
                    <a:bodyPr/>
                    <a:lstStyle/>
                    <a:p>
                      <a:pPr algn="l" fontAlgn="b"/>
                      <a:r>
                        <a:rPr lang="en-US" sz="1200" b="1" i="0" u="none" strike="noStrike" dirty="0">
                          <a:solidFill>
                            <a:srgbClr val="000000"/>
                          </a:solidFill>
                          <a:latin typeface="Calibri"/>
                        </a:rPr>
                        <a:t>Drawing tools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3030">
                <a:tc>
                  <a:txBody>
                    <a:bodyPr/>
                    <a:lstStyle/>
                    <a:p>
                      <a:pPr algn="l" fontAlgn="b"/>
                      <a:r>
                        <a:rPr lang="en-US" sz="1200" b="1" i="0" u="none" strike="noStrike" dirty="0">
                          <a:solidFill>
                            <a:srgbClr val="000000"/>
                          </a:solidFill>
                          <a:latin typeface="Calibri"/>
                        </a:rPr>
                        <a:t>GPS data import</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 </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3030">
                <a:tc>
                  <a:txBody>
                    <a:bodyPr/>
                    <a:lstStyle/>
                    <a:p>
                      <a:pPr algn="l" fontAlgn="b"/>
                      <a:r>
                        <a:rPr lang="en-US" sz="1200" b="1" i="0" u="none" strike="noStrike" dirty="0">
                          <a:solidFill>
                            <a:srgbClr val="000000"/>
                          </a:solidFill>
                          <a:latin typeface="Calibri"/>
                        </a:rPr>
                        <a:t>Real-time GPS tracking</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 </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3030">
                <a:tc>
                  <a:txBody>
                    <a:bodyPr/>
                    <a:lstStyle/>
                    <a:p>
                      <a:pPr algn="l" fontAlgn="b"/>
                      <a:r>
                        <a:rPr lang="en-US" sz="1200" b="1" i="0" u="none" strike="noStrike" dirty="0">
                          <a:solidFill>
                            <a:srgbClr val="000000"/>
                          </a:solidFill>
                          <a:latin typeface="Calibri"/>
                        </a:rPr>
                        <a:t>Spreadsheet data import</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 </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100 points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2500 points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3030">
                <a:tc>
                  <a:txBody>
                    <a:bodyPr/>
                    <a:lstStyle/>
                    <a:p>
                      <a:pPr algn="l" fontAlgn="b"/>
                      <a:r>
                        <a:rPr lang="en-US" sz="1200" b="1" i="0" u="none" strike="noStrike" dirty="0">
                          <a:solidFill>
                            <a:srgbClr val="000000"/>
                          </a:solidFill>
                          <a:latin typeface="Calibri"/>
                        </a:rPr>
                        <a:t>Local Business Ads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Optional</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Optional</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3030">
                <a:tc>
                  <a:txBody>
                    <a:bodyPr/>
                    <a:lstStyle/>
                    <a:p>
                      <a:pPr algn="l" fontAlgn="b"/>
                      <a:r>
                        <a:rPr lang="en-US" sz="1200" b="1" i="0" u="none" strike="noStrike" dirty="0">
                          <a:solidFill>
                            <a:srgbClr val="000000"/>
                          </a:solidFill>
                          <a:latin typeface="Calibri"/>
                        </a:rPr>
                        <a:t>Support</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Website only</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Website, email (login issues only)</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Website, email, chat</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3030">
                <a:tc>
                  <a:txBody>
                    <a:bodyPr/>
                    <a:lstStyle/>
                    <a:p>
                      <a:pPr algn="l" fontAlgn="b"/>
                      <a:r>
                        <a:rPr lang="en-US" sz="1200" b="1" i="0" u="none" strike="noStrike" dirty="0">
                          <a:solidFill>
                            <a:srgbClr val="000000"/>
                          </a:solidFill>
                          <a:latin typeface="Calibri"/>
                        </a:rPr>
                        <a:t>Measure area</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 </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 </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3030">
                <a:tc>
                  <a:txBody>
                    <a:bodyPr/>
                    <a:lstStyle/>
                    <a:p>
                      <a:pPr algn="l" fontAlgn="b"/>
                      <a:r>
                        <a:rPr lang="en-US" sz="1200" b="1" i="0" u="none" strike="noStrike" dirty="0">
                          <a:solidFill>
                            <a:srgbClr val="000000"/>
                          </a:solidFill>
                          <a:latin typeface="Calibri"/>
                        </a:rPr>
                        <a:t>Movie Maker</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 </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 </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3030">
                <a:tc>
                  <a:txBody>
                    <a:bodyPr/>
                    <a:lstStyle/>
                    <a:p>
                      <a:pPr algn="l" fontAlgn="b"/>
                      <a:r>
                        <a:rPr lang="en-US" sz="1200" b="1" i="0" u="none" strike="noStrike" dirty="0">
                          <a:solidFill>
                            <a:srgbClr val="000000"/>
                          </a:solidFill>
                          <a:latin typeface="Calibri"/>
                        </a:rPr>
                        <a:t>GIS data importing</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 </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 </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Yes</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203030">
                <a:tc>
                  <a:txBody>
                    <a:bodyPr/>
                    <a:lstStyle/>
                    <a:p>
                      <a:pPr algn="l" fontAlgn="b"/>
                      <a:r>
                        <a:rPr lang="en-US" sz="1200" b="1" i="0" u="none" strike="noStrike" dirty="0">
                          <a:solidFill>
                            <a:srgbClr val="000000"/>
                          </a:solidFill>
                          <a:latin typeface="Calibri"/>
                        </a:rPr>
                        <a:t>GDT </a:t>
                      </a:r>
                      <a:r>
                        <a:rPr lang="en-US" sz="1200" b="1" i="0" u="none" strike="noStrike" dirty="0" smtClean="0">
                          <a:solidFill>
                            <a:srgbClr val="000000"/>
                          </a:solidFill>
                          <a:latin typeface="Calibri"/>
                        </a:rPr>
                        <a:t>traffic </a:t>
                      </a:r>
                      <a:r>
                        <a:rPr lang="en-US" sz="1200" b="1" i="0" u="none" strike="noStrike" dirty="0">
                          <a:solidFill>
                            <a:srgbClr val="000000"/>
                          </a:solidFill>
                          <a:latin typeface="Calibri"/>
                        </a:rPr>
                        <a:t>counts data</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 </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 </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0" i="0" u="none" strike="noStrike" dirty="0">
                          <a:solidFill>
                            <a:srgbClr val="000000"/>
                          </a:solidFill>
                          <a:latin typeface="Calibri"/>
                        </a:rPr>
                        <a:t>$200 </a:t>
                      </a:r>
                    </a:p>
                  </a:txBody>
                  <a:tcPr marL="9666" marR="9666" marT="9669"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bl>
          </a:graphicData>
        </a:graphic>
      </p:graphicFrame>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p:txBody>
          <a:bodyPr/>
          <a:lstStyle/>
          <a:p>
            <a:pPr>
              <a:defRPr/>
            </a:pPr>
            <a:r>
              <a:rPr lang="en-US" altLang="ko-KR" dirty="0" smtClean="0"/>
              <a:t>User Workflow</a:t>
            </a:r>
          </a:p>
        </p:txBody>
      </p:sp>
    </p:spTree>
  </p:cSld>
  <p:clrMapOvr>
    <a:masterClrMapping/>
  </p:clrMapOvr>
  <p:transition spd="med">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p:txBody>
          <a:bodyPr/>
          <a:lstStyle/>
          <a:p>
            <a:pPr>
              <a:defRPr/>
            </a:pPr>
            <a:r>
              <a:rPr lang="en-US" dirty="0" smtClean="0"/>
              <a:t>User Workflow</a:t>
            </a:r>
          </a:p>
        </p:txBody>
      </p:sp>
      <p:pic>
        <p:nvPicPr>
          <p:cNvPr id="133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6363" y="1008063"/>
            <a:ext cx="60642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DSMENUDOCLEVELBTNSTATES" val="&lt;btnStates&gt;&lt;btn tag=&quot;1001&quot; state=&quot;UP&quot;/&gt;&lt;/btnStates&gt;&#10;"/>
</p:tagLst>
</file>

<file path=ppt/theme/theme1.xml><?xml version="1.0" encoding="utf-8"?>
<a:theme xmlns:a="http://schemas.openxmlformats.org/drawingml/2006/main" name="2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Helvetica"/>
        <a:ea typeface="MS PGothic"/>
        <a:cs typeface="MS PGothic"/>
      </a:majorFont>
      <a:minorFont>
        <a:latin typeface="Helvetica"/>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lank Presentation">
      <a:majorFont>
        <a:latin typeface="Trebuchet MS"/>
        <a:ea typeface="MS PGothic"/>
        <a:cs typeface="MS PGothic"/>
      </a:majorFont>
      <a:minorFont>
        <a:latin typeface="Helvetica"/>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ruba_Corp">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7123</TotalTime>
  <Words>5022</Words>
  <Application>Microsoft Office PowerPoint</Application>
  <PresentationFormat>On-screen Show (4:3)</PresentationFormat>
  <Paragraphs>617</Paragraphs>
  <Slides>60</Slides>
  <Notes>32</Notes>
  <HiddenSlides>11</HiddenSlides>
  <MMClips>0</MMClips>
  <ScaleCrop>false</ScaleCrop>
  <HeadingPairs>
    <vt:vector size="4" baseType="variant">
      <vt:variant>
        <vt:lpstr>Theme</vt:lpstr>
      </vt:variant>
      <vt:variant>
        <vt:i4>3</vt:i4>
      </vt:variant>
      <vt:variant>
        <vt:lpstr>Slide Titles</vt:lpstr>
      </vt:variant>
      <vt:variant>
        <vt:i4>60</vt:i4>
      </vt:variant>
    </vt:vector>
  </HeadingPairs>
  <TitlesOfParts>
    <vt:vector size="63" baseType="lpstr">
      <vt:lpstr>2_Blank Presentation</vt:lpstr>
      <vt:lpstr>1_Blank Presentation</vt:lpstr>
      <vt:lpstr>Aruba_Corp</vt:lpstr>
      <vt:lpstr>Aruba Networks Outdoor Coverage Planning Tool</vt:lpstr>
      <vt:lpstr>Module Overview</vt:lpstr>
      <vt:lpstr>Overview</vt:lpstr>
      <vt:lpstr>Overview</vt:lpstr>
      <vt:lpstr>Software Recommendations</vt:lpstr>
      <vt:lpstr>Equipment Recommendations</vt:lpstr>
      <vt:lpstr>Google Earth Overview</vt:lpstr>
      <vt:lpstr>User Workflow</vt:lpstr>
      <vt:lpstr>User Workflow</vt:lpstr>
      <vt:lpstr>Determine Customer Requirements</vt:lpstr>
      <vt:lpstr>Determine Customer Requirements/Gather Site Info</vt:lpstr>
      <vt:lpstr>Creating the Outdoor Plan in the tool</vt:lpstr>
      <vt:lpstr>Locate Property in Google Earth</vt:lpstr>
      <vt:lpstr>Create Project Folder</vt:lpstr>
      <vt:lpstr>Add Image Overlays (optional)</vt:lpstr>
      <vt:lpstr>Add Image Overlays (optional)</vt:lpstr>
      <vt:lpstr>Importing the Image Overlay (optional)</vt:lpstr>
      <vt:lpstr>Example of a Properly Scaled Image Overlay</vt:lpstr>
      <vt:lpstr>Add Location Placemarks</vt:lpstr>
      <vt:lpstr>Save the Initial KMZ File</vt:lpstr>
      <vt:lpstr>Login to the Outdoor Coverage Planning Tool</vt:lpstr>
      <vt:lpstr>Upload the KMZ file</vt:lpstr>
      <vt:lpstr>Define Global Parameters</vt:lpstr>
      <vt:lpstr>Global Parameters</vt:lpstr>
      <vt:lpstr>Define Client Models</vt:lpstr>
      <vt:lpstr>Define Locations</vt:lpstr>
      <vt:lpstr>Default AP and Antenna Settings</vt:lpstr>
      <vt:lpstr>Group Client Services</vt:lpstr>
      <vt:lpstr>Access Point Settings</vt:lpstr>
      <vt:lpstr>PowerPoint Presentation</vt:lpstr>
      <vt:lpstr>Mesh Association Page</vt:lpstr>
      <vt:lpstr>New - Mesh Calculation Options</vt:lpstr>
      <vt:lpstr>Mesh Association Page</vt:lpstr>
      <vt:lpstr>Mesh Link Details</vt:lpstr>
      <vt:lpstr>New – Mesh Display Options</vt:lpstr>
      <vt:lpstr>New – Client Model Options </vt:lpstr>
      <vt:lpstr>Client Modeling – By Throughput Level</vt:lpstr>
      <vt:lpstr>PowerPoint Presentation</vt:lpstr>
      <vt:lpstr>Client Modeling – By Channel</vt:lpstr>
      <vt:lpstr>Processing KMZ File</vt:lpstr>
      <vt:lpstr>Download the New File</vt:lpstr>
      <vt:lpstr>View your new .kmz file</vt:lpstr>
      <vt:lpstr>Example Output</vt:lpstr>
      <vt:lpstr>Example Output – View Elevation Profile</vt:lpstr>
      <vt:lpstr>Example Output – Client Throughput</vt:lpstr>
      <vt:lpstr>Example Output – Coverage by Throughput</vt:lpstr>
      <vt:lpstr>Tips and Tricks</vt:lpstr>
      <vt:lpstr>Tips and Tricks</vt:lpstr>
      <vt:lpstr>Lab</vt:lpstr>
      <vt:lpstr>Lab</vt:lpstr>
      <vt:lpstr>Lab</vt:lpstr>
      <vt:lpstr>Steps</vt:lpstr>
      <vt:lpstr>Steps</vt:lpstr>
      <vt:lpstr>Steps</vt:lpstr>
      <vt:lpstr>Steps</vt:lpstr>
      <vt:lpstr>Steps</vt:lpstr>
      <vt:lpstr>Steps</vt:lpstr>
      <vt:lpstr>Steps</vt:lpstr>
      <vt:lpstr>Overlay</vt:lpstr>
      <vt:lpstr>PowerPoint Presentation</vt:lpstr>
    </vt:vector>
  </TitlesOfParts>
  <Manager>Rudy Rugebregt</Manager>
  <Company>Aruba Networks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Outdoor Deployment/Mesh</dc:title>
  <dc:subject>Outdoor Coverage Planning Tool</dc:subject>
  <dc:creator>David Westcott</dc:creator>
  <dc:description>version 1.2 - August 2008</dc:description>
  <cp:lastModifiedBy>Marcus Christensen</cp:lastModifiedBy>
  <cp:revision>380</cp:revision>
  <cp:lastPrinted>2007-02-07T18:54:32Z</cp:lastPrinted>
  <dcterms:created xsi:type="dcterms:W3CDTF">2007-05-02T13:57:23Z</dcterms:created>
  <dcterms:modified xsi:type="dcterms:W3CDTF">2011-11-14T18:39:31Z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B_TRACKING_NAME">
    <vt:lpwstr>\\leh\wam\groups\mp\mpbcf\TECHNOLOGY\Companies\Aruba Networks\2007_ipo\Roadshow\Presentation\Aruba IPO Roadshow Feb 13_vcurrent-part1.ppt - hebuch - 2/13/2007 1:16:31 PM</vt:lpwstr>
  </property>
</Properties>
</file>