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325" r:id="rId4"/>
    <p:sldId id="324" r:id="rId5"/>
    <p:sldId id="327" r:id="rId6"/>
    <p:sldId id="328" r:id="rId7"/>
    <p:sldId id="329" r:id="rId8"/>
    <p:sldId id="338" r:id="rId9"/>
    <p:sldId id="350" r:id="rId10"/>
    <p:sldId id="353" r:id="rId11"/>
    <p:sldId id="330" r:id="rId12"/>
    <p:sldId id="351" r:id="rId13"/>
    <p:sldId id="340" r:id="rId14"/>
    <p:sldId id="331" r:id="rId15"/>
    <p:sldId id="341" r:id="rId16"/>
    <p:sldId id="342" r:id="rId17"/>
    <p:sldId id="343" r:id="rId18"/>
    <p:sldId id="344" r:id="rId19"/>
    <p:sldId id="345" r:id="rId20"/>
    <p:sldId id="335" r:id="rId21"/>
    <p:sldId id="336" r:id="rId22"/>
    <p:sldId id="337" r:id="rId23"/>
    <p:sldId id="346" r:id="rId24"/>
    <p:sldId id="349" r:id="rId25"/>
    <p:sldId id="348" r:id="rId26"/>
    <p:sldId id="352" r:id="rId27"/>
    <p:sldId id="260" r:id="rId28"/>
    <p:sldId id="262" r:id="rId29"/>
    <p:sldId id="317" r:id="rId30"/>
    <p:sldId id="282" r:id="rId31"/>
    <p:sldId id="283" r:id="rId32"/>
    <p:sldId id="307" r:id="rId33"/>
    <p:sldId id="354" r:id="rId34"/>
    <p:sldId id="355" r:id="rId35"/>
    <p:sldId id="261" r:id="rId36"/>
    <p:sldId id="318" r:id="rId37"/>
    <p:sldId id="297" r:id="rId38"/>
    <p:sldId id="298" r:id="rId39"/>
    <p:sldId id="299" r:id="rId40"/>
    <p:sldId id="281" r:id="rId41"/>
    <p:sldId id="300" r:id="rId42"/>
    <p:sldId id="301" r:id="rId43"/>
    <p:sldId id="302" r:id="rId44"/>
    <p:sldId id="315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 rot="2463685">
            <a:off x="3114337" y="2473277"/>
            <a:ext cx="51411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400" dirty="0" smtClean="0">
                <a:solidFill>
                  <a:schemeClr val="bg1">
                    <a:lumMod val="85000"/>
                  </a:schemeClr>
                </a:solidFill>
              </a:rPr>
              <a:t>DRAFT</a:t>
            </a:r>
            <a:endParaRPr lang="en-US" sz="14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3EBF-732D-4001-9026-4625F6FDA16C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B628-4022-4BBD-B5EA-C94CA663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03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3EBF-732D-4001-9026-4625F6FDA16C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B628-4022-4BBD-B5EA-C94CA663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9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3EBF-732D-4001-9026-4625F6FDA16C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B628-4022-4BBD-B5EA-C94CA663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 rot="2463685">
            <a:off x="3114337" y="2447877"/>
            <a:ext cx="51411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400" dirty="0" smtClean="0">
                <a:solidFill>
                  <a:schemeClr val="bg1">
                    <a:lumMod val="85000"/>
                  </a:schemeClr>
                </a:solidFill>
              </a:rPr>
              <a:t>DRAFT</a:t>
            </a:r>
            <a:endParaRPr lang="en-US" sz="14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3EBF-732D-4001-9026-4625F6FDA16C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B628-4022-4BBD-B5EA-C94CA663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06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3EBF-732D-4001-9026-4625F6FDA16C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B628-4022-4BBD-B5EA-C94CA663558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 rot="2463685">
            <a:off x="3114337" y="2447877"/>
            <a:ext cx="51411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400" dirty="0" smtClean="0">
                <a:solidFill>
                  <a:schemeClr val="bg1">
                    <a:lumMod val="85000"/>
                  </a:schemeClr>
                </a:solidFill>
              </a:rPr>
              <a:t>DRAFT</a:t>
            </a:r>
            <a:endParaRPr lang="en-US" sz="14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773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3EBF-732D-4001-9026-4625F6FDA16C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B628-4022-4BBD-B5EA-C94CA663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25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3EBF-732D-4001-9026-4625F6FDA16C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B628-4022-4BBD-B5EA-C94CA663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32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3EBF-732D-4001-9026-4625F6FDA16C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B628-4022-4BBD-B5EA-C94CA663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92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3EBF-732D-4001-9026-4625F6FDA16C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B628-4022-4BBD-B5EA-C94CA663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6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3EBF-732D-4001-9026-4625F6FDA16C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B628-4022-4BBD-B5EA-C94CA663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5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3EBF-732D-4001-9026-4625F6FDA16C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B628-4022-4BBD-B5EA-C94CA663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4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 rot="2463685">
            <a:off x="3114337" y="2447877"/>
            <a:ext cx="51411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400" dirty="0" smtClean="0">
                <a:solidFill>
                  <a:schemeClr val="bg1">
                    <a:lumMod val="85000"/>
                  </a:schemeClr>
                </a:solidFill>
              </a:rPr>
              <a:t>DRAFT</a:t>
            </a:r>
            <a:endParaRPr lang="en-US" sz="14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03EBF-732D-4001-9026-4625F6FDA16C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8B628-4022-4BBD-B5EA-C94CA663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0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Pseudo Multi-Tenant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Derin Mellor</a:t>
            </a:r>
          </a:p>
          <a:p>
            <a:r>
              <a:rPr lang="en-GB" dirty="0" smtClean="0"/>
              <a:t>22</a:t>
            </a:r>
            <a:r>
              <a:rPr lang="en-GB" baseline="30000" dirty="0" smtClean="0"/>
              <a:t>nd</a:t>
            </a:r>
            <a:r>
              <a:rPr lang="en-GB" dirty="0" smtClean="0"/>
              <a:t> June ‘17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8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512" y="2339353"/>
            <a:ext cx="5496449" cy="3176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77"/>
            <a:ext cx="10515600" cy="1325563"/>
          </a:xfrm>
        </p:spPr>
        <p:txBody>
          <a:bodyPr/>
          <a:lstStyle/>
          <a:p>
            <a:r>
              <a:rPr lang="en-GB" dirty="0" err="1" smtClean="0"/>
              <a:t>TenantX</a:t>
            </a:r>
            <a:r>
              <a:rPr lang="en-GB" dirty="0" smtClean="0"/>
              <a:t> Employee connect to Secured SSID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900" y="984124"/>
            <a:ext cx="6361870" cy="1232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35" y="2377971"/>
            <a:ext cx="5496449" cy="3099061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503792" y="1066118"/>
            <a:ext cx="1956121" cy="1134319"/>
          </a:xfrm>
          <a:prstGeom prst="wedgeRoundRectCallout">
            <a:avLst>
              <a:gd name="adj1" fmla="val 75753"/>
              <a:gd name="adj2" fmla="val 256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First connection hits the generic 802.1X service for this SSID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99090" y="5637902"/>
            <a:ext cx="1860823" cy="1134319"/>
          </a:xfrm>
          <a:prstGeom prst="wedgeRoundRectCallout">
            <a:avLst>
              <a:gd name="adj1" fmla="val 23098"/>
              <a:gd name="adj2" fmla="val -725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Set </a:t>
            </a:r>
            <a:r>
              <a:rPr lang="en-GB" dirty="0" err="1" smtClean="0"/>
              <a:t>Endpoint:Owner</a:t>
            </a:r>
            <a:r>
              <a:rPr lang="en-GB" dirty="0"/>
              <a:t>=</a:t>
            </a:r>
            <a:r>
              <a:rPr lang="en-GB" dirty="0" err="1" smtClean="0"/>
              <a:t>TenantX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2558132" y="5637901"/>
            <a:ext cx="1162530" cy="1134319"/>
          </a:xfrm>
          <a:prstGeom prst="wedgeRoundRectCallout">
            <a:avLst>
              <a:gd name="adj1" fmla="val 23098"/>
              <a:gd name="adj2" fmla="val -725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Update Endpoint Known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3815192" y="5633546"/>
            <a:ext cx="1162530" cy="1134319"/>
          </a:xfrm>
          <a:prstGeom prst="wedgeRoundRectCallout">
            <a:avLst>
              <a:gd name="adj1" fmla="val 23098"/>
              <a:gd name="adj2" fmla="val -725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Assign a role - Guest</a:t>
            </a:r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5075941" y="5637900"/>
            <a:ext cx="1264437" cy="1134319"/>
          </a:xfrm>
          <a:prstGeom prst="wedgeRoundRectCallout">
            <a:avLst>
              <a:gd name="adj1" fmla="val -16682"/>
              <a:gd name="adj2" fmla="val -790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Force device to reconnect</a:t>
            </a:r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9475349" y="1033452"/>
            <a:ext cx="1956121" cy="1134319"/>
          </a:xfrm>
          <a:prstGeom prst="wedgeRoundRectCallout">
            <a:avLst>
              <a:gd name="adj1" fmla="val -67708"/>
              <a:gd name="adj2" fmla="val -160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On re-connect matches </a:t>
            </a:r>
            <a:r>
              <a:rPr lang="en-GB" dirty="0" err="1" smtClean="0"/>
              <a:t>TenantX</a:t>
            </a:r>
            <a:r>
              <a:rPr lang="en-GB" dirty="0" smtClean="0"/>
              <a:t> service</a:t>
            </a: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9475349" y="1033451"/>
            <a:ext cx="1956121" cy="1134319"/>
          </a:xfrm>
          <a:prstGeom prst="wedgeRoundRectCallout">
            <a:avLst>
              <a:gd name="adj1" fmla="val 21485"/>
              <a:gd name="adj2" fmla="val 932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On re-connect matches on more specific </a:t>
            </a:r>
            <a:r>
              <a:rPr lang="en-GB" dirty="0" err="1" smtClean="0"/>
              <a:t>TenantX</a:t>
            </a:r>
            <a:r>
              <a:rPr lang="en-GB" dirty="0" smtClean="0"/>
              <a:t> service</a:t>
            </a:r>
            <a:endParaRPr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8976108" y="5611897"/>
            <a:ext cx="1956121" cy="1134319"/>
          </a:xfrm>
          <a:prstGeom prst="wedgeRoundRectCallout">
            <a:avLst>
              <a:gd name="adj1" fmla="val 19336"/>
              <a:gd name="adj2" fmla="val 48823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This makes it easier to generate specific Tenant 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5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Tenant Employee </a:t>
            </a:r>
            <a:br>
              <a:rPr lang="en-GB" dirty="0" smtClean="0"/>
            </a:br>
            <a:r>
              <a:rPr lang="en-GB" dirty="0" smtClean="0"/>
              <a:t>Account 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793" y="157656"/>
            <a:ext cx="6180916" cy="648690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880199" y="3251339"/>
            <a:ext cx="1956121" cy="1134319"/>
          </a:xfrm>
          <a:prstGeom prst="wedgeRoundRectCallout">
            <a:avLst>
              <a:gd name="adj1" fmla="val 138618"/>
              <a:gd name="adj2" fmla="val 349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TenantX</a:t>
            </a:r>
            <a:r>
              <a:rPr lang="en-GB" dirty="0" smtClean="0"/>
              <a:t> role to be applied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40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Guest Login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Having hit login</a:t>
            </a:r>
          </a:p>
          <a:p>
            <a:pPr lvl="1"/>
            <a:r>
              <a:rPr lang="en-GB" dirty="0" smtClean="0"/>
              <a:t>Device placed into the Guest VLAN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270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Guest</a:t>
            </a:r>
            <a:br>
              <a:rPr lang="en-GB" dirty="0" smtClean="0"/>
            </a:br>
            <a:r>
              <a:rPr lang="en-GB" dirty="0" smtClean="0"/>
              <a:t>Account 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793" y="115615"/>
            <a:ext cx="6176666" cy="6599617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880199" y="3219809"/>
            <a:ext cx="1956121" cy="1134319"/>
          </a:xfrm>
          <a:prstGeom prst="wedgeRoundRectCallout">
            <a:avLst>
              <a:gd name="adj1" fmla="val 138618"/>
              <a:gd name="adj2" fmla="val 349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Guest role to be applied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01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TenantX</a:t>
            </a:r>
            <a:r>
              <a:rPr lang="en-GB" dirty="0" smtClean="0"/>
              <a:t> Employee </a:t>
            </a:r>
            <a:br>
              <a:rPr lang="en-GB" dirty="0" smtClean="0"/>
            </a:br>
            <a:r>
              <a:rPr lang="en-GB" dirty="0" smtClean="0"/>
              <a:t>Guest Account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0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25"/>
            <a:ext cx="10515600" cy="1325563"/>
          </a:xfrm>
        </p:spPr>
        <p:txBody>
          <a:bodyPr/>
          <a:lstStyle/>
          <a:p>
            <a:r>
              <a:rPr lang="en-GB" dirty="0" err="1" smtClean="0"/>
              <a:t>TenantX</a:t>
            </a:r>
            <a:r>
              <a:rPr lang="en-GB" dirty="0" smtClean="0"/>
              <a:t> Employee CPG Login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43" y="1506819"/>
            <a:ext cx="7885714" cy="4504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543" y="2091019"/>
            <a:ext cx="7885714" cy="450476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9804400" y="3658394"/>
            <a:ext cx="1956121" cy="1134319"/>
          </a:xfrm>
          <a:prstGeom prst="wedgeRoundRectCallout">
            <a:avLst>
              <a:gd name="adj1" fmla="val 17209"/>
              <a:gd name="adj2" fmla="val -770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User at </a:t>
            </a:r>
            <a:r>
              <a:rPr lang="en-GB" dirty="0" err="1" smtClean="0"/>
              <a:t>TenantX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980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Active Session: </a:t>
            </a:r>
            <a:r>
              <a:rPr lang="en-GB" dirty="0" err="1" smtClean="0"/>
              <a:t>TenantX</a:t>
            </a:r>
            <a:r>
              <a:rPr lang="en-GB" dirty="0" smtClean="0"/>
              <a:t> and Guests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857" y="1367439"/>
            <a:ext cx="9914286" cy="4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3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Create Guest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031" y="1422399"/>
            <a:ext cx="7590312" cy="5271657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8145379" y="3308684"/>
            <a:ext cx="2346158" cy="1974516"/>
          </a:xfrm>
          <a:prstGeom prst="wedgeRoundRectCallout">
            <a:avLst>
              <a:gd name="adj1" fmla="val -24423"/>
              <a:gd name="adj2" fmla="val 332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Only creates a guest account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Default this account can support up to 3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2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25"/>
            <a:ext cx="10515600" cy="1325563"/>
          </a:xfrm>
        </p:spPr>
        <p:txBody>
          <a:bodyPr/>
          <a:lstStyle/>
          <a:p>
            <a:r>
              <a:rPr lang="en-GB" dirty="0" smtClean="0"/>
              <a:t>View Accounts: </a:t>
            </a:r>
            <a:r>
              <a:rPr lang="en-GB" dirty="0" err="1" smtClean="0"/>
              <a:t>TenantX</a:t>
            </a:r>
            <a:r>
              <a:rPr lang="en-GB" dirty="0"/>
              <a:t> </a:t>
            </a:r>
            <a:r>
              <a:rPr lang="en-GB" dirty="0" smtClean="0"/>
              <a:t>Employees and associated Guests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1350570"/>
            <a:ext cx="7511286" cy="521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175"/>
            <a:ext cx="10515600" cy="1325563"/>
          </a:xfrm>
        </p:spPr>
        <p:txBody>
          <a:bodyPr/>
          <a:lstStyle/>
          <a:p>
            <a:r>
              <a:rPr lang="en-GB" dirty="0" smtClean="0"/>
              <a:t>View </a:t>
            </a:r>
            <a:r>
              <a:rPr lang="en-GB" dirty="0" err="1" smtClean="0"/>
              <a:t>TenentX</a:t>
            </a:r>
            <a:r>
              <a:rPr lang="en-GB" dirty="0" smtClean="0"/>
              <a:t> non-802.1X</a:t>
            </a:r>
            <a:r>
              <a:rPr lang="en-GB" dirty="0"/>
              <a:t> </a:t>
            </a:r>
            <a:r>
              <a:rPr lang="en-GB" dirty="0" smtClean="0"/>
              <a:t>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071" y="1396732"/>
            <a:ext cx="7427129" cy="515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77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533"/>
            <a:ext cx="10515600" cy="1325563"/>
          </a:xfrm>
        </p:spPr>
        <p:txBody>
          <a:bodyPr/>
          <a:lstStyle/>
          <a:p>
            <a:r>
              <a:rPr lang="en-GB" dirty="0" err="1" smtClean="0"/>
              <a:t>ServiceProvider</a:t>
            </a:r>
            <a:r>
              <a:rPr lang="en-GB" dirty="0" smtClean="0"/>
              <a:t> Tenant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6128"/>
            <a:ext cx="10515600" cy="485593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One campus</a:t>
            </a:r>
          </a:p>
          <a:p>
            <a:r>
              <a:rPr lang="en-GB" dirty="0" smtClean="0"/>
              <a:t>Multiple tenants</a:t>
            </a:r>
          </a:p>
          <a:p>
            <a:r>
              <a:rPr lang="en-GB" dirty="0" smtClean="0"/>
              <a:t>Common secured 802.1X SSID</a:t>
            </a:r>
          </a:p>
          <a:p>
            <a:pPr lvl="1"/>
            <a:r>
              <a:rPr lang="en-GB" dirty="0" smtClean="0"/>
              <a:t>Service employees</a:t>
            </a:r>
          </a:p>
          <a:p>
            <a:pPr lvl="2"/>
            <a:r>
              <a:rPr lang="en-GB" dirty="0" smtClean="0"/>
              <a:t>“Service Employee” VLAN</a:t>
            </a:r>
          </a:p>
          <a:p>
            <a:pPr lvl="1"/>
            <a:r>
              <a:rPr lang="en-GB" dirty="0" smtClean="0"/>
              <a:t>Tenant employees</a:t>
            </a:r>
          </a:p>
          <a:p>
            <a:pPr lvl="2"/>
            <a:r>
              <a:rPr lang="en-GB" dirty="0" smtClean="0"/>
              <a:t>Specific VLAN per tenant</a:t>
            </a:r>
          </a:p>
          <a:p>
            <a:r>
              <a:rPr lang="en-GB" dirty="0" smtClean="0"/>
              <a:t>Common Open SSID</a:t>
            </a:r>
          </a:p>
          <a:p>
            <a:pPr lvl="1"/>
            <a:r>
              <a:rPr lang="en-GB" dirty="0" smtClean="0"/>
              <a:t>Guests</a:t>
            </a:r>
          </a:p>
          <a:p>
            <a:pPr lvl="2"/>
            <a:r>
              <a:rPr lang="en-GB" dirty="0" smtClean="0"/>
              <a:t>Guest VLAN</a:t>
            </a:r>
          </a:p>
          <a:p>
            <a:pPr lvl="1"/>
            <a:r>
              <a:rPr lang="en-GB" dirty="0" smtClean="0"/>
              <a:t>Tenant registration</a:t>
            </a:r>
          </a:p>
          <a:p>
            <a:r>
              <a:rPr lang="en-GB" dirty="0" smtClean="0"/>
              <a:t>Common PSK SSID</a:t>
            </a:r>
          </a:p>
          <a:p>
            <a:pPr lvl="1"/>
            <a:r>
              <a:rPr lang="en-GB" dirty="0" smtClean="0"/>
              <a:t>Tenant non-802.1X devices</a:t>
            </a:r>
          </a:p>
          <a:p>
            <a:pPr lvl="2"/>
            <a:r>
              <a:rPr lang="en-GB" dirty="0" smtClean="0"/>
              <a:t>Specific VLAN per tenant</a:t>
            </a:r>
          </a:p>
          <a:p>
            <a:pPr lvl="1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188740" y="2461098"/>
            <a:ext cx="3336588" cy="238327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Service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54111" y="1867711"/>
            <a:ext cx="1488332" cy="8560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TenantA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9136705" y="2023072"/>
            <a:ext cx="1488332" cy="85603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TenantB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064885" y="2951378"/>
            <a:ext cx="1488332" cy="85603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TenantC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535538" y="4057415"/>
            <a:ext cx="1488332" cy="85603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TenantD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241104" y="3652736"/>
            <a:ext cx="1488332" cy="856034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TenantX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648373" y="4581727"/>
            <a:ext cx="1488332" cy="85603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Tenant…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8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TenantX</a:t>
            </a:r>
            <a:r>
              <a:rPr lang="en-GB" dirty="0" smtClean="0"/>
              <a:t> Employee Sponsor Register Device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5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857" y="2378952"/>
            <a:ext cx="3914286" cy="25714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57" y="2064009"/>
            <a:ext cx="3314286" cy="41523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92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Sponsored Device Registration - 1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755900" y="4883285"/>
            <a:ext cx="1621547" cy="1123815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248400" y="4546600"/>
            <a:ext cx="2165557" cy="403781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3957" y="3465647"/>
            <a:ext cx="3228571" cy="2161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Rounded Rectangular Callout 14"/>
          <p:cNvSpPr/>
          <p:nvPr/>
        </p:nvSpPr>
        <p:spPr>
          <a:xfrm>
            <a:off x="5719685" y="5229132"/>
            <a:ext cx="2346158" cy="1108168"/>
          </a:xfrm>
          <a:prstGeom prst="wedgeRoundRectCallout">
            <a:avLst>
              <a:gd name="adj1" fmla="val 68682"/>
              <a:gd name="adj2" fmla="val -297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Device is disabled until sponsored by admin at </a:t>
            </a:r>
            <a:r>
              <a:rPr lang="en-GB" dirty="0" err="1" smtClean="0"/>
              <a:t>TenantX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07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98" y="1061955"/>
            <a:ext cx="4853954" cy="38021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20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Sponsored Device Registration - </a:t>
            </a:r>
            <a:r>
              <a:rPr lang="en-GB" dirty="0" smtClean="0"/>
              <a:t>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10744" y="2817051"/>
            <a:ext cx="2857143" cy="11809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168" y="1341768"/>
            <a:ext cx="3838095" cy="3961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ounded Rectangular Callout 7"/>
          <p:cNvSpPr/>
          <p:nvPr/>
        </p:nvSpPr>
        <p:spPr>
          <a:xfrm>
            <a:off x="5067962" y="5509645"/>
            <a:ext cx="1956121" cy="1134319"/>
          </a:xfrm>
          <a:prstGeom prst="wedgeRoundRectCallout">
            <a:avLst>
              <a:gd name="adj1" fmla="val 29452"/>
              <a:gd name="adj2" fmla="val -1400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His/her </a:t>
            </a:r>
            <a:r>
              <a:rPr lang="en-GB" dirty="0"/>
              <a:t>T</a:t>
            </a:r>
            <a:r>
              <a:rPr lang="en-GB" dirty="0" smtClean="0"/>
              <a:t>enant company or Guest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9138466" y="2176648"/>
            <a:ext cx="1080570" cy="1852571"/>
            <a:chOff x="10443093" y="3774292"/>
            <a:chExt cx="1080570" cy="1852571"/>
          </a:xfrm>
        </p:grpSpPr>
        <p:sp>
          <p:nvSpPr>
            <p:cNvPr id="7" name="Rounded Rectangular Callout 6"/>
            <p:cNvSpPr/>
            <p:nvPr/>
          </p:nvSpPr>
          <p:spPr>
            <a:xfrm>
              <a:off x="10443093" y="3774292"/>
              <a:ext cx="1080570" cy="1852571"/>
            </a:xfrm>
            <a:prstGeom prst="wedgeRoundRectCallout">
              <a:avLst>
                <a:gd name="adj1" fmla="val -235894"/>
                <a:gd name="adj2" fmla="val 44035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Expiry times</a:t>
              </a:r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 smtClean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83378" y="4421839"/>
              <a:ext cx="600000" cy="1133333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1893" y="4175992"/>
            <a:ext cx="3514286" cy="2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9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Sponsored Device Confirmation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After confirmation: page refreshes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604" y="2329000"/>
            <a:ext cx="4417205" cy="29923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305962" y="5446145"/>
            <a:ext cx="1956121" cy="1134319"/>
          </a:xfrm>
          <a:prstGeom prst="wedgeRoundRectCallout">
            <a:avLst>
              <a:gd name="adj1" fmla="val 4781"/>
              <a:gd name="adj2" fmla="val -718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Enabled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963562" y="3825150"/>
            <a:ext cx="1956121" cy="1134319"/>
          </a:xfrm>
          <a:prstGeom prst="wedgeRoundRectCallout">
            <a:avLst>
              <a:gd name="adj1" fmla="val -89360"/>
              <a:gd name="adj2" fmla="val 323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Correct expiry time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9519555" y="1825625"/>
            <a:ext cx="1956121" cy="1134319"/>
          </a:xfrm>
          <a:prstGeom prst="wedgeRoundRectCallout">
            <a:avLst>
              <a:gd name="adj1" fmla="val -45211"/>
              <a:gd name="adj2" fmla="val 289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Could send an email on Confirmation?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31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Device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Device can be connected to the Open SSID or wired port and will be assigned the appropriate </a:t>
            </a:r>
            <a:r>
              <a:rPr lang="en-GB" dirty="0" err="1" smtClean="0"/>
              <a:t>TenantX</a:t>
            </a:r>
            <a:r>
              <a:rPr lang="en-GB" dirty="0" smtClean="0"/>
              <a:t> “insecure” VLAN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31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Tenant Creation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52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227" y="2910402"/>
            <a:ext cx="7650774" cy="38059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68"/>
            <a:ext cx="10515600" cy="1325563"/>
          </a:xfrm>
        </p:spPr>
        <p:txBody>
          <a:bodyPr/>
          <a:lstStyle/>
          <a:p>
            <a:r>
              <a:rPr lang="en-GB" dirty="0" smtClean="0"/>
              <a:t>Policy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0065"/>
            <a:ext cx="10515600" cy="4351338"/>
          </a:xfrm>
        </p:spPr>
        <p:txBody>
          <a:bodyPr/>
          <a:lstStyle/>
          <a:p>
            <a:r>
              <a:rPr lang="en-GB" dirty="0"/>
              <a:t>Login to </a:t>
            </a:r>
            <a:r>
              <a:rPr lang="en-GB" dirty="0" smtClean="0"/>
              <a:t>Policy Manager with </a:t>
            </a:r>
            <a:r>
              <a:rPr lang="en-GB" dirty="0"/>
              <a:t>suitable </a:t>
            </a:r>
            <a:r>
              <a:rPr lang="en-GB" dirty="0" err="1" smtClean="0"/>
              <a:t>ServiceProvider</a:t>
            </a:r>
            <a:r>
              <a:rPr lang="en-GB" dirty="0" smtClean="0"/>
              <a:t> </a:t>
            </a:r>
            <a:r>
              <a:rPr lang="en-GB" dirty="0"/>
              <a:t>Administrator </a:t>
            </a:r>
            <a:r>
              <a:rPr lang="en-GB" dirty="0" smtClean="0"/>
              <a:t>Account</a:t>
            </a:r>
          </a:p>
          <a:p>
            <a:pPr lvl="1"/>
            <a:r>
              <a:rPr lang="en-GB" dirty="0" smtClean="0"/>
              <a:t>This has full access to Policy Manager</a:t>
            </a:r>
          </a:p>
          <a:p>
            <a:pPr lvl="1"/>
            <a:r>
              <a:rPr lang="en-GB" dirty="0" smtClean="0"/>
              <a:t>Administrator had suitable AD group membership</a:t>
            </a:r>
          </a:p>
          <a:p>
            <a:pPr lvl="1"/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9779001" y="4867133"/>
            <a:ext cx="38100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737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268"/>
            <a:ext cx="10515600" cy="1325563"/>
          </a:xfrm>
        </p:spPr>
        <p:txBody>
          <a:bodyPr/>
          <a:lstStyle/>
          <a:p>
            <a:r>
              <a:rPr lang="en-GB" dirty="0" smtClean="0"/>
              <a:t>Create Tenant Admin Account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161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@Policy Manager: Create Tenant’s role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49" y="1766012"/>
            <a:ext cx="9486069" cy="24122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flipH="1">
            <a:off x="10667778" y="2307010"/>
            <a:ext cx="38100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ular Callout 4"/>
          <p:cNvSpPr/>
          <p:nvPr/>
        </p:nvSpPr>
        <p:spPr>
          <a:xfrm>
            <a:off x="5787957" y="3482502"/>
            <a:ext cx="2616741" cy="1118681"/>
          </a:xfrm>
          <a:prstGeom prst="wedgeRoundRectCallout">
            <a:avLst>
              <a:gd name="adj1" fmla="val -20090"/>
              <a:gd name="adj2" fmla="val 355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new Tenant Role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71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40" y="2108298"/>
            <a:ext cx="10548530" cy="40542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268"/>
            <a:ext cx="10515600" cy="1325563"/>
          </a:xfrm>
        </p:spPr>
        <p:txBody>
          <a:bodyPr/>
          <a:lstStyle/>
          <a:p>
            <a:r>
              <a:rPr lang="en-GB" dirty="0"/>
              <a:t>Create Tenant Admin </a:t>
            </a:r>
            <a:r>
              <a:rPr lang="en-GB" dirty="0" smtClean="0"/>
              <a:t>Account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161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@Policy Manager: Add </a:t>
            </a:r>
            <a:r>
              <a:rPr lang="en-GB" dirty="0" err="1" smtClean="0"/>
              <a:t>RoleMapping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149405" y="5984714"/>
            <a:ext cx="38100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4710896" y="5984714"/>
            <a:ext cx="1481560" cy="612856"/>
          </a:xfrm>
          <a:prstGeom prst="wedgeRoundRectCallout">
            <a:avLst>
              <a:gd name="adj1" fmla="val -27083"/>
              <a:gd name="adj2" fmla="val -715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Incremental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787957" y="3482502"/>
            <a:ext cx="2616741" cy="1118681"/>
          </a:xfrm>
          <a:prstGeom prst="wedgeRoundRectCallout">
            <a:avLst>
              <a:gd name="adj1" fmla="val -20090"/>
              <a:gd name="adj2" fmla="val 355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new Tenant into the [Guest Roles] “</a:t>
            </a:r>
            <a:r>
              <a:rPr lang="en-GB" dirty="0" err="1" smtClean="0"/>
              <a:t>RoleMapping</a:t>
            </a:r>
            <a:r>
              <a:rPr lang="en-GB" dirty="0" smtClean="0"/>
              <a:t>”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9553903" y="4757797"/>
            <a:ext cx="1573159" cy="1051035"/>
          </a:xfrm>
          <a:prstGeom prst="wedgeRoundRectCallout">
            <a:avLst>
              <a:gd name="adj1" fmla="val -71846"/>
              <a:gd name="adj2" fmla="val 234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Assumes role starts with “Tenant”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2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68"/>
            <a:ext cx="10515600" cy="1325563"/>
          </a:xfrm>
        </p:spPr>
        <p:txBody>
          <a:bodyPr/>
          <a:lstStyle/>
          <a:p>
            <a:r>
              <a:rPr lang="en-GB" dirty="0" smtClean="0"/>
              <a:t>Create a Tenant in CPG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1965"/>
            <a:ext cx="10515600" cy="4351338"/>
          </a:xfrm>
        </p:spPr>
        <p:txBody>
          <a:bodyPr/>
          <a:lstStyle/>
          <a:p>
            <a:r>
              <a:rPr lang="en-GB" dirty="0"/>
              <a:t>Login to CPG using a suitable </a:t>
            </a:r>
            <a:r>
              <a:rPr lang="en-GB" dirty="0" err="1" smtClean="0"/>
              <a:t>ServiceProvider</a:t>
            </a:r>
            <a:r>
              <a:rPr lang="en-GB" dirty="0" smtClean="0"/>
              <a:t> </a:t>
            </a:r>
            <a:r>
              <a:rPr lang="en-GB" dirty="0"/>
              <a:t>Administrator </a:t>
            </a:r>
            <a:r>
              <a:rPr lang="en-GB" dirty="0" smtClean="0"/>
              <a:t>Account</a:t>
            </a:r>
          </a:p>
          <a:p>
            <a:pPr lvl="1"/>
            <a:r>
              <a:rPr lang="en-GB" dirty="0" smtClean="0"/>
              <a:t>This has full access to CPG</a:t>
            </a:r>
          </a:p>
          <a:p>
            <a:pPr lvl="1"/>
            <a:r>
              <a:rPr lang="en-GB" dirty="0" smtClean="0"/>
              <a:t>Administrator had suitable AD group membership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71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User Experience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856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22" y="1712756"/>
            <a:ext cx="8016764" cy="48923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268"/>
            <a:ext cx="10515600" cy="1325563"/>
          </a:xfrm>
        </p:spPr>
        <p:txBody>
          <a:bodyPr/>
          <a:lstStyle/>
          <a:p>
            <a:r>
              <a:rPr lang="en-GB" dirty="0"/>
              <a:t>Create Tenant Admin </a:t>
            </a:r>
            <a:r>
              <a:rPr lang="en-GB" dirty="0" smtClean="0"/>
              <a:t>Account </a:t>
            </a:r>
            <a:r>
              <a:rPr lang="en-GB" dirty="0"/>
              <a:t>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161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@CPG: Create Tenant’s Admin Profile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626" y="4432951"/>
            <a:ext cx="6800000" cy="24000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8657103" y="2362090"/>
            <a:ext cx="2453680" cy="1240601"/>
          </a:xfrm>
          <a:prstGeom prst="wedgeRoundRectCallout">
            <a:avLst>
              <a:gd name="adj1" fmla="val -65266"/>
              <a:gd name="adj2" fmla="val -415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NOTE: Easier to copy existing one an correct…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10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63" y="2607176"/>
            <a:ext cx="6780952" cy="1285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912" y="210549"/>
            <a:ext cx="4961888" cy="6452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69"/>
            <a:ext cx="10515600" cy="1325563"/>
          </a:xfrm>
        </p:spPr>
        <p:txBody>
          <a:bodyPr/>
          <a:lstStyle/>
          <a:p>
            <a:r>
              <a:rPr lang="en-GB" dirty="0"/>
              <a:t>Create Tenant Admin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Account </a:t>
            </a:r>
            <a:r>
              <a:rPr lang="en-GB" dirty="0"/>
              <a:t>- </a:t>
            </a:r>
            <a:r>
              <a:rPr lang="en-GB" dirty="0" smtClean="0"/>
              <a:t>2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1005395" y="983514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1005395" y="2337282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1005395" y="2636364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1005395" y="3553962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1005395" y="4476896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1005395" y="4797738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1005395" y="5412459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655821" y="2956609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259591" y="3459205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548482" y="294290"/>
            <a:ext cx="6462118" cy="6172684"/>
            <a:chOff x="5590522" y="841038"/>
            <a:chExt cx="5855244" cy="56277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90522" y="2065300"/>
              <a:ext cx="5855244" cy="440353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94670" y="841038"/>
              <a:ext cx="5851096" cy="122962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69"/>
            <a:ext cx="10515600" cy="1325563"/>
          </a:xfrm>
        </p:spPr>
        <p:txBody>
          <a:bodyPr/>
          <a:lstStyle/>
          <a:p>
            <a:r>
              <a:rPr lang="en-GB" dirty="0"/>
              <a:t>Create Tenant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Admin Account </a:t>
            </a:r>
            <a:r>
              <a:rPr lang="en-GB" dirty="0"/>
              <a:t>- </a:t>
            </a:r>
            <a:r>
              <a:rPr lang="en-GB" dirty="0" smtClean="0"/>
              <a:t>3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799116" y="3522228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432962" y="2296902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447083" y="1010183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799116" y="3202398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9691621" y="2994782"/>
            <a:ext cx="2141621" cy="1146294"/>
          </a:xfrm>
          <a:prstGeom prst="wedgeRoundRectCallout">
            <a:avLst>
              <a:gd name="adj1" fmla="val -47345"/>
              <a:gd name="adj2" fmla="val -316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Only view/edit/delete accounts with </a:t>
            </a:r>
            <a:r>
              <a:rPr lang="en-GB" dirty="0" err="1" smtClean="0"/>
              <a:t>TenantX</a:t>
            </a:r>
            <a:endParaRPr lang="en-US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9868979" y="999785"/>
            <a:ext cx="2141621" cy="890337"/>
          </a:xfrm>
          <a:prstGeom prst="wedgeRoundRectCallout">
            <a:avLst>
              <a:gd name="adj1" fmla="val -44428"/>
              <a:gd name="adj2" fmla="val -158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Only allows them to create Guest and </a:t>
            </a:r>
            <a:r>
              <a:rPr lang="en-GB" dirty="0" err="1" smtClean="0"/>
              <a:t>TenantX</a:t>
            </a:r>
            <a:r>
              <a:rPr lang="en-GB" dirty="0" smtClean="0"/>
              <a:t> accounts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629917" y="4894051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7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246"/>
            <a:ext cx="10515600" cy="1325563"/>
          </a:xfrm>
        </p:spPr>
        <p:txBody>
          <a:bodyPr/>
          <a:lstStyle/>
          <a:p>
            <a:r>
              <a:rPr lang="en-GB" dirty="0" smtClean="0"/>
              <a:t>Create Tenant Admin Account - 4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28" y="1043630"/>
            <a:ext cx="10523809" cy="513333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9571503" y="2045989"/>
            <a:ext cx="2453680" cy="1240601"/>
          </a:xfrm>
          <a:prstGeom prst="wedgeRoundRectCallout">
            <a:avLst>
              <a:gd name="adj1" fmla="val -30141"/>
              <a:gd name="adj2" fmla="val -669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NOTE: Easier to copy existing one an correct…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8377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77"/>
            <a:ext cx="10515600" cy="1325563"/>
          </a:xfrm>
        </p:spPr>
        <p:txBody>
          <a:bodyPr/>
          <a:lstStyle/>
          <a:p>
            <a:r>
              <a:rPr lang="en-GB" dirty="0" smtClean="0"/>
              <a:t>Create Tenant Admin Account - 5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6" y="930540"/>
            <a:ext cx="5623034" cy="572344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3637083" y="1667081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637083" y="1832959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637083" y="2009556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637083" y="2187356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637083" y="1501556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7086600" y="1282540"/>
            <a:ext cx="4025900" cy="676216"/>
          </a:xfrm>
          <a:prstGeom prst="wedgeRoundRectCallout">
            <a:avLst>
              <a:gd name="adj1" fmla="val -127458"/>
              <a:gd name="adj2" fmla="val -182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Specify the Tenant admin email – sponsorship request will be sent to this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637083" y="3254156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7086600" y="3040835"/>
            <a:ext cx="4025900" cy="676216"/>
          </a:xfrm>
          <a:prstGeom prst="wedgeRoundRectCallout">
            <a:avLst>
              <a:gd name="adj1" fmla="val -127458"/>
              <a:gd name="adj2" fmla="val -182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Set initial value to Tenant’s Role# </a:t>
            </a:r>
            <a:r>
              <a:rPr lang="en-GB" dirty="0" err="1" smtClean="0"/>
              <a:t>TenantX</a:t>
            </a:r>
            <a:r>
              <a:rPr lang="en-GB" dirty="0" smtClean="0"/>
              <a:t>=13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753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268"/>
            <a:ext cx="10515600" cy="1325563"/>
          </a:xfrm>
        </p:spPr>
        <p:txBody>
          <a:bodyPr/>
          <a:lstStyle/>
          <a:p>
            <a:r>
              <a:rPr lang="en-GB" dirty="0"/>
              <a:t>Create Tenant Admin Account - </a:t>
            </a:r>
            <a:r>
              <a:rPr lang="en-GB" dirty="0" smtClean="0"/>
              <a:t>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161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@CPG: Create Tenant’s Admin Account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168" y="1929956"/>
            <a:ext cx="6267516" cy="47595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424" y="3760813"/>
            <a:ext cx="3342857" cy="19238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ounded Rectangular Callout 5"/>
          <p:cNvSpPr/>
          <p:nvPr/>
        </p:nvSpPr>
        <p:spPr>
          <a:xfrm>
            <a:off x="9948592" y="3720420"/>
            <a:ext cx="1892968" cy="1002298"/>
          </a:xfrm>
          <a:prstGeom prst="wedgeRoundRectCallout">
            <a:avLst>
              <a:gd name="adj1" fmla="val -107273"/>
              <a:gd name="adj2" fmla="val 144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Complexity of the password can be changed 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9144000" y="4895502"/>
            <a:ext cx="2453680" cy="1481233"/>
          </a:xfrm>
          <a:prstGeom prst="wedgeRoundRectCallout">
            <a:avLst>
              <a:gd name="adj1" fmla="val -76763"/>
              <a:gd name="adj2" fmla="val -211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fact this has the Sponsor Name of </a:t>
            </a:r>
            <a:r>
              <a:rPr lang="en-GB" dirty="0" err="1" smtClean="0"/>
              <a:t>Sangar</a:t>
            </a:r>
            <a:r>
              <a:rPr lang="en-GB" dirty="0" smtClean="0"/>
              <a:t> employee indicates this is an Admin account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635853" y="3595208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599545" y="3066672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4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69"/>
            <a:ext cx="10515600" cy="1325563"/>
          </a:xfrm>
        </p:spPr>
        <p:txBody>
          <a:bodyPr/>
          <a:lstStyle/>
          <a:p>
            <a:r>
              <a:rPr lang="en-GB" dirty="0"/>
              <a:t>Create Tenant Admin Account </a:t>
            </a:r>
            <a:r>
              <a:rPr lang="en-GB" dirty="0" smtClean="0"/>
              <a:t>– 6a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53" y="1200495"/>
            <a:ext cx="5209654" cy="485007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629366" y="2393421"/>
            <a:ext cx="2453680" cy="1944467"/>
          </a:xfrm>
          <a:prstGeom prst="wedgeRoundRectCallout">
            <a:avLst>
              <a:gd name="adj1" fmla="val -113894"/>
              <a:gd name="adj2" fmla="val 651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This is key as if it is created by the Service Provider </a:t>
            </a:r>
            <a:r>
              <a:rPr lang="en-GB" dirty="0" err="1" smtClean="0"/>
              <a:t>ie</a:t>
            </a:r>
            <a:r>
              <a:rPr lang="en-GB" dirty="0" smtClean="0"/>
              <a:t> </a:t>
            </a:r>
            <a:r>
              <a:rPr lang="en-GB" dirty="0" err="1" smtClean="0"/>
              <a:t>TenantX</a:t>
            </a:r>
            <a:r>
              <a:rPr lang="en-GB" dirty="0" smtClean="0"/>
              <a:t> Administrator the Sponsor is not an email address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350056" y="4800292"/>
            <a:ext cx="2453680" cy="1944467"/>
          </a:xfrm>
          <a:prstGeom prst="wedgeRoundRectCallout">
            <a:avLst>
              <a:gd name="adj1" fmla="val -2612"/>
              <a:gd name="adj2" fmla="val -824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Accounts created by the </a:t>
            </a:r>
            <a:r>
              <a:rPr lang="en-GB" dirty="0" err="1" smtClean="0"/>
              <a:t>TenantX</a:t>
            </a:r>
            <a:r>
              <a:rPr lang="en-GB" dirty="0" smtClean="0"/>
              <a:t> Admin will have a </a:t>
            </a:r>
            <a:r>
              <a:rPr lang="en-GB" dirty="0" err="1" smtClean="0"/>
              <a:t>Sponsor_name</a:t>
            </a:r>
            <a:r>
              <a:rPr lang="en-GB" dirty="0" smtClean="0"/>
              <a:t> = this admin’s email </a:t>
            </a:r>
            <a:r>
              <a:rPr lang="en-GB" dirty="0" err="1" smtClean="0"/>
              <a:t>addresss</a:t>
            </a:r>
            <a:r>
              <a:rPr lang="en-GB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859" y="4232496"/>
            <a:ext cx="4124141" cy="2512263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8865378" y="1825625"/>
            <a:ext cx="2453680" cy="1944467"/>
          </a:xfrm>
          <a:prstGeom prst="wedgeRoundRectCallout">
            <a:avLst>
              <a:gd name="adj1" fmla="val 2564"/>
              <a:gd name="adj2" fmla="val 762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Policy Manager “Guest Operator Logins” </a:t>
            </a:r>
            <a:r>
              <a:rPr lang="en-GB" dirty="0" err="1" smtClean="0"/>
              <a:t>RoleMapping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391400" y="6176963"/>
            <a:ext cx="1100183" cy="10953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2679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TenantX</a:t>
            </a:r>
            <a:r>
              <a:rPr lang="en-GB" dirty="0" smtClean="0"/>
              <a:t> Admin CPG Login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0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71"/>
            <a:ext cx="10515600" cy="1325563"/>
          </a:xfrm>
        </p:spPr>
        <p:txBody>
          <a:bodyPr/>
          <a:lstStyle/>
          <a:p>
            <a:r>
              <a:rPr lang="en-GB" dirty="0" err="1" smtClean="0"/>
              <a:t>TenantX</a:t>
            </a:r>
            <a:r>
              <a:rPr lang="en-GB" dirty="0" smtClean="0"/>
              <a:t> Admin Login to CPG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52" y="1687161"/>
            <a:ext cx="8638095" cy="367619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886200" y="968796"/>
            <a:ext cx="1949116" cy="1034716"/>
          </a:xfrm>
          <a:prstGeom prst="wedgeRoundRectCallout">
            <a:avLst>
              <a:gd name="adj1" fmla="val -85893"/>
              <a:gd name="adj2" fmla="val 799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Must have access to ClearPass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895" y="3308684"/>
            <a:ext cx="8940268" cy="33599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ounded Rectangular Callout 7"/>
          <p:cNvSpPr/>
          <p:nvPr/>
        </p:nvSpPr>
        <p:spPr>
          <a:xfrm>
            <a:off x="8528836" y="2683032"/>
            <a:ext cx="2997417" cy="965910"/>
          </a:xfrm>
          <a:prstGeom prst="wedgeRoundRectCallout">
            <a:avLst>
              <a:gd name="adj1" fmla="val 2850"/>
              <a:gd name="adj2" fmla="val 1808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This will only report account created by administrators for this Tenant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TenantX</a:t>
            </a:r>
            <a:r>
              <a:rPr lang="en-GB" dirty="0"/>
              <a:t> Admin </a:t>
            </a:r>
            <a:r>
              <a:rPr lang="en-GB" dirty="0" smtClean="0"/>
              <a:t>Active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82141"/>
            <a:ext cx="8476190" cy="40380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966" y="5107554"/>
            <a:ext cx="4380952" cy="109523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9304662" y="1729600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06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490"/>
            <a:ext cx="10515600" cy="1325563"/>
          </a:xfrm>
        </p:spPr>
        <p:txBody>
          <a:bodyPr/>
          <a:lstStyle/>
          <a:p>
            <a:r>
              <a:rPr lang="en-GB" dirty="0" smtClean="0"/>
              <a:t>Tenant Employee/Guest</a:t>
            </a:r>
            <a:br>
              <a:rPr lang="en-GB" dirty="0" smtClean="0"/>
            </a:br>
            <a:r>
              <a:rPr lang="en-GB" dirty="0" smtClean="0"/>
              <a:t>Sponsored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assumes the Tenant environment </a:t>
            </a:r>
            <a:br>
              <a:rPr lang="en-GB" dirty="0" smtClean="0"/>
            </a:br>
            <a:r>
              <a:rPr lang="en-GB" dirty="0" smtClean="0"/>
              <a:t>has been configured</a:t>
            </a:r>
          </a:p>
          <a:p>
            <a:r>
              <a:rPr lang="en-GB" dirty="0" smtClean="0"/>
              <a:t>Tenant Employee connect to Guest SSID</a:t>
            </a:r>
          </a:p>
          <a:p>
            <a:r>
              <a:rPr lang="en-GB" dirty="0" smtClean="0"/>
              <a:t>User browses – redirected to guest </a:t>
            </a:r>
            <a:br>
              <a:rPr lang="en-GB" dirty="0" smtClean="0"/>
            </a:br>
            <a:r>
              <a:rPr lang="en-GB" dirty="0" smtClean="0"/>
              <a:t>login portal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449791"/>
            <a:ext cx="4119433" cy="584693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584700" y="5483335"/>
            <a:ext cx="2336800" cy="965200"/>
          </a:xfrm>
          <a:prstGeom prst="wedgeRoundRectCallout">
            <a:avLst>
              <a:gd name="adj1" fmla="val 75906"/>
              <a:gd name="adj2" fmla="val 46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Guest accounts default to  supporting 3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1236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09" y="4168"/>
            <a:ext cx="11353801" cy="1325563"/>
          </a:xfrm>
        </p:spPr>
        <p:txBody>
          <a:bodyPr/>
          <a:lstStyle/>
          <a:p>
            <a:r>
              <a:rPr lang="en-GB" dirty="0" err="1" smtClean="0"/>
              <a:t>TenantX</a:t>
            </a:r>
            <a:r>
              <a:rPr lang="en-GB" dirty="0" smtClean="0"/>
              <a:t> Admin Create Employee/Guest 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866" y="1110318"/>
            <a:ext cx="5279319" cy="5392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276" y="3746965"/>
            <a:ext cx="3666667" cy="209523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80238" y="4001294"/>
            <a:ext cx="2346158" cy="1070811"/>
          </a:xfrm>
          <a:prstGeom prst="wedgeRoundRectCallout">
            <a:avLst>
              <a:gd name="adj1" fmla="val 84808"/>
              <a:gd name="adj2" fmla="val -139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Can create </a:t>
            </a:r>
            <a:r>
              <a:rPr lang="en-GB" dirty="0" err="1" smtClean="0"/>
              <a:t>TenantX</a:t>
            </a:r>
            <a:r>
              <a:rPr lang="en-GB" dirty="0" smtClean="0"/>
              <a:t> or Guest accounts only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8630652" y="1447781"/>
            <a:ext cx="2346158" cy="1070811"/>
          </a:xfrm>
          <a:prstGeom prst="wedgeRoundRectCallout">
            <a:avLst>
              <a:gd name="adj1" fmla="val 47078"/>
              <a:gd name="adj2" fmla="val -2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Full flexibility on account duration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356451" y="2648367"/>
            <a:ext cx="2346158" cy="909676"/>
          </a:xfrm>
          <a:prstGeom prst="wedgeRoundRectCallout">
            <a:avLst>
              <a:gd name="adj1" fmla="val -91454"/>
              <a:gd name="adj2" fmla="val 22830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MUST specify the associated tenant company name!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8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TenantX</a:t>
            </a:r>
            <a:r>
              <a:rPr lang="en-GB" dirty="0"/>
              <a:t> Admin Create </a:t>
            </a:r>
            <a:r>
              <a:rPr lang="en-GB" dirty="0" smtClean="0"/>
              <a:t>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143" y="1690688"/>
            <a:ext cx="8485714" cy="44190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8414" y="2457600"/>
            <a:ext cx="3342857" cy="240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816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TenantX</a:t>
            </a:r>
            <a:r>
              <a:rPr lang="en-GB" dirty="0"/>
              <a:t> Admin </a:t>
            </a:r>
            <a:r>
              <a:rPr lang="en-GB" dirty="0" smtClean="0"/>
              <a:t>Manage </a:t>
            </a:r>
            <a:r>
              <a:rPr lang="en-GB" dirty="0"/>
              <a:t>Employee/Guest  </a:t>
            </a:r>
            <a:r>
              <a:rPr lang="en-GB" dirty="0" smtClean="0"/>
              <a:t>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857" y="2069858"/>
            <a:ext cx="8514286" cy="2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1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TenantX</a:t>
            </a:r>
            <a:r>
              <a:rPr lang="en-GB" dirty="0"/>
              <a:t> Admin </a:t>
            </a:r>
            <a:r>
              <a:rPr lang="en-GB" dirty="0" smtClean="0"/>
              <a:t>Manage Device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381" y="2038524"/>
            <a:ext cx="8495238" cy="2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7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TBC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25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861" y="1639598"/>
            <a:ext cx="3333333" cy="47904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42" y="2352914"/>
            <a:ext cx="3247619" cy="3819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Tenant Employee/Guest</a:t>
            </a:r>
            <a:br>
              <a:rPr lang="en-GB" dirty="0" smtClean="0"/>
            </a:br>
            <a:r>
              <a:rPr lang="en-GB" dirty="0" smtClean="0"/>
              <a:t>Sponsored-Registration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343400" y="5686425"/>
            <a:ext cx="1857375" cy="762000"/>
          </a:xfrm>
          <a:prstGeom prst="wedgeRoundRectCallout">
            <a:avLst>
              <a:gd name="adj1" fmla="val 151770"/>
              <a:gd name="adj2" fmla="val 183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Login button disabled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343399" y="5076824"/>
            <a:ext cx="1857375" cy="433387"/>
          </a:xfrm>
          <a:prstGeom prst="wedgeRoundRectCallout">
            <a:avLst>
              <a:gd name="adj1" fmla="val 146129"/>
              <a:gd name="adj2" fmla="val 985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Account disabled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4352925" y="5686425"/>
            <a:ext cx="1857375" cy="762000"/>
          </a:xfrm>
          <a:prstGeom prst="wedgeRoundRectCallout">
            <a:avLst>
              <a:gd name="adj1" fmla="val 18437"/>
              <a:gd name="adj2" fmla="val -779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Login button disabled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9496425" y="4262438"/>
            <a:ext cx="1857375" cy="1423987"/>
          </a:xfrm>
          <a:prstGeom prst="wedgeRoundRectCallout">
            <a:avLst>
              <a:gd name="adj1" fmla="val -59512"/>
              <a:gd name="adj2" fmla="val 135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Default duration in this example 8 hours – sponsor can change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4343398" y="2706290"/>
            <a:ext cx="1857375" cy="2035969"/>
          </a:xfrm>
          <a:prstGeom prst="wedgeRoundRectCallout">
            <a:avLst>
              <a:gd name="adj1" fmla="val 132282"/>
              <a:gd name="adj2" fmla="val 436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Password complexity can be adjusted – password can be hidden and SMS/email to user</a:t>
            </a:r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9496425" y="5907882"/>
            <a:ext cx="1857375" cy="711994"/>
          </a:xfrm>
          <a:prstGeom prst="wedgeRoundRectCallout">
            <a:avLst>
              <a:gd name="adj1" fmla="val -21564"/>
              <a:gd name="adj2" fmla="val -827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Might be best to hide</a:t>
            </a: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10024283" y="1803795"/>
            <a:ext cx="1857375" cy="1701405"/>
          </a:xfrm>
          <a:prstGeom prst="wedgeRoundRectCallout">
            <a:avLst>
              <a:gd name="adj1" fmla="val -65154"/>
              <a:gd name="adj2" fmla="val -225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Wording should be improved to instruct Tenant Employees to use the secured SSID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8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07" y="1121940"/>
            <a:ext cx="7031743" cy="49135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985" y="1740372"/>
            <a:ext cx="5552381" cy="3495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00"/>
            <a:ext cx="10515600" cy="1325563"/>
          </a:xfrm>
        </p:spPr>
        <p:txBody>
          <a:bodyPr/>
          <a:lstStyle/>
          <a:p>
            <a:r>
              <a:rPr lang="en-GB" dirty="0" smtClean="0"/>
              <a:t>Sponsor Experience - 1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510640" y="243629"/>
            <a:ext cx="1956121" cy="769515"/>
          </a:xfrm>
          <a:prstGeom prst="wedgeRoundRectCallout">
            <a:avLst>
              <a:gd name="adj1" fmla="val -50128"/>
              <a:gd name="adj2" fmla="val 832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Sponsor receives email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3864193" y="4400550"/>
            <a:ext cx="1956121" cy="769515"/>
          </a:xfrm>
          <a:prstGeom prst="wedgeRoundRectCallout">
            <a:avLst>
              <a:gd name="adj1" fmla="val 20477"/>
              <a:gd name="adj2" fmla="val 844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Follows link to confirm request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9768190" y="2860369"/>
            <a:ext cx="1956121" cy="1117753"/>
          </a:xfrm>
          <a:prstGeom prst="wedgeRoundRectCallout">
            <a:avLst>
              <a:gd name="adj1" fmla="val -38442"/>
              <a:gd name="adj2" fmla="val -874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Must be online to access CPG management interface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9544897" y="4526366"/>
            <a:ext cx="1956121" cy="1117753"/>
          </a:xfrm>
          <a:prstGeom prst="wedgeRoundRectCallout">
            <a:avLst>
              <a:gd name="adj1" fmla="val -76910"/>
              <a:gd name="adj2" fmla="val -874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User login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3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436" y="1629822"/>
            <a:ext cx="3876190" cy="4780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00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Sponsor Experience - 2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221086" y="4691259"/>
            <a:ext cx="1956121" cy="1134319"/>
          </a:xfrm>
          <a:prstGeom prst="wedgeRoundRectCallout">
            <a:avLst>
              <a:gd name="adj1" fmla="val 138618"/>
              <a:gd name="adj2" fmla="val 349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His/her </a:t>
            </a:r>
            <a:r>
              <a:rPr lang="en-GB" dirty="0" err="1" smtClean="0"/>
              <a:t>TenantX</a:t>
            </a:r>
            <a:r>
              <a:rPr lang="en-GB" dirty="0" smtClean="0"/>
              <a:t> Employee or Guest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8803111" y="4691259"/>
            <a:ext cx="2731664" cy="1418567"/>
          </a:xfrm>
          <a:prstGeom prst="wedgeRoundRectCallout">
            <a:avLst>
              <a:gd name="adj1" fmla="val 36060"/>
              <a:gd name="adj2" fmla="val -444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Employee &amp; Guest receipt can encourage user to use the 802.1X secured SSID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174914" y="3256597"/>
            <a:ext cx="1956121" cy="1134319"/>
          </a:xfrm>
          <a:prstGeom prst="wedgeRoundRectCallout">
            <a:avLst>
              <a:gd name="adj1" fmla="val 105842"/>
              <a:gd name="adj2" fmla="val 516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Current Expiry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379780" y="4113440"/>
            <a:ext cx="1166649" cy="2142815"/>
            <a:chOff x="6684579" y="4113440"/>
            <a:chExt cx="1166649" cy="2142815"/>
          </a:xfrm>
        </p:grpSpPr>
        <p:sp>
          <p:nvSpPr>
            <p:cNvPr id="7" name="Rounded Rectangular Callout 6"/>
            <p:cNvSpPr/>
            <p:nvPr/>
          </p:nvSpPr>
          <p:spPr>
            <a:xfrm>
              <a:off x="6684579" y="4113440"/>
              <a:ext cx="1166649" cy="2142815"/>
            </a:xfrm>
            <a:prstGeom prst="wedgeRoundRectCallout">
              <a:avLst>
                <a:gd name="adj1" fmla="val -207347"/>
                <a:gd name="adj2" fmla="val -8208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Duration</a:t>
              </a:r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 smtClean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72172" y="4567942"/>
              <a:ext cx="780952" cy="1380952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770" y="1219487"/>
            <a:ext cx="3704762" cy="3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5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25"/>
            <a:ext cx="10515600" cy="1325563"/>
          </a:xfrm>
        </p:spPr>
        <p:txBody>
          <a:bodyPr/>
          <a:lstStyle/>
          <a:p>
            <a:r>
              <a:rPr lang="en-GB" dirty="0" smtClean="0"/>
              <a:t>Tenant Sponsored-Confirmation &amp; Login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108" y="1240387"/>
            <a:ext cx="3228571" cy="4390476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801133" y="4264548"/>
            <a:ext cx="1956121" cy="1134319"/>
          </a:xfrm>
          <a:prstGeom prst="wedgeRoundRectCallout">
            <a:avLst>
              <a:gd name="adj1" fmla="val -130818"/>
              <a:gd name="adj2" fmla="val 438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Login button available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99505" y="3666817"/>
            <a:ext cx="1956121" cy="1134319"/>
          </a:xfrm>
          <a:prstGeom prst="wedgeRoundRectCallout">
            <a:avLst>
              <a:gd name="adj1" fmla="val 59947"/>
              <a:gd name="adj2" fmla="val 109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Updated Account Expiry Time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126611" y="1421299"/>
            <a:ext cx="2832099" cy="1308100"/>
          </a:xfrm>
          <a:prstGeom prst="wedgeRoundRectCallout">
            <a:avLst>
              <a:gd name="adj1" fmla="val -46529"/>
              <a:gd name="adj2" fmla="val 199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This allows up to 3 devices to use this account. </a:t>
            </a:r>
          </a:p>
          <a:p>
            <a:pPr algn="ctr"/>
            <a:r>
              <a:rPr lang="en-GB" dirty="0" smtClean="0"/>
              <a:t>Maybe should report this on page?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00" y="2595986"/>
            <a:ext cx="3418313" cy="37566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Rounded Rectangular Callout 8"/>
          <p:cNvSpPr/>
          <p:nvPr/>
        </p:nvSpPr>
        <p:spPr>
          <a:xfrm>
            <a:off x="5801133" y="5574563"/>
            <a:ext cx="1956121" cy="1134319"/>
          </a:xfrm>
          <a:prstGeom prst="wedgeRoundRectCallout">
            <a:avLst>
              <a:gd name="adj1" fmla="val 96417"/>
              <a:gd name="adj2" fmla="val -199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But usage of unsecure Guest SSID is blocked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139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175"/>
            <a:ext cx="10515600" cy="1325563"/>
          </a:xfrm>
        </p:spPr>
        <p:txBody>
          <a:bodyPr/>
          <a:lstStyle/>
          <a:p>
            <a:r>
              <a:rPr lang="en-GB" dirty="0" smtClean="0"/>
              <a:t>Connecting to 802.1X SSID or Switch 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2388"/>
            <a:ext cx="10515600" cy="5065712"/>
          </a:xfrm>
        </p:spPr>
        <p:txBody>
          <a:bodyPr>
            <a:normAutofit/>
          </a:bodyPr>
          <a:lstStyle/>
          <a:p>
            <a:r>
              <a:rPr lang="en-GB" dirty="0" smtClean="0"/>
              <a:t>Device can be connected to the 802.1X “secured” SSID/Port</a:t>
            </a:r>
          </a:p>
          <a:p>
            <a:r>
              <a:rPr lang="en-GB" dirty="0" smtClean="0"/>
              <a:t>Device will prompt for a username and password</a:t>
            </a:r>
          </a:p>
          <a:p>
            <a:r>
              <a:rPr lang="en-GB" dirty="0" smtClean="0"/>
              <a:t>ClearPass will accept </a:t>
            </a:r>
          </a:p>
          <a:p>
            <a:pPr lvl="1"/>
            <a:r>
              <a:rPr lang="en-GB" dirty="0" smtClean="0"/>
              <a:t>Initially match on the generic 802.1X service</a:t>
            </a:r>
          </a:p>
          <a:p>
            <a:pPr lvl="2"/>
            <a:r>
              <a:rPr lang="en-GB" dirty="0" smtClean="0"/>
              <a:t>Update the </a:t>
            </a:r>
            <a:r>
              <a:rPr lang="en-GB" dirty="0" err="1" smtClean="0"/>
              <a:t>Endpoint:Owner</a:t>
            </a:r>
            <a:endParaRPr lang="en-GB" dirty="0" smtClean="0"/>
          </a:p>
          <a:p>
            <a:pPr lvl="2"/>
            <a:r>
              <a:rPr lang="en-GB" dirty="0" smtClean="0"/>
              <a:t>CoA Disconnect</a:t>
            </a:r>
          </a:p>
          <a:p>
            <a:pPr lvl="1"/>
            <a:r>
              <a:rPr lang="en-GB" dirty="0" smtClean="0"/>
              <a:t>On reconnection (and subsequent connections) device will match the </a:t>
            </a:r>
            <a:r>
              <a:rPr lang="en-GB" dirty="0" err="1" smtClean="0"/>
              <a:t>TenantX</a:t>
            </a:r>
            <a:r>
              <a:rPr lang="en-GB" dirty="0" smtClean="0"/>
              <a:t> service</a:t>
            </a:r>
          </a:p>
          <a:p>
            <a:pPr lvl="2"/>
            <a:r>
              <a:rPr lang="en-GB" dirty="0" smtClean="0"/>
              <a:t>Easier for reporting</a:t>
            </a:r>
          </a:p>
          <a:p>
            <a:r>
              <a:rPr lang="en-GB" dirty="0" smtClean="0"/>
              <a:t>If this is a MS Domain PC a special 802.1X Profile (SSID) will have to be created with the employee username and password</a:t>
            </a:r>
          </a:p>
          <a:p>
            <a:pPr lvl="1"/>
            <a:r>
              <a:rPr lang="en-GB" dirty="0" smtClean="0"/>
              <a:t>Better to use a trusted certificate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812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3914</TotalTime>
  <Words>836</Words>
  <Application>Microsoft Office PowerPoint</Application>
  <PresentationFormat>Widescreen</PresentationFormat>
  <Paragraphs>174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Pseudo Multi-Tenant</vt:lpstr>
      <vt:lpstr>ServiceProvider Tenant Environment</vt:lpstr>
      <vt:lpstr>User Experience</vt:lpstr>
      <vt:lpstr>Tenant Employee/Guest Sponsored Registration</vt:lpstr>
      <vt:lpstr>Tenant Employee/Guest Sponsored-Registration</vt:lpstr>
      <vt:lpstr>Sponsor Experience - 1</vt:lpstr>
      <vt:lpstr>Sponsor Experience - 2</vt:lpstr>
      <vt:lpstr>Tenant Sponsored-Confirmation &amp; Login</vt:lpstr>
      <vt:lpstr>Connecting to 802.1X SSID or Switch Port</vt:lpstr>
      <vt:lpstr>TenantX Employee connect to Secured SSID</vt:lpstr>
      <vt:lpstr>Tenant Employee  Account  Details</vt:lpstr>
      <vt:lpstr>Guest Login</vt:lpstr>
      <vt:lpstr>Guest Account  Details</vt:lpstr>
      <vt:lpstr>TenantX Employee  Guest Account Management</vt:lpstr>
      <vt:lpstr>TenantX Employee CPG Login</vt:lpstr>
      <vt:lpstr>Active Session: TenantX and Guests</vt:lpstr>
      <vt:lpstr>Create Guest Account</vt:lpstr>
      <vt:lpstr>View Accounts: TenantX Employees and associated Guests</vt:lpstr>
      <vt:lpstr>View TenentX non-802.1X Devices</vt:lpstr>
      <vt:lpstr>TenantX Employee Sponsor Register Device </vt:lpstr>
      <vt:lpstr>Sponsored Device Registration - 1</vt:lpstr>
      <vt:lpstr>Sponsored Device Registration - 2</vt:lpstr>
      <vt:lpstr>Sponsored Device Confirmation</vt:lpstr>
      <vt:lpstr>Device Connection</vt:lpstr>
      <vt:lpstr>Tenant Creation</vt:lpstr>
      <vt:lpstr>Policy Manager</vt:lpstr>
      <vt:lpstr>Create Tenant Admin Account - 1</vt:lpstr>
      <vt:lpstr>Create Tenant Admin Account - 2</vt:lpstr>
      <vt:lpstr>Create a Tenant in CPG</vt:lpstr>
      <vt:lpstr>Create Tenant Admin Account - 1</vt:lpstr>
      <vt:lpstr>Create Tenant Admin  Account - 2</vt:lpstr>
      <vt:lpstr>Create Tenant  Admin Account - 3</vt:lpstr>
      <vt:lpstr>Create Tenant Admin Account - 4</vt:lpstr>
      <vt:lpstr>Create Tenant Admin Account - 5</vt:lpstr>
      <vt:lpstr>Create Tenant Admin Account - 6</vt:lpstr>
      <vt:lpstr>Create Tenant Admin Account – 6a</vt:lpstr>
      <vt:lpstr>TenantX Admin CPG Login</vt:lpstr>
      <vt:lpstr>TenantX Admin Login to CPG</vt:lpstr>
      <vt:lpstr>TenantX Admin Active Sessions</vt:lpstr>
      <vt:lpstr>TenantX Admin Create Employee/Guest  Account</vt:lpstr>
      <vt:lpstr>TenantX Admin Create Device</vt:lpstr>
      <vt:lpstr>TenantX Admin Manage Employee/Guest  Accounts</vt:lpstr>
      <vt:lpstr>TenantX Admin Manage Device Accounts</vt:lpstr>
      <vt:lpstr>Reporting</vt:lpstr>
    </vt:vector>
  </TitlesOfParts>
  <Company>Aruba Networks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Derin Mellor</dc:creator>
  <cp:lastModifiedBy>Derin Mellor</cp:lastModifiedBy>
  <cp:revision>93</cp:revision>
  <dcterms:created xsi:type="dcterms:W3CDTF">2017-05-12T09:34:58Z</dcterms:created>
  <dcterms:modified xsi:type="dcterms:W3CDTF">2017-06-22T18:00:15Z</dcterms:modified>
</cp:coreProperties>
</file>