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4"/>
  </p:sldMasterIdLst>
  <p:notesMasterIdLst>
    <p:notesMasterId r:id="rId18"/>
  </p:notesMasterIdLst>
  <p:sldIdLst>
    <p:sldId id="637" r:id="rId5"/>
    <p:sldId id="696" r:id="rId6"/>
    <p:sldId id="760" r:id="rId7"/>
    <p:sldId id="678" r:id="rId8"/>
    <p:sldId id="759" r:id="rId9"/>
    <p:sldId id="749" r:id="rId10"/>
    <p:sldId id="761" r:id="rId11"/>
    <p:sldId id="750" r:id="rId12"/>
    <p:sldId id="753" r:id="rId13"/>
    <p:sldId id="752" r:id="rId14"/>
    <p:sldId id="755" r:id="rId15"/>
    <p:sldId id="756" r:id="rId16"/>
    <p:sldId id="64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9pPr>
  </p:defaultTextStyle>
  <p:extLst>
    <p:ext uri="{521415D9-36F7-43E2-AB2F-B90AF26B5E84}">
      <p14:sectionLst xmlns:p14="http://schemas.microsoft.com/office/powerpoint/2010/main">
        <p14:section name="Opening" id="{04066F75-2F15-F841-903A-48D160BDA0D1}">
          <p14:sldIdLst>
            <p14:sldId id="637"/>
          </p14:sldIdLst>
        </p14:section>
        <p14:section name="OnGuard" id="{43D1E233-4813-F04B-AF40-EFD4686F3141}">
          <p14:sldIdLst>
            <p14:sldId id="696"/>
            <p14:sldId id="760"/>
            <p14:sldId id="678"/>
            <p14:sldId id="759"/>
            <p14:sldId id="749"/>
            <p14:sldId id="761"/>
            <p14:sldId id="750"/>
            <p14:sldId id="753"/>
            <p14:sldId id="752"/>
            <p14:sldId id="755"/>
            <p14:sldId id="756"/>
          </p14:sldIdLst>
        </p14:section>
        <p14:section name="Thank You" id="{03842248-B8E1-2D40-A4B2-1A16723A1224}">
          <p14:sldIdLst>
            <p14:sldId id="64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0"/>
    <a:srgbClr val="004876"/>
    <a:srgbClr val="005D97"/>
    <a:srgbClr val="DF6A26"/>
    <a:srgbClr val="A6A741"/>
    <a:srgbClr val="87B5AC"/>
    <a:srgbClr val="D5D755"/>
    <a:srgbClr val="9FD5CA"/>
    <a:srgbClr val="282D2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6" autoAdjust="0"/>
    <p:restoredTop sz="98093" autoAdjust="0"/>
  </p:normalViewPr>
  <p:slideViewPr>
    <p:cSldViewPr snapToGrid="0" snapToObjects="1">
      <p:cViewPr>
        <p:scale>
          <a:sx n="143" d="100"/>
          <a:sy n="143" d="100"/>
        </p:scale>
        <p:origin x="-504" y="344"/>
      </p:cViewPr>
      <p:guideLst>
        <p:guide orient="horz" pos="70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7DACDE-8477-5E43-B17A-9FA623C4ADAA}" type="datetime1">
              <a:rPr lang="en-US"/>
              <a:pPr>
                <a:defRPr/>
              </a:pPr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5BED69-ED0B-B74B-9B77-B6A03253A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34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networks mobility-defined instead</a:t>
            </a:r>
            <a:r>
              <a:rPr lang="en-US" baseline="0" dirty="0" smtClean="0"/>
              <a:t> of fixed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7663-FC09-473C-81BD-E9A80236EEA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8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3" y="1281799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pic>
        <p:nvPicPr>
          <p:cNvPr id="4" name="Picture 3" descr="ARUB_logo_RGB_rev-n_l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86" y="110931"/>
            <a:ext cx="1804300" cy="924704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20130" y="6414478"/>
            <a:ext cx="2155711" cy="2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1"/>
                </a:solidFill>
                <a:cs typeface="Arial" charset="0"/>
              </a:rPr>
            </a:br>
            <a:r>
              <a:rPr lang="en-US" sz="600" dirty="0">
                <a:solidFill>
                  <a:schemeClr val="bg1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</a:t>
            </a:r>
            <a:r>
              <a:rPr lang="en-US" altLang="zh-TW" sz="600" dirty="0" smtClean="0">
                <a:solidFill>
                  <a:schemeClr val="bg1"/>
                </a:solidFill>
                <a:cs typeface="Arial" charset="0"/>
              </a:rPr>
              <a:t>4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All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rights reserved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3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864" y="588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787577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4699001" y="1258698"/>
            <a:ext cx="4047072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119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60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4" y="1445891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097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5180" y="1521265"/>
            <a:ext cx="7543800" cy="4224580"/>
          </a:xfrm>
          <a:prstGeom prst="rect">
            <a:avLst/>
          </a:prstGeo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7212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39184" y="1258706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6"/>
          </p:nvPr>
        </p:nvSpPr>
        <p:spPr>
          <a:xfrm>
            <a:off x="4699001" y="1258698"/>
            <a:ext cx="4047072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881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439184" y="1258706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6"/>
          </p:nvPr>
        </p:nvSpPr>
        <p:spPr>
          <a:xfrm>
            <a:off x="4699001" y="1258698"/>
            <a:ext cx="4047072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925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_Dar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6415695"/>
            <a:ext cx="802386" cy="42519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4" y="1445891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buFont typeface="Arial"/>
              <a:buChar char="•"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73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9676" y="1397020"/>
            <a:ext cx="7757977" cy="3131859"/>
          </a:xfrm>
          <a:prstGeom prst="rect">
            <a:avLst/>
          </a:prstGeom>
        </p:spPr>
        <p:txBody>
          <a:bodyPr/>
          <a:lstStyle>
            <a:lvl1pPr marL="457200" indent="-457200">
              <a:buSzPct val="96000"/>
              <a:buFont typeface="Arial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2400" baseline="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Sub headline 24 </a:t>
            </a:r>
            <a:r>
              <a:rPr lang="en-US" dirty="0" err="1" smtClean="0"/>
              <a:t>pt</a:t>
            </a:r>
            <a:r>
              <a:rPr lang="en-US" dirty="0" smtClean="0"/>
              <a:t>, Arial bold, Text 1</a:t>
            </a:r>
          </a:p>
          <a:p>
            <a:pPr lvl="0"/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6415695"/>
            <a:ext cx="802386" cy="4251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300719" y="6464075"/>
            <a:ext cx="45131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618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20130" y="6414478"/>
            <a:ext cx="2155711" cy="2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1"/>
                </a:solidFill>
                <a:cs typeface="Arial" charset="0"/>
              </a:rPr>
            </a:br>
            <a:r>
              <a:rPr lang="en-US" sz="600" dirty="0">
                <a:solidFill>
                  <a:schemeClr val="bg1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</a:t>
            </a:r>
            <a:r>
              <a:rPr lang="en-US" altLang="zh-TW" sz="600" dirty="0" smtClean="0">
                <a:solidFill>
                  <a:schemeClr val="bg1"/>
                </a:solidFill>
                <a:cs typeface="Arial" charset="0"/>
              </a:rPr>
              <a:t>4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All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864" y="588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4685" y="116507"/>
            <a:ext cx="1783080" cy="944880"/>
          </a:xfrm>
          <a:prstGeom prst="rect">
            <a:avLst/>
          </a:prstGeom>
        </p:spPr>
      </p:pic>
      <p:sp>
        <p:nvSpPr>
          <p:cNvPr id="14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3" y="1281799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3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40707940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Pag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39184" y="1258706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99001" y="1258698"/>
            <a:ext cx="4047072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6415695"/>
            <a:ext cx="802386" cy="4251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73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Page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120952"/>
            <a:ext cx="9144000" cy="6978952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39184" y="1258706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6415695"/>
            <a:ext cx="802386" cy="42519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73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Page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254000"/>
            <a:ext cx="9144000" cy="7112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99001" y="1258698"/>
            <a:ext cx="4047072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6415695"/>
            <a:ext cx="802386" cy="42519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73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Page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254000"/>
            <a:ext cx="9144000" cy="7112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6415695"/>
            <a:ext cx="802386" cy="42519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140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634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1833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2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4500" b="0" dirty="0" smtClean="0"/>
              <a:t>THANK YOU</a:t>
            </a:r>
            <a:endParaRPr lang="en-US" sz="4500" b="0" dirty="0"/>
          </a:p>
        </p:txBody>
      </p:sp>
    </p:spTree>
    <p:extLst>
      <p:ext uri="{BB962C8B-B14F-4D97-AF65-F5344CB8AC3E}">
        <p14:creationId xmlns:p14="http://schemas.microsoft.com/office/powerpoint/2010/main" val="27292828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2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4500" b="0" dirty="0" smtClean="0"/>
              <a:t>THANK YOU</a:t>
            </a:r>
            <a:endParaRPr lang="en-US" sz="4500" b="0" dirty="0"/>
          </a:p>
        </p:txBody>
      </p:sp>
    </p:spTree>
    <p:extLst>
      <p:ext uri="{BB962C8B-B14F-4D97-AF65-F5344CB8AC3E}">
        <p14:creationId xmlns:p14="http://schemas.microsoft.com/office/powerpoint/2010/main" val="34066956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Page ( No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2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2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310093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4789" y="6390890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4"/>
            <a:ext cx="802386" cy="42519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00719" y="6464074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803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_option2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978400" y="642463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chemeClr val="bg1"/>
                </a:solidFill>
                <a:cs typeface="Arial" charset="0"/>
              </a:rPr>
              <a:t>CONFIDENTIAL 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Copyright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201</a:t>
            </a:r>
            <a:r>
              <a:rPr lang="en-US" altLang="zh-TW" sz="900" dirty="0" smtClean="0">
                <a:solidFill>
                  <a:schemeClr val="bg1"/>
                </a:solidFill>
                <a:cs typeface="Arial" charset="0"/>
              </a:rPr>
              <a:t>4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All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5038" y="132889"/>
            <a:ext cx="1751332" cy="92873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1" y="8261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3" y="1281799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DF6A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3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8105073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_option3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978400" y="642463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chemeClr val="bg1"/>
                </a:solidFill>
                <a:cs typeface="Arial" charset="0"/>
              </a:rPr>
              <a:t>CONFIDENTIAL 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Copyright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201</a:t>
            </a:r>
            <a:r>
              <a:rPr lang="en-US" altLang="zh-TW" sz="900" dirty="0" smtClean="0">
                <a:solidFill>
                  <a:schemeClr val="bg1"/>
                </a:solidFill>
                <a:cs typeface="Arial" charset="0"/>
              </a:rPr>
              <a:t>4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All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rights reserved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32211" y="8261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RUB_logo_RGB_rev-n_l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9" y="139135"/>
            <a:ext cx="1804300" cy="924704"/>
          </a:xfrm>
          <a:prstGeom prst="rect">
            <a:avLst/>
          </a:prstGeom>
        </p:spPr>
      </p:pic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3" y="1281799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3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3810881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_option3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978400" y="642463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chemeClr val="bg1"/>
                </a:solidFill>
                <a:cs typeface="Arial" charset="0"/>
              </a:rPr>
              <a:t>CONFIDENTIAL 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Copyright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201</a:t>
            </a:r>
            <a:r>
              <a:rPr lang="en-US" altLang="zh-TW" sz="900" dirty="0" smtClean="0">
                <a:solidFill>
                  <a:schemeClr val="bg1"/>
                </a:solidFill>
                <a:cs typeface="Arial" charset="0"/>
              </a:rPr>
              <a:t>4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chemeClr val="bg1"/>
                </a:solidFill>
                <a:cs typeface="Arial" charset="0"/>
              </a:rPr>
              <a:t>All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rights reserved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32211" y="8261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907" y="144728"/>
            <a:ext cx="1783080" cy="944880"/>
          </a:xfrm>
          <a:prstGeom prst="rect">
            <a:avLst/>
          </a:prstGeom>
        </p:spPr>
      </p:pic>
      <p:sp>
        <p:nvSpPr>
          <p:cNvPr id="11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3" y="1281799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3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566789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4" y="1445891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310093"/>
            <a:ext cx="7366000" cy="473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84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5180" y="1521265"/>
            <a:ext cx="7543800" cy="4224580"/>
          </a:xfrm>
          <a:prstGeom prst="rect">
            <a:avLst/>
          </a:prstGeo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68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39184" y="1258706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4699001" y="1258698"/>
            <a:ext cx="4047072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11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94789" y="6390891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5344" y="6415695"/>
            <a:ext cx="802386" cy="42519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00719" y="646407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9533" y="310094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39184" y="1258706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655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90" y="4197351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3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93" r:id="rId2"/>
    <p:sldLayoutId id="2147483783" r:id="rId3"/>
    <p:sldLayoutId id="2147483785" r:id="rId4"/>
    <p:sldLayoutId id="2147483794" r:id="rId5"/>
    <p:sldLayoutId id="2147483799" r:id="rId6"/>
    <p:sldLayoutId id="2147483800" r:id="rId7"/>
    <p:sldLayoutId id="2147483802" r:id="rId8"/>
    <p:sldLayoutId id="2147483801" r:id="rId9"/>
    <p:sldLayoutId id="2147483803" r:id="rId10"/>
    <p:sldLayoutId id="2147483804" r:id="rId11"/>
    <p:sldLayoutId id="2147483724" r:id="rId12"/>
    <p:sldLayoutId id="2147483795" r:id="rId13"/>
    <p:sldLayoutId id="2147483787" r:id="rId14"/>
    <p:sldLayoutId id="2147483789" r:id="rId15"/>
    <p:sldLayoutId id="2147483790" r:id="rId16"/>
    <p:sldLayoutId id="2147483806" r:id="rId17"/>
    <p:sldLayoutId id="2147483788" r:id="rId18"/>
    <p:sldLayoutId id="2147483738" r:id="rId19"/>
    <p:sldLayoutId id="2147483796" r:id="rId20"/>
    <p:sldLayoutId id="2147483797" r:id="rId21"/>
    <p:sldLayoutId id="2147483798" r:id="rId22"/>
    <p:sldLayoutId id="2147483808" r:id="rId23"/>
    <p:sldLayoutId id="2147483782" r:id="rId24"/>
    <p:sldLayoutId id="2147483729" r:id="rId25"/>
    <p:sldLayoutId id="2147483791" r:id="rId26"/>
    <p:sldLayoutId id="2147483792" r:id="rId27"/>
    <p:sldLayoutId id="2147483809" r:id="rId2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2800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ClearPass 6.4 TOI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Brisbane Release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Version 1.1, 9/15/2014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828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 DA:  Tips and Tricks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Agent Message Enforcement Profile to overwrite messages seen on success or failure page</a:t>
            </a:r>
          </a:p>
          <a:p>
            <a:r>
              <a:rPr lang="en-US" dirty="0" smtClean="0"/>
              <a:t>Set Login Delay to more than default of “0” to present the message before redirect to welcome page (on success)</a:t>
            </a:r>
          </a:p>
          <a:p>
            <a:pPr lvl="1"/>
            <a:r>
              <a:rPr lang="en-US" dirty="0" smtClean="0"/>
              <a:t>Also helps ensure that CoA and </a:t>
            </a:r>
            <a:r>
              <a:rPr lang="en-US" dirty="0" err="1" smtClean="0"/>
              <a:t>reauth</a:t>
            </a:r>
            <a:r>
              <a:rPr lang="en-US" dirty="0" smtClean="0"/>
              <a:t> takes place before client tries to open welcome page</a:t>
            </a:r>
          </a:p>
          <a:p>
            <a:r>
              <a:rPr lang="en-US" dirty="0" smtClean="0"/>
              <a:t>To start from scratch during demo/</a:t>
            </a:r>
            <a:r>
              <a:rPr lang="en-US" dirty="0" err="1" smtClean="0"/>
              <a:t>eval</a:t>
            </a:r>
            <a:r>
              <a:rPr lang="en-US" dirty="0" smtClean="0"/>
              <a:t>, delete installed </a:t>
            </a:r>
            <a:r>
              <a:rPr lang="en-US" dirty="0" err="1" smtClean="0"/>
              <a:t>OnGuard</a:t>
            </a:r>
            <a:r>
              <a:rPr lang="en-US" dirty="0" smtClean="0"/>
              <a:t> browser plugin or </a:t>
            </a:r>
            <a:r>
              <a:rPr lang="en-US" dirty="0" err="1" smtClean="0"/>
              <a:t>OnGuard</a:t>
            </a:r>
            <a:r>
              <a:rPr lang="en-US" dirty="0" smtClean="0"/>
              <a:t> application</a:t>
            </a:r>
          </a:p>
          <a:p>
            <a:pPr lvl="1"/>
            <a:r>
              <a:rPr lang="en-US" dirty="0" smtClean="0"/>
              <a:t>Agent installation does not require admin rights as an FYI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695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: Dissolvable Agent 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differences between DA and PA</a:t>
            </a:r>
          </a:p>
          <a:p>
            <a:pPr lvl="1"/>
            <a:r>
              <a:rPr lang="en-US" dirty="0" smtClean="0"/>
              <a:t>DA does not support auto-remediation</a:t>
            </a:r>
          </a:p>
          <a:p>
            <a:pPr lvl="1"/>
            <a:r>
              <a:rPr lang="en-US" dirty="0" smtClean="0"/>
              <a:t>DA does not continuously monitor system health</a:t>
            </a:r>
          </a:p>
          <a:p>
            <a:pPr lvl="1"/>
            <a:r>
              <a:rPr lang="en-US" dirty="0" smtClean="0"/>
              <a:t>DA is launched on-demand by Health Check Portal</a:t>
            </a:r>
          </a:p>
          <a:p>
            <a:pPr lvl="1"/>
            <a:r>
              <a:rPr lang="en-US" dirty="0" smtClean="0"/>
              <a:t>DA performs health checks and exits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360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: Native Dissolvable Agent Workflow</a:t>
            </a:r>
            <a:endParaRPr lang="en-US" dirty="0"/>
          </a:p>
        </p:txBody>
      </p:sp>
      <p:pic>
        <p:nvPicPr>
          <p:cNvPr id="3" name="Picture 2" descr="GuestPortalFlow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17" y="1173319"/>
            <a:ext cx="6838296" cy="51052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165011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9246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: Connectivity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Feature #21647</a:t>
            </a:r>
          </a:p>
          <a:p>
            <a:pPr lvl="1"/>
            <a:r>
              <a:rPr lang="en-US" dirty="0" smtClean="0"/>
              <a:t>Related feature: 22943</a:t>
            </a:r>
          </a:p>
          <a:p>
            <a:r>
              <a:rPr lang="en-US" dirty="0" err="1" smtClean="0"/>
              <a:t>OnGuard</a:t>
            </a:r>
            <a:r>
              <a:rPr lang="en-US" dirty="0" smtClean="0"/>
              <a:t> Agent now performs the following tests:</a:t>
            </a:r>
          </a:p>
          <a:p>
            <a:pPr lvl="1"/>
            <a:r>
              <a:rPr lang="en-US" dirty="0" smtClean="0"/>
              <a:t>ICMP Echo (ping) to ClearPass</a:t>
            </a:r>
          </a:p>
          <a:p>
            <a:pPr lvl="1"/>
            <a:r>
              <a:rPr lang="en-US" dirty="0" err="1" smtClean="0"/>
              <a:t>Traceroute</a:t>
            </a:r>
            <a:r>
              <a:rPr lang="en-US" dirty="0" smtClean="0"/>
              <a:t> to ClearPass</a:t>
            </a:r>
          </a:p>
          <a:p>
            <a:pPr lvl="1"/>
            <a:r>
              <a:rPr lang="en-US" dirty="0" smtClean="0"/>
              <a:t>SSL connectivity to ClearPass (TCP 443)</a:t>
            </a:r>
          </a:p>
          <a:p>
            <a:pPr lvl="1"/>
            <a:r>
              <a:rPr lang="en-US" dirty="0" smtClean="0"/>
              <a:t>Control channel availability to ClearPass (TCP 6658)</a:t>
            </a:r>
          </a:p>
          <a:p>
            <a:r>
              <a:rPr lang="en-US" dirty="0" smtClean="0"/>
              <a:t>Also checks internal communication between </a:t>
            </a:r>
            <a:r>
              <a:rPr lang="en-US" dirty="0" err="1" smtClean="0"/>
              <a:t>OnGuard</a:t>
            </a:r>
            <a:r>
              <a:rPr lang="en-US" dirty="0" smtClean="0"/>
              <a:t> frontend and backend</a:t>
            </a:r>
          </a:p>
          <a:p>
            <a:pPr lvl="1"/>
            <a:r>
              <a:rPr lang="en-US" dirty="0" err="1" smtClean="0"/>
              <a:t>Locahost</a:t>
            </a:r>
            <a:r>
              <a:rPr lang="en-US" dirty="0" smtClean="0"/>
              <a:t> on TCP 25427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927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OnGuard</a:t>
            </a:r>
            <a:r>
              <a:rPr lang="en-US" dirty="0"/>
              <a:t>: Connectivity Tests</a:t>
            </a:r>
          </a:p>
        </p:txBody>
      </p:sp>
      <p:pic>
        <p:nvPicPr>
          <p:cNvPr id="4" name="Picture 3" descr="connectivity-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0" y="1198875"/>
            <a:ext cx="4206167" cy="5072764"/>
          </a:xfrm>
          <a:prstGeom prst="rect">
            <a:avLst/>
          </a:prstGeom>
          <a:ln>
            <a:solidFill>
              <a:srgbClr val="6A82AA"/>
            </a:solidFill>
          </a:ln>
        </p:spPr>
      </p:pic>
    </p:spTree>
    <p:extLst>
      <p:ext uri="{BB962C8B-B14F-4D97-AF65-F5344CB8AC3E}">
        <p14:creationId xmlns:p14="http://schemas.microsoft.com/office/powerpoint/2010/main" val="4822566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: Admin Control of Agent 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Feature #19320</a:t>
            </a:r>
          </a:p>
          <a:p>
            <a:pPr lvl="1"/>
            <a:r>
              <a:rPr lang="en-US" dirty="0" smtClean="0"/>
              <a:t>Related Features: #24072, #24073</a:t>
            </a:r>
          </a:p>
          <a:p>
            <a:r>
              <a:rPr lang="en-US" dirty="0" smtClean="0"/>
              <a:t>Hide Quit button on agents for Windows and Mac</a:t>
            </a:r>
          </a:p>
          <a:p>
            <a:pPr lvl="1"/>
            <a:r>
              <a:rPr lang="en-US" dirty="0" smtClean="0"/>
              <a:t>New option in the Agent Enforcement Profile</a:t>
            </a:r>
          </a:p>
          <a:p>
            <a:pPr lvl="1"/>
            <a:endParaRPr lang="en-US" dirty="0"/>
          </a:p>
        </p:txBody>
      </p:sp>
      <p:pic>
        <p:nvPicPr>
          <p:cNvPr id="4" name="Picture 3" descr="2014-09-02_09-07-31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0" y="3454608"/>
            <a:ext cx="8229600" cy="229123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6429441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OnGuard</a:t>
            </a:r>
            <a:r>
              <a:rPr lang="en-US" dirty="0"/>
              <a:t>: Admin Control of Agent UI</a:t>
            </a:r>
          </a:p>
        </p:txBody>
      </p:sp>
      <p:pic>
        <p:nvPicPr>
          <p:cNvPr id="4" name="Picture 3" descr="quit-false-ca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11701"/>
          <a:stretch/>
        </p:blipFill>
        <p:spPr>
          <a:xfrm>
            <a:off x="1225563" y="1261036"/>
            <a:ext cx="6616273" cy="4983771"/>
          </a:xfrm>
          <a:prstGeom prst="rect">
            <a:avLst/>
          </a:prstGeom>
          <a:ln>
            <a:solidFill>
              <a:srgbClr val="6A82AA"/>
            </a:solidFill>
          </a:ln>
        </p:spPr>
      </p:pic>
      <p:pic>
        <p:nvPicPr>
          <p:cNvPr id="5" name="Picture 4" descr="quit-option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4" t="9801"/>
          <a:stretch/>
        </p:blipFill>
        <p:spPr>
          <a:xfrm>
            <a:off x="1225563" y="1146330"/>
            <a:ext cx="6616273" cy="5098478"/>
          </a:xfrm>
          <a:prstGeom prst="rect">
            <a:avLst/>
          </a:prstGeom>
          <a:ln>
            <a:solidFill>
              <a:srgbClr val="6A82AA"/>
            </a:solidFill>
          </a:ln>
        </p:spPr>
      </p:pic>
    </p:spTree>
    <p:extLst>
      <p:ext uri="{BB962C8B-B14F-4D97-AF65-F5344CB8AC3E}">
        <p14:creationId xmlns:p14="http://schemas.microsoft.com/office/powerpoint/2010/main" val="28775190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: Dissolvable Agent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Adds support for a native application to run </a:t>
            </a:r>
            <a:r>
              <a:rPr lang="en-US" dirty="0" err="1" smtClean="0"/>
              <a:t>OnGuard</a:t>
            </a:r>
            <a:r>
              <a:rPr lang="en-US" dirty="0" smtClean="0"/>
              <a:t> DA instead of Java</a:t>
            </a:r>
          </a:p>
          <a:p>
            <a:pPr lvl="1"/>
            <a:r>
              <a:rPr lang="en-US" dirty="0" smtClean="0"/>
              <a:t>Only supported on OSX and Windows</a:t>
            </a:r>
          </a:p>
          <a:p>
            <a:pPr lvl="1"/>
            <a:r>
              <a:rPr lang="en-US" dirty="0" smtClean="0"/>
              <a:t>DMG on OSX, EXE on Windows</a:t>
            </a:r>
          </a:p>
          <a:p>
            <a:r>
              <a:rPr lang="en-US" dirty="0" smtClean="0"/>
              <a:t>Supports 3 modes for backwards compatibility and interoperability:</a:t>
            </a:r>
          </a:p>
          <a:p>
            <a:pPr lvl="1"/>
            <a:r>
              <a:rPr lang="en-US" dirty="0" smtClean="0"/>
              <a:t>Native Agent Only</a:t>
            </a:r>
          </a:p>
          <a:p>
            <a:pPr lvl="2"/>
            <a:r>
              <a:rPr lang="en-US" dirty="0" smtClean="0"/>
              <a:t>With automatically detect Linux and provide Java</a:t>
            </a:r>
          </a:p>
          <a:p>
            <a:pPr lvl="1"/>
            <a:r>
              <a:rPr lang="en-US" dirty="0" smtClean="0"/>
              <a:t>Native Agent with Java Fallback</a:t>
            </a:r>
          </a:p>
          <a:p>
            <a:pPr lvl="2"/>
            <a:r>
              <a:rPr lang="en-US" dirty="0" smtClean="0"/>
              <a:t>Provides links to both for all OSs</a:t>
            </a:r>
          </a:p>
          <a:p>
            <a:pPr lvl="1"/>
            <a:r>
              <a:rPr lang="en-US" dirty="0" smtClean="0"/>
              <a:t>Java Only</a:t>
            </a:r>
          </a:p>
          <a:p>
            <a:pPr lvl="2"/>
            <a:r>
              <a:rPr lang="en-US" dirty="0" smtClean="0"/>
              <a:t>Same as pre-6.4 behavior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749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OnGuard</a:t>
            </a:r>
            <a:r>
              <a:rPr lang="en-US" dirty="0"/>
              <a:t>: Dissolvable </a:t>
            </a:r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/>
              <a:t>will be required to download and launch the agent </a:t>
            </a:r>
            <a:r>
              <a:rPr lang="en-US" dirty="0" smtClean="0"/>
              <a:t>only once</a:t>
            </a:r>
            <a:endParaRPr lang="en-US" dirty="0"/>
          </a:p>
          <a:p>
            <a:pPr lvl="1"/>
            <a:r>
              <a:rPr lang="en-US" dirty="0"/>
              <a:t>The first time they connect to the network or start health </a:t>
            </a:r>
            <a:r>
              <a:rPr lang="en-US" dirty="0" smtClean="0"/>
              <a:t>check</a:t>
            </a:r>
          </a:p>
          <a:p>
            <a:pPr lvl="1"/>
            <a:r>
              <a:rPr lang="en-US" dirty="0" smtClean="0"/>
              <a:t>Once installed, the Guest Page will launch the agent automatically</a:t>
            </a:r>
          </a:p>
          <a:p>
            <a:r>
              <a:rPr lang="en-US" dirty="0" smtClean="0"/>
              <a:t>Agent will persist on user’s machine</a:t>
            </a:r>
            <a:endParaRPr lang="en-US" dirty="0"/>
          </a:p>
          <a:p>
            <a:r>
              <a:rPr lang="en-US" dirty="0"/>
              <a:t>Java-based agent </a:t>
            </a:r>
            <a:r>
              <a:rPr lang="en-US" dirty="0" smtClean="0"/>
              <a:t>is still an option</a:t>
            </a:r>
            <a:endParaRPr lang="en-US" dirty="0"/>
          </a:p>
          <a:p>
            <a:pPr lvl="1"/>
            <a:r>
              <a:rPr lang="en-US" dirty="0"/>
              <a:t>Because no native dissolvable agent for Linux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945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: Workflows/Configuration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“Login Method” called “Policy-Initiated”</a:t>
            </a:r>
          </a:p>
          <a:p>
            <a:pPr lvl="1"/>
            <a:r>
              <a:rPr lang="en-US" dirty="0" smtClean="0"/>
              <a:t>This prevents the need for a service in CPPM to initiate a CoA from </a:t>
            </a:r>
            <a:r>
              <a:rPr lang="en-US" dirty="0" err="1" smtClean="0"/>
              <a:t>weblogin</a:t>
            </a:r>
            <a:r>
              <a:rPr lang="en-US" dirty="0" smtClean="0"/>
              <a:t> page.  </a:t>
            </a:r>
          </a:p>
          <a:p>
            <a:pPr lvl="1"/>
            <a:r>
              <a:rPr lang="en-US" dirty="0" smtClean="0"/>
              <a:t>Relies on other service (i.e., </a:t>
            </a:r>
            <a:r>
              <a:rPr lang="en-US" dirty="0" err="1" smtClean="0"/>
              <a:t>OnGuard</a:t>
            </a:r>
            <a:r>
              <a:rPr lang="en-US" dirty="0" smtClean="0"/>
              <a:t> service) to initiate CoA or policy change</a:t>
            </a:r>
          </a:p>
          <a:p>
            <a:pPr lvl="2"/>
            <a:r>
              <a:rPr lang="en-US" dirty="0" smtClean="0"/>
              <a:t>Mimics what solution looked like pre-6.3, 6.3 we needed an extra service.</a:t>
            </a:r>
          </a:p>
          <a:p>
            <a:r>
              <a:rPr lang="en-US" dirty="0" smtClean="0"/>
              <a:t>New “Authentication Method” called “Auto”</a:t>
            </a:r>
          </a:p>
          <a:p>
            <a:pPr lvl="1"/>
            <a:r>
              <a:rPr lang="en-US" dirty="0" smtClean="0"/>
              <a:t>This prevents the need to code in a “click here” button (or require login) to do an anonymous login to get user to </a:t>
            </a:r>
            <a:r>
              <a:rPr lang="en-US" dirty="0" err="1" smtClean="0"/>
              <a:t>OnGuard</a:t>
            </a:r>
            <a:r>
              <a:rPr lang="en-US" dirty="0" smtClean="0"/>
              <a:t> DA (6.3 behavior).</a:t>
            </a:r>
          </a:p>
          <a:p>
            <a:pPr lvl="1"/>
            <a:r>
              <a:rPr lang="en-US" dirty="0" smtClean="0"/>
              <a:t>With this set, user is redirected directly to </a:t>
            </a:r>
            <a:r>
              <a:rPr lang="en-US" dirty="0" err="1" smtClean="0"/>
              <a:t>OnGuard</a:t>
            </a:r>
            <a:r>
              <a:rPr lang="en-US" dirty="0" smtClean="0"/>
              <a:t> DA health check, no login, no buttons and when combined with the above, no service needed for </a:t>
            </a:r>
            <a:r>
              <a:rPr lang="en-US" dirty="0" err="1" smtClean="0"/>
              <a:t>weblogin</a:t>
            </a:r>
            <a:r>
              <a:rPr lang="en-US" dirty="0" smtClean="0"/>
              <a:t> authentication.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716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OnGuard</a:t>
            </a:r>
            <a:r>
              <a:rPr lang="en-US" dirty="0" smtClean="0"/>
              <a:t> DA Example</a:t>
            </a:r>
            <a:endParaRPr lang="en-US" dirty="0"/>
          </a:p>
        </p:txBody>
      </p:sp>
      <p:pic>
        <p:nvPicPr>
          <p:cNvPr id="4" name="Picture 3" descr="2014-08-27 10.55.22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992"/>
            <a:ext cx="6781800" cy="3403600"/>
          </a:xfrm>
          <a:prstGeom prst="rect">
            <a:avLst/>
          </a:prstGeom>
        </p:spPr>
      </p:pic>
      <p:pic>
        <p:nvPicPr>
          <p:cNvPr id="6" name="Picture 5" descr="2014-08-27 10.55.35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164"/>
            <a:ext cx="9144000" cy="5765836"/>
          </a:xfrm>
          <a:prstGeom prst="rect">
            <a:avLst/>
          </a:prstGeom>
        </p:spPr>
      </p:pic>
      <p:pic>
        <p:nvPicPr>
          <p:cNvPr id="7" name="Picture 6" descr="2014-08-27 11.04.08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992"/>
            <a:ext cx="9144000" cy="5606389"/>
          </a:xfrm>
          <a:prstGeom prst="rect">
            <a:avLst/>
          </a:prstGeom>
        </p:spPr>
      </p:pic>
      <p:pic>
        <p:nvPicPr>
          <p:cNvPr id="8" name="Picture 7" descr="2014-08-27 11.01.48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164"/>
            <a:ext cx="9144000" cy="5765836"/>
          </a:xfrm>
          <a:prstGeom prst="rect">
            <a:avLst/>
          </a:prstGeom>
        </p:spPr>
      </p:pic>
      <p:pic>
        <p:nvPicPr>
          <p:cNvPr id="9" name="Picture 8" descr="2014-08-27 11.01.41 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38" y="3173526"/>
            <a:ext cx="5164731" cy="2367549"/>
          </a:xfrm>
          <a:prstGeom prst="rect">
            <a:avLst/>
          </a:prstGeom>
        </p:spPr>
      </p:pic>
      <p:pic>
        <p:nvPicPr>
          <p:cNvPr id="10" name="Picture 9" descr="2014-08-27 11.15.42 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164"/>
            <a:ext cx="9144000" cy="5765836"/>
          </a:xfrm>
          <a:prstGeom prst="rect">
            <a:avLst/>
          </a:prstGeom>
        </p:spPr>
      </p:pic>
      <p:pic>
        <p:nvPicPr>
          <p:cNvPr id="11" name="Picture 10" descr="2014-08-27 11.16.41 a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164"/>
            <a:ext cx="9144000" cy="57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6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uba Powerpoint 4x3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CAC28F62535438A1DA44A84D11DDB" ma:contentTypeVersion="0" ma:contentTypeDescription="Create a new document." ma:contentTypeScope="" ma:versionID="9e41bc0af753488480ec97f043b6961f">
  <xsd:schema xmlns:xsd="http://www.w3.org/2001/XMLSchema" xmlns:p="http://schemas.microsoft.com/office/2006/metadata/properties" targetNamespace="http://schemas.microsoft.com/office/2006/metadata/properties" ma:root="true" ma:fieldsID="564a20d0694eeb1f566ab080c809ad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Projec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C7E6E97-6E8A-43F2-B777-7DF5A1382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08692D2-C2EC-41B0-B5CE-07C16F262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87D0E-1695-43F2-933B-E9E42BBD205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Aruba Powerpoint 4x3.potx</Template>
  <TotalTime>121990</TotalTime>
  <Words>535</Words>
  <Application>Microsoft Macintosh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Aruba Powerpoint 4x3</vt:lpstr>
      <vt:lpstr>ClearPass 6.4 TOI</vt:lpstr>
      <vt:lpstr>OnGuard: Connectivity Tests</vt:lpstr>
      <vt:lpstr>OnGuard: Connectivity Tests</vt:lpstr>
      <vt:lpstr>OnGuard: Admin Control of Agent UI</vt:lpstr>
      <vt:lpstr>OnGuard: Admin Control of Agent UI</vt:lpstr>
      <vt:lpstr>OnGuard: Dissolvable Agent</vt:lpstr>
      <vt:lpstr>OnGuard: Dissolvable Agent</vt:lpstr>
      <vt:lpstr>OnGuard: Workflows/Configuration Enhancements</vt:lpstr>
      <vt:lpstr>OnGuard DA Example</vt:lpstr>
      <vt:lpstr>OnGuard DA:  Tips and Tricks</vt:lpstr>
      <vt:lpstr>OnGuard: Dissolvable Agent Differences</vt:lpstr>
      <vt:lpstr>OnGuard: Native Dissolvable Agent Workflow</vt:lpstr>
      <vt:lpstr>PowerPoint Presentation</vt:lpstr>
    </vt:vector>
  </TitlesOfParts>
  <Company>Farpoint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Mathias</dc:creator>
  <cp:lastModifiedBy>Troy Arnold</cp:lastModifiedBy>
  <cp:revision>1233</cp:revision>
  <dcterms:created xsi:type="dcterms:W3CDTF">2012-09-20T21:03:03Z</dcterms:created>
  <dcterms:modified xsi:type="dcterms:W3CDTF">2014-10-02T04:25:45Z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0x0101008B2CAC28F62535438A1DA44A84D11DDB</vt:lpwstr>
  </property>
</Properties>
</file>