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7" r:id="rId1"/>
  </p:sldMasterIdLst>
  <p:notesMasterIdLst>
    <p:notesMasterId r:id="rId24"/>
  </p:notesMasterIdLst>
  <p:handoutMasterIdLst>
    <p:handoutMasterId r:id="rId25"/>
  </p:handoutMasterIdLst>
  <p:sldIdLst>
    <p:sldId id="266" r:id="rId2"/>
    <p:sldId id="301" r:id="rId3"/>
    <p:sldId id="304" r:id="rId4"/>
    <p:sldId id="365" r:id="rId5"/>
    <p:sldId id="366" r:id="rId6"/>
    <p:sldId id="367" r:id="rId7"/>
    <p:sldId id="368" r:id="rId8"/>
    <p:sldId id="369" r:id="rId9"/>
    <p:sldId id="302" r:id="rId10"/>
    <p:sldId id="363" r:id="rId11"/>
    <p:sldId id="364" r:id="rId12"/>
    <p:sldId id="370" r:id="rId13"/>
    <p:sldId id="371" r:id="rId14"/>
    <p:sldId id="377" r:id="rId15"/>
    <p:sldId id="372" r:id="rId16"/>
    <p:sldId id="378" r:id="rId17"/>
    <p:sldId id="373" r:id="rId18"/>
    <p:sldId id="374" r:id="rId19"/>
    <p:sldId id="375" r:id="rId20"/>
    <p:sldId id="376" r:id="rId21"/>
    <p:sldId id="379" r:id="rId22"/>
    <p:sldId id="380" r:id="rId2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9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wart Trammel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F8981D"/>
    <a:srgbClr val="1040BA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8" autoAdjust="0"/>
    <p:restoredTop sz="87527" autoAdjust="0"/>
  </p:normalViewPr>
  <p:slideViewPr>
    <p:cSldViewPr>
      <p:cViewPr varScale="1">
        <p:scale>
          <a:sx n="101" d="100"/>
          <a:sy n="101" d="100"/>
        </p:scale>
        <p:origin x="-800" y="-104"/>
      </p:cViewPr>
      <p:guideLst>
        <p:guide orient="horz" pos="2160"/>
        <p:guide pos="3504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94" y="-7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6F5AEA2-C56A-4344-90E8-2D703DEF53FB}" type="datetime1">
              <a:rPr lang="en-US" altLang="ja-JP">
                <a:latin typeface="Calibri" pitchFamily="34" charset="0"/>
              </a:rPr>
              <a:pPr/>
              <a:t>5/30/13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0" hangingPunct="0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952D0FD-0D75-43BE-81FD-BBB19A9FB80A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62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7706" y="4572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24400"/>
            <a:ext cx="5505450" cy="387477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85800" y="9067800"/>
            <a:ext cx="308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CONFIDENTIAL © Copyright </a:t>
            </a:r>
            <a:r>
              <a:rPr lang="en-US" sz="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2011. </a:t>
            </a:r>
            <a:r>
              <a:rPr lang="en-US" sz="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Aruba Networks, Inc. All rights reserved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27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Aruba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Bootcamp</a:t>
            </a:r>
            <a:r>
              <a:rPr lang="en-US" sz="1200" baseline="0" dirty="0" smtClean="0"/>
              <a:t> - </a:t>
            </a:r>
            <a:r>
              <a:rPr lang="en-US" sz="1200" dirty="0" smtClean="0"/>
              <a:t>AP Provisioning v6.0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4506" y="8991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4-</a:t>
            </a:r>
            <a:fld id="{EE1D9EE9-E6E6-4B03-8F37-1A6503EECE7B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73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4572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4572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696913"/>
            <a:ext cx="6637337" cy="4979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4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Image Placeholder 6"/>
          <p:cNvSpPr>
            <a:spLocks noGrp="1" noRot="1" noChangeAspect="1"/>
          </p:cNvSpPr>
          <p:nvPr>
            <p:ph type="sldImg"/>
          </p:nvPr>
        </p:nvSpPr>
        <p:spPr bwMode="auto">
          <a:xfrm>
            <a:off x="696913" y="4572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4572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068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123825" y="6673850"/>
            <a:ext cx="31213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CONFIDENTIAL © Copyright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 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Aruba Networks, Inc. All rights 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068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5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123825" y="6673850"/>
            <a:ext cx="308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CONFIDENTIAL © Copyright 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Aruba Networks, Inc. All rights 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 pitchFamily="34" charset="0"/>
              <a:ea typeface="ＭＳ Ｐゴシック" pitchFamily="-111" charset="-128"/>
            </a:endParaRPr>
          </a:p>
        </p:txBody>
      </p:sp>
      <p:pic>
        <p:nvPicPr>
          <p:cNvPr id="4" name="Picture 7" descr="Tit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29000"/>
            <a:ext cx="2019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4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123825" y="6673850"/>
            <a:ext cx="308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CONFIDENTIAL © Copyright 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Aruba Networks, Inc. All rights 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 pitchFamily="34" charset="0"/>
              <a:ea typeface="ＭＳ Ｐゴシック" pitchFamily="-111" charset="-128"/>
            </a:endParaRPr>
          </a:p>
        </p:txBody>
      </p:sp>
      <p:pic>
        <p:nvPicPr>
          <p:cNvPr id="4" name="Picture 7" descr="Segue.png"/>
          <p:cNvPicPr>
            <a:picLocks noChangeAspect="1"/>
          </p:cNvPicPr>
          <p:nvPr userDrawn="1"/>
        </p:nvPicPr>
        <p:blipFill>
          <a:blip r:embed="rId2"/>
          <a:srcRect r="833"/>
          <a:stretch>
            <a:fillRect/>
          </a:stretch>
        </p:blipFill>
        <p:spPr bwMode="auto">
          <a:xfrm>
            <a:off x="-14288" y="2819400"/>
            <a:ext cx="91582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0352" y="77724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hartTemp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27150"/>
            <a:ext cx="8083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" y="3046413"/>
            <a:ext cx="91440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457200" y="18478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52768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35242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3" name="Picture 13" descr="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479550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295650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3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6700" y="5065713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736600" y="1579563"/>
            <a:ext cx="11060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Verdana"/>
              </a:rPr>
              <a:t>Challenge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600" y="3395663"/>
            <a:ext cx="96051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Verdana"/>
              </a:rPr>
              <a:t>Solution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6600" y="5153025"/>
            <a:ext cx="8522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Verdana"/>
              </a:rPr>
              <a:t>Results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85800" y="381000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685800" y="556260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 pitchFamily="34" charset="0"/>
              <a:ea typeface="ＭＳ Ｐゴシック" pitchFamily="-111" charset="-128"/>
            </a:endParaRPr>
          </a:p>
        </p:txBody>
      </p:sp>
      <p:pic>
        <p:nvPicPr>
          <p:cNvPr id="3" name="Picture 7" descr="Title.png"/>
          <p:cNvPicPr>
            <a:picLocks noChangeAspect="1"/>
          </p:cNvPicPr>
          <p:nvPr userDrawn="1"/>
        </p:nvPicPr>
        <p:blipFill>
          <a:blip r:embed="rId2"/>
          <a:srcRect t="22231"/>
          <a:stretch>
            <a:fillRect/>
          </a:stretch>
        </p:blipFill>
        <p:spPr bwMode="auto">
          <a:xfrm>
            <a:off x="0" y="0"/>
            <a:ext cx="91440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Aruba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47988" y="3505200"/>
            <a:ext cx="32480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23825" y="6673850"/>
            <a:ext cx="308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CONFIDENTIAL © Copyright 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Aruba Networks, Inc. All rights 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73813"/>
            <a:ext cx="639763" cy="233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4290D5A-031B-4B86-AF22-4F294C294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2249" y="142876"/>
            <a:ext cx="8715375" cy="6350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8772217" y="363460"/>
            <a:ext cx="371783" cy="1386959"/>
          </a:xfrm>
        </p:spPr>
        <p:txBody>
          <a:bodyPr vert="vert" wrap="none"/>
          <a:lstStyle>
            <a:lvl1pPr marL="274320" marR="0" indent="-18288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Arial"/>
              <a:buNone/>
              <a:tabLst/>
              <a:defRPr sz="1200" baseline="0"/>
            </a:lvl1pPr>
            <a:lvl2pPr>
              <a:buClr>
                <a:schemeClr val="accent1">
                  <a:lumMod val="75000"/>
                </a:schemeClr>
              </a:buClr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000000"/>
                </a:solidFill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accent1">
                  <a:lumMod val="75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Side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5560"/>
      </p:ext>
    </p:extLst>
  </p:cSld>
  <p:clrMapOvr>
    <a:masterClrMapping/>
  </p:clrMapOvr>
  <p:transition xmlns:p14="http://schemas.microsoft.com/office/powerpoint/2010/main"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7" descr="Tit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29000"/>
            <a:ext cx="2019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3825" y="6673850"/>
            <a:ext cx="31213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CONFIDENTIAL © Copyright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Aruba Networks, Inc. All rights reserved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4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 pitchFamily="34" charset="0"/>
              <a:ea typeface="ＭＳ Ｐゴシック" pitchFamily="-111" charset="-128"/>
            </a:endParaRPr>
          </a:p>
        </p:txBody>
      </p:sp>
      <p:pic>
        <p:nvPicPr>
          <p:cNvPr id="9" name="Picture 7" descr="Titl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29000"/>
            <a:ext cx="2019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23825" y="6673850"/>
            <a:ext cx="31213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CONFIDENTIAL © Copyright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 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Aruba Networks, Inc. All rights 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7" descr="Segue.png"/>
          <p:cNvPicPr>
            <a:picLocks noChangeAspect="1"/>
          </p:cNvPicPr>
          <p:nvPr/>
        </p:nvPicPr>
        <p:blipFill>
          <a:blip/>
          <a:srcRect r="833"/>
          <a:stretch>
            <a:fillRect/>
          </a:stretch>
        </p:blipFill>
        <p:spPr bwMode="auto">
          <a:xfrm>
            <a:off x="-14288" y="2819400"/>
            <a:ext cx="91582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 pitchFamily="34" charset="0"/>
              <a:ea typeface="ＭＳ Ｐゴシック" pitchFamily="-111" charset="-128"/>
            </a:endParaRPr>
          </a:p>
        </p:txBody>
      </p:sp>
      <p:pic>
        <p:nvPicPr>
          <p:cNvPr id="6" name="Picture 7" descr="Segue.png"/>
          <p:cNvPicPr>
            <a:picLocks noChangeAspect="1"/>
          </p:cNvPicPr>
          <p:nvPr userDrawn="1"/>
        </p:nvPicPr>
        <p:blipFill>
          <a:blip/>
          <a:srcRect r="833"/>
          <a:stretch>
            <a:fillRect/>
          </a:stretch>
        </p:blipFill>
        <p:spPr bwMode="auto">
          <a:xfrm>
            <a:off x="-14288" y="2819400"/>
            <a:ext cx="91582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hartTemp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27150"/>
            <a:ext cx="8083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9" descr="chartTemp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327150"/>
            <a:ext cx="8083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3046413"/>
            <a:ext cx="91440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8478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2768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242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3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479550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295650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5065713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6600" y="1579563"/>
            <a:ext cx="13239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Challenge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600" y="3395663"/>
            <a:ext cx="11318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600" y="5153025"/>
            <a:ext cx="1019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685800" y="381000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685800" y="556260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6" name="Picture 6" descr="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" y="3046413"/>
            <a:ext cx="9144000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 userDrawn="1"/>
        </p:nvSpPr>
        <p:spPr>
          <a:xfrm>
            <a:off x="457200" y="18478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57200" y="52768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3524250"/>
            <a:ext cx="5118100" cy="15049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4" name="Picture 13" descr="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479550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295650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5" descr="3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6700" y="5065713"/>
            <a:ext cx="55562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736600" y="1579563"/>
            <a:ext cx="11060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Verdana"/>
              </a:rPr>
              <a:t>Challenge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736600" y="3395663"/>
            <a:ext cx="96051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Verdana"/>
              </a:rPr>
              <a:t>Solution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6600" y="5153025"/>
            <a:ext cx="8522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  <a:cs typeface="Verdana"/>
              </a:rPr>
              <a:t>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 pitchFamily="34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3" name="Picture 7" descr="Title.png"/>
          <p:cNvPicPr>
            <a:picLocks noChangeAspect="1"/>
          </p:cNvPicPr>
          <p:nvPr/>
        </p:nvPicPr>
        <p:blipFill>
          <a:blip r:embed="rId2"/>
          <a:srcRect t="22231"/>
          <a:stretch>
            <a:fillRect/>
          </a:stretch>
        </p:blipFill>
        <p:spPr bwMode="auto">
          <a:xfrm>
            <a:off x="0" y="0"/>
            <a:ext cx="91440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Aruba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988" y="3505200"/>
            <a:ext cx="32480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Calibri" pitchFamily="34" charset="0"/>
              <a:ea typeface="ＭＳ Ｐゴシック" pitchFamily="-111" charset="-128"/>
            </a:endParaRPr>
          </a:p>
        </p:txBody>
      </p:sp>
      <p:pic>
        <p:nvPicPr>
          <p:cNvPr id="6" name="Picture 7" descr="Title.png"/>
          <p:cNvPicPr>
            <a:picLocks noChangeAspect="1"/>
          </p:cNvPicPr>
          <p:nvPr userDrawn="1"/>
        </p:nvPicPr>
        <p:blipFill>
          <a:blip r:embed="rId2"/>
          <a:srcRect t="22231"/>
          <a:stretch>
            <a:fillRect/>
          </a:stretch>
        </p:blipFill>
        <p:spPr bwMode="auto">
          <a:xfrm>
            <a:off x="0" y="0"/>
            <a:ext cx="91440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ruba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47988" y="3505200"/>
            <a:ext cx="32480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123825" y="6673850"/>
            <a:ext cx="308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CONFIDENTIAL © Copyright 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</a:rPr>
              <a:t>Aruba Networks, Inc. All rights 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6275"/>
          </a:xfrm>
        </p:spPr>
        <p:txBody>
          <a:bodyPr/>
          <a:lstStyle>
            <a:lvl1pPr>
              <a:defRPr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1"/>
            <a:ext cx="4070350" cy="46958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524001"/>
            <a:ext cx="4070350" cy="46958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7" name="Picture 9" descr="Header.png"/>
          <p:cNvPicPr>
            <a:picLocks noChangeAspect="1"/>
          </p:cNvPicPr>
          <p:nvPr/>
        </p:nvPicPr>
        <p:blipFill>
          <a:blip r:embed="rId19"/>
          <a:srcRect t="10886"/>
          <a:stretch>
            <a:fillRect/>
          </a:stretch>
        </p:blipFill>
        <p:spPr bwMode="auto">
          <a:xfrm>
            <a:off x="0" y="0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logo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20000" y="6324600"/>
            <a:ext cx="1308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wave1.png"/>
          <p:cNvPicPr>
            <a:picLocks noChangeAspect="1"/>
          </p:cNvPicPr>
          <p:nvPr/>
        </p:nvPicPr>
        <p:blipFill>
          <a:blip r:embed="rId21"/>
          <a:srcRect l="22379"/>
          <a:stretch>
            <a:fillRect/>
          </a:stretch>
        </p:blipFill>
        <p:spPr bwMode="auto">
          <a:xfrm>
            <a:off x="0" y="53340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3825" y="6673850"/>
            <a:ext cx="3082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  <a:cs typeface="+mn-cs"/>
              </a:rPr>
              <a:t>CONFIDENTIAL © Copyright </a:t>
            </a:r>
            <a:r>
              <a:rPr lang="en-US" sz="600" dirty="0" smtClean="0">
                <a:solidFill>
                  <a:schemeClr val="bg2"/>
                </a:solidFill>
                <a:latin typeface="Verdana" pitchFamily="34" charset="0"/>
                <a:ea typeface="ＭＳ Ｐゴシック" charset="-128"/>
                <a:cs typeface="+mn-cs"/>
              </a:rPr>
              <a:t>2011. </a:t>
            </a:r>
            <a:r>
              <a:rPr lang="en-US" sz="600" dirty="0">
                <a:solidFill>
                  <a:schemeClr val="bg2"/>
                </a:solidFill>
                <a:latin typeface="Verdana" pitchFamily="34" charset="0"/>
                <a:ea typeface="ＭＳ Ｐゴシック" charset="-128"/>
                <a:cs typeface="+mn-cs"/>
              </a:rPr>
              <a:t>Aruba Networks, Inc. All rights reserved</a:t>
            </a:r>
          </a:p>
        </p:txBody>
      </p:sp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122237" y="6472238"/>
            <a:ext cx="6397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200" dirty="0">
                <a:latin typeface="+mn-lt"/>
                <a:ea typeface="ＭＳ Ｐゴシック" pitchFamily="29" charset="-128"/>
                <a:cs typeface="+mn-cs"/>
              </a:rPr>
              <a:t>4</a:t>
            </a:r>
            <a:r>
              <a:rPr lang="en-US" sz="1200" dirty="0" smtClean="0">
                <a:latin typeface="+mn-lt"/>
                <a:ea typeface="ＭＳ Ｐゴシック" pitchFamily="29" charset="-128"/>
                <a:cs typeface="+mn-cs"/>
              </a:rPr>
              <a:t> </a:t>
            </a:r>
            <a:r>
              <a:rPr lang="en-US" sz="1200" dirty="0">
                <a:latin typeface="+mn-lt"/>
                <a:ea typeface="ＭＳ Ｐゴシック" pitchFamily="29" charset="-128"/>
                <a:cs typeface="+mn-cs"/>
              </a:rPr>
              <a:t>- </a:t>
            </a:r>
            <a:fld id="{91EB5F14-AAEB-48E4-B1E0-D6B55CD30FE6}" type="slidenum">
              <a:rPr lang="en-US" sz="1200">
                <a:latin typeface="+mn-lt"/>
                <a:ea typeface="ＭＳ Ｐゴシック" pitchFamily="29" charset="-128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+mn-lt"/>
              <a:ea typeface="ＭＳ Ｐゴシック" pitchFamily="29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23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47" r:id="rId16"/>
    <p:sldLayoutId id="2147483950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8288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Verdana" pitchFamily="29" charset="0"/>
          <a:ea typeface="Verdana" charset="0"/>
          <a:cs typeface="Verdan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Verdana" pitchFamily="29" charset="0"/>
          <a:ea typeface="Verdana" charset="0"/>
          <a:cs typeface="Verdan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Verdana" pitchFamily="29" charset="0"/>
          <a:ea typeface="Verdana" charset="0"/>
          <a:cs typeface="Verdan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Verdana" pitchFamily="29" charset="0"/>
          <a:ea typeface="Verdana" charset="0"/>
          <a:cs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irheads.arubanetworks.com/vBulletin/showpost.php?p=12629&amp;postcount=2" TargetMode="External"/><Relationship Id="rId4" Type="http://schemas.openxmlformats.org/officeDocument/2006/relationships/hyperlink" Target="http://www.networksorcery.com/enp/protocol/bootp/options.htm" TargetMode="External"/><Relationship Id="rId5" Type="http://schemas.openxmlformats.org/officeDocument/2006/relationships/hyperlink" Target="http://www.fingerbank.org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153400" cy="1524000"/>
          </a:xfrm>
        </p:spPr>
        <p:txBody>
          <a:bodyPr/>
          <a:lstStyle/>
          <a:p>
            <a:r>
              <a:rPr lang="en-US" sz="3200" dirty="0" smtClean="0">
                <a:latin typeface="Verdana" pitchFamily="34" charset="0"/>
              </a:rPr>
              <a:t>DHCP Fingerprinting</a:t>
            </a:r>
            <a:r>
              <a:rPr lang="en-US" sz="3200" dirty="0">
                <a:latin typeface="Verdana" pitchFamily="34" charset="0"/>
              </a:rPr>
              <a:t/>
            </a:r>
            <a:br>
              <a:rPr lang="en-US" sz="3200" dirty="0">
                <a:latin typeface="Verdana" pitchFamily="34" charset="0"/>
              </a:rPr>
            </a:br>
            <a:r>
              <a:rPr lang="en-US" sz="3200" dirty="0" smtClean="0">
                <a:latin typeface="Verdana" pitchFamily="34" charset="0"/>
              </a:rPr>
              <a:t>	</a:t>
            </a:r>
            <a:r>
              <a:rPr lang="en-US" sz="2400" dirty="0" smtClean="0">
                <a:latin typeface="Verdana" pitchFamily="34" charset="0"/>
              </a:rPr>
              <a:t>- David Westcott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Common Option 60 Signatures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562600"/>
          </a:xfrm>
        </p:spPr>
        <p:txBody>
          <a:bodyPr/>
          <a:lstStyle/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b="1" dirty="0" smtClean="0"/>
              <a:t>OS </a:t>
            </a:r>
            <a:r>
              <a:rPr lang="en-US" sz="900" b="1" dirty="0"/>
              <a:t>Match	</a:t>
            </a:r>
            <a:r>
              <a:rPr lang="en-US" sz="900" b="1" dirty="0" smtClean="0"/>
              <a:t>Option</a:t>
            </a:r>
            <a:r>
              <a:rPr lang="en-US" sz="900" b="1" dirty="0"/>
              <a:t>	Match Type	</a:t>
            </a:r>
            <a:r>
              <a:rPr lang="en-US" sz="900" b="1" dirty="0" smtClean="0"/>
              <a:t>Fingerprint</a:t>
            </a:r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b="1" dirty="0"/>
              <a:t>	</a:t>
            </a:r>
            <a:r>
              <a:rPr lang="en-US" sz="900" b="1" dirty="0" smtClean="0"/>
              <a:t>(</a:t>
            </a:r>
            <a:r>
              <a:rPr lang="en-US" sz="900" b="1" dirty="0" err="1" smtClean="0"/>
              <a:t>dec</a:t>
            </a:r>
            <a:r>
              <a:rPr lang="en-US" sz="900" b="1" dirty="0" smtClean="0"/>
              <a:t>/hex)</a:t>
            </a:r>
            <a:r>
              <a:rPr lang="en-US" sz="900" b="1" dirty="0"/>
              <a:t>	</a:t>
            </a:r>
            <a:endParaRPr lang="en-US" sz="900" b="1" dirty="0" smtClean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endParaRPr lang="en-US" sz="900" b="1" dirty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/>
              <a:t>Android 2.x (multiple)	60/0x3c	starts-with	3c6468637063642034	partial match on “</a:t>
            </a:r>
            <a:r>
              <a:rPr lang="en-US" sz="900" dirty="0" err="1"/>
              <a:t>dhcpcd</a:t>
            </a:r>
            <a:r>
              <a:rPr lang="en-US" sz="900" dirty="0"/>
              <a:t> 4” – caution: may </a:t>
            </a:r>
            <a:r>
              <a:rPr lang="en-US" sz="900" dirty="0" smtClean="0"/>
              <a:t>match </a:t>
            </a:r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/>
              <a:t>	</a:t>
            </a:r>
            <a:r>
              <a:rPr lang="en-US" sz="900" dirty="0" smtClean="0"/>
              <a:t>			some </a:t>
            </a:r>
            <a:r>
              <a:rPr lang="en-US" sz="900" dirty="0" err="1" smtClean="0"/>
              <a:t>linux</a:t>
            </a:r>
            <a:endParaRPr lang="en-US" sz="900" dirty="0" smtClean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/>
              <a:t>	</a:t>
            </a:r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/>
              <a:t>BlackBerry	60/0x3c	equals	3c426c61636b4265727279	match 'BlackBerry' option	</a:t>
            </a:r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endParaRPr lang="en-US" sz="900" dirty="0" smtClean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 err="1" smtClean="0"/>
              <a:t>Maemo</a:t>
            </a:r>
            <a:r>
              <a:rPr lang="en-US" sz="900" dirty="0" smtClean="0"/>
              <a:t> </a:t>
            </a:r>
            <a:r>
              <a:rPr lang="en-US" sz="900" dirty="0"/>
              <a:t>OS	60/0x3c	starts-with	3c756468637020302e392e39	partial match on "</a:t>
            </a:r>
            <a:r>
              <a:rPr lang="en-US" sz="900" dirty="0" err="1"/>
              <a:t>udhcpd</a:t>
            </a:r>
            <a:r>
              <a:rPr lang="en-US" sz="900" dirty="0"/>
              <a:t> 0.9.9", used in </a:t>
            </a:r>
            <a:endParaRPr lang="en-US" sz="900" dirty="0" smtClean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 smtClean="0"/>
              <a:t>				Nokia </a:t>
            </a:r>
            <a:r>
              <a:rPr lang="en-US" sz="900" dirty="0"/>
              <a:t>N900 Phones	</a:t>
            </a:r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endParaRPr lang="en-US" sz="900" dirty="0" smtClean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 smtClean="0"/>
              <a:t>Windows </a:t>
            </a:r>
            <a:r>
              <a:rPr lang="en-US" sz="900" dirty="0"/>
              <a:t>CE	60/0x3c	equals	3c4d6963726f736f66742057696e646f777320434500	match "Microsoft Windows CE" </a:t>
            </a:r>
            <a:endParaRPr lang="en-US" sz="900" dirty="0" smtClean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/>
              <a:t>	</a:t>
            </a:r>
            <a:r>
              <a:rPr lang="en-US" sz="900" dirty="0" smtClean="0"/>
              <a:t>			- </a:t>
            </a:r>
            <a:r>
              <a:rPr lang="en-US" sz="900" dirty="0"/>
              <a:t>this may match MANY devices	</a:t>
            </a:r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endParaRPr lang="en-US" sz="900" dirty="0" smtClean="0"/>
          </a:p>
          <a:p>
            <a:pPr marL="0" indent="0" defTabSz="917575">
              <a:buNone/>
              <a:tabLst>
                <a:tab pos="1196975" algn="l"/>
                <a:tab pos="1831975" algn="l"/>
                <a:tab pos="2519363" algn="l"/>
                <a:tab pos="5548313" algn="l"/>
              </a:tabLst>
            </a:pPr>
            <a:r>
              <a:rPr lang="en-US" sz="900" dirty="0" smtClean="0"/>
              <a:t>Windows </a:t>
            </a:r>
            <a:r>
              <a:rPr lang="en-US" sz="900" dirty="0"/>
              <a:t>(Multiple)	60/0x3c	equals	3c4D53465420352E30	match multiple windows versions with “MSFT 5.0”	</a:t>
            </a:r>
          </a:p>
        </p:txBody>
      </p:sp>
    </p:spTree>
    <p:extLst>
      <p:ext uri="{BB962C8B-B14F-4D97-AF65-F5344CB8AC3E}">
        <p14:creationId xmlns:p14="http://schemas.microsoft.com/office/powerpoint/2010/main" val="94616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Not So Common Signatures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562600"/>
          </a:xfrm>
        </p:spPr>
        <p:txBody>
          <a:bodyPr/>
          <a:lstStyle/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b="1" dirty="0" smtClean="0"/>
              <a:t>OS </a:t>
            </a:r>
            <a:r>
              <a:rPr lang="en-US" sz="900" b="1" dirty="0"/>
              <a:t>Match	</a:t>
            </a:r>
            <a:r>
              <a:rPr lang="en-US" sz="900" b="1" dirty="0" smtClean="0"/>
              <a:t>Option</a:t>
            </a:r>
            <a:r>
              <a:rPr lang="en-US" sz="900" b="1" dirty="0"/>
              <a:t>	Match Type	</a:t>
            </a:r>
            <a:r>
              <a:rPr lang="en-US" sz="900" b="1" dirty="0" smtClean="0"/>
              <a:t>Fingerprint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b="1" dirty="0"/>
              <a:t>	</a:t>
            </a:r>
            <a:r>
              <a:rPr lang="en-US" sz="900" b="1" dirty="0" smtClean="0"/>
              <a:t>(</a:t>
            </a:r>
            <a:r>
              <a:rPr lang="en-US" sz="900" b="1" dirty="0" err="1" smtClean="0"/>
              <a:t>dec</a:t>
            </a:r>
            <a:r>
              <a:rPr lang="en-US" sz="900" b="1" dirty="0" smtClean="0"/>
              <a:t>/hex)</a:t>
            </a:r>
            <a:r>
              <a:rPr lang="en-US" sz="900" b="1" dirty="0"/>
              <a:t>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dirty="0"/>
              <a:t>Cisco 1750	55/0x37	equals	3701060F2C0321962B	cisco 1750 </a:t>
            </a:r>
            <a:r>
              <a:rPr lang="en-US" sz="900" dirty="0" smtClean="0"/>
              <a:t>VPN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dirty="0"/>
              <a:t>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dirty="0"/>
              <a:t>Linux generic	55/0x37	starts-with	37011C02030F0677	</a:t>
            </a:r>
            <a:r>
              <a:rPr lang="en-US" sz="900" dirty="0" err="1"/>
              <a:t>Debian</a:t>
            </a:r>
            <a:r>
              <a:rPr lang="en-US" sz="900" dirty="0"/>
              <a:t>/Linux 2.6 generic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endParaRPr lang="en-US" sz="900" dirty="0" smtClean="0"/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dirty="0" smtClean="0"/>
              <a:t>Linux </a:t>
            </a:r>
            <a:r>
              <a:rPr lang="en-US" sz="900" dirty="0"/>
              <a:t>(unknown)	55/0x37	equals	37011C02030F06770C2C2F1A792A	</a:t>
            </a:r>
            <a:r>
              <a:rPr lang="en-US" sz="900" dirty="0" err="1"/>
              <a:t>tbd</a:t>
            </a:r>
            <a:r>
              <a:rPr lang="en-US" sz="900" dirty="0"/>
              <a:t>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endParaRPr lang="fr-FR" sz="900" dirty="0" smtClean="0"/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fr-FR" sz="900" dirty="0" smtClean="0"/>
              <a:t>Linux </a:t>
            </a:r>
            <a:r>
              <a:rPr lang="fr-FR" sz="900" dirty="0"/>
              <a:t>Debian 2.6.35	55/0x37	</a:t>
            </a:r>
            <a:r>
              <a:rPr lang="fr-FR" sz="900" dirty="0" err="1"/>
              <a:t>equals</a:t>
            </a:r>
            <a:r>
              <a:rPr lang="fr-FR" sz="900" dirty="0"/>
              <a:t>	37011c02030f06770c2c2f1a	</a:t>
            </a:r>
            <a:r>
              <a:rPr lang="fr-FR" sz="900" dirty="0" err="1"/>
              <a:t>Backtrack</a:t>
            </a:r>
            <a:r>
              <a:rPr lang="fr-FR" sz="900" dirty="0"/>
              <a:t> 4 R2 </a:t>
            </a:r>
            <a:r>
              <a:rPr lang="fr-FR" sz="900" dirty="0" err="1"/>
              <a:t>dhclient</a:t>
            </a:r>
            <a:r>
              <a:rPr lang="fr-FR" sz="900" dirty="0"/>
              <a:t>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endParaRPr lang="fr-FR" sz="900" dirty="0" smtClean="0"/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fr-FR" sz="900" dirty="0" smtClean="0"/>
              <a:t>Palm </a:t>
            </a:r>
            <a:r>
              <a:rPr lang="fr-FR" sz="900" dirty="0"/>
              <a:t>PDA	55/0x37	</a:t>
            </a:r>
            <a:r>
              <a:rPr lang="fr-FR" sz="900" dirty="0" err="1"/>
              <a:t>equals</a:t>
            </a:r>
            <a:r>
              <a:rPr lang="fr-FR" sz="900" dirty="0"/>
              <a:t>	37011C02030F060C	</a:t>
            </a:r>
            <a:r>
              <a:rPr lang="fr-FR" sz="900" dirty="0" err="1"/>
              <a:t>unknown</a:t>
            </a:r>
            <a:r>
              <a:rPr lang="fr-FR" sz="900" dirty="0"/>
              <a:t> model of Palm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endParaRPr lang="en-US" sz="900" dirty="0" smtClean="0"/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dirty="0" smtClean="0"/>
              <a:t>Samsung </a:t>
            </a:r>
            <a:r>
              <a:rPr lang="en-US" sz="900" dirty="0"/>
              <a:t>s8000	55/0x37	starts-with	370102030405060708090C0D0F1011171A1C2A2C3233353638	 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endParaRPr lang="en-US" sz="900" dirty="0" smtClean="0"/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dirty="0" smtClean="0"/>
              <a:t>Win </a:t>
            </a:r>
            <a:r>
              <a:rPr lang="en-US" sz="900" dirty="0"/>
              <a:t>CE Casio Scanner	55/0x37	equals	370103060F2C2E2F	unknown model of Casio scanner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endParaRPr lang="en-US" sz="900" dirty="0" smtClean="0"/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r>
              <a:rPr lang="en-US" sz="900" dirty="0" smtClean="0"/>
              <a:t>Win </a:t>
            </a:r>
            <a:r>
              <a:rPr lang="en-US" sz="900" dirty="0"/>
              <a:t>CE Symbol Scanner	55/0x37	equals	370103060F2C2E2F4243	unknown model of Symbol scanner	</a:t>
            </a:r>
          </a:p>
          <a:p>
            <a:pPr marL="0" indent="0">
              <a:buNone/>
              <a:tabLst>
                <a:tab pos="1311275" algn="l"/>
                <a:tab pos="1946275" algn="l"/>
                <a:tab pos="2633663" algn="l"/>
                <a:tab pos="6173788" algn="l"/>
              </a:tabLst>
            </a:pP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Create Firewall Role For The Device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</a:t>
            </a:r>
            <a:r>
              <a:rPr lang="en-US" sz="2800" dirty="0" err="1" smtClean="0">
                <a:solidFill>
                  <a:schemeClr val="tx1"/>
                </a:solidFill>
              </a:rPr>
              <a:t>config</a:t>
            </a:r>
            <a:r>
              <a:rPr lang="en-US" sz="2800" dirty="0" smtClean="0">
                <a:solidFill>
                  <a:schemeClr val="tx1"/>
                </a:solidFill>
              </a:rPr>
              <a:t> terminal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# user-role </a:t>
            </a:r>
            <a:r>
              <a:rPr lang="en-US" sz="2800" dirty="0" err="1"/>
              <a:t>r</a:t>
            </a:r>
            <a:r>
              <a:rPr lang="en-US" sz="2800" dirty="0" err="1" smtClean="0"/>
              <a:t>oku</a:t>
            </a:r>
            <a:endParaRPr lang="en-US" sz="2800" dirty="0" smtClean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access-list session </a:t>
            </a:r>
            <a:r>
              <a:rPr lang="en-US" sz="2800" dirty="0" err="1" smtClean="0">
                <a:solidFill>
                  <a:schemeClr val="tx1"/>
                </a:solidFill>
              </a:rPr>
              <a:t>allowall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# exit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Create Firewall Derivation Rule (CLI)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dirty="0" smtClean="0"/>
              <a:t># </a:t>
            </a:r>
            <a:r>
              <a:rPr lang="en-US" sz="2200" dirty="0" err="1" smtClean="0"/>
              <a:t>config</a:t>
            </a:r>
            <a:r>
              <a:rPr lang="en-US" sz="2200" dirty="0" smtClean="0"/>
              <a:t> t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# </a:t>
            </a:r>
            <a:r>
              <a:rPr lang="en-US" sz="2200" dirty="0" err="1" smtClean="0">
                <a:solidFill>
                  <a:schemeClr val="tx1"/>
                </a:solidFill>
              </a:rPr>
              <a:t>aaa</a:t>
            </a:r>
            <a:r>
              <a:rPr lang="en-US" sz="2200" dirty="0" smtClean="0">
                <a:solidFill>
                  <a:schemeClr val="tx1"/>
                </a:solidFill>
              </a:rPr>
              <a:t> derivation-rules </a:t>
            </a:r>
            <a:r>
              <a:rPr lang="en-US" sz="2200" dirty="0" smtClean="0">
                <a:solidFill>
                  <a:schemeClr val="tx1"/>
                </a:solidFill>
              </a:rPr>
              <a:t>user </a:t>
            </a:r>
            <a:r>
              <a:rPr lang="en-US" sz="2200" dirty="0" err="1" smtClean="0">
                <a:solidFill>
                  <a:schemeClr val="tx1"/>
                </a:solidFill>
              </a:rPr>
              <a:t>wc</a:t>
            </a:r>
            <a:r>
              <a:rPr lang="en-US" sz="2200" dirty="0" smtClean="0">
                <a:solidFill>
                  <a:schemeClr val="tx1"/>
                </a:solidFill>
              </a:rPr>
              <a:t>-user-rules</a:t>
            </a:r>
            <a:endParaRPr lang="en-US" sz="22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# set role condition </a:t>
            </a:r>
            <a:r>
              <a:rPr lang="en-US" sz="2200" dirty="0" err="1" smtClean="0">
                <a:solidFill>
                  <a:schemeClr val="tx1"/>
                </a:solidFill>
              </a:rPr>
              <a:t>dhcp</a:t>
            </a:r>
            <a:r>
              <a:rPr lang="en-US" sz="2200" dirty="0" smtClean="0">
                <a:solidFill>
                  <a:schemeClr val="tx1"/>
                </a:solidFill>
              </a:rPr>
              <a:t>-option equals “370103060f0c” set-value </a:t>
            </a:r>
            <a:r>
              <a:rPr lang="en-US" sz="2200" dirty="0" err="1"/>
              <a:t>r</a:t>
            </a:r>
            <a:r>
              <a:rPr lang="en-US" sz="2200" dirty="0" err="1" smtClean="0">
                <a:solidFill>
                  <a:schemeClr val="tx1"/>
                </a:solidFill>
              </a:rPr>
              <a:t>oku</a:t>
            </a:r>
            <a:endParaRPr lang="en-US" sz="22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# exit</a:t>
            </a:r>
            <a:endParaRPr lang="en-US" sz="22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Create Firewall Derivation Rule (</a:t>
            </a:r>
            <a:r>
              <a:rPr lang="en-US" dirty="0" err="1" smtClean="0">
                <a:ea typeface="+mj-ea"/>
              </a:rPr>
              <a:t>WebUI</a:t>
            </a:r>
            <a:r>
              <a:rPr lang="en-US" dirty="0" smtClean="0">
                <a:ea typeface="+mj-ea"/>
              </a:rPr>
              <a:t>)  </a:t>
            </a:r>
          </a:p>
        </p:txBody>
      </p:sp>
      <p:pic>
        <p:nvPicPr>
          <p:cNvPr id="2" name="Picture 1" descr="Screen Shot 2013-05-30 at 3.43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32" y="762000"/>
            <a:ext cx="6010068" cy="3429000"/>
          </a:xfrm>
          <a:prstGeom prst="rect">
            <a:avLst/>
          </a:prstGeom>
        </p:spPr>
      </p:pic>
      <p:pic>
        <p:nvPicPr>
          <p:cNvPr id="3" name="Picture 2" descr="Screen Shot 2013-05-30 at 3.44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19600"/>
            <a:ext cx="6934200" cy="1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93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Attach Derivation Rule To AAA Profile (CLI)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</a:t>
            </a:r>
            <a:r>
              <a:rPr lang="en-US" sz="2800" dirty="0" err="1" smtClean="0">
                <a:solidFill>
                  <a:schemeClr val="tx1"/>
                </a:solidFill>
              </a:rPr>
              <a:t>config</a:t>
            </a:r>
            <a:r>
              <a:rPr lang="en-US" sz="2800" dirty="0" smtClean="0">
                <a:solidFill>
                  <a:schemeClr val="tx1"/>
                </a:solidFill>
              </a:rPr>
              <a:t> terminal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# </a:t>
            </a:r>
            <a:r>
              <a:rPr lang="en-US" sz="2800" dirty="0" err="1" smtClean="0"/>
              <a:t>aaa</a:t>
            </a:r>
            <a:r>
              <a:rPr lang="en-US" sz="2800" dirty="0" smtClean="0"/>
              <a:t> profile </a:t>
            </a:r>
            <a:r>
              <a:rPr lang="en-US" sz="2800" i="1" dirty="0" smtClean="0"/>
              <a:t>&lt;</a:t>
            </a:r>
            <a:r>
              <a:rPr lang="en-US" sz="2800" i="1" dirty="0" err="1" smtClean="0"/>
              <a:t>aaa</a:t>
            </a:r>
            <a:r>
              <a:rPr lang="en-US" sz="2800" i="1" dirty="0" smtClean="0"/>
              <a:t> profile name&gt;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# user-derivation-</a:t>
            </a:r>
            <a:r>
              <a:rPr lang="en-US" sz="2800" dirty="0" smtClean="0"/>
              <a:t>rules </a:t>
            </a:r>
            <a:r>
              <a:rPr lang="en-US" sz="2800" dirty="0" err="1" smtClean="0"/>
              <a:t>wc</a:t>
            </a:r>
            <a:r>
              <a:rPr lang="en-US" sz="2800" dirty="0" smtClean="0"/>
              <a:t>-user-rules</a:t>
            </a:r>
            <a:endParaRPr lang="en-US" sz="2800" i="1" dirty="0" smtClean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# exit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Attach Derivation Rule To AAA Profile (</a:t>
            </a:r>
            <a:r>
              <a:rPr lang="en-US" dirty="0" err="1" smtClean="0">
                <a:ea typeface="+mj-ea"/>
              </a:rPr>
              <a:t>WebUI</a:t>
            </a:r>
            <a:r>
              <a:rPr lang="en-US" dirty="0" smtClean="0">
                <a:ea typeface="+mj-ea"/>
              </a:rPr>
              <a:t>) </a:t>
            </a:r>
          </a:p>
        </p:txBody>
      </p:sp>
      <p:pic>
        <p:nvPicPr>
          <p:cNvPr id="2" name="Picture 1" descr="Screen Shot 2013-05-30 at 3.48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1047"/>
            <a:ext cx="8610600" cy="30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Configure Logging To Monitor The Client Connection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</a:t>
            </a:r>
            <a:r>
              <a:rPr lang="en-US" sz="2800" dirty="0" err="1" smtClean="0">
                <a:solidFill>
                  <a:schemeClr val="tx1"/>
                </a:solidFill>
              </a:rPr>
              <a:t>config</a:t>
            </a:r>
            <a:r>
              <a:rPr lang="en-US" sz="2800" dirty="0" smtClean="0">
                <a:solidFill>
                  <a:schemeClr val="tx1"/>
                </a:solidFill>
              </a:rPr>
              <a:t> terminal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# logging level debug user-debug </a:t>
            </a:r>
            <a:r>
              <a:rPr lang="en-US" sz="2800" i="1" dirty="0" smtClean="0"/>
              <a:t>&lt;client mac address&gt;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exit</a:t>
            </a:r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Verify The User Connected To The Right Role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534400" cy="2133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show log user-debug all | include &lt;mac address of client&gt;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Apr 22 13:01:58 :522026:  &lt;INFO&gt; |</a:t>
            </a:r>
            <a:r>
              <a:rPr lang="en-US" sz="1200" dirty="0" err="1"/>
              <a:t>authmgr</a:t>
            </a:r>
            <a:r>
              <a:rPr lang="en-US" sz="1200" dirty="0"/>
              <a:t>|  MAC=00:0d:4b:78:9f:07 IP=0.0.0.0 User miss: ingress=0x10ca, VLAN=1</a:t>
            </a:r>
          </a:p>
          <a:p>
            <a:pPr marL="0" indent="0">
              <a:buNone/>
            </a:pPr>
            <a:r>
              <a:rPr lang="en-US" sz="1200" dirty="0"/>
              <a:t>Apr 22 13:01:58 :522004:  &lt;DBUG&gt; |</a:t>
            </a:r>
            <a:r>
              <a:rPr lang="en-US" sz="1200" dirty="0" err="1"/>
              <a:t>authmgr</a:t>
            </a:r>
            <a:r>
              <a:rPr lang="en-US" sz="1200" dirty="0"/>
              <a:t>|  MAC 00:0d:4b:78:9f:07, </a:t>
            </a:r>
            <a:r>
              <a:rPr lang="en-US" sz="1200" dirty="0" err="1"/>
              <a:t>dhcp</a:t>
            </a:r>
            <a:r>
              <a:rPr lang="en-US" sz="1200" dirty="0"/>
              <a:t> option 50, signature 32C0A801F2 </a:t>
            </a:r>
          </a:p>
          <a:p>
            <a:pPr marL="0" indent="0">
              <a:buNone/>
            </a:pPr>
            <a:r>
              <a:rPr lang="en-US" sz="1200" dirty="0"/>
              <a:t>Apr 22 13:01:58 :522004:  &lt;DBUG&gt; |</a:t>
            </a:r>
            <a:r>
              <a:rPr lang="en-US" sz="1200" dirty="0" err="1"/>
              <a:t>authmgr</a:t>
            </a:r>
            <a:r>
              <a:rPr lang="en-US" sz="1200" dirty="0"/>
              <a:t>|  MAC 00:0d:4b:78:9f:07, </a:t>
            </a:r>
            <a:r>
              <a:rPr lang="en-US" sz="1200" dirty="0" err="1"/>
              <a:t>dhcp</a:t>
            </a:r>
            <a:r>
              <a:rPr lang="en-US" sz="1200" dirty="0"/>
              <a:t> option 54, signature 36C0A80103 </a:t>
            </a:r>
          </a:p>
          <a:p>
            <a:pPr marL="0" indent="0">
              <a:buNone/>
            </a:pPr>
            <a:r>
              <a:rPr lang="en-US" sz="1200" dirty="0"/>
              <a:t>Apr 22 13:01:58 :522004:  &lt;DBUG&gt; |</a:t>
            </a:r>
            <a:r>
              <a:rPr lang="en-US" sz="1200" dirty="0" err="1"/>
              <a:t>authmgr</a:t>
            </a:r>
            <a:r>
              <a:rPr lang="en-US" sz="1200" dirty="0"/>
              <a:t>|  MAC 00:0d:4b:78:9f:07, </a:t>
            </a:r>
            <a:r>
              <a:rPr lang="en-US" sz="1200" dirty="0" err="1"/>
              <a:t>dhcp</a:t>
            </a:r>
            <a:r>
              <a:rPr lang="en-US" sz="1200" dirty="0"/>
              <a:t> option 55, signature 370103060F0C </a:t>
            </a:r>
          </a:p>
          <a:p>
            <a:pPr marL="0" indent="0">
              <a:buNone/>
            </a:pPr>
            <a:r>
              <a:rPr lang="en-US" sz="1200" dirty="0"/>
              <a:t>Apr 22 13:01:58 :522019:  &lt;INFO&gt; |</a:t>
            </a:r>
            <a:r>
              <a:rPr lang="en-US" sz="1200" dirty="0" err="1"/>
              <a:t>authmgr</a:t>
            </a:r>
            <a:r>
              <a:rPr lang="en-US" sz="1200" dirty="0"/>
              <a:t>|  MAC=00:0d:4b:78:9f:07 IP=0.0.0.0 Derived role '</a:t>
            </a:r>
            <a:r>
              <a:rPr lang="en-US" sz="1200" dirty="0" err="1"/>
              <a:t>Roku</a:t>
            </a:r>
            <a:r>
              <a:rPr lang="en-US" sz="1200" dirty="0"/>
              <a:t>' from user rules: </a:t>
            </a:r>
            <a:r>
              <a:rPr lang="en-US" sz="1200" dirty="0" err="1"/>
              <a:t>utype</a:t>
            </a:r>
            <a:r>
              <a:rPr lang="en-US" sz="1200" dirty="0"/>
              <a:t>=</a:t>
            </a:r>
            <a:r>
              <a:rPr lang="en-US" sz="1200" dirty="0" smtClean="0"/>
              <a:t>L2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7" name="Picture 6" descr="Screen Shot 2013-05-30 at 4.3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7" y="3352800"/>
            <a:ext cx="6903613" cy="2362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257800" y="4114800"/>
            <a:ext cx="1022299" cy="10668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7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Show How Many Time Rule Was Triggered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n-US" sz="2800" dirty="0" smtClean="0"/>
              <a:t># show </a:t>
            </a:r>
            <a:r>
              <a:rPr lang="en-US" sz="2800" dirty="0" err="1" smtClean="0"/>
              <a:t>aaa</a:t>
            </a:r>
            <a:r>
              <a:rPr lang="en-US" sz="2800" dirty="0" smtClean="0"/>
              <a:t> derivation-</a:t>
            </a:r>
            <a:r>
              <a:rPr lang="en-US" sz="2800" dirty="0" smtClean="0"/>
              <a:t>rules user</a:t>
            </a:r>
            <a:endParaRPr lang="en-US" sz="2800" dirty="0" smtClean="0"/>
          </a:p>
        </p:txBody>
      </p:sp>
      <p:pic>
        <p:nvPicPr>
          <p:cNvPr id="5" name="Picture 4" descr="Screen Shot 2013-05-30 at 4.32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9531"/>
            <a:ext cx="6005758" cy="24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Resources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3340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200" dirty="0">
                <a:hlinkClick r:id="rId3"/>
              </a:rPr>
              <a:t>http:/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smtClean="0">
                <a:hlinkClick r:id="rId3"/>
              </a:rPr>
              <a:t>community</a:t>
            </a:r>
            <a:r>
              <a:rPr lang="en-US" sz="2200" dirty="0" smtClean="0">
                <a:hlinkClick r:id="rId3"/>
              </a:rPr>
              <a:t>.arubanetworks.com/</a:t>
            </a:r>
            <a:r>
              <a:rPr lang="en-US" sz="2200" dirty="0" smtClean="0">
                <a:hlinkClick r:id="rId3"/>
              </a:rPr>
              <a:t>t5</a:t>
            </a:r>
            <a:r>
              <a:rPr lang="en-US" sz="2200" dirty="0" smtClean="0">
                <a:hlinkClick r:id="rId3"/>
              </a:rPr>
              <a:t>/Discuss/ct-p/discuss</a:t>
            </a:r>
          </a:p>
          <a:p>
            <a:pPr lvl="1">
              <a:spcBef>
                <a:spcPts val="2400"/>
              </a:spcBef>
            </a:pPr>
            <a:r>
              <a:rPr lang="en-US" sz="2200" dirty="0"/>
              <a:t>Search Airheads for “</a:t>
            </a:r>
            <a:r>
              <a:rPr lang="en-US" sz="2200" dirty="0" err="1"/>
              <a:t>dhcp</a:t>
            </a:r>
            <a:r>
              <a:rPr lang="en-US" sz="2200" dirty="0"/>
              <a:t> fingerprint”</a:t>
            </a:r>
          </a:p>
          <a:p>
            <a:pPr>
              <a:spcBef>
                <a:spcPts val="2400"/>
              </a:spcBef>
            </a:pPr>
            <a:r>
              <a:rPr lang="en-US" sz="2200" dirty="0" smtClean="0">
                <a:hlinkClick r:id="rId4"/>
              </a:rPr>
              <a:t>http</a:t>
            </a:r>
            <a:r>
              <a:rPr lang="en-US" sz="2200" dirty="0">
                <a:hlinkClick r:id="rId4"/>
              </a:rPr>
              <a:t>://www.networksorcery.com/enp/protocol/bootp/</a:t>
            </a:r>
            <a:r>
              <a:rPr lang="en-US" sz="2200" dirty="0" smtClean="0">
                <a:hlinkClick r:id="rId4"/>
              </a:rPr>
              <a:t>options.htm</a:t>
            </a:r>
            <a:endParaRPr lang="en-US" sz="2200" dirty="0" smtClean="0"/>
          </a:p>
          <a:p>
            <a:pPr lvl="1">
              <a:spcBef>
                <a:spcPts val="2400"/>
              </a:spcBef>
            </a:pPr>
            <a:r>
              <a:rPr lang="en-US" sz="2200" dirty="0" smtClean="0"/>
              <a:t>List of DHCP options</a:t>
            </a:r>
          </a:p>
          <a:p>
            <a:pPr>
              <a:spcBef>
                <a:spcPts val="2400"/>
              </a:spcBef>
            </a:pPr>
            <a:r>
              <a:rPr lang="en-US" sz="2200" dirty="0" smtClean="0">
                <a:hlinkClick r:id="rId5"/>
              </a:rPr>
              <a:t>www.fingerbank.org</a:t>
            </a:r>
            <a:endParaRPr lang="en-US" sz="2200" dirty="0" smtClean="0"/>
          </a:p>
          <a:p>
            <a:pPr lvl="1">
              <a:spcBef>
                <a:spcPts val="2400"/>
              </a:spcBef>
            </a:pPr>
            <a:r>
              <a:rPr lang="en-US" sz="2200" dirty="0" smtClean="0"/>
              <a:t>Database of DHCP fingerprints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Common Rules (CLI)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aaa</a:t>
            </a:r>
            <a:r>
              <a:rPr lang="en-US" sz="1800" dirty="0"/>
              <a:t> derivation-rules user </a:t>
            </a:r>
            <a:r>
              <a:rPr lang="en-US" sz="1800" dirty="0" err="1"/>
              <a:t>wc</a:t>
            </a:r>
            <a:r>
              <a:rPr lang="en-US" sz="1800" dirty="0"/>
              <a:t>-user-rules</a:t>
            </a:r>
          </a:p>
          <a:p>
            <a:pPr marL="0" indent="0">
              <a:buNone/>
            </a:pPr>
            <a:r>
              <a:rPr lang="en-US" sz="1800" dirty="0"/>
              <a:t>  set role condition </a:t>
            </a:r>
            <a:r>
              <a:rPr lang="en-US" sz="1800" dirty="0" err="1"/>
              <a:t>dhcp</a:t>
            </a:r>
            <a:r>
              <a:rPr lang="en-US" sz="1800" dirty="0"/>
              <a:t>-option equals "370103060f0c" set-value </a:t>
            </a:r>
            <a:r>
              <a:rPr lang="en-US" sz="1800" dirty="0" err="1"/>
              <a:t>roku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  set role condition </a:t>
            </a:r>
            <a:r>
              <a:rPr lang="en-US" sz="1800" dirty="0" err="1"/>
              <a:t>dhcp</a:t>
            </a:r>
            <a:r>
              <a:rPr lang="en-US" sz="1800" dirty="0"/>
              <a:t>-option equals "370103060F" set-value blackberry </a:t>
            </a:r>
          </a:p>
          <a:p>
            <a:pPr marL="0" indent="0">
              <a:buNone/>
            </a:pPr>
            <a:r>
              <a:rPr lang="en-US" sz="1800" dirty="0"/>
              <a:t>  set role condition </a:t>
            </a:r>
            <a:r>
              <a:rPr lang="en-US" sz="1800" dirty="0" err="1"/>
              <a:t>dhcp</a:t>
            </a:r>
            <a:r>
              <a:rPr lang="en-US" sz="1800" dirty="0"/>
              <a:t>-option equals "3701031c060f" set-value playstation3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77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Common Rules (Example-</a:t>
            </a:r>
            <a:r>
              <a:rPr lang="en-US" dirty="0" err="1" smtClean="0">
                <a:ea typeface="+mj-ea"/>
              </a:rPr>
              <a:t>WebUI</a:t>
            </a:r>
            <a:r>
              <a:rPr lang="en-US" dirty="0" smtClean="0">
                <a:ea typeface="+mj-ea"/>
              </a:rPr>
              <a:t>) </a:t>
            </a:r>
          </a:p>
        </p:txBody>
      </p:sp>
      <p:pic>
        <p:nvPicPr>
          <p:cNvPr id="2" name="Picture 1" descr="Screen Shot 2013-05-30 at 4.36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1073899"/>
            <a:ext cx="8641060" cy="36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3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What Is DHCP Fingerprinting?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Passively </a:t>
            </a:r>
            <a:r>
              <a:rPr lang="en-US" sz="2800" dirty="0" smtClean="0">
                <a:solidFill>
                  <a:schemeClr val="tx1"/>
                </a:solidFill>
              </a:rPr>
              <a:t>identifies the client OS signature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Examines DHCP option information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Differentiates devices that use the same network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Instead of creating separate networks for each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/>
              <a:t>Requires </a:t>
            </a:r>
            <a:r>
              <a:rPr lang="en-US" sz="2800" dirty="0" err="1"/>
              <a:t>ArubaOS</a:t>
            </a:r>
            <a:r>
              <a:rPr lang="en-US" sz="2800" dirty="0"/>
              <a:t> 6.0.1.0 or newer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800" dirty="0"/>
              <a:t>Supported on 600, 3000, and M3 controllers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Fingerprinting Process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Identify the device value of the DHCP option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Create a firewall role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Write and apply a user derivation rule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Test the rule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Identifying The Device Signature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Enable DHCP debugging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/>
              <a:t>#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configure terminal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loggin</a:t>
            </a:r>
            <a:r>
              <a:rPr lang="en-US" sz="2800" dirty="0" smtClean="0"/>
              <a:t>g level debugging network </a:t>
            </a:r>
            <a:r>
              <a:rPr lang="en-US" sz="2800" dirty="0" err="1" smtClean="0"/>
              <a:t>subcat</a:t>
            </a:r>
            <a:r>
              <a:rPr lang="en-US" sz="2800" dirty="0" smtClean="0"/>
              <a:t> </a:t>
            </a:r>
            <a:r>
              <a:rPr lang="en-US" sz="2800" dirty="0" err="1" smtClean="0"/>
              <a:t>dhcp</a:t>
            </a: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Make Sure The Client Is Disconnected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Make sure that the client is disconnected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800" dirty="0" smtClean="0"/>
              <a:t># </a:t>
            </a:r>
            <a:r>
              <a:rPr lang="en-US" sz="2800" dirty="0" err="1" smtClean="0"/>
              <a:t>aaa</a:t>
            </a:r>
            <a:r>
              <a:rPr lang="en-US" sz="2800" dirty="0" smtClean="0"/>
              <a:t> user delete mac </a:t>
            </a:r>
            <a:r>
              <a:rPr lang="en-US" sz="2800" i="1" dirty="0" smtClean="0"/>
              <a:t>&lt;client mac address&gt;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Identify The Client Signature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Attach the client to the WLAN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View the log and look for the signature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/>
              <a:t>#show log network all | include Option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/>
              <a:t>Apr 23 07:01:55 :202536:  &lt;DBUG&gt; |</a:t>
            </a:r>
            <a:r>
              <a:rPr lang="en-US" sz="1400" dirty="0" err="1"/>
              <a:t>dhcpdwrap</a:t>
            </a:r>
            <a:r>
              <a:rPr lang="en-US" sz="1400" dirty="0"/>
              <a:t>| |</a:t>
            </a:r>
            <a:r>
              <a:rPr lang="en-US" sz="1400" dirty="0" err="1"/>
              <a:t>dhcp</a:t>
            </a:r>
            <a:r>
              <a:rPr lang="en-US" sz="1400" dirty="0"/>
              <a:t>| </a:t>
            </a:r>
            <a:r>
              <a:rPr lang="en-US" sz="1400" dirty="0" err="1"/>
              <a:t>Datapath</a:t>
            </a:r>
            <a:r>
              <a:rPr lang="en-US" sz="1400" dirty="0"/>
              <a:t> vlan1: REQUEST 00:0d:4b:78:9f:07 </a:t>
            </a:r>
            <a:r>
              <a:rPr lang="en-US" sz="1400" dirty="0" err="1"/>
              <a:t>reqIP</a:t>
            </a:r>
            <a:r>
              <a:rPr lang="en-US" sz="1400" dirty="0"/>
              <a:t>=192.168.1.242 Options 36:c0a80103 37:0103060f0c 0c:</a:t>
            </a:r>
            <a:r>
              <a:rPr lang="en-US" sz="1400" dirty="0" smtClean="0"/>
              <a:t>4e502d4b3041304458303236373936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Apr 23 07:01:55 :202536:  &lt;DBUG&gt; |</a:t>
            </a:r>
            <a:r>
              <a:rPr lang="en-US" sz="1400" dirty="0" err="1"/>
              <a:t>dhcpdwrap</a:t>
            </a:r>
            <a:r>
              <a:rPr lang="en-US" sz="1400" dirty="0"/>
              <a:t>| |</a:t>
            </a:r>
            <a:r>
              <a:rPr lang="en-US" sz="1400" dirty="0" err="1"/>
              <a:t>dhcp</a:t>
            </a:r>
            <a:r>
              <a:rPr lang="en-US" sz="1400" dirty="0"/>
              <a:t>| </a:t>
            </a:r>
            <a:r>
              <a:rPr lang="en-US" sz="1400" dirty="0" err="1"/>
              <a:t>Datapath</a:t>
            </a:r>
            <a:r>
              <a:rPr lang="en-US" sz="1400" dirty="0"/>
              <a:t> vlan1: REQUEST 00:0d:4b:78:9f:07 </a:t>
            </a:r>
            <a:r>
              <a:rPr lang="en-US" sz="1400" dirty="0" err="1"/>
              <a:t>reqIP</a:t>
            </a:r>
            <a:r>
              <a:rPr lang="en-US" sz="1400" dirty="0"/>
              <a:t>=192.168.1.242 Options 36:c0a80103 37:0103060f0c 0c:4e502d4b3041304458303236373936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Identify DHCP Option</a:t>
            </a:r>
          </a:p>
        </p:txBody>
      </p:sp>
      <p:pic>
        <p:nvPicPr>
          <p:cNvPr id="8" name="Content Placeholder 7" descr="Screen Shot 2011-08-09 at 12.29.12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b="1405"/>
          <a:stretch/>
        </p:blipFill>
        <p:spPr>
          <a:xfrm>
            <a:off x="533400" y="3733800"/>
            <a:ext cx="7772400" cy="2394444"/>
          </a:xfrm>
        </p:spPr>
      </p:pic>
      <p:sp>
        <p:nvSpPr>
          <p:cNvPr id="9" name="TextBox 8"/>
          <p:cNvSpPr txBox="1"/>
          <p:nvPr/>
        </p:nvSpPr>
        <p:spPr>
          <a:xfrm>
            <a:off x="609600" y="8382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dirty="0"/>
              <a:t>Apr 23 07:01:55 :202536:  &lt;DBUG&gt; |</a:t>
            </a:r>
            <a:r>
              <a:rPr lang="en-US" sz="1200" dirty="0" err="1"/>
              <a:t>dhcpdwrap</a:t>
            </a:r>
            <a:r>
              <a:rPr lang="en-US" sz="1200" dirty="0"/>
              <a:t>| |</a:t>
            </a:r>
            <a:r>
              <a:rPr lang="en-US" sz="1200" dirty="0" err="1"/>
              <a:t>dhcp</a:t>
            </a:r>
            <a:r>
              <a:rPr lang="en-US" sz="1200" dirty="0"/>
              <a:t>| </a:t>
            </a:r>
            <a:r>
              <a:rPr lang="en-US" sz="1200" dirty="0" err="1"/>
              <a:t>Datapath</a:t>
            </a:r>
            <a:r>
              <a:rPr lang="en-US" sz="1200" dirty="0"/>
              <a:t> vlan1: REQUEST 00:0d:4b:78:9f:07 </a:t>
            </a:r>
            <a:r>
              <a:rPr lang="en-US" sz="1200" dirty="0" err="1"/>
              <a:t>reqIP</a:t>
            </a:r>
            <a:r>
              <a:rPr lang="en-US" sz="1200" dirty="0"/>
              <a:t>=192.168.1.242 Options 36:c0a80103 </a:t>
            </a:r>
            <a:r>
              <a:rPr lang="en-US" sz="1400" b="1" dirty="0"/>
              <a:t>37:0103060f0c </a:t>
            </a:r>
            <a:r>
              <a:rPr lang="en-US" sz="1200" dirty="0"/>
              <a:t>0c:4e502d4b3041304458303236373936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Apr 23 07:01:55 :202536:  &lt;DBUG&gt; |</a:t>
            </a:r>
            <a:r>
              <a:rPr lang="en-US" sz="1200" dirty="0" err="1"/>
              <a:t>dhcpdwrap</a:t>
            </a:r>
            <a:r>
              <a:rPr lang="en-US" sz="1200" dirty="0"/>
              <a:t>| |</a:t>
            </a:r>
            <a:r>
              <a:rPr lang="en-US" sz="1200" dirty="0" err="1"/>
              <a:t>dhcp</a:t>
            </a:r>
            <a:r>
              <a:rPr lang="en-US" sz="1200" dirty="0"/>
              <a:t>| </a:t>
            </a:r>
            <a:r>
              <a:rPr lang="en-US" sz="1200" dirty="0" err="1"/>
              <a:t>Datapath</a:t>
            </a:r>
            <a:r>
              <a:rPr lang="en-US" sz="1200" dirty="0"/>
              <a:t> vlan1: REQUEST 00:0d:4b:78:9f:07 </a:t>
            </a:r>
            <a:r>
              <a:rPr lang="en-US" sz="1200" dirty="0" err="1"/>
              <a:t>reqIP</a:t>
            </a:r>
            <a:r>
              <a:rPr lang="en-US" sz="1200" dirty="0"/>
              <a:t>=192.168.1.242 Options 36:c0a80103 </a:t>
            </a:r>
            <a:r>
              <a:rPr lang="en-US" sz="1400" b="1" dirty="0"/>
              <a:t>37:0103060f0c </a:t>
            </a:r>
            <a:r>
              <a:rPr lang="en-US" sz="1200" dirty="0"/>
              <a:t>0c:4e502d4b3041304458303236373936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Search log output, looking for options 0c, 37, 3c, or 51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Combine option and signature value, removing the colon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eg</a:t>
            </a:r>
            <a:r>
              <a:rPr lang="en-US" dirty="0" smtClean="0"/>
              <a:t>. 37:0103060f0c becomes 370103060f0c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Common Option 55 Signatures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562600"/>
          </a:xfrm>
        </p:spPr>
        <p:txBody>
          <a:bodyPr/>
          <a:lstStyle/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b="1" dirty="0" smtClean="0"/>
              <a:t>OS Match	Option</a:t>
            </a:r>
            <a:r>
              <a:rPr lang="en-US" sz="1200" b="1" dirty="0"/>
              <a:t>	Match Type	</a:t>
            </a:r>
            <a:r>
              <a:rPr lang="en-US" sz="1200" b="1" dirty="0" smtClean="0"/>
              <a:t>Fingerprint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b="1" dirty="0"/>
              <a:t>	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dec</a:t>
            </a:r>
            <a:r>
              <a:rPr lang="en-US" sz="1200" b="1" dirty="0" smtClean="0"/>
              <a:t>/hex)</a:t>
            </a:r>
            <a:endParaRPr lang="en-US" sz="1200" b="1" dirty="0"/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Android 2.x	</a:t>
            </a:r>
            <a:r>
              <a:rPr lang="en-US" sz="1200" dirty="0" smtClean="0"/>
              <a:t>55</a:t>
            </a:r>
            <a:r>
              <a:rPr lang="en-US" sz="1200" dirty="0"/>
              <a:t>/0x37	starts-with	37017921030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Android 2.3	55/0x37	equals	3701792103061c333a3b	Samsung Galaxy S with Android 2.3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Blackberry	55/0x37	equals	370103060F	</a:t>
            </a:r>
            <a:r>
              <a:rPr lang="en-US" sz="1200" dirty="0" smtClean="0"/>
              <a:t>unknown </a:t>
            </a:r>
            <a:r>
              <a:rPr lang="en-US" sz="1200" dirty="0"/>
              <a:t>model of Blackberry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iPhone/</a:t>
            </a:r>
            <a:r>
              <a:rPr lang="en-US" sz="1200" dirty="0" err="1"/>
              <a:t>iPad</a:t>
            </a:r>
            <a:r>
              <a:rPr lang="en-US" sz="1200" dirty="0"/>
              <a:t>	55/0x37	equals	370103060F77FC	</a:t>
            </a:r>
            <a:r>
              <a:rPr lang="en-US" sz="1200" dirty="0" smtClean="0"/>
              <a:t>Common </a:t>
            </a:r>
            <a:r>
              <a:rPr lang="en-US" sz="1200" dirty="0"/>
              <a:t>to most Apple </a:t>
            </a:r>
            <a:r>
              <a:rPr lang="en-US" sz="1200" dirty="0" err="1"/>
              <a:t>i</a:t>
            </a:r>
            <a:r>
              <a:rPr lang="en-US" sz="1200" dirty="0"/>
              <a:t>-devices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 err="1"/>
              <a:t>Macbook</a:t>
            </a:r>
            <a:r>
              <a:rPr lang="en-US" sz="1200" dirty="0"/>
              <a:t>	55/0x37	equals	370103060F775FFC2C2E2F	Apple Mac Book (assumed OS X)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 err="1"/>
              <a:t>Maemo</a:t>
            </a:r>
            <a:r>
              <a:rPr lang="en-US" sz="1200" dirty="0"/>
              <a:t> OS	55/0x37	equals	370103060c0f111c28292a	Nokia N900 running </a:t>
            </a:r>
            <a:r>
              <a:rPr lang="en-US" sz="1200" dirty="0" err="1"/>
              <a:t>Maemo</a:t>
            </a:r>
            <a:r>
              <a:rPr lang="en-US" sz="1200" dirty="0"/>
              <a:t> OS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pt-BR" sz="1200" dirty="0"/>
              <a:t>Nintendo DS	55/0x37	</a:t>
            </a:r>
            <a:r>
              <a:rPr lang="pt-BR" sz="1200" dirty="0" err="1"/>
              <a:t>equals</a:t>
            </a:r>
            <a:r>
              <a:rPr lang="pt-BR" sz="1200" dirty="0"/>
              <a:t>	37010306	 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 err="1"/>
              <a:t>Playstation</a:t>
            </a:r>
            <a:r>
              <a:rPr lang="en-US" sz="1200" dirty="0"/>
              <a:t> 3	55/0x37	equals	3701031c060f	 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Symbian OS	55/0x37	equals	370C060F01031C78	</a:t>
            </a:r>
            <a:r>
              <a:rPr lang="en-US" sz="1200" dirty="0" smtClean="0"/>
              <a:t>Nokia </a:t>
            </a:r>
            <a:r>
              <a:rPr lang="en-US" sz="1200" dirty="0"/>
              <a:t>N97 / </a:t>
            </a:r>
            <a:r>
              <a:rPr lang="en-US" sz="1200" dirty="0" err="1"/>
              <a:t>SonyEricsson</a:t>
            </a:r>
            <a:r>
              <a:rPr lang="en-US" sz="1200" dirty="0"/>
              <a:t>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Win Mobile 6.x	55/0x37	equals	</a:t>
            </a:r>
            <a:r>
              <a:rPr lang="en-US" sz="1200" dirty="0" smtClean="0"/>
              <a:t>370103060f2c2e2f	Seen </a:t>
            </a:r>
            <a:r>
              <a:rPr lang="en-US" sz="1200" dirty="0"/>
              <a:t>on HTC phones with Win Mobile 6.</a:t>
            </a:r>
            <a:r>
              <a:rPr lang="en-US" sz="1200" dirty="0" smtClean="0"/>
              <a:t>x</a:t>
            </a:r>
            <a:endParaRPr lang="en-US" sz="1200" dirty="0"/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Win XP	55/0x37	equals	37010f03062c2e2f1f21f92b	exact match on </a:t>
            </a:r>
            <a:r>
              <a:rPr lang="en-US" sz="1200" dirty="0" err="1"/>
              <a:t>WinXP</a:t>
            </a:r>
            <a:r>
              <a:rPr lang="en-US" sz="1200" dirty="0"/>
              <a:t>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Win Vista	55/0x37	equals	37010f03062c2ef1f2179f92b	exact match on </a:t>
            </a:r>
            <a:r>
              <a:rPr lang="en-US" sz="1200" dirty="0" smtClean="0"/>
              <a:t>Vista</a:t>
            </a:r>
            <a:endParaRPr lang="en-US" sz="1200" dirty="0"/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Win 7 (</a:t>
            </a:r>
            <a:r>
              <a:rPr lang="en-US" sz="1200" dirty="0" err="1"/>
              <a:t>korean</a:t>
            </a:r>
            <a:r>
              <a:rPr lang="en-US" sz="1200" dirty="0"/>
              <a:t>)	55/0x37	equals	37010f03062c2ef1f2179f92b	exact match on Win7 (</a:t>
            </a:r>
            <a:r>
              <a:rPr lang="en-US" sz="1200" dirty="0" err="1"/>
              <a:t>korean</a:t>
            </a:r>
            <a:r>
              <a:rPr lang="en-US" sz="1200" dirty="0"/>
              <a:t> edition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Win 7 (</a:t>
            </a:r>
            <a:r>
              <a:rPr lang="en-US" sz="1200" dirty="0" err="1"/>
              <a:t>eng</a:t>
            </a:r>
            <a:r>
              <a:rPr lang="en-US" sz="1200" dirty="0"/>
              <a:t>)	55/0x37	equals	37010f03062c2ef1f2179f92b	exact match on Win7	</a:t>
            </a:r>
          </a:p>
          <a:p>
            <a:pPr marL="0" indent="0" defTabSz="909638">
              <a:buNone/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r>
              <a:rPr lang="en-US" sz="1200" dirty="0"/>
              <a:t>Win (Multiple)	55/0x37	starts-with	37010F03062C2E2F1	</a:t>
            </a:r>
            <a:r>
              <a:rPr lang="en-US" sz="1200" dirty="0" smtClean="0"/>
              <a:t>Generic </a:t>
            </a:r>
            <a:r>
              <a:rPr lang="en-US" sz="1200" dirty="0"/>
              <a:t>multi-version "windows"	</a:t>
            </a:r>
          </a:p>
          <a:p>
            <a:pPr defTabSz="909638">
              <a:tabLst>
                <a:tab pos="1258888" algn="l"/>
                <a:tab pos="2060575" algn="l"/>
                <a:tab pos="3028950" algn="l"/>
                <a:tab pos="5256213" algn="l"/>
              </a:tabLst>
            </a:pP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ubaPowerpointThemev1.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ArubaPowerpointThemev1.1</Template>
  <TotalTime>14637</TotalTime>
  <Words>848</Words>
  <Application>Microsoft Macintosh PowerPoint</Application>
  <PresentationFormat>On-screen Show (4:3)</PresentationFormat>
  <Paragraphs>138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ArubaPowerpointThemev1.1</vt:lpstr>
      <vt:lpstr>DHCP Fingerprinting  - David Westcott</vt:lpstr>
      <vt:lpstr>Resources</vt:lpstr>
      <vt:lpstr>What Is DHCP Fingerprinting?</vt:lpstr>
      <vt:lpstr>Fingerprinting Process </vt:lpstr>
      <vt:lpstr>Identifying The Device Signature </vt:lpstr>
      <vt:lpstr>Make Sure The Client Is Disconnected </vt:lpstr>
      <vt:lpstr>Identify The Client Signature </vt:lpstr>
      <vt:lpstr>Identify DHCP Option</vt:lpstr>
      <vt:lpstr>Common Option 55 Signatures </vt:lpstr>
      <vt:lpstr>Common Option 60 Signatures </vt:lpstr>
      <vt:lpstr>Not So Common Signatures </vt:lpstr>
      <vt:lpstr>Create Firewall Role For The Device </vt:lpstr>
      <vt:lpstr>Create Firewall Derivation Rule (CLI)  </vt:lpstr>
      <vt:lpstr>Create Firewall Derivation Rule (WebUI)  </vt:lpstr>
      <vt:lpstr>Attach Derivation Rule To AAA Profile (CLI)</vt:lpstr>
      <vt:lpstr>Attach Derivation Rule To AAA Profile (WebUI) </vt:lpstr>
      <vt:lpstr>Configure Logging To Monitor The Client Connection </vt:lpstr>
      <vt:lpstr>Verify The User Connected To The Right Role</vt:lpstr>
      <vt:lpstr>Show How Many Time Rule Was Triggered </vt:lpstr>
      <vt:lpstr>Common Rules (CLI) </vt:lpstr>
      <vt:lpstr>Common Rules (Example-WebUI)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ArubaOS 5.0 Field Training</dc:title>
  <dc:creator>Jon Green</dc:creator>
  <cp:lastModifiedBy>DAVID WESTCOTT</cp:lastModifiedBy>
  <cp:revision>184</cp:revision>
  <cp:lastPrinted>2011-04-05T16:09:59Z</cp:lastPrinted>
  <dcterms:created xsi:type="dcterms:W3CDTF">2011-04-05T16:09:10Z</dcterms:created>
  <dcterms:modified xsi:type="dcterms:W3CDTF">2013-05-30T08:37:53Z</dcterms:modified>
</cp:coreProperties>
</file>