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4.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704" r:id="rId4"/>
    <p:sldMasterId id="2147483738" r:id="rId5"/>
    <p:sldMasterId id="2147483772" r:id="rId6"/>
    <p:sldMasterId id="2147483781" r:id="rId7"/>
  </p:sldMasterIdLst>
  <p:notesMasterIdLst>
    <p:notesMasterId r:id="rId56"/>
  </p:notesMasterIdLst>
  <p:sldIdLst>
    <p:sldId id="257" r:id="rId8"/>
    <p:sldId id="260" r:id="rId9"/>
    <p:sldId id="264" r:id="rId10"/>
    <p:sldId id="259" r:id="rId11"/>
    <p:sldId id="263" r:id="rId12"/>
    <p:sldId id="268" r:id="rId13"/>
    <p:sldId id="267" r:id="rId14"/>
    <p:sldId id="269" r:id="rId15"/>
    <p:sldId id="270" r:id="rId16"/>
    <p:sldId id="265" r:id="rId17"/>
    <p:sldId id="271" r:id="rId18"/>
    <p:sldId id="272" r:id="rId19"/>
    <p:sldId id="273" r:id="rId20"/>
    <p:sldId id="274" r:id="rId21"/>
    <p:sldId id="275" r:id="rId22"/>
    <p:sldId id="276" r:id="rId23"/>
    <p:sldId id="277" r:id="rId24"/>
    <p:sldId id="278" r:id="rId25"/>
    <p:sldId id="279" r:id="rId26"/>
    <p:sldId id="280" r:id="rId27"/>
    <p:sldId id="313" r:id="rId28"/>
    <p:sldId id="281" r:id="rId29"/>
    <p:sldId id="282" r:id="rId30"/>
    <p:sldId id="284" r:id="rId31"/>
    <p:sldId id="283" r:id="rId32"/>
    <p:sldId id="285" r:id="rId33"/>
    <p:sldId id="287" r:id="rId34"/>
    <p:sldId id="310" r:id="rId35"/>
    <p:sldId id="286" r:id="rId36"/>
    <p:sldId id="288" r:id="rId37"/>
    <p:sldId id="290" r:id="rId38"/>
    <p:sldId id="289" r:id="rId39"/>
    <p:sldId id="291" r:id="rId40"/>
    <p:sldId id="293" r:id="rId41"/>
    <p:sldId id="292" r:id="rId42"/>
    <p:sldId id="294" r:id="rId43"/>
    <p:sldId id="295" r:id="rId44"/>
    <p:sldId id="296" r:id="rId45"/>
    <p:sldId id="298" r:id="rId46"/>
    <p:sldId id="299" r:id="rId47"/>
    <p:sldId id="300" r:id="rId48"/>
    <p:sldId id="301" r:id="rId49"/>
    <p:sldId id="302" r:id="rId50"/>
    <p:sldId id="303" r:id="rId51"/>
    <p:sldId id="305" r:id="rId52"/>
    <p:sldId id="306" r:id="rId53"/>
    <p:sldId id="307" r:id="rId54"/>
    <p:sldId id="30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574" autoAdjust="0"/>
  </p:normalViewPr>
  <p:slideViewPr>
    <p:cSldViewPr snapToGrid="0">
      <p:cViewPr varScale="1">
        <p:scale>
          <a:sx n="67" d="100"/>
          <a:sy n="67" d="100"/>
        </p:scale>
        <p:origin x="129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43740-F736-449F-A3A0-0B7ECC2CBAE4}" type="datetimeFigureOut">
              <a:rPr lang="en-US" smtClean="0"/>
              <a:t>3/31/2017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8D0F3-8C81-47EF-B894-FF55AA7EBF6E}" type="slidenum">
              <a:rPr lang="en-US" smtClean="0"/>
              <a:t>‹#›</a:t>
            </a:fld>
            <a:endParaRPr lang="en-US"/>
          </a:p>
        </p:txBody>
      </p:sp>
    </p:spTree>
    <p:extLst>
      <p:ext uri="{BB962C8B-B14F-4D97-AF65-F5344CB8AC3E}">
        <p14:creationId xmlns:p14="http://schemas.microsoft.com/office/powerpoint/2010/main" val="3443033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latin typeface="Arial"/>
              </a:rPr>
              <a:pPr/>
              <a:t>1</a:t>
            </a:fld>
            <a:endParaRPr lang="en-US">
              <a:solidFill>
                <a:prstClr val="black"/>
              </a:solidFill>
              <a:latin typeface="Arial"/>
            </a:endParaRPr>
          </a:p>
        </p:txBody>
      </p:sp>
    </p:spTree>
    <p:extLst>
      <p:ext uri="{BB962C8B-B14F-4D97-AF65-F5344CB8AC3E}">
        <p14:creationId xmlns:p14="http://schemas.microsoft.com/office/powerpoint/2010/main" val="321995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AMON is the preferred method of monitoring Aruba products because the data comes in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realtime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and has less overhead compared to polling or SNMP traps.</a:t>
            </a:r>
          </a:p>
          <a:p>
            <a:r>
              <a:rPr lang="en-US" baseline="0" dirty="0" smtClean="0"/>
              <a:t> 2.   Using AMON reduces the CPU load on the controller, whereas using SNMP can increase it  </a:t>
            </a:r>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11</a:t>
            </a:fld>
            <a:endParaRPr lang="en-US"/>
          </a:p>
        </p:txBody>
      </p:sp>
    </p:spTree>
    <p:extLst>
      <p:ext uri="{BB962C8B-B14F-4D97-AF65-F5344CB8AC3E}">
        <p14:creationId xmlns:p14="http://schemas.microsoft.com/office/powerpoint/2010/main" val="2423077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BF5F52B1-0B9F-4E57-9840-C7170BE2B359}" type="slidenum">
              <a:rPr lang="en-US" smtClean="0">
                <a:solidFill>
                  <a:prstClr val="black"/>
                </a:solidFill>
                <a:latin typeface="Arial"/>
              </a:rPr>
              <a:pPr/>
              <a:t>12</a:t>
            </a:fld>
            <a:endParaRPr lang="en-US" dirty="0">
              <a:solidFill>
                <a:prstClr val="black"/>
              </a:solidFill>
              <a:latin typeface="Arial"/>
            </a:endParaRPr>
          </a:p>
        </p:txBody>
      </p:sp>
    </p:spTree>
    <p:extLst>
      <p:ext uri="{BB962C8B-B14F-4D97-AF65-F5344CB8AC3E}">
        <p14:creationId xmlns:p14="http://schemas.microsoft.com/office/powerpoint/2010/main" val="2611526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Key Points:</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1. This is essentially the summary of how the clients are connecting, what device types, the distribution of 20MHz, 40 MHz, 11n—, AC.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2. This is a real time dashboard. This does not have historical information.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3. Client Health: It’s the actual performance of the client. It’s the airtime taken to actually transmit a certain amount of payload to the ideal amount of airtime it requires for that payload. So it tells you how healthy the client is with respect to that. And it takes into account a lot of metrics—not just SNR but also dropped packets, re-transmissions—it takes into account all those.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4. You can click on clients on this page to go to the “Client Diagnostics” page for that client to get more details about it.</a:t>
            </a:r>
            <a:endParaRPr kumimoji="0" lang="en-MY"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5. This graph can be focused on a particular folder, which in most customer environments would map to a physical location such as a building or campus.</a:t>
            </a:r>
            <a:endParaRPr kumimoji="0" lang="en-MY"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13</a:t>
            </a:fld>
            <a:endParaRPr lang="en-US"/>
          </a:p>
        </p:txBody>
      </p:sp>
    </p:spTree>
    <p:extLst>
      <p:ext uri="{BB962C8B-B14F-4D97-AF65-F5344CB8AC3E}">
        <p14:creationId xmlns:p14="http://schemas.microsoft.com/office/powerpoint/2010/main" val="2648377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So what you're seeing here is the graph that we added on the home page, which shows you the clients with poor health. So the red is actually the number of clients with poor health. And what you expect to see is that, if you’re making improvements to your wireless network, you expect this number to actually go down—not up.</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Client health is a metric unique to Aruba WLAN.</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The main goal of this graph is to track trends with client health for a particular time frame or SSID.</a:t>
            </a:r>
            <a:endParaRPr kumimoji="0" lang="en-MY"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endParaRPr>
          </a:p>
        </p:txBody>
      </p:sp>
      <p:sp>
        <p:nvSpPr>
          <p:cNvPr id="4" name="Slide Number Placeholder 3"/>
          <p:cNvSpPr>
            <a:spLocks noGrp="1"/>
          </p:cNvSpPr>
          <p:nvPr>
            <p:ph type="sldNum" sz="quarter" idx="10"/>
          </p:nvPr>
        </p:nvSpPr>
        <p:spPr/>
        <p:txBody>
          <a:bodyPr/>
          <a:lstStyle/>
          <a:p>
            <a:fld id="{82B8D0F3-8C81-47EF-B894-FF55AA7EBF6E}" type="slidenum">
              <a:rPr lang="en-US" smtClean="0"/>
              <a:t>14</a:t>
            </a:fld>
            <a:endParaRPr lang="en-US"/>
          </a:p>
        </p:txBody>
      </p:sp>
    </p:spTree>
    <p:extLst>
      <p:ext uri="{BB962C8B-B14F-4D97-AF65-F5344CB8AC3E}">
        <p14:creationId xmlns:p14="http://schemas.microsoft.com/office/powerpoint/2010/main" val="3274460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Find out what APs are reaching their capacity</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Number of clients on a radio is not the end-all way to determine load. Channel utilization will track how busy the radio is servicing clients vs. listening to interference.</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Tracking radios on AP’s that are at or above 80% utilized for an extended period of time.</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The graph is for the past 7 days.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Utilization is not “averaged out” over 24 hour days, but rather </a:t>
            </a:r>
            <a:r>
              <a:rPr kumimoji="0" lang="en-US" sz="1100" b="0" i="0" u="none" strike="noStrike" kern="1200" cap="none" spc="0" normalizeH="0" baseline="0" noProof="0" dirty="0" err="1" smtClean="0">
                <a:ln>
                  <a:noFill/>
                </a:ln>
                <a:solidFill>
                  <a:prstClr val="black"/>
                </a:solidFill>
                <a:effectLst/>
                <a:uLnTx/>
                <a:uFillTx/>
                <a:latin typeface="Arial" charset="0"/>
                <a:ea typeface="ＭＳ Ｐゴシック" pitchFamily="34" charset="-128"/>
                <a:cs typeface="ＭＳ Ｐゴシック" charset="-128"/>
              </a:rPr>
              <a:t>AirWave</a:t>
            </a: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 intelligently figures out the busiest hours of the day and uses only those for determining utilization time.</a:t>
            </a:r>
          </a:p>
          <a:p>
            <a:pPr marL="420624"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smtClean="0">
                <a:ln>
                  <a:noFill/>
                </a:ln>
                <a:solidFill>
                  <a:srgbClr val="C00000"/>
                </a:solidFill>
                <a:effectLst/>
                <a:uLnTx/>
                <a:uFillTx/>
                <a:latin typeface="Arial" charset="0"/>
                <a:ea typeface="ＭＳ Ｐゴシック" pitchFamily="34" charset="-128"/>
                <a:cs typeface="ＭＳ Ｐゴシック" charset="-128"/>
              </a:rPr>
              <a:t>For example, if you look at a campus or a school district, you have 8am-3pm, 8am-4pm that the classroom APs are being used but the dorm APs are probably being used from 8PM to 2AM. So if I count 24 hours, even though I’m dense for most of the time that I’m used, it’s really only 8 of the 24 hours. Really if it gets averaged out, it’s not much. So what we do is we count only those 8 hours that you’re actually being used, and of that 8 hours are you reaching capacity, are you exceeding 80%?</a:t>
            </a:r>
          </a:p>
          <a:p>
            <a:pPr marL="237744"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The breakdown is for 2.4Ghz and 5Ghz frequencies.</a:t>
            </a:r>
          </a:p>
          <a:p>
            <a:pPr marL="237744"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Radios by peak channel utilization scatter plots point out radios which are heavily utilized but not servicing any client traffic. Most likely, they are experiencing RF interference. Clicking on the dot shows the breakdown of “Busy”, “Interference”, “Transmitting” or “Receiving”.</a:t>
            </a: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 </a:t>
            </a:r>
            <a:endParaRPr kumimoji="0" lang="en-MY"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15</a:t>
            </a:fld>
            <a:endParaRPr lang="en-US"/>
          </a:p>
        </p:txBody>
      </p:sp>
    </p:spTree>
    <p:extLst>
      <p:ext uri="{BB962C8B-B14F-4D97-AF65-F5344CB8AC3E}">
        <p14:creationId xmlns:p14="http://schemas.microsoft.com/office/powerpoint/2010/main" val="1785896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smtClean="0">
                <a:solidFill>
                  <a:schemeClr val="tx1"/>
                </a:solidFill>
                <a:effectLst/>
                <a:latin typeface="Arial" charset="0"/>
                <a:ea typeface="ＭＳ Ｐゴシック" pitchFamily="34" charset="-128"/>
                <a:cs typeface="ＭＳ Ｐゴシック" charset="-128"/>
              </a:rPr>
              <a:t>Key Points:</a:t>
            </a:r>
          </a:p>
          <a:p>
            <a:pPr marL="237744" indent="-228600">
              <a:buFont typeface="+mj-lt"/>
              <a:buAutoNum type="arabicPeriod"/>
            </a:pPr>
            <a:r>
              <a:rPr lang="en-US" kern="1200" dirty="0" smtClean="0">
                <a:solidFill>
                  <a:schemeClr val="tx1"/>
                </a:solidFill>
                <a:effectLst/>
                <a:latin typeface="Arial" charset="0"/>
                <a:ea typeface="ＭＳ Ｐゴシック" pitchFamily="34" charset="-128"/>
                <a:cs typeface="ＭＳ Ｐゴシック" charset="-128"/>
              </a:rPr>
              <a:t>The </a:t>
            </a:r>
            <a:r>
              <a:rPr lang="en-US" kern="1200" dirty="0" err="1" smtClean="0">
                <a:solidFill>
                  <a:schemeClr val="tx1"/>
                </a:solidFill>
                <a:effectLst/>
                <a:latin typeface="Arial" charset="0"/>
                <a:ea typeface="ＭＳ Ｐゴシック" pitchFamily="34" charset="-128"/>
                <a:cs typeface="ＭＳ Ｐゴシック" charset="-128"/>
              </a:rPr>
              <a:t>AppRF</a:t>
            </a:r>
            <a:r>
              <a:rPr lang="en-US" kern="1200" dirty="0" smtClean="0">
                <a:solidFill>
                  <a:schemeClr val="tx1"/>
                </a:solidFill>
                <a:effectLst/>
                <a:latin typeface="Arial" charset="0"/>
                <a:ea typeface="ＭＳ Ｐゴシック" pitchFamily="34" charset="-128"/>
                <a:cs typeface="ＭＳ Ｐゴシック" charset="-128"/>
              </a:rPr>
              <a:t> data is captured by the Aruba Mobility Controller or the Aruba Instant AP’s and sent to </a:t>
            </a:r>
            <a:r>
              <a:rPr lang="en-US" kern="1200" dirty="0" err="1" smtClean="0">
                <a:solidFill>
                  <a:schemeClr val="tx1"/>
                </a:solidFill>
                <a:effectLst/>
                <a:latin typeface="Arial" charset="0"/>
                <a:ea typeface="ＭＳ Ｐゴシック" pitchFamily="34" charset="-128"/>
                <a:cs typeface="ＭＳ Ｐゴシック" charset="-128"/>
              </a:rPr>
              <a:t>AirWave</a:t>
            </a:r>
            <a:r>
              <a:rPr lang="en-US" kern="1200" dirty="0" smtClean="0">
                <a:solidFill>
                  <a:schemeClr val="tx1"/>
                </a:solidFill>
                <a:effectLst/>
                <a:latin typeface="Arial" charset="0"/>
                <a:ea typeface="ＭＳ Ｐゴシック" pitchFamily="34" charset="-128"/>
                <a:cs typeface="ＭＳ Ｐゴシック" charset="-128"/>
              </a:rPr>
              <a:t> using AMON or AMON over HTTPS (for Instant).</a:t>
            </a:r>
          </a:p>
          <a:p>
            <a:pPr marL="237744" indent="-228600">
              <a:buFont typeface="+mj-lt"/>
              <a:buAutoNum type="arabicPeriod"/>
            </a:pPr>
            <a:r>
              <a:rPr lang="en-US" kern="1200" dirty="0" err="1" smtClean="0">
                <a:solidFill>
                  <a:schemeClr val="tx1"/>
                </a:solidFill>
                <a:effectLst/>
                <a:latin typeface="Arial" charset="0"/>
                <a:ea typeface="ＭＳ Ｐゴシック" pitchFamily="34" charset="-128"/>
                <a:cs typeface="ＭＳ Ｐゴシック" charset="-128"/>
              </a:rPr>
              <a:t>AppRF</a:t>
            </a:r>
            <a:r>
              <a:rPr lang="en-US" kern="1200" baseline="0" dirty="0" smtClean="0">
                <a:solidFill>
                  <a:schemeClr val="tx1"/>
                </a:solidFill>
                <a:effectLst/>
                <a:latin typeface="Arial" charset="0"/>
                <a:ea typeface="ＭＳ Ｐゴシック" pitchFamily="34" charset="-128"/>
                <a:cs typeface="ＭＳ Ｐゴシック" charset="-128"/>
              </a:rPr>
              <a:t> data is stored on </a:t>
            </a:r>
            <a:r>
              <a:rPr lang="en-US" kern="1200" baseline="0" dirty="0" err="1" smtClean="0">
                <a:solidFill>
                  <a:schemeClr val="tx1"/>
                </a:solidFill>
                <a:effectLst/>
                <a:latin typeface="Arial" charset="0"/>
                <a:ea typeface="ＭＳ Ｐゴシック" pitchFamily="34" charset="-128"/>
                <a:cs typeface="ＭＳ Ｐゴシック" charset="-128"/>
              </a:rPr>
              <a:t>AirWave</a:t>
            </a:r>
            <a:r>
              <a:rPr lang="en-US" kern="1200" baseline="0" dirty="0" smtClean="0">
                <a:solidFill>
                  <a:schemeClr val="tx1"/>
                </a:solidFill>
                <a:effectLst/>
                <a:latin typeface="Arial" charset="0"/>
                <a:ea typeface="ＭＳ Ｐゴシック" pitchFamily="34" charset="-128"/>
                <a:cs typeface="ＭＳ Ｐゴシック" charset="-128"/>
              </a:rPr>
              <a:t> for up to 30 days, much longer than can be stored on the Mobility Controller or Instant platforms.</a:t>
            </a:r>
            <a:endParaRPr lang="en-US" kern="1200" dirty="0" smtClean="0">
              <a:solidFill>
                <a:schemeClr val="tx1"/>
              </a:solidFill>
              <a:effectLst/>
              <a:latin typeface="Arial" charset="0"/>
              <a:ea typeface="ＭＳ Ｐゴシック" pitchFamily="34" charset="-128"/>
              <a:cs typeface="ＭＳ Ｐゴシック" charset="-128"/>
            </a:endParaRPr>
          </a:p>
          <a:p>
            <a:pPr marL="237744" indent="-228600">
              <a:buFont typeface="+mj-lt"/>
              <a:buAutoNum type="arabicPeriod"/>
            </a:pPr>
            <a:r>
              <a:rPr lang="en-MY" kern="1200" dirty="0" smtClean="0">
                <a:solidFill>
                  <a:schemeClr val="tx1"/>
                </a:solidFill>
                <a:effectLst/>
                <a:latin typeface="+mn-lt"/>
                <a:ea typeface="+mn-ea"/>
                <a:cs typeface="+mn-cs"/>
              </a:rPr>
              <a:t>Clicking</a:t>
            </a:r>
            <a:r>
              <a:rPr lang="en-MY" kern="1200" baseline="0" dirty="0" smtClean="0">
                <a:solidFill>
                  <a:schemeClr val="tx1"/>
                </a:solidFill>
                <a:effectLst/>
                <a:latin typeface="+mn-lt"/>
                <a:ea typeface="+mn-ea"/>
                <a:cs typeface="+mn-cs"/>
              </a:rPr>
              <a:t> on the chart enables drilling down for more granular details.</a:t>
            </a:r>
          </a:p>
          <a:p>
            <a:pPr marL="237744" indent="-228600">
              <a:buFont typeface="+mj-lt"/>
              <a:buAutoNum type="arabicPeriod"/>
            </a:pPr>
            <a:r>
              <a:rPr lang="en-MY" kern="1200" baseline="0" dirty="0" err="1" smtClean="0">
                <a:solidFill>
                  <a:schemeClr val="tx1"/>
                </a:solidFill>
                <a:effectLst/>
                <a:latin typeface="+mn-lt"/>
                <a:ea typeface="+mn-ea"/>
                <a:cs typeface="+mn-cs"/>
              </a:rPr>
              <a:t>AppRF</a:t>
            </a:r>
            <a:r>
              <a:rPr lang="en-MY" kern="1200" baseline="0" dirty="0" smtClean="0">
                <a:solidFill>
                  <a:schemeClr val="tx1"/>
                </a:solidFill>
                <a:effectLst/>
                <a:latin typeface="+mn-lt"/>
                <a:ea typeface="+mn-ea"/>
                <a:cs typeface="+mn-cs"/>
              </a:rPr>
              <a:t> data is also available via reports.</a:t>
            </a:r>
            <a:endParaRPr lang="en-MY" kern="1200" dirty="0" smtClean="0">
              <a:solidFill>
                <a:schemeClr val="tx1"/>
              </a:solidFill>
              <a:effectLst/>
              <a:latin typeface="Arial" charset="0"/>
              <a:ea typeface="ＭＳ Ｐゴシック" pitchFamily="34"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16</a:t>
            </a:fld>
            <a:endParaRPr lang="en-US"/>
          </a:p>
        </p:txBody>
      </p:sp>
    </p:spTree>
    <p:extLst>
      <p:ext uri="{BB962C8B-B14F-4D97-AF65-F5344CB8AC3E}">
        <p14:creationId xmlns:p14="http://schemas.microsoft.com/office/powerpoint/2010/main" val="1967991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The Aruba Mobility Controller interfaces with Skype for Business using the SDN API to gather call information from the server’s perspective and ties it to RF related information from the controller’s perspective and puts it all together to paint a picture about the network performance of the client and any correlation it may have with the quality of the Skype for Business call.</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Call History can be stored in </a:t>
            </a:r>
            <a:r>
              <a:rPr kumimoji="0" lang="en-US" sz="1100" b="0" i="0" u="none" strike="noStrike" kern="1200" cap="none" spc="0" normalizeH="0" baseline="0" noProof="0" dirty="0" err="1" smtClean="0">
                <a:ln>
                  <a:noFill/>
                </a:ln>
                <a:solidFill>
                  <a:prstClr val="black"/>
                </a:solidFill>
                <a:effectLst/>
                <a:uLnTx/>
                <a:uFillTx/>
                <a:latin typeface="Arial" charset="0"/>
                <a:ea typeface="ＭＳ Ｐゴシック" pitchFamily="34" charset="-128"/>
                <a:cs typeface="ＭＳ Ｐゴシック" charset="-128"/>
              </a:rPr>
              <a:t>AirWave</a:t>
            </a: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 for up to 30 days and call details can be stored for up to 7 days.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This can be viewed over a period of time as well as focused on a specific folder in </a:t>
            </a:r>
            <a:r>
              <a:rPr kumimoji="0" lang="en-US" sz="1100" b="0" i="0" u="none" strike="noStrike" kern="1200" cap="none" spc="0" normalizeH="0" baseline="0" noProof="0" dirty="0" err="1" smtClean="0">
                <a:ln>
                  <a:noFill/>
                </a:ln>
                <a:solidFill>
                  <a:prstClr val="black"/>
                </a:solidFill>
                <a:effectLst/>
                <a:uLnTx/>
                <a:uFillTx/>
                <a:latin typeface="Arial" charset="0"/>
                <a:ea typeface="ＭＳ Ｐゴシック" pitchFamily="34" charset="-128"/>
                <a:cs typeface="ＭＳ Ｐゴシック" charset="-128"/>
              </a:rPr>
              <a:t>AirWave</a:t>
            </a: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 or by AP.</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Clicking on the graphs enables drill down to very verbose call information including jitter, round trip time, client headset/speaker information.</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UCC information is available via reports as well.</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17</a:t>
            </a:fld>
            <a:endParaRPr lang="en-US"/>
          </a:p>
        </p:txBody>
      </p:sp>
    </p:spTree>
    <p:extLst>
      <p:ext uri="{BB962C8B-B14F-4D97-AF65-F5344CB8AC3E}">
        <p14:creationId xmlns:p14="http://schemas.microsoft.com/office/powerpoint/2010/main" val="1588756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The dots on the quality correlations graph are calls and clicking on them drills down to the client diagnostic page for the device that placed the call. Additional information about that client’s health history can be found there.</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This can help with identifying events such as roaming which could impact the quality of a call.</a:t>
            </a: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18</a:t>
            </a:fld>
            <a:endParaRPr lang="en-US"/>
          </a:p>
        </p:txBody>
      </p:sp>
    </p:spTree>
    <p:extLst>
      <p:ext uri="{BB962C8B-B14F-4D97-AF65-F5344CB8AC3E}">
        <p14:creationId xmlns:p14="http://schemas.microsoft.com/office/powerpoint/2010/main" val="285071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Key Points:</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The call details page has all of the information you need to know about the call in order to troubleshoot call quality.</a:t>
            </a:r>
          </a:p>
          <a:p>
            <a:r>
              <a:rPr lang="en-US" sz="1100" dirty="0" smtClean="0"/>
              <a:t>The Details tab shows a table with all of the information gathered each minute during the call</a:t>
            </a:r>
          </a:p>
          <a:p>
            <a:r>
              <a:rPr lang="en-US" sz="1100" dirty="0" smtClean="0"/>
              <a:t>The End-to-End tab shows the call topology and a high level summary of the call quality</a:t>
            </a:r>
          </a:p>
          <a:p>
            <a:r>
              <a:rPr lang="en-US" sz="1100" dirty="0" smtClean="0"/>
              <a:t>The Summary tab also shows more details including Microphone stats, audio driver</a:t>
            </a:r>
          </a:p>
          <a:p>
            <a:r>
              <a:rPr lang="en-US" sz="1100" dirty="0" smtClean="0"/>
              <a:t>The Summary tab shows a graph with call quality, client health, client events such as roaming</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19</a:t>
            </a:fld>
            <a:endParaRPr lang="en-US"/>
          </a:p>
        </p:txBody>
      </p:sp>
    </p:spTree>
    <p:extLst>
      <p:ext uri="{BB962C8B-B14F-4D97-AF65-F5344CB8AC3E}">
        <p14:creationId xmlns:p14="http://schemas.microsoft.com/office/powerpoint/2010/main" val="334982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a:ea typeface="+mn-ea"/>
                <a:cs typeface="+mn-cs"/>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a:ea typeface="+mn-ea"/>
                <a:cs typeface="+mn-cs"/>
              </a:rPr>
              <a:t>The Aruba Mobility Controller gathers the association, authentication, DHCP and DNS failure percentage and time taken and sends that data to </a:t>
            </a:r>
            <a:r>
              <a:rPr kumimoji="0" lang="en-US"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US" sz="1100" b="0" i="0" u="none" strike="noStrike" kern="1200" cap="none" spc="0" normalizeH="0" baseline="0" noProof="0" dirty="0" smtClean="0">
                <a:ln>
                  <a:noFill/>
                </a:ln>
                <a:solidFill>
                  <a:prstClr val="black"/>
                </a:solidFill>
                <a:effectLst/>
                <a:uLnTx/>
                <a:uFillTx/>
                <a:latin typeface="Arial"/>
                <a:ea typeface="+mn-ea"/>
                <a:cs typeface="+mn-cs"/>
              </a:rPr>
              <a:t> over AMON.</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US" sz="1100" b="0" i="0" u="none" strike="noStrike" kern="1200" cap="none" spc="0" normalizeH="0" baseline="0" noProof="0" dirty="0" smtClean="0">
                <a:ln>
                  <a:noFill/>
                </a:ln>
                <a:solidFill>
                  <a:prstClr val="black"/>
                </a:solidFill>
                <a:effectLst/>
                <a:uLnTx/>
                <a:uFillTx/>
                <a:latin typeface="Arial"/>
                <a:ea typeface="+mn-ea"/>
                <a:cs typeface="+mn-cs"/>
              </a:rPr>
              <a:t> can keep the server stats for up to 30 days and the client stats for up to 7 days.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a:ea typeface="+mn-ea"/>
                <a:cs typeface="+mn-cs"/>
              </a:rPr>
              <a:t>The main purpose of Clarity Live is to give visibility into services which are typically on the wired network and managed by a different team which could impact the perception of the performance of the wireless network.</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a:ea typeface="+mn-ea"/>
                <a:cs typeface="+mn-cs"/>
              </a:rPr>
              <a:t>This data can be displayed per folder and over time.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Network services performance tracking</a:t>
            </a: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20</a:t>
            </a:fld>
            <a:endParaRPr lang="en-US"/>
          </a:p>
        </p:txBody>
      </p:sp>
    </p:spTree>
    <p:extLst>
      <p:ext uri="{BB962C8B-B14F-4D97-AF65-F5344CB8AC3E}">
        <p14:creationId xmlns:p14="http://schemas.microsoft.com/office/powerpoint/2010/main" val="3035638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err="1" smtClean="0"/>
              <a:t>AirWave</a:t>
            </a:r>
            <a:r>
              <a:rPr lang="en-US" dirty="0" smtClean="0"/>
              <a:t> 8.2 is the only network management software that offers you a single intelligent console from which to monitor, analyze, and configure wireless networks in automatic fashion. Whether your wireless network is simple or a large, complex, multi-vendor installation, </a:t>
            </a:r>
            <a:r>
              <a:rPr lang="en-US" dirty="0" err="1" smtClean="0"/>
              <a:t>AirWave</a:t>
            </a:r>
            <a:r>
              <a:rPr lang="en-US" dirty="0" smtClean="0"/>
              <a:t> manages it all. </a:t>
            </a:r>
          </a:p>
          <a:p>
            <a:r>
              <a:rPr lang="en-US" dirty="0" err="1" smtClean="0"/>
              <a:t>AirWave</a:t>
            </a:r>
            <a:r>
              <a:rPr lang="en-US" dirty="0" smtClean="0"/>
              <a:t> supports hardware from leading wireless vendors including the following: l Aruba Networks® l </a:t>
            </a:r>
            <a:r>
              <a:rPr lang="en-US" dirty="0" err="1" smtClean="0"/>
              <a:t>ProCurve</a:t>
            </a:r>
            <a:r>
              <a:rPr lang="en-US" dirty="0" smtClean="0"/>
              <a:t>™ by HPE® l Avaya™ l Cisco® (</a:t>
            </a:r>
            <a:r>
              <a:rPr lang="en-US" dirty="0" err="1" smtClean="0"/>
              <a:t>Aironet</a:t>
            </a:r>
            <a:r>
              <a:rPr lang="en-US" dirty="0" smtClean="0"/>
              <a:t> and WLC) l Dell Networking W-Series l Enterasys® l Juniper Networks® </a:t>
            </a:r>
          </a:p>
          <a:p>
            <a:endParaRPr lang="en-US" dirty="0" smtClean="0"/>
          </a:p>
          <a:p>
            <a:r>
              <a:rPr lang="en-US" dirty="0" smtClean="0"/>
              <a:t>The </a:t>
            </a:r>
            <a:r>
              <a:rPr lang="en-US" dirty="0" err="1" smtClean="0"/>
              <a:t>AirWave</a:t>
            </a:r>
            <a:r>
              <a:rPr lang="en-US" dirty="0" smtClean="0"/>
              <a:t> Management Platform (</a:t>
            </a:r>
            <a:r>
              <a:rPr lang="en-US" dirty="0" err="1" smtClean="0"/>
              <a:t>AirWave</a:t>
            </a:r>
            <a:r>
              <a:rPr lang="en-US" dirty="0" smtClean="0"/>
              <a:t>) is the centerpiece of </a:t>
            </a:r>
            <a:r>
              <a:rPr lang="en-US" dirty="0" err="1" smtClean="0"/>
              <a:t>AirWave</a:t>
            </a:r>
            <a:r>
              <a:rPr lang="en-US" dirty="0" smtClean="0"/>
              <a:t>, offering the following functions and benefits: l Core network management functionality: n Network discovery n Configuration of APs &amp; controllers 14 | Introduction </a:t>
            </a:r>
            <a:r>
              <a:rPr lang="en-US" dirty="0" err="1" smtClean="0"/>
              <a:t>AirWave</a:t>
            </a:r>
            <a:r>
              <a:rPr lang="en-US" dirty="0" smtClean="0"/>
              <a:t> 8.2 | User Guide n Automated compliance audits n Firmware distribution n Monitoring of every device and user connected to the network n Real-time and historical trend reports l Granular administrative access n Role-based (for example, Administrator contrasted with Help Desk) n Network segment (for example, Retail Store network contrasted with Corporate HQ network) l Flexible device support n Thin, thick, mesh network architecture n Multi-vendor support n Current and legacy hardware support</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latin typeface="Arial"/>
              </a:rPr>
              <a:pPr/>
              <a:t>2</a:t>
            </a:fld>
            <a:endParaRPr lang="en-US">
              <a:solidFill>
                <a:prstClr val="black"/>
              </a:solidFill>
              <a:latin typeface="Arial"/>
            </a:endParaRPr>
          </a:p>
        </p:txBody>
      </p:sp>
    </p:spTree>
    <p:extLst>
      <p:ext uri="{BB962C8B-B14F-4D97-AF65-F5344CB8AC3E}">
        <p14:creationId xmlns:p14="http://schemas.microsoft.com/office/powerpoint/2010/main" val="3183911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kern="1200" dirty="0" smtClean="0">
                <a:solidFill>
                  <a:schemeClr val="tx1"/>
                </a:solidFill>
                <a:effectLst/>
                <a:latin typeface="Arial" charset="0"/>
                <a:ea typeface="ＭＳ Ｐゴシック" pitchFamily="34" charset="-128"/>
                <a:cs typeface="ＭＳ Ｐゴシック" charset="-128"/>
              </a:rPr>
              <a:t>Client Diagnostics</a:t>
            </a:r>
          </a:p>
          <a:p>
            <a:endParaRPr lang="en-US" dirty="0" smtClean="0"/>
          </a:p>
          <a:p>
            <a:endParaRPr lang="en-US" dirty="0" smtClean="0"/>
          </a:p>
          <a:p>
            <a:endParaRPr lang="en-US" dirty="0" smtClean="0"/>
          </a:p>
          <a:p>
            <a:endParaRPr lang="en-MY" dirty="0"/>
          </a:p>
        </p:txBody>
      </p:sp>
      <p:sp>
        <p:nvSpPr>
          <p:cNvPr id="4" name="Slide Number Placeholder 3"/>
          <p:cNvSpPr>
            <a:spLocks noGrp="1"/>
          </p:cNvSpPr>
          <p:nvPr>
            <p:ph type="sldNum" sz="quarter" idx="10"/>
          </p:nvPr>
        </p:nvSpPr>
        <p:spPr/>
        <p:txBody>
          <a:bodyPr/>
          <a:lstStyle/>
          <a:p>
            <a:fld id="{BF5F52B1-0B9F-4E57-9840-C7170BE2B359}" type="slidenum">
              <a:rPr lang="en-US" smtClean="0">
                <a:solidFill>
                  <a:prstClr val="black"/>
                </a:solidFill>
                <a:latin typeface="Arial"/>
              </a:rPr>
              <a:pPr/>
              <a:t>22</a:t>
            </a:fld>
            <a:endParaRPr lang="en-US" dirty="0">
              <a:solidFill>
                <a:prstClr val="black"/>
              </a:solidFill>
              <a:latin typeface="Arial"/>
            </a:endParaRPr>
          </a:p>
        </p:txBody>
      </p:sp>
    </p:spTree>
    <p:extLst>
      <p:ext uri="{BB962C8B-B14F-4D97-AF65-F5344CB8AC3E}">
        <p14:creationId xmlns:p14="http://schemas.microsoft.com/office/powerpoint/2010/main" val="263665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needs to be monitoring the switches between the AP and the controller to be able to show the end to end topology for a given client association.</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Thresholds for “Good” or “Bad” ratings are customizable for AP’s, Clients, Controllers, Network or Switches.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This page is suited for helpdesk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personell</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responding to reports of “bad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wifi</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and can assist with finding the root cause.</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This page is present for users currently active on the network.</a:t>
            </a: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23</a:t>
            </a:fld>
            <a:endParaRPr lang="en-US"/>
          </a:p>
        </p:txBody>
      </p:sp>
    </p:spTree>
    <p:extLst>
      <p:ext uri="{BB962C8B-B14F-4D97-AF65-F5344CB8AC3E}">
        <p14:creationId xmlns:p14="http://schemas.microsoft.com/office/powerpoint/2010/main" val="2926543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kern="1200" dirty="0" smtClean="0">
                <a:solidFill>
                  <a:schemeClr val="tx1"/>
                </a:solidFill>
                <a:effectLst/>
                <a:latin typeface="Arial" charset="0"/>
                <a:ea typeface="ＭＳ Ｐゴシック" pitchFamily="34" charset="-128"/>
                <a:cs typeface="ＭＳ Ｐゴシック" charset="-128"/>
              </a:rPr>
              <a:t>Reports and Triggers</a:t>
            </a:r>
          </a:p>
          <a:p>
            <a:endParaRPr lang="en-US" dirty="0" smtClean="0"/>
          </a:p>
          <a:p>
            <a:endParaRPr lang="en-US" dirty="0" smtClean="0"/>
          </a:p>
          <a:p>
            <a:endParaRPr lang="en-MY" dirty="0"/>
          </a:p>
        </p:txBody>
      </p:sp>
      <p:sp>
        <p:nvSpPr>
          <p:cNvPr id="4" name="Slide Number Placeholder 3"/>
          <p:cNvSpPr>
            <a:spLocks noGrp="1"/>
          </p:cNvSpPr>
          <p:nvPr>
            <p:ph type="sldNum" sz="quarter" idx="10"/>
          </p:nvPr>
        </p:nvSpPr>
        <p:spPr/>
        <p:txBody>
          <a:bodyPr/>
          <a:lstStyle/>
          <a:p>
            <a:fld id="{BF5F52B1-0B9F-4E57-9840-C7170BE2B359}" type="slidenum">
              <a:rPr lang="en-US" smtClean="0">
                <a:solidFill>
                  <a:prstClr val="black"/>
                </a:solidFill>
                <a:latin typeface="Arial"/>
              </a:rPr>
              <a:pPr/>
              <a:t>24</a:t>
            </a:fld>
            <a:endParaRPr lang="en-US" dirty="0">
              <a:solidFill>
                <a:prstClr val="black"/>
              </a:solidFill>
              <a:latin typeface="Arial"/>
            </a:endParaRPr>
          </a:p>
        </p:txBody>
      </p:sp>
    </p:spTree>
    <p:extLst>
      <p:ext uri="{BB962C8B-B14F-4D97-AF65-F5344CB8AC3E}">
        <p14:creationId xmlns:p14="http://schemas.microsoft.com/office/powerpoint/2010/main" val="1112133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Reports can be scheduled, exported via FTP or SCP and emailed automatically.</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Custom reports are robust and powerful. They allow a rich set of information to be included and filtered.</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CSV output is also provided for import into other tools.</a:t>
            </a: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25</a:t>
            </a:fld>
            <a:endParaRPr lang="en-US"/>
          </a:p>
        </p:txBody>
      </p:sp>
    </p:spTree>
    <p:extLst>
      <p:ext uri="{BB962C8B-B14F-4D97-AF65-F5344CB8AC3E}">
        <p14:creationId xmlns:p14="http://schemas.microsoft.com/office/powerpoint/2010/main" val="871264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Triggers are events which cause alerts when certain conditions are met, such as monitored devices being down, or certain predefined strings of text appear in the syslog output of a device.</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err="1" smtClean="0">
                <a:ln>
                  <a:noFill/>
                </a:ln>
                <a:solidFill>
                  <a:prstClr val="black"/>
                </a:solidFill>
                <a:effectLst/>
                <a:uLnTx/>
                <a:uFillTx/>
                <a:latin typeface="Arial" charset="0"/>
                <a:ea typeface="ＭＳ Ｐゴシック" pitchFamily="34" charset="-128"/>
                <a:cs typeface="ＭＳ Ｐゴシック" charset="-128"/>
              </a:rPr>
              <a:t>AirWave</a:t>
            </a: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 will intelligently correlate devices being down with their upstream device up/down status. If a switch with many AP’s goes down, a single alert will be sent for the switch outage instead of individual alerts for all AP’s connected to that switch.</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Flexible set of conditions for defining severity and alerting</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There are 30+ types of events which can be alerted on.</a:t>
            </a: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26</a:t>
            </a:fld>
            <a:endParaRPr lang="en-US"/>
          </a:p>
        </p:txBody>
      </p:sp>
    </p:spTree>
    <p:extLst>
      <p:ext uri="{BB962C8B-B14F-4D97-AF65-F5344CB8AC3E}">
        <p14:creationId xmlns:p14="http://schemas.microsoft.com/office/powerpoint/2010/main" val="37544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kern="1200" dirty="0" smtClean="0">
                <a:solidFill>
                  <a:schemeClr val="tx1"/>
                </a:solidFill>
                <a:effectLst/>
                <a:latin typeface="Arial" charset="0"/>
                <a:ea typeface="ＭＳ Ｐゴシック" pitchFamily="34" charset="-128"/>
                <a:cs typeface="ＭＳ Ｐゴシック" charset="-128"/>
              </a:rPr>
              <a:t>Security (RAPIDS, PCI) </a:t>
            </a:r>
          </a:p>
          <a:p>
            <a:endParaRPr lang="en-US" b="1" dirty="0" smtClean="0"/>
          </a:p>
          <a:p>
            <a:endParaRPr lang="en-US" b="1" dirty="0" smtClean="0"/>
          </a:p>
          <a:p>
            <a:endParaRPr lang="en-US" b="1" dirty="0" smtClean="0"/>
          </a:p>
          <a:p>
            <a:endParaRPr lang="en-MY" dirty="0"/>
          </a:p>
        </p:txBody>
      </p:sp>
      <p:sp>
        <p:nvSpPr>
          <p:cNvPr id="4" name="Slide Number Placeholder 3"/>
          <p:cNvSpPr>
            <a:spLocks noGrp="1"/>
          </p:cNvSpPr>
          <p:nvPr>
            <p:ph type="sldNum" sz="quarter" idx="10"/>
          </p:nvPr>
        </p:nvSpPr>
        <p:spPr/>
        <p:txBody>
          <a:bodyPr/>
          <a:lstStyle/>
          <a:p>
            <a:fld id="{BF5F52B1-0B9F-4E57-9840-C7170BE2B359}" type="slidenum">
              <a:rPr lang="en-US" smtClean="0"/>
              <a:pPr/>
              <a:t>27</a:t>
            </a:fld>
            <a:endParaRPr lang="en-US" dirty="0"/>
          </a:p>
        </p:txBody>
      </p:sp>
    </p:spTree>
    <p:extLst>
      <p:ext uri="{BB962C8B-B14F-4D97-AF65-F5344CB8AC3E}">
        <p14:creationId xmlns:p14="http://schemas.microsoft.com/office/powerpoint/2010/main" val="3917982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Compliance requirements (PCI, HIPAA, SOX, etc.) l Deployed environments l </a:t>
            </a:r>
          </a:p>
          <a:p>
            <a:r>
              <a:rPr lang="en-US" dirty="0" smtClean="0"/>
              <a:t>Cost of removing threats The next step is to determine what the appropriate response to detected threats are. l </a:t>
            </a:r>
          </a:p>
          <a:p>
            <a:r>
              <a:rPr lang="en-US" dirty="0" smtClean="0"/>
              <a:t>How quickly should the rogue </a:t>
            </a:r>
            <a:r>
              <a:rPr lang="en-US" dirty="0" err="1" smtClean="0"/>
              <a:t>devicebe</a:t>
            </a:r>
            <a:r>
              <a:rPr lang="en-US" dirty="0" smtClean="0"/>
              <a:t> removed from the network? l ‘</a:t>
            </a:r>
          </a:p>
          <a:p>
            <a:r>
              <a:rPr lang="en-US" dirty="0" smtClean="0"/>
              <a:t>Should the user who placed the rogue be educated about the dangers of rogue devices? l </a:t>
            </a:r>
          </a:p>
          <a:p>
            <a:r>
              <a:rPr lang="en-US" dirty="0" smtClean="0"/>
              <a:t>Should the device be confiscated? l </a:t>
            </a:r>
          </a:p>
          <a:p>
            <a:r>
              <a:rPr lang="en-US" dirty="0" smtClean="0"/>
              <a:t>How does your organization feel about wireless containment? </a:t>
            </a:r>
            <a:r>
              <a:rPr lang="en-US" smtClean="0"/>
              <a:t>l </a:t>
            </a:r>
          </a:p>
          <a:p>
            <a:r>
              <a:rPr lang="en-US" smtClean="0"/>
              <a:t>How </a:t>
            </a:r>
            <a:r>
              <a:rPr lang="en-US" dirty="0" smtClean="0"/>
              <a:t>long should rogue discovery information be stored?</a:t>
            </a:r>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28</a:t>
            </a:fld>
            <a:endParaRPr lang="en-US"/>
          </a:p>
        </p:txBody>
      </p:sp>
    </p:spTree>
    <p:extLst>
      <p:ext uri="{BB962C8B-B14F-4D97-AF65-F5344CB8AC3E}">
        <p14:creationId xmlns:p14="http://schemas.microsoft.com/office/powerpoint/2010/main" val="3704072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Rogue Access Point Intrusion Detection System (RAPIDS)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RAPIDS is a ruleset which is used to classify clients and AP’s as either Rogues or valid.</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The purpose is to cut down on the false positive reports of Rogue AP’s on your network by using a robust set of rules and network visibility.</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This feature is supported with Aruba as well as Cisco and other 3</a:t>
            </a:r>
            <a:r>
              <a:rPr kumimoji="0" lang="en-US" sz="1100" b="0" i="0" u="none" strike="noStrike" kern="1200" cap="none" spc="0" normalizeH="0" baseline="30000" noProof="0" dirty="0" smtClean="0">
                <a:ln>
                  <a:noFill/>
                </a:ln>
                <a:solidFill>
                  <a:prstClr val="black"/>
                </a:solidFill>
                <a:effectLst/>
                <a:uLnTx/>
                <a:uFillTx/>
                <a:latin typeface="Arial" charset="0"/>
                <a:ea typeface="ＭＳ Ｐゴシック" pitchFamily="34" charset="-128"/>
                <a:cs typeface="ＭＳ Ｐゴシック" charset="-128"/>
              </a:rPr>
              <a:t>rd</a:t>
            </a: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 party WLAN solutions.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IDS events are reports of attacks against the network or clients on the network. These reports come from the WLAN controllers and are available as triggers and alerts.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There are 15+ conditions which can be stacked to narrow down the scope of a device being classified as rogue.</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29</a:t>
            </a:fld>
            <a:endParaRPr lang="en-US"/>
          </a:p>
        </p:txBody>
      </p:sp>
    </p:spTree>
    <p:extLst>
      <p:ext uri="{BB962C8B-B14F-4D97-AF65-F5344CB8AC3E}">
        <p14:creationId xmlns:p14="http://schemas.microsoft.com/office/powerpoint/2010/main" val="164085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smtClean="0">
                <a:solidFill>
                  <a:schemeClr val="tx1"/>
                </a:solidFill>
                <a:effectLst/>
                <a:latin typeface="Arial" charset="0"/>
                <a:ea typeface="ＭＳ Ｐゴシック" pitchFamily="34" charset="-128"/>
                <a:cs typeface="ＭＳ Ｐゴシック" charset="-128"/>
              </a:rPr>
              <a:t>Key Points:</a:t>
            </a:r>
          </a:p>
          <a:p>
            <a:pPr marL="237744" indent="-228600">
              <a:buFont typeface="+mj-lt"/>
              <a:buAutoNum type="arabicPeriod"/>
            </a:pPr>
            <a:r>
              <a:rPr lang="en-US" kern="1200" dirty="0" smtClean="0">
                <a:solidFill>
                  <a:schemeClr val="tx1"/>
                </a:solidFill>
                <a:effectLst/>
                <a:latin typeface="Arial" charset="0"/>
                <a:ea typeface="ＭＳ Ｐゴシック" pitchFamily="34" charset="-128"/>
                <a:cs typeface="ＭＳ Ｐゴシック" charset="-128"/>
              </a:rPr>
              <a:t>The report is based on PCI</a:t>
            </a:r>
            <a:r>
              <a:rPr lang="en-US" kern="1200" baseline="0" dirty="0" smtClean="0">
                <a:solidFill>
                  <a:schemeClr val="tx1"/>
                </a:solidFill>
                <a:effectLst/>
                <a:latin typeface="Arial" charset="0"/>
                <a:ea typeface="ＭＳ Ｐゴシック" pitchFamily="34" charset="-128"/>
                <a:cs typeface="ＭＳ Ｐゴシック" charset="-128"/>
              </a:rPr>
              <a:t> 2.0.</a:t>
            </a:r>
          </a:p>
          <a:p>
            <a:pPr marL="237744" indent="-228600">
              <a:buFont typeface="+mj-lt"/>
              <a:buAutoNum type="arabicPeriod"/>
            </a:pPr>
            <a:r>
              <a:rPr lang="en-US" kern="1200" baseline="0" dirty="0" smtClean="0">
                <a:solidFill>
                  <a:schemeClr val="tx1"/>
                </a:solidFill>
                <a:effectLst/>
                <a:latin typeface="Arial" charset="0"/>
                <a:ea typeface="ＭＳ Ｐゴシック" pitchFamily="34" charset="-128"/>
                <a:cs typeface="ＭＳ Ｐゴシック" charset="-128"/>
              </a:rPr>
              <a:t>The report gives a simple to understand status of PCI compliance.</a:t>
            </a:r>
            <a:endParaRPr lang="en-US" dirty="0" smtClean="0"/>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30</a:t>
            </a:fld>
            <a:endParaRPr lang="en-US"/>
          </a:p>
        </p:txBody>
      </p:sp>
    </p:spTree>
    <p:extLst>
      <p:ext uri="{BB962C8B-B14F-4D97-AF65-F5344CB8AC3E}">
        <p14:creationId xmlns:p14="http://schemas.microsoft.com/office/powerpoint/2010/main" val="4058824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kern="1200" dirty="0" smtClean="0">
                <a:solidFill>
                  <a:schemeClr val="tx1"/>
                </a:solidFill>
                <a:effectLst/>
                <a:latin typeface="Arial" charset="0"/>
                <a:ea typeface="ＭＳ Ｐゴシック" pitchFamily="34" charset="-128"/>
                <a:cs typeface="ＭＳ Ｐゴシック" charset="-128"/>
              </a:rPr>
              <a:t>Alright, let’s go into UI. </a:t>
            </a:r>
          </a:p>
          <a:p>
            <a:endParaRPr lang="en-US" dirty="0" smtClean="0"/>
          </a:p>
          <a:p>
            <a:endParaRPr lang="en-US" dirty="0" smtClean="0"/>
          </a:p>
          <a:p>
            <a:endParaRPr lang="en-MY" dirty="0"/>
          </a:p>
        </p:txBody>
      </p:sp>
      <p:sp>
        <p:nvSpPr>
          <p:cNvPr id="4" name="Slide Number Placeholder 3"/>
          <p:cNvSpPr>
            <a:spLocks noGrp="1"/>
          </p:cNvSpPr>
          <p:nvPr>
            <p:ph type="sldNum" sz="quarter" idx="10"/>
          </p:nvPr>
        </p:nvSpPr>
        <p:spPr/>
        <p:txBody>
          <a:bodyPr/>
          <a:lstStyle/>
          <a:p>
            <a:fld id="{BF5F52B1-0B9F-4E57-9840-C7170BE2B359}" type="slidenum">
              <a:rPr lang="en-US" smtClean="0"/>
              <a:pPr/>
              <a:t>31</a:t>
            </a:fld>
            <a:endParaRPr lang="en-US" dirty="0"/>
          </a:p>
        </p:txBody>
      </p:sp>
    </p:spTree>
    <p:extLst>
      <p:ext uri="{BB962C8B-B14F-4D97-AF65-F5344CB8AC3E}">
        <p14:creationId xmlns:p14="http://schemas.microsoft.com/office/powerpoint/2010/main" val="2223032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Points:</a:t>
            </a:r>
          </a:p>
          <a:p>
            <a:r>
              <a:rPr lang="en-US" baseline="0" dirty="0" smtClean="0"/>
              <a:t>1. </a:t>
            </a:r>
            <a:r>
              <a:rPr lang="en-MY" baseline="0" dirty="0" err="1" smtClean="0"/>
              <a:t>AirWave</a:t>
            </a:r>
            <a:r>
              <a:rPr lang="en-MY" baseline="0" dirty="0" smtClean="0"/>
              <a:t> is a multi-vendor network monitoring tool.</a:t>
            </a:r>
          </a:p>
          <a:p>
            <a:pPr marL="9144" indent="0">
              <a:buFont typeface="+mj-lt"/>
              <a:buNone/>
            </a:pPr>
            <a:r>
              <a:rPr lang="en-MY" baseline="0" dirty="0" smtClean="0"/>
              <a:t>2. Customers can get the most functionality when monitoring Aruba Wired and Wireless devices.</a:t>
            </a:r>
          </a:p>
          <a:p>
            <a:pPr marL="9144" indent="0">
              <a:buFont typeface="+mj-lt"/>
              <a:buNone/>
            </a:pPr>
            <a:r>
              <a:rPr lang="en-MY" baseline="0" dirty="0" smtClean="0"/>
              <a:t>3. </a:t>
            </a:r>
            <a:r>
              <a:rPr lang="en-MY" baseline="0" dirty="0" err="1" smtClean="0"/>
              <a:t>AirWave</a:t>
            </a:r>
            <a:r>
              <a:rPr lang="en-MY" baseline="0" dirty="0" smtClean="0"/>
              <a:t> provides visibility and management for 3</a:t>
            </a:r>
            <a:r>
              <a:rPr lang="en-MY" baseline="30000" dirty="0" smtClean="0"/>
              <a:t>rd</a:t>
            </a:r>
            <a:r>
              <a:rPr lang="en-MY" baseline="0" dirty="0" smtClean="0"/>
              <a:t> party devices. See the document “Supported Infrastructure Devices” for more information</a:t>
            </a: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3</a:t>
            </a:fld>
            <a:endParaRPr lang="en-US"/>
          </a:p>
        </p:txBody>
      </p:sp>
    </p:spTree>
    <p:extLst>
      <p:ext uri="{BB962C8B-B14F-4D97-AF65-F5344CB8AC3E}">
        <p14:creationId xmlns:p14="http://schemas.microsoft.com/office/powerpoint/2010/main" val="2851692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kern="1200" dirty="0" smtClean="0">
                <a:solidFill>
                  <a:schemeClr val="tx1"/>
                </a:solidFill>
                <a:effectLst/>
                <a:latin typeface="Arial" charset="0"/>
                <a:ea typeface="ＭＳ Ｐゴシック" pitchFamily="34" charset="-128"/>
                <a:cs typeface="ＭＳ Ｐゴシック" charset="-128"/>
              </a:rPr>
              <a:t>Key Points:-</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kern="1200" dirty="0" smtClean="0">
                <a:solidFill>
                  <a:schemeClr val="tx1"/>
                </a:solidFill>
                <a:effectLst/>
                <a:latin typeface="Arial" charset="0"/>
                <a:ea typeface="ＭＳ Ｐゴシック" pitchFamily="34" charset="-128"/>
                <a:cs typeface="ＭＳ Ｐゴシック" charset="-128"/>
              </a:rPr>
              <a:t>All graphs are rendered with HTML5</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solidFill>
                  <a:srgbClr val="000000"/>
                </a:solidFill>
                <a:cs typeface="Arial" panose="020B0604020202020204" pitchFamily="34" charset="0"/>
              </a:rPr>
              <a:t>By clicking on a graph, can then zoom in/out, pan, and hover (to get values for each point)</a:t>
            </a: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kern="1200" dirty="0" smtClean="0">
                <a:solidFill>
                  <a:schemeClr val="tx1"/>
                </a:solidFill>
                <a:effectLst/>
                <a:latin typeface="Arial" charset="0"/>
                <a:ea typeface="ＭＳ Ｐゴシック" pitchFamily="34" charset="-128"/>
                <a:cs typeface="ＭＳ Ｐゴシック" charset="-128"/>
              </a:rPr>
              <a:t>Most</a:t>
            </a:r>
            <a:r>
              <a:rPr lang="en-US" kern="1200" baseline="0" dirty="0" smtClean="0">
                <a:solidFill>
                  <a:schemeClr val="tx1"/>
                </a:solidFill>
                <a:effectLst/>
                <a:latin typeface="Arial" charset="0"/>
                <a:ea typeface="ＭＳ Ｐゴシック" pitchFamily="34" charset="-128"/>
                <a:cs typeface="ＭＳ Ｐゴシック" charset="-128"/>
              </a:rPr>
              <a:t> graphs allow zooming in and out on a time window and provide information when hovering the mouse over a point on the graph.</a:t>
            </a:r>
            <a:endParaRPr lang="en-US" kern="1200" dirty="0" smtClean="0">
              <a:solidFill>
                <a:schemeClr val="tx1"/>
              </a:solidFill>
              <a:effectLst/>
              <a:latin typeface="Arial" charset="0"/>
              <a:ea typeface="ＭＳ Ｐゴシック" pitchFamily="34" charset="-128"/>
              <a:cs typeface="ＭＳ Ｐゴシック" charset="-128"/>
            </a:endParaRP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kern="1200" dirty="0" smtClean="0">
              <a:solidFill>
                <a:schemeClr val="tx1"/>
              </a:solidFill>
              <a:effectLst/>
              <a:latin typeface="Arial" charset="0"/>
              <a:ea typeface="ＭＳ Ｐゴシック" pitchFamily="34"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32</a:t>
            </a:fld>
            <a:endParaRPr lang="en-US"/>
          </a:p>
        </p:txBody>
      </p:sp>
    </p:spTree>
    <p:extLst>
      <p:ext uri="{BB962C8B-B14F-4D97-AF65-F5344CB8AC3E}">
        <p14:creationId xmlns:p14="http://schemas.microsoft.com/office/powerpoint/2010/main" val="3808721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smtClean="0">
                <a:solidFill>
                  <a:schemeClr val="tx1"/>
                </a:solidFill>
                <a:effectLst/>
                <a:latin typeface="Arial" charset="0"/>
                <a:ea typeface="ＭＳ Ｐゴシック" pitchFamily="34" charset="-128"/>
                <a:cs typeface="ＭＳ Ｐゴシック" charset="-128"/>
              </a:rPr>
              <a:t>Key Points:</a:t>
            </a:r>
          </a:p>
          <a:p>
            <a:pPr marL="237744" indent="-228600">
              <a:buFont typeface="+mj-lt"/>
              <a:buAutoNum type="arabicPeriod"/>
            </a:pPr>
            <a:r>
              <a:rPr lang="en-US" kern="1200" dirty="0" smtClean="0">
                <a:solidFill>
                  <a:schemeClr val="tx1"/>
                </a:solidFill>
                <a:effectLst/>
                <a:latin typeface="Arial" charset="0"/>
                <a:ea typeface="ＭＳ Ｐゴシック" pitchFamily="34" charset="-128"/>
                <a:cs typeface="ＭＳ Ｐゴシック" charset="-128"/>
              </a:rPr>
              <a:t>Views</a:t>
            </a:r>
            <a:r>
              <a:rPr lang="en-US" kern="1200" baseline="0" dirty="0" smtClean="0">
                <a:solidFill>
                  <a:schemeClr val="tx1"/>
                </a:solidFill>
                <a:effectLst/>
                <a:latin typeface="Arial" charset="0"/>
                <a:ea typeface="ＭＳ Ｐゴシック" pitchFamily="34" charset="-128"/>
                <a:cs typeface="ＭＳ Ｐゴシック" charset="-128"/>
              </a:rPr>
              <a:t> are a powerful way to display and sort devices.</a:t>
            </a:r>
          </a:p>
          <a:p>
            <a:pPr marL="237744" indent="-228600">
              <a:buFont typeface="+mj-lt"/>
              <a:buAutoNum type="arabicPeriod"/>
            </a:pPr>
            <a:r>
              <a:rPr lang="en-US" kern="1200" baseline="0" dirty="0" smtClean="0">
                <a:solidFill>
                  <a:schemeClr val="tx1"/>
                </a:solidFill>
                <a:effectLst/>
                <a:latin typeface="Arial" charset="0"/>
                <a:ea typeface="ＭＳ Ｐゴシック" pitchFamily="34" charset="-128"/>
                <a:cs typeface="ＭＳ Ｐゴシック" charset="-128"/>
              </a:rPr>
              <a:t>All devices has columns of information which can be chosen for display and sort as well as filters could be added to limit the devices being displayed.</a:t>
            </a:r>
          </a:p>
          <a:p>
            <a:pPr marL="237744" indent="-228600">
              <a:buFont typeface="+mj-lt"/>
              <a:buAutoNum type="arabicPeriod"/>
            </a:pPr>
            <a:r>
              <a:rPr lang="en-US" kern="1200" baseline="0" dirty="0" smtClean="0">
                <a:solidFill>
                  <a:schemeClr val="tx1"/>
                </a:solidFill>
                <a:effectLst/>
                <a:latin typeface="Arial" charset="0"/>
                <a:ea typeface="ＭＳ Ｐゴシック" pitchFamily="34" charset="-128"/>
                <a:cs typeface="ＭＳ Ｐゴシック" charset="-128"/>
              </a:rPr>
              <a:t>Once a view has been created, it can be saved and made available to other users of </a:t>
            </a:r>
            <a:r>
              <a:rPr lang="en-US" kern="1200" baseline="0" dirty="0" err="1" smtClean="0">
                <a:solidFill>
                  <a:schemeClr val="tx1"/>
                </a:solidFill>
                <a:effectLst/>
                <a:latin typeface="Arial" charset="0"/>
                <a:ea typeface="ＭＳ Ｐゴシック" pitchFamily="34" charset="-128"/>
                <a:cs typeface="ＭＳ Ｐゴシック" charset="-128"/>
              </a:rPr>
              <a:t>AirWave</a:t>
            </a:r>
            <a:r>
              <a:rPr lang="en-US" kern="1200" baseline="0" dirty="0" smtClean="0">
                <a:solidFill>
                  <a:schemeClr val="tx1"/>
                </a:solidFill>
                <a:effectLst/>
                <a:latin typeface="Arial" charset="0"/>
                <a:ea typeface="ＭＳ Ｐゴシック" pitchFamily="34" charset="-128"/>
                <a:cs typeface="ＭＳ Ｐゴシック" charset="-128"/>
              </a:rPr>
              <a:t>.</a:t>
            </a:r>
          </a:p>
          <a:p>
            <a:pPr marL="237744" indent="-228600">
              <a:buFont typeface="+mj-lt"/>
              <a:buAutoNum type="arabicPeriod"/>
            </a:pPr>
            <a:r>
              <a:rPr lang="en-US" kern="1200" baseline="0" dirty="0" smtClean="0">
                <a:solidFill>
                  <a:schemeClr val="tx1"/>
                </a:solidFill>
                <a:effectLst/>
                <a:latin typeface="Arial" charset="0"/>
                <a:ea typeface="ＭＳ Ｐゴシック" pitchFamily="34" charset="-128"/>
                <a:cs typeface="ＭＳ Ｐゴシック" charset="-128"/>
              </a:rPr>
              <a:t>Using views, you can also modify groups of devices based on the criteria defined for the view.</a:t>
            </a:r>
          </a:p>
          <a:p>
            <a:pPr marL="228600" lvl="1" indent="-36576"/>
            <a:r>
              <a:rPr lang="en-US" kern="1200" baseline="0" dirty="0" smtClean="0">
                <a:solidFill>
                  <a:schemeClr val="tx1"/>
                </a:solidFill>
                <a:effectLst/>
                <a:latin typeface="Arial" charset="0"/>
                <a:ea typeface="ＭＳ Ｐゴシック" pitchFamily="34" charset="-128"/>
                <a:cs typeface="ＭＳ Ｐゴシック" charset="-128"/>
              </a:rPr>
              <a:t>For example, a view could be created to display all Mobility Controllers on a specific firmware version.</a:t>
            </a:r>
            <a:r>
              <a:rPr lang="en-US" kern="1200" dirty="0" smtClean="0">
                <a:solidFill>
                  <a:schemeClr val="tx1"/>
                </a:solidFill>
                <a:effectLst/>
                <a:latin typeface="Arial" charset="0"/>
                <a:ea typeface="ＭＳ Ｐゴシック" pitchFamily="34" charset="-128"/>
                <a:cs typeface="ＭＳ Ｐゴシック" charset="-128"/>
              </a:rPr>
              <a:t> </a:t>
            </a:r>
          </a:p>
          <a:p>
            <a:endParaRPr lang="en-US" dirty="0" smtClean="0"/>
          </a:p>
          <a:p>
            <a:endParaRPr lang="en-MY" dirty="0" smtClean="0"/>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33</a:t>
            </a:fld>
            <a:endParaRPr lang="en-US"/>
          </a:p>
        </p:txBody>
      </p:sp>
    </p:spTree>
    <p:extLst>
      <p:ext uri="{BB962C8B-B14F-4D97-AF65-F5344CB8AC3E}">
        <p14:creationId xmlns:p14="http://schemas.microsoft.com/office/powerpoint/2010/main" val="4096129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smtClean="0"/>
          </a:p>
          <a:p>
            <a:endParaRPr lang="en-US" dirty="0" smtClean="0"/>
          </a:p>
          <a:p>
            <a:endParaRPr lang="en-MY" dirty="0"/>
          </a:p>
        </p:txBody>
      </p:sp>
      <p:sp>
        <p:nvSpPr>
          <p:cNvPr id="4" name="Slide Number Placeholder 3"/>
          <p:cNvSpPr>
            <a:spLocks noGrp="1"/>
          </p:cNvSpPr>
          <p:nvPr>
            <p:ph type="sldNum" sz="quarter" idx="10"/>
          </p:nvPr>
        </p:nvSpPr>
        <p:spPr/>
        <p:txBody>
          <a:bodyPr/>
          <a:lstStyle/>
          <a:p>
            <a:fld id="{BF5F52B1-0B9F-4E57-9840-C7170BE2B359}" type="slidenum">
              <a:rPr lang="en-US" smtClean="0">
                <a:solidFill>
                  <a:prstClr val="black"/>
                </a:solidFill>
                <a:latin typeface="Arial"/>
              </a:rPr>
              <a:pPr/>
              <a:t>34</a:t>
            </a:fld>
            <a:endParaRPr lang="en-US" dirty="0">
              <a:solidFill>
                <a:prstClr val="black"/>
              </a:solidFill>
              <a:latin typeface="Arial"/>
            </a:endParaRPr>
          </a:p>
        </p:txBody>
      </p:sp>
    </p:spTree>
    <p:extLst>
      <p:ext uri="{BB962C8B-B14F-4D97-AF65-F5344CB8AC3E}">
        <p14:creationId xmlns:p14="http://schemas.microsoft.com/office/powerpoint/2010/main" val="693974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smtClean="0">
                <a:solidFill>
                  <a:schemeClr val="tx1"/>
                </a:solidFill>
                <a:effectLst/>
                <a:latin typeface="Arial" charset="0"/>
                <a:ea typeface="ＭＳ Ｐゴシック" pitchFamily="34" charset="-128"/>
                <a:cs typeface="ＭＳ Ｐゴシック" charset="-128"/>
              </a:rPr>
              <a:t>Key Points:</a:t>
            </a:r>
          </a:p>
          <a:p>
            <a:pPr marL="237744" indent="-228600">
              <a:buFont typeface="+mj-lt"/>
              <a:buAutoNum type="arabicPeriod"/>
            </a:pPr>
            <a:r>
              <a:rPr lang="en-US" kern="1200" dirty="0" smtClean="0">
                <a:solidFill>
                  <a:schemeClr val="tx1"/>
                </a:solidFill>
                <a:effectLst/>
                <a:latin typeface="Arial" charset="0"/>
                <a:ea typeface="ＭＳ Ｐゴシック" pitchFamily="34" charset="-128"/>
                <a:cs typeface="ＭＳ Ｐゴシック" charset="-128"/>
              </a:rPr>
              <a:t>Floorplans can be imported from CAD drawings and the layers in those CAD drawings</a:t>
            </a:r>
            <a:r>
              <a:rPr lang="en-US" kern="1200" baseline="0" dirty="0" smtClean="0">
                <a:solidFill>
                  <a:schemeClr val="tx1"/>
                </a:solidFill>
                <a:effectLst/>
                <a:latin typeface="Arial" charset="0"/>
                <a:ea typeface="ＭＳ Ｐゴシック" pitchFamily="34" charset="-128"/>
                <a:cs typeface="ＭＳ Ｐゴシック" charset="-128"/>
              </a:rPr>
              <a:t> can be cherry picked. This could save a lot of time.</a:t>
            </a:r>
          </a:p>
          <a:p>
            <a:pPr marL="237744" indent="-228600">
              <a:buFont typeface="+mj-lt"/>
              <a:buAutoNum type="arabicPeriod"/>
            </a:pPr>
            <a:r>
              <a:rPr lang="en-US" kern="1200" baseline="0" dirty="0" smtClean="0">
                <a:solidFill>
                  <a:schemeClr val="tx1"/>
                </a:solidFill>
                <a:effectLst/>
                <a:latin typeface="Arial" charset="0"/>
                <a:ea typeface="ＭＳ Ｐゴシック" pitchFamily="34" charset="-128"/>
                <a:cs typeface="ＭＳ Ｐゴシック" charset="-128"/>
              </a:rPr>
              <a:t>Entire folders of AP’s can be placed on a floorplan.</a:t>
            </a:r>
            <a:r>
              <a:rPr lang="en-US" kern="1200" dirty="0" smtClean="0">
                <a:solidFill>
                  <a:schemeClr val="tx1"/>
                </a:solidFill>
                <a:effectLst/>
                <a:latin typeface="Arial" charset="0"/>
                <a:ea typeface="ＭＳ Ｐゴシック" pitchFamily="34" charset="-128"/>
                <a:cs typeface="ＭＳ Ｐゴシック" charset="-128"/>
              </a:rPr>
              <a:t> </a:t>
            </a:r>
            <a:endParaRPr lang="en-MY" kern="1200" dirty="0" smtClean="0">
              <a:solidFill>
                <a:schemeClr val="tx1"/>
              </a:solidFill>
              <a:effectLst/>
              <a:latin typeface="Arial" charset="0"/>
              <a:ea typeface="ＭＳ Ｐゴシック" pitchFamily="34" charset="-128"/>
              <a:cs typeface="ＭＳ Ｐゴシック" charset="-128"/>
            </a:endParaRPr>
          </a:p>
          <a:p>
            <a:pPr marL="342900" indent="-342900">
              <a:lnSpc>
                <a:spcPct val="90000"/>
              </a:lnSpc>
              <a:buFont typeface="+mj-lt"/>
              <a:buAutoNum type="arabicPeriod"/>
            </a:pPr>
            <a:r>
              <a:rPr lang="en-US" dirty="0" smtClean="0">
                <a:latin typeface="Arial"/>
                <a:cs typeface="Arial"/>
              </a:rPr>
              <a:t>Import your floorplan as an image or as a CAD drawing and define the regions</a:t>
            </a:r>
          </a:p>
          <a:p>
            <a:pPr marL="342900" indent="-342900">
              <a:lnSpc>
                <a:spcPct val="90000"/>
              </a:lnSpc>
              <a:buFont typeface="+mj-lt"/>
              <a:buAutoNum type="arabicPeriod"/>
            </a:pPr>
            <a:r>
              <a:rPr lang="en-US" dirty="0" smtClean="0">
                <a:latin typeface="Arial"/>
                <a:cs typeface="Arial"/>
              </a:rPr>
              <a:t>For CAD drawings, the layers can be selected and materials can be assigned to them</a:t>
            </a:r>
          </a:p>
          <a:p>
            <a:pPr marL="342900" indent="-342900">
              <a:lnSpc>
                <a:spcPct val="90000"/>
              </a:lnSpc>
              <a:buFont typeface="+mj-lt"/>
              <a:buAutoNum type="arabicPeriod"/>
            </a:pPr>
            <a:r>
              <a:rPr lang="en-US" dirty="0" smtClean="0">
                <a:latin typeface="Arial"/>
                <a:cs typeface="Arial"/>
              </a:rPr>
              <a:t>Place the access points</a:t>
            </a: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35</a:t>
            </a:fld>
            <a:endParaRPr lang="en-US"/>
          </a:p>
        </p:txBody>
      </p:sp>
    </p:spTree>
    <p:extLst>
      <p:ext uri="{BB962C8B-B14F-4D97-AF65-F5344CB8AC3E}">
        <p14:creationId xmlns:p14="http://schemas.microsoft.com/office/powerpoint/2010/main" val="3793003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smtClean="0">
                <a:solidFill>
                  <a:schemeClr val="tx1"/>
                </a:solidFill>
                <a:effectLst/>
                <a:latin typeface="Arial" charset="0"/>
                <a:ea typeface="ＭＳ Ｐゴシック" pitchFamily="34" charset="-128"/>
                <a:cs typeface="ＭＳ Ｐゴシック" charset="-128"/>
              </a:rPr>
              <a:t>Key Points:</a:t>
            </a:r>
          </a:p>
          <a:p>
            <a:pPr marL="237744" indent="-228600">
              <a:buFont typeface="+mj-lt"/>
              <a:buAutoNum type="arabicPeriod"/>
            </a:pPr>
            <a:r>
              <a:rPr lang="en-US" kern="1200" dirty="0" smtClean="0">
                <a:solidFill>
                  <a:schemeClr val="tx1"/>
                </a:solidFill>
                <a:effectLst/>
                <a:latin typeface="Arial" charset="0"/>
                <a:ea typeface="ＭＳ Ｐゴシック" pitchFamily="34" charset="-128"/>
                <a:cs typeface="ＭＳ Ｐゴシック" charset="-128"/>
              </a:rPr>
              <a:t>Client overlays</a:t>
            </a:r>
            <a:r>
              <a:rPr lang="en-US" kern="1200" baseline="0" dirty="0" smtClean="0">
                <a:solidFill>
                  <a:schemeClr val="tx1"/>
                </a:solidFill>
                <a:effectLst/>
                <a:latin typeface="Arial" charset="0"/>
                <a:ea typeface="ＭＳ Ｐゴシック" pitchFamily="34" charset="-128"/>
                <a:cs typeface="ＭＳ Ｐゴシック" charset="-128"/>
              </a:rPr>
              <a:t> contain </a:t>
            </a:r>
            <a:r>
              <a:rPr lang="en-US" kern="1200" dirty="0" smtClean="0">
                <a:solidFill>
                  <a:schemeClr val="tx1"/>
                </a:solidFill>
                <a:effectLst/>
                <a:latin typeface="Arial" charset="0"/>
                <a:ea typeface="ＭＳ Ｐゴシック" pitchFamily="34" charset="-128"/>
                <a:cs typeface="ＭＳ Ｐゴシック" charset="-128"/>
              </a:rPr>
              <a:t>Client Health,</a:t>
            </a:r>
            <a:r>
              <a:rPr lang="en-US" kern="1200" baseline="0" dirty="0" smtClean="0">
                <a:solidFill>
                  <a:schemeClr val="tx1"/>
                </a:solidFill>
                <a:effectLst/>
                <a:latin typeface="Arial" charset="0"/>
                <a:ea typeface="ＭＳ Ｐゴシック" pitchFamily="34" charset="-128"/>
                <a:cs typeface="ＭＳ Ｐゴシック" charset="-128"/>
              </a:rPr>
              <a:t> </a:t>
            </a:r>
            <a:r>
              <a:rPr lang="en-US" kern="1200" baseline="0" dirty="0" err="1" smtClean="0">
                <a:solidFill>
                  <a:schemeClr val="tx1"/>
                </a:solidFill>
                <a:effectLst/>
                <a:latin typeface="Arial" charset="0"/>
                <a:ea typeface="ＭＳ Ｐゴシック" pitchFamily="34" charset="-128"/>
                <a:cs typeface="ＭＳ Ｐゴシック" charset="-128"/>
              </a:rPr>
              <a:t>AppRF</a:t>
            </a:r>
            <a:r>
              <a:rPr lang="en-US" kern="1200" baseline="0" dirty="0" smtClean="0">
                <a:solidFill>
                  <a:schemeClr val="tx1"/>
                </a:solidFill>
                <a:effectLst/>
                <a:latin typeface="Arial" charset="0"/>
                <a:ea typeface="ＭＳ Ｐゴシック" pitchFamily="34" charset="-128"/>
                <a:cs typeface="ＭＳ Ｐゴシック" charset="-128"/>
              </a:rPr>
              <a:t> and UCC data which can be displayed around the client icon for quick visibility.</a:t>
            </a:r>
          </a:p>
          <a:p>
            <a:pPr marL="237744" indent="-228600">
              <a:buFont typeface="+mj-lt"/>
              <a:buAutoNum type="arabicPeriod"/>
            </a:pPr>
            <a:r>
              <a:rPr lang="en-US" kern="1200" baseline="0" dirty="0" smtClean="0">
                <a:solidFill>
                  <a:schemeClr val="tx1"/>
                </a:solidFill>
                <a:effectLst/>
                <a:latin typeface="Arial" charset="0"/>
                <a:ea typeface="ＭＳ Ｐゴシック" pitchFamily="34" charset="-128"/>
                <a:cs typeface="ＭＳ Ｐゴシック" charset="-128"/>
              </a:rPr>
              <a:t>AP Overlays provide visibility into the Channel Utilization, Channel, </a:t>
            </a:r>
            <a:r>
              <a:rPr lang="en-US" kern="1200" baseline="0" dirty="0" err="1" smtClean="0">
                <a:solidFill>
                  <a:schemeClr val="tx1"/>
                </a:solidFill>
                <a:effectLst/>
                <a:latin typeface="Arial" charset="0"/>
                <a:ea typeface="ＭＳ Ｐゴシック" pitchFamily="34" charset="-128"/>
                <a:cs typeface="ＭＳ Ｐゴシック" charset="-128"/>
              </a:rPr>
              <a:t>Heatmap</a:t>
            </a:r>
            <a:r>
              <a:rPr lang="en-US" kern="1200" baseline="0" dirty="0" smtClean="0">
                <a:solidFill>
                  <a:schemeClr val="tx1"/>
                </a:solidFill>
                <a:effectLst/>
                <a:latin typeface="Arial" charset="0"/>
                <a:ea typeface="ＭＳ Ｐゴシック" pitchFamily="34" charset="-128"/>
                <a:cs typeface="ＭＳ Ｐゴシック" charset="-128"/>
              </a:rPr>
              <a:t>, Speed and Voice metrics.</a:t>
            </a:r>
          </a:p>
          <a:p>
            <a:pPr marL="237744" indent="-228600">
              <a:buFont typeface="+mj-lt"/>
              <a:buAutoNum type="arabicPeriod"/>
            </a:pPr>
            <a:r>
              <a:rPr lang="en-US" kern="1200" baseline="0" dirty="0" smtClean="0">
                <a:solidFill>
                  <a:schemeClr val="tx1"/>
                </a:solidFill>
                <a:effectLst/>
                <a:latin typeface="Arial" charset="0"/>
                <a:ea typeface="ＭＳ Ｐゴシック" pitchFamily="34" charset="-128"/>
                <a:cs typeface="ＭＳ Ｐゴシック" charset="-128"/>
              </a:rPr>
              <a:t>The RF </a:t>
            </a:r>
            <a:r>
              <a:rPr lang="en-US" kern="1200" baseline="0" dirty="0" err="1" smtClean="0">
                <a:solidFill>
                  <a:schemeClr val="tx1"/>
                </a:solidFill>
                <a:effectLst/>
                <a:latin typeface="Arial" charset="0"/>
                <a:ea typeface="ＭＳ Ｐゴシック" pitchFamily="34" charset="-128"/>
                <a:cs typeface="ＭＳ Ｐゴシック" charset="-128"/>
              </a:rPr>
              <a:t>heatmap</a:t>
            </a:r>
            <a:r>
              <a:rPr lang="en-US" kern="1200" baseline="0" dirty="0" smtClean="0">
                <a:solidFill>
                  <a:schemeClr val="tx1"/>
                </a:solidFill>
                <a:effectLst/>
                <a:latin typeface="Arial" charset="0"/>
                <a:ea typeface="ＭＳ Ｐゴシック" pitchFamily="34" charset="-128"/>
                <a:cs typeface="ＭＳ Ｐゴシック" charset="-128"/>
              </a:rPr>
              <a:t> can be recorded over a 24hour period and played back.</a:t>
            </a: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36</a:t>
            </a:fld>
            <a:endParaRPr lang="en-US"/>
          </a:p>
        </p:txBody>
      </p:sp>
    </p:spTree>
    <p:extLst>
      <p:ext uri="{BB962C8B-B14F-4D97-AF65-F5344CB8AC3E}">
        <p14:creationId xmlns:p14="http://schemas.microsoft.com/office/powerpoint/2010/main" val="2088828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Relation lines show the relationship between clients and their associated AP’s as well as neighboring AP’s and Rogue AP’s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This is useful for spotting sticky clients which are not using the best AP.</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37</a:t>
            </a:fld>
            <a:endParaRPr lang="en-US"/>
          </a:p>
        </p:txBody>
      </p:sp>
    </p:spTree>
    <p:extLst>
      <p:ext uri="{BB962C8B-B14F-4D97-AF65-F5344CB8AC3E}">
        <p14:creationId xmlns:p14="http://schemas.microsoft.com/office/powerpoint/2010/main" val="4198143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effectLst/>
                <a:latin typeface="Arial" charset="0"/>
                <a:ea typeface="ＭＳ Ｐゴシック" pitchFamily="34" charset="-128"/>
                <a:cs typeface="ＭＳ Ｐゴシック" charset="-128"/>
              </a:rPr>
              <a:t>Key Points: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kern="1200" dirty="0" err="1" smtClean="0">
                <a:solidFill>
                  <a:schemeClr val="tx1"/>
                </a:solidFill>
                <a:effectLst/>
                <a:latin typeface="Arial" charset="0"/>
                <a:ea typeface="ＭＳ Ｐゴシック" pitchFamily="34" charset="-128"/>
                <a:cs typeface="ＭＳ Ｐゴシック" charset="-128"/>
              </a:rPr>
              <a:t>VisualRF</a:t>
            </a:r>
            <a:r>
              <a:rPr lang="en-US" kern="1200" smtClean="0">
                <a:solidFill>
                  <a:schemeClr val="tx1"/>
                </a:solidFill>
                <a:effectLst/>
                <a:latin typeface="Arial" charset="0"/>
                <a:ea typeface="ＭＳ Ｐゴシック" pitchFamily="34" charset="-128"/>
                <a:cs typeface="ＭＳ Ｐゴシック" charset="-128"/>
              </a:rPr>
              <a:t> makes it easy to find overlapping regions for a given channel or all channels.</a:t>
            </a:r>
          </a:p>
          <a:p>
            <a:endParaRPr lang="en-US"/>
          </a:p>
        </p:txBody>
      </p:sp>
      <p:sp>
        <p:nvSpPr>
          <p:cNvPr id="4" name="Slide Number Placeholder 3"/>
          <p:cNvSpPr>
            <a:spLocks noGrp="1"/>
          </p:cNvSpPr>
          <p:nvPr>
            <p:ph type="sldNum" sz="quarter" idx="10"/>
          </p:nvPr>
        </p:nvSpPr>
        <p:spPr/>
        <p:txBody>
          <a:bodyPr/>
          <a:lstStyle/>
          <a:p>
            <a:fld id="{82B8D0F3-8C81-47EF-B894-FF55AA7EBF6E}" type="slidenum">
              <a:rPr lang="en-US" smtClean="0"/>
              <a:t>38</a:t>
            </a:fld>
            <a:endParaRPr lang="en-US"/>
          </a:p>
        </p:txBody>
      </p:sp>
    </p:spTree>
    <p:extLst>
      <p:ext uri="{BB962C8B-B14F-4D97-AF65-F5344CB8AC3E}">
        <p14:creationId xmlns:p14="http://schemas.microsoft.com/office/powerpoint/2010/main" val="3216968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kern="1200" dirty="0" smtClean="0">
                <a:solidFill>
                  <a:schemeClr val="tx1"/>
                </a:solidFill>
                <a:effectLst/>
                <a:latin typeface="Arial" charset="0"/>
                <a:ea typeface="ＭＳ Ｐゴシック" pitchFamily="34" charset="-128"/>
                <a:cs typeface="ＭＳ Ｐゴシック" charset="-128"/>
              </a:rPr>
              <a:t>Sujatha:</a:t>
            </a:r>
            <a:r>
              <a:rPr lang="en-US" kern="1200" dirty="0" smtClean="0">
                <a:solidFill>
                  <a:schemeClr val="tx1"/>
                </a:solidFill>
                <a:effectLst/>
                <a:latin typeface="Arial" charset="0"/>
                <a:ea typeface="ＭＳ Ｐゴシック" pitchFamily="34" charset="-128"/>
                <a:cs typeface="ＭＳ Ｐゴシック" charset="-128"/>
              </a:rPr>
              <a:t> So Configuration. How many customers use </a:t>
            </a:r>
            <a:r>
              <a:rPr lang="en-US" kern="1200" dirty="0" err="1" smtClean="0">
                <a:solidFill>
                  <a:schemeClr val="tx1"/>
                </a:solidFill>
                <a:effectLst/>
                <a:latin typeface="Arial" charset="0"/>
                <a:ea typeface="ＭＳ Ｐゴシック" pitchFamily="34" charset="-128"/>
                <a:cs typeface="ＭＳ Ｐゴシック" charset="-128"/>
              </a:rPr>
              <a:t>AirWave</a:t>
            </a:r>
            <a:r>
              <a:rPr lang="en-US" kern="1200" dirty="0" smtClean="0">
                <a:solidFill>
                  <a:schemeClr val="tx1"/>
                </a:solidFill>
                <a:effectLst/>
                <a:latin typeface="Arial" charset="0"/>
                <a:ea typeface="ＭＳ Ｐゴシック" pitchFamily="34" charset="-128"/>
                <a:cs typeface="ＭＳ Ｐゴシック" charset="-128"/>
              </a:rPr>
              <a:t> for </a:t>
            </a:r>
            <a:r>
              <a:rPr lang="en-US" kern="1200" dirty="0" err="1" smtClean="0">
                <a:solidFill>
                  <a:schemeClr val="tx1"/>
                </a:solidFill>
                <a:effectLst/>
                <a:latin typeface="Arial" charset="0"/>
                <a:ea typeface="ＭＳ Ｐゴシック" pitchFamily="34" charset="-128"/>
                <a:cs typeface="ＭＳ Ｐゴシック" charset="-128"/>
              </a:rPr>
              <a:t>config</a:t>
            </a:r>
            <a:r>
              <a:rPr lang="en-US" kern="1200" dirty="0" smtClean="0">
                <a:solidFill>
                  <a:schemeClr val="tx1"/>
                </a:solidFill>
                <a:effectLst/>
                <a:latin typeface="Arial" charset="0"/>
                <a:ea typeface="ＭＳ Ｐゴシック" pitchFamily="34" charset="-128"/>
                <a:cs typeface="ＭＳ Ｐゴシック" charset="-128"/>
              </a:rPr>
              <a:t>—or is that a bad thing to ask? You’d like to? Awesome. That’s what I want to hear, I use it for </a:t>
            </a:r>
            <a:r>
              <a:rPr lang="en-US" kern="1200" dirty="0" err="1" smtClean="0">
                <a:solidFill>
                  <a:schemeClr val="tx1"/>
                </a:solidFill>
                <a:effectLst/>
                <a:latin typeface="Arial" charset="0"/>
                <a:ea typeface="ＭＳ Ｐゴシック" pitchFamily="34" charset="-128"/>
                <a:cs typeface="ＭＳ Ｐゴシック" charset="-128"/>
              </a:rPr>
              <a:t>config</a:t>
            </a:r>
            <a:r>
              <a:rPr lang="en-US" kern="1200" dirty="0" smtClean="0">
                <a:solidFill>
                  <a:schemeClr val="tx1"/>
                </a:solidFill>
                <a:effectLst/>
                <a:latin typeface="Arial" charset="0"/>
                <a:ea typeface="ＭＳ Ｐゴシック" pitchFamily="34" charset="-128"/>
                <a:cs typeface="ＭＳ Ｐゴシック" charset="-128"/>
              </a:rPr>
              <a:t> now (kidding); that makes it two. </a:t>
            </a:r>
            <a:endParaRPr lang="en-MY" kern="1200" dirty="0" smtClean="0">
              <a:solidFill>
                <a:schemeClr val="tx1"/>
              </a:solidFill>
              <a:effectLst/>
              <a:latin typeface="Arial" charset="0"/>
              <a:ea typeface="ＭＳ Ｐゴシック" pitchFamily="34" charset="-128"/>
              <a:cs typeface="ＭＳ Ｐゴシック" charset="-128"/>
            </a:endParaRPr>
          </a:p>
          <a:p>
            <a:endParaRPr lang="en-MY" dirty="0"/>
          </a:p>
        </p:txBody>
      </p:sp>
      <p:sp>
        <p:nvSpPr>
          <p:cNvPr id="4" name="Slide Number Placeholder 3"/>
          <p:cNvSpPr>
            <a:spLocks noGrp="1"/>
          </p:cNvSpPr>
          <p:nvPr>
            <p:ph type="sldNum" sz="quarter" idx="10"/>
          </p:nvPr>
        </p:nvSpPr>
        <p:spPr/>
        <p:txBody>
          <a:bodyPr/>
          <a:lstStyle/>
          <a:p>
            <a:fld id="{BF5F52B1-0B9F-4E57-9840-C7170BE2B359}" type="slidenum">
              <a:rPr lang="en-US" smtClean="0">
                <a:solidFill>
                  <a:prstClr val="black"/>
                </a:solidFill>
                <a:latin typeface="Arial"/>
              </a:rPr>
              <a:pPr/>
              <a:t>39</a:t>
            </a:fld>
            <a:endParaRPr lang="en-US" dirty="0">
              <a:solidFill>
                <a:prstClr val="black"/>
              </a:solidFill>
              <a:latin typeface="Arial"/>
            </a:endParaRPr>
          </a:p>
        </p:txBody>
      </p:sp>
    </p:spTree>
    <p:extLst>
      <p:ext uri="{BB962C8B-B14F-4D97-AF65-F5344CB8AC3E}">
        <p14:creationId xmlns:p14="http://schemas.microsoft.com/office/powerpoint/2010/main" val="19996757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Key Points: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err="1" smtClean="0">
                <a:ln>
                  <a:noFill/>
                </a:ln>
                <a:solidFill>
                  <a:prstClr val="black"/>
                </a:solidFill>
                <a:effectLst/>
                <a:uLnTx/>
                <a:uFillTx/>
                <a:latin typeface="Arial" charset="0"/>
                <a:ea typeface="ＭＳ Ｐゴシック" pitchFamily="34" charset="-128"/>
                <a:cs typeface="ＭＳ Ｐゴシック" charset="-128"/>
              </a:rPr>
              <a:t>AirWave</a:t>
            </a: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 management of Aruba Instant includes templates and IGC (Instant Graphical </a:t>
            </a:r>
            <a:r>
              <a:rPr kumimoji="0" lang="en-US" sz="1100" b="0" i="0" u="none" strike="noStrike" kern="1200" cap="none" spc="0" normalizeH="0" baseline="0" noProof="0" dirty="0" err="1" smtClean="0">
                <a:ln>
                  <a:noFill/>
                </a:ln>
                <a:solidFill>
                  <a:prstClr val="black"/>
                </a:solidFill>
                <a:effectLst/>
                <a:uLnTx/>
                <a:uFillTx/>
                <a:latin typeface="Arial" charset="0"/>
                <a:ea typeface="ＭＳ Ｐゴシック" pitchFamily="34" charset="-128"/>
                <a:cs typeface="ＭＳ Ｐゴシック" charset="-128"/>
              </a:rPr>
              <a:t>Configration</a:t>
            </a: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IGC provides a similar look and feel to configuring Instant as the Instant’s built-in UI.</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Many Aruba Instant clusters can be managed and monitored using </a:t>
            </a:r>
            <a:r>
              <a:rPr kumimoji="0" lang="en-US" sz="1100" b="0" i="0" u="none" strike="noStrike" kern="1200" cap="none" spc="0" normalizeH="0" baseline="0" noProof="0" dirty="0" err="1" smtClean="0">
                <a:ln>
                  <a:noFill/>
                </a:ln>
                <a:solidFill>
                  <a:prstClr val="black"/>
                </a:solidFill>
                <a:effectLst/>
                <a:uLnTx/>
                <a:uFillTx/>
                <a:latin typeface="Arial" charset="0"/>
                <a:ea typeface="ＭＳ Ｐゴシック" pitchFamily="34" charset="-128"/>
                <a:cs typeface="ＭＳ Ｐゴシック" charset="-128"/>
              </a:rPr>
              <a:t>AirWave</a:t>
            </a:r>
            <a:endPar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40</a:t>
            </a:fld>
            <a:endParaRPr lang="en-US"/>
          </a:p>
        </p:txBody>
      </p:sp>
    </p:spTree>
    <p:extLst>
      <p:ext uri="{BB962C8B-B14F-4D97-AF65-F5344CB8AC3E}">
        <p14:creationId xmlns:p14="http://schemas.microsoft.com/office/powerpoint/2010/main" val="3876405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Notes can be attached to individual configuration “knobs” so that context can be provided for that knob and why that setting might have been chosen or any other info that might be useful for someone who is reviewing the configuration.</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Editing multiple IAP virtual controllers at the same time is possible with certain configuration options such as “Name” and “System Location”.</a:t>
            </a:r>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41</a:t>
            </a:fld>
            <a:endParaRPr lang="en-US"/>
          </a:p>
        </p:txBody>
      </p:sp>
    </p:spTree>
    <p:extLst>
      <p:ext uri="{BB962C8B-B14F-4D97-AF65-F5344CB8AC3E}">
        <p14:creationId xmlns:p14="http://schemas.microsoft.com/office/powerpoint/2010/main" val="4273887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5</a:t>
            </a:fld>
            <a:endParaRPr lang="en-US"/>
          </a:p>
        </p:txBody>
      </p:sp>
    </p:spTree>
    <p:extLst>
      <p:ext uri="{BB962C8B-B14F-4D97-AF65-F5344CB8AC3E}">
        <p14:creationId xmlns:p14="http://schemas.microsoft.com/office/powerpoint/2010/main" val="3615019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Integration with Aruba Activate means that Aruba Instant AP’s can be shipped directly to remote sites with internet access and those AP’s will come up and find the </a:t>
            </a:r>
            <a:r>
              <a:rPr kumimoji="0" lang="en-US" sz="1100" b="0" i="0" u="none" strike="noStrike" kern="1200" cap="none" spc="0" normalizeH="0" baseline="0" noProof="0" dirty="0" err="1" smtClean="0">
                <a:ln>
                  <a:noFill/>
                </a:ln>
                <a:solidFill>
                  <a:prstClr val="black"/>
                </a:solidFill>
                <a:effectLst/>
                <a:uLnTx/>
                <a:uFillTx/>
                <a:latin typeface="Arial" charset="0"/>
                <a:ea typeface="ＭＳ Ｐゴシック" pitchFamily="34" charset="-128"/>
                <a:cs typeface="ＭＳ Ｐゴシック" charset="-128"/>
              </a:rPr>
              <a:t>AirWave</a:t>
            </a: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 server without onsite intervention.</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Configuration can be pushed down in this way to rapidly bring remote sites online.</a:t>
            </a: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43</a:t>
            </a:fld>
            <a:endParaRPr lang="en-US"/>
          </a:p>
        </p:txBody>
      </p:sp>
    </p:spTree>
    <p:extLst>
      <p:ext uri="{BB962C8B-B14F-4D97-AF65-F5344CB8AC3E}">
        <p14:creationId xmlns:p14="http://schemas.microsoft.com/office/powerpoint/2010/main" val="7467555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Configuration of Aruba Mobility Controllers is also possible from within </a:t>
            </a:r>
            <a:r>
              <a:rPr kumimoji="0" lang="en-US" sz="1100" b="0" i="0" u="none" strike="noStrike" kern="1200" cap="none" spc="0" normalizeH="0" baseline="0" noProof="0" dirty="0" err="1" smtClean="0">
                <a:ln>
                  <a:noFill/>
                </a:ln>
                <a:solidFill>
                  <a:prstClr val="black"/>
                </a:solidFill>
                <a:effectLst/>
                <a:uLnTx/>
                <a:uFillTx/>
                <a:latin typeface="Arial" charset="0"/>
                <a:ea typeface="ＭＳ Ｐゴシック" pitchFamily="34" charset="-128"/>
                <a:cs typeface="ＭＳ Ｐゴシック" charset="-128"/>
              </a:rPr>
              <a:t>AirWave</a:t>
            </a: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a:t>
            </a:r>
            <a:endParaRPr kumimoji="0" lang="en-MY"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44</a:t>
            </a:fld>
            <a:endParaRPr lang="en-US"/>
          </a:p>
        </p:txBody>
      </p:sp>
    </p:spTree>
    <p:extLst>
      <p:ext uri="{BB962C8B-B14F-4D97-AF65-F5344CB8AC3E}">
        <p14:creationId xmlns:p14="http://schemas.microsoft.com/office/powerpoint/2010/main" val="7686817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kern="1200" dirty="0" smtClean="0">
                <a:solidFill>
                  <a:schemeClr val="tx1"/>
                </a:solidFill>
                <a:effectLst/>
                <a:latin typeface="Arial" charset="0"/>
                <a:ea typeface="ＭＳ Ｐゴシック" pitchFamily="34" charset="-128"/>
                <a:cs typeface="ＭＳ Ｐゴシック" charset="-128"/>
              </a:rPr>
              <a:t>Serviceability—this is my last topic.</a:t>
            </a:r>
          </a:p>
          <a:p>
            <a:endParaRPr lang="en-US" dirty="0" smtClean="0"/>
          </a:p>
          <a:p>
            <a:endParaRPr lang="en-US" dirty="0" smtClean="0"/>
          </a:p>
          <a:p>
            <a:endParaRPr lang="en-MY" dirty="0"/>
          </a:p>
        </p:txBody>
      </p:sp>
      <p:sp>
        <p:nvSpPr>
          <p:cNvPr id="4" name="Slide Number Placeholder 3"/>
          <p:cNvSpPr>
            <a:spLocks noGrp="1"/>
          </p:cNvSpPr>
          <p:nvPr>
            <p:ph type="sldNum" sz="quarter" idx="10"/>
          </p:nvPr>
        </p:nvSpPr>
        <p:spPr/>
        <p:txBody>
          <a:bodyPr/>
          <a:lstStyle/>
          <a:p>
            <a:fld id="{BF5F52B1-0B9F-4E57-9840-C7170BE2B359}" type="slidenum">
              <a:rPr lang="en-US" smtClean="0">
                <a:solidFill>
                  <a:prstClr val="black"/>
                </a:solidFill>
                <a:latin typeface="Arial"/>
              </a:rPr>
              <a:pPr/>
              <a:t>45</a:t>
            </a:fld>
            <a:endParaRPr lang="en-US" dirty="0">
              <a:solidFill>
                <a:prstClr val="black"/>
              </a:solidFill>
              <a:latin typeface="Arial"/>
            </a:endParaRPr>
          </a:p>
        </p:txBody>
      </p:sp>
    </p:spTree>
    <p:extLst>
      <p:ext uri="{BB962C8B-B14F-4D97-AF65-F5344CB8AC3E}">
        <p14:creationId xmlns:p14="http://schemas.microsoft.com/office/powerpoint/2010/main" val="42758917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With Aruba Mobility Controllers, Switches and Aruba Instant, CLI commands can be run from the device’s monitor page. Those commands are chosen from a drop-down and can be run every interval of time for a set amount of time to troubleshoot problems. This can be done without having to open an SSH window yourself.</a:t>
            </a: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46</a:t>
            </a:fld>
            <a:endParaRPr lang="en-US"/>
          </a:p>
        </p:txBody>
      </p:sp>
    </p:spTree>
    <p:extLst>
      <p:ext uri="{BB962C8B-B14F-4D97-AF65-F5344CB8AC3E}">
        <p14:creationId xmlns:p14="http://schemas.microsoft.com/office/powerpoint/2010/main" val="2818670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Controller backups gather everything, including licenses and local databases.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rPr>
              <a:t>This is extremely helpful if a device needs to be replaced or if configuration applied to the device has had unexpected consequences. The backup of the configuration can be restored to a previous point in time.</a:t>
            </a:r>
            <a:endParaRPr kumimoji="0" lang="en-MY" sz="1100" b="0" i="0" u="none" strike="noStrike" kern="1200" cap="none" spc="0" normalizeH="0" baseline="0" noProof="0" dirty="0" smtClean="0">
              <a:ln>
                <a:noFill/>
              </a:ln>
              <a:solidFill>
                <a:prstClr val="black"/>
              </a:solidFill>
              <a:effectLst/>
              <a:uLnTx/>
              <a:uFillTx/>
              <a:latin typeface="Arial" charset="0"/>
              <a:ea typeface="ＭＳ Ｐゴシック" pitchFamily="34"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47</a:t>
            </a:fld>
            <a:endParaRPr lang="en-US"/>
          </a:p>
        </p:txBody>
      </p:sp>
    </p:spTree>
    <p:extLst>
      <p:ext uri="{BB962C8B-B14F-4D97-AF65-F5344CB8AC3E}">
        <p14:creationId xmlns:p14="http://schemas.microsoft.com/office/powerpoint/2010/main" val="23845574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3EF17663-FC09-473C-81BD-E9A80236EEA7}" type="slidenum">
              <a:rPr lang="en-US" smtClean="0">
                <a:solidFill>
                  <a:prstClr val="black"/>
                </a:solidFill>
                <a:latin typeface="Arial"/>
              </a:rPr>
              <a:pPr/>
              <a:t>48</a:t>
            </a:fld>
            <a:endParaRPr lang="en-US">
              <a:solidFill>
                <a:prstClr val="black"/>
              </a:solidFill>
              <a:latin typeface="Arial"/>
            </a:endParaRPr>
          </a:p>
        </p:txBody>
      </p:sp>
    </p:spTree>
    <p:extLst>
      <p:ext uri="{BB962C8B-B14F-4D97-AF65-F5344CB8AC3E}">
        <p14:creationId xmlns:p14="http://schemas.microsoft.com/office/powerpoint/2010/main" val="3351652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BF5F52B1-0B9F-4E57-9840-C7170BE2B359}" type="slidenum">
              <a:rPr lang="en-US" smtClean="0">
                <a:solidFill>
                  <a:prstClr val="black"/>
                </a:solidFill>
                <a:latin typeface="Arial"/>
              </a:rPr>
              <a:pPr/>
              <a:t>6</a:t>
            </a:fld>
            <a:endParaRPr lang="en-US" dirty="0">
              <a:solidFill>
                <a:prstClr val="black"/>
              </a:solidFill>
              <a:latin typeface="Arial"/>
            </a:endParaRPr>
          </a:p>
        </p:txBody>
      </p:sp>
    </p:spTree>
    <p:extLst>
      <p:ext uri="{BB962C8B-B14F-4D97-AF65-F5344CB8AC3E}">
        <p14:creationId xmlns:p14="http://schemas.microsoft.com/office/powerpoint/2010/main" val="2568709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Key Points:</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kumimoji="0" lang="en-MY" sz="1100" b="0" i="0" u="none" strike="noStrike" kern="1200" cap="none" spc="0" normalizeH="0" baseline="0" noProof="0" dirty="0" smtClean="0">
              <a:ln>
                <a:noFill/>
              </a:ln>
              <a:solidFill>
                <a:prstClr val="black"/>
              </a:solidFill>
              <a:effectLst/>
              <a:uLnTx/>
              <a:uFillTx/>
              <a:latin typeface="Arial"/>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Scanning, device </a:t>
            </a:r>
            <a:r>
              <a:rPr kumimoji="0" lang="en-MY" sz="1100" b="0" i="0" u="none" strike="noStrike" kern="1200" cap="none" spc="0" normalizeH="0" baseline="0" noProof="0" dirty="0" smtClean="0">
                <a:ln>
                  <a:noFill/>
                </a:ln>
                <a:solidFill>
                  <a:prstClr val="black"/>
                </a:solidFill>
                <a:effectLst/>
                <a:uLnTx/>
                <a:uFillTx/>
                <a:latin typeface="Arial"/>
                <a:ea typeface="+mn-ea"/>
                <a:cs typeface="+mn-cs"/>
                <a:sym typeface="Wingdings" panose="05000000000000000000" pitchFamily="2" charset="2"/>
              </a:rPr>
              <a:t>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sym typeface="Wingdings" panose="05000000000000000000" pitchFamily="2" charset="2"/>
              </a:rPr>
              <a:t>sertp</a:t>
            </a:r>
            <a:endParaRPr kumimoji="0" lang="en-MY" sz="1100" b="0" i="0" u="none" strike="noStrike" kern="1200" cap="none" spc="0" normalizeH="0" baseline="0" noProof="0" smtClean="0">
              <a:ln>
                <a:noFill/>
              </a:ln>
              <a:solidFill>
                <a:prstClr val="black"/>
              </a:solidFill>
              <a:effectLst/>
              <a:uLnTx/>
              <a:uFillTx/>
              <a:latin typeface="Arial"/>
              <a:ea typeface="+mn-ea"/>
              <a:cs typeface="+mn-cs"/>
              <a:sym typeface="Wingdings" panose="05000000000000000000" pitchFamily="2" charset="2"/>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kumimoji="0" lang="en-MY" sz="1100" b="0" i="0" u="none" strike="noStrike" kern="1200" cap="none" spc="0" normalizeH="0" baseline="0" noProof="0" dirty="0" smtClean="0">
              <a:ln>
                <a:noFill/>
              </a:ln>
              <a:solidFill>
                <a:prstClr val="black"/>
              </a:solidFill>
              <a:effectLst/>
              <a:uLnTx/>
              <a:uFillTx/>
              <a:latin typeface="Arial"/>
              <a:ea typeface="+mn-ea"/>
              <a:cs typeface="+mn-cs"/>
            </a:endParaRP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All devices which respond to ICMP and SNMP are treated as a device for capacity and licensing purposes.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“Stacked” switches consume licenses and capacity equal to the number of devices in the stack and not as a single entity.</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Aruba Instant AP’s each count as a single device even though they only communicate with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via HTTPS and not ICMP or SNMP.</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4000 devices is the maximum number of devices supported on our ENT hardware appliance. This is not a hard coded limitation. It is possible to monitor more than 4000 on a single server, but this is not tested or supported by Aruba.</a:t>
            </a: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7</a:t>
            </a:fld>
            <a:endParaRPr lang="en-US"/>
          </a:p>
        </p:txBody>
      </p:sp>
    </p:spTree>
    <p:extLst>
      <p:ext uri="{BB962C8B-B14F-4D97-AF65-F5344CB8AC3E}">
        <p14:creationId xmlns:p14="http://schemas.microsoft.com/office/powerpoint/2010/main" val="3647540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Key Notes: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In order to monitor more than 4000 devices, additional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servers need to be deployed.</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Visibility into the combined group of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servers can be achieved with an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Master Console</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This is a standard installation of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which has been converted into a Master Console role by adding a Master Console license.</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This license removes most features and leaves only the ability to monitor and report on other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servers.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The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Master Console communicates with the other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servers over HTTPS.</a:t>
            </a: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8</a:t>
            </a:fld>
            <a:endParaRPr lang="en-US"/>
          </a:p>
        </p:txBody>
      </p:sp>
    </p:spTree>
    <p:extLst>
      <p:ext uri="{BB962C8B-B14F-4D97-AF65-F5344CB8AC3E}">
        <p14:creationId xmlns:p14="http://schemas.microsoft.com/office/powerpoint/2010/main" val="2601269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Key Notes: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The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failover server watches one or more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servers and gathers their nightly backup on a regular basis.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In the event of a single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server failure, the failover server restores the nightly backup of that failed server and becomes a standard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server.</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The Failover Server is a standard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install which has been configured with a failover license. Most features are removed and are not restored until the failover server takes over for a failed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instance.</a:t>
            </a: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9</a:t>
            </a:fld>
            <a:endParaRPr lang="en-US"/>
          </a:p>
        </p:txBody>
      </p:sp>
    </p:spTree>
    <p:extLst>
      <p:ext uri="{BB962C8B-B14F-4D97-AF65-F5344CB8AC3E}">
        <p14:creationId xmlns:p14="http://schemas.microsoft.com/office/powerpoint/2010/main" val="2014384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Key Points: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When used with Aruba Controllers, SNMP, SSH, ICMP and AMON are used for communication.</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All new monitoring capabilities are implemented using AMON instead of SNMP.</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Aruba Instant communicates with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AirWave</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using HTTPS and always </a:t>
            </a:r>
            <a:r>
              <a:rPr kumimoji="0" lang="en-MY" sz="1100" b="0" i="0" u="none" strike="noStrike" kern="1200" cap="none" spc="0" normalizeH="0" baseline="0" noProof="0" dirty="0" err="1" smtClean="0">
                <a:ln>
                  <a:noFill/>
                </a:ln>
                <a:solidFill>
                  <a:prstClr val="black"/>
                </a:solidFill>
                <a:effectLst/>
                <a:uLnTx/>
                <a:uFillTx/>
                <a:latin typeface="Arial"/>
                <a:ea typeface="+mn-ea"/>
                <a:cs typeface="+mn-cs"/>
              </a:rPr>
              <a:t>initates</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the communication.</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All new monitoring capabilities are implemented using AMON instead of SNMP.</a:t>
            </a:r>
          </a:p>
          <a:p>
            <a:pPr marL="9144" marR="0" lvl="0" indent="0" algn="l" defTabSz="914400" rtl="0" eaLnBrk="1" fontAlgn="auto" latinLnBrk="0" hangingPunct="1">
              <a:lnSpc>
                <a:spcPct val="100000"/>
              </a:lnSpc>
              <a:spcBef>
                <a:spcPts val="600"/>
              </a:spcBef>
              <a:spcAft>
                <a:spcPts val="0"/>
              </a:spcAft>
              <a:buClrTx/>
              <a:buSzPct val="25000"/>
              <a:buFont typeface="+mj-lt"/>
              <a:buNone/>
              <a:tabLst/>
              <a:defRPr/>
            </a:pPr>
            <a:r>
              <a:rPr kumimoji="0" lang="en-MY" sz="1100" b="0" i="0" u="none" strike="noStrike" kern="1200" cap="none" spc="0" normalizeH="0" baseline="0" noProof="0" dirty="0" smtClean="0">
                <a:ln>
                  <a:noFill/>
                </a:ln>
                <a:solidFill>
                  <a:prstClr val="black"/>
                </a:solidFill>
                <a:effectLst/>
                <a:uLnTx/>
                <a:uFillTx/>
                <a:latin typeface="Arial"/>
                <a:ea typeface="+mn-ea"/>
                <a:cs typeface="+mn-cs"/>
              </a:rPr>
              <a:t>3.  3</a:t>
            </a:r>
            <a:r>
              <a:rPr kumimoji="0" lang="en-MY" sz="1100" b="0" i="0" u="none" strike="noStrike" kern="1200" cap="none" spc="0" normalizeH="0" baseline="30000" noProof="0" dirty="0" smtClean="0">
                <a:ln>
                  <a:noFill/>
                </a:ln>
                <a:solidFill>
                  <a:prstClr val="black"/>
                </a:solidFill>
                <a:effectLst/>
                <a:uLnTx/>
                <a:uFillTx/>
                <a:latin typeface="Arial"/>
                <a:ea typeface="+mn-ea"/>
                <a:cs typeface="+mn-cs"/>
              </a:rPr>
              <a:t>rd</a:t>
            </a:r>
            <a:r>
              <a:rPr kumimoji="0" lang="en-MY" sz="1100" b="0" i="0" u="none" strike="noStrike" kern="1200" cap="none" spc="0" normalizeH="0" baseline="0" noProof="0" dirty="0" smtClean="0">
                <a:ln>
                  <a:noFill/>
                </a:ln>
                <a:solidFill>
                  <a:prstClr val="black"/>
                </a:solidFill>
                <a:effectLst/>
                <a:uLnTx/>
                <a:uFillTx/>
                <a:latin typeface="Arial"/>
                <a:ea typeface="+mn-ea"/>
                <a:cs typeface="+mn-cs"/>
              </a:rPr>
              <a:t> Party devices use primarily SNMP, SSH/Telnet and ICMP</a:t>
            </a:r>
          </a:p>
          <a:p>
            <a:endParaRPr lang="en-US" dirty="0"/>
          </a:p>
        </p:txBody>
      </p:sp>
      <p:sp>
        <p:nvSpPr>
          <p:cNvPr id="4" name="Slide Number Placeholder 3"/>
          <p:cNvSpPr>
            <a:spLocks noGrp="1"/>
          </p:cNvSpPr>
          <p:nvPr>
            <p:ph type="sldNum" sz="quarter" idx="10"/>
          </p:nvPr>
        </p:nvSpPr>
        <p:spPr/>
        <p:txBody>
          <a:bodyPr/>
          <a:lstStyle/>
          <a:p>
            <a:fld id="{82B8D0F3-8C81-47EF-B894-FF55AA7EBF6E}" type="slidenum">
              <a:rPr lang="en-US" smtClean="0"/>
              <a:t>10</a:t>
            </a:fld>
            <a:endParaRPr lang="en-US"/>
          </a:p>
        </p:txBody>
      </p:sp>
    </p:spTree>
    <p:extLst>
      <p:ext uri="{BB962C8B-B14F-4D97-AF65-F5344CB8AC3E}">
        <p14:creationId xmlns:p14="http://schemas.microsoft.com/office/powerpoint/2010/main" val="4280293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microsoft.com/office/2007/relationships/hdphoto" Target="../media/hdphoto2.wdp"/></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tags" Target="../tags/tag2.xml"/><Relationship Id="rId5" Type="http://schemas.microsoft.com/office/2007/relationships/hdphoto" Target="../media/hdphoto2.wdp"/><Relationship Id="rId4" Type="http://schemas.openxmlformats.org/officeDocument/2006/relationships/image" Target="../media/image8.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microsoft.com/office/2007/relationships/hdphoto" Target="../media/hdphoto2.wdp"/></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7.xml"/><Relationship Id="rId1" Type="http://schemas.openxmlformats.org/officeDocument/2006/relationships/tags" Target="../tags/tag4.xml"/><Relationship Id="rId5" Type="http://schemas.microsoft.com/office/2007/relationships/hdphoto" Target="../media/hdphoto2.wdp"/><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4800"/>
            </a:lvl1pPr>
          </a:lstStyle>
          <a:p>
            <a:r>
              <a:rPr lang="en-US" dirty="0" smtClean="0"/>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2" name="Text Placeholder 7"/>
          <p:cNvSpPr>
            <a:spLocks noGrp="1"/>
          </p:cNvSpPr>
          <p:nvPr>
            <p:ph type="body" sz="quarter" idx="13" hasCustomPrompt="1"/>
          </p:nvPr>
        </p:nvSpPr>
        <p:spPr>
          <a:xfrm>
            <a:off x="606423" y="5821835"/>
            <a:ext cx="5489579"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6" name="Picture 5"/>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606423" y="581396"/>
            <a:ext cx="2404872" cy="877826"/>
          </a:xfrm>
          <a:prstGeom prst="rect">
            <a:avLst/>
          </a:prstGeom>
        </p:spPr>
      </p:pic>
    </p:spTree>
    <p:extLst>
      <p:ext uri="{BB962C8B-B14F-4D97-AF65-F5344CB8AC3E}">
        <p14:creationId xmlns:p14="http://schemas.microsoft.com/office/powerpoint/2010/main" val="146863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155541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04731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bwMode="ltGray">
          <a:xfrm>
            <a:off x="7470616" y="1524000"/>
            <a:ext cx="4111784" cy="4572000"/>
          </a:xfrm>
          <a:solidFill>
            <a:schemeClr val="accent6"/>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9458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smtClean="0"/>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23174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2"/>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9" name="Text Placeholder 3"/>
          <p:cNvSpPr>
            <a:spLocks noGrp="1"/>
          </p:cNvSpPr>
          <p:nvPr>
            <p:ph type="body" sz="half" idx="14"/>
          </p:nvPr>
        </p:nvSpPr>
        <p:spPr bwMode="ltGray">
          <a:xfrm>
            <a:off x="6266720" y="4953000"/>
            <a:ext cx="5312664" cy="1143000"/>
          </a:xfrm>
          <a:solidFill>
            <a:srgbClr val="00837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81678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bwMode="ltGray">
          <a:xfrm>
            <a:off x="609440" y="4267200"/>
            <a:ext cx="3429000" cy="1828800"/>
          </a:xfrm>
          <a:solidFill>
            <a:srgbClr val="004876"/>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9" name="Text Placeholder 3"/>
          <p:cNvSpPr>
            <a:spLocks noGrp="1"/>
          </p:cNvSpPr>
          <p:nvPr>
            <p:ph type="body" sz="half" idx="14"/>
          </p:nvPr>
        </p:nvSpPr>
        <p:spPr bwMode="ltGray">
          <a:xfrm>
            <a:off x="4381500" y="4267200"/>
            <a:ext cx="3429000" cy="1828800"/>
          </a:xfrm>
          <a:solidFill>
            <a:schemeClr val="accent6"/>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chemeClr val="accent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72777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smtClean="0"/>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392055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428956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188033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366061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dirty="0" smtClean="0"/>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39053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582229"/>
            <a:ext cx="2404872" cy="1170371"/>
          </a:xfrm>
          <a:prstGeom prst="rect">
            <a:avLst/>
          </a:prstGeom>
        </p:spPr>
      </p:pic>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date</a:t>
            </a:r>
          </a:p>
        </p:txBody>
      </p:sp>
    </p:spTree>
    <p:extLst>
      <p:ext uri="{BB962C8B-B14F-4D97-AF65-F5344CB8AC3E}">
        <p14:creationId xmlns:p14="http://schemas.microsoft.com/office/powerpoint/2010/main" val="11855815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 y="582229"/>
            <a:ext cx="2404872" cy="1170371"/>
          </a:xfrm>
          <a:prstGeom prst="rect">
            <a:avLst/>
          </a:prstGeom>
        </p:spPr>
      </p:pic>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date</a:t>
            </a:r>
          </a:p>
        </p:txBody>
      </p:sp>
    </p:spTree>
    <p:extLst>
      <p:ext uri="{BB962C8B-B14F-4D97-AF65-F5344CB8AC3E}">
        <p14:creationId xmlns:p14="http://schemas.microsoft.com/office/powerpoint/2010/main" val="16884702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 y="582229"/>
            <a:ext cx="2404872" cy="1170371"/>
          </a:xfrm>
          <a:prstGeom prst="rect">
            <a:avLst/>
          </a:prstGeom>
        </p:spPr>
      </p:pic>
      <p:sp>
        <p:nvSpPr>
          <p:cNvPr id="6" name="Title 4"/>
          <p:cNvSpPr>
            <a:spLocks noGrp="1"/>
          </p:cNvSpPr>
          <p:nvPr>
            <p:ph type="title"/>
          </p:nvPr>
        </p:nvSpPr>
        <p:spPr>
          <a:xfrm>
            <a:off x="610393" y="2209800"/>
            <a:ext cx="8229600" cy="1905000"/>
          </a:xfrm>
        </p:spPr>
        <p:txBody>
          <a:bodyPr anchor="b"/>
          <a:lstStyle>
            <a:lvl1pPr>
              <a:lnSpc>
                <a:spcPct val="80000"/>
              </a:lnSpc>
              <a:defRPr sz="6600">
                <a:solidFill>
                  <a:srgbClr val="000000"/>
                </a:solidFill>
              </a:defRPr>
            </a:lvl1pPr>
          </a:lstStyle>
          <a:p>
            <a:r>
              <a:rPr lang="en-US" dirty="0" smtClean="0"/>
              <a:t>Click to edit Master title style</a:t>
            </a:r>
            <a:endParaRPr dirty="0"/>
          </a:p>
        </p:txBody>
      </p:sp>
      <p:sp>
        <p:nvSpPr>
          <p:cNvPr id="7"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dirty="0"/>
          </a:p>
        </p:txBody>
      </p:sp>
      <p:sp>
        <p:nvSpPr>
          <p:cNvPr id="8"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spTree>
    <p:extLst>
      <p:ext uri="{BB962C8B-B14F-4D97-AF65-F5344CB8AC3E}">
        <p14:creationId xmlns:p14="http://schemas.microsoft.com/office/powerpoint/2010/main" val="11006670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Title Slide option 1">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l="1216" t="1082" r="9" b="173"/>
          <a:stretch/>
        </p:blipFill>
        <p:spPr>
          <a:xfrm>
            <a:off x="1" y="-1"/>
            <a:ext cx="12191999" cy="6858001"/>
          </a:xfrm>
          <a:prstGeom prst="rect">
            <a:avLst/>
          </a:prstGeom>
        </p:spPr>
      </p:pic>
      <p:cxnSp>
        <p:nvCxnSpPr>
          <p:cNvPr id="17" name="Straight Connector 16"/>
          <p:cNvCxnSpPr/>
          <p:nvPr userDrawn="1"/>
        </p:nvCxnSpPr>
        <p:spPr>
          <a:xfrm>
            <a:off x="610936" y="1088777"/>
            <a:ext cx="6135304"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flipV="1">
            <a:off x="-1859" y="5704583"/>
            <a:ext cx="12193859" cy="930195"/>
          </a:xfrm>
          <a:prstGeom prst="line">
            <a:avLst/>
          </a:prstGeom>
          <a:solidFill>
            <a:schemeClr val="accent1"/>
          </a:solidFill>
          <a:ln w="22225" cap="flat" cmpd="sng" algn="ctr">
            <a:solidFill>
              <a:schemeClr val="bg1"/>
            </a:solidFill>
            <a:prstDash val="solid"/>
            <a:round/>
            <a:headEnd type="none" w="med" len="med"/>
            <a:tailEnd type="none" w="med" len="med"/>
          </a:ln>
          <a:effectLst/>
        </p:spPr>
      </p:cxnSp>
      <p:cxnSp>
        <p:nvCxnSpPr>
          <p:cNvPr id="20" name="Straight Connector 19"/>
          <p:cNvCxnSpPr/>
          <p:nvPr userDrawn="1"/>
        </p:nvCxnSpPr>
        <p:spPr bwMode="auto">
          <a:xfrm>
            <a:off x="-20344" y="4447273"/>
            <a:ext cx="5645063" cy="2415436"/>
          </a:xfrm>
          <a:prstGeom prst="line">
            <a:avLst/>
          </a:prstGeom>
          <a:solidFill>
            <a:schemeClr val="accent1"/>
          </a:solidFill>
          <a:ln w="22225" cap="flat" cmpd="sng" algn="ctr">
            <a:solidFill>
              <a:srgbClr val="FF8300"/>
            </a:solidFill>
            <a:prstDash val="solid"/>
            <a:round/>
            <a:headEnd type="none" w="med" len="med"/>
            <a:tailEnd type="none" w="med" len="med"/>
          </a:ln>
          <a:effectLst/>
        </p:spPr>
      </p:cxnSp>
      <p:sp>
        <p:nvSpPr>
          <p:cNvPr id="2" name="Title 1"/>
          <p:cNvSpPr>
            <a:spLocks noGrp="1"/>
          </p:cNvSpPr>
          <p:nvPr>
            <p:ph type="ctrTitle" hasCustomPrompt="1"/>
          </p:nvPr>
        </p:nvSpPr>
        <p:spPr>
          <a:xfrm>
            <a:off x="476251" y="1282701"/>
            <a:ext cx="10363200" cy="1164051"/>
          </a:xfrm>
        </p:spPr>
        <p:txBody>
          <a:bodyPr vert="horz" lIns="121917" tIns="60958" rIns="121917" bIns="60958" rtlCol="0" anchor="t">
            <a:noAutofit/>
          </a:bodyPr>
          <a:lstStyle>
            <a:lvl1pPr>
              <a:defRPr lang="en-US" sz="3500" b="0" cap="all" dirty="0">
                <a:solidFill>
                  <a:srgbClr val="DF6A26"/>
                </a:solidFill>
              </a:defRPr>
            </a:lvl1pPr>
          </a:lstStyle>
          <a:p>
            <a:pPr lvl="0"/>
            <a:r>
              <a:rPr lang="en-US" dirty="0" smtClean="0"/>
              <a:t>CLICK TO EDIT MASTER TITLE STYLE</a:t>
            </a:r>
            <a:endParaRPr lang="en-US" dirty="0"/>
          </a:p>
        </p:txBody>
      </p:sp>
      <p:sp>
        <p:nvSpPr>
          <p:cNvPr id="3" name="Subtitle 2"/>
          <p:cNvSpPr>
            <a:spLocks noGrp="1"/>
          </p:cNvSpPr>
          <p:nvPr>
            <p:ph type="subTitle" idx="1" hasCustomPrompt="1"/>
          </p:nvPr>
        </p:nvSpPr>
        <p:spPr>
          <a:xfrm>
            <a:off x="476251" y="2501901"/>
            <a:ext cx="8534400" cy="512697"/>
          </a:xfrm>
        </p:spPr>
        <p:txBody>
          <a:bodyPr>
            <a:noAutofit/>
          </a:bodyPr>
          <a:lstStyle>
            <a:lvl1pPr marL="0" indent="0" algn="l">
              <a:buNone/>
              <a:defRPr sz="2700" b="0">
                <a:solidFill>
                  <a:schemeClr val="tx1">
                    <a:lumMod val="75000"/>
                    <a:lumOff val="2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sp>
        <p:nvSpPr>
          <p:cNvPr id="15" name="Text Placeholder 14"/>
          <p:cNvSpPr>
            <a:spLocks noGrp="1"/>
          </p:cNvSpPr>
          <p:nvPr>
            <p:ph type="body" sz="quarter" idx="10"/>
          </p:nvPr>
        </p:nvSpPr>
        <p:spPr>
          <a:xfrm>
            <a:off x="476251" y="3063862"/>
            <a:ext cx="5619749" cy="451777"/>
          </a:xfrm>
        </p:spPr>
        <p:txBody>
          <a:bodyPr>
            <a:noAutofit/>
          </a:bodyPr>
          <a:lstStyle>
            <a:lvl1pPr marL="0" indent="0">
              <a:buNone/>
              <a:defRPr sz="2100" b="0">
                <a:solidFill>
                  <a:schemeClr val="tx1">
                    <a:lumMod val="75000"/>
                    <a:lumOff val="25000"/>
                  </a:schemeClr>
                </a:solidFill>
              </a:defRPr>
            </a:lvl1pPr>
          </a:lstStyle>
          <a:p>
            <a:pPr lvl="0"/>
            <a:r>
              <a:rPr lang="en-US" smtClean="0"/>
              <a:t>Click to edit Master text styles</a:t>
            </a:r>
          </a:p>
        </p:txBody>
      </p:sp>
      <p:sp>
        <p:nvSpPr>
          <p:cNvPr id="16" name="Text Placeholder 14"/>
          <p:cNvSpPr>
            <a:spLocks noGrp="1"/>
          </p:cNvSpPr>
          <p:nvPr>
            <p:ph type="body" sz="quarter" idx="11"/>
          </p:nvPr>
        </p:nvSpPr>
        <p:spPr>
          <a:xfrm>
            <a:off x="476251" y="3687234"/>
            <a:ext cx="5619749" cy="451777"/>
          </a:xfrm>
        </p:spPr>
        <p:txBody>
          <a:bodyPr>
            <a:noAutofit/>
          </a:bodyPr>
          <a:lstStyle>
            <a:lvl1pPr marL="0" indent="0">
              <a:buNone/>
              <a:defRPr sz="2100" b="0">
                <a:solidFill>
                  <a:schemeClr val="tx1">
                    <a:lumMod val="75000"/>
                    <a:lumOff val="25000"/>
                  </a:schemeClr>
                </a:solidFill>
              </a:defRPr>
            </a:lvl1pPr>
          </a:lstStyle>
          <a:p>
            <a:pPr lvl="0"/>
            <a:r>
              <a:rPr lang="en-US" smtClean="0"/>
              <a:t>Click to edit Master text styles</a:t>
            </a:r>
          </a:p>
        </p:txBody>
      </p:sp>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val="0"/>
              </a:ext>
            </a:extLst>
          </a:blip>
          <a:srcRect b="-5831"/>
          <a:stretch/>
        </p:blipFill>
        <p:spPr>
          <a:xfrm>
            <a:off x="10388969" y="249994"/>
            <a:ext cx="1337955" cy="743807"/>
          </a:xfrm>
          <a:prstGeom prst="rect">
            <a:avLst/>
          </a:prstGeom>
        </p:spPr>
      </p:pic>
    </p:spTree>
    <p:extLst>
      <p:ext uri="{BB962C8B-B14F-4D97-AF65-F5344CB8AC3E}">
        <p14:creationId xmlns:p14="http://schemas.microsoft.com/office/powerpoint/2010/main" val="2515054013"/>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ustDataLst>
      <p:tags r:id="rId1"/>
    </p:custDataLst>
    <p:extLst>
      <p:ext uri="{BB962C8B-B14F-4D97-AF65-F5344CB8AC3E}">
        <p14:creationId xmlns:p14="http://schemas.microsoft.com/office/powerpoint/2010/main" val="1291782422"/>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cSld name="Transition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6" y="0"/>
            <a:ext cx="12188388" cy="6858000"/>
          </a:xfrm>
          <a:prstGeom prst="rect">
            <a:avLst/>
          </a:prstGeom>
        </p:spPr>
      </p:pic>
      <p:sp>
        <p:nvSpPr>
          <p:cNvPr id="2" name="Title 1"/>
          <p:cNvSpPr>
            <a:spLocks noGrp="1"/>
          </p:cNvSpPr>
          <p:nvPr>
            <p:ph type="title"/>
          </p:nvPr>
        </p:nvSpPr>
        <p:spPr>
          <a:xfrm>
            <a:off x="635000" y="2209800"/>
            <a:ext cx="10363200" cy="1362075"/>
          </a:xfrm>
        </p:spPr>
        <p:txBody>
          <a:bodyPr anchor="t"/>
          <a:lstStyle>
            <a:lvl1pPr algn="l">
              <a:defRPr sz="3700" b="0" cap="all"/>
            </a:lvl1pPr>
          </a:lstStyle>
          <a:p>
            <a:r>
              <a:rPr lang="en-US" smtClean="0"/>
              <a:t>Click to edit Master title style</a:t>
            </a:r>
            <a:endParaRPr lang="en-US"/>
          </a:p>
        </p:txBody>
      </p:sp>
      <p:sp>
        <p:nvSpPr>
          <p:cNvPr id="3" name="Text Placeholder 2"/>
          <p:cNvSpPr>
            <a:spLocks noGrp="1"/>
          </p:cNvSpPr>
          <p:nvPr>
            <p:ph type="body" idx="1"/>
          </p:nvPr>
        </p:nvSpPr>
        <p:spPr>
          <a:xfrm>
            <a:off x="635000" y="3591469"/>
            <a:ext cx="10363200" cy="1500187"/>
          </a:xfrm>
        </p:spPr>
        <p:txBody>
          <a:bodyPr anchor="t" anchorCtr="0"/>
          <a:lstStyle>
            <a:lvl1pPr marL="0" indent="0">
              <a:buNone/>
              <a:defRPr sz="2700" b="0">
                <a:solidFill>
                  <a:schemeClr val="bg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smtClean="0"/>
              <a:t>Click to edit Master text styles</a:t>
            </a:r>
          </a:p>
        </p:txBody>
      </p:sp>
      <p:pic>
        <p:nvPicPr>
          <p:cNvPr id="8" name="Picture 7"/>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2" b="-10205"/>
          <a:stretch/>
        </p:blipFill>
        <p:spPr>
          <a:xfrm>
            <a:off x="9941473" y="5989887"/>
            <a:ext cx="1121664" cy="649332"/>
          </a:xfrm>
          <a:prstGeom prst="rect">
            <a:avLst/>
          </a:prstGeom>
        </p:spPr>
      </p:pic>
    </p:spTree>
    <p:extLst>
      <p:ext uri="{BB962C8B-B14F-4D97-AF65-F5344CB8AC3E}">
        <p14:creationId xmlns:p14="http://schemas.microsoft.com/office/powerpoint/2010/main" val="228689706"/>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Autofit/>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697011861"/>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806" y="0"/>
            <a:ext cx="12188388" cy="6858000"/>
          </a:xfrm>
          <a:prstGeom prst="rect">
            <a:avLst/>
          </a:prstGeom>
        </p:spPr>
      </p:pic>
      <p:sp>
        <p:nvSpPr>
          <p:cNvPr id="2" name="Title 1"/>
          <p:cNvSpPr>
            <a:spLocks noGrp="1"/>
          </p:cNvSpPr>
          <p:nvPr>
            <p:ph type="title"/>
          </p:nvPr>
        </p:nvSpPr>
        <p:spPr>
          <a:xfrm>
            <a:off x="1767417" y="2569633"/>
            <a:ext cx="10363200" cy="1362075"/>
          </a:xfrm>
        </p:spPr>
        <p:txBody>
          <a:bodyPr anchor="t"/>
          <a:lstStyle>
            <a:lvl1pPr algn="l">
              <a:defRPr sz="5900" b="0" cap="all"/>
            </a:lvl1pPr>
          </a:lstStyle>
          <a:p>
            <a:r>
              <a:rPr lang="en-US" smtClean="0"/>
              <a:t>Click to edit Master title style</a:t>
            </a:r>
            <a:endParaRPr lang="en-US"/>
          </a:p>
        </p:txBody>
      </p:sp>
      <p:pic>
        <p:nvPicPr>
          <p:cNvPr id="5" name="Picture 4"/>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2" b="-10205"/>
          <a:stretch/>
        </p:blipFill>
        <p:spPr>
          <a:xfrm>
            <a:off x="9941473" y="5989887"/>
            <a:ext cx="1121664" cy="649332"/>
          </a:xfrm>
          <a:prstGeom prst="rect">
            <a:avLst/>
          </a:prstGeom>
        </p:spPr>
      </p:pic>
    </p:spTree>
    <p:custDataLst>
      <p:tags r:id="rId1"/>
    </p:custDataLst>
    <p:extLst>
      <p:ext uri="{BB962C8B-B14F-4D97-AF65-F5344CB8AC3E}">
        <p14:creationId xmlns:p14="http://schemas.microsoft.com/office/powerpoint/2010/main" val="1630373187"/>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dirty="0" smtClean="0"/>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388734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 y="582229"/>
            <a:ext cx="2404872" cy="1170371"/>
          </a:xfrm>
          <a:prstGeom prst="rect">
            <a:avLst/>
          </a:prstGeom>
        </p:spPr>
      </p:pic>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date</a:t>
            </a:r>
          </a:p>
        </p:txBody>
      </p:sp>
    </p:spTree>
    <p:extLst>
      <p:ext uri="{BB962C8B-B14F-4D97-AF65-F5344CB8AC3E}">
        <p14:creationId xmlns:p14="http://schemas.microsoft.com/office/powerpoint/2010/main" val="1858822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 y="582229"/>
            <a:ext cx="2404872" cy="1170371"/>
          </a:xfrm>
          <a:prstGeom prst="rect">
            <a:avLst/>
          </a:prstGeom>
        </p:spPr>
      </p:pic>
      <p:sp>
        <p:nvSpPr>
          <p:cNvPr id="6" name="Title 4"/>
          <p:cNvSpPr>
            <a:spLocks noGrp="1"/>
          </p:cNvSpPr>
          <p:nvPr>
            <p:ph type="title"/>
          </p:nvPr>
        </p:nvSpPr>
        <p:spPr>
          <a:xfrm>
            <a:off x="610393" y="2209800"/>
            <a:ext cx="8229600" cy="1905000"/>
          </a:xfrm>
        </p:spPr>
        <p:txBody>
          <a:bodyPr anchor="b"/>
          <a:lstStyle>
            <a:lvl1pPr>
              <a:lnSpc>
                <a:spcPct val="80000"/>
              </a:lnSpc>
              <a:defRPr sz="6600">
                <a:solidFill>
                  <a:srgbClr val="000000"/>
                </a:solidFill>
              </a:defRPr>
            </a:lvl1pPr>
          </a:lstStyle>
          <a:p>
            <a:r>
              <a:rPr lang="en-US" dirty="0" smtClean="0"/>
              <a:t>Click to edit Master title style</a:t>
            </a:r>
            <a:endParaRPr dirty="0"/>
          </a:p>
        </p:txBody>
      </p:sp>
      <p:sp>
        <p:nvSpPr>
          <p:cNvPr id="7"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dirty="0"/>
          </a:p>
        </p:txBody>
      </p:sp>
      <p:sp>
        <p:nvSpPr>
          <p:cNvPr id="8"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spTree>
    <p:extLst>
      <p:ext uri="{BB962C8B-B14F-4D97-AF65-F5344CB8AC3E}">
        <p14:creationId xmlns:p14="http://schemas.microsoft.com/office/powerpoint/2010/main" val="23650064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smtClean="0"/>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39004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Title Slide option 1">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l="1216" t="1082" r="9" b="173"/>
          <a:stretch/>
        </p:blipFill>
        <p:spPr>
          <a:xfrm>
            <a:off x="1" y="-1"/>
            <a:ext cx="12191999" cy="6858001"/>
          </a:xfrm>
          <a:prstGeom prst="rect">
            <a:avLst/>
          </a:prstGeom>
        </p:spPr>
      </p:pic>
      <p:cxnSp>
        <p:nvCxnSpPr>
          <p:cNvPr id="17" name="Straight Connector 16"/>
          <p:cNvCxnSpPr/>
          <p:nvPr userDrawn="1"/>
        </p:nvCxnSpPr>
        <p:spPr>
          <a:xfrm>
            <a:off x="610936" y="1088777"/>
            <a:ext cx="6135304"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flipV="1">
            <a:off x="-1859" y="5704583"/>
            <a:ext cx="12193859" cy="930195"/>
          </a:xfrm>
          <a:prstGeom prst="line">
            <a:avLst/>
          </a:prstGeom>
          <a:solidFill>
            <a:schemeClr val="accent1"/>
          </a:solidFill>
          <a:ln w="22225" cap="flat" cmpd="sng" algn="ctr">
            <a:solidFill>
              <a:schemeClr val="bg1"/>
            </a:solidFill>
            <a:prstDash val="solid"/>
            <a:round/>
            <a:headEnd type="none" w="med" len="med"/>
            <a:tailEnd type="none" w="med" len="med"/>
          </a:ln>
          <a:effectLst/>
        </p:spPr>
      </p:cxnSp>
      <p:cxnSp>
        <p:nvCxnSpPr>
          <p:cNvPr id="20" name="Straight Connector 19"/>
          <p:cNvCxnSpPr/>
          <p:nvPr userDrawn="1"/>
        </p:nvCxnSpPr>
        <p:spPr bwMode="auto">
          <a:xfrm>
            <a:off x="-20344" y="4447273"/>
            <a:ext cx="5645063" cy="2415436"/>
          </a:xfrm>
          <a:prstGeom prst="line">
            <a:avLst/>
          </a:prstGeom>
          <a:solidFill>
            <a:schemeClr val="accent1"/>
          </a:solidFill>
          <a:ln w="22225" cap="flat" cmpd="sng" algn="ctr">
            <a:solidFill>
              <a:srgbClr val="FF8300"/>
            </a:solidFill>
            <a:prstDash val="solid"/>
            <a:round/>
            <a:headEnd type="none" w="med" len="med"/>
            <a:tailEnd type="none" w="med" len="med"/>
          </a:ln>
          <a:effectLst/>
        </p:spPr>
      </p:cxnSp>
      <p:sp>
        <p:nvSpPr>
          <p:cNvPr id="2" name="Title 1"/>
          <p:cNvSpPr>
            <a:spLocks noGrp="1"/>
          </p:cNvSpPr>
          <p:nvPr>
            <p:ph type="ctrTitle" hasCustomPrompt="1"/>
          </p:nvPr>
        </p:nvSpPr>
        <p:spPr>
          <a:xfrm>
            <a:off x="476251" y="1282701"/>
            <a:ext cx="10363200" cy="1164051"/>
          </a:xfrm>
        </p:spPr>
        <p:txBody>
          <a:bodyPr vert="horz" lIns="121917" tIns="60958" rIns="121917" bIns="60958" rtlCol="0" anchor="t">
            <a:noAutofit/>
          </a:bodyPr>
          <a:lstStyle>
            <a:lvl1pPr>
              <a:defRPr lang="en-US" sz="3500" b="0" cap="all" dirty="0">
                <a:solidFill>
                  <a:srgbClr val="DF6A26"/>
                </a:solidFill>
              </a:defRPr>
            </a:lvl1pPr>
          </a:lstStyle>
          <a:p>
            <a:pPr lvl="0"/>
            <a:r>
              <a:rPr lang="en-US" dirty="0" smtClean="0"/>
              <a:t>CLICK TO EDIT MASTER TITLE STYLE</a:t>
            </a:r>
            <a:endParaRPr lang="en-US" dirty="0"/>
          </a:p>
        </p:txBody>
      </p:sp>
      <p:sp>
        <p:nvSpPr>
          <p:cNvPr id="3" name="Subtitle 2"/>
          <p:cNvSpPr>
            <a:spLocks noGrp="1"/>
          </p:cNvSpPr>
          <p:nvPr>
            <p:ph type="subTitle" idx="1" hasCustomPrompt="1"/>
          </p:nvPr>
        </p:nvSpPr>
        <p:spPr>
          <a:xfrm>
            <a:off x="476251" y="2501901"/>
            <a:ext cx="8534400" cy="512697"/>
          </a:xfrm>
        </p:spPr>
        <p:txBody>
          <a:bodyPr>
            <a:noAutofit/>
          </a:bodyPr>
          <a:lstStyle>
            <a:lvl1pPr marL="0" indent="0" algn="l">
              <a:buNone/>
              <a:defRPr sz="2700" b="0">
                <a:solidFill>
                  <a:schemeClr val="tx1">
                    <a:lumMod val="75000"/>
                    <a:lumOff val="2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sp>
        <p:nvSpPr>
          <p:cNvPr id="15" name="Text Placeholder 14"/>
          <p:cNvSpPr>
            <a:spLocks noGrp="1"/>
          </p:cNvSpPr>
          <p:nvPr>
            <p:ph type="body" sz="quarter" idx="10"/>
          </p:nvPr>
        </p:nvSpPr>
        <p:spPr>
          <a:xfrm>
            <a:off x="476251" y="3063862"/>
            <a:ext cx="5619749" cy="451777"/>
          </a:xfrm>
        </p:spPr>
        <p:txBody>
          <a:bodyPr>
            <a:noAutofit/>
          </a:bodyPr>
          <a:lstStyle>
            <a:lvl1pPr marL="0" indent="0">
              <a:buNone/>
              <a:defRPr sz="2100" b="0">
                <a:solidFill>
                  <a:schemeClr val="tx1">
                    <a:lumMod val="75000"/>
                    <a:lumOff val="25000"/>
                  </a:schemeClr>
                </a:solidFill>
              </a:defRPr>
            </a:lvl1pPr>
          </a:lstStyle>
          <a:p>
            <a:pPr lvl="0"/>
            <a:r>
              <a:rPr lang="en-US" smtClean="0"/>
              <a:t>Click to edit Master text styles</a:t>
            </a:r>
          </a:p>
        </p:txBody>
      </p:sp>
      <p:sp>
        <p:nvSpPr>
          <p:cNvPr id="16" name="Text Placeholder 14"/>
          <p:cNvSpPr>
            <a:spLocks noGrp="1"/>
          </p:cNvSpPr>
          <p:nvPr>
            <p:ph type="body" sz="quarter" idx="11"/>
          </p:nvPr>
        </p:nvSpPr>
        <p:spPr>
          <a:xfrm>
            <a:off x="476251" y="3687234"/>
            <a:ext cx="5619749" cy="451777"/>
          </a:xfrm>
        </p:spPr>
        <p:txBody>
          <a:bodyPr>
            <a:noAutofit/>
          </a:bodyPr>
          <a:lstStyle>
            <a:lvl1pPr marL="0" indent="0">
              <a:buNone/>
              <a:defRPr sz="2100" b="0">
                <a:solidFill>
                  <a:schemeClr val="tx1">
                    <a:lumMod val="75000"/>
                    <a:lumOff val="25000"/>
                  </a:schemeClr>
                </a:solidFill>
              </a:defRPr>
            </a:lvl1pPr>
          </a:lstStyle>
          <a:p>
            <a:pPr lvl="0"/>
            <a:r>
              <a:rPr lang="en-US" smtClean="0"/>
              <a:t>Click to edit Master text styles</a:t>
            </a:r>
          </a:p>
        </p:txBody>
      </p:sp>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val="0"/>
              </a:ext>
            </a:extLst>
          </a:blip>
          <a:srcRect b="-5831"/>
          <a:stretch/>
        </p:blipFill>
        <p:spPr>
          <a:xfrm>
            <a:off x="10388969" y="249994"/>
            <a:ext cx="1337955" cy="743807"/>
          </a:xfrm>
          <a:prstGeom prst="rect">
            <a:avLst/>
          </a:prstGeom>
        </p:spPr>
      </p:pic>
    </p:spTree>
    <p:extLst>
      <p:ext uri="{BB962C8B-B14F-4D97-AF65-F5344CB8AC3E}">
        <p14:creationId xmlns:p14="http://schemas.microsoft.com/office/powerpoint/2010/main" val="2902770207"/>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ustDataLst>
      <p:tags r:id="rId1"/>
    </p:custDataLst>
    <p:extLst>
      <p:ext uri="{BB962C8B-B14F-4D97-AF65-F5344CB8AC3E}">
        <p14:creationId xmlns:p14="http://schemas.microsoft.com/office/powerpoint/2010/main" val="2171806020"/>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cSld name="Transition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6" y="0"/>
            <a:ext cx="12188388" cy="6858000"/>
          </a:xfrm>
          <a:prstGeom prst="rect">
            <a:avLst/>
          </a:prstGeom>
        </p:spPr>
      </p:pic>
      <p:sp>
        <p:nvSpPr>
          <p:cNvPr id="2" name="Title 1"/>
          <p:cNvSpPr>
            <a:spLocks noGrp="1"/>
          </p:cNvSpPr>
          <p:nvPr>
            <p:ph type="title"/>
          </p:nvPr>
        </p:nvSpPr>
        <p:spPr>
          <a:xfrm>
            <a:off x="635000" y="2209800"/>
            <a:ext cx="10363200" cy="1362075"/>
          </a:xfrm>
        </p:spPr>
        <p:txBody>
          <a:bodyPr anchor="t"/>
          <a:lstStyle>
            <a:lvl1pPr algn="l">
              <a:defRPr sz="3700" b="0" cap="all"/>
            </a:lvl1pPr>
          </a:lstStyle>
          <a:p>
            <a:r>
              <a:rPr lang="en-US" smtClean="0"/>
              <a:t>Click to edit Master title style</a:t>
            </a:r>
            <a:endParaRPr lang="en-US"/>
          </a:p>
        </p:txBody>
      </p:sp>
      <p:sp>
        <p:nvSpPr>
          <p:cNvPr id="3" name="Text Placeholder 2"/>
          <p:cNvSpPr>
            <a:spLocks noGrp="1"/>
          </p:cNvSpPr>
          <p:nvPr>
            <p:ph type="body" idx="1"/>
          </p:nvPr>
        </p:nvSpPr>
        <p:spPr>
          <a:xfrm>
            <a:off x="635000" y="3591469"/>
            <a:ext cx="10363200" cy="1500187"/>
          </a:xfrm>
        </p:spPr>
        <p:txBody>
          <a:bodyPr anchor="t" anchorCtr="0"/>
          <a:lstStyle>
            <a:lvl1pPr marL="0" indent="0">
              <a:buNone/>
              <a:defRPr sz="2700" b="0">
                <a:solidFill>
                  <a:schemeClr val="bg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smtClean="0"/>
              <a:t>Click to edit Master text styles</a:t>
            </a:r>
          </a:p>
        </p:txBody>
      </p:sp>
      <p:pic>
        <p:nvPicPr>
          <p:cNvPr id="8" name="Picture 7"/>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2" b="-10205"/>
          <a:stretch/>
        </p:blipFill>
        <p:spPr>
          <a:xfrm>
            <a:off x="9941473" y="5989887"/>
            <a:ext cx="1121664" cy="649332"/>
          </a:xfrm>
          <a:prstGeom prst="rect">
            <a:avLst/>
          </a:prstGeom>
        </p:spPr>
      </p:pic>
    </p:spTree>
    <p:extLst>
      <p:ext uri="{BB962C8B-B14F-4D97-AF65-F5344CB8AC3E}">
        <p14:creationId xmlns:p14="http://schemas.microsoft.com/office/powerpoint/2010/main" val="3868246513"/>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Autofit/>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91889212"/>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806" y="0"/>
            <a:ext cx="12188388" cy="6858000"/>
          </a:xfrm>
          <a:prstGeom prst="rect">
            <a:avLst/>
          </a:prstGeom>
        </p:spPr>
      </p:pic>
      <p:sp>
        <p:nvSpPr>
          <p:cNvPr id="2" name="Title 1"/>
          <p:cNvSpPr>
            <a:spLocks noGrp="1"/>
          </p:cNvSpPr>
          <p:nvPr>
            <p:ph type="title"/>
          </p:nvPr>
        </p:nvSpPr>
        <p:spPr>
          <a:xfrm>
            <a:off x="1767417" y="2569633"/>
            <a:ext cx="10363200" cy="1362075"/>
          </a:xfrm>
        </p:spPr>
        <p:txBody>
          <a:bodyPr anchor="t"/>
          <a:lstStyle>
            <a:lvl1pPr algn="l">
              <a:defRPr sz="5900" b="0" cap="all"/>
            </a:lvl1pPr>
          </a:lstStyle>
          <a:p>
            <a:r>
              <a:rPr lang="en-US" smtClean="0"/>
              <a:t>Click to edit Master title style</a:t>
            </a:r>
            <a:endParaRPr lang="en-US"/>
          </a:p>
        </p:txBody>
      </p:sp>
      <p:pic>
        <p:nvPicPr>
          <p:cNvPr id="5" name="Picture 4"/>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t="2" b="-10205"/>
          <a:stretch/>
        </p:blipFill>
        <p:spPr>
          <a:xfrm>
            <a:off x="9941473" y="5989887"/>
            <a:ext cx="1121664" cy="649332"/>
          </a:xfrm>
          <a:prstGeom prst="rect">
            <a:avLst/>
          </a:prstGeom>
        </p:spPr>
      </p:pic>
    </p:spTree>
    <p:custDataLst>
      <p:tags r:id="rId1"/>
    </p:custDataLst>
    <p:extLst>
      <p:ext uri="{BB962C8B-B14F-4D97-AF65-F5344CB8AC3E}">
        <p14:creationId xmlns:p14="http://schemas.microsoft.com/office/powerpoint/2010/main" val="1533061566"/>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smtClean="0"/>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6958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Lt Blue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Rectangle 3"/>
          <p:cNvSpPr/>
          <p:nvPr userDrawn="1"/>
        </p:nvSpPr>
        <p:spPr bwMode="ltGray">
          <a:xfrm>
            <a:off x="0" y="0"/>
            <a:ext cx="12192000" cy="3048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spTree>
    <p:extLst>
      <p:ext uri="{BB962C8B-B14F-4D97-AF65-F5344CB8AC3E}">
        <p14:creationId xmlns:p14="http://schemas.microsoft.com/office/powerpoint/2010/main" val="161437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Dk Blue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smtClean="0"/>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spTree>
    <p:extLst>
      <p:ext uri="{BB962C8B-B14F-4D97-AF65-F5344CB8AC3E}">
        <p14:creationId xmlns:p14="http://schemas.microsoft.com/office/powerpoint/2010/main" val="28654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Orange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smtClean="0"/>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spTree>
    <p:extLst>
      <p:ext uri="{BB962C8B-B14F-4D97-AF65-F5344CB8AC3E}">
        <p14:creationId xmlns:p14="http://schemas.microsoft.com/office/powerpoint/2010/main" val="402121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Dk Blue Full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smtClean="0"/>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prstClr val="white"/>
                </a:solidFill>
              </a:rPr>
              <a:pPr algn="r">
                <a:lnSpc>
                  <a:spcPct val="90000"/>
                </a:lnSpc>
              </a:pPr>
              <a:t>‹#›</a:t>
            </a:fld>
            <a:endParaRPr lang="en-US" sz="1600" dirty="0">
              <a:solidFill>
                <a:prstClr val="white"/>
              </a:solidFill>
            </a:endParaRPr>
          </a:p>
        </p:txBody>
      </p:sp>
    </p:spTree>
    <p:extLst>
      <p:ext uri="{BB962C8B-B14F-4D97-AF65-F5344CB8AC3E}">
        <p14:creationId xmlns:p14="http://schemas.microsoft.com/office/powerpoint/2010/main" val="26296130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Orange Full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smtClean="0"/>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prstClr val="white"/>
                </a:solidFill>
              </a:rPr>
              <a:pPr algn="r">
                <a:lnSpc>
                  <a:spcPct val="90000"/>
                </a:lnSpc>
              </a:pPr>
              <a:t>‹#›</a:t>
            </a:fld>
            <a:endParaRPr lang="en-US" sz="1600" dirty="0">
              <a:solidFill>
                <a:prstClr val="white"/>
              </a:solidFill>
            </a:endParaRPr>
          </a:p>
        </p:txBody>
      </p:sp>
    </p:spTree>
    <p:extLst>
      <p:ext uri="{BB962C8B-B14F-4D97-AF65-F5344CB8AC3E}">
        <p14:creationId xmlns:p14="http://schemas.microsoft.com/office/powerpoint/2010/main" val="12444751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smtClean="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smtClean="0"/>
              <a:t>to add quoted person’s name, title, company</a:t>
            </a:r>
            <a:endParaRPr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spTree>
    <p:extLst>
      <p:ext uri="{BB962C8B-B14F-4D97-AF65-F5344CB8AC3E}">
        <p14:creationId xmlns:p14="http://schemas.microsoft.com/office/powerpoint/2010/main" val="29540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dirty="0"/>
          </a:p>
        </p:txBody>
      </p:sp>
      <p:sp>
        <p:nvSpPr>
          <p:cNvPr id="12" name="Text Placeholder 7"/>
          <p:cNvSpPr>
            <a:spLocks noGrp="1"/>
          </p:cNvSpPr>
          <p:nvPr>
            <p:ph type="body" sz="quarter" idx="13" hasCustomPrompt="1"/>
          </p:nvPr>
        </p:nvSpPr>
        <p:spPr>
          <a:xfrm>
            <a:off x="606423" y="5821835"/>
            <a:ext cx="5489579"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date</a:t>
            </a:r>
          </a:p>
        </p:txBody>
      </p:sp>
      <p:pic>
        <p:nvPicPr>
          <p:cNvPr id="6" name="Picture 5"/>
          <p:cNvPicPr>
            <a:picLocks/>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606423" y="581396"/>
            <a:ext cx="2404872" cy="877826"/>
          </a:xfrm>
          <a:prstGeom prst="rect">
            <a:avLst/>
          </a:prstGeom>
        </p:spPr>
      </p:pic>
    </p:spTree>
    <p:extLst>
      <p:ext uri="{BB962C8B-B14F-4D97-AF65-F5344CB8AC3E}">
        <p14:creationId xmlns:p14="http://schemas.microsoft.com/office/powerpoint/2010/main" val="23716862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t Blue Quo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smtClean="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smtClean="0"/>
              <a:t>Click to add quoted person’s name, title, company</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prstClr val="white"/>
                </a:solidFill>
              </a:rPr>
              <a:pPr algn="r">
                <a:lnSpc>
                  <a:spcPct val="90000"/>
                </a:lnSpc>
              </a:pPr>
              <a:t>‹#›</a:t>
            </a:fld>
            <a:endParaRPr lang="en-US" sz="1600" dirty="0">
              <a:solidFill>
                <a:prstClr val="white"/>
              </a:solidFill>
            </a:endParaRPr>
          </a:p>
        </p:txBody>
      </p:sp>
    </p:spTree>
    <p:extLst>
      <p:ext uri="{BB962C8B-B14F-4D97-AF65-F5344CB8AC3E}">
        <p14:creationId xmlns:p14="http://schemas.microsoft.com/office/powerpoint/2010/main" val="17721707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368753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rP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378349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rP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238063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24132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rP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Tree>
    <p:extLst>
      <p:ext uri="{BB962C8B-B14F-4D97-AF65-F5344CB8AC3E}">
        <p14:creationId xmlns:p14="http://schemas.microsoft.com/office/powerpoint/2010/main" val="48537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39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37891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61435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rP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28025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4"/>
          <p:cNvSpPr>
            <a:spLocks noGrp="1"/>
          </p:cNvSpPr>
          <p:nvPr>
            <p:ph type="title"/>
          </p:nvPr>
        </p:nvSpPr>
        <p:spPr>
          <a:xfrm>
            <a:off x="610393" y="2209800"/>
            <a:ext cx="8229600" cy="1905000"/>
          </a:xfrm>
        </p:spPr>
        <p:txBody>
          <a:bodyPr anchor="b"/>
          <a:lstStyle>
            <a:lvl1pPr>
              <a:lnSpc>
                <a:spcPct val="80000"/>
              </a:lnSpc>
              <a:defRPr sz="4800">
                <a:solidFill>
                  <a:srgbClr val="000000"/>
                </a:solidFill>
              </a:defRPr>
            </a:lvl1pPr>
          </a:lstStyle>
          <a:p>
            <a:r>
              <a:rPr lang="en-US" dirty="0" smtClean="0"/>
              <a:t>Click to edit Master title style</a:t>
            </a:r>
            <a:endParaRPr dirty="0"/>
          </a:p>
        </p:txBody>
      </p:sp>
      <p:sp>
        <p:nvSpPr>
          <p:cNvPr id="7"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dirty="0"/>
          </a:p>
        </p:txBody>
      </p:sp>
      <p:sp>
        <p:nvSpPr>
          <p:cNvPr id="8" name="Text Placeholder 7"/>
          <p:cNvSpPr>
            <a:spLocks noGrp="1"/>
          </p:cNvSpPr>
          <p:nvPr>
            <p:ph type="body" sz="quarter" idx="13" hasCustomPrompt="1"/>
          </p:nvPr>
        </p:nvSpPr>
        <p:spPr>
          <a:xfrm>
            <a:off x="606423" y="5821835"/>
            <a:ext cx="5489579" cy="339214"/>
          </a:xfrm>
        </p:spPr>
        <p:txBody>
          <a:bodyPr>
            <a:noAutofit/>
          </a:bodyPr>
          <a:lstStyle>
            <a:lvl1pPr marL="0" indent="0">
              <a:spcBef>
                <a:spcPts val="0"/>
              </a:spcBef>
              <a:buNone/>
              <a:defRPr sz="2000" baseline="0">
                <a:solidFill>
                  <a:schemeClr val="bg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9" name="Picture 8"/>
          <p:cNvPicPr>
            <a:picLocks/>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606423" y="581396"/>
            <a:ext cx="2404872" cy="877826"/>
          </a:xfrm>
          <a:prstGeom prst="rect">
            <a:avLst/>
          </a:prstGeom>
        </p:spPr>
      </p:pic>
    </p:spTree>
    <p:extLst>
      <p:ext uri="{BB962C8B-B14F-4D97-AF65-F5344CB8AC3E}">
        <p14:creationId xmlns:p14="http://schemas.microsoft.com/office/powerpoint/2010/main" val="10160140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07984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43974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rP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427973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3"/>
          </a:solidFill>
          <a:ln>
            <a:solidFill>
              <a:schemeClr val="tx2"/>
            </a:solidFill>
          </a:ln>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7612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52335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bwMode="ltGray">
          <a:xfrm>
            <a:off x="7470616" y="1524000"/>
            <a:ext cx="4111784" cy="4572000"/>
          </a:xfrm>
          <a:solidFill>
            <a:schemeClr val="accent6"/>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37608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smtClean="0"/>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216852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2"/>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9" name="Text Placeholder 3"/>
          <p:cNvSpPr>
            <a:spLocks noGrp="1"/>
          </p:cNvSpPr>
          <p:nvPr>
            <p:ph type="body" sz="half" idx="14"/>
          </p:nvPr>
        </p:nvSpPr>
        <p:spPr bwMode="ltGray">
          <a:xfrm>
            <a:off x="6266720" y="4953000"/>
            <a:ext cx="5312664" cy="1143000"/>
          </a:xfrm>
          <a:solidFill>
            <a:srgbClr val="00837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10408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bwMode="ltGray">
          <a:xfrm>
            <a:off x="609440" y="4267200"/>
            <a:ext cx="3429000" cy="1828800"/>
          </a:xfrm>
          <a:solidFill>
            <a:srgbClr val="004876"/>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9" name="Text Placeholder 3"/>
          <p:cNvSpPr>
            <a:spLocks noGrp="1"/>
          </p:cNvSpPr>
          <p:nvPr>
            <p:ph type="body" sz="half" idx="14"/>
          </p:nvPr>
        </p:nvSpPr>
        <p:spPr bwMode="ltGray">
          <a:xfrm>
            <a:off x="4381500" y="4267200"/>
            <a:ext cx="3429000" cy="1828800"/>
          </a:xfrm>
          <a:solidFill>
            <a:schemeClr val="accent6"/>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chemeClr val="accent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99318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smtClean="0"/>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93275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2" y="519236"/>
            <a:ext cx="10969943" cy="852364"/>
          </a:xfrm>
        </p:spPr>
        <p:txBody>
          <a:bodyPr/>
          <a:lstStyle/>
          <a:p>
            <a:r>
              <a:rPr lang="en-US" smtClean="0"/>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405051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375495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322043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370417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93403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582229"/>
            <a:ext cx="2404872" cy="1170371"/>
          </a:xfrm>
          <a:prstGeom prst="rect">
            <a:avLst/>
          </a:prstGeom>
        </p:spPr>
      </p:pic>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date</a:t>
            </a:r>
          </a:p>
        </p:txBody>
      </p:sp>
    </p:spTree>
    <p:extLst>
      <p:ext uri="{BB962C8B-B14F-4D97-AF65-F5344CB8AC3E}">
        <p14:creationId xmlns:p14="http://schemas.microsoft.com/office/powerpoint/2010/main" val="34175845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smtClean="0"/>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387438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smtClean="0"/>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87770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Lt Blue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Rectangle 3"/>
          <p:cNvSpPr/>
          <p:nvPr userDrawn="1"/>
        </p:nvSpPr>
        <p:spPr bwMode="ltGray">
          <a:xfrm>
            <a:off x="0" y="0"/>
            <a:ext cx="12192000" cy="3048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spTree>
    <p:extLst>
      <p:ext uri="{BB962C8B-B14F-4D97-AF65-F5344CB8AC3E}">
        <p14:creationId xmlns:p14="http://schemas.microsoft.com/office/powerpoint/2010/main" val="368177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Dk Blue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smtClean="0"/>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spTree>
    <p:extLst>
      <p:ext uri="{BB962C8B-B14F-4D97-AF65-F5344CB8AC3E}">
        <p14:creationId xmlns:p14="http://schemas.microsoft.com/office/powerpoint/2010/main" val="2438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Orange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smtClean="0"/>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spTree>
    <p:extLst>
      <p:ext uri="{BB962C8B-B14F-4D97-AF65-F5344CB8AC3E}">
        <p14:creationId xmlns:p14="http://schemas.microsoft.com/office/powerpoint/2010/main" val="274732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cSld name="Transition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6" y="0"/>
            <a:ext cx="12188388" cy="6858000"/>
          </a:xfrm>
          <a:prstGeom prst="rect">
            <a:avLst/>
          </a:prstGeom>
        </p:spPr>
      </p:pic>
      <p:sp>
        <p:nvSpPr>
          <p:cNvPr id="2" name="Title 1"/>
          <p:cNvSpPr>
            <a:spLocks noGrp="1"/>
          </p:cNvSpPr>
          <p:nvPr>
            <p:ph type="title"/>
          </p:nvPr>
        </p:nvSpPr>
        <p:spPr>
          <a:xfrm>
            <a:off x="635000" y="2209800"/>
            <a:ext cx="10363200" cy="1362075"/>
          </a:xfrm>
        </p:spPr>
        <p:txBody>
          <a:bodyPr anchor="t"/>
          <a:lstStyle>
            <a:lvl1pPr algn="l">
              <a:defRPr sz="3700" b="0" cap="all"/>
            </a:lvl1pPr>
          </a:lstStyle>
          <a:p>
            <a:r>
              <a:rPr lang="en-US" smtClean="0"/>
              <a:t>Click to edit Master title style</a:t>
            </a:r>
            <a:endParaRPr lang="en-US"/>
          </a:p>
        </p:txBody>
      </p:sp>
      <p:sp>
        <p:nvSpPr>
          <p:cNvPr id="3" name="Text Placeholder 2"/>
          <p:cNvSpPr>
            <a:spLocks noGrp="1"/>
          </p:cNvSpPr>
          <p:nvPr>
            <p:ph type="body" idx="1"/>
          </p:nvPr>
        </p:nvSpPr>
        <p:spPr>
          <a:xfrm>
            <a:off x="635000" y="3591469"/>
            <a:ext cx="10363200" cy="1500187"/>
          </a:xfrm>
        </p:spPr>
        <p:txBody>
          <a:bodyPr anchor="t" anchorCtr="0"/>
          <a:lstStyle>
            <a:lvl1pPr marL="0" indent="0">
              <a:buNone/>
              <a:defRPr sz="2700" b="0">
                <a:solidFill>
                  <a:schemeClr val="bg1"/>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smtClean="0"/>
              <a:t>Click to edit Master text styles</a:t>
            </a:r>
          </a:p>
        </p:txBody>
      </p:sp>
      <p:pic>
        <p:nvPicPr>
          <p:cNvPr id="8" name="Picture 7"/>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2" b="-10205"/>
          <a:stretch/>
        </p:blipFill>
        <p:spPr>
          <a:xfrm>
            <a:off x="9941473" y="5989887"/>
            <a:ext cx="1121664" cy="649332"/>
          </a:xfrm>
          <a:prstGeom prst="rect">
            <a:avLst/>
          </a:prstGeom>
        </p:spPr>
      </p:pic>
    </p:spTree>
    <p:extLst>
      <p:ext uri="{BB962C8B-B14F-4D97-AF65-F5344CB8AC3E}">
        <p14:creationId xmlns:p14="http://schemas.microsoft.com/office/powerpoint/2010/main" val="2767551826"/>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Dk Blue Full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smtClean="0"/>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prstClr val="white"/>
                </a:solidFill>
              </a:rPr>
              <a:pPr algn="r">
                <a:lnSpc>
                  <a:spcPct val="90000"/>
                </a:lnSpc>
              </a:pPr>
              <a:t>‹#›</a:t>
            </a:fld>
            <a:endParaRPr lang="en-US" sz="1600" dirty="0">
              <a:solidFill>
                <a:prstClr val="white"/>
              </a:solidFill>
            </a:endParaRPr>
          </a:p>
        </p:txBody>
      </p:sp>
    </p:spTree>
    <p:extLst>
      <p:ext uri="{BB962C8B-B14F-4D97-AF65-F5344CB8AC3E}">
        <p14:creationId xmlns:p14="http://schemas.microsoft.com/office/powerpoint/2010/main" val="38709104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Orange Full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smtClean="0"/>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prstClr val="white"/>
                </a:solidFill>
              </a:rPr>
              <a:pPr algn="r">
                <a:lnSpc>
                  <a:spcPct val="90000"/>
                </a:lnSpc>
              </a:pPr>
              <a:t>‹#›</a:t>
            </a:fld>
            <a:endParaRPr lang="en-US" sz="1600" dirty="0">
              <a:solidFill>
                <a:prstClr val="white"/>
              </a:solidFill>
            </a:endParaRPr>
          </a:p>
        </p:txBody>
      </p:sp>
    </p:spTree>
    <p:extLst>
      <p:ext uri="{BB962C8B-B14F-4D97-AF65-F5344CB8AC3E}">
        <p14:creationId xmlns:p14="http://schemas.microsoft.com/office/powerpoint/2010/main" val="2226929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smtClean="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smtClean="0"/>
              <a:t>to add quoted person’s name, title, company</a:t>
            </a:r>
            <a:endParaRPr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spTree>
    <p:extLst>
      <p:ext uri="{BB962C8B-B14F-4D97-AF65-F5344CB8AC3E}">
        <p14:creationId xmlns:p14="http://schemas.microsoft.com/office/powerpoint/2010/main" val="353198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Lt Blue Quo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smtClean="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smtClean="0"/>
              <a:t>Click to add quoted person’s name, title, company</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prstClr val="white"/>
                </a:solidFill>
              </a:rPr>
              <a:pPr algn="r">
                <a:lnSpc>
                  <a:spcPct val="90000"/>
                </a:lnSpc>
              </a:pPr>
              <a:t>‹#›</a:t>
            </a:fld>
            <a:endParaRPr lang="en-US" sz="1600" dirty="0">
              <a:solidFill>
                <a:prstClr val="white"/>
              </a:solidFill>
            </a:endParaRPr>
          </a:p>
        </p:txBody>
      </p:sp>
    </p:spTree>
    <p:extLst>
      <p:ext uri="{BB962C8B-B14F-4D97-AF65-F5344CB8AC3E}">
        <p14:creationId xmlns:p14="http://schemas.microsoft.com/office/powerpoint/2010/main" val="351919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121430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rP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235140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rP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58925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307118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rP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Tree>
    <p:extLst>
      <p:ext uri="{BB962C8B-B14F-4D97-AF65-F5344CB8AC3E}">
        <p14:creationId xmlns:p14="http://schemas.microsoft.com/office/powerpoint/2010/main" val="158648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91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4800"/>
            </a:lvl1pPr>
          </a:lstStyle>
          <a:p>
            <a:r>
              <a:rPr lang="en-US" dirty="0" smtClean="0"/>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2" name="Text Placeholder 7"/>
          <p:cNvSpPr>
            <a:spLocks noGrp="1"/>
          </p:cNvSpPr>
          <p:nvPr>
            <p:ph type="body" sz="quarter" idx="13" hasCustomPrompt="1"/>
          </p:nvPr>
        </p:nvSpPr>
        <p:spPr>
          <a:xfrm>
            <a:off x="606423" y="5821835"/>
            <a:ext cx="5489579"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6" name="Picture 5"/>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606423" y="581396"/>
            <a:ext cx="2404872" cy="877826"/>
          </a:xfrm>
          <a:prstGeom prst="rect">
            <a:avLst/>
          </a:prstGeom>
        </p:spPr>
      </p:pic>
    </p:spTree>
    <p:extLst>
      <p:ext uri="{BB962C8B-B14F-4D97-AF65-F5344CB8AC3E}">
        <p14:creationId xmlns:p14="http://schemas.microsoft.com/office/powerpoint/2010/main" val="58990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28059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3763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rP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1017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99597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8881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rP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0806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3"/>
          </a:solidFill>
          <a:ln>
            <a:solidFill>
              <a:schemeClr val="tx2"/>
            </a:solidFill>
          </a:ln>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94966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68925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bwMode="ltGray">
          <a:xfrm>
            <a:off x="7470616" y="1524000"/>
            <a:ext cx="4111784" cy="4572000"/>
          </a:xfrm>
          <a:solidFill>
            <a:schemeClr val="accent6"/>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97518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smtClean="0"/>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384154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dirty="0"/>
          </a:p>
        </p:txBody>
      </p:sp>
      <p:sp>
        <p:nvSpPr>
          <p:cNvPr id="12" name="Text Placeholder 7"/>
          <p:cNvSpPr>
            <a:spLocks noGrp="1"/>
          </p:cNvSpPr>
          <p:nvPr>
            <p:ph type="body" sz="quarter" idx="13" hasCustomPrompt="1"/>
          </p:nvPr>
        </p:nvSpPr>
        <p:spPr>
          <a:xfrm>
            <a:off x="606423" y="5821835"/>
            <a:ext cx="5489579"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date</a:t>
            </a:r>
          </a:p>
        </p:txBody>
      </p:sp>
      <p:pic>
        <p:nvPicPr>
          <p:cNvPr id="6" name="Picture 5"/>
          <p:cNvPicPr>
            <a:picLocks/>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606423" y="581396"/>
            <a:ext cx="2404872" cy="877826"/>
          </a:xfrm>
          <a:prstGeom prst="rect">
            <a:avLst/>
          </a:prstGeom>
        </p:spPr>
      </p:pic>
    </p:spTree>
    <p:extLst>
      <p:ext uri="{BB962C8B-B14F-4D97-AF65-F5344CB8AC3E}">
        <p14:creationId xmlns:p14="http://schemas.microsoft.com/office/powerpoint/2010/main" val="828289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2"/>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9" name="Text Placeholder 3"/>
          <p:cNvSpPr>
            <a:spLocks noGrp="1"/>
          </p:cNvSpPr>
          <p:nvPr>
            <p:ph type="body" sz="half" idx="14"/>
          </p:nvPr>
        </p:nvSpPr>
        <p:spPr bwMode="ltGray">
          <a:xfrm>
            <a:off x="6266720" y="4953000"/>
            <a:ext cx="5312664" cy="1143000"/>
          </a:xfrm>
          <a:solidFill>
            <a:srgbClr val="00837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0137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mtClean="0"/>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bwMode="ltGray">
          <a:xfrm>
            <a:off x="609440" y="4267200"/>
            <a:ext cx="3429000" cy="1828800"/>
          </a:xfrm>
          <a:solidFill>
            <a:srgbClr val="004876"/>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9" name="Text Placeholder 3"/>
          <p:cNvSpPr>
            <a:spLocks noGrp="1"/>
          </p:cNvSpPr>
          <p:nvPr>
            <p:ph type="body" sz="half" idx="14"/>
          </p:nvPr>
        </p:nvSpPr>
        <p:spPr bwMode="ltGray">
          <a:xfrm>
            <a:off x="4381500" y="4267200"/>
            <a:ext cx="3429000" cy="1828800"/>
          </a:xfrm>
          <a:solidFill>
            <a:schemeClr val="accent6"/>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chemeClr val="accent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48261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smtClean="0"/>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208326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96650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280890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48658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140599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582229"/>
            <a:ext cx="2404872" cy="1170371"/>
          </a:xfrm>
          <a:prstGeom prst="rect">
            <a:avLst/>
          </a:prstGeom>
        </p:spPr>
      </p:pic>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date</a:t>
            </a:r>
          </a:p>
        </p:txBody>
      </p:sp>
    </p:spTree>
    <p:extLst>
      <p:ext uri="{BB962C8B-B14F-4D97-AF65-F5344CB8AC3E}">
        <p14:creationId xmlns:p14="http://schemas.microsoft.com/office/powerpoint/2010/main" val="9776225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smtClean="0"/>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150457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smtClean="0"/>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23846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4"/>
          <p:cNvSpPr>
            <a:spLocks noGrp="1"/>
          </p:cNvSpPr>
          <p:nvPr>
            <p:ph type="title"/>
          </p:nvPr>
        </p:nvSpPr>
        <p:spPr>
          <a:xfrm>
            <a:off x="610393" y="2209800"/>
            <a:ext cx="8229600" cy="1905000"/>
          </a:xfrm>
        </p:spPr>
        <p:txBody>
          <a:bodyPr anchor="b"/>
          <a:lstStyle>
            <a:lvl1pPr>
              <a:lnSpc>
                <a:spcPct val="80000"/>
              </a:lnSpc>
              <a:defRPr sz="4800">
                <a:solidFill>
                  <a:srgbClr val="000000"/>
                </a:solidFill>
              </a:defRPr>
            </a:lvl1pPr>
          </a:lstStyle>
          <a:p>
            <a:r>
              <a:rPr lang="en-US" dirty="0" smtClean="0"/>
              <a:t>Click to edit Master title style</a:t>
            </a:r>
            <a:endParaRPr dirty="0"/>
          </a:p>
        </p:txBody>
      </p:sp>
      <p:sp>
        <p:nvSpPr>
          <p:cNvPr id="7"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dirty="0"/>
          </a:p>
        </p:txBody>
      </p:sp>
      <p:sp>
        <p:nvSpPr>
          <p:cNvPr id="8" name="Text Placeholder 7"/>
          <p:cNvSpPr>
            <a:spLocks noGrp="1"/>
          </p:cNvSpPr>
          <p:nvPr>
            <p:ph type="body" sz="quarter" idx="13" hasCustomPrompt="1"/>
          </p:nvPr>
        </p:nvSpPr>
        <p:spPr>
          <a:xfrm>
            <a:off x="606423" y="5821835"/>
            <a:ext cx="5489579" cy="339214"/>
          </a:xfrm>
        </p:spPr>
        <p:txBody>
          <a:bodyPr>
            <a:noAutofit/>
          </a:bodyPr>
          <a:lstStyle>
            <a:lvl1pPr marL="0" indent="0">
              <a:spcBef>
                <a:spcPts val="0"/>
              </a:spcBef>
              <a:buNone/>
              <a:defRPr sz="2000" baseline="0">
                <a:solidFill>
                  <a:schemeClr val="bg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pic>
        <p:nvPicPr>
          <p:cNvPr id="9" name="Picture 8"/>
          <p:cNvPicPr>
            <a:picLocks/>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606423" y="581396"/>
            <a:ext cx="2404872" cy="877826"/>
          </a:xfrm>
          <a:prstGeom prst="rect">
            <a:avLst/>
          </a:prstGeom>
        </p:spPr>
      </p:pic>
    </p:spTree>
    <p:extLst>
      <p:ext uri="{BB962C8B-B14F-4D97-AF65-F5344CB8AC3E}">
        <p14:creationId xmlns:p14="http://schemas.microsoft.com/office/powerpoint/2010/main" val="38065424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Lt Blue 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Rectangle 3"/>
          <p:cNvSpPr/>
          <p:nvPr userDrawn="1"/>
        </p:nvSpPr>
        <p:spPr bwMode="ltGray">
          <a:xfrm>
            <a:off x="0" y="0"/>
            <a:ext cx="12192000" cy="3048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spTree>
    <p:extLst>
      <p:ext uri="{BB962C8B-B14F-4D97-AF65-F5344CB8AC3E}">
        <p14:creationId xmlns:p14="http://schemas.microsoft.com/office/powerpoint/2010/main" val="227728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Dk Blue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smtClean="0"/>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spTree>
    <p:extLst>
      <p:ext uri="{BB962C8B-B14F-4D97-AF65-F5344CB8AC3E}">
        <p14:creationId xmlns:p14="http://schemas.microsoft.com/office/powerpoint/2010/main" val="428899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Orange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smtClean="0"/>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spTree>
    <p:extLst>
      <p:ext uri="{BB962C8B-B14F-4D97-AF65-F5344CB8AC3E}">
        <p14:creationId xmlns:p14="http://schemas.microsoft.com/office/powerpoint/2010/main" val="136564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Dk Blue Full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smtClean="0"/>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prstClr val="white"/>
                </a:solidFill>
              </a:rPr>
              <a:pPr algn="r">
                <a:lnSpc>
                  <a:spcPct val="90000"/>
                </a:lnSpc>
              </a:pPr>
              <a:t>‹#›</a:t>
            </a:fld>
            <a:endParaRPr lang="en-US" sz="1600" dirty="0">
              <a:solidFill>
                <a:prstClr val="white"/>
              </a:solidFill>
            </a:endParaRPr>
          </a:p>
        </p:txBody>
      </p:sp>
    </p:spTree>
    <p:extLst>
      <p:ext uri="{BB962C8B-B14F-4D97-AF65-F5344CB8AC3E}">
        <p14:creationId xmlns:p14="http://schemas.microsoft.com/office/powerpoint/2010/main" val="3093624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Orange Full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smtClean="0"/>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smtClean="0"/>
              <a:t>Click to edit Master text styles</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prstClr val="white"/>
                </a:solidFill>
              </a:rPr>
              <a:pPr algn="r">
                <a:lnSpc>
                  <a:spcPct val="90000"/>
                </a:lnSpc>
              </a:pPr>
              <a:t>‹#›</a:t>
            </a:fld>
            <a:endParaRPr lang="en-US" sz="1600" dirty="0">
              <a:solidFill>
                <a:prstClr val="white"/>
              </a:solidFill>
            </a:endParaRPr>
          </a:p>
        </p:txBody>
      </p:sp>
    </p:spTree>
    <p:extLst>
      <p:ext uri="{BB962C8B-B14F-4D97-AF65-F5344CB8AC3E}">
        <p14:creationId xmlns:p14="http://schemas.microsoft.com/office/powerpoint/2010/main" val="33142983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smtClean="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smtClean="0"/>
              <a:t>to add quoted person’s name, title, company</a:t>
            </a:r>
            <a:endParaRPr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spTree>
    <p:extLst>
      <p:ext uri="{BB962C8B-B14F-4D97-AF65-F5344CB8AC3E}">
        <p14:creationId xmlns:p14="http://schemas.microsoft.com/office/powerpoint/2010/main" val="200135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Lt Blue Quo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smtClean="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smtClean="0"/>
              <a:t>Click to add quoted person’s name, title, company</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prstClr val="white"/>
                </a:solidFill>
              </a:rPr>
              <a:pPr algn="r">
                <a:lnSpc>
                  <a:spcPct val="90000"/>
                </a:lnSpc>
              </a:pPr>
              <a:t>‹#›</a:t>
            </a:fld>
            <a:endParaRPr lang="en-US" sz="1600" dirty="0">
              <a:solidFill>
                <a:prstClr val="white"/>
              </a:solidFill>
            </a:endParaRPr>
          </a:p>
        </p:txBody>
      </p:sp>
    </p:spTree>
    <p:extLst>
      <p:ext uri="{BB962C8B-B14F-4D97-AF65-F5344CB8AC3E}">
        <p14:creationId xmlns:p14="http://schemas.microsoft.com/office/powerpoint/2010/main" val="2901700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139109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rP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56380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rP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105065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2" y="519236"/>
            <a:ext cx="10969943" cy="852364"/>
          </a:xfrm>
        </p:spPr>
        <p:txBody>
          <a:bodyPr/>
          <a:lstStyle/>
          <a:p>
            <a:r>
              <a:rPr lang="en-US" smtClean="0"/>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96641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209098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rP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Tree>
    <p:extLst>
      <p:ext uri="{BB962C8B-B14F-4D97-AF65-F5344CB8AC3E}">
        <p14:creationId xmlns:p14="http://schemas.microsoft.com/office/powerpoint/2010/main" val="388448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58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23151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57682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rP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78768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95156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smtClean="0"/>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75373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rP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92348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3"/>
          </a:solidFill>
          <a:ln>
            <a:solidFill>
              <a:schemeClr val="tx2"/>
            </a:solidFill>
          </a:ln>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26926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34" Type="http://schemas.openxmlformats.org/officeDocument/2006/relationships/theme" Target="../theme/theme3.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34"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34" Type="http://schemas.openxmlformats.org/officeDocument/2006/relationships/theme" Target="../theme/theme5.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10" Type="http://schemas.openxmlformats.org/officeDocument/2006/relationships/image" Target="../media/image9.png"/><Relationship Id="rId4" Type="http://schemas.openxmlformats.org/officeDocument/2006/relationships/slideLayout" Target="../slideLayouts/slideLayout11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10" Type="http://schemas.openxmlformats.org/officeDocument/2006/relationships/image" Target="../media/image9.png"/><Relationship Id="rId4" Type="http://schemas.openxmlformats.org/officeDocument/2006/relationships/slideLayout" Target="../slideLayouts/slideLayout120.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519236"/>
            <a:ext cx="10969943" cy="852364"/>
          </a:xfrm>
          <a:prstGeom prst="rect">
            <a:avLst/>
          </a:prstGeom>
        </p:spPr>
        <p:txBody>
          <a:bodyPr vert="horz" lIns="0" tIns="0" rIns="0" bIns="0" rtlCol="0" anchor="t" anchorCtr="0">
            <a:noAutofit/>
          </a:bodyPr>
          <a:lstStyle/>
          <a:p>
            <a:r>
              <a:rPr lang="en-US" smtClean="0"/>
              <a:t>Click to edit Master title style</a:t>
            </a:r>
            <a:endParaRPr dirty="0"/>
          </a:p>
        </p:txBody>
      </p:sp>
      <p:sp>
        <p:nvSpPr>
          <p:cNvPr id="3" name="Text Placeholder 2"/>
          <p:cNvSpPr>
            <a:spLocks noGrp="1"/>
          </p:cNvSpPr>
          <p:nvPr>
            <p:ph type="body" idx="1"/>
          </p:nvPr>
        </p:nvSpPr>
        <p:spPr>
          <a:xfrm>
            <a:off x="609600" y="1524002"/>
            <a:ext cx="10969784" cy="457199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pic>
        <p:nvPicPr>
          <p:cNvPr id="9" name="Picture 8"/>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609600" y="6260593"/>
            <a:ext cx="1129795" cy="445009"/>
          </a:xfrm>
          <a:prstGeom prst="rect">
            <a:avLst/>
          </a:prstGeom>
        </p:spPr>
      </p:pic>
      <p:sp>
        <p:nvSpPr>
          <p:cNvPr id="13" name="TextBox 12"/>
          <p:cNvSpPr txBox="1"/>
          <p:nvPr userDrawn="1"/>
        </p:nvSpPr>
        <p:spPr>
          <a:xfrm>
            <a:off x="11394849" y="6496818"/>
            <a:ext cx="187552" cy="166199"/>
          </a:xfrm>
          <a:prstGeom prst="rect">
            <a:avLst/>
          </a:prstGeom>
          <a:noFill/>
        </p:spPr>
        <p:txBody>
          <a:bodyPr wrap="none" lIns="0" tIns="0" rIns="0" bIns="0" rtlCol="0" anchor="b" anchorCtr="0">
            <a:spAutoFit/>
          </a:bodyPr>
          <a:lstStyle/>
          <a:p>
            <a:pPr algn="r">
              <a:lnSpc>
                <a:spcPct val="90000"/>
              </a:lnSpc>
              <a:defRPr/>
            </a:pPr>
            <a:fld id="{36F2F7BE-35C3-470D-8654-58965C6D4B8E}" type="slidenum">
              <a:rPr lang="en-US" sz="1200">
                <a:solidFill>
                  <a:srgbClr val="646569"/>
                </a:solidFill>
              </a:rPr>
              <a:pPr algn="r">
                <a:lnSpc>
                  <a:spcPct val="90000"/>
                </a:lnSpc>
                <a:defRPr/>
              </a:pPr>
              <a:t>‹#›</a:t>
            </a:fld>
            <a:endParaRPr lang="en-US" sz="1200" dirty="0">
              <a:solidFill>
                <a:srgbClr val="646569"/>
              </a:solidFill>
            </a:endParaRPr>
          </a:p>
        </p:txBody>
      </p:sp>
      <p:grpSp>
        <p:nvGrpSpPr>
          <p:cNvPr id="8" name="Group 7"/>
          <p:cNvGrpSpPr/>
          <p:nvPr userDrawn="1"/>
        </p:nvGrpSpPr>
        <p:grpSpPr>
          <a:xfrm>
            <a:off x="0" y="-1"/>
            <a:ext cx="12192000" cy="182880"/>
            <a:chOff x="0" y="-1"/>
            <a:chExt cx="12192000" cy="182880"/>
          </a:xfrm>
        </p:grpSpPr>
        <p:sp>
          <p:nvSpPr>
            <p:cNvPr id="10" name="Rectangle 9"/>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dirty="0" err="1">
                <a:solidFill>
                  <a:prstClr val="white"/>
                </a:solidFill>
              </a:endParaRPr>
            </a:p>
          </p:txBody>
        </p:sp>
        <p:sp>
          <p:nvSpPr>
            <p:cNvPr id="11"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dirty="0" err="1">
                <a:solidFill>
                  <a:prstClr val="white"/>
                </a:solidFill>
              </a:endParaRPr>
            </a:p>
          </p:txBody>
        </p:sp>
      </p:grpSp>
    </p:spTree>
    <p:extLst>
      <p:ext uri="{BB962C8B-B14F-4D97-AF65-F5344CB8AC3E}">
        <p14:creationId xmlns:p14="http://schemas.microsoft.com/office/powerpoint/2010/main" val="3708746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79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519236"/>
            <a:ext cx="10969943" cy="852364"/>
          </a:xfrm>
          <a:prstGeom prst="rect">
            <a:avLst/>
          </a:prstGeom>
        </p:spPr>
        <p:txBody>
          <a:bodyPr vert="horz" lIns="0" tIns="0" rIns="0" bIns="0" rtlCol="0" anchor="t" anchorCtr="0">
            <a:noAutofit/>
          </a:bodyPr>
          <a:lstStyle/>
          <a:p>
            <a:r>
              <a:rPr lang="en-US" smtClean="0"/>
              <a:t>Click to edit Master title style</a:t>
            </a:r>
            <a:endParaRPr dirty="0"/>
          </a:p>
        </p:txBody>
      </p:sp>
      <p:sp>
        <p:nvSpPr>
          <p:cNvPr id="3" name="Text Placeholder 2"/>
          <p:cNvSpPr>
            <a:spLocks noGrp="1"/>
          </p:cNvSpPr>
          <p:nvPr>
            <p:ph type="body" idx="1"/>
          </p:nvPr>
        </p:nvSpPr>
        <p:spPr>
          <a:xfrm>
            <a:off x="609600" y="1524002"/>
            <a:ext cx="10969784" cy="457199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pic>
        <p:nvPicPr>
          <p:cNvPr id="9" name="Picture 8"/>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609600" y="6260593"/>
            <a:ext cx="1129795" cy="445009"/>
          </a:xfrm>
          <a:prstGeom prst="rect">
            <a:avLst/>
          </a:prstGeom>
        </p:spPr>
      </p:pic>
      <p:sp>
        <p:nvSpPr>
          <p:cNvPr id="13" name="TextBox 12"/>
          <p:cNvSpPr txBox="1"/>
          <p:nvPr userDrawn="1"/>
        </p:nvSpPr>
        <p:spPr>
          <a:xfrm>
            <a:off x="11394849" y="6496818"/>
            <a:ext cx="187552" cy="166199"/>
          </a:xfrm>
          <a:prstGeom prst="rect">
            <a:avLst/>
          </a:prstGeom>
          <a:noFill/>
        </p:spPr>
        <p:txBody>
          <a:bodyPr wrap="none" lIns="0" tIns="0" rIns="0" bIns="0" rtlCol="0" anchor="b" anchorCtr="0">
            <a:spAutoFit/>
          </a:bodyPr>
          <a:lstStyle/>
          <a:p>
            <a:pPr algn="r">
              <a:lnSpc>
                <a:spcPct val="90000"/>
              </a:lnSpc>
              <a:defRPr/>
            </a:pPr>
            <a:fld id="{36F2F7BE-35C3-470D-8654-58965C6D4B8E}" type="slidenum">
              <a:rPr lang="en-US" sz="1200">
                <a:solidFill>
                  <a:srgbClr val="646569"/>
                </a:solidFill>
              </a:rPr>
              <a:pPr algn="r">
                <a:lnSpc>
                  <a:spcPct val="90000"/>
                </a:lnSpc>
                <a:defRPr/>
              </a:pPr>
              <a:t>‹#›</a:t>
            </a:fld>
            <a:endParaRPr lang="en-US" sz="1200" dirty="0">
              <a:solidFill>
                <a:srgbClr val="646569"/>
              </a:solidFill>
            </a:endParaRPr>
          </a:p>
        </p:txBody>
      </p:sp>
      <p:grpSp>
        <p:nvGrpSpPr>
          <p:cNvPr id="8" name="Group 7"/>
          <p:cNvGrpSpPr/>
          <p:nvPr userDrawn="1"/>
        </p:nvGrpSpPr>
        <p:grpSpPr>
          <a:xfrm>
            <a:off x="0" y="-1"/>
            <a:ext cx="12192000" cy="182880"/>
            <a:chOff x="0" y="-1"/>
            <a:chExt cx="12192000" cy="182880"/>
          </a:xfrm>
        </p:grpSpPr>
        <p:sp>
          <p:nvSpPr>
            <p:cNvPr id="10" name="Rectangle 9"/>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dirty="0" err="1">
                <a:solidFill>
                  <a:prstClr val="white"/>
                </a:solidFill>
              </a:endParaRPr>
            </a:p>
          </p:txBody>
        </p:sp>
        <p:sp>
          <p:nvSpPr>
            <p:cNvPr id="11"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800" dirty="0" err="1">
                <a:solidFill>
                  <a:prstClr val="white"/>
                </a:solidFill>
              </a:endParaRPr>
            </a:p>
          </p:txBody>
        </p:sp>
      </p:grpSp>
    </p:spTree>
    <p:extLst>
      <p:ext uri="{BB962C8B-B14F-4D97-AF65-F5344CB8AC3E}">
        <p14:creationId xmlns:p14="http://schemas.microsoft.com/office/powerpoint/2010/main" val="38004459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smtClean="0"/>
              <a:t>Click to edit Master title style</a:t>
            </a:r>
            <a:endParaRPr dirty="0"/>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pic>
        <p:nvPicPr>
          <p:cNvPr id="12" name="Picture 11"/>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grpSp>
        <p:nvGrpSpPr>
          <p:cNvPr id="4" name="Group 3"/>
          <p:cNvGrpSpPr/>
          <p:nvPr/>
        </p:nvGrpSpPr>
        <p:grpSpPr>
          <a:xfrm>
            <a:off x="0" y="-1"/>
            <a:ext cx="12192000" cy="182880"/>
            <a:chOff x="0" y="-1"/>
            <a:chExt cx="12192000" cy="182880"/>
          </a:xfrm>
        </p:grpSpPr>
        <p:sp>
          <p:nvSpPr>
            <p:cNvPr id="9" name="Rectangle 8"/>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sp>
          <p:nvSpPr>
            <p:cNvPr id="10"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grpSp>
    </p:spTree>
    <p:extLst>
      <p:ext uri="{BB962C8B-B14F-4D97-AF65-F5344CB8AC3E}">
        <p14:creationId xmlns:p14="http://schemas.microsoft.com/office/powerpoint/2010/main" val="283266092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smtClean="0"/>
              <a:t>Click to edit Master title style</a:t>
            </a:r>
            <a:endParaRPr dirty="0"/>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pic>
        <p:nvPicPr>
          <p:cNvPr id="12" name="Picture 11"/>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grpSp>
        <p:nvGrpSpPr>
          <p:cNvPr id="4" name="Group 3"/>
          <p:cNvGrpSpPr/>
          <p:nvPr/>
        </p:nvGrpSpPr>
        <p:grpSpPr>
          <a:xfrm>
            <a:off x="0" y="-1"/>
            <a:ext cx="12192000" cy="182880"/>
            <a:chOff x="0" y="-1"/>
            <a:chExt cx="12192000" cy="182880"/>
          </a:xfrm>
        </p:grpSpPr>
        <p:sp>
          <p:nvSpPr>
            <p:cNvPr id="9" name="Rectangle 8"/>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sp>
          <p:nvSpPr>
            <p:cNvPr id="10"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grpSp>
    </p:spTree>
    <p:extLst>
      <p:ext uri="{BB962C8B-B14F-4D97-AF65-F5344CB8AC3E}">
        <p14:creationId xmlns:p14="http://schemas.microsoft.com/office/powerpoint/2010/main" val="113033397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smtClean="0"/>
              <a:t>Click to edit Master title style</a:t>
            </a:r>
            <a:endParaRPr dirty="0"/>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pic>
        <p:nvPicPr>
          <p:cNvPr id="12" name="Picture 11"/>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grpSp>
        <p:nvGrpSpPr>
          <p:cNvPr id="4" name="Group 3"/>
          <p:cNvGrpSpPr/>
          <p:nvPr/>
        </p:nvGrpSpPr>
        <p:grpSpPr>
          <a:xfrm>
            <a:off x="0" y="-1"/>
            <a:ext cx="12192000" cy="182880"/>
            <a:chOff x="0" y="-1"/>
            <a:chExt cx="12192000" cy="182880"/>
          </a:xfrm>
        </p:grpSpPr>
        <p:sp>
          <p:nvSpPr>
            <p:cNvPr id="9" name="Rectangle 8"/>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sp>
          <p:nvSpPr>
            <p:cNvPr id="10"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grpSp>
    </p:spTree>
    <p:extLst>
      <p:ext uri="{BB962C8B-B14F-4D97-AF65-F5344CB8AC3E}">
        <p14:creationId xmlns:p14="http://schemas.microsoft.com/office/powerpoint/2010/main" val="73674028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 id="2147483770" r:id="rId32"/>
    <p:sldLayoutId id="2147483771"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smtClean="0"/>
              <a:t>Click to edit Master title style</a:t>
            </a:r>
            <a:endParaRPr dirty="0"/>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600" y="6260591"/>
            <a:ext cx="847346" cy="445009"/>
          </a:xfrm>
          <a:prstGeom prst="rect">
            <a:avLst/>
          </a:prstGeom>
        </p:spPr>
      </p:pic>
      <p:sp>
        <p:nvSpPr>
          <p:cNvPr id="10" name="TextBox 9"/>
          <p:cNvSpPr txBox="1"/>
          <p:nvPr/>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grpSp>
        <p:nvGrpSpPr>
          <p:cNvPr id="7" name="Group 6"/>
          <p:cNvGrpSpPr/>
          <p:nvPr/>
        </p:nvGrpSpPr>
        <p:grpSpPr>
          <a:xfrm>
            <a:off x="0" y="-1"/>
            <a:ext cx="12192000" cy="182880"/>
            <a:chOff x="0" y="-1"/>
            <a:chExt cx="12192000" cy="182880"/>
          </a:xfrm>
        </p:grpSpPr>
        <p:sp>
          <p:nvSpPr>
            <p:cNvPr id="8" name="Rectangle 7"/>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sp>
          <p:nvSpPr>
            <p:cNvPr id="9"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grpSp>
    </p:spTree>
    <p:extLst>
      <p:ext uri="{BB962C8B-B14F-4D97-AF65-F5344CB8AC3E}">
        <p14:creationId xmlns:p14="http://schemas.microsoft.com/office/powerpoint/2010/main" val="390747969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smtClean="0"/>
              <a:t>Click to edit Master title style</a:t>
            </a:r>
            <a:endParaRPr dirty="0"/>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600" y="6260591"/>
            <a:ext cx="847346" cy="445009"/>
          </a:xfrm>
          <a:prstGeom prst="rect">
            <a:avLst/>
          </a:prstGeom>
        </p:spPr>
      </p:pic>
      <p:sp>
        <p:nvSpPr>
          <p:cNvPr id="10" name="TextBox 9"/>
          <p:cNvSpPr txBox="1"/>
          <p:nvPr/>
        </p:nvSpPr>
        <p:spPr>
          <a:xfrm>
            <a:off x="11330728" y="6441416"/>
            <a:ext cx="251671" cy="221599"/>
          </a:xfrm>
          <a:prstGeom prst="rect">
            <a:avLst/>
          </a:prstGeom>
          <a:noFill/>
        </p:spPr>
        <p:txBody>
          <a:bodyPr wrap="none" lIns="0" tIns="0" rIns="0" bIns="0" rtlCol="0" anchor="b" anchorCtr="0">
            <a:spAutoFit/>
          </a:bodyPr>
          <a:lstStyle/>
          <a:p>
            <a:pPr algn="r">
              <a:lnSpc>
                <a:spcPct val="90000"/>
              </a:lnSpc>
            </a:pPr>
            <a:fld id="{DC2F7041-B349-41E1-9410-B2256D05E940}" type="slidenum">
              <a:rPr lang="en-US" sz="1600">
                <a:solidFill>
                  <a:srgbClr val="646569"/>
                </a:solidFill>
              </a:rPr>
              <a:pPr algn="r">
                <a:lnSpc>
                  <a:spcPct val="90000"/>
                </a:lnSpc>
              </a:pPr>
              <a:t>‹#›</a:t>
            </a:fld>
            <a:endParaRPr lang="en-US" sz="1600" dirty="0">
              <a:solidFill>
                <a:srgbClr val="646569"/>
              </a:solidFill>
            </a:endParaRPr>
          </a:p>
        </p:txBody>
      </p:sp>
      <p:grpSp>
        <p:nvGrpSpPr>
          <p:cNvPr id="7" name="Group 6"/>
          <p:cNvGrpSpPr/>
          <p:nvPr/>
        </p:nvGrpSpPr>
        <p:grpSpPr>
          <a:xfrm>
            <a:off x="0" y="-1"/>
            <a:ext cx="12192000" cy="182880"/>
            <a:chOff x="0" y="-1"/>
            <a:chExt cx="12192000" cy="182880"/>
          </a:xfrm>
        </p:grpSpPr>
        <p:sp>
          <p:nvSpPr>
            <p:cNvPr id="8" name="Rectangle 7"/>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sp>
          <p:nvSpPr>
            <p:cNvPr id="9"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grpSp>
    </p:spTree>
    <p:extLst>
      <p:ext uri="{BB962C8B-B14F-4D97-AF65-F5344CB8AC3E}">
        <p14:creationId xmlns:p14="http://schemas.microsoft.com/office/powerpoint/2010/main" val="323658629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50.png"/><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2.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4.xml"/><Relationship Id="rId1" Type="http://schemas.openxmlformats.org/officeDocument/2006/relationships/tags" Target="../tags/tag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4.xml"/><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7.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4.xml"/><Relationship Id="rId1" Type="http://schemas.openxmlformats.org/officeDocument/2006/relationships/tags" Target="../tags/tag1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14.xml"/><Relationship Id="rId1" Type="http://schemas.openxmlformats.org/officeDocument/2006/relationships/tags" Target="../tags/tag12.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14.xml"/><Relationship Id="rId1" Type="http://schemas.openxmlformats.org/officeDocument/2006/relationships/tags" Target="../tags/tag13.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16.xml"/><Relationship Id="rId1" Type="http://schemas.openxmlformats.org/officeDocument/2006/relationships/tags" Target="../tags/tag14.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4.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7.jpe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7.jpe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bwMode="ltGray">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ARUBA AIRWAVE</a:t>
            </a:r>
            <a:endParaRPr lang="en-US" dirty="0"/>
          </a:p>
        </p:txBody>
      </p:sp>
      <p:sp>
        <p:nvSpPr>
          <p:cNvPr id="7" name="Subtitle 6"/>
          <p:cNvSpPr>
            <a:spLocks noGrp="1"/>
          </p:cNvSpPr>
          <p:nvPr>
            <p:ph type="subTitle" idx="1"/>
          </p:nvPr>
        </p:nvSpPr>
        <p:spPr/>
        <p:txBody>
          <a:bodyPr/>
          <a:lstStyle/>
          <a:p>
            <a:r>
              <a:rPr lang="en-US" dirty="0" smtClean="0"/>
              <a:t>Vishnu Mannil</a:t>
            </a:r>
            <a:endParaRPr lang="en-US" dirty="0"/>
          </a:p>
        </p:txBody>
      </p:sp>
      <p:sp>
        <p:nvSpPr>
          <p:cNvPr id="9" name="Text Placeholder 8"/>
          <p:cNvSpPr>
            <a:spLocks noGrp="1"/>
          </p:cNvSpPr>
          <p:nvPr>
            <p:ph type="body" sz="quarter" idx="13"/>
          </p:nvPr>
        </p:nvSpPr>
        <p:spPr/>
        <p:txBody>
          <a:bodyPr/>
          <a:lstStyle/>
          <a:p>
            <a:r>
              <a:rPr lang="en-US" dirty="0" smtClean="0"/>
              <a:t>June 20</a:t>
            </a:r>
            <a:r>
              <a:rPr lang="en-US" baseline="30000" dirty="0" smtClean="0"/>
              <a:t>th</a:t>
            </a:r>
            <a:r>
              <a:rPr lang="en-US" dirty="0" smtClean="0"/>
              <a:t>, 2016</a:t>
            </a:r>
            <a:endParaRPr lang="en-US" dirty="0"/>
          </a:p>
        </p:txBody>
      </p:sp>
    </p:spTree>
    <p:extLst>
      <p:ext uri="{BB962C8B-B14F-4D97-AF65-F5344CB8AC3E}">
        <p14:creationId xmlns:p14="http://schemas.microsoft.com/office/powerpoint/2010/main" val="18969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3" y="337484"/>
            <a:ext cx="10969943" cy="852364"/>
          </a:xfrm>
        </p:spPr>
        <p:txBody>
          <a:bodyPr/>
          <a:lstStyle/>
          <a:p>
            <a:r>
              <a:rPr lang="en-US" dirty="0"/>
              <a:t>Data Flow to </a:t>
            </a:r>
            <a:r>
              <a:rPr lang="en-US" dirty="0" err="1"/>
              <a:t>AirWave</a:t>
            </a:r>
            <a:endParaRPr lang="en-US" dirty="0"/>
          </a:p>
        </p:txBody>
      </p:sp>
      <p:sp>
        <p:nvSpPr>
          <p:cNvPr id="41" name="Content Placeholder 40"/>
          <p:cNvSpPr>
            <a:spLocks noGrp="1"/>
          </p:cNvSpPr>
          <p:nvPr>
            <p:ph sz="half" idx="2"/>
          </p:nvPr>
        </p:nvSpPr>
        <p:spPr>
          <a:xfrm>
            <a:off x="8446179" y="4239350"/>
            <a:ext cx="3745821" cy="4742095"/>
          </a:xfrm>
        </p:spPr>
        <p:txBody>
          <a:bodyPr/>
          <a:lstStyle/>
          <a:p>
            <a:r>
              <a:rPr lang="en-MY" dirty="0" smtClean="0"/>
              <a:t>Uses </a:t>
            </a:r>
            <a:r>
              <a:rPr lang="en-MY" dirty="0"/>
              <a:t>SNMP, SSH, ICMP and AMON with Aruba Controllers</a:t>
            </a:r>
            <a:endParaRPr lang="en-MY" dirty="0" smtClean="0"/>
          </a:p>
          <a:p>
            <a:r>
              <a:rPr lang="en-MY" dirty="0" smtClean="0"/>
              <a:t>Uses </a:t>
            </a:r>
            <a:r>
              <a:rPr lang="en-MY" dirty="0"/>
              <a:t>HTTPS with Aruba Instant and always </a:t>
            </a:r>
            <a:r>
              <a:rPr lang="en-MY" dirty="0" smtClean="0"/>
              <a:t>initiates </a:t>
            </a:r>
            <a:r>
              <a:rPr lang="en-MY" dirty="0"/>
              <a:t>the </a:t>
            </a:r>
            <a:r>
              <a:rPr lang="en-MY" dirty="0" smtClean="0"/>
              <a:t>communication</a:t>
            </a:r>
          </a:p>
          <a:p>
            <a:r>
              <a:rPr lang="en-MY" dirty="0"/>
              <a:t>3</a:t>
            </a:r>
            <a:r>
              <a:rPr lang="en-MY" baseline="30000" dirty="0"/>
              <a:t>rd</a:t>
            </a:r>
            <a:r>
              <a:rPr lang="en-MY" dirty="0"/>
              <a:t> Party devices use primarily SNMP, SSH/Telnet and ICMP</a:t>
            </a:r>
            <a:endParaRPr lang="en-MY" dirty="0" smtClean="0"/>
          </a:p>
          <a:p>
            <a:endParaRPr lang="en-US" dirty="0"/>
          </a:p>
        </p:txBody>
      </p:sp>
      <p:grpSp>
        <p:nvGrpSpPr>
          <p:cNvPr id="5" name="Group 4"/>
          <p:cNvGrpSpPr/>
          <p:nvPr/>
        </p:nvGrpSpPr>
        <p:grpSpPr>
          <a:xfrm>
            <a:off x="-94539" y="1032258"/>
            <a:ext cx="9333078" cy="4888340"/>
            <a:chOff x="480825" y="1373480"/>
            <a:chExt cx="8101361" cy="4243209"/>
          </a:xfrm>
        </p:grpSpPr>
        <p:pic>
          <p:nvPicPr>
            <p:cNvPr id="6" name="Picture 2" descr="\\platter\Company\mktg\MARCOMM\Collateral\AirWave\AW Data Sheets\DS_APPLIANCE\r610frontangle.jpg"/>
            <p:cNvPicPr>
              <a:picLocks noChangeAspect="1" noChangeArrowheads="1"/>
            </p:cNvPicPr>
            <p:nvPr/>
          </p:nvPicPr>
          <p:blipFill>
            <a:blip r:embed="rId4" cstate="print"/>
            <a:srcRect/>
            <a:stretch>
              <a:fillRect/>
            </a:stretch>
          </p:blipFill>
          <p:spPr bwMode="auto">
            <a:xfrm>
              <a:off x="3043117" y="1523345"/>
              <a:ext cx="2536371" cy="887730"/>
            </a:xfrm>
            <a:prstGeom prst="rect">
              <a:avLst/>
            </a:prstGeom>
            <a:noFill/>
          </p:spPr>
        </p:pic>
        <p:cxnSp>
          <p:nvCxnSpPr>
            <p:cNvPr id="7" name="Straight Connector 6"/>
            <p:cNvCxnSpPr/>
            <p:nvPr/>
          </p:nvCxnSpPr>
          <p:spPr>
            <a:xfrm flipV="1">
              <a:off x="1090262" y="4440118"/>
              <a:ext cx="465243" cy="790451"/>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1920328" y="4343403"/>
              <a:ext cx="215117" cy="862862"/>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2406733" y="4440118"/>
              <a:ext cx="703464" cy="713194"/>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2237827" y="2365872"/>
              <a:ext cx="1200530" cy="1235287"/>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2647458" y="2383068"/>
              <a:ext cx="1143001" cy="1218091"/>
            </a:xfrm>
            <a:prstGeom prst="line">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3028458" y="2460377"/>
              <a:ext cx="1143001" cy="1218091"/>
            </a:xfrm>
            <a:prstGeom prst="line">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8778089">
              <a:off x="2438250" y="2591474"/>
              <a:ext cx="831452" cy="360663"/>
            </a:xfrm>
            <a:prstGeom prst="rect">
              <a:avLst/>
            </a:prstGeom>
            <a:noFill/>
          </p:spPr>
          <p:txBody>
            <a:bodyPr wrap="none" rtlCol="0">
              <a:spAutoFit/>
            </a:bodyPr>
            <a:lstStyle/>
            <a:p>
              <a:r>
                <a:rPr lang="en-US" sz="2100" b="1" dirty="0">
                  <a:solidFill>
                    <a:srgbClr val="000000"/>
                  </a:solidFill>
                </a:rPr>
                <a:t>SNMP</a:t>
              </a:r>
            </a:p>
          </p:txBody>
        </p:sp>
        <p:sp>
          <p:nvSpPr>
            <p:cNvPr id="14" name="TextBox 13"/>
            <p:cNvSpPr txBox="1"/>
            <p:nvPr/>
          </p:nvSpPr>
          <p:spPr>
            <a:xfrm rot="18778089">
              <a:off x="2705291" y="2793981"/>
              <a:ext cx="783969" cy="360663"/>
            </a:xfrm>
            <a:prstGeom prst="rect">
              <a:avLst/>
            </a:prstGeom>
            <a:noFill/>
          </p:spPr>
          <p:txBody>
            <a:bodyPr wrap="none" rtlCol="0">
              <a:spAutoFit/>
            </a:bodyPr>
            <a:lstStyle/>
            <a:p>
              <a:r>
                <a:rPr lang="en-US" sz="2100" b="1" dirty="0">
                  <a:solidFill>
                    <a:srgbClr val="000000"/>
                  </a:solidFill>
                </a:rPr>
                <a:t>Traps</a:t>
              </a:r>
            </a:p>
          </p:txBody>
        </p:sp>
        <p:sp>
          <p:nvSpPr>
            <p:cNvPr id="15" name="TextBox 14"/>
            <p:cNvSpPr txBox="1"/>
            <p:nvPr/>
          </p:nvSpPr>
          <p:spPr>
            <a:xfrm rot="18778089">
              <a:off x="2903975" y="2966622"/>
              <a:ext cx="874483" cy="360663"/>
            </a:xfrm>
            <a:prstGeom prst="rect">
              <a:avLst/>
            </a:prstGeom>
            <a:noFill/>
          </p:spPr>
          <p:txBody>
            <a:bodyPr wrap="none" rtlCol="0">
              <a:spAutoFit/>
            </a:bodyPr>
            <a:lstStyle/>
            <a:p>
              <a:r>
                <a:rPr lang="en-US" sz="2100" b="1" dirty="0">
                  <a:solidFill>
                    <a:srgbClr val="000000"/>
                  </a:solidFill>
                </a:rPr>
                <a:t>AMON</a:t>
              </a:r>
            </a:p>
          </p:txBody>
        </p:sp>
        <p:sp>
          <p:nvSpPr>
            <p:cNvPr id="16" name="Rectangle 15"/>
            <p:cNvSpPr/>
            <p:nvPr/>
          </p:nvSpPr>
          <p:spPr>
            <a:xfrm>
              <a:off x="1677037" y="1373480"/>
              <a:ext cx="954628" cy="320590"/>
            </a:xfrm>
            <a:prstGeom prst="rect">
              <a:avLst/>
            </a:prstGeom>
          </p:spPr>
          <p:txBody>
            <a:bodyPr wrap="none">
              <a:spAutoFit/>
            </a:bodyPr>
            <a:lstStyle/>
            <a:p>
              <a:r>
                <a:rPr lang="en-US" b="1" dirty="0" smtClean="0">
                  <a:solidFill>
                    <a:srgbClr val="000000"/>
                  </a:solidFill>
                </a:rPr>
                <a:t>AirWave</a:t>
              </a:r>
              <a:endParaRPr lang="en-US" b="1" dirty="0">
                <a:solidFill>
                  <a:srgbClr val="000000"/>
                </a:solidFill>
              </a:endParaRPr>
            </a:p>
          </p:txBody>
        </p:sp>
        <p:sp>
          <p:nvSpPr>
            <p:cNvPr id="17" name="Rectangle 16"/>
            <p:cNvSpPr/>
            <p:nvPr/>
          </p:nvSpPr>
          <p:spPr>
            <a:xfrm>
              <a:off x="480825" y="3300499"/>
              <a:ext cx="1117623" cy="320590"/>
            </a:xfrm>
            <a:prstGeom prst="rect">
              <a:avLst/>
            </a:prstGeom>
          </p:spPr>
          <p:txBody>
            <a:bodyPr wrap="none">
              <a:spAutoFit/>
            </a:bodyPr>
            <a:lstStyle/>
            <a:p>
              <a:r>
                <a:rPr lang="en-US" b="1" dirty="0" smtClean="0">
                  <a:solidFill>
                    <a:srgbClr val="000000"/>
                  </a:solidFill>
                </a:rPr>
                <a:t>Controller</a:t>
              </a:r>
              <a:endParaRPr lang="en-US" b="1" dirty="0">
                <a:solidFill>
                  <a:srgbClr val="000000"/>
                </a:solidFill>
              </a:endParaRPr>
            </a:p>
          </p:txBody>
        </p:sp>
        <p:cxnSp>
          <p:nvCxnSpPr>
            <p:cNvPr id="18" name="Straight Connector 17"/>
            <p:cNvCxnSpPr/>
            <p:nvPr/>
          </p:nvCxnSpPr>
          <p:spPr>
            <a:xfrm flipV="1">
              <a:off x="5138280" y="4865080"/>
              <a:ext cx="402588" cy="695806"/>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6515032" y="4865080"/>
              <a:ext cx="643183" cy="618549"/>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6058874" y="4920883"/>
              <a:ext cx="0" cy="695806"/>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138280" y="2365872"/>
              <a:ext cx="645421" cy="816989"/>
            </a:xfrm>
            <a:prstGeom prst="line">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rot="3142111">
              <a:off x="5116222" y="2456197"/>
              <a:ext cx="926533" cy="360663"/>
            </a:xfrm>
            <a:prstGeom prst="rect">
              <a:avLst/>
            </a:prstGeom>
            <a:noFill/>
          </p:spPr>
          <p:txBody>
            <a:bodyPr wrap="none" rtlCol="0">
              <a:spAutoFit/>
            </a:bodyPr>
            <a:lstStyle/>
            <a:p>
              <a:r>
                <a:rPr lang="en-US" sz="2100" b="1" dirty="0">
                  <a:solidFill>
                    <a:srgbClr val="000000"/>
                  </a:solidFill>
                </a:rPr>
                <a:t>HTTPS</a:t>
              </a:r>
            </a:p>
          </p:txBody>
        </p:sp>
        <p:sp>
          <p:nvSpPr>
            <p:cNvPr id="23" name="Rectangle 22"/>
            <p:cNvSpPr/>
            <p:nvPr/>
          </p:nvSpPr>
          <p:spPr>
            <a:xfrm>
              <a:off x="6756593" y="3584977"/>
              <a:ext cx="1128754" cy="561033"/>
            </a:xfrm>
            <a:prstGeom prst="rect">
              <a:avLst/>
            </a:prstGeom>
          </p:spPr>
          <p:txBody>
            <a:bodyPr wrap="none">
              <a:spAutoFit/>
            </a:bodyPr>
            <a:lstStyle/>
            <a:p>
              <a:r>
                <a:rPr lang="en-US" b="1" dirty="0" smtClean="0">
                  <a:solidFill>
                    <a:srgbClr val="000000"/>
                  </a:solidFill>
                </a:rPr>
                <a:t>Virtual</a:t>
              </a:r>
            </a:p>
            <a:p>
              <a:r>
                <a:rPr lang="en-US" b="1" dirty="0" smtClean="0">
                  <a:solidFill>
                    <a:srgbClr val="000000"/>
                  </a:solidFill>
                </a:rPr>
                <a:t>Controller</a:t>
              </a:r>
              <a:endParaRPr lang="en-US" b="1" dirty="0">
                <a:solidFill>
                  <a:srgbClr val="000000"/>
                </a:solidFill>
              </a:endParaRPr>
            </a:p>
          </p:txBody>
        </p:sp>
        <p:cxnSp>
          <p:nvCxnSpPr>
            <p:cNvPr id="24" name="Straight Connector 23"/>
            <p:cNvCxnSpPr/>
            <p:nvPr/>
          </p:nvCxnSpPr>
          <p:spPr>
            <a:xfrm flipH="1">
              <a:off x="5702705" y="1702139"/>
              <a:ext cx="2339743" cy="118169"/>
            </a:xfrm>
            <a:prstGeom prst="line">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976638" y="1548926"/>
              <a:ext cx="605548" cy="320590"/>
            </a:xfrm>
            <a:prstGeom prst="rect">
              <a:avLst/>
            </a:prstGeom>
            <a:noFill/>
          </p:spPr>
          <p:txBody>
            <a:bodyPr wrap="none" rtlCol="0">
              <a:spAutoFit/>
            </a:bodyPr>
            <a:lstStyle/>
            <a:p>
              <a:r>
                <a:rPr lang="en-US" b="1" dirty="0" smtClean="0">
                  <a:solidFill>
                    <a:srgbClr val="000000"/>
                  </a:solidFill>
                </a:rPr>
                <a:t>NMS</a:t>
              </a:r>
              <a:endParaRPr lang="en-US" b="1" dirty="0">
                <a:solidFill>
                  <a:srgbClr val="000000"/>
                </a:solidFill>
              </a:endParaRPr>
            </a:p>
          </p:txBody>
        </p:sp>
        <p:sp>
          <p:nvSpPr>
            <p:cNvPr id="26" name="TextBox 25"/>
            <p:cNvSpPr txBox="1"/>
            <p:nvPr/>
          </p:nvSpPr>
          <p:spPr>
            <a:xfrm>
              <a:off x="5603523" y="1797933"/>
              <a:ext cx="2455469" cy="360663"/>
            </a:xfrm>
            <a:prstGeom prst="rect">
              <a:avLst/>
            </a:prstGeom>
            <a:noFill/>
          </p:spPr>
          <p:txBody>
            <a:bodyPr wrap="none" rtlCol="0">
              <a:spAutoFit/>
            </a:bodyPr>
            <a:lstStyle/>
            <a:p>
              <a:r>
                <a:rPr lang="en-US" sz="2100" b="1" dirty="0">
                  <a:solidFill>
                    <a:srgbClr val="000000"/>
                  </a:solidFill>
                </a:rPr>
                <a:t>Email, SNMP, Syslog</a:t>
              </a:r>
            </a:p>
          </p:txBody>
        </p:sp>
        <p:pic>
          <p:nvPicPr>
            <p:cNvPr id="27"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483" b="88793" l="362" r="99277"/>
                      </a14:imgEffect>
                    </a14:imgLayer>
                  </a14:imgProps>
                </a:ext>
                <a:ext uri="{28A0092B-C50C-407E-A947-70E740481C1C}">
                  <a14:useLocalDpi xmlns:a14="http://schemas.microsoft.com/office/drawing/2010/main" val="0"/>
                </a:ext>
              </a:extLst>
            </a:blip>
            <a:srcRect/>
            <a:stretch>
              <a:fillRect/>
            </a:stretch>
          </p:blipFill>
          <p:spPr bwMode="auto">
            <a:xfrm>
              <a:off x="760740" y="3754202"/>
              <a:ext cx="2501777" cy="5247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28" name="Picture 27"/>
          <p:cNvPicPr>
            <a:picLocks noChangeAspect="1"/>
          </p:cNvPicPr>
          <p:nvPr/>
        </p:nvPicPr>
        <p:blipFill>
          <a:blip r:embed="rId7"/>
          <a:stretch>
            <a:fillRect/>
          </a:stretch>
        </p:blipFill>
        <p:spPr>
          <a:xfrm>
            <a:off x="4171756" y="2858083"/>
            <a:ext cx="4457700" cy="2973251"/>
          </a:xfrm>
          <a:prstGeom prst="rect">
            <a:avLst/>
          </a:prstGeom>
        </p:spPr>
      </p:pic>
      <p:pic>
        <p:nvPicPr>
          <p:cNvPr id="29" name="Picture 28"/>
          <p:cNvPicPr>
            <a:picLocks noChangeAspect="1"/>
          </p:cNvPicPr>
          <p:nvPr/>
        </p:nvPicPr>
        <p:blipFill>
          <a:blip r:embed="rId7"/>
          <a:stretch>
            <a:fillRect/>
          </a:stretch>
        </p:blipFill>
        <p:spPr>
          <a:xfrm>
            <a:off x="4620787" y="5742988"/>
            <a:ext cx="1300480" cy="867410"/>
          </a:xfrm>
          <a:prstGeom prst="rect">
            <a:avLst/>
          </a:prstGeom>
        </p:spPr>
      </p:pic>
      <p:pic>
        <p:nvPicPr>
          <p:cNvPr id="30" name="Picture 29"/>
          <p:cNvPicPr>
            <a:picLocks noChangeAspect="1"/>
          </p:cNvPicPr>
          <p:nvPr/>
        </p:nvPicPr>
        <p:blipFill>
          <a:blip r:embed="rId7"/>
          <a:stretch>
            <a:fillRect/>
          </a:stretch>
        </p:blipFill>
        <p:spPr>
          <a:xfrm>
            <a:off x="7027051" y="5646335"/>
            <a:ext cx="1300480" cy="867410"/>
          </a:xfrm>
          <a:prstGeom prst="rect">
            <a:avLst/>
          </a:prstGeom>
        </p:spPr>
      </p:pic>
      <p:pic>
        <p:nvPicPr>
          <p:cNvPr id="31" name="Picture 30"/>
          <p:cNvPicPr>
            <a:picLocks noChangeAspect="1"/>
          </p:cNvPicPr>
          <p:nvPr/>
        </p:nvPicPr>
        <p:blipFill>
          <a:blip r:embed="rId7"/>
          <a:stretch>
            <a:fillRect/>
          </a:stretch>
        </p:blipFill>
        <p:spPr>
          <a:xfrm>
            <a:off x="-76200" y="5609590"/>
            <a:ext cx="1300480" cy="867410"/>
          </a:xfrm>
          <a:prstGeom prst="rect">
            <a:avLst/>
          </a:prstGeom>
        </p:spPr>
      </p:pic>
      <p:pic>
        <p:nvPicPr>
          <p:cNvPr id="32" name="Picture 31"/>
          <p:cNvPicPr>
            <a:picLocks noChangeAspect="1"/>
          </p:cNvPicPr>
          <p:nvPr/>
        </p:nvPicPr>
        <p:blipFill>
          <a:blip r:embed="rId7"/>
          <a:stretch>
            <a:fillRect/>
          </a:stretch>
        </p:blipFill>
        <p:spPr>
          <a:xfrm>
            <a:off x="1219200" y="5609590"/>
            <a:ext cx="1300480" cy="867410"/>
          </a:xfrm>
          <a:prstGeom prst="rect">
            <a:avLst/>
          </a:prstGeom>
        </p:spPr>
      </p:pic>
      <p:pic>
        <p:nvPicPr>
          <p:cNvPr id="33" name="Picture 32"/>
          <p:cNvPicPr>
            <a:picLocks noChangeAspect="1"/>
          </p:cNvPicPr>
          <p:nvPr/>
        </p:nvPicPr>
        <p:blipFill>
          <a:blip r:embed="rId7"/>
          <a:stretch>
            <a:fillRect/>
          </a:stretch>
        </p:blipFill>
        <p:spPr>
          <a:xfrm>
            <a:off x="2438400" y="5533390"/>
            <a:ext cx="1300480" cy="867410"/>
          </a:xfrm>
          <a:prstGeom prst="rect">
            <a:avLst/>
          </a:prstGeom>
        </p:spPr>
      </p:pic>
      <p:cxnSp>
        <p:nvCxnSpPr>
          <p:cNvPr id="34" name="Straight Connector 33"/>
          <p:cNvCxnSpPr/>
          <p:nvPr/>
        </p:nvCxnSpPr>
        <p:spPr>
          <a:xfrm flipH="1">
            <a:off x="1371600" y="2180590"/>
            <a:ext cx="1611658" cy="1676400"/>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rot="18778089">
            <a:off x="1940828" y="2440492"/>
            <a:ext cx="738397" cy="415498"/>
          </a:xfrm>
          <a:prstGeom prst="rect">
            <a:avLst/>
          </a:prstGeom>
          <a:noFill/>
        </p:spPr>
        <p:txBody>
          <a:bodyPr wrap="none" rtlCol="0">
            <a:spAutoFit/>
          </a:bodyPr>
          <a:lstStyle/>
          <a:p>
            <a:r>
              <a:rPr lang="en-US" sz="2100" b="1" dirty="0" smtClean="0">
                <a:solidFill>
                  <a:srgbClr val="000000"/>
                </a:solidFill>
              </a:rPr>
              <a:t>SSH</a:t>
            </a:r>
            <a:endParaRPr lang="en-US" sz="2100" b="1" dirty="0">
              <a:solidFill>
                <a:srgbClr val="000000"/>
              </a:solidFill>
            </a:endParaRPr>
          </a:p>
        </p:txBody>
      </p:sp>
      <p:cxnSp>
        <p:nvCxnSpPr>
          <p:cNvPr id="36" name="Straight Connector 35"/>
          <p:cNvCxnSpPr/>
          <p:nvPr/>
        </p:nvCxnSpPr>
        <p:spPr>
          <a:xfrm flipH="1">
            <a:off x="1143000" y="2028190"/>
            <a:ext cx="1383057" cy="1423098"/>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rot="18778089">
            <a:off x="1426297" y="2288092"/>
            <a:ext cx="853062" cy="415498"/>
          </a:xfrm>
          <a:prstGeom prst="rect">
            <a:avLst/>
          </a:prstGeom>
          <a:noFill/>
        </p:spPr>
        <p:txBody>
          <a:bodyPr wrap="none" rtlCol="0">
            <a:spAutoFit/>
          </a:bodyPr>
          <a:lstStyle/>
          <a:p>
            <a:r>
              <a:rPr lang="en-US" sz="2100" b="1" dirty="0" smtClean="0">
                <a:solidFill>
                  <a:srgbClr val="000000"/>
                </a:solidFill>
              </a:rPr>
              <a:t>ICMP</a:t>
            </a:r>
            <a:endParaRPr lang="en-US" sz="2100" b="1" dirty="0">
              <a:solidFill>
                <a:srgbClr val="000000"/>
              </a:solidFill>
            </a:endParaRPr>
          </a:p>
        </p:txBody>
      </p:sp>
      <p:pic>
        <p:nvPicPr>
          <p:cNvPr id="38" name="Picture 37"/>
          <p:cNvPicPr>
            <a:picLocks noChangeAspect="1"/>
          </p:cNvPicPr>
          <p:nvPr/>
        </p:nvPicPr>
        <p:blipFill>
          <a:blip r:embed="rId7"/>
          <a:stretch>
            <a:fillRect/>
          </a:stretch>
        </p:blipFill>
        <p:spPr>
          <a:xfrm>
            <a:off x="5705641" y="5810068"/>
            <a:ext cx="1300480" cy="867410"/>
          </a:xfrm>
          <a:prstGeom prst="rect">
            <a:avLst/>
          </a:prstGeom>
        </p:spPr>
      </p:pic>
    </p:spTree>
    <p:extLst>
      <p:ext uri="{BB962C8B-B14F-4D97-AF65-F5344CB8AC3E}">
        <p14:creationId xmlns:p14="http://schemas.microsoft.com/office/powerpoint/2010/main" val="39537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818" y="388022"/>
            <a:ext cx="10969943" cy="852364"/>
          </a:xfrm>
        </p:spPr>
        <p:txBody>
          <a:bodyPr/>
          <a:lstStyle/>
          <a:p>
            <a:r>
              <a:rPr lang="en-US" dirty="0" smtClean="0"/>
              <a:t>Airwave </a:t>
            </a:r>
            <a:r>
              <a:rPr lang="en-US" dirty="0"/>
              <a:t>Architecture</a:t>
            </a:r>
          </a:p>
        </p:txBody>
      </p:sp>
      <p:grpSp>
        <p:nvGrpSpPr>
          <p:cNvPr id="6" name="Group 5"/>
          <p:cNvGrpSpPr/>
          <p:nvPr/>
        </p:nvGrpSpPr>
        <p:grpSpPr>
          <a:xfrm>
            <a:off x="609442" y="1247775"/>
            <a:ext cx="11039633" cy="4867275"/>
            <a:chOff x="925950" y="1531844"/>
            <a:chExt cx="6981914" cy="3014774"/>
          </a:xfrm>
        </p:grpSpPr>
        <p:sp>
          <p:nvSpPr>
            <p:cNvPr id="7" name="Rectangle 6"/>
            <p:cNvSpPr/>
            <p:nvPr/>
          </p:nvSpPr>
          <p:spPr bwMode="auto">
            <a:xfrm>
              <a:off x="925950" y="1531844"/>
              <a:ext cx="6981914" cy="3014774"/>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8" name="Rectangle 7"/>
            <p:cNvSpPr/>
            <p:nvPr/>
          </p:nvSpPr>
          <p:spPr bwMode="auto">
            <a:xfrm>
              <a:off x="6138328" y="2173655"/>
              <a:ext cx="1473201" cy="932038"/>
            </a:xfrm>
            <a:prstGeom prst="rect">
              <a:avLst/>
            </a:prstGeom>
            <a:solidFill>
              <a:srgbClr val="E2E6E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grpSp>
          <p:nvGrpSpPr>
            <p:cNvPr id="9" name="Group 8"/>
            <p:cNvGrpSpPr/>
            <p:nvPr/>
          </p:nvGrpSpPr>
          <p:grpSpPr>
            <a:xfrm>
              <a:off x="1193825" y="2742533"/>
              <a:ext cx="1202266" cy="246221"/>
              <a:chOff x="1134556" y="2242980"/>
              <a:chExt cx="1202266" cy="246221"/>
            </a:xfrm>
          </p:grpSpPr>
          <p:sp>
            <p:nvSpPr>
              <p:cNvPr id="60" name="Rectangle 59"/>
              <p:cNvSpPr/>
              <p:nvPr/>
            </p:nvSpPr>
            <p:spPr bwMode="auto">
              <a:xfrm>
                <a:off x="1134556" y="2242980"/>
                <a:ext cx="1202266" cy="246221"/>
              </a:xfrm>
              <a:prstGeom prst="rect">
                <a:avLst/>
              </a:prstGeom>
              <a:solidFill>
                <a:srgbClr val="D6ED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61" name="TextBox 60"/>
              <p:cNvSpPr txBox="1"/>
              <p:nvPr/>
            </p:nvSpPr>
            <p:spPr>
              <a:xfrm>
                <a:off x="1134556" y="2242980"/>
                <a:ext cx="1202266" cy="219291"/>
              </a:xfrm>
              <a:prstGeom prst="rect">
                <a:avLst/>
              </a:prstGeom>
              <a:noFill/>
            </p:spPr>
            <p:txBody>
              <a:bodyPr wrap="square" rtlCol="0">
                <a:spAutoFit/>
              </a:bodyPr>
              <a:lstStyle/>
              <a:p>
                <a:r>
                  <a:rPr lang="en-US" sz="1300" b="1" dirty="0"/>
                  <a:t>SNMP trap </a:t>
                </a:r>
                <a:r>
                  <a:rPr lang="en-US" sz="1300" b="1" dirty="0" err="1"/>
                  <a:t>recvr</a:t>
                </a:r>
                <a:endParaRPr lang="en-US" sz="1300" b="1" dirty="0"/>
              </a:p>
            </p:txBody>
          </p:sp>
        </p:grpSp>
        <p:grpSp>
          <p:nvGrpSpPr>
            <p:cNvPr id="10" name="Group 9"/>
            <p:cNvGrpSpPr/>
            <p:nvPr/>
          </p:nvGrpSpPr>
          <p:grpSpPr>
            <a:xfrm>
              <a:off x="1193825" y="3133374"/>
              <a:ext cx="1202266" cy="246221"/>
              <a:chOff x="1134556" y="2633821"/>
              <a:chExt cx="1202266" cy="246221"/>
            </a:xfrm>
          </p:grpSpPr>
          <p:sp>
            <p:nvSpPr>
              <p:cNvPr id="58" name="Rectangle 57"/>
              <p:cNvSpPr/>
              <p:nvPr/>
            </p:nvSpPr>
            <p:spPr bwMode="auto">
              <a:xfrm>
                <a:off x="1134556" y="2633821"/>
                <a:ext cx="1202266" cy="246221"/>
              </a:xfrm>
              <a:prstGeom prst="rect">
                <a:avLst/>
              </a:prstGeom>
              <a:solidFill>
                <a:srgbClr val="D6ED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59" name="TextBox 58"/>
              <p:cNvSpPr txBox="1"/>
              <p:nvPr/>
            </p:nvSpPr>
            <p:spPr>
              <a:xfrm>
                <a:off x="1134556" y="2633821"/>
                <a:ext cx="1202266" cy="219291"/>
              </a:xfrm>
              <a:prstGeom prst="rect">
                <a:avLst/>
              </a:prstGeom>
              <a:noFill/>
            </p:spPr>
            <p:txBody>
              <a:bodyPr wrap="square" rtlCol="0">
                <a:spAutoFit/>
              </a:bodyPr>
              <a:lstStyle/>
              <a:p>
                <a:r>
                  <a:rPr lang="en-US" sz="1300" b="1" dirty="0"/>
                  <a:t>AMON </a:t>
                </a:r>
                <a:r>
                  <a:rPr lang="en-US" sz="1300" b="1" dirty="0" err="1"/>
                  <a:t>recvr</a:t>
                </a:r>
                <a:endParaRPr lang="en-US" sz="1300" b="1" dirty="0"/>
              </a:p>
            </p:txBody>
          </p:sp>
        </p:grpSp>
        <p:grpSp>
          <p:nvGrpSpPr>
            <p:cNvPr id="11" name="Group 10"/>
            <p:cNvGrpSpPr/>
            <p:nvPr/>
          </p:nvGrpSpPr>
          <p:grpSpPr>
            <a:xfrm>
              <a:off x="1193825" y="3492862"/>
              <a:ext cx="1354662" cy="407774"/>
              <a:chOff x="1134556" y="2993309"/>
              <a:chExt cx="1354662" cy="407774"/>
            </a:xfrm>
          </p:grpSpPr>
          <p:sp>
            <p:nvSpPr>
              <p:cNvPr id="54" name="Rectangle 53"/>
              <p:cNvSpPr/>
              <p:nvPr/>
            </p:nvSpPr>
            <p:spPr bwMode="auto">
              <a:xfrm>
                <a:off x="1286952" y="3154862"/>
                <a:ext cx="1202266" cy="246221"/>
              </a:xfrm>
              <a:prstGeom prst="rect">
                <a:avLst/>
              </a:prstGeom>
              <a:solidFill>
                <a:srgbClr val="D6ED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55" name="Rectangle 54"/>
              <p:cNvSpPr/>
              <p:nvPr/>
            </p:nvSpPr>
            <p:spPr bwMode="auto">
              <a:xfrm>
                <a:off x="1210755" y="3078665"/>
                <a:ext cx="1202266" cy="246221"/>
              </a:xfrm>
              <a:prstGeom prst="rect">
                <a:avLst/>
              </a:prstGeom>
              <a:solidFill>
                <a:srgbClr val="D6ED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56" name="Rectangle 55"/>
              <p:cNvSpPr/>
              <p:nvPr/>
            </p:nvSpPr>
            <p:spPr bwMode="auto">
              <a:xfrm>
                <a:off x="1134556" y="2993310"/>
                <a:ext cx="1202266" cy="246221"/>
              </a:xfrm>
              <a:prstGeom prst="rect">
                <a:avLst/>
              </a:prstGeom>
              <a:solidFill>
                <a:srgbClr val="D6ED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57" name="TextBox 56"/>
              <p:cNvSpPr txBox="1"/>
              <p:nvPr/>
            </p:nvSpPr>
            <p:spPr>
              <a:xfrm>
                <a:off x="1134556" y="2993309"/>
                <a:ext cx="1202266" cy="219291"/>
              </a:xfrm>
              <a:prstGeom prst="rect">
                <a:avLst/>
              </a:prstGeom>
              <a:noFill/>
            </p:spPr>
            <p:txBody>
              <a:bodyPr wrap="square" rtlCol="0">
                <a:spAutoFit/>
              </a:bodyPr>
              <a:lstStyle/>
              <a:p>
                <a:r>
                  <a:rPr lang="en-US" sz="1300" b="1" dirty="0"/>
                  <a:t>SNMP </a:t>
                </a:r>
                <a:r>
                  <a:rPr lang="en-US" sz="1300" b="1" dirty="0" err="1"/>
                  <a:t>pollers</a:t>
                </a:r>
                <a:endParaRPr lang="en-US" sz="1300" b="1" dirty="0"/>
              </a:p>
            </p:txBody>
          </p:sp>
        </p:grpSp>
        <p:grpSp>
          <p:nvGrpSpPr>
            <p:cNvPr id="12" name="Group 11"/>
            <p:cNvGrpSpPr/>
            <p:nvPr/>
          </p:nvGrpSpPr>
          <p:grpSpPr>
            <a:xfrm>
              <a:off x="1193825" y="2362907"/>
              <a:ext cx="1202266" cy="246222"/>
              <a:chOff x="1134556" y="1863354"/>
              <a:chExt cx="1202266" cy="246222"/>
            </a:xfrm>
          </p:grpSpPr>
          <p:sp>
            <p:nvSpPr>
              <p:cNvPr id="52" name="Rectangle 51"/>
              <p:cNvSpPr/>
              <p:nvPr/>
            </p:nvSpPr>
            <p:spPr bwMode="auto">
              <a:xfrm>
                <a:off x="1134556" y="1863355"/>
                <a:ext cx="1202266" cy="246221"/>
              </a:xfrm>
              <a:prstGeom prst="rect">
                <a:avLst/>
              </a:prstGeom>
              <a:solidFill>
                <a:srgbClr val="D6ED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53" name="TextBox 52"/>
              <p:cNvSpPr txBox="1"/>
              <p:nvPr/>
            </p:nvSpPr>
            <p:spPr>
              <a:xfrm>
                <a:off x="1134556" y="1863354"/>
                <a:ext cx="1202266" cy="219291"/>
              </a:xfrm>
              <a:prstGeom prst="rect">
                <a:avLst/>
              </a:prstGeom>
              <a:noFill/>
            </p:spPr>
            <p:txBody>
              <a:bodyPr wrap="square" rtlCol="0">
                <a:spAutoFit/>
              </a:bodyPr>
              <a:lstStyle/>
              <a:p>
                <a:r>
                  <a:rPr lang="en-US" sz="1300" b="1" dirty="0"/>
                  <a:t>swarm handler</a:t>
                </a:r>
              </a:p>
            </p:txBody>
          </p:sp>
        </p:grpSp>
        <p:grpSp>
          <p:nvGrpSpPr>
            <p:cNvPr id="13" name="Group 12"/>
            <p:cNvGrpSpPr/>
            <p:nvPr/>
          </p:nvGrpSpPr>
          <p:grpSpPr>
            <a:xfrm>
              <a:off x="2760158" y="2362909"/>
              <a:ext cx="948246" cy="1376176"/>
              <a:chOff x="2700889" y="1863356"/>
              <a:chExt cx="1066800" cy="1376176"/>
            </a:xfrm>
          </p:grpSpPr>
          <p:sp>
            <p:nvSpPr>
              <p:cNvPr id="50" name="Flowchart: Direct Access Storage 49"/>
              <p:cNvSpPr/>
              <p:nvPr/>
            </p:nvSpPr>
            <p:spPr bwMode="auto">
              <a:xfrm>
                <a:off x="2700889" y="1863356"/>
                <a:ext cx="1066800" cy="1376176"/>
              </a:xfrm>
              <a:prstGeom prst="flowChartMagneticDrum">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51" name="TextBox 50"/>
              <p:cNvSpPr txBox="1"/>
              <p:nvPr/>
            </p:nvSpPr>
            <p:spPr>
              <a:xfrm>
                <a:off x="2760155" y="2428333"/>
                <a:ext cx="629709" cy="369332"/>
              </a:xfrm>
              <a:prstGeom prst="rect">
                <a:avLst/>
              </a:prstGeom>
              <a:noFill/>
            </p:spPr>
            <p:txBody>
              <a:bodyPr wrap="square" rtlCol="0">
                <a:spAutoFit/>
              </a:bodyPr>
              <a:lstStyle/>
              <a:p>
                <a:r>
                  <a:rPr lang="en-US" sz="1300" b="1" dirty="0"/>
                  <a:t>work queue</a:t>
                </a:r>
              </a:p>
            </p:txBody>
          </p:sp>
        </p:grpSp>
        <p:cxnSp>
          <p:nvCxnSpPr>
            <p:cNvPr id="14" name="Straight Arrow Connector 13"/>
            <p:cNvCxnSpPr>
              <a:stCxn id="52" idx="3"/>
            </p:cNvCxnSpPr>
            <p:nvPr/>
          </p:nvCxnSpPr>
          <p:spPr bwMode="auto">
            <a:xfrm flipV="1">
              <a:off x="2396091" y="2486018"/>
              <a:ext cx="457200" cy="1"/>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a:off x="2396091" y="2864957"/>
              <a:ext cx="364067" cy="686"/>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flipV="1">
              <a:off x="2396091" y="3256484"/>
              <a:ext cx="364067" cy="9156"/>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17" name="Rectangle 16"/>
            <p:cNvSpPr/>
            <p:nvPr/>
          </p:nvSpPr>
          <p:spPr bwMode="auto">
            <a:xfrm>
              <a:off x="4292601" y="3529031"/>
              <a:ext cx="1202266" cy="246221"/>
            </a:xfrm>
            <a:prstGeom prst="rect">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18" name="Rectangle 17"/>
            <p:cNvSpPr/>
            <p:nvPr/>
          </p:nvSpPr>
          <p:spPr bwMode="auto">
            <a:xfrm>
              <a:off x="4207937" y="3444367"/>
              <a:ext cx="1202266" cy="246221"/>
            </a:xfrm>
            <a:prstGeom prst="rect">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19" name="Rectangle 18"/>
            <p:cNvSpPr/>
            <p:nvPr/>
          </p:nvSpPr>
          <p:spPr bwMode="auto">
            <a:xfrm>
              <a:off x="4123273" y="3359703"/>
              <a:ext cx="1202266" cy="246221"/>
            </a:xfrm>
            <a:prstGeom prst="rect">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20" name="TextBox 19"/>
            <p:cNvSpPr txBox="1"/>
            <p:nvPr/>
          </p:nvSpPr>
          <p:spPr>
            <a:xfrm>
              <a:off x="4131739" y="3359702"/>
              <a:ext cx="1202266" cy="219291"/>
            </a:xfrm>
            <a:prstGeom prst="rect">
              <a:avLst/>
            </a:prstGeom>
            <a:noFill/>
          </p:spPr>
          <p:txBody>
            <a:bodyPr wrap="square" rtlCol="0">
              <a:spAutoFit/>
            </a:bodyPr>
            <a:lstStyle/>
            <a:p>
              <a:r>
                <a:rPr lang="en-US" sz="1300" b="1" dirty="0"/>
                <a:t>ALC workers</a:t>
              </a:r>
            </a:p>
          </p:txBody>
        </p:sp>
        <p:cxnSp>
          <p:nvCxnSpPr>
            <p:cNvPr id="21" name="Straight Arrow Connector 20"/>
            <p:cNvCxnSpPr>
              <a:endCxn id="19" idx="1"/>
            </p:cNvCxnSpPr>
            <p:nvPr/>
          </p:nvCxnSpPr>
          <p:spPr bwMode="auto">
            <a:xfrm>
              <a:off x="3589866" y="3469771"/>
              <a:ext cx="533407" cy="13043"/>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nvGrpSpPr>
            <p:cNvPr id="22" name="Group 21"/>
            <p:cNvGrpSpPr/>
            <p:nvPr/>
          </p:nvGrpSpPr>
          <p:grpSpPr>
            <a:xfrm>
              <a:off x="3979333" y="2326751"/>
              <a:ext cx="838204" cy="498846"/>
              <a:chOff x="3564463" y="4725089"/>
              <a:chExt cx="838204" cy="498846"/>
            </a:xfrm>
          </p:grpSpPr>
          <p:sp>
            <p:nvSpPr>
              <p:cNvPr id="48" name="Flowchart: Magnetic Disk 47"/>
              <p:cNvSpPr/>
              <p:nvPr/>
            </p:nvSpPr>
            <p:spPr bwMode="auto">
              <a:xfrm>
                <a:off x="3564463" y="4725089"/>
                <a:ext cx="838204" cy="498846"/>
              </a:xfrm>
              <a:prstGeom prst="flowChartMagneticDisk">
                <a:avLst/>
              </a:prstGeom>
              <a:solidFill>
                <a:srgbClr val="E0AEF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49" name="TextBox 48"/>
              <p:cNvSpPr txBox="1"/>
              <p:nvPr/>
            </p:nvSpPr>
            <p:spPr>
              <a:xfrm>
                <a:off x="3627968" y="4911356"/>
                <a:ext cx="774699" cy="219291"/>
              </a:xfrm>
              <a:prstGeom prst="rect">
                <a:avLst/>
              </a:prstGeom>
              <a:noFill/>
            </p:spPr>
            <p:txBody>
              <a:bodyPr wrap="square" rtlCol="0">
                <a:spAutoFit/>
              </a:bodyPr>
              <a:lstStyle/>
              <a:p>
                <a:r>
                  <a:rPr lang="en-US" sz="1300" b="1" dirty="0"/>
                  <a:t>database</a:t>
                </a:r>
              </a:p>
            </p:txBody>
          </p:sp>
        </p:grpSp>
        <p:grpSp>
          <p:nvGrpSpPr>
            <p:cNvPr id="23" name="Group 22"/>
            <p:cNvGrpSpPr/>
            <p:nvPr/>
          </p:nvGrpSpPr>
          <p:grpSpPr>
            <a:xfrm>
              <a:off x="4927600" y="2589228"/>
              <a:ext cx="838204" cy="498846"/>
              <a:chOff x="4986869" y="1827198"/>
              <a:chExt cx="838204" cy="498846"/>
            </a:xfrm>
          </p:grpSpPr>
          <p:sp>
            <p:nvSpPr>
              <p:cNvPr id="46" name="Flowchart: Magnetic Disk 45"/>
              <p:cNvSpPr/>
              <p:nvPr/>
            </p:nvSpPr>
            <p:spPr bwMode="auto">
              <a:xfrm>
                <a:off x="4986869" y="1827198"/>
                <a:ext cx="838204" cy="498846"/>
              </a:xfrm>
              <a:prstGeom prst="flowChartMagneticDisk">
                <a:avLst/>
              </a:prstGeom>
              <a:solidFill>
                <a:srgbClr val="E0AEF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47" name="TextBox 46"/>
              <p:cNvSpPr txBox="1"/>
              <p:nvPr/>
            </p:nvSpPr>
            <p:spPr>
              <a:xfrm>
                <a:off x="5063071" y="2012780"/>
                <a:ext cx="728135" cy="219291"/>
              </a:xfrm>
              <a:prstGeom prst="rect">
                <a:avLst/>
              </a:prstGeom>
              <a:noFill/>
            </p:spPr>
            <p:txBody>
              <a:bodyPr wrap="square" rtlCol="0">
                <a:spAutoFit/>
              </a:bodyPr>
              <a:lstStyle/>
              <a:p>
                <a:r>
                  <a:rPr lang="en-US" sz="1300" b="1" dirty="0"/>
                  <a:t>AW-RRD</a:t>
                </a:r>
              </a:p>
            </p:txBody>
          </p:sp>
        </p:grpSp>
        <p:cxnSp>
          <p:nvCxnSpPr>
            <p:cNvPr id="24" name="Straight Arrow Connector 23"/>
            <p:cNvCxnSpPr/>
            <p:nvPr/>
          </p:nvCxnSpPr>
          <p:spPr bwMode="auto">
            <a:xfrm flipV="1">
              <a:off x="4572005" y="2850421"/>
              <a:ext cx="0" cy="508704"/>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flipV="1">
              <a:off x="5181616" y="3104773"/>
              <a:ext cx="0" cy="254352"/>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nvGrpSpPr>
            <p:cNvPr id="26" name="Group 25"/>
            <p:cNvGrpSpPr/>
            <p:nvPr/>
          </p:nvGrpSpPr>
          <p:grpSpPr>
            <a:xfrm>
              <a:off x="4292601" y="1736373"/>
              <a:ext cx="1202266" cy="246222"/>
              <a:chOff x="4351870" y="1236820"/>
              <a:chExt cx="1202266" cy="246222"/>
            </a:xfrm>
          </p:grpSpPr>
          <p:sp>
            <p:nvSpPr>
              <p:cNvPr id="44" name="Rectangle 43"/>
              <p:cNvSpPr/>
              <p:nvPr/>
            </p:nvSpPr>
            <p:spPr bwMode="auto">
              <a:xfrm>
                <a:off x="4351870" y="1236821"/>
                <a:ext cx="1202266" cy="246221"/>
              </a:xfrm>
              <a:prstGeom prst="rect">
                <a:avLst/>
              </a:prstGeom>
              <a:solidFill>
                <a:srgbClr val="FF898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45" name="TextBox 44"/>
              <p:cNvSpPr txBox="1"/>
              <p:nvPr/>
            </p:nvSpPr>
            <p:spPr>
              <a:xfrm>
                <a:off x="4351870" y="1236820"/>
                <a:ext cx="1202266" cy="219291"/>
              </a:xfrm>
              <a:prstGeom prst="rect">
                <a:avLst/>
              </a:prstGeom>
              <a:noFill/>
            </p:spPr>
            <p:txBody>
              <a:bodyPr wrap="square" rtlCol="0">
                <a:spAutoFit/>
              </a:bodyPr>
              <a:lstStyle/>
              <a:p>
                <a:r>
                  <a:rPr lang="en-US" sz="1300" b="1" dirty="0"/>
                  <a:t>UI</a:t>
                </a:r>
              </a:p>
            </p:txBody>
          </p:sp>
        </p:grpSp>
        <p:cxnSp>
          <p:nvCxnSpPr>
            <p:cNvPr id="27" name="Straight Arrow Connector 26"/>
            <p:cNvCxnSpPr/>
            <p:nvPr/>
          </p:nvCxnSpPr>
          <p:spPr bwMode="auto">
            <a:xfrm flipV="1">
              <a:off x="4563546" y="1982595"/>
              <a:ext cx="0" cy="335689"/>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flipV="1">
              <a:off x="5181616" y="1995848"/>
              <a:ext cx="0" cy="580326"/>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nvGrpSpPr>
            <p:cNvPr id="29" name="Group 28"/>
            <p:cNvGrpSpPr/>
            <p:nvPr/>
          </p:nvGrpSpPr>
          <p:grpSpPr>
            <a:xfrm>
              <a:off x="6265333" y="2314850"/>
              <a:ext cx="1202266" cy="246221"/>
              <a:chOff x="7069666" y="4242487"/>
              <a:chExt cx="1202266" cy="246221"/>
            </a:xfrm>
          </p:grpSpPr>
          <p:sp>
            <p:nvSpPr>
              <p:cNvPr id="42" name="Rectangle 41"/>
              <p:cNvSpPr/>
              <p:nvPr/>
            </p:nvSpPr>
            <p:spPr bwMode="auto">
              <a:xfrm>
                <a:off x="7069666" y="4242487"/>
                <a:ext cx="1202266" cy="246221"/>
              </a:xfrm>
              <a:prstGeom prst="rect">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43" name="TextBox 42"/>
              <p:cNvSpPr txBox="1"/>
              <p:nvPr/>
            </p:nvSpPr>
            <p:spPr>
              <a:xfrm>
                <a:off x="7069666" y="4251641"/>
                <a:ext cx="1202266" cy="219291"/>
              </a:xfrm>
              <a:prstGeom prst="rect">
                <a:avLst/>
              </a:prstGeom>
              <a:noFill/>
            </p:spPr>
            <p:txBody>
              <a:bodyPr wrap="square" rtlCol="0">
                <a:spAutoFit/>
              </a:bodyPr>
              <a:lstStyle/>
              <a:p>
                <a:r>
                  <a:rPr lang="en-US" sz="1300" b="1" dirty="0"/>
                  <a:t>report gen</a:t>
                </a:r>
              </a:p>
            </p:txBody>
          </p:sp>
        </p:grpSp>
        <p:grpSp>
          <p:nvGrpSpPr>
            <p:cNvPr id="30" name="Group 29"/>
            <p:cNvGrpSpPr/>
            <p:nvPr/>
          </p:nvGrpSpPr>
          <p:grpSpPr>
            <a:xfrm>
              <a:off x="6265333" y="2697912"/>
              <a:ext cx="1202266" cy="246221"/>
              <a:chOff x="7069666" y="4242487"/>
              <a:chExt cx="1202266" cy="246221"/>
            </a:xfrm>
          </p:grpSpPr>
          <p:sp>
            <p:nvSpPr>
              <p:cNvPr id="40" name="Rectangle 39"/>
              <p:cNvSpPr/>
              <p:nvPr/>
            </p:nvSpPr>
            <p:spPr bwMode="auto">
              <a:xfrm>
                <a:off x="7069666" y="4242487"/>
                <a:ext cx="1202266" cy="246221"/>
              </a:xfrm>
              <a:prstGeom prst="rect">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41" name="TextBox 40"/>
              <p:cNvSpPr txBox="1"/>
              <p:nvPr/>
            </p:nvSpPr>
            <p:spPr>
              <a:xfrm>
                <a:off x="7069666" y="4251641"/>
                <a:ext cx="1202266" cy="219291"/>
              </a:xfrm>
              <a:prstGeom prst="rect">
                <a:avLst/>
              </a:prstGeom>
              <a:noFill/>
            </p:spPr>
            <p:txBody>
              <a:bodyPr wrap="square" rtlCol="0">
                <a:spAutoFit/>
              </a:bodyPr>
              <a:lstStyle/>
              <a:p>
                <a:r>
                  <a:rPr lang="en-US" sz="1300" b="1" dirty="0" err="1"/>
                  <a:t>config</a:t>
                </a:r>
                <a:r>
                  <a:rPr lang="en-US" sz="1300" b="1" dirty="0"/>
                  <a:t> gen/audit</a:t>
                </a:r>
              </a:p>
            </p:txBody>
          </p:sp>
        </p:grpSp>
        <p:grpSp>
          <p:nvGrpSpPr>
            <p:cNvPr id="31" name="Group 30"/>
            <p:cNvGrpSpPr/>
            <p:nvPr/>
          </p:nvGrpSpPr>
          <p:grpSpPr>
            <a:xfrm>
              <a:off x="6197597" y="3444366"/>
              <a:ext cx="1202266" cy="252385"/>
              <a:chOff x="6256866" y="2944813"/>
              <a:chExt cx="1202266" cy="252385"/>
            </a:xfrm>
          </p:grpSpPr>
          <p:sp>
            <p:nvSpPr>
              <p:cNvPr id="38" name="Rectangle 37"/>
              <p:cNvSpPr/>
              <p:nvPr/>
            </p:nvSpPr>
            <p:spPr bwMode="auto">
              <a:xfrm>
                <a:off x="6256866" y="2950977"/>
                <a:ext cx="1202266" cy="246221"/>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pitchFamily="34" charset="-128"/>
                </a:endParaRPr>
              </a:p>
            </p:txBody>
          </p:sp>
          <p:sp>
            <p:nvSpPr>
              <p:cNvPr id="39" name="TextBox 38"/>
              <p:cNvSpPr txBox="1"/>
              <p:nvPr/>
            </p:nvSpPr>
            <p:spPr>
              <a:xfrm>
                <a:off x="6256866" y="2944813"/>
                <a:ext cx="1202266" cy="219291"/>
              </a:xfrm>
              <a:prstGeom prst="rect">
                <a:avLst/>
              </a:prstGeom>
              <a:noFill/>
            </p:spPr>
            <p:txBody>
              <a:bodyPr wrap="square" rtlCol="0">
                <a:spAutoFit/>
              </a:bodyPr>
              <a:lstStyle/>
              <a:p>
                <a:r>
                  <a:rPr lang="en-US" sz="1300" b="1" dirty="0"/>
                  <a:t>Visual RF</a:t>
                </a:r>
              </a:p>
            </p:txBody>
          </p:sp>
        </p:grpSp>
        <p:cxnSp>
          <p:nvCxnSpPr>
            <p:cNvPr id="32" name="Straight Arrow Connector 31"/>
            <p:cNvCxnSpPr/>
            <p:nvPr/>
          </p:nvCxnSpPr>
          <p:spPr bwMode="auto">
            <a:xfrm>
              <a:off x="4334942" y="4140223"/>
              <a:ext cx="2971794" cy="0"/>
            </a:xfrm>
            <a:prstGeom prst="straightConnector1">
              <a:avLst/>
            </a:prstGeom>
            <a:solidFill>
              <a:schemeClr val="accent1"/>
            </a:solidFill>
            <a:ln w="69850" cap="flat" cmpd="sng" algn="ctr">
              <a:solidFill>
                <a:schemeClr val="tx1">
                  <a:lumMod val="65000"/>
                  <a:lumOff val="35000"/>
                </a:schemeClr>
              </a:solidFill>
              <a:prstDash val="solid"/>
              <a:round/>
              <a:headEnd type="arrow"/>
              <a:tailEnd type="arrow"/>
            </a:ln>
            <a:effectLst/>
          </p:spPr>
        </p:cxnSp>
        <p:sp>
          <p:nvSpPr>
            <p:cNvPr id="33" name="TextBox 32"/>
            <p:cNvSpPr txBox="1"/>
            <p:nvPr/>
          </p:nvSpPr>
          <p:spPr>
            <a:xfrm>
              <a:off x="5181616" y="4140223"/>
              <a:ext cx="1409402" cy="181104"/>
            </a:xfrm>
            <a:prstGeom prst="rect">
              <a:avLst/>
            </a:prstGeom>
            <a:noFill/>
          </p:spPr>
          <p:txBody>
            <a:bodyPr wrap="square" rtlCol="0">
              <a:spAutoFit/>
            </a:bodyPr>
            <a:lstStyle/>
            <a:p>
              <a:r>
                <a:rPr lang="en-US" sz="1300" b="1" dirty="0" smtClean="0"/>
                <a:t>Rabbit MQ messages </a:t>
              </a:r>
              <a:r>
                <a:rPr lang="en-US" sz="1300" b="1" dirty="0"/>
                <a:t>bus</a:t>
              </a:r>
            </a:p>
          </p:txBody>
        </p:sp>
        <p:cxnSp>
          <p:nvCxnSpPr>
            <p:cNvPr id="34" name="Straight Arrow Connector 33"/>
            <p:cNvCxnSpPr>
              <a:stCxn id="17" idx="2"/>
            </p:cNvCxnSpPr>
            <p:nvPr/>
          </p:nvCxnSpPr>
          <p:spPr bwMode="auto">
            <a:xfrm>
              <a:off x="4893734" y="3775252"/>
              <a:ext cx="0" cy="305701"/>
            </a:xfrm>
            <a:prstGeom prst="straightConnector1">
              <a:avLst/>
            </a:prstGeom>
            <a:solidFill>
              <a:schemeClr val="accent1"/>
            </a:solidFill>
            <a:ln w="19050" cap="flat" cmpd="sng" algn="ctr">
              <a:solidFill>
                <a:schemeClr val="tx1">
                  <a:lumMod val="65000"/>
                  <a:lumOff val="35000"/>
                </a:schemeClr>
              </a:solidFill>
              <a:prstDash val="solid"/>
              <a:round/>
              <a:headEnd type="arrow"/>
              <a:tailEnd type="arrow"/>
            </a:ln>
            <a:effectLst/>
          </p:spPr>
        </p:cxnSp>
        <p:cxnSp>
          <p:nvCxnSpPr>
            <p:cNvPr id="35" name="Straight Arrow Connector 34"/>
            <p:cNvCxnSpPr>
              <a:stCxn id="38" idx="2"/>
            </p:cNvCxnSpPr>
            <p:nvPr/>
          </p:nvCxnSpPr>
          <p:spPr bwMode="auto">
            <a:xfrm>
              <a:off x="6798730" y="3696751"/>
              <a:ext cx="0" cy="443472"/>
            </a:xfrm>
            <a:prstGeom prst="straightConnector1">
              <a:avLst/>
            </a:prstGeom>
            <a:solidFill>
              <a:schemeClr val="accent1"/>
            </a:solidFill>
            <a:ln w="19050" cap="flat" cmpd="sng" algn="ctr">
              <a:solidFill>
                <a:schemeClr val="tx1">
                  <a:lumMod val="65000"/>
                  <a:lumOff val="35000"/>
                </a:schemeClr>
              </a:solidFill>
              <a:prstDash val="solid"/>
              <a:round/>
              <a:headEnd type="arrow"/>
              <a:tailEnd type="arrow"/>
            </a:ln>
            <a:effectLst/>
          </p:spPr>
        </p:cxnSp>
        <p:cxnSp>
          <p:nvCxnSpPr>
            <p:cNvPr id="36" name="Straight Arrow Connector 35"/>
            <p:cNvCxnSpPr/>
            <p:nvPr/>
          </p:nvCxnSpPr>
          <p:spPr bwMode="auto">
            <a:xfrm>
              <a:off x="4817537" y="2477551"/>
              <a:ext cx="1286927" cy="0"/>
            </a:xfrm>
            <a:prstGeom prst="straightConnector1">
              <a:avLst/>
            </a:prstGeom>
            <a:solidFill>
              <a:schemeClr val="accent1"/>
            </a:solidFill>
            <a:ln w="19050" cap="flat" cmpd="sng" algn="ctr">
              <a:solidFill>
                <a:schemeClr val="tx1"/>
              </a:solidFill>
              <a:prstDash val="solid"/>
              <a:round/>
              <a:headEnd type="arrow"/>
              <a:tailEnd type="arrow"/>
            </a:ln>
            <a:effectLst/>
          </p:spPr>
        </p:cxnSp>
        <p:cxnSp>
          <p:nvCxnSpPr>
            <p:cNvPr id="37" name="Straight Arrow Connector 36"/>
            <p:cNvCxnSpPr/>
            <p:nvPr/>
          </p:nvCxnSpPr>
          <p:spPr bwMode="auto">
            <a:xfrm>
              <a:off x="5765804" y="2759239"/>
              <a:ext cx="338660" cy="0"/>
            </a:xfrm>
            <a:prstGeom prst="straightConnector1">
              <a:avLst/>
            </a:prstGeom>
            <a:solidFill>
              <a:schemeClr val="accent1"/>
            </a:solidFill>
            <a:ln w="19050" cap="flat" cmpd="sng" algn="ctr">
              <a:solidFill>
                <a:schemeClr val="tx1"/>
              </a:solidFill>
              <a:prstDash val="solid"/>
              <a:round/>
              <a:headEnd type="arrow"/>
              <a:tailEnd type="arrow"/>
            </a:ln>
            <a:effectLst/>
          </p:spPr>
        </p:cxnSp>
      </p:grpSp>
    </p:spTree>
    <p:extLst>
      <p:ext uri="{BB962C8B-B14F-4D97-AF65-F5344CB8AC3E}">
        <p14:creationId xmlns:p14="http://schemas.microsoft.com/office/powerpoint/2010/main" val="356045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Dashboards</a:t>
            </a:r>
            <a:endParaRPr lang="en-MY" dirty="0"/>
          </a:p>
        </p:txBody>
      </p:sp>
    </p:spTree>
    <p:custDataLst>
      <p:tags r:id="rId1"/>
    </p:custDataLst>
    <p:extLst>
      <p:ext uri="{BB962C8B-B14F-4D97-AF65-F5344CB8AC3E}">
        <p14:creationId xmlns:p14="http://schemas.microsoft.com/office/powerpoint/2010/main" val="3673235645"/>
      </p:ext>
    </p:extLst>
  </p:cSld>
  <p:clrMapOvr>
    <a:masterClrMapping/>
  </p:clrMapOvr>
  <p:transition advClick="0" advTm="4225">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567" y="347786"/>
            <a:ext cx="10969943" cy="852364"/>
          </a:xfrm>
        </p:spPr>
        <p:txBody>
          <a:bodyPr/>
          <a:lstStyle/>
          <a:p>
            <a:r>
              <a:rPr lang="en-US" dirty="0"/>
              <a:t>RF Performance</a:t>
            </a:r>
          </a:p>
        </p:txBody>
      </p:sp>
      <p:pic>
        <p:nvPicPr>
          <p:cNvPr id="9" name="Content Placeholder 8"/>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85567" y="1200150"/>
            <a:ext cx="6800851" cy="4781550"/>
          </a:xfrm>
        </p:spPr>
      </p:pic>
      <p:sp>
        <p:nvSpPr>
          <p:cNvPr id="8" name="Content Placeholder 7"/>
          <p:cNvSpPr>
            <a:spLocks noGrp="1"/>
          </p:cNvSpPr>
          <p:nvPr>
            <p:ph sz="half" idx="2"/>
          </p:nvPr>
        </p:nvSpPr>
        <p:spPr>
          <a:xfrm>
            <a:off x="7211830" y="3109912"/>
            <a:ext cx="5303520" cy="5743575"/>
          </a:xfrm>
        </p:spPr>
        <p:txBody>
          <a:bodyPr>
            <a:normAutofit/>
          </a:bodyPr>
          <a:lstStyle/>
          <a:p>
            <a:r>
              <a:rPr lang="en-US" sz="1800" dirty="0" smtClean="0"/>
              <a:t>Summary on Clients, Devices they use and the connection modes</a:t>
            </a:r>
          </a:p>
          <a:p>
            <a:r>
              <a:rPr lang="en-US" sz="1800" dirty="0" smtClean="0"/>
              <a:t>This is a real time dashboard</a:t>
            </a:r>
          </a:p>
          <a:p>
            <a:r>
              <a:rPr lang="en-US" sz="1800" dirty="0" smtClean="0"/>
              <a:t>It shows the health of the client</a:t>
            </a:r>
          </a:p>
          <a:p>
            <a:r>
              <a:rPr lang="en-US" sz="1800" dirty="0" smtClean="0">
                <a:latin typeface="Arial" charset="0"/>
                <a:ea typeface="ＭＳ Ｐゴシック" pitchFamily="34" charset="-128"/>
                <a:cs typeface="ＭＳ Ｐゴシック" charset="-128"/>
              </a:rPr>
              <a:t>Graphs can be focused on location basis</a:t>
            </a:r>
            <a:endParaRPr lang="en-US" sz="1800" dirty="0"/>
          </a:p>
        </p:txBody>
      </p:sp>
    </p:spTree>
    <p:extLst>
      <p:ext uri="{BB962C8B-B14F-4D97-AF65-F5344CB8AC3E}">
        <p14:creationId xmlns:p14="http://schemas.microsoft.com/office/powerpoint/2010/main" val="219431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092" y="404936"/>
            <a:ext cx="10969943" cy="852364"/>
          </a:xfrm>
        </p:spPr>
        <p:txBody>
          <a:bodyPr/>
          <a:lstStyle/>
          <a:p>
            <a:r>
              <a:rPr lang="en-US" dirty="0"/>
              <a:t>RF Performance</a:t>
            </a:r>
          </a:p>
        </p:txBody>
      </p:sp>
      <p:pic>
        <p:nvPicPr>
          <p:cNvPr id="5"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5091" y="1523999"/>
            <a:ext cx="6524783" cy="4333875"/>
          </a:xfrm>
        </p:spPr>
      </p:pic>
      <p:sp>
        <p:nvSpPr>
          <p:cNvPr id="4" name="Content Placeholder 3"/>
          <p:cNvSpPr>
            <a:spLocks noGrp="1"/>
          </p:cNvSpPr>
          <p:nvPr>
            <p:ph sz="half" idx="2"/>
          </p:nvPr>
        </p:nvSpPr>
        <p:spPr>
          <a:xfrm>
            <a:off x="7216143" y="2870618"/>
            <a:ext cx="5303520" cy="4572000"/>
          </a:xfrm>
        </p:spPr>
        <p:txBody>
          <a:bodyPr>
            <a:normAutofit/>
          </a:bodyPr>
          <a:lstStyle/>
          <a:p>
            <a:r>
              <a:rPr lang="en-US" sz="2000" dirty="0" smtClean="0"/>
              <a:t>Shows the Client health statistics</a:t>
            </a:r>
          </a:p>
          <a:p>
            <a:r>
              <a:rPr lang="en-US" sz="2000" dirty="0" smtClean="0">
                <a:latin typeface="Arial" charset="0"/>
                <a:ea typeface="ＭＳ Ｐゴシック" pitchFamily="34" charset="-128"/>
                <a:cs typeface="ＭＳ Ｐゴシック" charset="-128"/>
              </a:rPr>
              <a:t>Client health is a metric unique to Aruba WLAN</a:t>
            </a:r>
          </a:p>
          <a:p>
            <a:r>
              <a:rPr lang="en-US" sz="2000" dirty="0" smtClean="0">
                <a:latin typeface="Arial" charset="0"/>
                <a:ea typeface="ＭＳ Ｐゴシック" pitchFamily="34" charset="-128"/>
                <a:cs typeface="ＭＳ Ｐゴシック" charset="-128"/>
              </a:rPr>
              <a:t>Track trends </a:t>
            </a:r>
            <a:r>
              <a:rPr lang="en-US" sz="2000" dirty="0">
                <a:latin typeface="Arial" charset="0"/>
                <a:ea typeface="ＭＳ Ｐゴシック" pitchFamily="34" charset="-128"/>
                <a:cs typeface="ＭＳ Ｐゴシック" charset="-128"/>
              </a:rPr>
              <a:t>with client </a:t>
            </a:r>
            <a:r>
              <a:rPr lang="en-US" sz="2000" dirty="0" smtClean="0">
                <a:latin typeface="Arial" charset="0"/>
                <a:ea typeface="ＭＳ Ｐゴシック" pitchFamily="34" charset="-128"/>
                <a:cs typeface="ＭＳ Ｐゴシック" charset="-128"/>
              </a:rPr>
              <a:t>health</a:t>
            </a:r>
            <a:endParaRPr lang="en-US" sz="2000" dirty="0"/>
          </a:p>
        </p:txBody>
      </p:sp>
    </p:spTree>
    <p:extLst>
      <p:ext uri="{BB962C8B-B14F-4D97-AF65-F5344CB8AC3E}">
        <p14:creationId xmlns:p14="http://schemas.microsoft.com/office/powerpoint/2010/main" val="266425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7967" y="462086"/>
            <a:ext cx="10969943" cy="852364"/>
          </a:xfrm>
        </p:spPr>
        <p:txBody>
          <a:bodyPr/>
          <a:lstStyle/>
          <a:p>
            <a:r>
              <a:rPr lang="en-US" dirty="0"/>
              <a:t>RF Capacity</a:t>
            </a:r>
          </a:p>
        </p:txBody>
      </p:sp>
      <p:pic>
        <p:nvPicPr>
          <p:cNvPr id="5" name="Content Placeholder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95250" y="1457324"/>
            <a:ext cx="6724650" cy="4429125"/>
          </a:xfrm>
        </p:spPr>
      </p:pic>
      <p:sp>
        <p:nvSpPr>
          <p:cNvPr id="4" name="Content Placeholder 3"/>
          <p:cNvSpPr>
            <a:spLocks noGrp="1"/>
          </p:cNvSpPr>
          <p:nvPr>
            <p:ph sz="half" idx="2"/>
          </p:nvPr>
        </p:nvSpPr>
        <p:spPr>
          <a:xfrm>
            <a:off x="6995160" y="3823334"/>
            <a:ext cx="5303520" cy="4572000"/>
          </a:xfrm>
        </p:spPr>
        <p:txBody>
          <a:bodyPr>
            <a:normAutofit/>
          </a:bodyPr>
          <a:lstStyle/>
          <a:p>
            <a:r>
              <a:rPr lang="en-US" sz="1700" dirty="0">
                <a:ea typeface="ＭＳ Ｐゴシック" pitchFamily="34" charset="-128"/>
                <a:cs typeface="ＭＳ Ｐゴシック" charset="-128"/>
              </a:rPr>
              <a:t>Find out what APs are reaching their capacity</a:t>
            </a:r>
          </a:p>
          <a:p>
            <a:r>
              <a:rPr lang="en-US" sz="1700" dirty="0">
                <a:ea typeface="ＭＳ Ｐゴシック" pitchFamily="34" charset="-128"/>
                <a:cs typeface="ＭＳ Ｐゴシック" charset="-128"/>
              </a:rPr>
              <a:t>Tracking radios on AP’s that are at or above 80% </a:t>
            </a:r>
            <a:r>
              <a:rPr lang="en-US" sz="1700" dirty="0" smtClean="0">
                <a:ea typeface="ＭＳ Ｐゴシック" pitchFamily="34" charset="-128"/>
                <a:cs typeface="ＭＳ Ｐゴシック" charset="-128"/>
              </a:rPr>
              <a:t>The </a:t>
            </a:r>
            <a:r>
              <a:rPr lang="en-US" sz="1700" dirty="0">
                <a:ea typeface="ＭＳ Ｐゴシック" pitchFamily="34" charset="-128"/>
                <a:cs typeface="ＭＳ Ｐゴシック" charset="-128"/>
              </a:rPr>
              <a:t>graph is for the past 7 </a:t>
            </a:r>
            <a:r>
              <a:rPr lang="en-US" sz="1700" dirty="0" smtClean="0">
                <a:ea typeface="ＭＳ Ｐゴシック" pitchFamily="34" charset="-128"/>
                <a:cs typeface="ＭＳ Ｐゴシック" charset="-128"/>
              </a:rPr>
              <a:t>days</a:t>
            </a:r>
          </a:p>
          <a:p>
            <a:r>
              <a:rPr lang="en-MY" sz="1700" dirty="0" smtClean="0">
                <a:ea typeface="ＭＳ Ｐゴシック" pitchFamily="34" charset="-128"/>
                <a:cs typeface="ＭＳ Ｐゴシック" charset="-128"/>
              </a:rPr>
              <a:t>The </a:t>
            </a:r>
            <a:r>
              <a:rPr lang="en-MY" sz="1700" dirty="0">
                <a:ea typeface="ＭＳ Ｐゴシック" pitchFamily="34" charset="-128"/>
                <a:cs typeface="ＭＳ Ｐゴシック" charset="-128"/>
              </a:rPr>
              <a:t>breakdown is for 2.4Ghz and 5Ghz </a:t>
            </a:r>
            <a:r>
              <a:rPr lang="en-MY" sz="1700" dirty="0" smtClean="0">
                <a:ea typeface="ＭＳ Ｐゴシック" pitchFamily="34" charset="-128"/>
                <a:cs typeface="ＭＳ Ｐゴシック" charset="-128"/>
              </a:rPr>
              <a:t>frequencies</a:t>
            </a:r>
          </a:p>
          <a:p>
            <a:pPr marL="192024" lvl="1" indent="0">
              <a:lnSpc>
                <a:spcPct val="100000"/>
              </a:lnSpc>
              <a:spcBef>
                <a:spcPts val="600"/>
              </a:spcBef>
              <a:buNone/>
              <a:defRPr/>
            </a:pPr>
            <a:endParaRPr lang="en-US" dirty="0"/>
          </a:p>
        </p:txBody>
      </p:sp>
    </p:spTree>
    <p:extLst>
      <p:ext uri="{BB962C8B-B14F-4D97-AF65-F5344CB8AC3E}">
        <p14:creationId xmlns:p14="http://schemas.microsoft.com/office/powerpoint/2010/main" val="421907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2267" y="538286"/>
            <a:ext cx="10969943" cy="852364"/>
          </a:xfrm>
        </p:spPr>
        <p:txBody>
          <a:bodyPr/>
          <a:lstStyle/>
          <a:p>
            <a:r>
              <a:rPr lang="en-US" dirty="0" err="1" smtClean="0"/>
              <a:t>AppRF</a:t>
            </a:r>
            <a:endParaRPr lang="en-US" dirty="0"/>
          </a:p>
        </p:txBody>
      </p:sp>
      <p:pic>
        <p:nvPicPr>
          <p:cNvPr id="5" name="Content Placeholder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35305" y="1253490"/>
            <a:ext cx="6505575" cy="4743450"/>
          </a:xfrm>
        </p:spPr>
      </p:pic>
      <p:sp>
        <p:nvSpPr>
          <p:cNvPr id="4" name="Content Placeholder 3"/>
          <p:cNvSpPr>
            <a:spLocks noGrp="1"/>
          </p:cNvSpPr>
          <p:nvPr>
            <p:ph sz="half" idx="2"/>
          </p:nvPr>
        </p:nvSpPr>
        <p:spPr>
          <a:xfrm>
            <a:off x="7404735" y="4301490"/>
            <a:ext cx="5303520" cy="4572000"/>
          </a:xfrm>
        </p:spPr>
        <p:txBody>
          <a:bodyPr>
            <a:normAutofit/>
          </a:bodyPr>
          <a:lstStyle/>
          <a:p>
            <a:r>
              <a:rPr lang="en-US" sz="2000" dirty="0" smtClean="0">
                <a:latin typeface="Arial" charset="0"/>
                <a:ea typeface="ＭＳ Ｐゴシック" pitchFamily="34" charset="-128"/>
                <a:cs typeface="ＭＳ Ｐゴシック" charset="-128"/>
              </a:rPr>
              <a:t>Shows the application details</a:t>
            </a:r>
          </a:p>
          <a:p>
            <a:r>
              <a:rPr lang="en-US" sz="2000" dirty="0" smtClean="0">
                <a:latin typeface="Arial" charset="0"/>
                <a:ea typeface="ＭＳ Ｐゴシック" pitchFamily="34" charset="-128"/>
                <a:cs typeface="ＭＳ Ｐゴシック" charset="-128"/>
              </a:rPr>
              <a:t>Historical retention available</a:t>
            </a:r>
          </a:p>
          <a:p>
            <a:r>
              <a:rPr lang="en-MY" sz="2000" dirty="0" smtClean="0"/>
              <a:t>Comes over AMON</a:t>
            </a:r>
            <a:endParaRPr lang="en-US" sz="2000" dirty="0"/>
          </a:p>
        </p:txBody>
      </p:sp>
    </p:spTree>
    <p:extLst>
      <p:ext uri="{BB962C8B-B14F-4D97-AF65-F5344CB8AC3E}">
        <p14:creationId xmlns:p14="http://schemas.microsoft.com/office/powerpoint/2010/main" val="428076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542" y="471611"/>
            <a:ext cx="10969943" cy="852364"/>
          </a:xfrm>
        </p:spPr>
        <p:txBody>
          <a:bodyPr/>
          <a:lstStyle/>
          <a:p>
            <a:r>
              <a:rPr lang="en-US" dirty="0"/>
              <a:t>UCC</a:t>
            </a:r>
          </a:p>
        </p:txBody>
      </p:sp>
      <p:sp>
        <p:nvSpPr>
          <p:cNvPr id="4" name="Content Placeholder 3"/>
          <p:cNvSpPr>
            <a:spLocks noGrp="1"/>
          </p:cNvSpPr>
          <p:nvPr>
            <p:ph sz="half" idx="2"/>
          </p:nvPr>
        </p:nvSpPr>
        <p:spPr>
          <a:xfrm>
            <a:off x="7117080" y="3422331"/>
            <a:ext cx="5303520" cy="4572000"/>
          </a:xfrm>
        </p:spPr>
        <p:txBody>
          <a:bodyPr/>
          <a:lstStyle/>
          <a:p>
            <a:r>
              <a:rPr lang="en-MY" sz="1800" dirty="0" smtClean="0"/>
              <a:t>Shows call details</a:t>
            </a:r>
            <a:endParaRPr lang="en-MY" sz="1800" dirty="0"/>
          </a:p>
          <a:p>
            <a:r>
              <a:rPr lang="en-MY" sz="1800" dirty="0" smtClean="0"/>
              <a:t>Historical view </a:t>
            </a:r>
            <a:r>
              <a:rPr lang="en-MY" sz="1800" dirty="0"/>
              <a:t>of calls</a:t>
            </a:r>
          </a:p>
          <a:p>
            <a:r>
              <a:rPr lang="en-US" sz="1800" dirty="0" smtClean="0">
                <a:latin typeface="Arial" charset="0"/>
                <a:ea typeface="ＭＳ Ｐゴシック" pitchFamily="34" charset="-128"/>
                <a:cs typeface="ＭＳ Ｐゴシック" charset="-128"/>
              </a:rPr>
              <a:t>Call </a:t>
            </a:r>
            <a:r>
              <a:rPr lang="en-US" sz="1800" dirty="0">
                <a:latin typeface="Arial" charset="0"/>
                <a:ea typeface="ＭＳ Ｐゴシック" pitchFamily="34" charset="-128"/>
                <a:cs typeface="ＭＳ Ｐゴシック" charset="-128"/>
              </a:rPr>
              <a:t>History can be stored in </a:t>
            </a:r>
            <a:r>
              <a:rPr lang="en-US" sz="1800" dirty="0" err="1" smtClean="0">
                <a:latin typeface="Arial" charset="0"/>
                <a:ea typeface="ＭＳ Ｐゴシック" pitchFamily="34" charset="-128"/>
                <a:cs typeface="ＭＳ Ｐゴシック" charset="-128"/>
              </a:rPr>
              <a:t>AirWave</a:t>
            </a:r>
            <a:endParaRPr lang="en-US" sz="1800" dirty="0" smtClean="0">
              <a:latin typeface="Arial" charset="0"/>
              <a:ea typeface="ＭＳ Ｐゴシック" pitchFamily="34" charset="-128"/>
              <a:cs typeface="ＭＳ Ｐゴシック" charset="-128"/>
            </a:endParaRPr>
          </a:p>
          <a:p>
            <a:r>
              <a:rPr lang="en-US" sz="1800" dirty="0" smtClean="0">
                <a:latin typeface="Arial" charset="0"/>
                <a:ea typeface="ＭＳ Ｐゴシック" pitchFamily="34" charset="-128"/>
                <a:cs typeface="ＭＳ Ｐゴシック" charset="-128"/>
              </a:rPr>
              <a:t>Reports definitions available</a:t>
            </a:r>
            <a:endParaRPr lang="en-US" sz="1800" dirty="0"/>
          </a:p>
          <a:p>
            <a:endParaRPr lang="en-US" dirty="0"/>
          </a:p>
        </p:txBody>
      </p:sp>
      <p:pic>
        <p:nvPicPr>
          <p:cNvPr id="5" name="Content Placeholder 4"/>
          <p:cNvPicPr>
            <a:picLocks noGrp="1" noChangeAspect="1"/>
          </p:cNvPicPr>
          <p:nvPr>
            <p:ph sz="half" idx="1"/>
          </p:nvPr>
        </p:nvPicPr>
        <p:blipFill>
          <a:blip r:embed="rId4"/>
          <a:stretch>
            <a:fillRect/>
          </a:stretch>
        </p:blipFill>
        <p:spPr>
          <a:xfrm>
            <a:off x="360045" y="1323975"/>
            <a:ext cx="6534150" cy="4772025"/>
          </a:xfrm>
          <a:prstGeom prst="rect">
            <a:avLst/>
          </a:prstGeom>
        </p:spPr>
      </p:pic>
    </p:spTree>
    <p:extLst>
      <p:ext uri="{BB962C8B-B14F-4D97-AF65-F5344CB8AC3E}">
        <p14:creationId xmlns:p14="http://schemas.microsoft.com/office/powerpoint/2010/main" val="201286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7967" y="462086"/>
            <a:ext cx="10969943" cy="852364"/>
          </a:xfrm>
        </p:spPr>
        <p:txBody>
          <a:bodyPr/>
          <a:lstStyle/>
          <a:p>
            <a:r>
              <a:rPr lang="en-US" dirty="0"/>
              <a:t>Dashboard to Diagnostic Page</a:t>
            </a:r>
          </a:p>
        </p:txBody>
      </p:sp>
      <p:sp>
        <p:nvSpPr>
          <p:cNvPr id="4" name="Content Placeholder 3"/>
          <p:cNvSpPr>
            <a:spLocks noGrp="1"/>
          </p:cNvSpPr>
          <p:nvPr>
            <p:ph sz="half" idx="2"/>
          </p:nvPr>
        </p:nvSpPr>
        <p:spPr>
          <a:xfrm>
            <a:off x="7496017" y="2699325"/>
            <a:ext cx="4695983" cy="4572000"/>
          </a:xfrm>
        </p:spPr>
        <p:txBody>
          <a:bodyPr>
            <a:normAutofit/>
          </a:bodyPr>
          <a:lstStyle/>
          <a:p>
            <a:endParaRPr lang="en-US" sz="1800" dirty="0"/>
          </a:p>
        </p:txBody>
      </p:sp>
      <p:pic>
        <p:nvPicPr>
          <p:cNvPr id="5" name="Picture 4"/>
          <p:cNvPicPr>
            <a:picLocks noChangeAspect="1"/>
          </p:cNvPicPr>
          <p:nvPr/>
        </p:nvPicPr>
        <p:blipFill>
          <a:blip r:embed="rId4"/>
          <a:stretch>
            <a:fillRect/>
          </a:stretch>
        </p:blipFill>
        <p:spPr>
          <a:xfrm>
            <a:off x="4276725" y="888268"/>
            <a:ext cx="7258050" cy="4522350"/>
          </a:xfrm>
          <a:prstGeom prst="rect">
            <a:avLst/>
          </a:prstGeom>
        </p:spPr>
      </p:pic>
      <p:pic>
        <p:nvPicPr>
          <p:cNvPr id="6" name="Picture 5"/>
          <p:cNvPicPr>
            <a:picLocks noChangeAspect="1"/>
          </p:cNvPicPr>
          <p:nvPr/>
        </p:nvPicPr>
        <p:blipFill>
          <a:blip r:embed="rId5"/>
          <a:stretch>
            <a:fillRect/>
          </a:stretch>
        </p:blipFill>
        <p:spPr>
          <a:xfrm>
            <a:off x="123825" y="3581400"/>
            <a:ext cx="4152900" cy="265454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5273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617" y="395411"/>
            <a:ext cx="10969943" cy="852364"/>
          </a:xfrm>
        </p:spPr>
        <p:txBody>
          <a:bodyPr/>
          <a:lstStyle/>
          <a:p>
            <a:r>
              <a:rPr lang="en-US" dirty="0"/>
              <a:t>Call Details</a:t>
            </a:r>
          </a:p>
        </p:txBody>
      </p:sp>
      <p:sp>
        <p:nvSpPr>
          <p:cNvPr id="4" name="Content Placeholder 3"/>
          <p:cNvSpPr>
            <a:spLocks noGrp="1"/>
          </p:cNvSpPr>
          <p:nvPr>
            <p:ph sz="half" idx="2"/>
          </p:nvPr>
        </p:nvSpPr>
        <p:spPr>
          <a:xfrm>
            <a:off x="7736999" y="3496668"/>
            <a:ext cx="4620736" cy="4572000"/>
          </a:xfrm>
        </p:spPr>
        <p:txBody>
          <a:bodyPr/>
          <a:lstStyle/>
          <a:p>
            <a:r>
              <a:rPr lang="en-US" sz="1800" dirty="0" smtClean="0"/>
              <a:t>All you need to troubleshoot an issue</a:t>
            </a:r>
          </a:p>
          <a:p>
            <a:r>
              <a:rPr lang="en-US" sz="1800" dirty="0" smtClean="0"/>
              <a:t>Shows call topology</a:t>
            </a:r>
          </a:p>
          <a:p>
            <a:r>
              <a:rPr lang="en-US" sz="1800" dirty="0" smtClean="0"/>
              <a:t>Status on drivers and microphone</a:t>
            </a:r>
          </a:p>
          <a:p>
            <a:r>
              <a:rPr lang="en-US" sz="1800" dirty="0" smtClean="0"/>
              <a:t>Graph indication</a:t>
            </a:r>
            <a:endParaRPr lang="en-US" sz="1800" dirty="0"/>
          </a:p>
          <a:p>
            <a:endParaRPr lang="en-US" dirty="0"/>
          </a:p>
        </p:txBody>
      </p:sp>
      <p:pic>
        <p:nvPicPr>
          <p:cNvPr id="6" name="Picture 5"/>
          <p:cNvPicPr>
            <a:picLocks noChangeAspect="1"/>
          </p:cNvPicPr>
          <p:nvPr/>
        </p:nvPicPr>
        <p:blipFill>
          <a:blip r:embed="rId4"/>
          <a:stretch>
            <a:fillRect/>
          </a:stretch>
        </p:blipFill>
        <p:spPr>
          <a:xfrm>
            <a:off x="458947" y="1078311"/>
            <a:ext cx="7029608" cy="4836714"/>
          </a:xfrm>
          <a:prstGeom prst="rect">
            <a:avLst/>
          </a:prstGeom>
        </p:spPr>
      </p:pic>
    </p:spTree>
    <p:extLst>
      <p:ext uri="{BB962C8B-B14F-4D97-AF65-F5344CB8AC3E}">
        <p14:creationId xmlns:p14="http://schemas.microsoft.com/office/powerpoint/2010/main" val="377868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bwMode="ltGray">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
            </a:r>
            <a:br>
              <a:rPr lang="en-US" dirty="0" smtClean="0"/>
            </a:br>
            <a:r>
              <a:rPr lang="en-US" dirty="0"/>
              <a:t/>
            </a:r>
            <a:br>
              <a:rPr lang="en-US" dirty="0"/>
            </a:br>
            <a:r>
              <a:rPr lang="en-US" dirty="0" smtClean="0"/>
              <a:t>What is Airwave?</a:t>
            </a:r>
            <a:br>
              <a:rPr lang="en-US" dirty="0" smtClean="0"/>
            </a:br>
            <a:endParaRPr lang="en-US" dirty="0"/>
          </a:p>
        </p:txBody>
      </p:sp>
      <p:sp>
        <p:nvSpPr>
          <p:cNvPr id="3" name="Text Placeholder 2"/>
          <p:cNvSpPr>
            <a:spLocks noGrp="1"/>
          </p:cNvSpPr>
          <p:nvPr>
            <p:ph type="body" sz="quarter" idx="13"/>
          </p:nvPr>
        </p:nvSpPr>
        <p:spPr>
          <a:xfrm>
            <a:off x="609440" y="934239"/>
            <a:ext cx="10969943" cy="3475835"/>
          </a:xfrm>
        </p:spPr>
        <p:txBody>
          <a:bodyPr/>
          <a:lstStyle/>
          <a:p>
            <a:endParaRPr lang="en-US" dirty="0" smtClean="0"/>
          </a:p>
          <a:p>
            <a:endParaRPr lang="en-US" dirty="0"/>
          </a:p>
          <a:p>
            <a:endParaRPr lang="en-US" dirty="0" smtClean="0"/>
          </a:p>
          <a:p>
            <a:endParaRPr lang="en-US" dirty="0"/>
          </a:p>
          <a:p>
            <a:r>
              <a:rPr lang="en-US" dirty="0" err="1" smtClean="0"/>
              <a:t>AirWave</a:t>
            </a:r>
            <a:r>
              <a:rPr lang="en-US" dirty="0" smtClean="0"/>
              <a:t> </a:t>
            </a:r>
            <a:r>
              <a:rPr lang="en-US" dirty="0"/>
              <a:t>is a powerful and easy-to-use network operations system that not only manages wired and wireless infrastructures from </a:t>
            </a:r>
            <a:r>
              <a:rPr lang="en-US" dirty="0" smtClean="0"/>
              <a:t>Aruba/HPE but also wide </a:t>
            </a:r>
            <a:r>
              <a:rPr lang="en-US" dirty="0"/>
              <a:t>range of third-party manufacturers, </a:t>
            </a:r>
            <a:r>
              <a:rPr lang="en-US" dirty="0" smtClean="0"/>
              <a:t>and also </a:t>
            </a:r>
            <a:r>
              <a:rPr lang="en-US" dirty="0"/>
              <a:t>provides granular visibility into devices, users and applications running on the </a:t>
            </a:r>
            <a:r>
              <a:rPr lang="en-US" dirty="0" smtClean="0"/>
              <a:t>network.</a:t>
            </a:r>
          </a:p>
          <a:p>
            <a:endParaRPr lang="en-US" dirty="0"/>
          </a:p>
          <a:p>
            <a:endParaRPr lang="en-US" dirty="0" smtClean="0"/>
          </a:p>
          <a:p>
            <a:endParaRPr lang="en-US" dirty="0"/>
          </a:p>
        </p:txBody>
      </p:sp>
      <p:pic>
        <p:nvPicPr>
          <p:cNvPr id="2" name="Picture 1"/>
          <p:cNvPicPr>
            <a:picLocks noChangeAspect="1"/>
          </p:cNvPicPr>
          <p:nvPr/>
        </p:nvPicPr>
        <p:blipFill>
          <a:blip r:embed="rId4"/>
          <a:stretch>
            <a:fillRect/>
          </a:stretch>
        </p:blipFill>
        <p:spPr>
          <a:xfrm>
            <a:off x="7896226" y="3556332"/>
            <a:ext cx="3114674" cy="3129520"/>
          </a:xfrm>
          <a:prstGeom prst="rect">
            <a:avLst/>
          </a:prstGeom>
        </p:spPr>
      </p:pic>
    </p:spTree>
    <p:extLst>
      <p:ext uri="{BB962C8B-B14F-4D97-AF65-F5344CB8AC3E}">
        <p14:creationId xmlns:p14="http://schemas.microsoft.com/office/powerpoint/2010/main" val="417596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817" y="481136"/>
            <a:ext cx="10969943" cy="852364"/>
          </a:xfrm>
        </p:spPr>
        <p:txBody>
          <a:bodyPr/>
          <a:lstStyle/>
          <a:p>
            <a:r>
              <a:rPr lang="en-US" dirty="0"/>
              <a:t>Clarity Live</a:t>
            </a:r>
          </a:p>
        </p:txBody>
      </p:sp>
      <p:sp>
        <p:nvSpPr>
          <p:cNvPr id="4" name="Content Placeholder 3"/>
          <p:cNvSpPr>
            <a:spLocks noGrp="1"/>
          </p:cNvSpPr>
          <p:nvPr>
            <p:ph sz="half" idx="2"/>
          </p:nvPr>
        </p:nvSpPr>
        <p:spPr>
          <a:xfrm>
            <a:off x="7204552" y="3219450"/>
            <a:ext cx="5124608" cy="4572000"/>
          </a:xfrm>
        </p:spPr>
        <p:txBody>
          <a:bodyPr>
            <a:normAutofit/>
          </a:bodyPr>
          <a:lstStyle/>
          <a:p>
            <a:r>
              <a:rPr lang="en-US" sz="1800" dirty="0"/>
              <a:t>Network services performance </a:t>
            </a:r>
            <a:r>
              <a:rPr lang="en-US" sz="1800" dirty="0" smtClean="0"/>
              <a:t>tracking</a:t>
            </a:r>
          </a:p>
          <a:p>
            <a:r>
              <a:rPr lang="en-US" sz="1800" dirty="0"/>
              <a:t>Failure percentage versus overall time</a:t>
            </a:r>
          </a:p>
          <a:p>
            <a:r>
              <a:rPr lang="en-US" sz="1800" dirty="0" smtClean="0"/>
              <a:t>Historical data available</a:t>
            </a:r>
          </a:p>
          <a:p>
            <a:r>
              <a:rPr lang="en-US" sz="1800" dirty="0" smtClean="0"/>
              <a:t>Visibility to performance of wireless network</a:t>
            </a:r>
            <a:endParaRPr lang="en-US" sz="1800" dirty="0"/>
          </a:p>
        </p:txBody>
      </p:sp>
      <p:pic>
        <p:nvPicPr>
          <p:cNvPr id="6" name="Picture 5"/>
          <p:cNvPicPr>
            <a:picLocks noChangeAspect="1"/>
          </p:cNvPicPr>
          <p:nvPr/>
        </p:nvPicPr>
        <p:blipFill>
          <a:blip r:embed="rId4"/>
          <a:stretch>
            <a:fillRect/>
          </a:stretch>
        </p:blipFill>
        <p:spPr>
          <a:xfrm>
            <a:off x="180817" y="1230630"/>
            <a:ext cx="6829425" cy="4759096"/>
          </a:xfrm>
          <a:prstGeom prst="rect">
            <a:avLst/>
          </a:prstGeom>
        </p:spPr>
      </p:pic>
    </p:spTree>
    <p:extLst>
      <p:ext uri="{BB962C8B-B14F-4D97-AF65-F5344CB8AC3E}">
        <p14:creationId xmlns:p14="http://schemas.microsoft.com/office/powerpoint/2010/main" val="246464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100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Airwave Groups And Folders</a:t>
            </a:r>
            <a:endParaRPr lang="en-US" dirty="0"/>
          </a:p>
        </p:txBody>
      </p:sp>
      <p:pic>
        <p:nvPicPr>
          <p:cNvPr id="5" name="Picture 4"/>
          <p:cNvPicPr>
            <a:picLocks noChangeAspect="1"/>
          </p:cNvPicPr>
          <p:nvPr/>
        </p:nvPicPr>
        <p:blipFill>
          <a:blip r:embed="rId3"/>
          <a:stretch>
            <a:fillRect/>
          </a:stretch>
        </p:blipFill>
        <p:spPr>
          <a:xfrm>
            <a:off x="491490" y="1089025"/>
            <a:ext cx="10176510" cy="4959350"/>
          </a:xfrm>
          <a:prstGeom prst="rect">
            <a:avLst/>
          </a:prstGeom>
        </p:spPr>
      </p:pic>
    </p:spTree>
    <p:extLst>
      <p:ext uri="{BB962C8B-B14F-4D97-AF65-F5344CB8AC3E}">
        <p14:creationId xmlns:p14="http://schemas.microsoft.com/office/powerpoint/2010/main" val="399362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ea typeface="Arial" panose="020B0604020202020204" pitchFamily="34" charset="0"/>
                <a:cs typeface="Arial" panose="020B0604020202020204" pitchFamily="34" charset="0"/>
              </a:rPr>
              <a:t>Client Diagnostics</a:t>
            </a:r>
            <a:endParaRPr lang="en-MY" dirty="0"/>
          </a:p>
        </p:txBody>
      </p:sp>
    </p:spTree>
    <p:custDataLst>
      <p:tags r:id="rId1"/>
    </p:custDataLst>
    <p:extLst>
      <p:ext uri="{BB962C8B-B14F-4D97-AF65-F5344CB8AC3E}">
        <p14:creationId xmlns:p14="http://schemas.microsoft.com/office/powerpoint/2010/main" val="1714064598"/>
      </p:ext>
    </p:extLst>
  </p:cSld>
  <p:clrMapOvr>
    <a:masterClrMapping/>
  </p:clrMapOvr>
  <p:transition advClick="0" advTm="48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Client Diagnostics</a:t>
            </a:r>
            <a:endParaRPr lang="en-US" dirty="0"/>
          </a:p>
        </p:txBody>
      </p:sp>
      <p:pic>
        <p:nvPicPr>
          <p:cNvPr id="5" name="Content Placeholder 4"/>
          <p:cNvPicPr>
            <a:picLocks noGrp="1" noChangeAspect="1"/>
          </p:cNvPicPr>
          <p:nvPr>
            <p:ph sz="half" idx="1"/>
          </p:nvPr>
        </p:nvPicPr>
        <p:blipFill>
          <a:blip r:embed="rId4"/>
          <a:stretch>
            <a:fillRect/>
          </a:stretch>
        </p:blipFill>
        <p:spPr>
          <a:xfrm>
            <a:off x="403860" y="1230819"/>
            <a:ext cx="8431530" cy="4865181"/>
          </a:xfrm>
          <a:prstGeom prst="rect">
            <a:avLst/>
          </a:prstGeom>
        </p:spPr>
      </p:pic>
      <p:sp>
        <p:nvSpPr>
          <p:cNvPr id="4" name="Content Placeholder 3"/>
          <p:cNvSpPr>
            <a:spLocks noGrp="1"/>
          </p:cNvSpPr>
          <p:nvPr>
            <p:ph sz="half" idx="2"/>
          </p:nvPr>
        </p:nvSpPr>
        <p:spPr>
          <a:xfrm>
            <a:off x="9121935" y="3663409"/>
            <a:ext cx="5303520" cy="4572000"/>
          </a:xfrm>
        </p:spPr>
        <p:txBody>
          <a:bodyPr>
            <a:normAutofit/>
          </a:bodyPr>
          <a:lstStyle/>
          <a:p>
            <a:r>
              <a:rPr lang="en-US" sz="2000" dirty="0" smtClean="0"/>
              <a:t>Client location</a:t>
            </a:r>
          </a:p>
          <a:p>
            <a:r>
              <a:rPr lang="en-US" sz="2000" dirty="0" smtClean="0"/>
              <a:t>Network Hierarchy</a:t>
            </a:r>
            <a:endParaRPr lang="en-US" sz="2000" dirty="0"/>
          </a:p>
        </p:txBody>
      </p:sp>
    </p:spTree>
    <p:extLst>
      <p:ext uri="{BB962C8B-B14F-4D97-AF65-F5344CB8AC3E}">
        <p14:creationId xmlns:p14="http://schemas.microsoft.com/office/powerpoint/2010/main" val="238967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ea typeface="Arial" panose="020B0604020202020204" pitchFamily="34" charset="0"/>
                <a:cs typeface="Arial" panose="020B0604020202020204" pitchFamily="34" charset="0"/>
              </a:rPr>
              <a:t>Report/Triggers</a:t>
            </a:r>
            <a:endParaRPr lang="en-MY" dirty="0"/>
          </a:p>
        </p:txBody>
      </p:sp>
    </p:spTree>
    <p:custDataLst>
      <p:tags r:id="rId1"/>
    </p:custDataLst>
    <p:extLst>
      <p:ext uri="{BB962C8B-B14F-4D97-AF65-F5344CB8AC3E}">
        <p14:creationId xmlns:p14="http://schemas.microsoft.com/office/powerpoint/2010/main" val="3514587772"/>
      </p:ext>
    </p:extLst>
  </p:cSld>
  <p:clrMapOvr>
    <a:masterClrMapping/>
  </p:clrMapOvr>
  <p:transition advClick="0" advTm="4801">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Reports</a:t>
            </a:r>
            <a:endParaRPr lang="en-US" dirty="0"/>
          </a:p>
        </p:txBody>
      </p:sp>
      <p:pic>
        <p:nvPicPr>
          <p:cNvPr id="5" name="Content Placeholder 4"/>
          <p:cNvPicPr>
            <a:picLocks noGrp="1" noChangeAspect="1"/>
          </p:cNvPicPr>
          <p:nvPr>
            <p:ph sz="half" idx="1"/>
          </p:nvPr>
        </p:nvPicPr>
        <p:blipFill>
          <a:blip r:embed="rId4"/>
          <a:stretch>
            <a:fillRect/>
          </a:stretch>
        </p:blipFill>
        <p:spPr>
          <a:xfrm>
            <a:off x="342900" y="1211581"/>
            <a:ext cx="7452360" cy="4583300"/>
          </a:xfrm>
          <a:prstGeom prst="rect">
            <a:avLst/>
          </a:prstGeom>
        </p:spPr>
      </p:pic>
      <p:sp>
        <p:nvSpPr>
          <p:cNvPr id="4" name="Content Placeholder 3"/>
          <p:cNvSpPr>
            <a:spLocks noGrp="1"/>
          </p:cNvSpPr>
          <p:nvPr>
            <p:ph sz="half" idx="2"/>
          </p:nvPr>
        </p:nvSpPr>
        <p:spPr>
          <a:xfrm>
            <a:off x="8012430" y="3618296"/>
            <a:ext cx="4297680" cy="4572000"/>
          </a:xfrm>
        </p:spPr>
        <p:txBody>
          <a:bodyPr/>
          <a:lstStyle/>
          <a:p>
            <a:r>
              <a:rPr lang="en-US" dirty="0"/>
              <a:t>Report Types: RF health, Client Session, Device Summary, </a:t>
            </a:r>
            <a:r>
              <a:rPr lang="en-US" dirty="0" smtClean="0"/>
              <a:t>Inventory</a:t>
            </a:r>
          </a:p>
          <a:p>
            <a:r>
              <a:rPr lang="en-US" dirty="0"/>
              <a:t>Custom Report</a:t>
            </a:r>
          </a:p>
          <a:p>
            <a:r>
              <a:rPr lang="en-US" dirty="0"/>
              <a:t>Options: Configurable Interval, Scheduling, Exporting, Emailing</a:t>
            </a:r>
          </a:p>
          <a:p>
            <a:endParaRPr lang="en-US" dirty="0"/>
          </a:p>
          <a:p>
            <a:endParaRPr lang="en-US" dirty="0"/>
          </a:p>
        </p:txBody>
      </p:sp>
    </p:spTree>
    <p:extLst>
      <p:ext uri="{BB962C8B-B14F-4D97-AF65-F5344CB8AC3E}">
        <p14:creationId xmlns:p14="http://schemas.microsoft.com/office/powerpoint/2010/main" val="348267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Triggers</a:t>
            </a:r>
          </a:p>
        </p:txBody>
      </p:sp>
      <p:pic>
        <p:nvPicPr>
          <p:cNvPr id="5" name="Content Placeholder 4"/>
          <p:cNvPicPr>
            <a:picLocks noGrp="1" noChangeAspect="1"/>
          </p:cNvPicPr>
          <p:nvPr>
            <p:ph sz="half" idx="1"/>
          </p:nvPr>
        </p:nvPicPr>
        <p:blipFill>
          <a:blip r:embed="rId4"/>
          <a:stretch>
            <a:fillRect/>
          </a:stretch>
        </p:blipFill>
        <p:spPr>
          <a:xfrm>
            <a:off x="308610" y="1291590"/>
            <a:ext cx="8366760" cy="4956810"/>
          </a:xfrm>
          <a:prstGeom prst="rect">
            <a:avLst/>
          </a:prstGeom>
        </p:spPr>
      </p:pic>
      <p:sp>
        <p:nvSpPr>
          <p:cNvPr id="4" name="Content Placeholder 3"/>
          <p:cNvSpPr>
            <a:spLocks noGrp="1"/>
          </p:cNvSpPr>
          <p:nvPr>
            <p:ph sz="half" idx="2"/>
          </p:nvPr>
        </p:nvSpPr>
        <p:spPr>
          <a:xfrm>
            <a:off x="8161814" y="2571750"/>
            <a:ext cx="4030186" cy="4949190"/>
          </a:xfrm>
        </p:spPr>
        <p:txBody>
          <a:bodyPr/>
          <a:lstStyle/>
          <a:p>
            <a:r>
              <a:rPr lang="en-US" sz="1800" dirty="0"/>
              <a:t>Trigger Types: Device Down, Client Count, Radius </a:t>
            </a:r>
            <a:r>
              <a:rPr lang="en-US" sz="1800" dirty="0" err="1"/>
              <a:t>Auth</a:t>
            </a:r>
            <a:r>
              <a:rPr lang="en-US" sz="1800" dirty="0"/>
              <a:t>, Server Health</a:t>
            </a:r>
          </a:p>
          <a:p>
            <a:r>
              <a:rPr lang="en-US" sz="1800" dirty="0"/>
              <a:t>Options: Notes, Email/NMS</a:t>
            </a:r>
          </a:p>
          <a:p>
            <a:endParaRPr lang="en-US" dirty="0"/>
          </a:p>
        </p:txBody>
      </p:sp>
    </p:spTree>
    <p:extLst>
      <p:ext uri="{BB962C8B-B14F-4D97-AF65-F5344CB8AC3E}">
        <p14:creationId xmlns:p14="http://schemas.microsoft.com/office/powerpoint/2010/main" val="175156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ea typeface="Arial" panose="020B0604020202020204" pitchFamily="34" charset="0"/>
                <a:cs typeface="Arial" panose="020B0604020202020204" pitchFamily="34" charset="0"/>
              </a:rPr>
              <a:t>Security (RAPIDS, PCI)</a:t>
            </a:r>
            <a:endParaRPr lang="en-MY" dirty="0"/>
          </a:p>
        </p:txBody>
      </p:sp>
    </p:spTree>
    <p:custDataLst>
      <p:tags r:id="rId1"/>
    </p:custDataLst>
    <p:extLst>
      <p:ext uri="{BB962C8B-B14F-4D97-AF65-F5344CB8AC3E}">
        <p14:creationId xmlns:p14="http://schemas.microsoft.com/office/powerpoint/2010/main" val="3143912577"/>
      </p:ext>
    </p:extLst>
  </p:cSld>
  <p:clrMapOvr>
    <a:masterClrMapping/>
  </p:clrMapOvr>
  <p:transition advClick="0" advTm="5053">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RAPIDS Overview</a:t>
            </a:r>
            <a:endParaRPr lang="en-US" dirty="0"/>
          </a:p>
        </p:txBody>
      </p:sp>
      <p:pic>
        <p:nvPicPr>
          <p:cNvPr id="5" name="Content Placeholder 4"/>
          <p:cNvPicPr>
            <a:picLocks noGrp="1" noChangeAspect="1"/>
          </p:cNvPicPr>
          <p:nvPr>
            <p:ph sz="half" idx="1"/>
          </p:nvPr>
        </p:nvPicPr>
        <p:blipFill>
          <a:blip r:embed="rId4"/>
          <a:stretch>
            <a:fillRect/>
          </a:stretch>
        </p:blipFill>
        <p:spPr>
          <a:xfrm>
            <a:off x="609442" y="1828800"/>
            <a:ext cx="10454798" cy="4206240"/>
          </a:xfrm>
          <a:prstGeom prst="rect">
            <a:avLst/>
          </a:prstGeom>
        </p:spPr>
      </p:pic>
    </p:spTree>
    <p:extLst>
      <p:ext uri="{BB962C8B-B14F-4D97-AF65-F5344CB8AC3E}">
        <p14:creationId xmlns:p14="http://schemas.microsoft.com/office/powerpoint/2010/main" val="33175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5269" y="382345"/>
            <a:ext cx="10969943" cy="852364"/>
          </a:xfrm>
        </p:spPr>
        <p:txBody>
          <a:bodyPr/>
          <a:lstStyle/>
          <a:p>
            <a:r>
              <a:rPr lang="en-US" dirty="0"/>
              <a:t>RAPIDS</a:t>
            </a:r>
          </a:p>
        </p:txBody>
      </p:sp>
      <p:pic>
        <p:nvPicPr>
          <p:cNvPr id="5" name="Content Placeholder 4"/>
          <p:cNvPicPr>
            <a:picLocks noGrp="1" noChangeAspect="1"/>
          </p:cNvPicPr>
          <p:nvPr>
            <p:ph sz="half" idx="1"/>
          </p:nvPr>
        </p:nvPicPr>
        <p:blipFill>
          <a:blip r:embed="rId4"/>
          <a:stretch>
            <a:fillRect/>
          </a:stretch>
        </p:blipFill>
        <p:spPr>
          <a:xfrm>
            <a:off x="255269" y="945418"/>
            <a:ext cx="8911591" cy="5109210"/>
          </a:xfrm>
          <a:prstGeom prst="rect">
            <a:avLst/>
          </a:prstGeom>
        </p:spPr>
      </p:pic>
      <p:sp>
        <p:nvSpPr>
          <p:cNvPr id="4" name="Content Placeholder 3"/>
          <p:cNvSpPr>
            <a:spLocks noGrp="1"/>
          </p:cNvSpPr>
          <p:nvPr>
            <p:ph sz="half" idx="2"/>
          </p:nvPr>
        </p:nvSpPr>
        <p:spPr>
          <a:xfrm>
            <a:off x="9540240" y="3768628"/>
            <a:ext cx="2651760" cy="4572000"/>
          </a:xfrm>
        </p:spPr>
        <p:txBody>
          <a:bodyPr/>
          <a:lstStyle/>
          <a:p>
            <a:r>
              <a:rPr lang="en-US" sz="1800" dirty="0"/>
              <a:t>Rules Based Rogue Classification</a:t>
            </a:r>
          </a:p>
          <a:p>
            <a:r>
              <a:rPr lang="en-US" sz="1800" dirty="0"/>
              <a:t>IDS Events</a:t>
            </a:r>
          </a:p>
          <a:p>
            <a:endParaRPr lang="en-US" dirty="0"/>
          </a:p>
        </p:txBody>
      </p:sp>
    </p:spTree>
    <p:extLst>
      <p:ext uri="{BB962C8B-B14F-4D97-AF65-F5344CB8AC3E}">
        <p14:creationId xmlns:p14="http://schemas.microsoft.com/office/powerpoint/2010/main" val="343622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345" y="518943"/>
            <a:ext cx="5257800" cy="852364"/>
          </a:xfrm>
        </p:spPr>
        <p:txBody>
          <a:bodyPr/>
          <a:lstStyle/>
          <a:p>
            <a:r>
              <a:rPr lang="en-US" dirty="0" smtClean="0"/>
              <a:t>Airwave Manages it all</a:t>
            </a:r>
            <a:endParaRPr lang="en-US" dirty="0"/>
          </a:p>
        </p:txBody>
      </p:sp>
      <p:sp>
        <p:nvSpPr>
          <p:cNvPr id="6" name="Text Placeholder 5"/>
          <p:cNvSpPr>
            <a:spLocks noGrp="1"/>
          </p:cNvSpPr>
          <p:nvPr>
            <p:ph type="body" sz="half" idx="2"/>
          </p:nvPr>
        </p:nvSpPr>
        <p:spPr>
          <a:xfrm>
            <a:off x="266700" y="1628774"/>
            <a:ext cx="4000341" cy="4600575"/>
          </a:xfrm>
        </p:spPr>
        <p:txBody>
          <a:bodyPr/>
          <a:lstStyle/>
          <a:p>
            <a:endParaRPr lang="en-US" dirty="0" smtClean="0"/>
          </a:p>
          <a:p>
            <a:pPr marL="285750" indent="-285750">
              <a:buFont typeface="Arial" panose="020B0604020202020204" pitchFamily="34" charset="0"/>
              <a:buChar char="•"/>
            </a:pPr>
            <a:r>
              <a:rPr lang="en-US" dirty="0" smtClean="0"/>
              <a:t>Multi-Vendor Network Monitoring</a:t>
            </a:r>
          </a:p>
          <a:p>
            <a:pPr marL="285750" indent="-285750">
              <a:buFont typeface="Arial" panose="020B0604020202020204" pitchFamily="34" charset="0"/>
              <a:buChar char="•"/>
            </a:pPr>
            <a:r>
              <a:rPr lang="en-US" dirty="0" smtClean="0"/>
              <a:t>Real </a:t>
            </a:r>
            <a:r>
              <a:rPr lang="en-US" dirty="0"/>
              <a:t>Time Monitoring And Visibility</a:t>
            </a:r>
          </a:p>
          <a:p>
            <a:pPr marL="285750" indent="-285750">
              <a:buFont typeface="Arial" panose="020B0604020202020204" pitchFamily="34" charset="0"/>
              <a:buChar char="•"/>
            </a:pPr>
            <a:r>
              <a:rPr lang="en-US" dirty="0"/>
              <a:t>Device Discovery</a:t>
            </a:r>
          </a:p>
          <a:p>
            <a:pPr marL="285750" indent="-285750">
              <a:buFont typeface="Arial" panose="020B0604020202020204" pitchFamily="34" charset="0"/>
              <a:buChar char="•"/>
            </a:pPr>
            <a:r>
              <a:rPr lang="en-US" dirty="0"/>
              <a:t>Better Network Planning And Provisioning</a:t>
            </a:r>
          </a:p>
          <a:p>
            <a:pPr marL="285750" indent="-285750">
              <a:buFont typeface="Arial" panose="020B0604020202020204" pitchFamily="34" charset="0"/>
              <a:buChar char="•"/>
            </a:pPr>
            <a:r>
              <a:rPr lang="en-US" dirty="0" smtClean="0"/>
              <a:t>Troubleshooting </a:t>
            </a:r>
            <a:r>
              <a:rPr lang="en-US" dirty="0"/>
              <a:t>And Diagnostics</a:t>
            </a:r>
          </a:p>
          <a:p>
            <a:pPr marL="285750" indent="-285750">
              <a:buFont typeface="Arial" panose="020B0604020202020204" pitchFamily="34" charset="0"/>
              <a:buChar char="•"/>
            </a:pPr>
            <a:r>
              <a:rPr lang="en-US" dirty="0"/>
              <a:t>Root Cause Analysis And Event Correlation</a:t>
            </a:r>
          </a:p>
          <a:p>
            <a:pPr marL="285750" indent="-285750">
              <a:buFont typeface="Arial" panose="020B0604020202020204" pitchFamily="34" charset="0"/>
              <a:buChar char="•"/>
            </a:pPr>
            <a:r>
              <a:rPr lang="en-US" dirty="0"/>
              <a:t>Configuration Management</a:t>
            </a:r>
          </a:p>
          <a:p>
            <a:pPr marL="285750" indent="-285750">
              <a:buFont typeface="Arial" panose="020B0604020202020204" pitchFamily="34" charset="0"/>
              <a:buChar char="•"/>
            </a:pPr>
            <a:r>
              <a:rPr lang="en-US" dirty="0"/>
              <a:t>Easy To Use Web Interface</a:t>
            </a:r>
          </a:p>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041" y="776411"/>
            <a:ext cx="8023031" cy="5608806"/>
          </a:xfrm>
          <a:prstGeom prst="rect">
            <a:avLst/>
          </a:prstGeom>
        </p:spPr>
      </p:pic>
      <p:pic>
        <p:nvPicPr>
          <p:cNvPr id="10" name="Picture 9"/>
          <p:cNvPicPr>
            <a:picLocks noChangeAspect="1"/>
          </p:cNvPicPr>
          <p:nvPr/>
        </p:nvPicPr>
        <p:blipFill>
          <a:blip r:embed="rId5"/>
          <a:stretch>
            <a:fillRect/>
          </a:stretch>
        </p:blipFill>
        <p:spPr>
          <a:xfrm>
            <a:off x="6029325" y="4029075"/>
            <a:ext cx="1300480" cy="975360"/>
          </a:xfrm>
          <a:prstGeom prst="rect">
            <a:avLst/>
          </a:prstGeom>
        </p:spPr>
      </p:pic>
      <p:pic>
        <p:nvPicPr>
          <p:cNvPr id="11" name="Picture 10"/>
          <p:cNvPicPr>
            <a:picLocks noChangeAspect="1"/>
          </p:cNvPicPr>
          <p:nvPr/>
        </p:nvPicPr>
        <p:blipFill>
          <a:blip r:embed="rId6"/>
          <a:stretch>
            <a:fillRect/>
          </a:stretch>
        </p:blipFill>
        <p:spPr>
          <a:xfrm>
            <a:off x="4543425" y="3276600"/>
            <a:ext cx="1226566" cy="454660"/>
          </a:xfrm>
          <a:prstGeom prst="rect">
            <a:avLst/>
          </a:prstGeom>
        </p:spPr>
      </p:pic>
      <p:pic>
        <p:nvPicPr>
          <p:cNvPr id="12" name="Picture 11"/>
          <p:cNvPicPr>
            <a:picLocks noChangeAspect="1"/>
          </p:cNvPicPr>
          <p:nvPr/>
        </p:nvPicPr>
        <p:blipFill>
          <a:blip r:embed="rId7"/>
          <a:stretch>
            <a:fillRect/>
          </a:stretch>
        </p:blipFill>
        <p:spPr>
          <a:xfrm>
            <a:off x="4543425" y="3733800"/>
            <a:ext cx="650240" cy="340360"/>
          </a:xfrm>
          <a:prstGeom prst="rect">
            <a:avLst/>
          </a:prstGeom>
        </p:spPr>
      </p:pic>
      <p:pic>
        <p:nvPicPr>
          <p:cNvPr id="13" name="Picture 12"/>
          <p:cNvPicPr>
            <a:picLocks noChangeAspect="1"/>
          </p:cNvPicPr>
          <p:nvPr/>
        </p:nvPicPr>
        <p:blipFill>
          <a:blip r:embed="rId8"/>
          <a:stretch>
            <a:fillRect/>
          </a:stretch>
        </p:blipFill>
        <p:spPr>
          <a:xfrm>
            <a:off x="4848225" y="3733800"/>
            <a:ext cx="1300480" cy="867410"/>
          </a:xfrm>
          <a:prstGeom prst="rect">
            <a:avLst/>
          </a:prstGeom>
        </p:spPr>
      </p:pic>
      <p:pic>
        <p:nvPicPr>
          <p:cNvPr id="14" name="Picture 13"/>
          <p:cNvPicPr>
            <a:picLocks noChangeAspect="1"/>
          </p:cNvPicPr>
          <p:nvPr/>
        </p:nvPicPr>
        <p:blipFill>
          <a:blip r:embed="rId9"/>
          <a:stretch>
            <a:fillRect/>
          </a:stretch>
        </p:blipFill>
        <p:spPr>
          <a:xfrm>
            <a:off x="4467225" y="5410200"/>
            <a:ext cx="1300480" cy="717550"/>
          </a:xfrm>
          <a:prstGeom prst="rect">
            <a:avLst/>
          </a:prstGeom>
        </p:spPr>
      </p:pic>
      <p:pic>
        <p:nvPicPr>
          <p:cNvPr id="15" name="Picture 14"/>
          <p:cNvPicPr>
            <a:picLocks noChangeAspect="1"/>
          </p:cNvPicPr>
          <p:nvPr/>
        </p:nvPicPr>
        <p:blipFill>
          <a:blip r:embed="rId10"/>
          <a:stretch>
            <a:fillRect/>
          </a:stretch>
        </p:blipFill>
        <p:spPr>
          <a:xfrm>
            <a:off x="4543425" y="4267200"/>
            <a:ext cx="650240" cy="687070"/>
          </a:xfrm>
          <a:prstGeom prst="rect">
            <a:avLst/>
          </a:prstGeom>
        </p:spPr>
      </p:pic>
      <p:pic>
        <p:nvPicPr>
          <p:cNvPr id="16" name="Picture 15"/>
          <p:cNvPicPr>
            <a:picLocks noChangeAspect="1"/>
          </p:cNvPicPr>
          <p:nvPr/>
        </p:nvPicPr>
        <p:blipFill>
          <a:blip r:embed="rId11"/>
          <a:stretch>
            <a:fillRect/>
          </a:stretch>
        </p:blipFill>
        <p:spPr>
          <a:xfrm>
            <a:off x="5153025" y="4648200"/>
            <a:ext cx="650240" cy="687070"/>
          </a:xfrm>
          <a:prstGeom prst="rect">
            <a:avLst/>
          </a:prstGeom>
        </p:spPr>
      </p:pic>
      <p:sp>
        <p:nvSpPr>
          <p:cNvPr id="21" name="Rounded Rectangle 20"/>
          <p:cNvSpPr/>
          <p:nvPr/>
        </p:nvSpPr>
        <p:spPr bwMode="auto">
          <a:xfrm>
            <a:off x="9153525" y="2241612"/>
            <a:ext cx="1501672" cy="4051176"/>
          </a:xfrm>
          <a:prstGeom prst="roundRect">
            <a:avLst>
              <a:gd name="adj" fmla="val 10078"/>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rtlCol="0" anchor="t" anchorCtr="0" compatLnSpc="1">
            <a:prstTxWarp prst="textNoShape">
              <a:avLst/>
            </a:prstTxWarp>
          </a:bodyPr>
          <a:lstStyle/>
          <a:p>
            <a:pPr defTabSz="1219170" eaLnBrk="0" fontAlgn="base" hangingPunct="0">
              <a:spcBef>
                <a:spcPct val="0"/>
              </a:spcBef>
              <a:spcAft>
                <a:spcPct val="0"/>
              </a:spcAft>
            </a:pPr>
            <a:endParaRPr lang="en-US" sz="2700">
              <a:latin typeface="Arial" charset="0"/>
              <a:ea typeface="ＭＳ Ｐゴシック" pitchFamily="34" charset="-128"/>
            </a:endParaRPr>
          </a:p>
        </p:txBody>
      </p:sp>
      <p:sp>
        <p:nvSpPr>
          <p:cNvPr id="22" name="TextBox 21"/>
          <p:cNvSpPr txBox="1"/>
          <p:nvPr/>
        </p:nvSpPr>
        <p:spPr>
          <a:xfrm>
            <a:off x="9229725" y="2394012"/>
            <a:ext cx="1318905" cy="584776"/>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1600" b="1" dirty="0" smtClean="0">
                <a:latin typeface="Arial" panose="020B0604020202020204" pitchFamily="34" charset="0"/>
                <a:cs typeface="Arial" panose="020B0604020202020204" pitchFamily="34" charset="0"/>
              </a:rPr>
              <a:t>Legacy Wired</a:t>
            </a:r>
            <a:endParaRPr lang="en-US" sz="1600" b="1" dirty="0">
              <a:latin typeface="Arial" panose="020B0604020202020204" pitchFamily="34" charset="0"/>
              <a:cs typeface="Arial" panose="020B0604020202020204" pitchFamily="34" charset="0"/>
            </a:endParaRPr>
          </a:p>
        </p:txBody>
      </p:sp>
      <p:pic>
        <p:nvPicPr>
          <p:cNvPr id="23" name="Picture 5"/>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534525" y="3994212"/>
            <a:ext cx="777548" cy="622486"/>
          </a:xfrm>
          <a:prstGeom prst="rect">
            <a:avLst/>
          </a:prstGeom>
          <a:noFill/>
          <a:ln w="9360">
            <a:noFill/>
            <a:miter lim="800000"/>
            <a:headEnd/>
            <a:tailEnd/>
          </a:ln>
        </p:spPr>
      </p:pic>
      <p:pic>
        <p:nvPicPr>
          <p:cNvPr id="24" name="Picture 4"/>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601337" y="3404675"/>
            <a:ext cx="643928" cy="501222"/>
          </a:xfrm>
          <a:prstGeom prst="rect">
            <a:avLst/>
          </a:prstGeom>
          <a:noFill/>
          <a:ln w="9360">
            <a:noFill/>
            <a:miter lim="800000"/>
            <a:headEnd/>
            <a:tailEnd/>
          </a:ln>
        </p:spPr>
      </p:pic>
      <p:sp>
        <p:nvSpPr>
          <p:cNvPr id="25" name="TextBox 24"/>
          <p:cNvSpPr txBox="1"/>
          <p:nvPr/>
        </p:nvSpPr>
        <p:spPr>
          <a:xfrm>
            <a:off x="9297967" y="4637429"/>
            <a:ext cx="1250663" cy="646331"/>
          </a:xfrm>
          <a:prstGeom prst="rect">
            <a:avLst/>
          </a:prstGeom>
          <a:noFill/>
        </p:spPr>
        <p:txBody>
          <a:bodyPr wrap="square" rtlCol="0">
            <a:spAutoFit/>
          </a:bodyPr>
          <a:lstStyle/>
          <a:p>
            <a:pPr algn="ctr">
              <a:spcBef>
                <a:spcPts val="533"/>
              </a:spcBef>
            </a:pPr>
            <a:r>
              <a:rPr lang="en-US" sz="1200" b="1" dirty="0">
                <a:solidFill>
                  <a:schemeClr val="bg1"/>
                </a:solidFill>
                <a:latin typeface="Arial" panose="020B0604020202020204" pitchFamily="34" charset="0"/>
                <a:cs typeface="Arial" panose="020B0604020202020204" pitchFamily="34" charset="0"/>
              </a:rPr>
              <a:t>Any MIB-II compliant device</a:t>
            </a:r>
          </a:p>
        </p:txBody>
      </p:sp>
    </p:spTree>
    <p:extLst>
      <p:ext uri="{BB962C8B-B14F-4D97-AF65-F5344CB8AC3E}">
        <p14:creationId xmlns:p14="http://schemas.microsoft.com/office/powerpoint/2010/main" val="154909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8427" y="406157"/>
            <a:ext cx="10969943" cy="852364"/>
          </a:xfrm>
        </p:spPr>
        <p:txBody>
          <a:bodyPr/>
          <a:lstStyle/>
          <a:p>
            <a:r>
              <a:rPr lang="en-US" dirty="0"/>
              <a:t>PCI Compliance</a:t>
            </a:r>
          </a:p>
        </p:txBody>
      </p:sp>
      <p:pic>
        <p:nvPicPr>
          <p:cNvPr id="5" name="Content Placeholder 4"/>
          <p:cNvPicPr>
            <a:picLocks noGrp="1" noChangeAspect="1"/>
          </p:cNvPicPr>
          <p:nvPr>
            <p:ph sz="half" idx="1"/>
          </p:nvPr>
        </p:nvPicPr>
        <p:blipFill>
          <a:blip r:embed="rId4"/>
          <a:stretch>
            <a:fillRect/>
          </a:stretch>
        </p:blipFill>
        <p:spPr>
          <a:xfrm>
            <a:off x="398426" y="1078523"/>
            <a:ext cx="11254311" cy="4865077"/>
          </a:xfrm>
          <a:prstGeom prst="rect">
            <a:avLst/>
          </a:prstGeom>
        </p:spPr>
      </p:pic>
    </p:spTree>
    <p:extLst>
      <p:ext uri="{BB962C8B-B14F-4D97-AF65-F5344CB8AC3E}">
        <p14:creationId xmlns:p14="http://schemas.microsoft.com/office/powerpoint/2010/main" val="357390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ea typeface="Arial" panose="020B0604020202020204" pitchFamily="34" charset="0"/>
                <a:cs typeface="Arial" panose="020B0604020202020204" pitchFamily="34" charset="0"/>
              </a:rPr>
              <a:t>UI</a:t>
            </a:r>
            <a:endParaRPr lang="en-MY" dirty="0"/>
          </a:p>
        </p:txBody>
      </p:sp>
    </p:spTree>
    <p:custDataLst>
      <p:tags r:id="rId1"/>
    </p:custDataLst>
    <p:extLst>
      <p:ext uri="{BB962C8B-B14F-4D97-AF65-F5344CB8AC3E}">
        <p14:creationId xmlns:p14="http://schemas.microsoft.com/office/powerpoint/2010/main" val="2908164343"/>
      </p:ext>
    </p:extLst>
  </p:cSld>
  <p:clrMapOvr>
    <a:masterClrMapping/>
  </p:clrMapOvr>
  <p:transition advClick="0" advTm="3829">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Graphs in </a:t>
            </a:r>
            <a:r>
              <a:rPr lang="en-US" dirty="0" err="1"/>
              <a:t>AirWave</a:t>
            </a:r>
            <a:r>
              <a:rPr lang="en-US" dirty="0"/>
              <a:t> are coded in HTML5</a:t>
            </a:r>
          </a:p>
        </p:txBody>
      </p:sp>
      <p:pic>
        <p:nvPicPr>
          <p:cNvPr id="5" name="Content Placeholder 4"/>
          <p:cNvPicPr>
            <a:picLocks noGrp="1" noChangeAspect="1"/>
          </p:cNvPicPr>
          <p:nvPr>
            <p:ph sz="half" idx="1"/>
          </p:nvPr>
        </p:nvPicPr>
        <p:blipFill>
          <a:blip r:embed="rId4"/>
          <a:stretch>
            <a:fillRect/>
          </a:stretch>
        </p:blipFill>
        <p:spPr>
          <a:xfrm>
            <a:off x="609600" y="1703071"/>
            <a:ext cx="10111740" cy="4469130"/>
          </a:xfrm>
          <a:prstGeom prst="rect">
            <a:avLst/>
          </a:prstGeom>
        </p:spPr>
      </p:pic>
    </p:spTree>
    <p:extLst>
      <p:ext uri="{BB962C8B-B14F-4D97-AF65-F5344CB8AC3E}">
        <p14:creationId xmlns:p14="http://schemas.microsoft.com/office/powerpoint/2010/main" val="139499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0990" y="439226"/>
            <a:ext cx="10969943" cy="852364"/>
          </a:xfrm>
        </p:spPr>
        <p:txBody>
          <a:bodyPr/>
          <a:lstStyle/>
          <a:p>
            <a:r>
              <a:rPr lang="en-US" dirty="0"/>
              <a:t>Views </a:t>
            </a:r>
          </a:p>
        </p:txBody>
      </p:sp>
      <p:pic>
        <p:nvPicPr>
          <p:cNvPr id="5" name="Content Placeholder 4"/>
          <p:cNvPicPr>
            <a:picLocks noGrp="1" noChangeAspect="1"/>
          </p:cNvPicPr>
          <p:nvPr>
            <p:ph sz="half" idx="1"/>
          </p:nvPr>
        </p:nvPicPr>
        <p:blipFill>
          <a:blip r:embed="rId4"/>
          <a:stretch>
            <a:fillRect/>
          </a:stretch>
        </p:blipFill>
        <p:spPr>
          <a:xfrm>
            <a:off x="300990" y="1120140"/>
            <a:ext cx="10820400" cy="4846320"/>
          </a:xfrm>
          <a:prstGeom prst="rect">
            <a:avLst/>
          </a:prstGeom>
        </p:spPr>
      </p:pic>
      <p:sp>
        <p:nvSpPr>
          <p:cNvPr id="4" name="Content Placeholder 3"/>
          <p:cNvSpPr>
            <a:spLocks noGrp="1"/>
          </p:cNvSpPr>
          <p:nvPr>
            <p:ph sz="half" idx="2"/>
          </p:nvPr>
        </p:nvSpPr>
        <p:spPr>
          <a:xfrm>
            <a:off x="7506494" y="5554980"/>
            <a:ext cx="4685506" cy="4572000"/>
          </a:xfrm>
        </p:spPr>
        <p:txBody>
          <a:bodyPr/>
          <a:lstStyle/>
          <a:p>
            <a:r>
              <a:rPr lang="en-US" dirty="0"/>
              <a:t>Select columns and filters to display the desired set of views</a:t>
            </a:r>
          </a:p>
          <a:p>
            <a:endParaRPr lang="en-US" dirty="0"/>
          </a:p>
        </p:txBody>
      </p:sp>
    </p:spTree>
    <p:extLst>
      <p:ext uri="{BB962C8B-B14F-4D97-AF65-F5344CB8AC3E}">
        <p14:creationId xmlns:p14="http://schemas.microsoft.com/office/powerpoint/2010/main" val="182561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FF"/>
                </a:solidFill>
                <a:ea typeface="Arial" panose="020B0604020202020204" pitchFamily="34" charset="0"/>
                <a:cs typeface="Arial" panose="020B0604020202020204" pitchFamily="34" charset="0"/>
              </a:rPr>
              <a:t>V</a:t>
            </a:r>
            <a:r>
              <a:rPr lang="en-US" b="1" cap="none" dirty="0" smtClean="0">
                <a:solidFill>
                  <a:srgbClr val="FFFFFF"/>
                </a:solidFill>
                <a:ea typeface="Arial" panose="020B0604020202020204" pitchFamily="34" charset="0"/>
                <a:cs typeface="Arial" panose="020B0604020202020204" pitchFamily="34" charset="0"/>
              </a:rPr>
              <a:t>isual</a:t>
            </a:r>
            <a:r>
              <a:rPr lang="en-US" b="1" dirty="0" smtClean="0">
                <a:solidFill>
                  <a:srgbClr val="FFFFFF"/>
                </a:solidFill>
                <a:ea typeface="Arial" panose="020B0604020202020204" pitchFamily="34" charset="0"/>
                <a:cs typeface="Arial" panose="020B0604020202020204" pitchFamily="34" charset="0"/>
              </a:rPr>
              <a:t>RF</a:t>
            </a:r>
            <a:endParaRPr lang="en-MY" dirty="0"/>
          </a:p>
        </p:txBody>
      </p:sp>
    </p:spTree>
    <p:custDataLst>
      <p:tags r:id="rId1"/>
    </p:custDataLst>
    <p:extLst>
      <p:ext uri="{BB962C8B-B14F-4D97-AF65-F5344CB8AC3E}">
        <p14:creationId xmlns:p14="http://schemas.microsoft.com/office/powerpoint/2010/main" val="3825255255"/>
      </p:ext>
    </p:extLst>
  </p:cSld>
  <p:clrMapOvr>
    <a:masterClrMapping/>
  </p:clrMapOvr>
  <p:transition advClick="0" advTm="4621">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6552" y="519236"/>
            <a:ext cx="10969943" cy="852364"/>
          </a:xfrm>
        </p:spPr>
        <p:txBody>
          <a:bodyPr/>
          <a:lstStyle/>
          <a:p>
            <a:r>
              <a:rPr lang="en-US" dirty="0" err="1"/>
              <a:t>VisualRF</a:t>
            </a:r>
            <a:r>
              <a:rPr lang="en-US" dirty="0"/>
              <a:t> – Floor Upload Wizard</a:t>
            </a:r>
          </a:p>
        </p:txBody>
      </p:sp>
      <p:pic>
        <p:nvPicPr>
          <p:cNvPr id="5" name="Content Placeholder 4"/>
          <p:cNvPicPr>
            <a:picLocks noGrp="1" noChangeAspect="1"/>
          </p:cNvPicPr>
          <p:nvPr>
            <p:ph sz="half" idx="1"/>
          </p:nvPr>
        </p:nvPicPr>
        <p:blipFill>
          <a:blip r:embed="rId4"/>
          <a:stretch>
            <a:fillRect/>
          </a:stretch>
        </p:blipFill>
        <p:spPr>
          <a:xfrm>
            <a:off x="198120" y="1640205"/>
            <a:ext cx="7882890" cy="4339590"/>
          </a:xfrm>
          <a:prstGeom prst="rect">
            <a:avLst/>
          </a:prstGeom>
        </p:spPr>
      </p:pic>
      <p:sp>
        <p:nvSpPr>
          <p:cNvPr id="4" name="Content Placeholder 3"/>
          <p:cNvSpPr>
            <a:spLocks noGrp="1"/>
          </p:cNvSpPr>
          <p:nvPr>
            <p:ph sz="half" idx="2"/>
          </p:nvPr>
        </p:nvSpPr>
        <p:spPr>
          <a:xfrm>
            <a:off x="8447564" y="3169920"/>
            <a:ext cx="5303520" cy="4572000"/>
          </a:xfrm>
        </p:spPr>
        <p:txBody>
          <a:bodyPr>
            <a:normAutofit/>
          </a:bodyPr>
          <a:lstStyle/>
          <a:p>
            <a:r>
              <a:rPr lang="en-US" sz="1800" dirty="0" smtClean="0"/>
              <a:t>3 Easy steps to monitor your floor</a:t>
            </a:r>
          </a:p>
          <a:p>
            <a:endParaRPr lang="en-US" sz="1800" dirty="0"/>
          </a:p>
          <a:p>
            <a:pPr marL="0" indent="0">
              <a:buNone/>
            </a:pPr>
            <a:r>
              <a:rPr lang="en-US" sz="1800" dirty="0" smtClean="0"/>
              <a:t>Import the floor plan</a:t>
            </a:r>
          </a:p>
          <a:p>
            <a:pPr marL="0" indent="0">
              <a:buNone/>
            </a:pPr>
            <a:r>
              <a:rPr lang="en-US" sz="1800" dirty="0" smtClean="0"/>
              <a:t>Measure it</a:t>
            </a:r>
          </a:p>
          <a:p>
            <a:pPr marL="0" indent="0">
              <a:buNone/>
            </a:pPr>
            <a:r>
              <a:rPr lang="en-US" sz="1800" dirty="0" smtClean="0"/>
              <a:t>Place the APs</a:t>
            </a:r>
            <a:endParaRPr lang="en-US" sz="1800" dirty="0"/>
          </a:p>
        </p:txBody>
      </p:sp>
    </p:spTree>
    <p:extLst>
      <p:ext uri="{BB962C8B-B14F-4D97-AF65-F5344CB8AC3E}">
        <p14:creationId xmlns:p14="http://schemas.microsoft.com/office/powerpoint/2010/main" val="306120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6552" y="519237"/>
            <a:ext cx="10969943" cy="852364"/>
          </a:xfrm>
        </p:spPr>
        <p:txBody>
          <a:bodyPr/>
          <a:lstStyle/>
          <a:p>
            <a:r>
              <a:rPr lang="en-US" dirty="0" err="1"/>
              <a:t>VisualRF</a:t>
            </a:r>
            <a:r>
              <a:rPr lang="en-US" dirty="0"/>
              <a:t> – </a:t>
            </a:r>
            <a:r>
              <a:rPr lang="en-US" dirty="0" err="1"/>
              <a:t>Heatmaps</a:t>
            </a:r>
            <a:r>
              <a:rPr lang="en-US" dirty="0"/>
              <a:t>  &amp; Overlays </a:t>
            </a:r>
          </a:p>
        </p:txBody>
      </p:sp>
      <p:pic>
        <p:nvPicPr>
          <p:cNvPr id="5" name="Content Placeholder 4"/>
          <p:cNvPicPr>
            <a:picLocks noGrp="1" noChangeAspect="1"/>
          </p:cNvPicPr>
          <p:nvPr>
            <p:ph sz="half" idx="1"/>
          </p:nvPr>
        </p:nvPicPr>
        <p:blipFill>
          <a:blip r:embed="rId4"/>
          <a:stretch>
            <a:fillRect/>
          </a:stretch>
        </p:blipFill>
        <p:spPr>
          <a:xfrm>
            <a:off x="609600" y="1524001"/>
            <a:ext cx="7562850" cy="4419600"/>
          </a:xfrm>
          <a:prstGeom prst="rect">
            <a:avLst/>
          </a:prstGeom>
        </p:spPr>
      </p:pic>
      <p:sp>
        <p:nvSpPr>
          <p:cNvPr id="4" name="Content Placeholder 3"/>
          <p:cNvSpPr>
            <a:spLocks noGrp="1"/>
          </p:cNvSpPr>
          <p:nvPr>
            <p:ph sz="half" idx="2"/>
          </p:nvPr>
        </p:nvSpPr>
        <p:spPr>
          <a:xfrm>
            <a:off x="8378984" y="3970020"/>
            <a:ext cx="5303520" cy="4572000"/>
          </a:xfrm>
        </p:spPr>
        <p:txBody>
          <a:bodyPr/>
          <a:lstStyle/>
          <a:p>
            <a:r>
              <a:rPr lang="en-US" sz="2000" dirty="0" err="1"/>
              <a:t>Heatmap</a:t>
            </a:r>
            <a:r>
              <a:rPr lang="en-US" sz="2000" dirty="0"/>
              <a:t> with </a:t>
            </a:r>
            <a:r>
              <a:rPr lang="en-US" sz="2000" dirty="0" err="1"/>
              <a:t>Heatmap</a:t>
            </a:r>
            <a:r>
              <a:rPr lang="en-US" sz="2000" dirty="0"/>
              <a:t> History</a:t>
            </a:r>
          </a:p>
          <a:p>
            <a:endParaRPr lang="en-US" dirty="0"/>
          </a:p>
        </p:txBody>
      </p:sp>
    </p:spTree>
    <p:extLst>
      <p:ext uri="{BB962C8B-B14F-4D97-AF65-F5344CB8AC3E}">
        <p14:creationId xmlns:p14="http://schemas.microsoft.com/office/powerpoint/2010/main" val="94706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VisualRF</a:t>
            </a:r>
            <a:r>
              <a:rPr lang="en-US" dirty="0"/>
              <a:t> in HTML5</a:t>
            </a:r>
          </a:p>
        </p:txBody>
      </p:sp>
      <p:pic>
        <p:nvPicPr>
          <p:cNvPr id="5" name="Content Placeholder 4"/>
          <p:cNvPicPr>
            <a:picLocks noGrp="1" noChangeAspect="1"/>
          </p:cNvPicPr>
          <p:nvPr>
            <p:ph sz="half" idx="1"/>
          </p:nvPr>
        </p:nvPicPr>
        <p:blipFill>
          <a:blip r:embed="rId4"/>
          <a:stretch>
            <a:fillRect/>
          </a:stretch>
        </p:blipFill>
        <p:spPr>
          <a:xfrm>
            <a:off x="790574" y="1565911"/>
            <a:ext cx="10547985" cy="4491990"/>
          </a:xfrm>
          <a:prstGeom prst="rect">
            <a:avLst/>
          </a:prstGeom>
        </p:spPr>
      </p:pic>
    </p:spTree>
    <p:extLst>
      <p:ext uri="{BB962C8B-B14F-4D97-AF65-F5344CB8AC3E}">
        <p14:creationId xmlns:p14="http://schemas.microsoft.com/office/powerpoint/2010/main" val="189785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348" y="525780"/>
            <a:ext cx="10969943" cy="852364"/>
          </a:xfrm>
        </p:spPr>
        <p:txBody>
          <a:bodyPr/>
          <a:lstStyle/>
          <a:p>
            <a:r>
              <a:rPr lang="en-US" dirty="0"/>
              <a:t>Channel Overlay</a:t>
            </a:r>
          </a:p>
        </p:txBody>
      </p:sp>
      <p:pic>
        <p:nvPicPr>
          <p:cNvPr id="5" name="Content Placeholder 4"/>
          <p:cNvPicPr>
            <a:picLocks noGrp="1" noChangeAspect="1"/>
          </p:cNvPicPr>
          <p:nvPr>
            <p:ph sz="half" idx="1"/>
          </p:nvPr>
        </p:nvPicPr>
        <p:blipFill>
          <a:blip r:embed="rId4"/>
          <a:stretch>
            <a:fillRect/>
          </a:stretch>
        </p:blipFill>
        <p:spPr>
          <a:xfrm>
            <a:off x="896148" y="1378144"/>
            <a:ext cx="3858732" cy="4421526"/>
          </a:xfrm>
          <a:prstGeom prst="rect">
            <a:avLst/>
          </a:prstGeom>
        </p:spPr>
      </p:pic>
      <p:sp>
        <p:nvSpPr>
          <p:cNvPr id="4" name="Content Placeholder 3"/>
          <p:cNvSpPr>
            <a:spLocks noGrp="1"/>
          </p:cNvSpPr>
          <p:nvPr>
            <p:ph sz="half" idx="2"/>
          </p:nvPr>
        </p:nvSpPr>
        <p:spPr>
          <a:xfrm>
            <a:off x="5235734" y="5135880"/>
            <a:ext cx="5303520" cy="4572000"/>
          </a:xfrm>
        </p:spPr>
        <p:txBody>
          <a:bodyPr/>
          <a:lstStyle/>
          <a:p>
            <a:r>
              <a:rPr lang="en-US" sz="2000" dirty="0"/>
              <a:t>Identify Overlapping Regions</a:t>
            </a:r>
          </a:p>
          <a:p>
            <a:endParaRPr lang="en-US" dirty="0"/>
          </a:p>
        </p:txBody>
      </p:sp>
      <p:pic>
        <p:nvPicPr>
          <p:cNvPr id="6" name="Picture 5"/>
          <p:cNvPicPr>
            <a:picLocks noChangeAspect="1"/>
          </p:cNvPicPr>
          <p:nvPr/>
        </p:nvPicPr>
        <p:blipFill>
          <a:blip r:embed="rId5"/>
          <a:stretch>
            <a:fillRect/>
          </a:stretch>
        </p:blipFill>
        <p:spPr>
          <a:xfrm>
            <a:off x="5695319" y="646665"/>
            <a:ext cx="5555143" cy="3151905"/>
          </a:xfrm>
          <a:prstGeom prst="rect">
            <a:avLst/>
          </a:prstGeom>
        </p:spPr>
      </p:pic>
    </p:spTree>
    <p:extLst>
      <p:ext uri="{BB962C8B-B14F-4D97-AF65-F5344CB8AC3E}">
        <p14:creationId xmlns:p14="http://schemas.microsoft.com/office/powerpoint/2010/main" val="67503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ea typeface="Arial" panose="020B0604020202020204" pitchFamily="34" charset="0"/>
                <a:cs typeface="Arial" panose="020B0604020202020204" pitchFamily="34" charset="0"/>
              </a:rPr>
              <a:t>Configuration</a:t>
            </a:r>
            <a:endParaRPr lang="en-MY" dirty="0"/>
          </a:p>
        </p:txBody>
      </p:sp>
    </p:spTree>
    <p:custDataLst>
      <p:tags r:id="rId1"/>
    </p:custDataLst>
    <p:extLst>
      <p:ext uri="{BB962C8B-B14F-4D97-AF65-F5344CB8AC3E}">
        <p14:creationId xmlns:p14="http://schemas.microsoft.com/office/powerpoint/2010/main" val="2678724169"/>
      </p:ext>
    </p:extLst>
  </p:cSld>
  <p:clrMapOvr>
    <a:masterClrMapping/>
  </p:clrMapOvr>
  <p:transition advClick="0" advTm="13059">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817" y="509711"/>
            <a:ext cx="10969943" cy="852364"/>
          </a:xfrm>
        </p:spPr>
        <p:txBody>
          <a:bodyPr/>
          <a:lstStyle/>
          <a:p>
            <a:r>
              <a:rPr lang="en-US" dirty="0" smtClean="0"/>
              <a:t>Airwave Components</a:t>
            </a:r>
            <a:endParaRPr lang="en-US" dirty="0"/>
          </a:p>
        </p:txBody>
      </p:sp>
      <p:sp>
        <p:nvSpPr>
          <p:cNvPr id="3" name="Content Placeholder 2"/>
          <p:cNvSpPr>
            <a:spLocks noGrp="1"/>
          </p:cNvSpPr>
          <p:nvPr>
            <p:ph sz="half" idx="1"/>
          </p:nvPr>
        </p:nvSpPr>
        <p:spPr>
          <a:xfrm>
            <a:off x="362268" y="1233487"/>
            <a:ext cx="5303520" cy="4572000"/>
          </a:xfrm>
        </p:spPr>
        <p:txBody>
          <a:bodyPr/>
          <a:lstStyle/>
          <a:p>
            <a:endParaRPr lang="en-US" dirty="0" smtClean="0"/>
          </a:p>
          <a:p>
            <a:r>
              <a:rPr lang="en-US" sz="2000" dirty="0" err="1" smtClean="0"/>
              <a:t>AppRF</a:t>
            </a:r>
            <a:endParaRPr lang="en-US" sz="2000" dirty="0" smtClean="0"/>
          </a:p>
          <a:p>
            <a:r>
              <a:rPr lang="en-US" sz="2000" dirty="0" smtClean="0"/>
              <a:t>UCC</a:t>
            </a:r>
          </a:p>
          <a:p>
            <a:r>
              <a:rPr lang="en-US" sz="2000" dirty="0" smtClean="0"/>
              <a:t>CLARITY</a:t>
            </a:r>
          </a:p>
          <a:p>
            <a:r>
              <a:rPr lang="en-US" sz="2000" dirty="0" smtClean="0"/>
              <a:t>CLIENT MONITORING</a:t>
            </a:r>
          </a:p>
          <a:p>
            <a:r>
              <a:rPr lang="en-US" sz="2000" dirty="0" smtClean="0"/>
              <a:t>TRIGGER</a:t>
            </a:r>
          </a:p>
          <a:p>
            <a:r>
              <a:rPr lang="en-US" sz="2000" dirty="0" smtClean="0"/>
              <a:t>REPORTS</a:t>
            </a:r>
          </a:p>
          <a:p>
            <a:r>
              <a:rPr lang="en-US" sz="2000" dirty="0" smtClean="0"/>
              <a:t>RAPIDS</a:t>
            </a:r>
          </a:p>
          <a:p>
            <a:r>
              <a:rPr lang="en-US" sz="2000" dirty="0" smtClean="0"/>
              <a:t>VISUALRF</a:t>
            </a:r>
          </a:p>
          <a:p>
            <a:r>
              <a:rPr lang="en-US" sz="2000" dirty="0" smtClean="0"/>
              <a:t>MASTER CONSOLE</a:t>
            </a:r>
          </a:p>
          <a:p>
            <a:r>
              <a:rPr lang="en-US" sz="2000" dirty="0" smtClean="0"/>
              <a:t>AIRWAVE FAILOVER</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362450" y="180975"/>
            <a:ext cx="7829550" cy="6677025"/>
          </a:xfrm>
        </p:spPr>
      </p:pic>
    </p:spTree>
    <p:extLst>
      <p:ext uri="{BB962C8B-B14F-4D97-AF65-F5344CB8AC3E}">
        <p14:creationId xmlns:p14="http://schemas.microsoft.com/office/powerpoint/2010/main" val="160697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IGC: Instant Graphical Configuration</a:t>
            </a:r>
            <a:endParaRPr lang="en-US" dirty="0">
              <a:blipFill>
                <a:blip r:embed="rId3"/>
                <a:tile tx="0" ty="0" sx="100000" sy="100000" flip="none" algn="tl"/>
              </a:blipFill>
            </a:endParaRPr>
          </a:p>
        </p:txBody>
      </p:sp>
      <p:pic>
        <p:nvPicPr>
          <p:cNvPr id="5" name="Content Placeholder 4"/>
          <p:cNvPicPr>
            <a:picLocks noGrp="1" noChangeAspect="1"/>
          </p:cNvPicPr>
          <p:nvPr>
            <p:ph sz="half" idx="1"/>
          </p:nvPr>
        </p:nvPicPr>
        <p:blipFill>
          <a:blip r:embed="rId4"/>
          <a:stretch>
            <a:fillRect/>
          </a:stretch>
        </p:blipFill>
        <p:spPr>
          <a:xfrm>
            <a:off x="609600" y="1634490"/>
            <a:ext cx="8980170" cy="4446270"/>
          </a:xfrm>
          <a:prstGeom prst="rect">
            <a:avLst/>
          </a:prstGeom>
        </p:spPr>
      </p:pic>
    </p:spTree>
    <p:extLst>
      <p:ext uri="{BB962C8B-B14F-4D97-AF65-F5344CB8AC3E}">
        <p14:creationId xmlns:p14="http://schemas.microsoft.com/office/powerpoint/2010/main" val="101504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5270" y="542096"/>
            <a:ext cx="10969943" cy="852364"/>
          </a:xfrm>
        </p:spPr>
        <p:txBody>
          <a:bodyPr/>
          <a:lstStyle/>
          <a:p>
            <a:r>
              <a:rPr lang="en-US" dirty="0">
                <a:solidFill>
                  <a:prstClr val="black"/>
                </a:solidFill>
              </a:rPr>
              <a:t>IGC: Notes and Multi-Edit</a:t>
            </a:r>
            <a:endParaRPr lang="en-US" dirty="0"/>
          </a:p>
        </p:txBody>
      </p:sp>
      <p:pic>
        <p:nvPicPr>
          <p:cNvPr id="5" name="Picture 4"/>
          <p:cNvPicPr>
            <a:picLocks noChangeAspect="1"/>
          </p:cNvPicPr>
          <p:nvPr/>
        </p:nvPicPr>
        <p:blipFill>
          <a:blip r:embed="rId4"/>
          <a:stretch>
            <a:fillRect/>
          </a:stretch>
        </p:blipFill>
        <p:spPr>
          <a:xfrm>
            <a:off x="255270" y="1847850"/>
            <a:ext cx="4699000" cy="3261360"/>
          </a:xfrm>
          <a:prstGeom prst="rect">
            <a:avLst/>
          </a:prstGeom>
          <a:effectLst>
            <a:outerShdw blurRad="50800" dist="38100" dir="8100000" algn="tr" rotWithShape="0">
              <a:prstClr val="black">
                <a:alpha val="40000"/>
              </a:prstClr>
            </a:outerShdw>
          </a:effectLst>
        </p:spPr>
      </p:pic>
      <p:pic>
        <p:nvPicPr>
          <p:cNvPr id="6" name="Picture 5"/>
          <p:cNvPicPr>
            <a:picLocks noChangeAspect="1"/>
          </p:cNvPicPr>
          <p:nvPr/>
        </p:nvPicPr>
        <p:blipFill>
          <a:blip r:embed="rId5"/>
          <a:stretch>
            <a:fillRect/>
          </a:stretch>
        </p:blipFill>
        <p:spPr>
          <a:xfrm>
            <a:off x="5055870" y="2762250"/>
            <a:ext cx="6879844" cy="315849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5037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Switch </a:t>
            </a:r>
            <a:r>
              <a:rPr lang="en-US" dirty="0" err="1">
                <a:solidFill>
                  <a:prstClr val="black"/>
                </a:solidFill>
              </a:rPr>
              <a:t>Config</a:t>
            </a:r>
            <a:endParaRPr lang="en-US" dirty="0"/>
          </a:p>
        </p:txBody>
      </p:sp>
      <p:pic>
        <p:nvPicPr>
          <p:cNvPr id="5" name="Content Placeholder 4"/>
          <p:cNvPicPr>
            <a:picLocks noGrp="1" noChangeAspect="1"/>
          </p:cNvPicPr>
          <p:nvPr>
            <p:ph sz="half" idx="1"/>
          </p:nvPr>
        </p:nvPicPr>
        <p:blipFill>
          <a:blip r:embed="rId3"/>
          <a:stretch>
            <a:fillRect/>
          </a:stretch>
        </p:blipFill>
        <p:spPr>
          <a:xfrm>
            <a:off x="609600" y="1703070"/>
            <a:ext cx="9963150" cy="4171950"/>
          </a:xfrm>
          <a:prstGeom prst="rect">
            <a:avLst/>
          </a:prstGeom>
        </p:spPr>
      </p:pic>
    </p:spTree>
    <p:extLst>
      <p:ext uri="{BB962C8B-B14F-4D97-AF65-F5344CB8AC3E}">
        <p14:creationId xmlns:p14="http://schemas.microsoft.com/office/powerpoint/2010/main" val="302160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Provisioning Using Activate</a:t>
            </a:r>
          </a:p>
        </p:txBody>
      </p:sp>
      <p:pic>
        <p:nvPicPr>
          <p:cNvPr id="5" name="Picture 4"/>
          <p:cNvPicPr>
            <a:picLocks noChangeAspect="1"/>
          </p:cNvPicPr>
          <p:nvPr/>
        </p:nvPicPr>
        <p:blipFill>
          <a:blip r:embed="rId4"/>
          <a:stretch>
            <a:fillRect/>
          </a:stretch>
        </p:blipFill>
        <p:spPr>
          <a:xfrm>
            <a:off x="424641" y="1154430"/>
            <a:ext cx="11339543" cy="5196313"/>
          </a:xfrm>
          <a:prstGeom prst="rect">
            <a:avLst/>
          </a:prstGeom>
        </p:spPr>
      </p:pic>
    </p:spTree>
    <p:extLst>
      <p:ext uri="{BB962C8B-B14F-4D97-AF65-F5344CB8AC3E}">
        <p14:creationId xmlns:p14="http://schemas.microsoft.com/office/powerpoint/2010/main" val="31779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Controller </a:t>
            </a:r>
            <a:r>
              <a:rPr lang="en-US" dirty="0" err="1">
                <a:solidFill>
                  <a:prstClr val="black"/>
                </a:solidFill>
              </a:rPr>
              <a:t>Config</a:t>
            </a:r>
            <a:r>
              <a:rPr lang="en-US" dirty="0">
                <a:solidFill>
                  <a:prstClr val="black"/>
                </a:solidFill>
              </a:rPr>
              <a:t> </a:t>
            </a:r>
            <a:endParaRPr lang="en-US" dirty="0"/>
          </a:p>
        </p:txBody>
      </p:sp>
      <p:pic>
        <p:nvPicPr>
          <p:cNvPr id="5" name="Content Placeholder 4"/>
          <p:cNvPicPr>
            <a:picLocks noGrp="1" noChangeAspect="1"/>
          </p:cNvPicPr>
          <p:nvPr>
            <p:ph sz="half" idx="1"/>
          </p:nvPr>
        </p:nvPicPr>
        <p:blipFill>
          <a:blip r:embed="rId4"/>
          <a:stretch>
            <a:fillRect/>
          </a:stretch>
        </p:blipFill>
        <p:spPr>
          <a:xfrm>
            <a:off x="609442" y="1588770"/>
            <a:ext cx="10621842" cy="4263142"/>
          </a:xfrm>
          <a:prstGeom prst="rect">
            <a:avLst/>
          </a:prstGeom>
        </p:spPr>
      </p:pic>
    </p:spTree>
    <p:extLst>
      <p:ext uri="{BB962C8B-B14F-4D97-AF65-F5344CB8AC3E}">
        <p14:creationId xmlns:p14="http://schemas.microsoft.com/office/powerpoint/2010/main" val="10068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ea typeface="Lucida Grande"/>
                <a:cs typeface="Arial" panose="020B0604020202020204" pitchFamily="34" charset="0"/>
              </a:rPr>
              <a:t>Serviceability</a:t>
            </a:r>
            <a:endParaRPr lang="en-MY" dirty="0"/>
          </a:p>
        </p:txBody>
      </p:sp>
    </p:spTree>
    <p:custDataLst>
      <p:tags r:id="rId1"/>
    </p:custDataLst>
    <p:extLst>
      <p:ext uri="{BB962C8B-B14F-4D97-AF65-F5344CB8AC3E}">
        <p14:creationId xmlns:p14="http://schemas.microsoft.com/office/powerpoint/2010/main" val="1197785539"/>
      </p:ext>
    </p:extLst>
  </p:cSld>
  <p:clrMapOvr>
    <a:masterClrMapping/>
  </p:clrMapOvr>
  <p:transition advClick="0" advTm="4027">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7972" y="484946"/>
            <a:ext cx="10969943" cy="852364"/>
          </a:xfrm>
        </p:spPr>
        <p:txBody>
          <a:bodyPr/>
          <a:lstStyle/>
          <a:p>
            <a:r>
              <a:rPr lang="en-US" dirty="0">
                <a:solidFill>
                  <a:prstClr val="black"/>
                </a:solidFill>
              </a:rPr>
              <a:t>Run CLI Command(s) at Intervals</a:t>
            </a:r>
            <a:endParaRPr lang="en-US" dirty="0"/>
          </a:p>
        </p:txBody>
      </p:sp>
      <p:pic>
        <p:nvPicPr>
          <p:cNvPr id="5" name="Content Placeholder 4"/>
          <p:cNvPicPr>
            <a:picLocks noGrp="1" noChangeAspect="1"/>
          </p:cNvPicPr>
          <p:nvPr>
            <p:ph sz="half" idx="1"/>
          </p:nvPr>
        </p:nvPicPr>
        <p:blipFill>
          <a:blip r:embed="rId4"/>
          <a:stretch>
            <a:fillRect/>
          </a:stretch>
        </p:blipFill>
        <p:spPr>
          <a:xfrm>
            <a:off x="609600" y="1337310"/>
            <a:ext cx="10214610" cy="4686300"/>
          </a:xfrm>
          <a:prstGeom prst="rect">
            <a:avLst/>
          </a:prstGeom>
        </p:spPr>
      </p:pic>
    </p:spTree>
    <p:extLst>
      <p:ext uri="{BB962C8B-B14F-4D97-AF65-F5344CB8AC3E}">
        <p14:creationId xmlns:p14="http://schemas.microsoft.com/office/powerpoint/2010/main" val="216791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989" y="484946"/>
            <a:ext cx="10969943" cy="852364"/>
          </a:xfrm>
        </p:spPr>
        <p:txBody>
          <a:bodyPr/>
          <a:lstStyle/>
          <a:p>
            <a:r>
              <a:rPr lang="en-US" dirty="0">
                <a:solidFill>
                  <a:prstClr val="black"/>
                </a:solidFill>
              </a:rPr>
              <a:t>Controller Backups/</a:t>
            </a:r>
            <a:r>
              <a:rPr lang="en-US" dirty="0" err="1">
                <a:solidFill>
                  <a:prstClr val="black"/>
                </a:solidFill>
              </a:rPr>
              <a:t>Config</a:t>
            </a:r>
            <a:endParaRPr lang="en-US" dirty="0"/>
          </a:p>
        </p:txBody>
      </p:sp>
      <p:pic>
        <p:nvPicPr>
          <p:cNvPr id="5" name="Content Placeholder 4"/>
          <p:cNvPicPr>
            <a:picLocks noGrp="1" noChangeAspect="1"/>
          </p:cNvPicPr>
          <p:nvPr>
            <p:ph sz="half" idx="1"/>
          </p:nvPr>
        </p:nvPicPr>
        <p:blipFill>
          <a:blip r:embed="rId4"/>
          <a:stretch>
            <a:fillRect/>
          </a:stretch>
        </p:blipFill>
        <p:spPr>
          <a:xfrm>
            <a:off x="563880" y="1128362"/>
            <a:ext cx="10374630" cy="4923214"/>
          </a:xfrm>
          <a:prstGeom prst="rect">
            <a:avLst/>
          </a:prstGeom>
        </p:spPr>
      </p:pic>
    </p:spTree>
    <p:extLst>
      <p:ext uri="{BB962C8B-B14F-4D97-AF65-F5344CB8AC3E}">
        <p14:creationId xmlns:p14="http://schemas.microsoft.com/office/powerpoint/2010/main" val="250759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THANK YOU</a:t>
            </a:r>
            <a:endParaRPr lang="en-US" dirty="0"/>
          </a:p>
        </p:txBody>
      </p:sp>
    </p:spTree>
    <p:custDataLst>
      <p:tags r:id="rId1"/>
    </p:custDataLst>
    <p:extLst>
      <p:ext uri="{BB962C8B-B14F-4D97-AF65-F5344CB8AC3E}">
        <p14:creationId xmlns:p14="http://schemas.microsoft.com/office/powerpoint/2010/main" val="1575999412"/>
      </p:ext>
    </p:extLst>
  </p:cSld>
  <p:clrMapOvr>
    <a:masterClrMapping/>
  </p:clrMapOvr>
  <p:transition advClick="0" advTm="7861">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endParaRPr lang="en-US" sz="2000" dirty="0" smtClean="0"/>
          </a:p>
          <a:p>
            <a:r>
              <a:rPr lang="en-US" sz="2800" dirty="0" smtClean="0"/>
              <a:t>SNMP POLLING</a:t>
            </a:r>
          </a:p>
          <a:p>
            <a:r>
              <a:rPr lang="en-US" sz="2800" dirty="0" smtClean="0"/>
              <a:t>SNMP TRAPS</a:t>
            </a:r>
          </a:p>
          <a:p>
            <a:r>
              <a:rPr lang="en-US" sz="2800" dirty="0" smtClean="0"/>
              <a:t>AMON</a:t>
            </a:r>
          </a:p>
          <a:p>
            <a:r>
              <a:rPr lang="en-US" sz="2800" dirty="0" smtClean="0"/>
              <a:t>SYSLOG</a:t>
            </a:r>
          </a:p>
          <a:p>
            <a:r>
              <a:rPr lang="en-US" sz="2800" dirty="0" smtClean="0"/>
              <a:t>HTTPS</a:t>
            </a:r>
            <a:endParaRPr lang="en-US" sz="2800" dirty="0"/>
          </a:p>
        </p:txBody>
      </p:sp>
      <p:sp>
        <p:nvSpPr>
          <p:cNvPr id="5" name="Title 4"/>
          <p:cNvSpPr>
            <a:spLocks noGrp="1"/>
          </p:cNvSpPr>
          <p:nvPr>
            <p:ph type="title"/>
          </p:nvPr>
        </p:nvSpPr>
        <p:spPr/>
        <p:txBody>
          <a:bodyPr/>
          <a:lstStyle/>
          <a:p>
            <a:r>
              <a:rPr lang="en-US" dirty="0" smtClean="0"/>
              <a:t>Airwave Data Collection</a:t>
            </a:r>
            <a:endParaRPr lang="en-US" dirty="0"/>
          </a:p>
        </p:txBody>
      </p:sp>
    </p:spTree>
    <p:extLst>
      <p:ext uri="{BB962C8B-B14F-4D97-AF65-F5344CB8AC3E}">
        <p14:creationId xmlns:p14="http://schemas.microsoft.com/office/powerpoint/2010/main" val="178404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FF"/>
                </a:solidFill>
                <a:ea typeface="Arial" panose="020B0604020202020204" pitchFamily="34" charset="0"/>
                <a:cs typeface="Arial" panose="020B0604020202020204" pitchFamily="34" charset="0"/>
              </a:rPr>
              <a:t>AIRWAVE Architecture AND DATA FLOW</a:t>
            </a:r>
            <a:endParaRPr lang="en-MY" dirty="0"/>
          </a:p>
        </p:txBody>
      </p:sp>
    </p:spTree>
    <p:custDataLst>
      <p:tags r:id="rId1"/>
    </p:custDataLst>
    <p:extLst>
      <p:ext uri="{BB962C8B-B14F-4D97-AF65-F5344CB8AC3E}">
        <p14:creationId xmlns:p14="http://schemas.microsoft.com/office/powerpoint/2010/main" val="3200768285"/>
      </p:ext>
    </p:extLst>
  </p:cSld>
  <p:clrMapOvr>
    <a:masterClrMapping/>
  </p:clrMapOvr>
  <p:transition advClick="0" advTm="2469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 name="TextBox 6"/>
          <p:cNvSpPr txBox="1"/>
          <p:nvPr/>
        </p:nvSpPr>
        <p:spPr>
          <a:xfrm>
            <a:off x="2647950" y="5757044"/>
            <a:ext cx="1371600" cy="577081"/>
          </a:xfrm>
          <a:prstGeom prst="rect">
            <a:avLst/>
          </a:prstGeom>
          <a:noFill/>
          <a:ln>
            <a:noFill/>
          </a:ln>
        </p:spPr>
        <p:txBody>
          <a:bodyPr wrap="square" rtlCol="0">
            <a:spAutoFit/>
          </a:bodyPr>
          <a:lstStyle/>
          <a:p>
            <a:pPr algn="ctr"/>
            <a:r>
              <a:rPr lang="en-US" sz="1050" b="1" dirty="0" smtClean="0">
                <a:solidFill>
                  <a:srgbClr val="646569"/>
                </a:solidFill>
              </a:rPr>
              <a:t>AirWave Server</a:t>
            </a:r>
          </a:p>
          <a:p>
            <a:pPr algn="ctr"/>
            <a:r>
              <a:rPr lang="en-US" sz="1050" b="1" dirty="0" smtClean="0">
                <a:solidFill>
                  <a:srgbClr val="646569"/>
                </a:solidFill>
              </a:rPr>
              <a:t>Up to 4000 devices supported</a:t>
            </a:r>
            <a:endParaRPr lang="en-US" sz="1050" b="1" dirty="0">
              <a:solidFill>
                <a:srgbClr val="646569"/>
              </a:solidFill>
            </a:endParaRPr>
          </a:p>
        </p:txBody>
      </p:sp>
      <p:grpSp>
        <p:nvGrpSpPr>
          <p:cNvPr id="8" name="Group 7"/>
          <p:cNvGrpSpPr/>
          <p:nvPr/>
        </p:nvGrpSpPr>
        <p:grpSpPr>
          <a:xfrm>
            <a:off x="4629150" y="2447925"/>
            <a:ext cx="2084832" cy="2694432"/>
            <a:chOff x="7010400" y="2286000"/>
            <a:chExt cx="2084832" cy="2694432"/>
          </a:xfrm>
          <a:noFill/>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a:grpFill/>
            <a:ln>
              <a:no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a:grpFill/>
            <a:ln>
              <a:noFill/>
            </a:ln>
          </p:spPr>
        </p:pic>
      </p:grpSp>
      <p:grpSp>
        <p:nvGrpSpPr>
          <p:cNvPr id="11" name="Group 10"/>
          <p:cNvGrpSpPr/>
          <p:nvPr/>
        </p:nvGrpSpPr>
        <p:grpSpPr>
          <a:xfrm>
            <a:off x="2343150" y="2295525"/>
            <a:ext cx="2084832" cy="2694432"/>
            <a:chOff x="7010400" y="2286000"/>
            <a:chExt cx="2084832" cy="2694432"/>
          </a:xfrm>
          <a:noFill/>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a:grp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a:grpFill/>
            <a:ln>
              <a:noFill/>
            </a:ln>
          </p:spPr>
        </p:pic>
      </p:grpSp>
      <p:grpSp>
        <p:nvGrpSpPr>
          <p:cNvPr id="14" name="Group 13"/>
          <p:cNvGrpSpPr/>
          <p:nvPr/>
        </p:nvGrpSpPr>
        <p:grpSpPr>
          <a:xfrm>
            <a:off x="133350" y="2420493"/>
            <a:ext cx="2084832" cy="2694432"/>
            <a:chOff x="7010400" y="2286000"/>
            <a:chExt cx="2084832" cy="2694432"/>
          </a:xfrm>
          <a:noFill/>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a:grpFill/>
            <a:ln>
              <a:noFill/>
            </a:ln>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a:grpFill/>
            <a:ln>
              <a:noFill/>
            </a:ln>
          </p:spPr>
        </p:pic>
      </p:grpSp>
      <p:grpSp>
        <p:nvGrpSpPr>
          <p:cNvPr id="17" name="Group 16"/>
          <p:cNvGrpSpPr/>
          <p:nvPr/>
        </p:nvGrpSpPr>
        <p:grpSpPr>
          <a:xfrm>
            <a:off x="4857750" y="1685925"/>
            <a:ext cx="1505613" cy="1489216"/>
            <a:chOff x="7162800" y="855592"/>
            <a:chExt cx="1505613" cy="1489216"/>
          </a:xfrm>
          <a:noFill/>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a:grpFill/>
            <a:ln>
              <a:noFill/>
            </a:ln>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a:grpFill/>
            <a:ln>
              <a:noFill/>
            </a:ln>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a:grpFill/>
            <a:ln>
              <a:noFill/>
            </a:ln>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a:grpFill/>
            <a:ln>
              <a:noFill/>
            </a:ln>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a:grpFill/>
            <a:ln>
              <a:noFill/>
            </a:ln>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a:grpFill/>
            <a:ln>
              <a:noFill/>
            </a:ln>
          </p:spPr>
        </p:pic>
      </p:grpSp>
      <p:grpSp>
        <p:nvGrpSpPr>
          <p:cNvPr id="24" name="Group 23"/>
          <p:cNvGrpSpPr/>
          <p:nvPr/>
        </p:nvGrpSpPr>
        <p:grpSpPr>
          <a:xfrm>
            <a:off x="2647950" y="1685925"/>
            <a:ext cx="1505613" cy="1489216"/>
            <a:chOff x="7162800" y="855592"/>
            <a:chExt cx="1505613" cy="1489216"/>
          </a:xfrm>
          <a:noFill/>
        </p:grpSpPr>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a:grpFill/>
            <a:ln>
              <a:noFill/>
            </a:ln>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a:grpFill/>
            <a:ln>
              <a:noFill/>
            </a:ln>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a:grpFill/>
            <a:ln>
              <a:noFill/>
            </a:ln>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a:grpFill/>
            <a:ln>
              <a:noFill/>
            </a:ln>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a:grpFill/>
            <a:ln>
              <a:noFill/>
            </a:ln>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a:grpFill/>
            <a:ln>
              <a:noFill/>
            </a:ln>
          </p:spPr>
        </p:pic>
      </p:grpSp>
      <p:grpSp>
        <p:nvGrpSpPr>
          <p:cNvPr id="31" name="Group 30"/>
          <p:cNvGrpSpPr/>
          <p:nvPr/>
        </p:nvGrpSpPr>
        <p:grpSpPr>
          <a:xfrm>
            <a:off x="438150" y="1838325"/>
            <a:ext cx="1505613" cy="1489216"/>
            <a:chOff x="7162800" y="855592"/>
            <a:chExt cx="1505613" cy="1489216"/>
          </a:xfrm>
          <a:noFill/>
        </p:grpSpPr>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a:grpFill/>
            <a:ln>
              <a:noFill/>
            </a:ln>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a:grpFill/>
            <a:ln>
              <a:noFill/>
            </a:ln>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a:grpFill/>
            <a:ln>
              <a:noFill/>
            </a:ln>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a:grpFill/>
            <a:ln>
              <a:noFill/>
            </a:ln>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a:grpFill/>
            <a:ln>
              <a:noFill/>
            </a:ln>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a:grpFill/>
            <a:ln>
              <a:noFill/>
            </a:ln>
          </p:spPr>
        </p:pic>
      </p:grpSp>
      <p:sp>
        <p:nvSpPr>
          <p:cNvPr id="38" name="Title 1"/>
          <p:cNvSpPr>
            <a:spLocks noGrp="1"/>
          </p:cNvSpPr>
          <p:nvPr>
            <p:ph type="title"/>
          </p:nvPr>
        </p:nvSpPr>
        <p:spPr>
          <a:xfrm>
            <a:off x="184842" y="490661"/>
            <a:ext cx="10969943" cy="852364"/>
          </a:xfrm>
        </p:spPr>
        <p:txBody>
          <a:bodyPr/>
          <a:lstStyle/>
          <a:p>
            <a:r>
              <a:rPr lang="en-US" dirty="0" smtClean="0"/>
              <a:t>Single Server Architecture</a:t>
            </a:r>
            <a:endParaRPr lang="en-MY" dirty="0"/>
          </a:p>
        </p:txBody>
      </p:sp>
      <p:sp>
        <p:nvSpPr>
          <p:cNvPr id="83" name="Content Placeholder 82"/>
          <p:cNvSpPr>
            <a:spLocks noGrp="1"/>
          </p:cNvSpPr>
          <p:nvPr>
            <p:ph sz="half" idx="2"/>
          </p:nvPr>
        </p:nvSpPr>
        <p:spPr>
          <a:xfrm>
            <a:off x="6718268" y="1914525"/>
            <a:ext cx="5473732" cy="5181600"/>
          </a:xfrm>
        </p:spPr>
        <p:txBody>
          <a:bodyPr/>
          <a:lstStyle/>
          <a:p>
            <a:r>
              <a:rPr lang="en-MY" sz="1800" dirty="0"/>
              <a:t>All devices </a:t>
            </a:r>
            <a:r>
              <a:rPr lang="en-MY" sz="1800" dirty="0" smtClean="0"/>
              <a:t>taken as count for licensing</a:t>
            </a:r>
          </a:p>
          <a:p>
            <a:r>
              <a:rPr lang="en-MY" sz="1800" dirty="0" smtClean="0"/>
              <a:t>Aruba </a:t>
            </a:r>
            <a:r>
              <a:rPr lang="en-MY" sz="1800" dirty="0"/>
              <a:t>Instant AP’s each count as a single device even though they only communicate with </a:t>
            </a:r>
            <a:r>
              <a:rPr lang="en-MY" sz="1800" dirty="0" err="1"/>
              <a:t>AirWave</a:t>
            </a:r>
            <a:r>
              <a:rPr lang="en-MY" sz="1800" dirty="0"/>
              <a:t> via HTTPS and not ICMP or </a:t>
            </a:r>
            <a:r>
              <a:rPr lang="en-MY" sz="1800" dirty="0" smtClean="0"/>
              <a:t>SNMP</a:t>
            </a:r>
          </a:p>
          <a:p>
            <a:r>
              <a:rPr lang="en-MY" sz="1800" dirty="0"/>
              <a:t>4000 devices is the maximum number of devices supported on our ENT hardware appliance</a:t>
            </a:r>
            <a:r>
              <a:rPr lang="en-MY" sz="1800" dirty="0" smtClean="0"/>
              <a:t>.</a:t>
            </a:r>
            <a:endParaRPr lang="en-US" dirty="0"/>
          </a:p>
        </p:txBody>
      </p:sp>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5150" y="5170417"/>
            <a:ext cx="782533" cy="781217"/>
          </a:xfrm>
          <a:prstGeom prst="rect">
            <a:avLst/>
          </a:prstGeom>
          <a:noFill/>
          <a:ln>
            <a:noFill/>
          </a:ln>
        </p:spPr>
      </p:pic>
      <p:cxnSp>
        <p:nvCxnSpPr>
          <p:cNvPr id="71" name="Straight Connector 70"/>
          <p:cNvCxnSpPr/>
          <p:nvPr/>
        </p:nvCxnSpPr>
        <p:spPr bwMode="auto">
          <a:xfrm flipH="1">
            <a:off x="3637915" y="4581525"/>
            <a:ext cx="1677035" cy="883241"/>
          </a:xfrm>
          <a:prstGeom prst="line">
            <a:avLst/>
          </a:prstGeom>
          <a:solidFill>
            <a:schemeClr val="accent1"/>
          </a:solidFill>
          <a:ln w="22225" cap="rnd" cmpd="sng" algn="ctr">
            <a:noFill/>
            <a:prstDash val="solid"/>
            <a:round/>
            <a:headEnd type="none" w="med" len="med"/>
            <a:tailEnd type="arrow" w="med" len="med"/>
          </a:ln>
          <a:effectLst/>
        </p:spPr>
      </p:cxnSp>
      <p:cxnSp>
        <p:nvCxnSpPr>
          <p:cNvPr id="72" name="Straight Connector 71"/>
          <p:cNvCxnSpPr/>
          <p:nvPr/>
        </p:nvCxnSpPr>
        <p:spPr bwMode="auto">
          <a:xfrm flipV="1">
            <a:off x="3638550" y="4505325"/>
            <a:ext cx="1600200" cy="838200"/>
          </a:xfrm>
          <a:prstGeom prst="line">
            <a:avLst/>
          </a:prstGeom>
          <a:solidFill>
            <a:schemeClr val="accent1"/>
          </a:solidFill>
          <a:ln w="22225" cap="rnd" cmpd="sng" algn="ctr">
            <a:noFill/>
            <a:prstDash val="solid"/>
            <a:round/>
            <a:headEnd type="none" w="med" len="med"/>
            <a:tailEnd type="arrow" w="med" len="med"/>
          </a:ln>
          <a:effectLst/>
        </p:spPr>
      </p:cxnSp>
      <p:cxnSp>
        <p:nvCxnSpPr>
          <p:cNvPr id="73" name="Straight Connector 72"/>
          <p:cNvCxnSpPr/>
          <p:nvPr/>
        </p:nvCxnSpPr>
        <p:spPr bwMode="auto">
          <a:xfrm flipH="1" flipV="1">
            <a:off x="1352550" y="4505325"/>
            <a:ext cx="1677036" cy="914400"/>
          </a:xfrm>
          <a:prstGeom prst="line">
            <a:avLst/>
          </a:prstGeom>
          <a:solidFill>
            <a:schemeClr val="accent1"/>
          </a:solidFill>
          <a:ln w="22225" cap="rnd" cmpd="sng" algn="ctr">
            <a:noFill/>
            <a:prstDash val="solid"/>
            <a:round/>
            <a:headEnd type="arrow" w="med" len="med"/>
            <a:tailEnd type="none" w="med" len="med"/>
          </a:ln>
          <a:effectLst/>
        </p:spPr>
      </p:cxnSp>
      <p:cxnSp>
        <p:nvCxnSpPr>
          <p:cNvPr id="74" name="Straight Connector 73"/>
          <p:cNvCxnSpPr/>
          <p:nvPr/>
        </p:nvCxnSpPr>
        <p:spPr bwMode="auto">
          <a:xfrm>
            <a:off x="1581150" y="4505325"/>
            <a:ext cx="1447800" cy="762000"/>
          </a:xfrm>
          <a:prstGeom prst="line">
            <a:avLst/>
          </a:prstGeom>
          <a:solidFill>
            <a:schemeClr val="accent1"/>
          </a:solidFill>
          <a:ln w="22225" cap="rnd" cmpd="sng" algn="ctr">
            <a:noFill/>
            <a:prstDash val="solid"/>
            <a:round/>
            <a:headEnd type="arrow" w="med" len="med"/>
            <a:tailEnd type="none" w="med" len="med"/>
          </a:ln>
          <a:effectLst/>
        </p:spPr>
      </p:cxnSp>
      <p:cxnSp>
        <p:nvCxnSpPr>
          <p:cNvPr id="75" name="Straight Connector 74"/>
          <p:cNvCxnSpPr/>
          <p:nvPr/>
        </p:nvCxnSpPr>
        <p:spPr bwMode="auto">
          <a:xfrm flipV="1">
            <a:off x="3257550" y="4276725"/>
            <a:ext cx="0" cy="762000"/>
          </a:xfrm>
          <a:prstGeom prst="line">
            <a:avLst/>
          </a:prstGeom>
          <a:solidFill>
            <a:schemeClr val="accent1"/>
          </a:solidFill>
          <a:ln w="22225" cap="rnd" cmpd="sng" algn="ctr">
            <a:noFill/>
            <a:prstDash val="solid"/>
            <a:round/>
            <a:headEnd type="none" w="med" len="med"/>
            <a:tailEnd type="arrow" w="med" len="med"/>
          </a:ln>
          <a:effectLst/>
        </p:spPr>
      </p:cxnSp>
      <p:cxnSp>
        <p:nvCxnSpPr>
          <p:cNvPr id="76" name="Straight Connector 75"/>
          <p:cNvCxnSpPr/>
          <p:nvPr/>
        </p:nvCxnSpPr>
        <p:spPr bwMode="auto">
          <a:xfrm>
            <a:off x="3333750" y="4307884"/>
            <a:ext cx="1" cy="730841"/>
          </a:xfrm>
          <a:prstGeom prst="line">
            <a:avLst/>
          </a:prstGeom>
          <a:solidFill>
            <a:schemeClr val="accent1"/>
          </a:solidFill>
          <a:ln w="22225" cap="rnd" cmpd="sng" algn="ctr">
            <a:noFill/>
            <a:prstDash val="solid"/>
            <a:round/>
            <a:headEnd type="none" w="med" len="med"/>
            <a:tailEnd type="arrow" w="med" len="med"/>
          </a:ln>
          <a:effectLst/>
        </p:spPr>
      </p:cxnSp>
      <p:cxnSp>
        <p:nvCxnSpPr>
          <p:cNvPr id="77" name="Straight Connector 76"/>
          <p:cNvCxnSpPr/>
          <p:nvPr/>
        </p:nvCxnSpPr>
        <p:spPr bwMode="auto">
          <a:xfrm flipH="1">
            <a:off x="3790315" y="4733925"/>
            <a:ext cx="1677035" cy="883241"/>
          </a:xfrm>
          <a:prstGeom prst="line">
            <a:avLst/>
          </a:prstGeom>
          <a:solidFill>
            <a:schemeClr val="accent1"/>
          </a:solidFill>
          <a:ln w="22225" cap="rnd" cmpd="sng" algn="ctr">
            <a:solidFill>
              <a:srgbClr val="FF8300"/>
            </a:solidFill>
            <a:prstDash val="solid"/>
            <a:round/>
            <a:headEnd type="none" w="med" len="med"/>
            <a:tailEnd type="arrow" w="med" len="med"/>
          </a:ln>
          <a:effectLst/>
        </p:spPr>
      </p:cxnSp>
      <p:cxnSp>
        <p:nvCxnSpPr>
          <p:cNvPr id="78" name="Straight Connector 77"/>
          <p:cNvCxnSpPr/>
          <p:nvPr/>
        </p:nvCxnSpPr>
        <p:spPr bwMode="auto">
          <a:xfrm flipV="1">
            <a:off x="3790950" y="4657725"/>
            <a:ext cx="1600200" cy="8382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79" name="Straight Connector 78"/>
          <p:cNvCxnSpPr/>
          <p:nvPr/>
        </p:nvCxnSpPr>
        <p:spPr bwMode="auto">
          <a:xfrm flipH="1" flipV="1">
            <a:off x="1504950" y="4657725"/>
            <a:ext cx="1677036" cy="914400"/>
          </a:xfrm>
          <a:prstGeom prst="line">
            <a:avLst/>
          </a:prstGeom>
          <a:solidFill>
            <a:schemeClr val="accent1"/>
          </a:solidFill>
          <a:ln w="22225" cap="rnd" cmpd="sng" algn="ctr">
            <a:solidFill>
              <a:srgbClr val="FF8300"/>
            </a:solidFill>
            <a:prstDash val="solid"/>
            <a:round/>
            <a:headEnd type="arrow" w="med" len="med"/>
            <a:tailEnd type="none" w="med" len="med"/>
          </a:ln>
          <a:effectLst/>
        </p:spPr>
      </p:cxnSp>
      <p:cxnSp>
        <p:nvCxnSpPr>
          <p:cNvPr id="80" name="Straight Connector 79"/>
          <p:cNvCxnSpPr/>
          <p:nvPr/>
        </p:nvCxnSpPr>
        <p:spPr bwMode="auto">
          <a:xfrm>
            <a:off x="1733550" y="4657725"/>
            <a:ext cx="1447800" cy="762000"/>
          </a:xfrm>
          <a:prstGeom prst="line">
            <a:avLst/>
          </a:prstGeom>
          <a:solidFill>
            <a:schemeClr val="accent1"/>
          </a:solidFill>
          <a:ln w="22225" cap="rnd" cmpd="sng" algn="ctr">
            <a:solidFill>
              <a:srgbClr val="004876"/>
            </a:solidFill>
            <a:prstDash val="solid"/>
            <a:round/>
            <a:headEnd type="arrow" w="med" len="med"/>
            <a:tailEnd type="none" w="med" len="med"/>
          </a:ln>
          <a:effectLst/>
        </p:spPr>
      </p:cxnSp>
      <p:cxnSp>
        <p:nvCxnSpPr>
          <p:cNvPr id="81" name="Straight Connector 80"/>
          <p:cNvCxnSpPr/>
          <p:nvPr/>
        </p:nvCxnSpPr>
        <p:spPr bwMode="auto">
          <a:xfrm flipV="1">
            <a:off x="3409950" y="4429125"/>
            <a:ext cx="0" cy="7620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82" name="Straight Connector 81"/>
          <p:cNvCxnSpPr/>
          <p:nvPr/>
        </p:nvCxnSpPr>
        <p:spPr bwMode="auto">
          <a:xfrm>
            <a:off x="3486150" y="4460284"/>
            <a:ext cx="1" cy="730841"/>
          </a:xfrm>
          <a:prstGeom prst="line">
            <a:avLst/>
          </a:prstGeom>
          <a:solidFill>
            <a:schemeClr val="accent1"/>
          </a:solidFill>
          <a:ln w="22225" cap="rnd" cmpd="sng" algn="ctr">
            <a:solidFill>
              <a:srgbClr val="FF8300"/>
            </a:solidFill>
            <a:prstDash val="solid"/>
            <a:round/>
            <a:headEnd type="none" w="med" len="med"/>
            <a:tailEnd type="arrow" w="med" len="med"/>
          </a:ln>
          <a:effectLst/>
        </p:spPr>
      </p:cxnSp>
    </p:spTree>
    <p:extLst>
      <p:ext uri="{BB962C8B-B14F-4D97-AF65-F5344CB8AC3E}">
        <p14:creationId xmlns:p14="http://schemas.microsoft.com/office/powerpoint/2010/main" val="353486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560" y="284771"/>
            <a:ext cx="10969943" cy="852364"/>
          </a:xfrm>
        </p:spPr>
        <p:txBody>
          <a:bodyPr/>
          <a:lstStyle/>
          <a:p>
            <a:r>
              <a:rPr lang="en-US" dirty="0"/>
              <a:t>Multi Server Architecture with Master Console</a:t>
            </a:r>
          </a:p>
        </p:txBody>
      </p:sp>
      <p:sp>
        <p:nvSpPr>
          <p:cNvPr id="251" name="Content Placeholder 250"/>
          <p:cNvSpPr>
            <a:spLocks noGrp="1"/>
          </p:cNvSpPr>
          <p:nvPr>
            <p:ph sz="half" idx="2"/>
          </p:nvPr>
        </p:nvSpPr>
        <p:spPr>
          <a:xfrm>
            <a:off x="7754637" y="4121225"/>
            <a:ext cx="5303520" cy="4572000"/>
          </a:xfrm>
        </p:spPr>
        <p:txBody>
          <a:bodyPr/>
          <a:lstStyle/>
          <a:p>
            <a:endParaRPr lang="en-MY" dirty="0" smtClean="0"/>
          </a:p>
          <a:p>
            <a:r>
              <a:rPr lang="en-MY" dirty="0" smtClean="0"/>
              <a:t>Visibility </a:t>
            </a:r>
            <a:r>
              <a:rPr lang="en-MY" dirty="0"/>
              <a:t>into </a:t>
            </a:r>
            <a:r>
              <a:rPr lang="en-MY" dirty="0" smtClean="0"/>
              <a:t>multiple servers from place</a:t>
            </a:r>
          </a:p>
          <a:p>
            <a:r>
              <a:rPr lang="en-MY" dirty="0" smtClean="0"/>
              <a:t>Communication over https</a:t>
            </a:r>
          </a:p>
          <a:p>
            <a:r>
              <a:rPr lang="en-MY" dirty="0" smtClean="0"/>
              <a:t>Separate license key</a:t>
            </a:r>
          </a:p>
          <a:p>
            <a:r>
              <a:rPr lang="en-MY" dirty="0" smtClean="0"/>
              <a:t>Ability to monitor and report</a:t>
            </a:r>
            <a:endParaRPr lang="en-MY" dirty="0"/>
          </a:p>
          <a:p>
            <a:endParaRPr lang="en-US" dirty="0"/>
          </a:p>
        </p:txBody>
      </p:sp>
      <p:grpSp>
        <p:nvGrpSpPr>
          <p:cNvPr id="44" name="Group 43"/>
          <p:cNvGrpSpPr/>
          <p:nvPr/>
        </p:nvGrpSpPr>
        <p:grpSpPr>
          <a:xfrm>
            <a:off x="3514725" y="849323"/>
            <a:ext cx="3200400" cy="2484427"/>
            <a:chOff x="2514600" y="1524000"/>
            <a:chExt cx="6580632" cy="4888711"/>
          </a:xfrm>
        </p:grpSpPr>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796509"/>
              <a:ext cx="782533" cy="781217"/>
            </a:xfrm>
            <a:prstGeom prst="rect">
              <a:avLst/>
            </a:prstGeom>
          </p:spPr>
        </p:pic>
        <p:sp>
          <p:nvSpPr>
            <p:cNvPr id="46" name="TextBox 45"/>
            <p:cNvSpPr txBox="1"/>
            <p:nvPr/>
          </p:nvSpPr>
          <p:spPr>
            <a:xfrm>
              <a:off x="2514602" y="5595118"/>
              <a:ext cx="6110587" cy="817593"/>
            </a:xfrm>
            <a:prstGeom prst="rect">
              <a:avLst/>
            </a:prstGeom>
            <a:noFill/>
          </p:spPr>
          <p:txBody>
            <a:bodyPr wrap="square" rtlCol="0">
              <a:spAutoFit/>
            </a:bodyPr>
            <a:lstStyle/>
            <a:p>
              <a:pPr algn="ctr"/>
              <a:r>
                <a:rPr lang="en-US" sz="1050" b="1" dirty="0" smtClean="0">
                  <a:solidFill>
                    <a:srgbClr val="646569"/>
                  </a:solidFill>
                </a:rPr>
                <a:t>AirWave Server</a:t>
              </a:r>
            </a:p>
            <a:p>
              <a:pPr algn="ctr"/>
              <a:r>
                <a:rPr lang="en-US" sz="1050" b="1" dirty="0" smtClean="0">
                  <a:solidFill>
                    <a:srgbClr val="646569"/>
                  </a:solidFill>
                </a:rPr>
                <a:t>Up to 4000 devices supported</a:t>
              </a:r>
              <a:endParaRPr lang="en-US" sz="1050" b="1" dirty="0">
                <a:solidFill>
                  <a:srgbClr val="646569"/>
                </a:solidFill>
              </a:endParaRPr>
            </a:p>
          </p:txBody>
        </p:sp>
        <p:grpSp>
          <p:nvGrpSpPr>
            <p:cNvPr id="47" name="Group 46"/>
            <p:cNvGrpSpPr/>
            <p:nvPr/>
          </p:nvGrpSpPr>
          <p:grpSpPr>
            <a:xfrm>
              <a:off x="7010400" y="2286000"/>
              <a:ext cx="2084832" cy="2694432"/>
              <a:chOff x="7010400" y="2286000"/>
              <a:chExt cx="2084832" cy="2694432"/>
            </a:xfrm>
          </p:grpSpPr>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82" name="Picture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48" name="Group 47"/>
            <p:cNvGrpSpPr/>
            <p:nvPr/>
          </p:nvGrpSpPr>
          <p:grpSpPr>
            <a:xfrm>
              <a:off x="4724400" y="2133600"/>
              <a:ext cx="2084832" cy="2694432"/>
              <a:chOff x="7010400" y="2286000"/>
              <a:chExt cx="2084832" cy="2694432"/>
            </a:xfrm>
          </p:grpSpPr>
          <p:pic>
            <p:nvPicPr>
              <p:cNvPr id="79" name="Picture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80" name="Picture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49" name="Group 48"/>
            <p:cNvGrpSpPr/>
            <p:nvPr/>
          </p:nvGrpSpPr>
          <p:grpSpPr>
            <a:xfrm>
              <a:off x="2514600" y="2258568"/>
              <a:ext cx="2084832" cy="2694432"/>
              <a:chOff x="7010400" y="2286000"/>
              <a:chExt cx="2084832" cy="2694432"/>
            </a:xfrm>
          </p:grpSpPr>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78" name="Picture 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50" name="Group 49"/>
            <p:cNvGrpSpPr/>
            <p:nvPr/>
          </p:nvGrpSpPr>
          <p:grpSpPr>
            <a:xfrm>
              <a:off x="7239000" y="1524000"/>
              <a:ext cx="1505613" cy="1489216"/>
              <a:chOff x="7162800" y="855592"/>
              <a:chExt cx="1505613" cy="1489216"/>
            </a:xfrm>
          </p:grpSpPr>
          <p:pic>
            <p:nvPicPr>
              <p:cNvPr id="71" name="Picture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grpSp>
          <p:nvGrpSpPr>
            <p:cNvPr id="51" name="Group 50"/>
            <p:cNvGrpSpPr/>
            <p:nvPr/>
          </p:nvGrpSpPr>
          <p:grpSpPr>
            <a:xfrm>
              <a:off x="5029200" y="1524000"/>
              <a:ext cx="1505613" cy="1489216"/>
              <a:chOff x="7162800" y="855592"/>
              <a:chExt cx="1505613" cy="1489216"/>
            </a:xfrm>
          </p:grpSpPr>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66" name="Picture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68" name="Picture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69" name="Picture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70" name="Picture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grpSp>
          <p:nvGrpSpPr>
            <p:cNvPr id="52" name="Group 51"/>
            <p:cNvGrpSpPr/>
            <p:nvPr/>
          </p:nvGrpSpPr>
          <p:grpSpPr>
            <a:xfrm>
              <a:off x="2819400" y="1676400"/>
              <a:ext cx="1505613" cy="1489216"/>
              <a:chOff x="7162800" y="855592"/>
              <a:chExt cx="1505613" cy="1489216"/>
            </a:xfrm>
          </p:grpSpPr>
          <p:pic>
            <p:nvPicPr>
              <p:cNvPr id="59"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61" name="Pictur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63" name="Picture 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cxnSp>
          <p:nvCxnSpPr>
            <p:cNvPr id="53" name="Straight Connector 52"/>
            <p:cNvCxnSpPr/>
            <p:nvPr/>
          </p:nvCxnSpPr>
          <p:spPr bwMode="auto">
            <a:xfrm flipH="1">
              <a:off x="6019165" y="4419599"/>
              <a:ext cx="1677035" cy="883241"/>
            </a:xfrm>
            <a:prstGeom prst="line">
              <a:avLst/>
            </a:prstGeom>
            <a:solidFill>
              <a:schemeClr val="accent1"/>
            </a:solidFill>
            <a:ln w="22225" cap="rnd" cmpd="sng" algn="ctr">
              <a:solidFill>
                <a:srgbClr val="FF8300"/>
              </a:solidFill>
              <a:prstDash val="solid"/>
              <a:round/>
              <a:headEnd type="none" w="med" len="med"/>
              <a:tailEnd type="arrow" w="med" len="med"/>
            </a:ln>
            <a:effectLst/>
          </p:spPr>
        </p:cxnSp>
        <p:cxnSp>
          <p:nvCxnSpPr>
            <p:cNvPr id="54" name="Straight Connector 53"/>
            <p:cNvCxnSpPr/>
            <p:nvPr/>
          </p:nvCxnSpPr>
          <p:spPr bwMode="auto">
            <a:xfrm flipV="1">
              <a:off x="6019800" y="4343400"/>
              <a:ext cx="1600199" cy="838199"/>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55" name="Straight Connector 54"/>
            <p:cNvCxnSpPr/>
            <p:nvPr/>
          </p:nvCxnSpPr>
          <p:spPr bwMode="auto">
            <a:xfrm flipH="1" flipV="1">
              <a:off x="3733800" y="4343400"/>
              <a:ext cx="1677036" cy="914400"/>
            </a:xfrm>
            <a:prstGeom prst="line">
              <a:avLst/>
            </a:prstGeom>
            <a:solidFill>
              <a:schemeClr val="accent1"/>
            </a:solidFill>
            <a:ln w="22225" cap="rnd" cmpd="sng" algn="ctr">
              <a:solidFill>
                <a:srgbClr val="FF8300"/>
              </a:solidFill>
              <a:prstDash val="solid"/>
              <a:round/>
              <a:headEnd type="arrow" w="med" len="med"/>
              <a:tailEnd type="none" w="med" len="med"/>
            </a:ln>
            <a:effectLst/>
          </p:spPr>
        </p:cxnSp>
        <p:cxnSp>
          <p:nvCxnSpPr>
            <p:cNvPr id="56" name="Straight Connector 55"/>
            <p:cNvCxnSpPr/>
            <p:nvPr/>
          </p:nvCxnSpPr>
          <p:spPr bwMode="auto">
            <a:xfrm>
              <a:off x="3962400" y="4343400"/>
              <a:ext cx="1447800" cy="762000"/>
            </a:xfrm>
            <a:prstGeom prst="line">
              <a:avLst/>
            </a:prstGeom>
            <a:solidFill>
              <a:schemeClr val="accent1"/>
            </a:solidFill>
            <a:ln w="22225" cap="rnd" cmpd="sng" algn="ctr">
              <a:solidFill>
                <a:srgbClr val="004876"/>
              </a:solidFill>
              <a:prstDash val="solid"/>
              <a:round/>
              <a:headEnd type="arrow" w="med" len="med"/>
              <a:tailEnd type="none" w="med" len="med"/>
            </a:ln>
            <a:effectLst/>
          </p:spPr>
        </p:cxnSp>
        <p:cxnSp>
          <p:nvCxnSpPr>
            <p:cNvPr id="57" name="Straight Connector 56"/>
            <p:cNvCxnSpPr/>
            <p:nvPr/>
          </p:nvCxnSpPr>
          <p:spPr bwMode="auto">
            <a:xfrm flipV="1">
              <a:off x="5638800" y="4114800"/>
              <a:ext cx="0" cy="7620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58" name="Straight Connector 57"/>
            <p:cNvCxnSpPr/>
            <p:nvPr/>
          </p:nvCxnSpPr>
          <p:spPr bwMode="auto">
            <a:xfrm>
              <a:off x="5715000" y="4145959"/>
              <a:ext cx="1" cy="730841"/>
            </a:xfrm>
            <a:prstGeom prst="line">
              <a:avLst/>
            </a:prstGeom>
            <a:solidFill>
              <a:schemeClr val="accent1"/>
            </a:solidFill>
            <a:ln w="22225" cap="rnd" cmpd="sng" algn="ctr">
              <a:solidFill>
                <a:srgbClr val="FF8300"/>
              </a:solidFill>
              <a:prstDash val="solid"/>
              <a:round/>
              <a:headEnd type="none" w="med" len="med"/>
              <a:tailEnd type="arrow" w="med" len="med"/>
            </a:ln>
            <a:effectLst/>
          </p:spPr>
        </p:cxnSp>
      </p:grpSp>
      <p:grpSp>
        <p:nvGrpSpPr>
          <p:cNvPr id="83" name="Group 82"/>
          <p:cNvGrpSpPr/>
          <p:nvPr/>
        </p:nvGrpSpPr>
        <p:grpSpPr>
          <a:xfrm>
            <a:off x="7248525" y="895350"/>
            <a:ext cx="3200400" cy="2484427"/>
            <a:chOff x="2514600" y="1524000"/>
            <a:chExt cx="6580632" cy="4888711"/>
          </a:xfrm>
        </p:grpSpPr>
        <p:pic>
          <p:nvPicPr>
            <p:cNvPr id="84" name="Picture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796509"/>
              <a:ext cx="782533" cy="781217"/>
            </a:xfrm>
            <a:prstGeom prst="rect">
              <a:avLst/>
            </a:prstGeom>
          </p:spPr>
        </p:pic>
        <p:sp>
          <p:nvSpPr>
            <p:cNvPr id="85" name="TextBox 84"/>
            <p:cNvSpPr txBox="1"/>
            <p:nvPr/>
          </p:nvSpPr>
          <p:spPr>
            <a:xfrm>
              <a:off x="2514602" y="5595118"/>
              <a:ext cx="6110587" cy="817593"/>
            </a:xfrm>
            <a:prstGeom prst="rect">
              <a:avLst/>
            </a:prstGeom>
            <a:noFill/>
          </p:spPr>
          <p:txBody>
            <a:bodyPr wrap="square" rtlCol="0">
              <a:spAutoFit/>
            </a:bodyPr>
            <a:lstStyle/>
            <a:p>
              <a:pPr algn="ctr"/>
              <a:r>
                <a:rPr lang="en-US" sz="1050" b="1" dirty="0" smtClean="0">
                  <a:solidFill>
                    <a:srgbClr val="646569"/>
                  </a:solidFill>
                </a:rPr>
                <a:t>AirWave Server</a:t>
              </a:r>
            </a:p>
            <a:p>
              <a:pPr algn="ctr"/>
              <a:r>
                <a:rPr lang="en-US" sz="1050" b="1" dirty="0" smtClean="0">
                  <a:solidFill>
                    <a:srgbClr val="646569"/>
                  </a:solidFill>
                </a:rPr>
                <a:t>Up to 4000 devices supported</a:t>
              </a:r>
              <a:endParaRPr lang="en-US" sz="1050" b="1" dirty="0">
                <a:solidFill>
                  <a:srgbClr val="646569"/>
                </a:solidFill>
              </a:endParaRPr>
            </a:p>
          </p:txBody>
        </p:sp>
        <p:grpSp>
          <p:nvGrpSpPr>
            <p:cNvPr id="86" name="Group 85"/>
            <p:cNvGrpSpPr/>
            <p:nvPr/>
          </p:nvGrpSpPr>
          <p:grpSpPr>
            <a:xfrm>
              <a:off x="7010400" y="2286000"/>
              <a:ext cx="2084832" cy="2694432"/>
              <a:chOff x="7010400" y="2286000"/>
              <a:chExt cx="2084832" cy="2694432"/>
            </a:xfrm>
          </p:grpSpPr>
          <p:pic>
            <p:nvPicPr>
              <p:cNvPr id="120" name="Picture 1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121" name="Picture 1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87" name="Group 86"/>
            <p:cNvGrpSpPr/>
            <p:nvPr/>
          </p:nvGrpSpPr>
          <p:grpSpPr>
            <a:xfrm>
              <a:off x="4724400" y="2133600"/>
              <a:ext cx="2084832" cy="2694432"/>
              <a:chOff x="7010400" y="2286000"/>
              <a:chExt cx="2084832" cy="2694432"/>
            </a:xfrm>
          </p:grpSpPr>
          <p:pic>
            <p:nvPicPr>
              <p:cNvPr id="118" name="Picture 1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119" name="Picture 1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88" name="Group 87"/>
            <p:cNvGrpSpPr/>
            <p:nvPr/>
          </p:nvGrpSpPr>
          <p:grpSpPr>
            <a:xfrm>
              <a:off x="2514600" y="2258568"/>
              <a:ext cx="2084832" cy="2694432"/>
              <a:chOff x="7010400" y="2286000"/>
              <a:chExt cx="2084832" cy="2694432"/>
            </a:xfrm>
          </p:grpSpPr>
          <p:pic>
            <p:nvPicPr>
              <p:cNvPr id="116" name="Picture 1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117" name="Picture 1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89" name="Group 88"/>
            <p:cNvGrpSpPr/>
            <p:nvPr/>
          </p:nvGrpSpPr>
          <p:grpSpPr>
            <a:xfrm>
              <a:off x="7239000" y="1524000"/>
              <a:ext cx="1505613" cy="1489216"/>
              <a:chOff x="7162800" y="855592"/>
              <a:chExt cx="1505613" cy="1489216"/>
            </a:xfrm>
          </p:grpSpPr>
          <p:pic>
            <p:nvPicPr>
              <p:cNvPr id="110" name="Picture 1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111" name="Picture 1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112" name="Picture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113" name="Picture 1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114" name="Picture 1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115" name="Picture 1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grpSp>
          <p:nvGrpSpPr>
            <p:cNvPr id="90" name="Group 89"/>
            <p:cNvGrpSpPr/>
            <p:nvPr/>
          </p:nvGrpSpPr>
          <p:grpSpPr>
            <a:xfrm>
              <a:off x="5029200" y="1524000"/>
              <a:ext cx="1505613" cy="1489216"/>
              <a:chOff x="7162800" y="855592"/>
              <a:chExt cx="1505613" cy="1489216"/>
            </a:xfrm>
          </p:grpSpPr>
          <p:pic>
            <p:nvPicPr>
              <p:cNvPr id="104" name="Picture 1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105" name="Picture 10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106" name="Picture 1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107" name="Picture 10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108" name="Picture 10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109" name="Picture 10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grpSp>
          <p:nvGrpSpPr>
            <p:cNvPr id="91" name="Group 90"/>
            <p:cNvGrpSpPr/>
            <p:nvPr/>
          </p:nvGrpSpPr>
          <p:grpSpPr>
            <a:xfrm>
              <a:off x="2819400" y="1676400"/>
              <a:ext cx="1505613" cy="1489216"/>
              <a:chOff x="7162800" y="855592"/>
              <a:chExt cx="1505613" cy="1489216"/>
            </a:xfrm>
          </p:grpSpPr>
          <p:pic>
            <p:nvPicPr>
              <p:cNvPr id="98" name="Picture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99" name="Picture 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100" name="Picture 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101" name="Picture 10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102" name="Picture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103" name="Picture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cxnSp>
          <p:nvCxnSpPr>
            <p:cNvPr id="92" name="Straight Connector 91"/>
            <p:cNvCxnSpPr/>
            <p:nvPr/>
          </p:nvCxnSpPr>
          <p:spPr bwMode="auto">
            <a:xfrm flipH="1">
              <a:off x="6019165" y="4419600"/>
              <a:ext cx="1677035" cy="883241"/>
            </a:xfrm>
            <a:prstGeom prst="line">
              <a:avLst/>
            </a:prstGeom>
            <a:solidFill>
              <a:schemeClr val="accent1"/>
            </a:solidFill>
            <a:ln w="22225" cap="rnd" cmpd="sng" algn="ctr">
              <a:solidFill>
                <a:srgbClr val="FF8300"/>
              </a:solidFill>
              <a:prstDash val="solid"/>
              <a:round/>
              <a:headEnd type="none" w="med" len="med"/>
              <a:tailEnd type="arrow" w="med" len="med"/>
            </a:ln>
            <a:effectLst/>
          </p:spPr>
        </p:cxnSp>
        <p:cxnSp>
          <p:nvCxnSpPr>
            <p:cNvPr id="93" name="Straight Connector 92"/>
            <p:cNvCxnSpPr/>
            <p:nvPr/>
          </p:nvCxnSpPr>
          <p:spPr bwMode="auto">
            <a:xfrm flipV="1">
              <a:off x="6019800" y="4343400"/>
              <a:ext cx="1600200" cy="8382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94" name="Straight Connector 93"/>
            <p:cNvCxnSpPr/>
            <p:nvPr/>
          </p:nvCxnSpPr>
          <p:spPr bwMode="auto">
            <a:xfrm flipH="1" flipV="1">
              <a:off x="3733800" y="4343400"/>
              <a:ext cx="1677036" cy="914400"/>
            </a:xfrm>
            <a:prstGeom prst="line">
              <a:avLst/>
            </a:prstGeom>
            <a:solidFill>
              <a:schemeClr val="accent1"/>
            </a:solidFill>
            <a:ln w="22225" cap="rnd" cmpd="sng" algn="ctr">
              <a:solidFill>
                <a:srgbClr val="FF8300"/>
              </a:solidFill>
              <a:prstDash val="solid"/>
              <a:round/>
              <a:headEnd type="arrow" w="med" len="med"/>
              <a:tailEnd type="none" w="med" len="med"/>
            </a:ln>
            <a:effectLst/>
          </p:spPr>
        </p:cxnSp>
        <p:cxnSp>
          <p:nvCxnSpPr>
            <p:cNvPr id="95" name="Straight Connector 94"/>
            <p:cNvCxnSpPr/>
            <p:nvPr/>
          </p:nvCxnSpPr>
          <p:spPr bwMode="auto">
            <a:xfrm>
              <a:off x="3962400" y="4343400"/>
              <a:ext cx="1447800" cy="762000"/>
            </a:xfrm>
            <a:prstGeom prst="line">
              <a:avLst/>
            </a:prstGeom>
            <a:solidFill>
              <a:schemeClr val="accent1"/>
            </a:solidFill>
            <a:ln w="22225" cap="rnd" cmpd="sng" algn="ctr">
              <a:solidFill>
                <a:srgbClr val="004876"/>
              </a:solidFill>
              <a:prstDash val="solid"/>
              <a:round/>
              <a:headEnd type="arrow" w="med" len="med"/>
              <a:tailEnd type="none" w="med" len="med"/>
            </a:ln>
            <a:effectLst/>
          </p:spPr>
        </p:cxnSp>
        <p:cxnSp>
          <p:nvCxnSpPr>
            <p:cNvPr id="96" name="Straight Connector 95"/>
            <p:cNvCxnSpPr/>
            <p:nvPr/>
          </p:nvCxnSpPr>
          <p:spPr bwMode="auto">
            <a:xfrm flipV="1">
              <a:off x="5638800" y="4114800"/>
              <a:ext cx="0" cy="7620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97" name="Straight Connector 96"/>
            <p:cNvCxnSpPr/>
            <p:nvPr/>
          </p:nvCxnSpPr>
          <p:spPr bwMode="auto">
            <a:xfrm>
              <a:off x="5715000" y="4145959"/>
              <a:ext cx="1" cy="730841"/>
            </a:xfrm>
            <a:prstGeom prst="line">
              <a:avLst/>
            </a:prstGeom>
            <a:solidFill>
              <a:schemeClr val="accent1"/>
            </a:solidFill>
            <a:ln w="22225" cap="rnd" cmpd="sng" algn="ctr">
              <a:solidFill>
                <a:srgbClr val="FF8300"/>
              </a:solidFill>
              <a:prstDash val="solid"/>
              <a:round/>
              <a:headEnd type="none" w="med" len="med"/>
              <a:tailEnd type="arrow" w="med" len="med"/>
            </a:ln>
            <a:effectLst/>
          </p:spPr>
        </p:cxnSp>
      </p:grpSp>
      <p:pic>
        <p:nvPicPr>
          <p:cNvPr id="122" name="Picture 1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9125" y="4019550"/>
            <a:ext cx="1280160" cy="1278008"/>
          </a:xfrm>
          <a:prstGeom prst="rect">
            <a:avLst/>
          </a:prstGeom>
        </p:spPr>
      </p:pic>
      <p:cxnSp>
        <p:nvCxnSpPr>
          <p:cNvPr id="123" name="Straight Connector 122"/>
          <p:cNvCxnSpPr/>
          <p:nvPr/>
        </p:nvCxnSpPr>
        <p:spPr bwMode="auto">
          <a:xfrm flipV="1">
            <a:off x="5495925" y="3409950"/>
            <a:ext cx="2514600" cy="12192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124" name="Straight Connector 123"/>
          <p:cNvCxnSpPr>
            <a:stCxn id="122" idx="1"/>
          </p:cNvCxnSpPr>
          <p:nvPr/>
        </p:nvCxnSpPr>
        <p:spPr bwMode="auto">
          <a:xfrm flipH="1" flipV="1">
            <a:off x="1838325" y="3409950"/>
            <a:ext cx="2590800" cy="1248604"/>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125" name="Straight Connector 124"/>
          <p:cNvCxnSpPr/>
          <p:nvPr/>
        </p:nvCxnSpPr>
        <p:spPr bwMode="auto">
          <a:xfrm flipV="1">
            <a:off x="5038725" y="3409950"/>
            <a:ext cx="0" cy="6096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grpSp>
        <p:nvGrpSpPr>
          <p:cNvPr id="126" name="Group 125"/>
          <p:cNvGrpSpPr/>
          <p:nvPr/>
        </p:nvGrpSpPr>
        <p:grpSpPr>
          <a:xfrm>
            <a:off x="43907" y="865990"/>
            <a:ext cx="3200400" cy="2484427"/>
            <a:chOff x="2514600" y="1524000"/>
            <a:chExt cx="6580632" cy="4888711"/>
          </a:xfrm>
        </p:grpSpPr>
        <p:pic>
          <p:nvPicPr>
            <p:cNvPr id="127" name="Picture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796509"/>
              <a:ext cx="782533" cy="781217"/>
            </a:xfrm>
            <a:prstGeom prst="rect">
              <a:avLst/>
            </a:prstGeom>
          </p:spPr>
        </p:pic>
        <p:sp>
          <p:nvSpPr>
            <p:cNvPr id="128" name="TextBox 127"/>
            <p:cNvSpPr txBox="1"/>
            <p:nvPr/>
          </p:nvSpPr>
          <p:spPr>
            <a:xfrm>
              <a:off x="2514602" y="5595118"/>
              <a:ext cx="6110587" cy="817593"/>
            </a:xfrm>
            <a:prstGeom prst="rect">
              <a:avLst/>
            </a:prstGeom>
            <a:noFill/>
          </p:spPr>
          <p:txBody>
            <a:bodyPr wrap="square" rtlCol="0">
              <a:spAutoFit/>
            </a:bodyPr>
            <a:lstStyle/>
            <a:p>
              <a:pPr algn="ctr"/>
              <a:r>
                <a:rPr lang="en-US" sz="1050" b="1" dirty="0" smtClean="0">
                  <a:solidFill>
                    <a:srgbClr val="646569"/>
                  </a:solidFill>
                </a:rPr>
                <a:t>AirWave Server</a:t>
              </a:r>
            </a:p>
            <a:p>
              <a:pPr algn="ctr"/>
              <a:r>
                <a:rPr lang="en-US" sz="1050" b="1" dirty="0" smtClean="0">
                  <a:solidFill>
                    <a:srgbClr val="646569"/>
                  </a:solidFill>
                </a:rPr>
                <a:t>Up to 4000 devices supported</a:t>
              </a:r>
              <a:endParaRPr lang="en-US" sz="1050" b="1" dirty="0">
                <a:solidFill>
                  <a:srgbClr val="646569"/>
                </a:solidFill>
              </a:endParaRPr>
            </a:p>
          </p:txBody>
        </p:sp>
        <p:grpSp>
          <p:nvGrpSpPr>
            <p:cNvPr id="129" name="Group 128"/>
            <p:cNvGrpSpPr/>
            <p:nvPr/>
          </p:nvGrpSpPr>
          <p:grpSpPr>
            <a:xfrm>
              <a:off x="7010400" y="2286000"/>
              <a:ext cx="2084832" cy="2694432"/>
              <a:chOff x="7010400" y="2286000"/>
              <a:chExt cx="2084832" cy="2694432"/>
            </a:xfrm>
          </p:grpSpPr>
          <p:pic>
            <p:nvPicPr>
              <p:cNvPr id="163" name="Picture 1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164" name="Picture 1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130" name="Group 129"/>
            <p:cNvGrpSpPr/>
            <p:nvPr/>
          </p:nvGrpSpPr>
          <p:grpSpPr>
            <a:xfrm>
              <a:off x="4724400" y="2133600"/>
              <a:ext cx="2084832" cy="2694432"/>
              <a:chOff x="7010400" y="2286000"/>
              <a:chExt cx="2084832" cy="2694432"/>
            </a:xfrm>
          </p:grpSpPr>
          <p:pic>
            <p:nvPicPr>
              <p:cNvPr id="161" name="Picture 1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162" name="Picture 1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131" name="Group 130"/>
            <p:cNvGrpSpPr/>
            <p:nvPr/>
          </p:nvGrpSpPr>
          <p:grpSpPr>
            <a:xfrm>
              <a:off x="2514600" y="2258568"/>
              <a:ext cx="2084832" cy="2694432"/>
              <a:chOff x="7010400" y="2286000"/>
              <a:chExt cx="2084832" cy="2694432"/>
            </a:xfrm>
          </p:grpSpPr>
          <p:pic>
            <p:nvPicPr>
              <p:cNvPr id="159" name="Picture 1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160" name="Picture 1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132" name="Group 131"/>
            <p:cNvGrpSpPr/>
            <p:nvPr/>
          </p:nvGrpSpPr>
          <p:grpSpPr>
            <a:xfrm>
              <a:off x="7239000" y="1524000"/>
              <a:ext cx="1505613" cy="1489216"/>
              <a:chOff x="7162800" y="855592"/>
              <a:chExt cx="1505613" cy="1489216"/>
            </a:xfrm>
          </p:grpSpPr>
          <p:pic>
            <p:nvPicPr>
              <p:cNvPr id="153" name="Picture 1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154" name="Picture 1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155" name="Picture 1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156" name="Picture 1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157" name="Picture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158" name="Picture 1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grpSp>
          <p:nvGrpSpPr>
            <p:cNvPr id="133" name="Group 132"/>
            <p:cNvGrpSpPr/>
            <p:nvPr/>
          </p:nvGrpSpPr>
          <p:grpSpPr>
            <a:xfrm>
              <a:off x="5029200" y="1524000"/>
              <a:ext cx="1505613" cy="1489216"/>
              <a:chOff x="7162800" y="855592"/>
              <a:chExt cx="1505613" cy="1489216"/>
            </a:xfrm>
          </p:grpSpPr>
          <p:pic>
            <p:nvPicPr>
              <p:cNvPr id="147" name="Picture 1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148" name="Picture 1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149" name="Picture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150" name="Picture 1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151" name="Picture 1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152" name="Picture 1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grpSp>
          <p:nvGrpSpPr>
            <p:cNvPr id="134" name="Group 133"/>
            <p:cNvGrpSpPr/>
            <p:nvPr/>
          </p:nvGrpSpPr>
          <p:grpSpPr>
            <a:xfrm>
              <a:off x="2819400" y="1676400"/>
              <a:ext cx="1505613" cy="1489216"/>
              <a:chOff x="7162800" y="855592"/>
              <a:chExt cx="1505613" cy="1489216"/>
            </a:xfrm>
          </p:grpSpPr>
          <p:pic>
            <p:nvPicPr>
              <p:cNvPr id="141" name="Picture 1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142" name="Picture 1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143" name="Picture 1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144" name="Picture 1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145" name="Picture 1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146" name="Picture 1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cxnSp>
          <p:nvCxnSpPr>
            <p:cNvPr id="135" name="Straight Connector 134"/>
            <p:cNvCxnSpPr/>
            <p:nvPr/>
          </p:nvCxnSpPr>
          <p:spPr bwMode="auto">
            <a:xfrm flipH="1">
              <a:off x="6019165" y="4419600"/>
              <a:ext cx="1677035" cy="883241"/>
            </a:xfrm>
            <a:prstGeom prst="line">
              <a:avLst/>
            </a:prstGeom>
            <a:solidFill>
              <a:schemeClr val="accent1"/>
            </a:solidFill>
            <a:ln w="22225" cap="rnd" cmpd="sng" algn="ctr">
              <a:solidFill>
                <a:srgbClr val="FF8300"/>
              </a:solidFill>
              <a:prstDash val="solid"/>
              <a:round/>
              <a:headEnd type="none" w="med" len="med"/>
              <a:tailEnd type="arrow" w="med" len="med"/>
            </a:ln>
            <a:effectLst/>
          </p:spPr>
        </p:cxnSp>
        <p:cxnSp>
          <p:nvCxnSpPr>
            <p:cNvPr id="136" name="Straight Connector 135"/>
            <p:cNvCxnSpPr/>
            <p:nvPr/>
          </p:nvCxnSpPr>
          <p:spPr bwMode="auto">
            <a:xfrm flipV="1">
              <a:off x="6019800" y="4343400"/>
              <a:ext cx="1600200" cy="8382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137" name="Straight Connector 136"/>
            <p:cNvCxnSpPr/>
            <p:nvPr/>
          </p:nvCxnSpPr>
          <p:spPr bwMode="auto">
            <a:xfrm flipH="1" flipV="1">
              <a:off x="3733800" y="4343400"/>
              <a:ext cx="1677036" cy="914400"/>
            </a:xfrm>
            <a:prstGeom prst="line">
              <a:avLst/>
            </a:prstGeom>
            <a:solidFill>
              <a:schemeClr val="accent1"/>
            </a:solidFill>
            <a:ln w="22225" cap="rnd" cmpd="sng" algn="ctr">
              <a:solidFill>
                <a:srgbClr val="FF8300"/>
              </a:solidFill>
              <a:prstDash val="solid"/>
              <a:round/>
              <a:headEnd type="arrow" w="med" len="med"/>
              <a:tailEnd type="none" w="med" len="med"/>
            </a:ln>
            <a:effectLst/>
          </p:spPr>
        </p:cxnSp>
        <p:cxnSp>
          <p:nvCxnSpPr>
            <p:cNvPr id="138" name="Straight Connector 137"/>
            <p:cNvCxnSpPr/>
            <p:nvPr/>
          </p:nvCxnSpPr>
          <p:spPr bwMode="auto">
            <a:xfrm>
              <a:off x="3962400" y="4343400"/>
              <a:ext cx="1447800" cy="762000"/>
            </a:xfrm>
            <a:prstGeom prst="line">
              <a:avLst/>
            </a:prstGeom>
            <a:solidFill>
              <a:schemeClr val="accent1"/>
            </a:solidFill>
            <a:ln w="22225" cap="rnd" cmpd="sng" algn="ctr">
              <a:solidFill>
                <a:srgbClr val="004876"/>
              </a:solidFill>
              <a:prstDash val="solid"/>
              <a:round/>
              <a:headEnd type="arrow" w="med" len="med"/>
              <a:tailEnd type="none" w="med" len="med"/>
            </a:ln>
            <a:effectLst/>
          </p:spPr>
        </p:cxnSp>
        <p:cxnSp>
          <p:nvCxnSpPr>
            <p:cNvPr id="139" name="Straight Connector 138"/>
            <p:cNvCxnSpPr/>
            <p:nvPr/>
          </p:nvCxnSpPr>
          <p:spPr bwMode="auto">
            <a:xfrm flipV="1">
              <a:off x="5638800" y="4114800"/>
              <a:ext cx="0" cy="7620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140" name="Straight Connector 139"/>
            <p:cNvCxnSpPr/>
            <p:nvPr/>
          </p:nvCxnSpPr>
          <p:spPr bwMode="auto">
            <a:xfrm>
              <a:off x="5715000" y="4145959"/>
              <a:ext cx="1" cy="730841"/>
            </a:xfrm>
            <a:prstGeom prst="line">
              <a:avLst/>
            </a:prstGeom>
            <a:solidFill>
              <a:schemeClr val="accent1"/>
            </a:solidFill>
            <a:ln w="22225" cap="rnd" cmpd="sng" algn="ctr">
              <a:solidFill>
                <a:srgbClr val="FF8300"/>
              </a:solidFill>
              <a:prstDash val="solid"/>
              <a:round/>
              <a:headEnd type="none" w="med" len="med"/>
              <a:tailEnd type="arrow" w="med" len="med"/>
            </a:ln>
            <a:effectLst/>
          </p:spPr>
        </p:cxnSp>
      </p:grpSp>
      <p:sp>
        <p:nvSpPr>
          <p:cNvPr id="247" name="TextBox 246"/>
          <p:cNvSpPr txBox="1"/>
          <p:nvPr/>
        </p:nvSpPr>
        <p:spPr>
          <a:xfrm>
            <a:off x="4185285" y="5237674"/>
            <a:ext cx="1661160" cy="1169551"/>
          </a:xfrm>
          <a:prstGeom prst="rect">
            <a:avLst/>
          </a:prstGeom>
          <a:noFill/>
        </p:spPr>
        <p:txBody>
          <a:bodyPr wrap="square" rtlCol="0">
            <a:spAutoFit/>
          </a:bodyPr>
          <a:lstStyle/>
          <a:p>
            <a:pPr algn="ctr"/>
            <a:r>
              <a:rPr lang="en-US" sz="1400" b="1" dirty="0" smtClean="0">
                <a:solidFill>
                  <a:srgbClr val="646569"/>
                </a:solidFill>
              </a:rPr>
              <a:t>AirWave Master Console</a:t>
            </a:r>
          </a:p>
          <a:p>
            <a:pPr algn="ctr"/>
            <a:r>
              <a:rPr lang="en-US" sz="1400" b="1" dirty="0" smtClean="0">
                <a:solidFill>
                  <a:srgbClr val="646569"/>
                </a:solidFill>
              </a:rPr>
              <a:t>Up to 100,000 total devices supported</a:t>
            </a:r>
            <a:endParaRPr lang="en-US" sz="1400" b="1" dirty="0">
              <a:solidFill>
                <a:srgbClr val="646569"/>
              </a:solidFill>
            </a:endParaRPr>
          </a:p>
        </p:txBody>
      </p:sp>
    </p:spTree>
    <p:extLst>
      <p:ext uri="{BB962C8B-B14F-4D97-AF65-F5344CB8AC3E}">
        <p14:creationId xmlns:p14="http://schemas.microsoft.com/office/powerpoint/2010/main" val="11644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070" y="319581"/>
            <a:ext cx="10969943" cy="852364"/>
          </a:xfrm>
        </p:spPr>
        <p:txBody>
          <a:bodyPr/>
          <a:lstStyle/>
          <a:p>
            <a:r>
              <a:rPr lang="en-US" dirty="0"/>
              <a:t>Multi Server Architecture with Master Console and Failover</a:t>
            </a:r>
          </a:p>
        </p:txBody>
      </p:sp>
      <p:sp>
        <p:nvSpPr>
          <p:cNvPr id="134" name="Content Placeholder 133"/>
          <p:cNvSpPr>
            <a:spLocks noGrp="1"/>
          </p:cNvSpPr>
          <p:nvPr>
            <p:ph sz="half" idx="2"/>
          </p:nvPr>
        </p:nvSpPr>
        <p:spPr>
          <a:xfrm>
            <a:off x="8754813" y="4739848"/>
            <a:ext cx="3485336" cy="4572000"/>
          </a:xfrm>
        </p:spPr>
        <p:txBody>
          <a:bodyPr/>
          <a:lstStyle/>
          <a:p>
            <a:r>
              <a:rPr lang="en-MY" dirty="0" smtClean="0"/>
              <a:t>Watches the primary servers</a:t>
            </a:r>
          </a:p>
          <a:p>
            <a:r>
              <a:rPr lang="en-MY" dirty="0" smtClean="0"/>
              <a:t>Takes over primary when primary goes down</a:t>
            </a:r>
          </a:p>
          <a:p>
            <a:r>
              <a:rPr lang="en-MY" dirty="0" smtClean="0"/>
              <a:t>Need Failover License Key</a:t>
            </a:r>
            <a:endParaRPr lang="en-US" dirty="0"/>
          </a:p>
        </p:txBody>
      </p:sp>
      <p:grpSp>
        <p:nvGrpSpPr>
          <p:cNvPr id="5" name="Group 4"/>
          <p:cNvGrpSpPr/>
          <p:nvPr/>
        </p:nvGrpSpPr>
        <p:grpSpPr>
          <a:xfrm>
            <a:off x="0" y="819150"/>
            <a:ext cx="3200400" cy="2484427"/>
            <a:chOff x="2514600" y="1524000"/>
            <a:chExt cx="6580632" cy="4888711"/>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796509"/>
              <a:ext cx="782533" cy="781217"/>
            </a:xfrm>
            <a:prstGeom prst="rect">
              <a:avLst/>
            </a:prstGeom>
          </p:spPr>
        </p:pic>
        <p:sp>
          <p:nvSpPr>
            <p:cNvPr id="7" name="TextBox 6"/>
            <p:cNvSpPr txBox="1"/>
            <p:nvPr/>
          </p:nvSpPr>
          <p:spPr>
            <a:xfrm>
              <a:off x="2514602" y="5595118"/>
              <a:ext cx="6110587" cy="817593"/>
            </a:xfrm>
            <a:prstGeom prst="rect">
              <a:avLst/>
            </a:prstGeom>
            <a:noFill/>
          </p:spPr>
          <p:txBody>
            <a:bodyPr wrap="square" rtlCol="0">
              <a:spAutoFit/>
            </a:bodyPr>
            <a:lstStyle/>
            <a:p>
              <a:pPr algn="ctr"/>
              <a:r>
                <a:rPr lang="en-US" sz="1050" b="1" dirty="0" smtClean="0">
                  <a:solidFill>
                    <a:srgbClr val="646569"/>
                  </a:solidFill>
                </a:rPr>
                <a:t>AirWave Server</a:t>
              </a:r>
            </a:p>
            <a:p>
              <a:pPr algn="ctr"/>
              <a:r>
                <a:rPr lang="en-US" sz="1050" b="1" dirty="0" smtClean="0">
                  <a:solidFill>
                    <a:srgbClr val="646569"/>
                  </a:solidFill>
                </a:rPr>
                <a:t>Up to 4000 devices supported</a:t>
              </a:r>
              <a:endParaRPr lang="en-US" sz="1050" b="1" dirty="0">
                <a:solidFill>
                  <a:srgbClr val="646569"/>
                </a:solidFill>
              </a:endParaRPr>
            </a:p>
          </p:txBody>
        </p:sp>
        <p:grpSp>
          <p:nvGrpSpPr>
            <p:cNvPr id="8" name="Group 7"/>
            <p:cNvGrpSpPr/>
            <p:nvPr/>
          </p:nvGrpSpPr>
          <p:grpSpPr>
            <a:xfrm>
              <a:off x="7010400" y="2286000"/>
              <a:ext cx="2084832" cy="2694432"/>
              <a:chOff x="7010400" y="2286000"/>
              <a:chExt cx="2084832" cy="2694432"/>
            </a:xfrm>
          </p:grpSpPr>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9" name="Group 8"/>
            <p:cNvGrpSpPr/>
            <p:nvPr/>
          </p:nvGrpSpPr>
          <p:grpSpPr>
            <a:xfrm>
              <a:off x="4724400" y="2133600"/>
              <a:ext cx="2084832" cy="2694432"/>
              <a:chOff x="7010400" y="2286000"/>
              <a:chExt cx="2084832" cy="2694432"/>
            </a:xfrm>
          </p:grpSpPr>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10" name="Group 9"/>
            <p:cNvGrpSpPr/>
            <p:nvPr/>
          </p:nvGrpSpPr>
          <p:grpSpPr>
            <a:xfrm>
              <a:off x="2514600" y="2258568"/>
              <a:ext cx="2084832" cy="2694432"/>
              <a:chOff x="7010400" y="2286000"/>
              <a:chExt cx="2084832" cy="2694432"/>
            </a:xfrm>
          </p:grpSpPr>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11" name="Group 10"/>
            <p:cNvGrpSpPr/>
            <p:nvPr/>
          </p:nvGrpSpPr>
          <p:grpSpPr>
            <a:xfrm>
              <a:off x="7239000" y="1524000"/>
              <a:ext cx="1505613" cy="1489216"/>
              <a:chOff x="7162800" y="855592"/>
              <a:chExt cx="1505613" cy="1489216"/>
            </a:xfrm>
          </p:grpSpPr>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grpSp>
          <p:nvGrpSpPr>
            <p:cNvPr id="12" name="Group 11"/>
            <p:cNvGrpSpPr/>
            <p:nvPr/>
          </p:nvGrpSpPr>
          <p:grpSpPr>
            <a:xfrm>
              <a:off x="5029200" y="1524000"/>
              <a:ext cx="1505613" cy="1489216"/>
              <a:chOff x="7162800" y="855592"/>
              <a:chExt cx="1505613" cy="1489216"/>
            </a:xfrm>
          </p:grpSpPr>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grpSp>
          <p:nvGrpSpPr>
            <p:cNvPr id="13" name="Group 12"/>
            <p:cNvGrpSpPr/>
            <p:nvPr/>
          </p:nvGrpSpPr>
          <p:grpSpPr>
            <a:xfrm>
              <a:off x="2819400" y="1676400"/>
              <a:ext cx="1505613" cy="1489216"/>
              <a:chOff x="7162800" y="855592"/>
              <a:chExt cx="1505613" cy="1489216"/>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cxnSp>
          <p:nvCxnSpPr>
            <p:cNvPr id="14" name="Straight Connector 13"/>
            <p:cNvCxnSpPr/>
            <p:nvPr/>
          </p:nvCxnSpPr>
          <p:spPr bwMode="auto">
            <a:xfrm flipH="1">
              <a:off x="6019165" y="4419600"/>
              <a:ext cx="1677035" cy="883241"/>
            </a:xfrm>
            <a:prstGeom prst="line">
              <a:avLst/>
            </a:prstGeom>
            <a:solidFill>
              <a:schemeClr val="accent1"/>
            </a:solidFill>
            <a:ln w="22225" cap="rnd" cmpd="sng" algn="ctr">
              <a:solidFill>
                <a:srgbClr val="FF8300"/>
              </a:solidFill>
              <a:prstDash val="solid"/>
              <a:round/>
              <a:headEnd type="none" w="med" len="med"/>
              <a:tailEnd type="arrow" w="med" len="med"/>
            </a:ln>
            <a:effectLst/>
          </p:spPr>
        </p:cxnSp>
        <p:cxnSp>
          <p:nvCxnSpPr>
            <p:cNvPr id="15" name="Straight Connector 14"/>
            <p:cNvCxnSpPr/>
            <p:nvPr/>
          </p:nvCxnSpPr>
          <p:spPr bwMode="auto">
            <a:xfrm flipV="1">
              <a:off x="6019800" y="4343400"/>
              <a:ext cx="1600200" cy="8382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16" name="Straight Connector 15"/>
            <p:cNvCxnSpPr/>
            <p:nvPr/>
          </p:nvCxnSpPr>
          <p:spPr bwMode="auto">
            <a:xfrm flipH="1" flipV="1">
              <a:off x="3733800" y="4343400"/>
              <a:ext cx="1677036" cy="914400"/>
            </a:xfrm>
            <a:prstGeom prst="line">
              <a:avLst/>
            </a:prstGeom>
            <a:solidFill>
              <a:schemeClr val="accent1"/>
            </a:solidFill>
            <a:ln w="22225" cap="rnd" cmpd="sng" algn="ctr">
              <a:solidFill>
                <a:srgbClr val="FF8300"/>
              </a:solidFill>
              <a:prstDash val="solid"/>
              <a:round/>
              <a:headEnd type="arrow" w="med" len="med"/>
              <a:tailEnd type="none" w="med" len="med"/>
            </a:ln>
            <a:effectLst/>
          </p:spPr>
        </p:cxnSp>
        <p:cxnSp>
          <p:nvCxnSpPr>
            <p:cNvPr id="17" name="Straight Connector 16"/>
            <p:cNvCxnSpPr/>
            <p:nvPr/>
          </p:nvCxnSpPr>
          <p:spPr bwMode="auto">
            <a:xfrm>
              <a:off x="3962400" y="4343400"/>
              <a:ext cx="1447800" cy="762000"/>
            </a:xfrm>
            <a:prstGeom prst="line">
              <a:avLst/>
            </a:prstGeom>
            <a:solidFill>
              <a:schemeClr val="accent1"/>
            </a:solidFill>
            <a:ln w="22225" cap="rnd" cmpd="sng" algn="ctr">
              <a:solidFill>
                <a:srgbClr val="004876"/>
              </a:solidFill>
              <a:prstDash val="solid"/>
              <a:round/>
              <a:headEnd type="arrow" w="med" len="med"/>
              <a:tailEnd type="none" w="med" len="med"/>
            </a:ln>
            <a:effectLst/>
          </p:spPr>
        </p:cxnSp>
        <p:cxnSp>
          <p:nvCxnSpPr>
            <p:cNvPr id="18" name="Straight Connector 17"/>
            <p:cNvCxnSpPr/>
            <p:nvPr/>
          </p:nvCxnSpPr>
          <p:spPr bwMode="auto">
            <a:xfrm flipV="1">
              <a:off x="5638800" y="4114800"/>
              <a:ext cx="0" cy="7620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19" name="Straight Connector 18"/>
            <p:cNvCxnSpPr/>
            <p:nvPr/>
          </p:nvCxnSpPr>
          <p:spPr bwMode="auto">
            <a:xfrm>
              <a:off x="5715000" y="4145959"/>
              <a:ext cx="1" cy="730841"/>
            </a:xfrm>
            <a:prstGeom prst="line">
              <a:avLst/>
            </a:prstGeom>
            <a:solidFill>
              <a:schemeClr val="accent1"/>
            </a:solidFill>
            <a:ln w="22225" cap="rnd" cmpd="sng" algn="ctr">
              <a:solidFill>
                <a:srgbClr val="FF8300"/>
              </a:solidFill>
              <a:prstDash val="solid"/>
              <a:round/>
              <a:headEnd type="none" w="med" len="med"/>
              <a:tailEnd type="arrow" w="med" len="med"/>
            </a:ln>
            <a:effectLst/>
          </p:spPr>
        </p:cxnSp>
      </p:grpSp>
      <p:grpSp>
        <p:nvGrpSpPr>
          <p:cNvPr id="44" name="Group 43"/>
          <p:cNvGrpSpPr/>
          <p:nvPr/>
        </p:nvGrpSpPr>
        <p:grpSpPr>
          <a:xfrm>
            <a:off x="3733800" y="849323"/>
            <a:ext cx="3200400" cy="2484427"/>
            <a:chOff x="2514600" y="1524000"/>
            <a:chExt cx="6580632" cy="4888711"/>
          </a:xfrm>
        </p:grpSpPr>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796509"/>
              <a:ext cx="782533" cy="781217"/>
            </a:xfrm>
            <a:prstGeom prst="rect">
              <a:avLst/>
            </a:prstGeom>
          </p:spPr>
        </p:pic>
        <p:sp>
          <p:nvSpPr>
            <p:cNvPr id="46" name="TextBox 45"/>
            <p:cNvSpPr txBox="1"/>
            <p:nvPr/>
          </p:nvSpPr>
          <p:spPr>
            <a:xfrm>
              <a:off x="2514602" y="5595118"/>
              <a:ext cx="6110587" cy="817593"/>
            </a:xfrm>
            <a:prstGeom prst="rect">
              <a:avLst/>
            </a:prstGeom>
            <a:noFill/>
          </p:spPr>
          <p:txBody>
            <a:bodyPr wrap="square" rtlCol="0">
              <a:spAutoFit/>
            </a:bodyPr>
            <a:lstStyle/>
            <a:p>
              <a:pPr algn="ctr"/>
              <a:r>
                <a:rPr lang="en-US" sz="1050" b="1" dirty="0" smtClean="0">
                  <a:solidFill>
                    <a:srgbClr val="646569"/>
                  </a:solidFill>
                </a:rPr>
                <a:t>AirWave Server</a:t>
              </a:r>
            </a:p>
            <a:p>
              <a:pPr algn="ctr"/>
              <a:r>
                <a:rPr lang="en-US" sz="1050" b="1" dirty="0" smtClean="0">
                  <a:solidFill>
                    <a:srgbClr val="646569"/>
                  </a:solidFill>
                </a:rPr>
                <a:t>Up to 4000 devices supported</a:t>
              </a:r>
              <a:endParaRPr lang="en-US" sz="1050" b="1" dirty="0">
                <a:solidFill>
                  <a:srgbClr val="646569"/>
                </a:solidFill>
              </a:endParaRPr>
            </a:p>
          </p:txBody>
        </p:sp>
        <p:grpSp>
          <p:nvGrpSpPr>
            <p:cNvPr id="47" name="Group 46"/>
            <p:cNvGrpSpPr/>
            <p:nvPr/>
          </p:nvGrpSpPr>
          <p:grpSpPr>
            <a:xfrm>
              <a:off x="7010400" y="2286000"/>
              <a:ext cx="2084832" cy="2694432"/>
              <a:chOff x="7010400" y="2286000"/>
              <a:chExt cx="2084832" cy="2694432"/>
            </a:xfrm>
          </p:grpSpPr>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82" name="Picture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48" name="Group 47"/>
            <p:cNvGrpSpPr/>
            <p:nvPr/>
          </p:nvGrpSpPr>
          <p:grpSpPr>
            <a:xfrm>
              <a:off x="4724400" y="2133600"/>
              <a:ext cx="2084832" cy="2694432"/>
              <a:chOff x="7010400" y="2286000"/>
              <a:chExt cx="2084832" cy="2694432"/>
            </a:xfrm>
          </p:grpSpPr>
          <p:pic>
            <p:nvPicPr>
              <p:cNvPr id="79" name="Picture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80" name="Picture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49" name="Group 48"/>
            <p:cNvGrpSpPr/>
            <p:nvPr/>
          </p:nvGrpSpPr>
          <p:grpSpPr>
            <a:xfrm>
              <a:off x="2514600" y="2258568"/>
              <a:ext cx="2084832" cy="2694432"/>
              <a:chOff x="7010400" y="2286000"/>
              <a:chExt cx="2084832" cy="2694432"/>
            </a:xfrm>
          </p:grpSpPr>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78" name="Picture 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50" name="Group 49"/>
            <p:cNvGrpSpPr/>
            <p:nvPr/>
          </p:nvGrpSpPr>
          <p:grpSpPr>
            <a:xfrm>
              <a:off x="7239000" y="1524000"/>
              <a:ext cx="1505613" cy="1489216"/>
              <a:chOff x="7162800" y="855592"/>
              <a:chExt cx="1505613" cy="1489216"/>
            </a:xfrm>
          </p:grpSpPr>
          <p:pic>
            <p:nvPicPr>
              <p:cNvPr id="71" name="Picture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grpSp>
          <p:nvGrpSpPr>
            <p:cNvPr id="51" name="Group 50"/>
            <p:cNvGrpSpPr/>
            <p:nvPr/>
          </p:nvGrpSpPr>
          <p:grpSpPr>
            <a:xfrm>
              <a:off x="5029200" y="1524000"/>
              <a:ext cx="1505613" cy="1489216"/>
              <a:chOff x="7162800" y="855592"/>
              <a:chExt cx="1505613" cy="1489216"/>
            </a:xfrm>
          </p:grpSpPr>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66" name="Picture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68" name="Picture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69" name="Picture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70" name="Picture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grpSp>
          <p:nvGrpSpPr>
            <p:cNvPr id="52" name="Group 51"/>
            <p:cNvGrpSpPr/>
            <p:nvPr/>
          </p:nvGrpSpPr>
          <p:grpSpPr>
            <a:xfrm>
              <a:off x="2819400" y="1676400"/>
              <a:ext cx="1505613" cy="1489216"/>
              <a:chOff x="7162800" y="855592"/>
              <a:chExt cx="1505613" cy="1489216"/>
            </a:xfrm>
          </p:grpSpPr>
          <p:pic>
            <p:nvPicPr>
              <p:cNvPr id="59"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61" name="Pictur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63" name="Picture 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cxnSp>
          <p:nvCxnSpPr>
            <p:cNvPr id="53" name="Straight Connector 52"/>
            <p:cNvCxnSpPr/>
            <p:nvPr/>
          </p:nvCxnSpPr>
          <p:spPr bwMode="auto">
            <a:xfrm flipH="1">
              <a:off x="6019165" y="4419599"/>
              <a:ext cx="1677035" cy="883241"/>
            </a:xfrm>
            <a:prstGeom prst="line">
              <a:avLst/>
            </a:prstGeom>
            <a:solidFill>
              <a:schemeClr val="accent1"/>
            </a:solidFill>
            <a:ln w="22225" cap="rnd" cmpd="sng" algn="ctr">
              <a:solidFill>
                <a:srgbClr val="FF8300"/>
              </a:solidFill>
              <a:prstDash val="solid"/>
              <a:round/>
              <a:headEnd type="none" w="med" len="med"/>
              <a:tailEnd type="arrow" w="med" len="med"/>
            </a:ln>
            <a:effectLst/>
          </p:spPr>
        </p:cxnSp>
        <p:cxnSp>
          <p:nvCxnSpPr>
            <p:cNvPr id="54" name="Straight Connector 53"/>
            <p:cNvCxnSpPr/>
            <p:nvPr/>
          </p:nvCxnSpPr>
          <p:spPr bwMode="auto">
            <a:xfrm flipV="1">
              <a:off x="6019800" y="4343400"/>
              <a:ext cx="1600199" cy="838199"/>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55" name="Straight Connector 54"/>
            <p:cNvCxnSpPr/>
            <p:nvPr/>
          </p:nvCxnSpPr>
          <p:spPr bwMode="auto">
            <a:xfrm flipH="1" flipV="1">
              <a:off x="3733800" y="4343400"/>
              <a:ext cx="1677036" cy="914400"/>
            </a:xfrm>
            <a:prstGeom prst="line">
              <a:avLst/>
            </a:prstGeom>
            <a:solidFill>
              <a:schemeClr val="accent1"/>
            </a:solidFill>
            <a:ln w="22225" cap="rnd" cmpd="sng" algn="ctr">
              <a:solidFill>
                <a:srgbClr val="FF8300"/>
              </a:solidFill>
              <a:prstDash val="solid"/>
              <a:round/>
              <a:headEnd type="arrow" w="med" len="med"/>
              <a:tailEnd type="none" w="med" len="med"/>
            </a:ln>
            <a:effectLst/>
          </p:spPr>
        </p:cxnSp>
        <p:cxnSp>
          <p:nvCxnSpPr>
            <p:cNvPr id="56" name="Straight Connector 55"/>
            <p:cNvCxnSpPr/>
            <p:nvPr/>
          </p:nvCxnSpPr>
          <p:spPr bwMode="auto">
            <a:xfrm>
              <a:off x="3962400" y="4343400"/>
              <a:ext cx="1447800" cy="762000"/>
            </a:xfrm>
            <a:prstGeom prst="line">
              <a:avLst/>
            </a:prstGeom>
            <a:solidFill>
              <a:schemeClr val="accent1"/>
            </a:solidFill>
            <a:ln w="22225" cap="rnd" cmpd="sng" algn="ctr">
              <a:solidFill>
                <a:srgbClr val="004876"/>
              </a:solidFill>
              <a:prstDash val="solid"/>
              <a:round/>
              <a:headEnd type="arrow" w="med" len="med"/>
              <a:tailEnd type="none" w="med" len="med"/>
            </a:ln>
            <a:effectLst/>
          </p:spPr>
        </p:cxnSp>
        <p:cxnSp>
          <p:nvCxnSpPr>
            <p:cNvPr id="57" name="Straight Connector 56"/>
            <p:cNvCxnSpPr/>
            <p:nvPr/>
          </p:nvCxnSpPr>
          <p:spPr bwMode="auto">
            <a:xfrm flipV="1">
              <a:off x="5638800" y="4114800"/>
              <a:ext cx="0" cy="7620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58" name="Straight Connector 57"/>
            <p:cNvCxnSpPr/>
            <p:nvPr/>
          </p:nvCxnSpPr>
          <p:spPr bwMode="auto">
            <a:xfrm>
              <a:off x="5715000" y="4145959"/>
              <a:ext cx="1" cy="730841"/>
            </a:xfrm>
            <a:prstGeom prst="line">
              <a:avLst/>
            </a:prstGeom>
            <a:solidFill>
              <a:schemeClr val="accent1"/>
            </a:solidFill>
            <a:ln w="22225" cap="rnd" cmpd="sng" algn="ctr">
              <a:solidFill>
                <a:srgbClr val="FF8300"/>
              </a:solidFill>
              <a:prstDash val="solid"/>
              <a:round/>
              <a:headEnd type="none" w="med" len="med"/>
              <a:tailEnd type="arrow" w="med" len="med"/>
            </a:ln>
            <a:effectLst/>
          </p:spPr>
        </p:cxnSp>
      </p:grpSp>
      <p:grpSp>
        <p:nvGrpSpPr>
          <p:cNvPr id="83" name="Group 82"/>
          <p:cNvGrpSpPr/>
          <p:nvPr/>
        </p:nvGrpSpPr>
        <p:grpSpPr>
          <a:xfrm>
            <a:off x="7467600" y="895350"/>
            <a:ext cx="3200400" cy="2484427"/>
            <a:chOff x="2514600" y="1524000"/>
            <a:chExt cx="6580632" cy="4888711"/>
          </a:xfrm>
        </p:grpSpPr>
        <p:pic>
          <p:nvPicPr>
            <p:cNvPr id="84" name="Picture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796509"/>
              <a:ext cx="782533" cy="781217"/>
            </a:xfrm>
            <a:prstGeom prst="rect">
              <a:avLst/>
            </a:prstGeom>
          </p:spPr>
        </p:pic>
        <p:sp>
          <p:nvSpPr>
            <p:cNvPr id="85" name="TextBox 84"/>
            <p:cNvSpPr txBox="1"/>
            <p:nvPr/>
          </p:nvSpPr>
          <p:spPr>
            <a:xfrm>
              <a:off x="2514602" y="5595118"/>
              <a:ext cx="6110587" cy="817593"/>
            </a:xfrm>
            <a:prstGeom prst="rect">
              <a:avLst/>
            </a:prstGeom>
            <a:noFill/>
          </p:spPr>
          <p:txBody>
            <a:bodyPr wrap="square" rtlCol="0">
              <a:spAutoFit/>
            </a:bodyPr>
            <a:lstStyle/>
            <a:p>
              <a:pPr algn="ctr"/>
              <a:r>
                <a:rPr lang="en-US" sz="1050" b="1" dirty="0" smtClean="0">
                  <a:solidFill>
                    <a:srgbClr val="646569"/>
                  </a:solidFill>
                </a:rPr>
                <a:t>AirWave Server</a:t>
              </a:r>
            </a:p>
            <a:p>
              <a:pPr algn="ctr"/>
              <a:r>
                <a:rPr lang="en-US" sz="1050" b="1" dirty="0" smtClean="0">
                  <a:solidFill>
                    <a:srgbClr val="646569"/>
                  </a:solidFill>
                </a:rPr>
                <a:t>Up to 4000 devices supported</a:t>
              </a:r>
              <a:endParaRPr lang="en-US" sz="1050" b="1" dirty="0">
                <a:solidFill>
                  <a:srgbClr val="646569"/>
                </a:solidFill>
              </a:endParaRPr>
            </a:p>
          </p:txBody>
        </p:sp>
        <p:grpSp>
          <p:nvGrpSpPr>
            <p:cNvPr id="86" name="Group 85"/>
            <p:cNvGrpSpPr/>
            <p:nvPr/>
          </p:nvGrpSpPr>
          <p:grpSpPr>
            <a:xfrm>
              <a:off x="7010400" y="2286000"/>
              <a:ext cx="2084832" cy="2694432"/>
              <a:chOff x="7010400" y="2286000"/>
              <a:chExt cx="2084832" cy="2694432"/>
            </a:xfrm>
          </p:grpSpPr>
          <p:pic>
            <p:nvPicPr>
              <p:cNvPr id="120" name="Picture 1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121" name="Picture 1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87" name="Group 86"/>
            <p:cNvGrpSpPr/>
            <p:nvPr/>
          </p:nvGrpSpPr>
          <p:grpSpPr>
            <a:xfrm>
              <a:off x="4724400" y="2133600"/>
              <a:ext cx="2084832" cy="2694432"/>
              <a:chOff x="7010400" y="2286000"/>
              <a:chExt cx="2084832" cy="2694432"/>
            </a:xfrm>
          </p:grpSpPr>
          <p:pic>
            <p:nvPicPr>
              <p:cNvPr id="118" name="Picture 1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119" name="Picture 1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88" name="Group 87"/>
            <p:cNvGrpSpPr/>
            <p:nvPr/>
          </p:nvGrpSpPr>
          <p:grpSpPr>
            <a:xfrm>
              <a:off x="2514600" y="2258568"/>
              <a:ext cx="2084832" cy="2694432"/>
              <a:chOff x="7010400" y="2286000"/>
              <a:chExt cx="2084832" cy="2694432"/>
            </a:xfrm>
          </p:grpSpPr>
          <p:pic>
            <p:nvPicPr>
              <p:cNvPr id="116" name="Picture 1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2895600"/>
                <a:ext cx="2084832" cy="2084832"/>
              </a:xfrm>
              <a:prstGeom prst="rect">
                <a:avLst/>
              </a:prstGeom>
            </p:spPr>
          </p:pic>
          <p:pic>
            <p:nvPicPr>
              <p:cNvPr id="117" name="Picture 1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0400" y="2286000"/>
                <a:ext cx="2081328" cy="2084832"/>
              </a:xfrm>
              <a:prstGeom prst="rect">
                <a:avLst/>
              </a:prstGeom>
            </p:spPr>
          </p:pic>
        </p:grpSp>
        <p:grpSp>
          <p:nvGrpSpPr>
            <p:cNvPr id="89" name="Group 88"/>
            <p:cNvGrpSpPr/>
            <p:nvPr/>
          </p:nvGrpSpPr>
          <p:grpSpPr>
            <a:xfrm>
              <a:off x="7239000" y="1524000"/>
              <a:ext cx="1505613" cy="1489216"/>
              <a:chOff x="7162800" y="855592"/>
              <a:chExt cx="1505613" cy="1489216"/>
            </a:xfrm>
          </p:grpSpPr>
          <p:pic>
            <p:nvPicPr>
              <p:cNvPr id="110" name="Picture 1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111" name="Picture 1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112" name="Picture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113" name="Picture 1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114" name="Picture 1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115" name="Picture 1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grpSp>
          <p:nvGrpSpPr>
            <p:cNvPr id="90" name="Group 89"/>
            <p:cNvGrpSpPr/>
            <p:nvPr/>
          </p:nvGrpSpPr>
          <p:grpSpPr>
            <a:xfrm>
              <a:off x="5029200" y="1524000"/>
              <a:ext cx="1505613" cy="1489216"/>
              <a:chOff x="7162800" y="855592"/>
              <a:chExt cx="1505613" cy="1489216"/>
            </a:xfrm>
          </p:grpSpPr>
          <p:pic>
            <p:nvPicPr>
              <p:cNvPr id="104" name="Picture 1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105" name="Picture 10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106" name="Picture 1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107" name="Picture 10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108" name="Picture 10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109" name="Picture 10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grpSp>
          <p:nvGrpSpPr>
            <p:cNvPr id="91" name="Group 90"/>
            <p:cNvGrpSpPr/>
            <p:nvPr/>
          </p:nvGrpSpPr>
          <p:grpSpPr>
            <a:xfrm>
              <a:off x="2819400" y="1676400"/>
              <a:ext cx="1505613" cy="1489216"/>
              <a:chOff x="7162800" y="855592"/>
              <a:chExt cx="1505613" cy="1489216"/>
            </a:xfrm>
          </p:grpSpPr>
          <p:pic>
            <p:nvPicPr>
              <p:cNvPr id="98" name="Picture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800" y="1752600"/>
                <a:ext cx="591213" cy="592208"/>
              </a:xfrm>
              <a:prstGeom prst="rect">
                <a:avLst/>
              </a:prstGeom>
            </p:spPr>
          </p:pic>
          <p:pic>
            <p:nvPicPr>
              <p:cNvPr id="99" name="Picture 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1752600"/>
                <a:ext cx="591213" cy="592208"/>
              </a:xfrm>
              <a:prstGeom prst="rect">
                <a:avLst/>
              </a:prstGeom>
            </p:spPr>
          </p:pic>
          <p:pic>
            <p:nvPicPr>
              <p:cNvPr id="100" name="Picture 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752600"/>
                <a:ext cx="591213" cy="592208"/>
              </a:xfrm>
              <a:prstGeom prst="rect">
                <a:avLst/>
              </a:prstGeom>
            </p:spPr>
          </p:pic>
          <p:pic>
            <p:nvPicPr>
              <p:cNvPr id="101" name="Picture 10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1295400"/>
                <a:ext cx="591213" cy="592208"/>
              </a:xfrm>
              <a:prstGeom prst="rect">
                <a:avLst/>
              </a:prstGeom>
            </p:spPr>
          </p:pic>
          <p:pic>
            <p:nvPicPr>
              <p:cNvPr id="102" name="Picture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295400"/>
                <a:ext cx="591213" cy="592208"/>
              </a:xfrm>
              <a:prstGeom prst="rect">
                <a:avLst/>
              </a:prstGeom>
            </p:spPr>
          </p:pic>
          <p:pic>
            <p:nvPicPr>
              <p:cNvPr id="103" name="Picture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0" y="855592"/>
                <a:ext cx="591213" cy="592208"/>
              </a:xfrm>
              <a:prstGeom prst="rect">
                <a:avLst/>
              </a:prstGeom>
            </p:spPr>
          </p:pic>
        </p:grpSp>
        <p:cxnSp>
          <p:nvCxnSpPr>
            <p:cNvPr id="92" name="Straight Connector 91"/>
            <p:cNvCxnSpPr/>
            <p:nvPr/>
          </p:nvCxnSpPr>
          <p:spPr bwMode="auto">
            <a:xfrm flipH="1">
              <a:off x="6019165" y="4419600"/>
              <a:ext cx="1677035" cy="883241"/>
            </a:xfrm>
            <a:prstGeom prst="line">
              <a:avLst/>
            </a:prstGeom>
            <a:solidFill>
              <a:schemeClr val="accent1"/>
            </a:solidFill>
            <a:ln w="22225" cap="rnd" cmpd="sng" algn="ctr">
              <a:solidFill>
                <a:srgbClr val="FF8300"/>
              </a:solidFill>
              <a:prstDash val="solid"/>
              <a:round/>
              <a:headEnd type="none" w="med" len="med"/>
              <a:tailEnd type="arrow" w="med" len="med"/>
            </a:ln>
            <a:effectLst/>
          </p:spPr>
        </p:cxnSp>
        <p:cxnSp>
          <p:nvCxnSpPr>
            <p:cNvPr id="93" name="Straight Connector 92"/>
            <p:cNvCxnSpPr/>
            <p:nvPr/>
          </p:nvCxnSpPr>
          <p:spPr bwMode="auto">
            <a:xfrm flipV="1">
              <a:off x="6019800" y="4343400"/>
              <a:ext cx="1600200" cy="8382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94" name="Straight Connector 93"/>
            <p:cNvCxnSpPr/>
            <p:nvPr/>
          </p:nvCxnSpPr>
          <p:spPr bwMode="auto">
            <a:xfrm flipH="1" flipV="1">
              <a:off x="3733800" y="4343400"/>
              <a:ext cx="1677036" cy="914400"/>
            </a:xfrm>
            <a:prstGeom prst="line">
              <a:avLst/>
            </a:prstGeom>
            <a:solidFill>
              <a:schemeClr val="accent1"/>
            </a:solidFill>
            <a:ln w="22225" cap="rnd" cmpd="sng" algn="ctr">
              <a:solidFill>
                <a:srgbClr val="FF8300"/>
              </a:solidFill>
              <a:prstDash val="solid"/>
              <a:round/>
              <a:headEnd type="arrow" w="med" len="med"/>
              <a:tailEnd type="none" w="med" len="med"/>
            </a:ln>
            <a:effectLst/>
          </p:spPr>
        </p:cxnSp>
        <p:cxnSp>
          <p:nvCxnSpPr>
            <p:cNvPr id="95" name="Straight Connector 94"/>
            <p:cNvCxnSpPr/>
            <p:nvPr/>
          </p:nvCxnSpPr>
          <p:spPr bwMode="auto">
            <a:xfrm>
              <a:off x="3962400" y="4343400"/>
              <a:ext cx="1447800" cy="762000"/>
            </a:xfrm>
            <a:prstGeom prst="line">
              <a:avLst/>
            </a:prstGeom>
            <a:solidFill>
              <a:schemeClr val="accent1"/>
            </a:solidFill>
            <a:ln w="22225" cap="rnd" cmpd="sng" algn="ctr">
              <a:solidFill>
                <a:srgbClr val="004876"/>
              </a:solidFill>
              <a:prstDash val="solid"/>
              <a:round/>
              <a:headEnd type="arrow" w="med" len="med"/>
              <a:tailEnd type="none" w="med" len="med"/>
            </a:ln>
            <a:effectLst/>
          </p:spPr>
        </p:cxnSp>
        <p:cxnSp>
          <p:nvCxnSpPr>
            <p:cNvPr id="96" name="Straight Connector 95"/>
            <p:cNvCxnSpPr/>
            <p:nvPr/>
          </p:nvCxnSpPr>
          <p:spPr bwMode="auto">
            <a:xfrm flipV="1">
              <a:off x="5638800" y="4114800"/>
              <a:ext cx="0" cy="7620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97" name="Straight Connector 96"/>
            <p:cNvCxnSpPr/>
            <p:nvPr/>
          </p:nvCxnSpPr>
          <p:spPr bwMode="auto">
            <a:xfrm>
              <a:off x="5715000" y="4145959"/>
              <a:ext cx="1" cy="730841"/>
            </a:xfrm>
            <a:prstGeom prst="line">
              <a:avLst/>
            </a:prstGeom>
            <a:solidFill>
              <a:schemeClr val="accent1"/>
            </a:solidFill>
            <a:ln w="22225" cap="rnd" cmpd="sng" algn="ctr">
              <a:solidFill>
                <a:srgbClr val="FF8300"/>
              </a:solidFill>
              <a:prstDash val="solid"/>
              <a:round/>
              <a:headEnd type="none" w="med" len="med"/>
              <a:tailEnd type="arrow" w="med" len="med"/>
            </a:ln>
            <a:effectLst/>
          </p:spPr>
        </p:cxnSp>
      </p:grpSp>
      <p:pic>
        <p:nvPicPr>
          <p:cNvPr id="122" name="Picture 1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9664" y="3867150"/>
            <a:ext cx="1280160" cy="1278008"/>
          </a:xfrm>
          <a:prstGeom prst="rect">
            <a:avLst/>
          </a:prstGeom>
        </p:spPr>
      </p:pic>
      <p:sp>
        <p:nvSpPr>
          <p:cNvPr id="123" name="TextBox 122"/>
          <p:cNvSpPr txBox="1"/>
          <p:nvPr/>
        </p:nvSpPr>
        <p:spPr>
          <a:xfrm>
            <a:off x="1985824" y="5085274"/>
            <a:ext cx="1661160" cy="1169551"/>
          </a:xfrm>
          <a:prstGeom prst="rect">
            <a:avLst/>
          </a:prstGeom>
          <a:noFill/>
        </p:spPr>
        <p:txBody>
          <a:bodyPr wrap="square" rtlCol="0">
            <a:spAutoFit/>
          </a:bodyPr>
          <a:lstStyle/>
          <a:p>
            <a:pPr algn="ctr"/>
            <a:r>
              <a:rPr lang="en-US" sz="1400" b="1" dirty="0" smtClean="0">
                <a:solidFill>
                  <a:srgbClr val="646569"/>
                </a:solidFill>
              </a:rPr>
              <a:t>AirWave Master Console</a:t>
            </a:r>
          </a:p>
          <a:p>
            <a:pPr algn="ctr"/>
            <a:r>
              <a:rPr lang="en-US" sz="1400" b="1" dirty="0" smtClean="0">
                <a:solidFill>
                  <a:srgbClr val="646569"/>
                </a:solidFill>
              </a:rPr>
              <a:t>Up to 100,000 total devices supported</a:t>
            </a:r>
            <a:endParaRPr lang="en-US" sz="1400" b="1" dirty="0">
              <a:solidFill>
                <a:srgbClr val="646569"/>
              </a:solidFill>
            </a:endParaRPr>
          </a:p>
        </p:txBody>
      </p:sp>
      <p:cxnSp>
        <p:nvCxnSpPr>
          <p:cNvPr id="124" name="Straight Connector 123"/>
          <p:cNvCxnSpPr/>
          <p:nvPr/>
        </p:nvCxnSpPr>
        <p:spPr bwMode="auto">
          <a:xfrm flipV="1">
            <a:off x="3429000" y="3409950"/>
            <a:ext cx="4800600" cy="10668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125" name="Straight Connector 124"/>
          <p:cNvCxnSpPr>
            <a:stCxn id="122" idx="1"/>
            <a:endCxn id="7" idx="2"/>
          </p:cNvCxnSpPr>
          <p:nvPr/>
        </p:nvCxnSpPr>
        <p:spPr bwMode="auto">
          <a:xfrm flipH="1" flipV="1">
            <a:off x="1485901" y="3303577"/>
            <a:ext cx="743763" cy="1202577"/>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126" name="Straight Connector 125"/>
          <p:cNvCxnSpPr>
            <a:stCxn id="122" idx="0"/>
          </p:cNvCxnSpPr>
          <p:nvPr/>
        </p:nvCxnSpPr>
        <p:spPr bwMode="auto">
          <a:xfrm flipV="1">
            <a:off x="2869744" y="3409950"/>
            <a:ext cx="1778456" cy="4572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pic>
        <p:nvPicPr>
          <p:cNvPr id="127" name="Picture 1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800" y="3867150"/>
            <a:ext cx="1280160" cy="1278008"/>
          </a:xfrm>
          <a:prstGeom prst="rect">
            <a:avLst/>
          </a:prstGeom>
        </p:spPr>
      </p:pic>
      <p:sp>
        <p:nvSpPr>
          <p:cNvPr id="128" name="TextBox 127"/>
          <p:cNvSpPr txBox="1"/>
          <p:nvPr/>
        </p:nvSpPr>
        <p:spPr>
          <a:xfrm>
            <a:off x="6918960" y="4932874"/>
            <a:ext cx="1661160" cy="1169551"/>
          </a:xfrm>
          <a:prstGeom prst="rect">
            <a:avLst/>
          </a:prstGeom>
          <a:noFill/>
        </p:spPr>
        <p:txBody>
          <a:bodyPr wrap="square" rtlCol="0">
            <a:spAutoFit/>
          </a:bodyPr>
          <a:lstStyle/>
          <a:p>
            <a:pPr algn="ctr"/>
            <a:r>
              <a:rPr lang="en-US" sz="1400" b="1" dirty="0" smtClean="0">
                <a:solidFill>
                  <a:srgbClr val="646569"/>
                </a:solidFill>
              </a:rPr>
              <a:t>AirWave Failover Server</a:t>
            </a:r>
          </a:p>
          <a:p>
            <a:pPr algn="ctr"/>
            <a:r>
              <a:rPr lang="en-US" sz="1400" b="1" dirty="0" smtClean="0">
                <a:solidFill>
                  <a:srgbClr val="646569"/>
                </a:solidFill>
              </a:rPr>
              <a:t>Watches one or more AirWave servers</a:t>
            </a:r>
            <a:endParaRPr lang="en-US" sz="1400" b="1" dirty="0">
              <a:solidFill>
                <a:srgbClr val="646569"/>
              </a:solidFill>
            </a:endParaRPr>
          </a:p>
        </p:txBody>
      </p:sp>
      <p:cxnSp>
        <p:nvCxnSpPr>
          <p:cNvPr id="129" name="Straight Connector 128"/>
          <p:cNvCxnSpPr>
            <a:endCxn id="85" idx="2"/>
          </p:cNvCxnSpPr>
          <p:nvPr/>
        </p:nvCxnSpPr>
        <p:spPr bwMode="auto">
          <a:xfrm flipV="1">
            <a:off x="8362136" y="3379777"/>
            <a:ext cx="591365" cy="944573"/>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130" name="Straight Connector 129"/>
          <p:cNvCxnSpPr>
            <a:stCxn id="127" idx="1"/>
          </p:cNvCxnSpPr>
          <p:nvPr/>
        </p:nvCxnSpPr>
        <p:spPr bwMode="auto">
          <a:xfrm flipH="1" flipV="1">
            <a:off x="2209800" y="3409950"/>
            <a:ext cx="4953000" cy="1096204"/>
          </a:xfrm>
          <a:prstGeom prst="line">
            <a:avLst/>
          </a:prstGeom>
          <a:solidFill>
            <a:schemeClr val="accent1"/>
          </a:solidFill>
          <a:ln w="22225" cap="rnd" cmpd="sng" algn="ctr">
            <a:solidFill>
              <a:srgbClr val="004876"/>
            </a:solidFill>
            <a:prstDash val="solid"/>
            <a:round/>
            <a:headEnd type="none" w="med" len="med"/>
            <a:tailEnd type="arrow" w="med" len="med"/>
          </a:ln>
          <a:effectLst/>
        </p:spPr>
      </p:cxnSp>
      <p:cxnSp>
        <p:nvCxnSpPr>
          <p:cNvPr id="131" name="Straight Connector 130"/>
          <p:cNvCxnSpPr>
            <a:stCxn id="127" idx="0"/>
          </p:cNvCxnSpPr>
          <p:nvPr/>
        </p:nvCxnSpPr>
        <p:spPr bwMode="auto">
          <a:xfrm flipH="1" flipV="1">
            <a:off x="5715000" y="3409950"/>
            <a:ext cx="2087880" cy="457200"/>
          </a:xfrm>
          <a:prstGeom prst="line">
            <a:avLst/>
          </a:prstGeom>
          <a:solidFill>
            <a:schemeClr val="accent1"/>
          </a:solidFill>
          <a:ln w="22225" cap="rnd" cmpd="sng" algn="ctr">
            <a:solidFill>
              <a:srgbClr val="004876"/>
            </a:solidFill>
            <a:prstDash val="solid"/>
            <a:round/>
            <a:headEnd type="none" w="med" len="med"/>
            <a:tailEnd type="arrow" w="med" len="med"/>
          </a:ln>
          <a:effectLst/>
        </p:spPr>
      </p:cxnSp>
    </p:spTree>
    <p:extLst>
      <p:ext uri="{BB962C8B-B14F-4D97-AF65-F5344CB8AC3E}">
        <p14:creationId xmlns:p14="http://schemas.microsoft.com/office/powerpoint/2010/main" val="33986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829"/>
  <p:tag name="ISPRING_SLIDE_ID" val="{E407F293-AD74-405D-92F4-C1060010CFE5}"/>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621"/>
  <p:tag name="ISPRING_SLIDE_ID" val="{B339FA57-CA4F-4148-8110-66054DE1B1D6}"/>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3.059"/>
  <p:tag name="ISPRING_SLIDE_ID" val="{05F597EC-3465-4BAD-A309-3EEA41E1C59D}"/>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027"/>
  <p:tag name="ISPRING_SLIDE_ID" val="{56CE85E6-1A2D-4235-B868-AE7A9D6C49E9}"/>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7.861"/>
  <p:tag name="ISPRING_SLIDE_ID" val="{C2F32C3A-8A99-4478-B3B5-B9B1163B50F5}"/>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4.69"/>
  <p:tag name="ISPRING_SLIDE_ID" val="{16BEA364-9828-46EF-8378-DA6C63CCF40E}"/>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225"/>
  <p:tag name="ISPRING_SLIDE_ID" val="{0BEA16E2-2445-4A4C-9176-23E4E745E93C}"/>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8"/>
  <p:tag name="ISPRING_SLIDE_ID" val="{C73E25D1-311D-428B-AF42-12D4140A96C6}"/>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801"/>
  <p:tag name="ISPRING_SLIDE_ID" val="{83B404A5-F1BF-4B1F-B1D1-98ED355FF121}"/>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053"/>
  <p:tag name="ISPRING_SLIDE_ID" val="{FA4A1C3E-6264-4693-A47A-1D9A8FB95F93}"/>
  <p:tag name="ARTICULATE_SLIDE_THUMBNAIL_REFRESH" val="1"/>
</p:tagLst>
</file>

<file path=ppt/theme/theme1.xml><?xml version="1.0" encoding="utf-8"?>
<a:theme xmlns:a="http://schemas.openxmlformats.org/drawingml/2006/main" name="aruba_title-library_16x9">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Presentation1" id="{580B8445-88A9-42C5-8282-3F336D71C2EA}" vid="{24145051-173C-4768-9105-485AA03E3E7F}"/>
    </a:ext>
  </a:extLst>
</a:theme>
</file>

<file path=ppt/theme/theme2.xml><?xml version="1.0" encoding="utf-8"?>
<a:theme xmlns:a="http://schemas.openxmlformats.org/drawingml/2006/main" name="1_aruba_title-library_16x9">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Presentation1" id="{580B8445-88A9-42C5-8282-3F336D71C2EA}" vid="{24145051-173C-4768-9105-485AA03E3E7F}"/>
    </a:ext>
  </a:extLst>
</a:theme>
</file>

<file path=ppt/theme/theme3.xml><?xml version="1.0" encoding="utf-8"?>
<a:theme xmlns:a="http://schemas.openxmlformats.org/drawingml/2006/main" name="Aruba_16x9_Master-Template_011916">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Aruba_16x9_Master-Template_011516" id="{98F542C7-6BD9-C440-BB04-DFFACAD10EEE}" vid="{84665865-D771-EC48-A737-E1E1952D5E62}"/>
    </a:ext>
  </a:extLst>
</a:theme>
</file>

<file path=ppt/theme/theme4.xml><?xml version="1.0" encoding="utf-8"?>
<a:theme xmlns:a="http://schemas.openxmlformats.org/drawingml/2006/main" name="1_Aruba_16x9_Master-Template_011916">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Aruba_16x9_Master-Template_011516" id="{98F542C7-6BD9-C440-BB04-DFFACAD10EEE}" vid="{84665865-D771-EC48-A737-E1E1952D5E62}"/>
    </a:ext>
  </a:extLst>
</a:theme>
</file>

<file path=ppt/theme/theme5.xml><?xml version="1.0" encoding="utf-8"?>
<a:theme xmlns:a="http://schemas.openxmlformats.org/drawingml/2006/main" name="2_Aruba_16x9_Master-Template_011916">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Aruba_16x9_Master-Template_011516" id="{98F542C7-6BD9-C440-BB04-DFFACAD10EEE}" vid="{84665865-D771-EC48-A737-E1E1952D5E62}"/>
    </a:ext>
  </a:extLst>
</a:theme>
</file>

<file path=ppt/theme/theme6.xml><?xml version="1.0" encoding="utf-8"?>
<a:theme xmlns:a="http://schemas.openxmlformats.org/drawingml/2006/main" name="2_aruba_title-library_16x9">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Aruba_16x9_Master-Template_011516" id="{98F542C7-6BD9-C440-BB04-DFFACAD10EEE}" vid="{5FA0B7F9-07F1-6042-A5FD-7637741C5961}"/>
    </a:ext>
  </a:extLst>
</a:theme>
</file>

<file path=ppt/theme/theme7.xml><?xml version="1.0" encoding="utf-8"?>
<a:theme xmlns:a="http://schemas.openxmlformats.org/drawingml/2006/main" name="3_aruba_title-library_16x9">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Aruba_16x9_Master-Template_011516" id="{98F542C7-6BD9-C440-BB04-DFFACAD10EEE}" vid="{5FA0B7F9-07F1-6042-A5FD-7637741C596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1464</TotalTime>
  <Words>3626</Words>
  <Application>Microsoft Office PowerPoint</Application>
  <PresentationFormat>Widescreen</PresentationFormat>
  <Paragraphs>401</Paragraphs>
  <Slides>48</Slides>
  <Notes>45</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48</vt:i4>
      </vt:variant>
    </vt:vector>
  </HeadingPairs>
  <TitlesOfParts>
    <vt:vector size="60" baseType="lpstr">
      <vt:lpstr>ＭＳ Ｐゴシック</vt:lpstr>
      <vt:lpstr>Arial</vt:lpstr>
      <vt:lpstr>Calibri</vt:lpstr>
      <vt:lpstr>Lucida Grande</vt:lpstr>
      <vt:lpstr>Wingdings</vt:lpstr>
      <vt:lpstr>aruba_title-library_16x9</vt:lpstr>
      <vt:lpstr>1_aruba_title-library_16x9</vt:lpstr>
      <vt:lpstr>Aruba_16x9_Master-Template_011916</vt:lpstr>
      <vt:lpstr>1_Aruba_16x9_Master-Template_011916</vt:lpstr>
      <vt:lpstr>2_Aruba_16x9_Master-Template_011916</vt:lpstr>
      <vt:lpstr>2_aruba_title-library_16x9</vt:lpstr>
      <vt:lpstr>3_aruba_title-library_16x9</vt:lpstr>
      <vt:lpstr>ARUBA AIRWAVE</vt:lpstr>
      <vt:lpstr>  What is Airwave? </vt:lpstr>
      <vt:lpstr>Airwave Manages it all</vt:lpstr>
      <vt:lpstr>Airwave Components</vt:lpstr>
      <vt:lpstr>Airwave Data Collection</vt:lpstr>
      <vt:lpstr>AIRWAVE Architecture AND DATA FLOW</vt:lpstr>
      <vt:lpstr>Single Server Architecture</vt:lpstr>
      <vt:lpstr>Multi Server Architecture with Master Console</vt:lpstr>
      <vt:lpstr>Multi Server Architecture with Master Console and Failover</vt:lpstr>
      <vt:lpstr>Data Flow to AirWave</vt:lpstr>
      <vt:lpstr>Airwave Architecture</vt:lpstr>
      <vt:lpstr>Dashboards</vt:lpstr>
      <vt:lpstr>RF Performance</vt:lpstr>
      <vt:lpstr>RF Performance</vt:lpstr>
      <vt:lpstr>RF Capacity</vt:lpstr>
      <vt:lpstr>AppRF</vt:lpstr>
      <vt:lpstr>UCC</vt:lpstr>
      <vt:lpstr>Dashboard to Diagnostic Page</vt:lpstr>
      <vt:lpstr>Call Details</vt:lpstr>
      <vt:lpstr>Clarity Live</vt:lpstr>
      <vt:lpstr>Airwave Groups And Folders</vt:lpstr>
      <vt:lpstr>Client Diagnostics</vt:lpstr>
      <vt:lpstr>Client Diagnostics</vt:lpstr>
      <vt:lpstr>Report/Triggers</vt:lpstr>
      <vt:lpstr>Reports</vt:lpstr>
      <vt:lpstr>Triggers</vt:lpstr>
      <vt:lpstr>Security (RAPIDS, PCI)</vt:lpstr>
      <vt:lpstr>RAPIDS Overview</vt:lpstr>
      <vt:lpstr>RAPIDS</vt:lpstr>
      <vt:lpstr>PCI Compliance</vt:lpstr>
      <vt:lpstr>UI</vt:lpstr>
      <vt:lpstr>All Graphs in AirWave are coded in HTML5</vt:lpstr>
      <vt:lpstr>Views </vt:lpstr>
      <vt:lpstr>VisualRF</vt:lpstr>
      <vt:lpstr>VisualRF – Floor Upload Wizard</vt:lpstr>
      <vt:lpstr>VisualRF – Heatmaps  &amp; Overlays </vt:lpstr>
      <vt:lpstr>VisualRF in HTML5</vt:lpstr>
      <vt:lpstr>Channel Overlay</vt:lpstr>
      <vt:lpstr>Configuration</vt:lpstr>
      <vt:lpstr>IGC: Instant Graphical Configuration</vt:lpstr>
      <vt:lpstr>IGC: Notes and Multi-Edit</vt:lpstr>
      <vt:lpstr>Switch Config</vt:lpstr>
      <vt:lpstr>Provisioning Using Activate</vt:lpstr>
      <vt:lpstr>Controller Config </vt:lpstr>
      <vt:lpstr>Serviceability</vt:lpstr>
      <vt:lpstr>Run CLI Command(s) at Intervals</vt:lpstr>
      <vt:lpstr>Controller Backups/Config</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AIRWAVE 8.2</dc:title>
  <dc:creator>Vishnu Mannil</dc:creator>
  <cp:lastModifiedBy>Vishnu Mannil</cp:lastModifiedBy>
  <cp:revision>92</cp:revision>
  <dcterms:created xsi:type="dcterms:W3CDTF">2016-05-25T17:09:05Z</dcterms:created>
  <dcterms:modified xsi:type="dcterms:W3CDTF">2017-03-31T08:54:12Z</dcterms:modified>
</cp:coreProperties>
</file>