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4" r:id="rId2"/>
    <p:sldId id="417" r:id="rId3"/>
    <p:sldId id="434" r:id="rId4"/>
    <p:sldId id="435" r:id="rId5"/>
    <p:sldId id="412" r:id="rId6"/>
    <p:sldId id="436" r:id="rId7"/>
    <p:sldId id="437" r:id="rId8"/>
    <p:sldId id="388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1B6"/>
    <a:srgbClr val="03C6ED"/>
    <a:srgbClr val="7B9499"/>
    <a:srgbClr val="C0D848"/>
    <a:srgbClr val="3A88C9"/>
    <a:srgbClr val="02171D"/>
    <a:srgbClr val="494949"/>
    <a:srgbClr val="0095B1"/>
    <a:srgbClr val="EAF4F6"/>
    <a:srgbClr val="E1F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 snapToGrid="0">
      <p:cViewPr>
        <p:scale>
          <a:sx n="112" d="100"/>
          <a:sy n="112" d="100"/>
        </p:scale>
        <p:origin x="-86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316" y="-96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16BC17C-B40B-439C-A807-5EF14F1CEEA6}" type="datetime1">
              <a:rPr lang="en-US"/>
              <a:pPr>
                <a:defRPr/>
              </a:pPr>
              <a:t>10/15/2012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646" tIns="47823" rIns="95646" bIns="478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2730CB4-6EC1-4777-909B-A9C056AE2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77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30CB4-6EC1-4777-909B-A9C056AE2E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Carriers drive test every 4-12 months to collect only two data points:</a:t>
            </a:r>
          </a:p>
          <a:p>
            <a:pPr marL="358627" indent="-358627">
              <a:buFont typeface="+mj-lt"/>
              <a:buAutoNum type="arabicPeriod"/>
            </a:pPr>
            <a:r>
              <a:rPr lang="en-US" b="1" dirty="0"/>
              <a:t>Call Quality Measure </a:t>
            </a:r>
            <a:r>
              <a:rPr lang="en-US" dirty="0"/>
              <a:t>(CQM) – a voice quality measure indicating “can you hear me now” </a:t>
            </a:r>
          </a:p>
          <a:p>
            <a:pPr marL="358627" indent="-358627">
              <a:buFont typeface="+mj-lt"/>
              <a:buAutoNum type="arabicPeriod"/>
            </a:pPr>
            <a:r>
              <a:rPr lang="en-US" b="1" dirty="0"/>
              <a:t>Received Signal Strength Indication </a:t>
            </a:r>
            <a:r>
              <a:rPr lang="en-US" dirty="0"/>
              <a:t>(RSSI) – an arbitrary antenna power level metric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30CB4-6EC1-4777-909B-A9C056AE2E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61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30CB4-6EC1-4777-909B-A9C056AE2E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1785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30CB4-6EC1-4777-909B-A9C056AE2E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21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86832" y="-321165"/>
            <a:ext cx="11905013" cy="7521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950" y="2481262"/>
            <a:ext cx="5372100" cy="189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64063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740150" cy="166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6950" y="1600200"/>
            <a:ext cx="3740150" cy="166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69" y="144013"/>
            <a:ext cx="8223662" cy="734757"/>
          </a:xfrm>
          <a:effectLst/>
        </p:spPr>
        <p:txBody>
          <a:bodyPr>
            <a:normAutofit/>
          </a:bodyPr>
          <a:lstStyle>
            <a:lvl1pPr algn="l">
              <a:defRPr sz="3400" b="0" i="0">
                <a:solidFill>
                  <a:srgbClr val="0095B1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0"/>
            <a:ext cx="8229600" cy="506743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210540"/>
            <a:ext cx="7772400" cy="815235"/>
          </a:xfrm>
        </p:spPr>
        <p:txBody>
          <a:bodyPr anchor="t">
            <a:normAutofit/>
          </a:bodyPr>
          <a:lstStyle>
            <a:lvl1pPr algn="ctr">
              <a:defRPr sz="3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938" y="3302000"/>
            <a:ext cx="7772400" cy="48895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59606"/>
            <a:ext cx="9144000" cy="798394"/>
          </a:xfrm>
          <a:prstGeom prst="rect">
            <a:avLst/>
          </a:prstGeom>
          <a:solidFill>
            <a:srgbClr val="001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605960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4013"/>
            <a:ext cx="8229600" cy="72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66895"/>
            <a:ext cx="8229600" cy="5082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969875" y="6235063"/>
            <a:ext cx="476338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900" dirty="0" smtClean="0">
                <a:solidFill>
                  <a:srgbClr val="7B9499"/>
                </a:solidFill>
                <a:cs typeface="Arial" charset="0"/>
              </a:rPr>
              <a:t>Copyright © 2011 Mobile Pulse, Inc. Proprietary and Confidential.</a:t>
            </a:r>
          </a:p>
          <a:p>
            <a:pPr algn="r" eaLnBrk="1" hangingPunct="1">
              <a:defRPr/>
            </a:pPr>
            <a:r>
              <a:rPr lang="en-US" sz="900" dirty="0" smtClean="0">
                <a:solidFill>
                  <a:srgbClr val="7B9499"/>
                </a:solidFill>
                <a:cs typeface="Arial" charset="0"/>
              </a:rPr>
              <a:t>For discussion purposes only. Non-binding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232" y="6198149"/>
            <a:ext cx="1553286" cy="548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rgbClr val="0095B1"/>
          </a:solidFill>
          <a:latin typeface="Century Gothic" pitchFamily="34" charset="0"/>
          <a:ea typeface="ＭＳ Ｐゴシック" charset="-128"/>
          <a:cs typeface="Arial Bold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A88C9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494949"/>
          </a:solidFill>
          <a:latin typeface="Century Gothic" pitchFamily="34" charset="0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94949"/>
          </a:solidFill>
          <a:latin typeface="Century Gothic" pitchFamily="34" charset="0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94949"/>
          </a:solidFill>
          <a:latin typeface="Century Gothic" pitchFamily="34" charset="0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94949"/>
          </a:solidFill>
          <a:latin typeface="Century Gothic" pitchFamily="34" charset="0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494949"/>
          </a:solidFill>
          <a:latin typeface="Century Gothic" pitchFamily="34" charset="0"/>
          <a:ea typeface="ＭＳ Ｐゴシック" charset="-128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8570" y="5624075"/>
            <a:ext cx="6527800" cy="541334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Fall 2012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87651" y="4594931"/>
            <a:ext cx="781314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rgbClr val="494949"/>
                </a:solidFill>
                <a:latin typeface="Century Gothic" pitchFamily="34" charset="0"/>
                <a:ea typeface="ＭＳ Ｐゴシック" charset="-128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94949"/>
                </a:solidFill>
                <a:latin typeface="Century Gothic" pitchFamily="34" charset="0"/>
                <a:ea typeface="ＭＳ Ｐゴシック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94949"/>
                </a:solidFill>
                <a:latin typeface="Century Gothic" pitchFamily="34" charset="0"/>
                <a:ea typeface="ＭＳ Ｐゴシック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494949"/>
                </a:solidFill>
                <a:latin typeface="Century Gothic" pitchFamily="34" charset="0"/>
                <a:ea typeface="ＭＳ Ｐゴシック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494949"/>
                </a:solidFill>
                <a:latin typeface="Century Gothic" pitchFamily="34" charset="0"/>
                <a:ea typeface="ＭＳ Ｐゴシック" charset="-128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2000" dirty="0" smtClean="0">
                <a:solidFill>
                  <a:srgbClr val="C0D848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is happening in your mobile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15727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1831" y="805157"/>
            <a:ext cx="8402369" cy="4649492"/>
          </a:xfrm>
          <a:prstGeom prst="roundRect">
            <a:avLst>
              <a:gd name="adj" fmla="val 9375"/>
            </a:avLst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b="25611"/>
          <a:stretch/>
        </p:blipFill>
        <p:spPr>
          <a:xfrm>
            <a:off x="1887222" y="1967675"/>
            <a:ext cx="5704682" cy="3278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971" y="2030615"/>
            <a:ext cx="79379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191B6"/>
                </a:solidFill>
                <a:latin typeface="+mn-lt"/>
              </a:rPr>
              <a:t>But your carrier does not know how YOUR network is performing.</a:t>
            </a:r>
          </a:p>
          <a:p>
            <a:pPr algn="ctr"/>
            <a:endParaRPr lang="en-US" sz="5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40188" y="897004"/>
            <a:ext cx="8448031" cy="929899"/>
          </a:xfrm>
          <a:custGeom>
            <a:avLst/>
            <a:gdLst>
              <a:gd name="connsiteX0" fmla="*/ 0 w 7912223"/>
              <a:gd name="connsiteY0" fmla="*/ 78722 h 472320"/>
              <a:gd name="connsiteX1" fmla="*/ 78722 w 7912223"/>
              <a:gd name="connsiteY1" fmla="*/ 0 h 472320"/>
              <a:gd name="connsiteX2" fmla="*/ 7833501 w 7912223"/>
              <a:gd name="connsiteY2" fmla="*/ 0 h 472320"/>
              <a:gd name="connsiteX3" fmla="*/ 7912223 w 7912223"/>
              <a:gd name="connsiteY3" fmla="*/ 78722 h 472320"/>
              <a:gd name="connsiteX4" fmla="*/ 7912223 w 7912223"/>
              <a:gd name="connsiteY4" fmla="*/ 393598 h 472320"/>
              <a:gd name="connsiteX5" fmla="*/ 7833501 w 7912223"/>
              <a:gd name="connsiteY5" fmla="*/ 472320 h 472320"/>
              <a:gd name="connsiteX6" fmla="*/ 78722 w 7912223"/>
              <a:gd name="connsiteY6" fmla="*/ 472320 h 472320"/>
              <a:gd name="connsiteX7" fmla="*/ 0 w 7912223"/>
              <a:gd name="connsiteY7" fmla="*/ 393598 h 472320"/>
              <a:gd name="connsiteX8" fmla="*/ 0 w 7912223"/>
              <a:gd name="connsiteY8" fmla="*/ 78722 h 47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2223" h="472320">
                <a:moveTo>
                  <a:pt x="0" y="78722"/>
                </a:moveTo>
                <a:cubicBezTo>
                  <a:pt x="0" y="35245"/>
                  <a:pt x="35245" y="0"/>
                  <a:pt x="78722" y="0"/>
                </a:cubicBezTo>
                <a:lnTo>
                  <a:pt x="7833501" y="0"/>
                </a:lnTo>
                <a:cubicBezTo>
                  <a:pt x="7876978" y="0"/>
                  <a:pt x="7912223" y="35245"/>
                  <a:pt x="7912223" y="78722"/>
                </a:cubicBezTo>
                <a:lnTo>
                  <a:pt x="7912223" y="393598"/>
                </a:lnTo>
                <a:cubicBezTo>
                  <a:pt x="7912223" y="437075"/>
                  <a:pt x="7876978" y="472320"/>
                  <a:pt x="7833501" y="472320"/>
                </a:cubicBezTo>
                <a:lnTo>
                  <a:pt x="78722" y="472320"/>
                </a:lnTo>
                <a:cubicBezTo>
                  <a:pt x="35245" y="472320"/>
                  <a:pt x="0" y="437075"/>
                  <a:pt x="0" y="393598"/>
                </a:cubicBezTo>
                <a:lnTo>
                  <a:pt x="0" y="78722"/>
                </a:lnTo>
                <a:close/>
              </a:path>
            </a:pathLst>
          </a:custGeom>
          <a:noFill/>
          <a:ln w="19050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20" tIns="23057" rIns="241620" bIns="23057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Your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team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relies on a mobile data network controlled by your carrier.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745" y="5156730"/>
            <a:ext cx="2278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ATT Data Coverage map 2012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0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that a problem?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3841940" y="1484470"/>
            <a:ext cx="782435" cy="362888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841940" y="2709637"/>
            <a:ext cx="782435" cy="362888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841940" y="3884927"/>
            <a:ext cx="782435" cy="362888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3841940" y="5010802"/>
            <a:ext cx="782435" cy="362888"/>
          </a:xfrm>
          <a:prstGeom prst="rightArrow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46540" y="4689993"/>
            <a:ext cx="2622230" cy="964176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Unknown coverage </a:t>
            </a:r>
            <a:r>
              <a:rPr lang="en-US" dirty="0"/>
              <a:t>g</a:t>
            </a:r>
            <a:r>
              <a:rPr lang="en-US" dirty="0" smtClean="0"/>
              <a:t>aps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1046540" y="2408265"/>
            <a:ext cx="2622230" cy="964176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can’t identify the best carrier for your business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046540" y="3560116"/>
            <a:ext cx="2622230" cy="964176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Support costs are high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035201" y="1241860"/>
            <a:ext cx="2622230" cy="964176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pay for a service you cannot measure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02614" y="4689993"/>
            <a:ext cx="3410076" cy="964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5B1"/>
                </a:solidFill>
              </a:rPr>
              <a:t>Decreases employee productivity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879935" y="2408264"/>
            <a:ext cx="3410076" cy="964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5B1"/>
                </a:solidFill>
              </a:rPr>
              <a:t>Impacts </a:t>
            </a:r>
            <a:r>
              <a:rPr lang="en-US" b="1" dirty="0" smtClean="0">
                <a:solidFill>
                  <a:srgbClr val="0095B1"/>
                </a:solidFill>
              </a:rPr>
              <a:t>quality of service and total cost of ownership</a:t>
            </a:r>
            <a:endParaRPr lang="en-US" b="1" dirty="0">
              <a:solidFill>
                <a:srgbClr val="0095B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79935" y="3560115"/>
            <a:ext cx="3410076" cy="964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5B1"/>
                </a:solidFill>
              </a:rPr>
              <a:t>Inefficient allocation of human and capital resources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68595" y="1230516"/>
            <a:ext cx="3410076" cy="96417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95B1"/>
                </a:solidFill>
              </a:rPr>
              <a:t>You are not optimizing your mobile spend</a:t>
            </a:r>
          </a:p>
        </p:txBody>
      </p:sp>
    </p:spTree>
    <p:extLst>
      <p:ext uri="{BB962C8B-B14F-4D97-AF65-F5344CB8AC3E}">
        <p14:creationId xmlns:p14="http://schemas.microsoft.com/office/powerpoint/2010/main" xmlns="" val="298619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6" grpId="1" animBg="1"/>
      <p:bldP spid="27" grpId="1" animBg="1"/>
      <p:bldP spid="28" grpId="1" animBg="1"/>
      <p:bldP spid="4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there is a solution. Mobile Pulse.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1830364" y="2674543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830364" y="3934346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126995" y="2698059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4126995" y="3934346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97256" y="2348327"/>
            <a:ext cx="4186162" cy="10817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Make the best possible carrier selections by measuring expected and actual levels of </a:t>
            </a:r>
            <a:r>
              <a:rPr lang="en-US" sz="1700" dirty="0" smtClean="0"/>
              <a:t>service using our unique analytics engine.</a:t>
            </a:r>
            <a:endParaRPr lang="en-US" sz="1700" dirty="0"/>
          </a:p>
        </p:txBody>
      </p:sp>
      <p:sp>
        <p:nvSpPr>
          <p:cNvPr id="34" name="Rounded Rectangle 33"/>
          <p:cNvSpPr/>
          <p:nvPr/>
        </p:nvSpPr>
        <p:spPr>
          <a:xfrm>
            <a:off x="4608548" y="3551108"/>
            <a:ext cx="4186162" cy="10817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Quickly determine the source of connectivity issues with live, detailed maps that pinpoint </a:t>
            </a:r>
            <a:r>
              <a:rPr lang="en-US" sz="1700" dirty="0" err="1"/>
              <a:t>deadspots</a:t>
            </a:r>
            <a:r>
              <a:rPr lang="en-US" sz="1700" dirty="0"/>
              <a:t> and poor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coverage areas.</a:t>
            </a:r>
            <a:endParaRPr lang="en-US" sz="1700" dirty="0"/>
          </a:p>
        </p:txBody>
      </p:sp>
      <p:sp>
        <p:nvSpPr>
          <p:cNvPr id="36" name="Rounded Rectangle 35"/>
          <p:cNvSpPr/>
          <p:nvPr/>
        </p:nvSpPr>
        <p:spPr>
          <a:xfrm>
            <a:off x="204114" y="2417622"/>
            <a:ext cx="1582770" cy="1046484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can’t identify the best carrier for your business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03647" y="3586383"/>
            <a:ext cx="1582770" cy="1046484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Support costs are high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92522" y="2383602"/>
            <a:ext cx="1763832" cy="1046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95B1"/>
                </a:solidFill>
              </a:rPr>
              <a:t>Impacts quality of service and total cost of ownership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92522" y="3586383"/>
            <a:ext cx="1763832" cy="1046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95B1"/>
                </a:solidFill>
              </a:rPr>
              <a:t>Inefficient allocation of human and capital resources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835344" y="5128278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>
            <a:off x="4131975" y="5128278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602703" y="4767986"/>
            <a:ext cx="4186162" cy="10817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Have full visibility into your network by measuring coverage and availability data from </a:t>
            </a:r>
            <a:r>
              <a:rPr lang="en-US" sz="1700" i="1" dirty="0"/>
              <a:t>your</a:t>
            </a:r>
            <a:r>
              <a:rPr lang="en-US" sz="1700" dirty="0"/>
              <a:t> </a:t>
            </a:r>
            <a:r>
              <a:rPr lang="en-US" sz="1700" dirty="0" smtClean="0"/>
              <a:t>devices.</a:t>
            </a:r>
            <a:endParaRPr lang="en-US" sz="1700" dirty="0"/>
          </a:p>
        </p:txBody>
      </p:sp>
      <p:sp>
        <p:nvSpPr>
          <p:cNvPr id="45" name="Rounded Rectangle 44"/>
          <p:cNvSpPr/>
          <p:nvPr/>
        </p:nvSpPr>
        <p:spPr>
          <a:xfrm>
            <a:off x="197802" y="4803261"/>
            <a:ext cx="1582770" cy="1046484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Unknown coverage gaps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09721" y="4803261"/>
            <a:ext cx="1763832" cy="1046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95B1"/>
                </a:solidFill>
              </a:rPr>
              <a:t>Decreases employee productivity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1830364" y="1504322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4126995" y="1504322"/>
            <a:ext cx="424950" cy="362888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4608081" y="1147770"/>
            <a:ext cx="4186162" cy="108175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Improve service levels and negotiate pricing with your carriers using Mobile Pulse analytics and </a:t>
            </a:r>
            <a:r>
              <a:rPr lang="en-US" sz="1700" dirty="0" smtClean="0"/>
              <a:t>reports.</a:t>
            </a:r>
            <a:endParaRPr lang="en-US" sz="1700" dirty="0"/>
          </a:p>
        </p:txBody>
      </p:sp>
      <p:sp>
        <p:nvSpPr>
          <p:cNvPr id="55" name="Rounded Rectangle 54"/>
          <p:cNvSpPr/>
          <p:nvPr/>
        </p:nvSpPr>
        <p:spPr>
          <a:xfrm>
            <a:off x="202377" y="1217065"/>
            <a:ext cx="1595332" cy="1046484"/>
          </a:xfrm>
          <a:prstGeom prst="roundRect">
            <a:avLst/>
          </a:prstGeom>
          <a:solidFill>
            <a:srgbClr val="0095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You pay for a service you cannot measure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92522" y="1183045"/>
            <a:ext cx="1763832" cy="104648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95B1"/>
                </a:solidFill>
              </a:rPr>
              <a:t>You are not optimizing your mobile spend</a:t>
            </a:r>
          </a:p>
        </p:txBody>
      </p:sp>
    </p:spTree>
    <p:extLst>
      <p:ext uri="{BB962C8B-B14F-4D97-AF65-F5344CB8AC3E}">
        <p14:creationId xmlns:p14="http://schemas.microsoft.com/office/powerpoint/2010/main" xmlns="" val="163020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40" grpId="0" animBg="1"/>
      <p:bldP spid="44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http://www.mobilepulse.com/includes/screens/reportc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22631" y="4597405"/>
            <a:ext cx="1628123" cy="118386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http://www.mobilepulse.com/includes/screens/ma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152" y="3247990"/>
            <a:ext cx="1628120" cy="118386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www.mobilepulse.com/includes/screens/analy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152" y="1762533"/>
            <a:ext cx="1628120" cy="118386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Mobile Pulse Solution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350153" y="888731"/>
            <a:ext cx="8369304" cy="71024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127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075" lvl="1" algn="ctr"/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FFFFFF"/>
                </a:solidFill>
              </a:rPr>
              <a:t>Mobile Pulse provides simple, secure and scalable tools that leverage your organization's existing mobile devices to give you a full view of your mobile network.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33015" y="3107192"/>
            <a:ext cx="5658365" cy="1394848"/>
            <a:chOff x="1433015" y="1744744"/>
            <a:chExt cx="5658365" cy="1183862"/>
          </a:xfrm>
        </p:grpSpPr>
        <p:sp>
          <p:nvSpPr>
            <p:cNvPr id="22" name="Right Arrow 21"/>
            <p:cNvSpPr/>
            <p:nvPr/>
          </p:nvSpPr>
          <p:spPr>
            <a:xfrm>
              <a:off x="1433015" y="1744744"/>
              <a:ext cx="5658365" cy="11838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2744188" y="1973410"/>
              <a:ext cx="4161649" cy="6269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Pinpoint </a:t>
              </a:r>
              <a:r>
                <a:rPr lang="en-US" sz="1400" b="1" dirty="0" err="1" smtClean="0">
                  <a:solidFill>
                    <a:srgbClr val="0191B6"/>
                  </a:solidFill>
                  <a:latin typeface="+mn-lt"/>
                </a:rPr>
                <a:t>deadspots</a:t>
              </a: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 and poor coverage areas</a:t>
              </a:r>
              <a:endParaRPr lang="en-US" sz="1400" b="1" dirty="0">
                <a:solidFill>
                  <a:srgbClr val="0191B6"/>
                </a:solidFill>
                <a:latin typeface="+mn-lt"/>
              </a:endParaRP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See trends where coverage issues repeatedly occur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Separate problem devices from poor coverage</a:t>
              </a:r>
              <a:endParaRPr lang="en-US" sz="1600" dirty="0">
                <a:solidFill>
                  <a:srgbClr val="0191B6"/>
                </a:solidFill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0153" y="3207605"/>
            <a:ext cx="2345751" cy="1183862"/>
            <a:chOff x="350153" y="1744745"/>
            <a:chExt cx="2345751" cy="1183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ounded Rectangle 22"/>
            <p:cNvSpPr/>
            <p:nvPr/>
          </p:nvSpPr>
          <p:spPr>
            <a:xfrm>
              <a:off x="350153" y="1744745"/>
              <a:ext cx="2345751" cy="1183862"/>
            </a:xfrm>
            <a:prstGeom prst="roundRect">
              <a:avLst/>
            </a:prstGeom>
            <a:solidFill>
              <a:srgbClr val="0095B1"/>
            </a:solidFill>
            <a:ln>
              <a:noFill/>
            </a:ln>
            <a:effectLst>
              <a:outerShdw blurRad="50800" dist="127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388529" y="1976267"/>
              <a:ext cx="22463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Troubleshoot Coverage Issues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33015" y="1633020"/>
            <a:ext cx="5658365" cy="1428867"/>
            <a:chOff x="1433015" y="3180033"/>
            <a:chExt cx="5658365" cy="1183862"/>
          </a:xfrm>
        </p:grpSpPr>
        <p:sp>
          <p:nvSpPr>
            <p:cNvPr id="24" name="Right Arrow 23"/>
            <p:cNvSpPr/>
            <p:nvPr/>
          </p:nvSpPr>
          <p:spPr>
            <a:xfrm>
              <a:off x="1433015" y="3180033"/>
              <a:ext cx="5658365" cy="11838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2737676" y="3380114"/>
              <a:ext cx="4088786" cy="790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Use real data to negotiate with carriers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Decrease time to troubleshoot device and network issues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Minimize lost productivity of </a:t>
              </a:r>
              <a:r>
                <a:rPr lang="en-US" sz="1400" b="1" dirty="0" err="1" smtClean="0">
                  <a:solidFill>
                    <a:srgbClr val="0191B6"/>
                  </a:solidFill>
                  <a:latin typeface="+mn-lt"/>
                </a:rPr>
                <a:t>deadspots</a:t>
              </a:r>
              <a:endParaRPr lang="en-US" sz="1400" dirty="0">
                <a:solidFill>
                  <a:srgbClr val="0191B6"/>
                </a:solidFill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153" y="1762534"/>
            <a:ext cx="2345751" cy="1183862"/>
            <a:chOff x="350153" y="3180034"/>
            <a:chExt cx="2345751" cy="1183862"/>
          </a:xfrm>
          <a:solidFill>
            <a:srgbClr val="0095B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ounded Rectangle 43"/>
            <p:cNvSpPr/>
            <p:nvPr/>
          </p:nvSpPr>
          <p:spPr>
            <a:xfrm>
              <a:off x="350153" y="3180034"/>
              <a:ext cx="2345751" cy="118386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127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399868" y="3430670"/>
              <a:ext cx="2246320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Save </a:t>
              </a:r>
              <a:br>
                <a:rPr lang="en-US" sz="20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Money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33016" y="4547431"/>
            <a:ext cx="5658365" cy="1417525"/>
            <a:chOff x="1433016" y="4637793"/>
            <a:chExt cx="5658365" cy="1183862"/>
          </a:xfrm>
        </p:grpSpPr>
        <p:sp>
          <p:nvSpPr>
            <p:cNvPr id="50" name="Right Arrow 49"/>
            <p:cNvSpPr/>
            <p:nvPr/>
          </p:nvSpPr>
          <p:spPr>
            <a:xfrm>
              <a:off x="1433016" y="4637793"/>
              <a:ext cx="5658365" cy="1183862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TextBox 50"/>
            <p:cNvSpPr txBox="1"/>
            <p:nvPr/>
          </p:nvSpPr>
          <p:spPr>
            <a:xfrm>
              <a:off x="2729694" y="4816066"/>
              <a:ext cx="4096767" cy="796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Compare performance of carriers and find the best carriers for your business</a:t>
              </a: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Know </a:t>
              </a:r>
              <a:r>
                <a:rPr lang="en-US" sz="1400" b="1" dirty="0">
                  <a:solidFill>
                    <a:srgbClr val="0191B6"/>
                  </a:solidFill>
                  <a:latin typeface="+mn-lt"/>
                </a:rPr>
                <a:t>if your network meets your needs </a:t>
              </a:r>
              <a:endParaRPr lang="en-US" sz="1400" b="1" dirty="0" smtClean="0">
                <a:solidFill>
                  <a:srgbClr val="0191B6"/>
                </a:solidFill>
                <a:latin typeface="+mn-lt"/>
              </a:endParaRPr>
            </a:p>
            <a:p>
              <a:pPr marL="112713" indent="-112713">
                <a:buFont typeface="Arial"/>
                <a:buChar char="•"/>
              </a:pPr>
              <a:r>
                <a:rPr lang="en-US" sz="1400" b="1" dirty="0" smtClean="0">
                  <a:solidFill>
                    <a:srgbClr val="0191B6"/>
                  </a:solidFill>
                  <a:latin typeface="+mn-lt"/>
                </a:rPr>
                <a:t>See performance trends and track improvements</a:t>
              </a:r>
              <a:endParaRPr lang="en-US" sz="1400" dirty="0">
                <a:solidFill>
                  <a:srgbClr val="0191B6"/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154" y="4637794"/>
            <a:ext cx="2345751" cy="1183862"/>
            <a:chOff x="350154" y="4637794"/>
            <a:chExt cx="2345751" cy="11838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Rounded Rectangle 51"/>
            <p:cNvSpPr/>
            <p:nvPr/>
          </p:nvSpPr>
          <p:spPr>
            <a:xfrm>
              <a:off x="350154" y="4637794"/>
              <a:ext cx="2345751" cy="1183862"/>
            </a:xfrm>
            <a:prstGeom prst="roundRect">
              <a:avLst/>
            </a:prstGeom>
            <a:solidFill>
              <a:srgbClr val="0095B1"/>
            </a:solidFill>
            <a:ln>
              <a:noFill/>
            </a:ln>
            <a:effectLst>
              <a:outerShdw blurRad="50800" dist="127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TextBox 52"/>
            <p:cNvSpPr txBox="1"/>
            <p:nvPr/>
          </p:nvSpPr>
          <p:spPr>
            <a:xfrm>
              <a:off x="388529" y="4895562"/>
              <a:ext cx="224632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Improve </a:t>
              </a:r>
              <a:br>
                <a:rPr lang="en-US" sz="20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Quality of Service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101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are quick- </a:t>
            </a:r>
            <a:r>
              <a:rPr lang="en-US" smtClean="0"/>
              <a:t>Monthly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4"/>
          <a:stretch/>
        </p:blipFill>
        <p:spPr bwMode="auto">
          <a:xfrm>
            <a:off x="362880" y="805163"/>
            <a:ext cx="4171950" cy="502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82"/>
          <a:stretch/>
        </p:blipFill>
        <p:spPr bwMode="auto">
          <a:xfrm>
            <a:off x="4401900" y="884543"/>
            <a:ext cx="4286250" cy="502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54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167" y="1616288"/>
            <a:ext cx="80438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Please contact us to find out more.  Set up a free trial.</a:t>
            </a:r>
          </a:p>
          <a:p>
            <a:pPr algn="ctr"/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  </a:t>
            </a:r>
          </a:p>
          <a:p>
            <a:pPr algn="ctr"/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We are absolutely confident you will benefit!</a:t>
            </a:r>
            <a:endParaRPr lang="en-US" sz="24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8452" y="4143341"/>
            <a:ext cx="3386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0095B1"/>
                </a:solidFill>
                <a:latin typeface="Arial"/>
                <a:cs typeface="Arial"/>
              </a:rPr>
              <a:t>Christine Ekman</a:t>
            </a:r>
            <a:endParaRPr lang="en-US" b="1" dirty="0" smtClean="0">
              <a:solidFill>
                <a:srgbClr val="0095B1"/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Founder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christine@mobilepulse.com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720-283-0417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www.mobilepulse.com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6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5260320"/>
            <a:ext cx="9144000" cy="734771"/>
          </a:xfrm>
        </p:spPr>
        <p:txBody>
          <a:bodyPr lIns="0" tIns="0" rIns="0" bIns="0"/>
          <a:lstStyle/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4000" b="1" dirty="0" smtClean="0">
                <a:solidFill>
                  <a:srgbClr val="03C6ED"/>
                </a:solidFill>
                <a:latin typeface="Arial" charset="0"/>
                <a:ea typeface="ＭＳ Ｐゴシック" pitchFamily="34" charset="-128"/>
                <a:cs typeface="Arial" charset="0"/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xmlns="" val="37852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bilePulse PowerPoint 2007 Template for multi-purpose presentation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28904</TotalTime>
  <Words>415</Words>
  <Application>Microsoft Office PowerPoint</Application>
  <PresentationFormat>On-screen Show (4:3)</PresentationFormat>
  <Paragraphs>60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MobilePulse PowerPoint 2007 Template for multi-purpose presentations</vt:lpstr>
      <vt:lpstr>Slide 1</vt:lpstr>
      <vt:lpstr>The Situation</vt:lpstr>
      <vt:lpstr>Why is that a problem?</vt:lpstr>
      <vt:lpstr>Now there is a solution. Mobile Pulse.</vt:lpstr>
      <vt:lpstr>The Mobile Pulse Solution</vt:lpstr>
      <vt:lpstr>Results are quick- Monthly Reports</vt:lpstr>
      <vt:lpstr>Next Steps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</dc:title>
  <dc:creator>Piter DeVries</dc:creator>
  <cp:keywords>wave, mesh, water, ocean, abstract, curve</cp:keywords>
  <dc:description>Double Wave PowerPoint 2007 Template for multi-purpose presentations.  The colors are formatted to allow you to change the colors using the Theme Color Palette in PowerPoint 2007.</dc:description>
  <cp:lastModifiedBy>Christine</cp:lastModifiedBy>
  <cp:revision>1018</cp:revision>
  <cp:lastPrinted>2010-10-12T15:38:04Z</cp:lastPrinted>
  <dcterms:created xsi:type="dcterms:W3CDTF">2012-02-03T19:51:51Z</dcterms:created>
  <dcterms:modified xsi:type="dcterms:W3CDTF">2012-10-15T18:11:02Z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TC300097351033</vt:lpwstr>
  </property>
</Properties>
</file>