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6.xml" ContentType="application/vnd.openxmlformats-officedocument.theme+xml"/>
  <Override PartName="/ppt/tags/tag6.xml" ContentType="application/vnd.openxmlformats-officedocument.presentationml.tags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7.xml" ContentType="application/vnd.openxmlformats-officedocument.theme+xml"/>
  <Override PartName="/ppt/tags/tag7.xml" ContentType="application/vnd.openxmlformats-officedocument.presentationml.tags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8.xml" ContentType="application/vnd.openxmlformats-officedocument.theme+xml"/>
  <Override PartName="/ppt/tags/tag8.xml" ContentType="application/vnd.openxmlformats-officedocument.presentationml.tags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93" r:id="rId2"/>
    <p:sldMasterId id="2147483729" r:id="rId3"/>
    <p:sldMasterId id="2147483765" r:id="rId4"/>
    <p:sldMasterId id="2147483801" r:id="rId5"/>
    <p:sldMasterId id="2147483837" r:id="rId6"/>
    <p:sldMasterId id="2147483873" r:id="rId7"/>
    <p:sldMasterId id="2147483909" r:id="rId8"/>
    <p:sldMasterId id="2147483945" r:id="rId9"/>
  </p:sldMasterIdLst>
  <p:notesMasterIdLst>
    <p:notesMasterId r:id="rId152"/>
  </p:notesMasterIdLst>
  <p:handoutMasterIdLst>
    <p:handoutMasterId r:id="rId153"/>
  </p:handoutMasterIdLst>
  <p:sldIdLst>
    <p:sldId id="2109380161" r:id="rId10"/>
    <p:sldId id="2109380188" r:id="rId11"/>
    <p:sldId id="2109380189" r:id="rId12"/>
    <p:sldId id="2109380190" r:id="rId13"/>
    <p:sldId id="2109380191" r:id="rId14"/>
    <p:sldId id="2109380192" r:id="rId15"/>
    <p:sldId id="2109380198" r:id="rId16"/>
    <p:sldId id="2109380005" r:id="rId17"/>
    <p:sldId id="2109380202" r:id="rId18"/>
    <p:sldId id="2109380017" r:id="rId19"/>
    <p:sldId id="2109380019" r:id="rId20"/>
    <p:sldId id="2109380020" r:id="rId21"/>
    <p:sldId id="2109380021" r:id="rId22"/>
    <p:sldId id="2109380204" r:id="rId23"/>
    <p:sldId id="2109380022" r:id="rId24"/>
    <p:sldId id="2109380025" r:id="rId25"/>
    <p:sldId id="2109380023" r:id="rId26"/>
    <p:sldId id="2109380026" r:id="rId27"/>
    <p:sldId id="2109380157" r:id="rId28"/>
    <p:sldId id="2109380155" r:id="rId29"/>
    <p:sldId id="2109380156" r:id="rId30"/>
    <p:sldId id="2109380153" r:id="rId31"/>
    <p:sldId id="2109380162" r:id="rId32"/>
    <p:sldId id="2109380028" r:id="rId33"/>
    <p:sldId id="2109380027" r:id="rId34"/>
    <p:sldId id="2109380040" r:id="rId35"/>
    <p:sldId id="2109380042" r:id="rId36"/>
    <p:sldId id="2109380043" r:id="rId37"/>
    <p:sldId id="2109380044" r:id="rId38"/>
    <p:sldId id="2109380045" r:id="rId39"/>
    <p:sldId id="2109380046" r:id="rId40"/>
    <p:sldId id="2109380047" r:id="rId41"/>
    <p:sldId id="2109380048" r:id="rId42"/>
    <p:sldId id="2109380205" r:id="rId43"/>
    <p:sldId id="2109380206" r:id="rId44"/>
    <p:sldId id="2109380212" r:id="rId45"/>
    <p:sldId id="2109380213" r:id="rId46"/>
    <p:sldId id="2109380215" r:id="rId47"/>
    <p:sldId id="2109380203" r:id="rId48"/>
    <p:sldId id="2109380199" r:id="rId49"/>
    <p:sldId id="2109380196" r:id="rId50"/>
    <p:sldId id="2109380200" r:id="rId51"/>
    <p:sldId id="2109380223" r:id="rId52"/>
    <p:sldId id="2109380210" r:id="rId53"/>
    <p:sldId id="2109380151" r:id="rId54"/>
    <p:sldId id="2109379930" r:id="rId55"/>
    <p:sldId id="2109380050" r:id="rId56"/>
    <p:sldId id="2109380051" r:id="rId57"/>
    <p:sldId id="2109380052" r:id="rId58"/>
    <p:sldId id="2109380053" r:id="rId59"/>
    <p:sldId id="2109380054" r:id="rId60"/>
    <p:sldId id="2109380055" r:id="rId61"/>
    <p:sldId id="2109380083" r:id="rId62"/>
    <p:sldId id="2109380064" r:id="rId63"/>
    <p:sldId id="2109380065" r:id="rId64"/>
    <p:sldId id="2109380207" r:id="rId65"/>
    <p:sldId id="2109380208" r:id="rId66"/>
    <p:sldId id="2109380221" r:id="rId67"/>
    <p:sldId id="2109380090" r:id="rId68"/>
    <p:sldId id="2109380146" r:id="rId69"/>
    <p:sldId id="2109380147" r:id="rId70"/>
    <p:sldId id="2109380089" r:id="rId71"/>
    <p:sldId id="2109380056" r:id="rId72"/>
    <p:sldId id="2109380084" r:id="rId73"/>
    <p:sldId id="2109380145" r:id="rId74"/>
    <p:sldId id="2109380142" r:id="rId75"/>
    <p:sldId id="2109380226" r:id="rId76"/>
    <p:sldId id="2109380091" r:id="rId77"/>
    <p:sldId id="2109380227" r:id="rId78"/>
    <p:sldId id="2109380144" r:id="rId79"/>
    <p:sldId id="2109380228" r:id="rId80"/>
    <p:sldId id="2109380164" r:id="rId81"/>
    <p:sldId id="2109380086" r:id="rId82"/>
    <p:sldId id="2109380087" r:id="rId83"/>
    <p:sldId id="2109380141" r:id="rId84"/>
    <p:sldId id="2109380163" r:id="rId85"/>
    <p:sldId id="2109380165" r:id="rId86"/>
    <p:sldId id="2109380158" r:id="rId87"/>
    <p:sldId id="2109380224" r:id="rId88"/>
    <p:sldId id="2109380166" r:id="rId89"/>
    <p:sldId id="2109380225" r:id="rId90"/>
    <p:sldId id="2109380092" r:id="rId91"/>
    <p:sldId id="2109380182" r:id="rId92"/>
    <p:sldId id="2109380072" r:id="rId93"/>
    <p:sldId id="2109380110" r:id="rId94"/>
    <p:sldId id="2109380230" r:id="rId95"/>
    <p:sldId id="2109380111" r:id="rId96"/>
    <p:sldId id="2109380112" r:id="rId97"/>
    <p:sldId id="2109380170" r:id="rId98"/>
    <p:sldId id="2109380167" r:id="rId99"/>
    <p:sldId id="2109380229" r:id="rId100"/>
    <p:sldId id="2109380168" r:id="rId101"/>
    <p:sldId id="2109380169" r:id="rId102"/>
    <p:sldId id="2109380108" r:id="rId103"/>
    <p:sldId id="2109380183" r:id="rId104"/>
    <p:sldId id="2109380109" r:id="rId105"/>
    <p:sldId id="2109380113" r:id="rId106"/>
    <p:sldId id="2109380074" r:id="rId107"/>
    <p:sldId id="2109380075" r:id="rId108"/>
    <p:sldId id="2109380077" r:id="rId109"/>
    <p:sldId id="2109380078" r:id="rId110"/>
    <p:sldId id="2109380079" r:id="rId111"/>
    <p:sldId id="2109380080" r:id="rId112"/>
    <p:sldId id="2109380171" r:id="rId113"/>
    <p:sldId id="2109380172" r:id="rId114"/>
    <p:sldId id="2109380173" r:id="rId115"/>
    <p:sldId id="2109380175" r:id="rId116"/>
    <p:sldId id="2109380176" r:id="rId117"/>
    <p:sldId id="2109380177" r:id="rId118"/>
    <p:sldId id="2109380178" r:id="rId119"/>
    <p:sldId id="2109380179" r:id="rId120"/>
    <p:sldId id="2109380180" r:id="rId121"/>
    <p:sldId id="2109380222" r:id="rId122"/>
    <p:sldId id="2109380128" r:id="rId123"/>
    <p:sldId id="2109380129" r:id="rId124"/>
    <p:sldId id="2109380132" r:id="rId125"/>
    <p:sldId id="2109380093" r:id="rId126"/>
    <p:sldId id="2109380095" r:id="rId127"/>
    <p:sldId id="2109380097" r:id="rId128"/>
    <p:sldId id="2109380098" r:id="rId129"/>
    <p:sldId id="2109380096" r:id="rId130"/>
    <p:sldId id="2109380099" r:id="rId131"/>
    <p:sldId id="2109380100" r:id="rId132"/>
    <p:sldId id="2109380106" r:id="rId133"/>
    <p:sldId id="2109380107" r:id="rId134"/>
    <p:sldId id="2109380139" r:id="rId135"/>
    <p:sldId id="2109380071" r:id="rId136"/>
    <p:sldId id="2109380103" r:id="rId137"/>
    <p:sldId id="2109380104" r:id="rId138"/>
    <p:sldId id="2109380140" r:id="rId139"/>
    <p:sldId id="2109380101" r:id="rId140"/>
    <p:sldId id="2109380118" r:id="rId141"/>
    <p:sldId id="2109380119" r:id="rId142"/>
    <p:sldId id="2109380120" r:id="rId143"/>
    <p:sldId id="2109380121" r:id="rId144"/>
    <p:sldId id="2109380122" r:id="rId145"/>
    <p:sldId id="2109380123" r:id="rId146"/>
    <p:sldId id="2109380124" r:id="rId147"/>
    <p:sldId id="2109380125" r:id="rId148"/>
    <p:sldId id="2109380217" r:id="rId149"/>
    <p:sldId id="2109380219" r:id="rId150"/>
    <p:sldId id="2109380220" r:id="rId151"/>
  </p:sldIdLst>
  <p:sldSz cx="12192000" cy="6858000"/>
  <p:notesSz cx="6858000" cy="9144000"/>
  <p:custDataLst>
    <p:tags r:id="rId1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4" orient="horz" pos="3840">
          <p15:clr>
            <a:srgbClr val="A4A3A4"/>
          </p15:clr>
        </p15:guide>
        <p15:guide id="5" pos="3840">
          <p15:clr>
            <a:srgbClr val="A4A3A4"/>
          </p15:clr>
        </p15:guide>
        <p15:guide id="6" pos="384">
          <p15:clr>
            <a:srgbClr val="A4A3A4"/>
          </p15:clr>
        </p15:guide>
        <p15:guide id="7" pos="2638" userDrawn="1">
          <p15:clr>
            <a:srgbClr val="A4A3A4"/>
          </p15:clr>
        </p15:guide>
        <p15:guide id="8" orient="horz" pos="9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661"/>
    <a:srgbClr val="FEBF7D"/>
    <a:srgbClr val="E6E6E6"/>
    <a:srgbClr val="FF5440"/>
    <a:srgbClr val="FFEDD9"/>
    <a:srgbClr val="FFC785"/>
    <a:srgbClr val="FFC180"/>
    <a:srgbClr val="FFA240"/>
    <a:srgbClr val="C6C9CA"/>
    <a:srgbClr val="B1B2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21" autoAdjust="0"/>
    <p:restoredTop sz="88510" autoAdjust="0"/>
  </p:normalViewPr>
  <p:slideViewPr>
    <p:cSldViewPr>
      <p:cViewPr varScale="1">
        <p:scale>
          <a:sx n="59" d="100"/>
          <a:sy n="59" d="100"/>
        </p:scale>
        <p:origin x="1044" y="52"/>
      </p:cViewPr>
      <p:guideLst>
        <p:guide orient="horz" pos="2160"/>
        <p:guide orient="horz" pos="3840"/>
        <p:guide pos="3840"/>
        <p:guide pos="384"/>
        <p:guide pos="2638"/>
        <p:guide orient="horz" pos="9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1911" y="4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63" Type="http://schemas.openxmlformats.org/officeDocument/2006/relationships/slide" Target="slides/slide54.xml"/><Relationship Id="rId84" Type="http://schemas.openxmlformats.org/officeDocument/2006/relationships/slide" Target="slides/slide75.xml"/><Relationship Id="rId138" Type="http://schemas.openxmlformats.org/officeDocument/2006/relationships/slide" Target="slides/slide129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53" Type="http://schemas.openxmlformats.org/officeDocument/2006/relationships/slide" Target="slides/slide44.xml"/><Relationship Id="rId74" Type="http://schemas.openxmlformats.org/officeDocument/2006/relationships/slide" Target="slides/slide65.xml"/><Relationship Id="rId128" Type="http://schemas.openxmlformats.org/officeDocument/2006/relationships/slide" Target="slides/slide119.xml"/><Relationship Id="rId149" Type="http://schemas.openxmlformats.org/officeDocument/2006/relationships/slide" Target="slides/slide140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43" Type="http://schemas.openxmlformats.org/officeDocument/2006/relationships/slide" Target="slides/slide34.xml"/><Relationship Id="rId64" Type="http://schemas.openxmlformats.org/officeDocument/2006/relationships/slide" Target="slides/slide55.xml"/><Relationship Id="rId118" Type="http://schemas.openxmlformats.org/officeDocument/2006/relationships/slide" Target="slides/slide109.xml"/><Relationship Id="rId139" Type="http://schemas.openxmlformats.org/officeDocument/2006/relationships/slide" Target="slides/slide13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50" Type="http://schemas.openxmlformats.org/officeDocument/2006/relationships/slide" Target="slides/slide141.xml"/><Relationship Id="rId155" Type="http://schemas.openxmlformats.org/officeDocument/2006/relationships/presProps" Target="presProps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40" Type="http://schemas.openxmlformats.org/officeDocument/2006/relationships/slide" Target="slides/slide131.xml"/><Relationship Id="rId145" Type="http://schemas.openxmlformats.org/officeDocument/2006/relationships/slide" Target="slides/slide13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slide" Target="slides/slide121.xml"/><Relationship Id="rId135" Type="http://schemas.openxmlformats.org/officeDocument/2006/relationships/slide" Target="slides/slide126.xml"/><Relationship Id="rId151" Type="http://schemas.openxmlformats.org/officeDocument/2006/relationships/slide" Target="slides/slide142.xml"/><Relationship Id="rId156" Type="http://schemas.openxmlformats.org/officeDocument/2006/relationships/viewProps" Target="viewProps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141" Type="http://schemas.openxmlformats.org/officeDocument/2006/relationships/slide" Target="slides/slide132.xml"/><Relationship Id="rId146" Type="http://schemas.openxmlformats.org/officeDocument/2006/relationships/slide" Target="slides/slide13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slide" Target="slides/slide127.xml"/><Relationship Id="rId157" Type="http://schemas.openxmlformats.org/officeDocument/2006/relationships/theme" Target="theme/theme1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147" Type="http://schemas.openxmlformats.org/officeDocument/2006/relationships/slide" Target="slides/slide13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142" Type="http://schemas.openxmlformats.org/officeDocument/2006/relationships/slide" Target="slides/slide13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137" Type="http://schemas.openxmlformats.org/officeDocument/2006/relationships/slide" Target="slides/slide128.xml"/><Relationship Id="rId158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53" Type="http://schemas.openxmlformats.org/officeDocument/2006/relationships/handoutMaster" Target="handoutMasters/handoutMaster1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43" Type="http://schemas.openxmlformats.org/officeDocument/2006/relationships/slide" Target="slides/slide134.xml"/><Relationship Id="rId148" Type="http://schemas.openxmlformats.org/officeDocument/2006/relationships/slide" Target="slides/slide1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7.xml"/><Relationship Id="rId47" Type="http://schemas.openxmlformats.org/officeDocument/2006/relationships/slide" Target="slides/slide38.xml"/><Relationship Id="rId68" Type="http://schemas.openxmlformats.org/officeDocument/2006/relationships/slide" Target="slides/slide59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54" Type="http://schemas.openxmlformats.org/officeDocument/2006/relationships/tags" Target="tags/tag1.xml"/><Relationship Id="rId16" Type="http://schemas.openxmlformats.org/officeDocument/2006/relationships/slide" Target="slides/slide7.xml"/><Relationship Id="rId37" Type="http://schemas.openxmlformats.org/officeDocument/2006/relationships/slide" Target="slides/slide28.xml"/><Relationship Id="rId58" Type="http://schemas.openxmlformats.org/officeDocument/2006/relationships/slide" Target="slides/slide49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44" Type="http://schemas.openxmlformats.org/officeDocument/2006/relationships/slide" Target="slides/slide135.xml"/><Relationship Id="rId90" Type="http://schemas.openxmlformats.org/officeDocument/2006/relationships/slide" Target="slides/slide81.xml"/><Relationship Id="rId27" Type="http://schemas.openxmlformats.org/officeDocument/2006/relationships/slide" Target="slides/slide18.xml"/><Relationship Id="rId48" Type="http://schemas.openxmlformats.org/officeDocument/2006/relationships/slide" Target="slides/slide39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34" Type="http://schemas.openxmlformats.org/officeDocument/2006/relationships/slide" Target="slides/slide1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61830-C416-483F-955E-54203C65B711}" type="datetimeFigureOut">
              <a:rPr lang="en-US"/>
              <a:t>9/27/2021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31B20-3646-4475-8BC4-560CAF715D0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9244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381000"/>
            <a:ext cx="4572001" cy="2573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3124200"/>
            <a:ext cx="6096000" cy="533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1000" y="8686800"/>
            <a:ext cx="4876800" cy="2270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67400" y="8686800"/>
            <a:ext cx="609600" cy="2270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/>
            </a:lvl1pPr>
          </a:lstStyle>
          <a:p>
            <a:fld id="{5BFEAE42-E3FE-4405-B7FC-4425D05B92A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63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45720" indent="-36576" algn="l" defTabSz="914400" rtl="0" eaLnBrk="1" latinLnBrk="0" hangingPunct="1">
      <a:spcBef>
        <a:spcPts val="600"/>
      </a:spcBef>
      <a:buSzPct val="25000"/>
      <a:buFont typeface="Arial" panose="020B0604020202020204" pitchFamily="34" charset="0"/>
      <a:buChar char=" "/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28600" indent="-137160" algn="l" defTabSz="914400" rtl="0" eaLnBrk="1" latinLnBrk="0" hangingPunct="1">
      <a:spcBef>
        <a:spcPts val="600"/>
      </a:spcBef>
      <a:buFont typeface="Arial" panose="020B0604020202020204" pitchFamily="34" charset="0"/>
      <a:buChar char="–"/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365760" indent="-109728" algn="l" defTabSz="914400" rtl="0" eaLnBrk="1" latinLnBrk="0" hangingPunct="1">
      <a:spcBef>
        <a:spcPts val="600"/>
      </a:spcBef>
      <a:buFont typeface="Arial" panose="020B0604020202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548640" indent="-109728" algn="l" defTabSz="914400" rtl="0" eaLnBrk="1" latinLnBrk="0" hangingPunct="1">
      <a:spcBef>
        <a:spcPts val="600"/>
      </a:spcBef>
      <a:buFont typeface="Arial" panose="020B0604020202020204" pitchFamily="34" charset="0"/>
      <a:buChar char="–"/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731520" indent="-109728" algn="l" defTabSz="914400" rtl="0" eaLnBrk="1" latinLnBrk="0" hangingPunct="1">
      <a:spcBef>
        <a:spcPts val="600"/>
      </a:spcBef>
      <a:buFont typeface="Arial" panose="020B0604020202020204" pitchFamily="34" charset="0"/>
      <a:buChar char="–"/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11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063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5863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marR="0" lvl="0" indent="-365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 "/>
              <a:tabLst/>
              <a:defRPr/>
            </a:pPr>
            <a:r>
              <a:rPr lang="en-US" dirty="0"/>
              <a:t>Warning: vsx-sync </a:t>
            </a:r>
            <a:r>
              <a:rPr lang="en-US" dirty="0" err="1"/>
              <a:t>ospf</a:t>
            </a:r>
            <a:r>
              <a:rPr lang="en-US" baseline="0" dirty="0"/>
              <a:t> </a:t>
            </a:r>
            <a:r>
              <a:rPr lang="en-US" dirty="0"/>
              <a:t>must be disabled to allow </a:t>
            </a:r>
            <a:r>
              <a:rPr lang="en-US" dirty="0" err="1"/>
              <a:t>ospf</a:t>
            </a:r>
            <a:r>
              <a:rPr lang="en-US" baseline="0" dirty="0"/>
              <a:t> configuration on different VLANs on VSX secondary of 8325-2.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5173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9525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0594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3482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220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0998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0803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marR="0" lvl="0" indent="-365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 "/>
              <a:tabLst/>
              <a:defRPr/>
            </a:pPr>
            <a:r>
              <a:rPr lang="en-US" sz="11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SVI IP = AG IP provides simplification and better IPAM.</a:t>
            </a:r>
          </a:p>
          <a:p>
            <a:pPr marL="45720" marR="0" lvl="0" indent="-365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 "/>
              <a:tabLst/>
              <a:defRPr/>
            </a:pPr>
            <a:r>
              <a:rPr lang="en-US" sz="11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SVI</a:t>
            </a:r>
            <a:r>
              <a:rPr lang="en-US" sz="1100" spc="5" baseline="0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 IP != AG IP </a:t>
            </a:r>
            <a:r>
              <a:rPr lang="en-US" sz="11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provides easier troubleshooting while sourcing traffic from the SVI IP that is not common to all VTEPs.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6077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VSX VTEP1 represents a unique  logical VTEP consisting of Leaf1-A and Leaf1-B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>
                <a:solidFill>
                  <a:prstClr val="black"/>
                </a:solidFill>
              </a:rPr>
              <a:pPr/>
              <a:t>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03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3008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5722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marR="0" lvl="0" indent="-365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 "/>
              <a:tabLst/>
              <a:defRPr/>
            </a:pPr>
            <a:r>
              <a:rPr lang="en-US" dirty="0"/>
              <a:t>Warning: vsx-sync </a:t>
            </a:r>
            <a:r>
              <a:rPr lang="en-US" dirty="0" err="1"/>
              <a:t>ospf</a:t>
            </a:r>
            <a:r>
              <a:rPr lang="en-US" baseline="0" dirty="0"/>
              <a:t> </a:t>
            </a:r>
            <a:r>
              <a:rPr lang="en-US" dirty="0"/>
              <a:t>must be disabled to allow </a:t>
            </a:r>
            <a:r>
              <a:rPr lang="en-US" dirty="0" err="1"/>
              <a:t>ospf</a:t>
            </a:r>
            <a:r>
              <a:rPr lang="en-US" baseline="0" dirty="0"/>
              <a:t> configuration on different VLANs on VSX secondary of 8325-2.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1720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6651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73999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9531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270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8040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2076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>
                <a:solidFill>
                  <a:prstClr val="black"/>
                </a:solidFill>
              </a:rPr>
              <a:pPr/>
              <a:t>35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VSX VTEP1 represents a unique  logical VTEP consisting of Leaf1-A and Leaf1-B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>
                <a:solidFill>
                  <a:prstClr val="black"/>
                </a:solidFill>
              </a:rPr>
              <a:pPr/>
              <a:t>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939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>
                <a:solidFill>
                  <a:prstClr val="black"/>
                </a:solidFill>
              </a:rPr>
              <a:pPr/>
              <a:t>36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498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>
                <a:solidFill>
                  <a:prstClr val="black"/>
                </a:solidFill>
              </a:rPr>
              <a:pPr/>
              <a:t>37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618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>
                <a:solidFill>
                  <a:prstClr val="black"/>
                </a:solidFill>
              </a:rPr>
              <a:pPr/>
              <a:t>38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825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>
                <a:solidFill>
                  <a:prstClr val="black"/>
                </a:solidFill>
              </a:rPr>
              <a:pPr/>
              <a:t>40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454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>
                <a:solidFill>
                  <a:prstClr val="black"/>
                </a:solidFill>
              </a:rPr>
              <a:pPr/>
              <a:t>41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288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>
                <a:solidFill>
                  <a:prstClr val="black"/>
                </a:solidFill>
              </a:rPr>
              <a:pPr/>
              <a:t>42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155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>
                <a:solidFill>
                  <a:prstClr val="black"/>
                </a:solidFill>
              </a:rPr>
              <a:pPr/>
              <a:t>43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818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52107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7237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9572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509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marR="0" lvl="0" indent="-365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 "/>
              <a:tabLst/>
              <a:defRPr/>
            </a:pPr>
            <a:r>
              <a:rPr lang="en-US" sz="1100" dirty="0">
                <a:solidFill>
                  <a:schemeClr val="accent2"/>
                </a:solidFill>
                <a:cs typeface="Courier New" panose="02070309020205020404" pitchFamily="49" charset="0"/>
              </a:rPr>
              <a:t>BGP peering has been reset on purpose to show use-case with VSX primary having uptime lower than secondary. Following data are captured after convergence.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292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MAC and IP, type-2 route is optional and advertised separately from the MAC only type-2 route, which is mandatory.</a:t>
            </a:r>
          </a:p>
          <a:p>
            <a:r>
              <a:rPr lang="en-US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covering cases like ARP clearance, or aging, that will remove MAC-IP while keeping the MAC only route.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434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Without VRF2 L3VNI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827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Without</a:t>
            </a:r>
            <a:r>
              <a:rPr lang="en-US" baseline="0" dirty="0"/>
              <a:t> VRF2 L3VNI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863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</a:t>
            </a:r>
            <a:r>
              <a:rPr lang="en-US" baseline="0" dirty="0"/>
              <a:t> highlight the increase of number of entries due to BGP received routes from RR.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719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Without</a:t>
            </a:r>
            <a:r>
              <a:rPr lang="en-US" baseline="0" dirty="0"/>
              <a:t> VRF2 L3VNI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929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Without default IVRL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81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Without IVRL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430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10.5 – sorting</a:t>
            </a:r>
            <a:r>
              <a:rPr lang="en-US" baseline="0" dirty="0"/>
              <a:t> of routes not the same than in 10.6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318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Without IVRL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82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>
                <a:solidFill>
                  <a:prstClr val="black"/>
                </a:solidFill>
              </a:rPr>
              <a:pPr/>
              <a:t>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08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55097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74165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38195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27738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76957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67866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82350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26860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48552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4104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>
                <a:solidFill>
                  <a:prstClr val="black"/>
                </a:solidFill>
              </a:rPr>
              <a:pPr/>
              <a:t>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28498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99640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>
                <a:solidFill>
                  <a:prstClr val="black"/>
                </a:solidFill>
              </a:rPr>
              <a:pPr/>
              <a:t>130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899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484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66892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198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46970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03028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728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141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355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>
                <a:solidFill>
                  <a:prstClr val="black"/>
                </a:solidFill>
              </a:rPr>
              <a:pPr/>
              <a:t>142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593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>
                <a:solidFill>
                  <a:prstClr val="black"/>
                </a:solidFill>
              </a:rPr>
              <a:pPr/>
              <a:t>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52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1628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a typeface="MS PGothic" panose="020B0600070205080204" pitchFamily="34" charset="-128"/>
              </a:rPr>
              <a:t>HPE Confidential - For Training Purposes Only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C44077-F789-47F9-B39A-AE7CD34044CC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950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8.png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emf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9.svg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2.svg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svg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8.svg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9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svg"/><Relationship Id="rId4" Type="http://schemas.openxmlformats.org/officeDocument/2006/relationships/image" Target="../media/image79.png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6.png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9.png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1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9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8.png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9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background pictur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8013" y="3429000"/>
            <a:ext cx="5485607" cy="2667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 AND TITLE, ADDITIONAL SPEAKER NAME AND TITLE GOES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33400"/>
            <a:ext cx="5489578" cy="339214"/>
          </a:xfrm>
        </p:spPr>
        <p:txBody>
          <a:bodyPr lIns="28800">
            <a:noAutofit/>
          </a:bodyPr>
          <a:lstStyle>
            <a:lvl1pPr marL="0" indent="0"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BC1ED0-E2E3-3B46-8FCB-9522370FEB9A}"/>
              </a:ext>
            </a:extLst>
          </p:cNvPr>
          <p:cNvGrpSpPr/>
          <p:nvPr userDrawn="1"/>
        </p:nvGrpSpPr>
        <p:grpSpPr>
          <a:xfrm>
            <a:off x="1" y="0"/>
            <a:ext cx="12191998" cy="6858000"/>
            <a:chOff x="1" y="0"/>
            <a:chExt cx="12191998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44319C-77F3-824F-A412-6B9074DCBA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12191998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F6AACA-23E9-CA4D-882D-0D459D0E2D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64000" y="576000"/>
              <a:ext cx="1752600" cy="876300"/>
            </a:xfrm>
            <a:prstGeom prst="rect">
              <a:avLst/>
            </a:prstGeom>
          </p:spPr>
        </p:pic>
      </p:grpSp>
      <p:sp>
        <p:nvSpPr>
          <p:cNvPr id="21" name="Title 4">
            <a:extLst>
              <a:ext uri="{FF2B5EF4-FFF2-40B4-BE49-F238E27FC236}">
                <a16:creationId xmlns:a16="http://schemas.microsoft.com/office/drawing/2014/main" id="{F25F6C1C-6CED-DE4C-A259-85A03AE17E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93" y="872614"/>
            <a:ext cx="5485607" cy="2403986"/>
          </a:xfrm>
        </p:spPr>
        <p:txBody>
          <a:bodyPr anchor="b" anchorCtr="0"/>
          <a:lstStyle>
            <a:lvl1pPr>
              <a:lnSpc>
                <a:spcPct val="80000"/>
              </a:lnSpc>
              <a:defRPr sz="7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the title</a:t>
            </a:r>
            <a:endParaRPr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9FE282-4FC4-462A-B9B8-35AC3C2B0637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03E0C-3BC8-465A-A386-0C65D983C310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D9B9F2-F810-42DE-9DFB-4FE6902AF3CC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EC79761-D3F5-4821-9032-F728CE1E3313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6B0DE09-795F-4455-A8E2-A8D5570A249C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EEEC670-ACA7-413C-AC38-1F53750ABA60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6D66C1-80D3-4B8D-9173-48C06BB1067F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9FAF5E3-1B83-40EF-A071-FBBC7AC8285D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19FBB4-C2F3-4948-8E26-76FC8A6A1628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34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F1283C-3D46-9C42-A7C4-5F9B3CDD14FA}"/>
              </a:ext>
            </a:extLst>
          </p:cNvPr>
          <p:cNvGrpSpPr/>
          <p:nvPr userDrawn="1"/>
        </p:nvGrpSpPr>
        <p:grpSpPr>
          <a:xfrm>
            <a:off x="9516380" y="0"/>
            <a:ext cx="2675621" cy="6861028"/>
            <a:chOff x="9516380" y="0"/>
            <a:chExt cx="2675621" cy="686102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565732-D7E3-4E12-9AFD-F3DB6AD455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" b="4194"/>
            <a:stretch/>
          </p:blipFill>
          <p:spPr>
            <a:xfrm>
              <a:off x="10872881" y="4905164"/>
              <a:ext cx="1319120" cy="1955864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ED3E17D-F799-465C-B594-AFA06C40AF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516380" y="0"/>
              <a:ext cx="2675620" cy="1296013"/>
            </a:xfrm>
            <a:prstGeom prst="rect">
              <a:avLst/>
            </a:prstGeom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97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67000"/>
            <a:ext cx="9141619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4939693"/>
            <a:ext cx="9141619" cy="699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44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3" y="5791200"/>
            <a:ext cx="9141619" cy="4572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8011" cy="1936016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45616"/>
            <a:ext cx="8228011" cy="608426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50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t Blue 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990599"/>
            <a:ext cx="8228011" cy="60385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1600885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 bwMode="ltGray">
          <a:xfrm>
            <a:off x="0" y="0"/>
            <a:ext cx="12192000" cy="3048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Blue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0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range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Blue Full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80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range Full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62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3213" y="3810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28052" y="28194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aseline="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dirty="0"/>
              <a:t>Click </a:t>
            </a:r>
            <a:r>
              <a:rPr lang="en-US" dirty="0"/>
              <a:t>to add quoted person’s name, title, company</a:t>
            </a: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t Blue Quo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3213" y="3810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28052" y="28194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add quoted person’s name, title, company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77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596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E26CDB0-22CF-4DA9-992A-C244404D5B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0848488" y="0"/>
            <a:ext cx="1343512" cy="13407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1DCC243-2178-464E-BE06-DE9DE5193B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10668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GB" dirty="0"/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312938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69784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219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5240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78152"/>
            <a:ext cx="10969784" cy="41178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61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1952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160940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524000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864" y="1524000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81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5000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5000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255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083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464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007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17933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864" y="1717933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324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80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848600" cy="4572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8610600" y="1524000"/>
            <a:ext cx="2968784" cy="4572000"/>
          </a:xfrm>
          <a:solidFill>
            <a:schemeClr val="accent3"/>
          </a:solidFill>
          <a:ln>
            <a:solidFill>
              <a:schemeClr val="tx2"/>
            </a:solidFill>
          </a:ln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12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467600" y="1524000"/>
            <a:ext cx="4111784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53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7470616" y="1524000"/>
            <a:ext cx="4111784" cy="4572000"/>
          </a:xfrm>
          <a:solidFill>
            <a:schemeClr val="accent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0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1" y="2819400"/>
            <a:ext cx="3657600" cy="1981200"/>
          </a:xfr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519236"/>
            <a:ext cx="5486399" cy="5576764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800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5312664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953000"/>
            <a:ext cx="5312664" cy="1143000"/>
          </a:xfrm>
          <a:solidFill>
            <a:schemeClr val="accent2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6266720" y="1524000"/>
            <a:ext cx="5312664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6266720" y="4953000"/>
            <a:ext cx="5312664" cy="1143000"/>
          </a:xfrm>
          <a:solidFill>
            <a:srgbClr val="008375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317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267200"/>
            <a:ext cx="3429000" cy="1828800"/>
          </a:xfrm>
          <a:solidFill>
            <a:srgbClr val="00487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4381500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4381500" y="4267200"/>
            <a:ext cx="3429000" cy="1828800"/>
          </a:xfrm>
          <a:solidFill>
            <a:schemeClr val="accent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 bwMode="ltGray">
          <a:xfrm>
            <a:off x="8150384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 bwMode="ltGray">
          <a:xfrm>
            <a:off x="8150384" y="4267200"/>
            <a:ext cx="3429000" cy="1828800"/>
          </a:xfrm>
          <a:solidFill>
            <a:schemeClr val="accent3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26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67000"/>
            <a:ext cx="9141619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5015893"/>
            <a:ext cx="9141619" cy="1080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521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5C1576-10E6-8C4D-AFCD-73C7A12F6BFB}"/>
              </a:ext>
            </a:extLst>
          </p:cNvPr>
          <p:cNvGrpSpPr/>
          <p:nvPr userDrawn="1"/>
        </p:nvGrpSpPr>
        <p:grpSpPr>
          <a:xfrm>
            <a:off x="0" y="5055472"/>
            <a:ext cx="12192000" cy="1802528"/>
            <a:chOff x="0" y="5055472"/>
            <a:chExt cx="12192000" cy="180252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A50F57-EB1A-4FB6-96C8-FB1D8395C3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90" b="1518"/>
            <a:stretch/>
          </p:blipFill>
          <p:spPr>
            <a:xfrm>
              <a:off x="10164452" y="5055472"/>
              <a:ext cx="2027548" cy="180252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1DEF8F-FEB5-4707-9F88-593405F5C3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632" b="15802"/>
            <a:stretch/>
          </p:blipFill>
          <p:spPr>
            <a:xfrm flipH="1">
              <a:off x="0" y="5372820"/>
              <a:ext cx="1801048" cy="148518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717934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098935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717934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2098935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7D9153-9289-49C3-8632-CB375A14AB34}"/>
              </a:ext>
            </a:extLst>
          </p:cNvPr>
          <p:cNvSpPr txBox="1"/>
          <p:nvPr userDrawn="1"/>
        </p:nvSpPr>
        <p:spPr>
          <a:xfrm>
            <a:off x="11425305" y="6403258"/>
            <a:ext cx="157094" cy="1384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marL="0" algn="r" defTabSz="914400" rtl="0" eaLnBrk="1" latinLnBrk="0" hangingPunct="1">
              <a:lnSpc>
                <a:spcPct val="90000"/>
              </a:lnSpc>
            </a:pPr>
            <a:fld id="{DC2F7041-B349-41E1-9410-B2256D05E940}" type="slidenum">
              <a:rPr lang="en-US" sz="10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>
                <a:lnSpc>
                  <a:spcPct val="90000"/>
                </a:lnSpc>
              </a:pPr>
              <a:t>‹#›</a:t>
            </a:fld>
            <a:endParaRPr lang="en-US" sz="10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98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519236"/>
            <a:ext cx="1219198" cy="557676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19235"/>
            <a:ext cx="9677400" cy="55767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446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Blue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65DB95EC-64B2-ED44-ACA0-044B667F5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3" y="-1"/>
            <a:ext cx="5485607" cy="2708275"/>
          </a:xfrm>
        </p:spPr>
        <p:txBody>
          <a:bodyPr anchor="b" anchorCtr="0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  <a:endParaRPr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0ED92B-28D0-874D-A6DA-26C2557823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423" y="2811697"/>
            <a:ext cx="5485607" cy="108535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A754C8-0F8B-4FD2-B315-D31BAD152510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83BE09-7B75-4D8F-AD8B-3B16888FC39B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5F6EAB-B27D-4A50-8A1A-C2B87A1AF6B1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41A724-0EFA-40E3-86ED-26C55C818676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1A7110-E53C-4E40-8FE2-52A85286B58D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79D003-8FB6-4848-9D0D-D7925AA42DBB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811920-D3A4-46D0-AE1E-CECE46DEB51F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94D0B5-5050-4AE1-90BB-9D8A8DA3E6F1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50323E-A469-4BCC-8BD9-74F4DFE3A893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55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Dark Picture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2229"/>
            <a:ext cx="2404872" cy="11703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1945026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67000"/>
            <a:ext cx="9141619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4939693"/>
            <a:ext cx="9141619" cy="699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44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3" y="5791200"/>
            <a:ext cx="9141619" cy="4572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6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8011" cy="1936016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45616"/>
            <a:ext cx="8228011" cy="608426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875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t Blue 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990599"/>
            <a:ext cx="8228011" cy="60385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1600885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 bwMode="ltGray">
          <a:xfrm>
            <a:off x="0" y="0"/>
            <a:ext cx="12192000" cy="3048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6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Blue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3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range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Blue Full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10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FABDDA8-B5B3-2D47-9103-71FEE86463B9}"/>
              </a:ext>
            </a:extLst>
          </p:cNvPr>
          <p:cNvGrpSpPr/>
          <p:nvPr userDrawn="1"/>
        </p:nvGrpSpPr>
        <p:grpSpPr>
          <a:xfrm>
            <a:off x="10596500" y="0"/>
            <a:ext cx="1595503" cy="6858000"/>
            <a:chOff x="10596500" y="0"/>
            <a:chExt cx="159550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A5632E-9575-41B5-BABE-ADA429B988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10497966" y="726851"/>
              <a:ext cx="2420888" cy="96718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ADDF27-7DDE-4438-ABA8-82741D18C1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040"/>
            <a:stretch/>
          </p:blipFill>
          <p:spPr>
            <a:xfrm>
              <a:off x="10596500" y="4985082"/>
              <a:ext cx="1595500" cy="187291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717934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00486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717934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2100486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2D1E9BA-38D9-564E-A06B-5B879C9FD8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10668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GB" dirty="0"/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11608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range Full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689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3213" y="3810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28052" y="28194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aseline="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dirty="0"/>
              <a:t>Click </a:t>
            </a:r>
            <a:r>
              <a:rPr lang="en-US" dirty="0"/>
              <a:t>to add quoted person’s name, title, company</a:t>
            </a: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t Blue Quo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3213" y="3810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28052" y="28194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add quoted person’s name, title, company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00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0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69784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882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5240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78152"/>
            <a:ext cx="10969784" cy="41178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682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80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107245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19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524000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864" y="1524000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98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D5FB8B8-4E8F-D24B-AA9C-47A528FA3EA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76EA58F-BC09-4902-8535-9F1377F62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 flipV="1">
              <a:off x="10848488" y="0"/>
              <a:ext cx="1343512" cy="13407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5E1815C-4EDF-42B9-9F69-4A64FC4257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2"/>
            <a:stretch/>
          </p:blipFill>
          <p:spPr>
            <a:xfrm>
              <a:off x="0" y="5065080"/>
              <a:ext cx="1965323" cy="179292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714216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714216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714216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25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5000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5000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35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02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28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91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84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848600" cy="4572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8610600" y="1524000"/>
            <a:ext cx="2968784" cy="4572000"/>
          </a:xfrm>
          <a:solidFill>
            <a:schemeClr val="accent3"/>
          </a:solidFill>
          <a:ln>
            <a:solidFill>
              <a:schemeClr val="tx2"/>
            </a:solidFill>
          </a:ln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1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467600" y="1524000"/>
            <a:ext cx="4111784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928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7470616" y="1524000"/>
            <a:ext cx="4111784" cy="4572000"/>
          </a:xfrm>
          <a:solidFill>
            <a:schemeClr val="accent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1" y="2819400"/>
            <a:ext cx="3657600" cy="1981200"/>
          </a:xfr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519236"/>
            <a:ext cx="5486399" cy="5576764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51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5312664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953000"/>
            <a:ext cx="5312664" cy="1143000"/>
          </a:xfrm>
          <a:solidFill>
            <a:schemeClr val="accent2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6266720" y="1524000"/>
            <a:ext cx="5312664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6266720" y="4953000"/>
            <a:ext cx="5312664" cy="1143000"/>
          </a:xfrm>
          <a:solidFill>
            <a:srgbClr val="008375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48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EB310BA7-9315-4E10-AB4A-BB8755C15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16380" y="0"/>
            <a:ext cx="2675620" cy="12960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909C99-DDC8-43C6-9BCE-CAB4B99FC7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0272463" y="5661248"/>
            <a:ext cx="1909507" cy="1193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717934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2098935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717934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2098935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717934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2098935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36481A-E14F-4954-8C78-472E174EB20E}"/>
              </a:ext>
            </a:extLst>
          </p:cNvPr>
          <p:cNvSpPr txBox="1"/>
          <p:nvPr userDrawn="1"/>
        </p:nvSpPr>
        <p:spPr>
          <a:xfrm>
            <a:off x="11425305" y="6403258"/>
            <a:ext cx="157094" cy="1384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marL="0" algn="r" defTabSz="914400" rtl="0" eaLnBrk="1" latinLnBrk="0" hangingPunct="1">
              <a:lnSpc>
                <a:spcPct val="90000"/>
              </a:lnSpc>
            </a:pPr>
            <a:fld id="{DC2F7041-B349-41E1-9410-B2256D05E940}" type="slidenum">
              <a: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>
                <a:lnSpc>
                  <a:spcPct val="90000"/>
                </a:lnSpc>
              </a:pPr>
              <a:t>‹#›</a:t>
            </a:fld>
            <a:endParaRPr lang="en-US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48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267200"/>
            <a:ext cx="3429000" cy="1828800"/>
          </a:xfrm>
          <a:solidFill>
            <a:srgbClr val="00487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4381500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4381500" y="4267200"/>
            <a:ext cx="3429000" cy="1828800"/>
          </a:xfrm>
          <a:solidFill>
            <a:schemeClr val="accent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 bwMode="ltGray">
          <a:xfrm>
            <a:off x="8150384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 bwMode="ltGray">
          <a:xfrm>
            <a:off x="8150384" y="4267200"/>
            <a:ext cx="3429000" cy="1828800"/>
          </a:xfrm>
          <a:solidFill>
            <a:schemeClr val="accent3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41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67000"/>
            <a:ext cx="9141619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5015893"/>
            <a:ext cx="9141619" cy="1080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4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60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519236"/>
            <a:ext cx="1219198" cy="557676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19235"/>
            <a:ext cx="9677400" cy="55767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924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Blue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65DB95EC-64B2-ED44-ACA0-044B667F5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3" y="-1"/>
            <a:ext cx="5485607" cy="2708275"/>
          </a:xfrm>
        </p:spPr>
        <p:txBody>
          <a:bodyPr anchor="b" anchorCtr="0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  <a:endParaRPr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0ED92B-28D0-874D-A6DA-26C2557823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423" y="2811697"/>
            <a:ext cx="5485607" cy="108535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A754C8-0F8B-4FD2-B315-D31BAD152510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83BE09-7B75-4D8F-AD8B-3B16888FC39B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5F6EAB-B27D-4A50-8A1A-C2B87A1AF6B1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41A724-0EFA-40E3-86ED-26C55C818676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1A7110-E53C-4E40-8FE2-52A85286B58D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79D003-8FB6-4848-9D0D-D7925AA42DBB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811920-D3A4-46D0-AE1E-CECE46DEB51F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94D0B5-5050-4AE1-90BB-9D8A8DA3E6F1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50323E-A469-4BCC-8BD9-74F4DFE3A893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9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9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Dark Picture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2229"/>
            <a:ext cx="2404872" cy="11703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077320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67000"/>
            <a:ext cx="9141619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4939693"/>
            <a:ext cx="9141619" cy="699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44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3" y="5791200"/>
            <a:ext cx="9141619" cy="4572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8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8011" cy="1936016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45616"/>
            <a:ext cx="8228011" cy="608426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623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D4FB271-7CBA-4186-A6C6-F32F713AB4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-2" y="4581128"/>
            <a:ext cx="2222760" cy="2276872"/>
          </a:xfrm>
          <a:prstGeom prst="rect">
            <a:avLst/>
          </a:prstGeom>
        </p:spPr>
      </p:pic>
      <p:pic>
        <p:nvPicPr>
          <p:cNvPr id="4" name="Picture 3" descr="A picture containing black, speaker, white, computer&#10;&#10;Description automatically generated">
            <a:extLst>
              <a:ext uri="{FF2B5EF4-FFF2-40B4-BE49-F238E27FC236}">
                <a16:creationId xmlns:a16="http://schemas.microsoft.com/office/drawing/2014/main" id="{CF453F96-6A5D-429D-8E31-5753AB935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488" y="-10509"/>
            <a:ext cx="1703629" cy="1860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714215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2095216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714215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2095216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714215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2095216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AD717C2-43BD-8E4C-AE69-4674BD5E4B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10668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GB" dirty="0"/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350263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t Blue 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990599"/>
            <a:ext cx="8228011" cy="60385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1600885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 bwMode="ltGray">
          <a:xfrm>
            <a:off x="0" y="0"/>
            <a:ext cx="12192000" cy="3048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Blue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range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Blue Full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5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range Full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04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3213" y="3810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28052" y="28194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aseline="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dirty="0"/>
              <a:t>Click </a:t>
            </a:r>
            <a:r>
              <a:rPr lang="en-US" dirty="0"/>
              <a:t>to add quoted person’s name, title, company</a:t>
            </a: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t Blue Quo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3213" y="3810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28052" y="28194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add quoted person’s name, title, company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31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265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69784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021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5240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78152"/>
            <a:ext cx="10969784" cy="41178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3561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1586E8-4A06-B940-BD0C-4FAAAABD34EE}"/>
              </a:ext>
            </a:extLst>
          </p:cNvPr>
          <p:cNvGrpSpPr/>
          <p:nvPr userDrawn="1"/>
        </p:nvGrpSpPr>
        <p:grpSpPr>
          <a:xfrm>
            <a:off x="-14240" y="0"/>
            <a:ext cx="12206240" cy="6858000"/>
            <a:chOff x="-14240" y="0"/>
            <a:chExt cx="12206240" cy="685800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02B8C07-77F0-4759-95A3-EFA294739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 flipV="1">
              <a:off x="10848488" y="0"/>
              <a:ext cx="1340768" cy="134076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C6E1FA9-A1F9-4EFC-B517-D08FB1BD1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4240" y="0"/>
              <a:ext cx="4648200" cy="36957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43330E3A-70A5-4727-A70A-FD66F56D96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644172" y="4414191"/>
              <a:ext cx="4547828" cy="2443809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7934"/>
            <a:ext cx="7848600" cy="437806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8610600" y="1717934"/>
            <a:ext cx="2968784" cy="4378066"/>
          </a:xfrm>
          <a:solidFill>
            <a:schemeClr val="accent3"/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2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568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2330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50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524000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864" y="1524000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096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5000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5000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78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89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59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9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891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848600" cy="4572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8610600" y="1524000"/>
            <a:ext cx="2968784" cy="4572000"/>
          </a:xfrm>
          <a:solidFill>
            <a:schemeClr val="accent3"/>
          </a:solidFill>
          <a:ln>
            <a:solidFill>
              <a:schemeClr val="tx2"/>
            </a:solidFill>
          </a:ln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6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125E262-C63E-4567-93CC-DAD5D9FBE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433" y="2873410"/>
            <a:ext cx="2139715" cy="3967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FFEC64-4A5C-4285-83C5-48DE514DEC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203200" y="4869160"/>
            <a:ext cx="1988800" cy="198884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717934"/>
            <a:ext cx="6705760" cy="4378066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467600" y="1717934"/>
            <a:ext cx="4111784" cy="43780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985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467600" y="1524000"/>
            <a:ext cx="4111784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31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7470616" y="1524000"/>
            <a:ext cx="4111784" cy="4572000"/>
          </a:xfrm>
          <a:solidFill>
            <a:schemeClr val="accent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27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1" y="2819400"/>
            <a:ext cx="3657600" cy="1981200"/>
          </a:xfr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519236"/>
            <a:ext cx="5486399" cy="5576764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930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5312664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953000"/>
            <a:ext cx="5312664" cy="1143000"/>
          </a:xfrm>
          <a:solidFill>
            <a:schemeClr val="accent2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6266720" y="1524000"/>
            <a:ext cx="5312664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6266720" y="4953000"/>
            <a:ext cx="5312664" cy="1143000"/>
          </a:xfrm>
          <a:solidFill>
            <a:srgbClr val="008375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333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267200"/>
            <a:ext cx="3429000" cy="1828800"/>
          </a:xfrm>
          <a:solidFill>
            <a:srgbClr val="00487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4381500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4381500" y="4267200"/>
            <a:ext cx="3429000" cy="1828800"/>
          </a:xfrm>
          <a:solidFill>
            <a:schemeClr val="accent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 bwMode="ltGray">
          <a:xfrm>
            <a:off x="8150384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 bwMode="ltGray">
          <a:xfrm>
            <a:off x="8150384" y="4267200"/>
            <a:ext cx="3429000" cy="1828800"/>
          </a:xfrm>
          <a:solidFill>
            <a:schemeClr val="accent3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009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67000"/>
            <a:ext cx="9141619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5015893"/>
            <a:ext cx="9141619" cy="1080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787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519236"/>
            <a:ext cx="1219198" cy="557676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19235"/>
            <a:ext cx="9677400" cy="55767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5462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Blue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65DB95EC-64B2-ED44-ACA0-044B667F5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3" y="-1"/>
            <a:ext cx="5485607" cy="2708275"/>
          </a:xfrm>
        </p:spPr>
        <p:txBody>
          <a:bodyPr anchor="b" anchorCtr="0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  <a:endParaRPr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0ED92B-28D0-874D-A6DA-26C2557823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423" y="2811697"/>
            <a:ext cx="5485607" cy="108535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A754C8-0F8B-4FD2-B315-D31BAD152510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83BE09-7B75-4D8F-AD8B-3B16888FC39B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5F6EAB-B27D-4A50-8A1A-C2B87A1AF6B1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41A724-0EFA-40E3-86ED-26C55C818676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1A7110-E53C-4E40-8FE2-52A85286B58D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79D003-8FB6-4848-9D0D-D7925AA42DBB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811920-D3A4-46D0-AE1E-CECE46DEB51F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94D0B5-5050-4AE1-90BB-9D8A8DA3E6F1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50323E-A469-4BCC-8BD9-74F4DFE3A893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821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ood Orange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E79772-FD18-1444-A740-795AA8EE6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3" y="-1"/>
            <a:ext cx="5489577" cy="2708276"/>
          </a:xfrm>
        </p:spPr>
        <p:txBody>
          <a:bodyPr anchor="b" anchorCtr="0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  <a:endParaRPr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775B8D-6FAC-FE4D-AD96-C0061387DE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423" y="2816287"/>
            <a:ext cx="5489577" cy="12607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3A929F-0790-43A8-B00B-D07A4E4204E8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64095D-33F6-4289-B402-A3964660D1E1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3D9F4B-9AEE-4DED-9E1E-449B884D5523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BF0B25-AB8C-4D37-B110-C9F86DE17F8F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A14E10-9C21-4EEC-825E-3F719FA323CD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5C3219-5B67-4CB4-B19C-A12E7265FD1C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EC0984-8D50-4F30-A3A7-D014CCC7F541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B88CAF-39E5-45F3-BEEB-79FE99921705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38A57A-883A-4B71-BCA2-44EEDA3CA894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2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3BACAF-804C-4B98-A8CB-449C5843C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6896" y="-9872"/>
            <a:ext cx="5877106" cy="68678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717934"/>
            <a:ext cx="6705760" cy="4378066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7470616" y="1717934"/>
            <a:ext cx="4111784" cy="4378066"/>
          </a:xfrm>
          <a:solidFill>
            <a:schemeClr val="accent2"/>
          </a:solidFill>
        </p:spPr>
        <p:txBody>
          <a:bodyPr lIns="216000" tIns="216000" rIns="21600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D4C67-8B25-4ADF-9BE2-51B89520E854}"/>
              </a:ext>
            </a:extLst>
          </p:cNvPr>
          <p:cNvSpPr txBox="1"/>
          <p:nvPr userDrawn="1"/>
        </p:nvSpPr>
        <p:spPr>
          <a:xfrm>
            <a:off x="11425305" y="6403258"/>
            <a:ext cx="157094" cy="1384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marL="0" algn="r" defTabSz="914400" rtl="0" eaLnBrk="1" latinLnBrk="0" hangingPunct="1">
              <a:lnSpc>
                <a:spcPct val="90000"/>
              </a:lnSpc>
            </a:pPr>
            <a:fld id="{DC2F7041-B349-41E1-9410-B2256D05E940}" type="slidenum">
              <a:rPr lang="en-US" sz="10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>
                <a:lnSpc>
                  <a:spcPct val="90000"/>
                </a:lnSpc>
              </a:pPr>
              <a:t>‹#›</a:t>
            </a:fld>
            <a:endParaRPr lang="en-US" sz="10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4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Dark Picture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2229"/>
            <a:ext cx="2404872" cy="11703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290463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67000"/>
            <a:ext cx="9141619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4939693"/>
            <a:ext cx="9141619" cy="699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44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3" y="5791200"/>
            <a:ext cx="9141619" cy="4572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8011" cy="1936016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45616"/>
            <a:ext cx="8228011" cy="608426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142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t Blue 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990599"/>
            <a:ext cx="8228011" cy="60385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1600885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 bwMode="ltGray">
          <a:xfrm>
            <a:off x="0" y="0"/>
            <a:ext cx="12192000" cy="3048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5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Blue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range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Blue Full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53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range Full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88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3213" y="3810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28052" y="28194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aseline="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dirty="0"/>
              <a:t>Click </a:t>
            </a:r>
            <a:r>
              <a:rPr lang="en-US" dirty="0"/>
              <a:t>to add quoted person’s name, title, company</a:t>
            </a: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Content +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AFDA4A-09C8-DB43-A923-390260B203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68837" cy="4679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</p:spPr>
        <p:txBody>
          <a:bodyPr anchor="t"/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0"/>
            <a:ext cx="6096001" cy="6858000"/>
          </a:xfrm>
          <a:solidFill>
            <a:schemeClr val="bg1"/>
          </a:solidFill>
        </p:spPr>
        <p:txBody>
          <a:bodyPr lIns="0" tIns="457200" anchor="ctr" anchorCtr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Click icon to add picture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D6EDA-4E00-3945-A0D2-32492F55DC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296107"/>
            <a:ext cx="352800" cy="3528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02CF7C4-0EEC-EC41-8974-B8874124A8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441" y="1717934"/>
            <a:ext cx="4111784" cy="437806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8B59A0-9AFA-4216-B261-889452C1B851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EB2ED3-EEB2-426D-AD6D-1A65C49AD9FA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0F9163-CF79-46A1-A5AA-C518BBB37DD2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537FF1-254F-4149-8C4B-DC6A92944043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rgbClr val="EBF5F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466D82-35E6-4430-BEDF-641474AD40A5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rgbClr val="FF76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BA4878-674E-47D4-B56F-DB6F2CE6E83D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rgbClr val="0D2A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71F3787-A0A4-4955-AFEC-6BEECF46A050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rgbClr val="A2DCE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E51726-C656-42F0-B653-CAACEF0881C5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rgbClr val="58595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5EDE05-1C6C-4A0A-860D-1C230F28943A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rgbClr val="C3C5C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638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t Blue Quo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3213" y="3810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28052" y="28194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add quoted person’s name, title, company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37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745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69784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902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5240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78152"/>
            <a:ext cx="10969784" cy="41178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9839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6550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241059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0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524000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864" y="1524000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33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5000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5000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6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36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lue Content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C580F2-5C6A-EE47-B151-32381D127E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68837" cy="4679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</p:spPr>
        <p:txBody>
          <a:bodyPr anchor="t"/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0"/>
            <a:ext cx="6096001" cy="6858000"/>
          </a:xfrm>
          <a:solidFill>
            <a:schemeClr val="bg1"/>
          </a:solidFill>
        </p:spPr>
        <p:txBody>
          <a:bodyPr lIns="0" tIns="457200" anchor="ctr" anchorCtr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Click icon to add picture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A606B-000A-BB47-878B-7B0FB158B7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296107"/>
            <a:ext cx="352800" cy="3528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A435C3F-33E8-DD43-B837-4111D6CA95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441" y="1717934"/>
            <a:ext cx="4111784" cy="437806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12DF4F-5826-4291-BA1F-EDE20FB6750A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C766C2-A372-4F54-8622-E10A9A870A15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C7EB0D-779A-491D-A837-C393D2071467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F14A40-177A-4A1E-AA85-9D44F3344AE5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rgbClr val="EBF5F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2C694A4-278B-4B2C-BCFF-AF987A7988AA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rgbClr val="FF76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F06CFA-0BAC-4FA6-A20D-F13B9F87976B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rgbClr val="0D2A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7AB203-4DFC-4D8A-8DCD-86B106853C5D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rgbClr val="A2DCE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99A9B5D-91E0-473C-B20C-ACCDF54D8CCD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rgbClr val="58595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A050F5-4F68-4445-83EF-606409A719C9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rgbClr val="C3C5C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18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01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996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98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848600" cy="4572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8610600" y="1524000"/>
            <a:ext cx="2968784" cy="4572000"/>
          </a:xfrm>
          <a:solidFill>
            <a:schemeClr val="accent3"/>
          </a:solidFill>
          <a:ln>
            <a:solidFill>
              <a:schemeClr val="tx2"/>
            </a:solidFill>
          </a:ln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80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467600" y="1524000"/>
            <a:ext cx="4111784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18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7470616" y="1524000"/>
            <a:ext cx="4111784" cy="4572000"/>
          </a:xfrm>
          <a:solidFill>
            <a:schemeClr val="accent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56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1" y="2819400"/>
            <a:ext cx="3657600" cy="1981200"/>
          </a:xfr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519236"/>
            <a:ext cx="5486399" cy="5576764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146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5312664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953000"/>
            <a:ext cx="5312664" cy="1143000"/>
          </a:xfrm>
          <a:solidFill>
            <a:schemeClr val="accent2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6266720" y="1524000"/>
            <a:ext cx="5312664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6266720" y="4953000"/>
            <a:ext cx="5312664" cy="1143000"/>
          </a:xfrm>
          <a:solidFill>
            <a:srgbClr val="008375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29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267200"/>
            <a:ext cx="3429000" cy="1828800"/>
          </a:xfrm>
          <a:solidFill>
            <a:srgbClr val="00487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4381500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4381500" y="4267200"/>
            <a:ext cx="3429000" cy="1828800"/>
          </a:xfrm>
          <a:solidFill>
            <a:schemeClr val="accent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 bwMode="ltGray">
          <a:xfrm>
            <a:off x="8150384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 bwMode="ltGray">
          <a:xfrm>
            <a:off x="8150384" y="4267200"/>
            <a:ext cx="3429000" cy="1828800"/>
          </a:xfrm>
          <a:solidFill>
            <a:schemeClr val="accent3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42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67000"/>
            <a:ext cx="9141619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5015893"/>
            <a:ext cx="9141619" cy="1080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ood Orange Content + Picture">
    <p:bg>
      <p:bgPr>
        <a:solidFill>
          <a:srgbClr val="FF5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B59B17-8203-294B-B77A-4ECDC78D8F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2" y="2"/>
            <a:ext cx="4268833" cy="4679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</p:spPr>
        <p:txBody>
          <a:bodyPr anchor="t"/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0"/>
            <a:ext cx="6096001" cy="6858000"/>
          </a:xfrm>
          <a:solidFill>
            <a:schemeClr val="bg1"/>
          </a:solidFill>
        </p:spPr>
        <p:txBody>
          <a:bodyPr lIns="0" tIns="457200" anchor="ctr" anchorCtr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Click icon to add picture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BAEC9-20CB-D749-AAD1-A155464616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296107"/>
            <a:ext cx="352800" cy="3528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D757B02-5017-B543-9A36-4EEF5A1F14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441" y="1717934"/>
            <a:ext cx="4111784" cy="437806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009F98-586D-4173-8184-01E52864C3F3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E5C887-3B01-4B5B-81FC-4B5D07FD60A0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2F8636-4555-41BC-A473-0A56A7F7C494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0BD775-F459-4188-8D94-62E2BECFE528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rgbClr val="EBF5F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8ED0F0-3393-46AC-81A3-7436B1854062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rgbClr val="FF76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C80965-96CB-4460-B27B-A3BB4A222609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rgbClr val="0D2A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7484D5-61E2-4F37-8AA0-5AB21C9E9211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rgbClr val="A2DCE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059856-1C48-40F1-B206-44A67BE926BF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rgbClr val="58595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E9480A-27DF-4568-9521-EA58A4AC23B8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rgbClr val="C3C5C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2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3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420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519236"/>
            <a:ext cx="1219198" cy="557676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19235"/>
            <a:ext cx="9677400" cy="55767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554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Blue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65DB95EC-64B2-ED44-ACA0-044B667F5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3" y="-1"/>
            <a:ext cx="5485607" cy="2708275"/>
          </a:xfrm>
        </p:spPr>
        <p:txBody>
          <a:bodyPr anchor="b" anchorCtr="0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  <a:endParaRPr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0ED92B-28D0-874D-A6DA-26C2557823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423" y="2811697"/>
            <a:ext cx="5485607" cy="108535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A754C8-0F8B-4FD2-B315-D31BAD152510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83BE09-7B75-4D8F-AD8B-3B16888FC39B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5F6EAB-B27D-4A50-8A1A-C2B87A1AF6B1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41A724-0EFA-40E3-86ED-26C55C818676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1A7110-E53C-4E40-8FE2-52A85286B58D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79D003-8FB6-4848-9D0D-D7925AA42DBB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811920-D3A4-46D0-AE1E-CECE46DEB51F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94D0B5-5050-4AE1-90BB-9D8A8DA3E6F1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50323E-A469-4BCC-8BD9-74F4DFE3A893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214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Dark Picture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2229"/>
            <a:ext cx="2404872" cy="11703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592488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67000"/>
            <a:ext cx="9141619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4939693"/>
            <a:ext cx="9141619" cy="699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44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3" y="5791200"/>
            <a:ext cx="9141619" cy="4572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8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8011" cy="1936016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45616"/>
            <a:ext cx="8228011" cy="608426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825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t Blue 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990599"/>
            <a:ext cx="8228011" cy="60385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1600885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 bwMode="ltGray">
          <a:xfrm>
            <a:off x="0" y="0"/>
            <a:ext cx="12192000" cy="3048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Blue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Blue Content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D8E7A9-4385-6B40-A9CD-40D2B00289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96593" cy="4679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</p:spPr>
        <p:txBody>
          <a:bodyPr anchor="t"/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0"/>
            <a:ext cx="6096001" cy="6858000"/>
          </a:xfrm>
          <a:solidFill>
            <a:schemeClr val="bg1"/>
          </a:solidFill>
        </p:spPr>
        <p:txBody>
          <a:bodyPr lIns="0" tIns="457200" anchor="ctr" anchorCtr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Click icon to add picture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1D8D50-EB1C-0743-A0E6-81AD618898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296107"/>
            <a:ext cx="352800" cy="3528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FECB160-3E06-A444-A527-17183105AA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441" y="1717934"/>
            <a:ext cx="4111784" cy="437806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94073D-11F1-49BE-B169-9CF15B63E54E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F1DB71-ADCA-436F-BE38-9326248D7371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09A8FE-A757-4719-A223-4DB5B6A7EA1E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2B8B3E-7863-4320-8EF3-FA2DBAD8048E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rgbClr val="EBF5F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1FA4E94-E471-41C0-B930-E4E9122C5B62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rgbClr val="FF76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C9BE1E-B1AA-42F8-842B-51EFB84113AE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rgbClr val="0D2A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CF1C18-8B12-4A72-A536-486EA879FA1D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rgbClr val="A2DCE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510C50-5B0C-4A2E-A256-B803D983AFAE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rgbClr val="58595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492A07-2623-4EBC-8B98-D678846846BF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rgbClr val="C3C5C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5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range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Blue Full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02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range Full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05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3213" y="3810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28052" y="28194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aseline="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dirty="0"/>
              <a:t>Click </a:t>
            </a:r>
            <a:r>
              <a:rPr lang="en-US" dirty="0"/>
              <a:t>to add quoted person’s name, title, company</a:t>
            </a: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t Blue Quo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3213" y="3810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28052" y="28194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add quoted person’s name, title, company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51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6329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69784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3170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5240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78152"/>
            <a:ext cx="10969784" cy="41178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334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9290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418314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717934"/>
            <a:ext cx="5400000" cy="3096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953000"/>
            <a:ext cx="5400000" cy="1143000"/>
          </a:xfrm>
          <a:solidFill>
            <a:schemeClr val="accent2"/>
          </a:solidFill>
        </p:spPr>
        <p:txBody>
          <a:bodyPr lIns="216000" tIns="216000" rIns="21600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6179384" y="1717934"/>
            <a:ext cx="5400000" cy="3096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6182562" y="4953000"/>
            <a:ext cx="5400000" cy="1143000"/>
          </a:xfrm>
          <a:solidFill>
            <a:schemeClr val="accent3"/>
          </a:solidFill>
        </p:spPr>
        <p:txBody>
          <a:bodyPr lIns="216000" tIns="216000" rIns="21600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189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27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524000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864" y="1524000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51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5000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5000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42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281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84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933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92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848600" cy="4572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8610600" y="1524000"/>
            <a:ext cx="2968784" cy="4572000"/>
          </a:xfrm>
          <a:solidFill>
            <a:schemeClr val="accent3"/>
          </a:solidFill>
          <a:ln>
            <a:solidFill>
              <a:schemeClr val="tx2"/>
            </a:solidFill>
          </a:ln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2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467600" y="1524000"/>
            <a:ext cx="4111784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02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7470616" y="1524000"/>
            <a:ext cx="4111784" cy="4572000"/>
          </a:xfrm>
          <a:solidFill>
            <a:schemeClr val="accent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4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92A406-E62E-9D48-8479-BE64AF55C22E}"/>
              </a:ext>
            </a:extLst>
          </p:cNvPr>
          <p:cNvGrpSpPr/>
          <p:nvPr userDrawn="1"/>
        </p:nvGrpSpPr>
        <p:grpSpPr>
          <a:xfrm>
            <a:off x="0" y="2960948"/>
            <a:ext cx="12192000" cy="3897052"/>
            <a:chOff x="0" y="2960948"/>
            <a:chExt cx="12192000" cy="3897052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40E6D91-75B8-4709-9A7E-7D32C208BD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130746" y="2960948"/>
              <a:ext cx="5061254" cy="3897052"/>
            </a:xfrm>
            <a:prstGeom prst="rect">
              <a:avLst/>
            </a:prstGeom>
          </p:spPr>
        </p:pic>
        <p:pic>
          <p:nvPicPr>
            <p:cNvPr id="6" name="Picture 5" descr="A close up of a speaker&#10;&#10;Description automatically generated">
              <a:extLst>
                <a:ext uri="{FF2B5EF4-FFF2-40B4-BE49-F238E27FC236}">
                  <a16:creationId xmlns:a16="http://schemas.microsoft.com/office/drawing/2014/main" id="{AADAE281-33B6-4CC8-B1F3-B9526AFF2EE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3" b="1379"/>
            <a:stretch/>
          </p:blipFill>
          <p:spPr>
            <a:xfrm>
              <a:off x="0" y="3032956"/>
              <a:ext cx="4637956" cy="3822016"/>
            </a:xfrm>
            <a:prstGeom prst="rect">
              <a:avLst/>
            </a:prstGeom>
          </p:spPr>
        </p:pic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3528000" cy="2574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39" y="4267200"/>
            <a:ext cx="3526573" cy="1828800"/>
          </a:xfrm>
          <a:solidFill>
            <a:schemeClr val="accent2"/>
          </a:solidFill>
        </p:spPr>
        <p:txBody>
          <a:bodyPr lIns="216000" tIns="216000" rIns="21600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4329698" y="1524000"/>
            <a:ext cx="3528000" cy="2574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4329697" y="4267200"/>
            <a:ext cx="3526573" cy="1828800"/>
          </a:xfrm>
          <a:solidFill>
            <a:schemeClr val="accent5"/>
          </a:solidFill>
        </p:spPr>
        <p:txBody>
          <a:bodyPr lIns="216000" tIns="216000" rIns="21600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 bwMode="ltGray">
          <a:xfrm>
            <a:off x="8051384" y="1524000"/>
            <a:ext cx="3528000" cy="2574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 bwMode="ltGray">
          <a:xfrm>
            <a:off x="8049955" y="4267200"/>
            <a:ext cx="3529429" cy="1828800"/>
          </a:xfrm>
          <a:solidFill>
            <a:schemeClr val="accent3"/>
          </a:solidFill>
        </p:spPr>
        <p:txBody>
          <a:bodyPr lIns="216000" tIns="216000" rIns="21600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0FAE1-2D5D-9E42-9D77-76AFA64E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1" y="2819400"/>
            <a:ext cx="3657600" cy="1981200"/>
          </a:xfr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519236"/>
            <a:ext cx="5486399" cy="5576764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530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5312664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953000"/>
            <a:ext cx="5312664" cy="1143000"/>
          </a:xfrm>
          <a:solidFill>
            <a:schemeClr val="accent2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6266720" y="1524000"/>
            <a:ext cx="5312664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6266720" y="4953000"/>
            <a:ext cx="5312664" cy="1143000"/>
          </a:xfrm>
          <a:solidFill>
            <a:srgbClr val="008375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3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267200"/>
            <a:ext cx="3429000" cy="1828800"/>
          </a:xfrm>
          <a:solidFill>
            <a:srgbClr val="00487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4381500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4381500" y="4267200"/>
            <a:ext cx="3429000" cy="1828800"/>
          </a:xfrm>
          <a:solidFill>
            <a:schemeClr val="accent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 bwMode="ltGray">
          <a:xfrm>
            <a:off x="8150384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 bwMode="ltGray">
          <a:xfrm>
            <a:off x="8150384" y="4267200"/>
            <a:ext cx="3429000" cy="1828800"/>
          </a:xfrm>
          <a:solidFill>
            <a:schemeClr val="accent3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2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67000"/>
            <a:ext cx="9141619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5015893"/>
            <a:ext cx="9141619" cy="1080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6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4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5109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519236"/>
            <a:ext cx="1219198" cy="557676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19235"/>
            <a:ext cx="9677400" cy="55767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7604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Blue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65DB95EC-64B2-ED44-ACA0-044B667F5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3" y="-1"/>
            <a:ext cx="5485607" cy="2708275"/>
          </a:xfrm>
        </p:spPr>
        <p:txBody>
          <a:bodyPr anchor="b" anchorCtr="0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  <a:endParaRPr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0ED92B-28D0-874D-A6DA-26C2557823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423" y="2811697"/>
            <a:ext cx="5485607" cy="108535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A754C8-0F8B-4FD2-B315-D31BAD152510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83BE09-7B75-4D8F-AD8B-3B16888FC39B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5F6EAB-B27D-4A50-8A1A-C2B87A1AF6B1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41A724-0EFA-40E3-86ED-26C55C818676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1A7110-E53C-4E40-8FE2-52A85286B58D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79D003-8FB6-4848-9D0D-D7925AA42DBB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811920-D3A4-46D0-AE1E-CECE46DEB51F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94D0B5-5050-4AE1-90BB-9D8A8DA3E6F1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50323E-A469-4BCC-8BD9-74F4DFE3A893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02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background pictur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8013" y="3429000"/>
            <a:ext cx="5485607" cy="2667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 AND TITLE, ADDITIONAL SPEAKER NAME AND TITLE GOES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33400"/>
            <a:ext cx="5489578" cy="339214"/>
          </a:xfrm>
        </p:spPr>
        <p:txBody>
          <a:bodyPr lIns="28800">
            <a:noAutofit/>
          </a:bodyPr>
          <a:lstStyle>
            <a:lvl1pPr marL="0" indent="0">
              <a:spcBef>
                <a:spcPts val="0"/>
              </a:spcBef>
              <a:buNone/>
              <a:defRPr sz="160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BC1ED0-E2E3-3B46-8FCB-9522370FEB9A}"/>
              </a:ext>
            </a:extLst>
          </p:cNvPr>
          <p:cNvGrpSpPr/>
          <p:nvPr userDrawn="1"/>
        </p:nvGrpSpPr>
        <p:grpSpPr>
          <a:xfrm>
            <a:off x="1" y="0"/>
            <a:ext cx="12191998" cy="6858000"/>
            <a:chOff x="1" y="0"/>
            <a:chExt cx="12191998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44319C-77F3-824F-A412-6B9074DCBA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0"/>
              <a:ext cx="12191998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F6AACA-23E9-CA4D-882D-0D459D0E2D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64000" y="576000"/>
              <a:ext cx="1752600" cy="876300"/>
            </a:xfrm>
            <a:prstGeom prst="rect">
              <a:avLst/>
            </a:prstGeom>
          </p:spPr>
        </p:pic>
      </p:grpSp>
      <p:sp>
        <p:nvSpPr>
          <p:cNvPr id="21" name="Title 4">
            <a:extLst>
              <a:ext uri="{FF2B5EF4-FFF2-40B4-BE49-F238E27FC236}">
                <a16:creationId xmlns:a16="http://schemas.microsoft.com/office/drawing/2014/main" id="{F25F6C1C-6CED-DE4C-A259-85A03AE17E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93" y="872614"/>
            <a:ext cx="5485607" cy="2403986"/>
          </a:xfrm>
        </p:spPr>
        <p:txBody>
          <a:bodyPr anchor="b" anchorCtr="0"/>
          <a:lstStyle>
            <a:lvl1pPr>
              <a:lnSpc>
                <a:spcPct val="80000"/>
              </a:lnSpc>
              <a:defRPr sz="7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the title</a:t>
            </a:r>
            <a:endParaRPr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9FE282-4FC4-462A-B9B8-35AC3C2B0637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03E0C-3BC8-465A-A386-0C65D983C310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D9B9F2-F810-42DE-9DFB-4FE6902AF3CC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EC79761-D3F5-4821-9032-F728CE1E3313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6B0DE09-795F-4455-A8E2-A8D5570A249C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EEEC670-ACA7-413C-AC38-1F53750ABA60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6D66C1-80D3-4B8D-9173-48C06BB1067F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9FAF5E3-1B83-40EF-A071-FBBC7AC8285D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19FBB4-C2F3-4948-8E26-76FC8A6A1628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2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ood Orange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E79772-FD18-1444-A740-795AA8EE6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3" y="-1"/>
            <a:ext cx="5489577" cy="2708276"/>
          </a:xfrm>
        </p:spPr>
        <p:txBody>
          <a:bodyPr anchor="b" anchorCtr="0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  <a:endParaRPr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775B8D-6FAC-FE4D-AD96-C0061387DE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423" y="2816287"/>
            <a:ext cx="5489577" cy="12607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3A929F-0790-43A8-B00B-D07A4E4204E8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64095D-33F6-4289-B402-A3964660D1E1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3D9F4B-9AEE-4DED-9E1E-449B884D5523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BF0B25-AB8C-4D37-B110-C9F86DE17F8F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A14E10-9C21-4EEC-825E-3F719FA323CD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5C3219-5B67-4CB4-B19C-A12E7265FD1C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EC0984-8D50-4F30-A3A7-D014CCC7F541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B88CAF-39E5-45F3-BEEB-79FE99921705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38A57A-883A-4B71-BCA2-44EEDA3CA894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25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iv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11">
            <a:extLst>
              <a:ext uri="{FF2B5EF4-FFF2-40B4-BE49-F238E27FC236}">
                <a16:creationId xmlns:a16="http://schemas.microsoft.com/office/drawing/2014/main" id="{92A50F57-EB1A-4FB6-96C8-FB1D8395C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4452" y="5055472"/>
            <a:ext cx="2015656" cy="1830308"/>
          </a:xfrm>
          <a:prstGeom prst="rect">
            <a:avLst/>
          </a:prstGeom>
        </p:spPr>
      </p:pic>
      <p:sp>
        <p:nvSpPr>
          <p:cNvPr id="60" name="Text Placeholder 59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9263" y="320441"/>
            <a:ext cx="3646515" cy="26546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3"/>
              </a:spcBef>
              <a:buNone/>
              <a:defRPr sz="4000" baseline="0"/>
            </a:lvl1pPr>
          </a:lstStyle>
          <a:p>
            <a:r>
              <a:rPr lang="en-US" sz="36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Click to edit Master title style</a:t>
            </a:r>
          </a:p>
        </p:txBody>
      </p:sp>
      <p:sp>
        <p:nvSpPr>
          <p:cNvPr id="62" name="Rectangle 61"/>
          <p:cNvSpPr/>
          <p:nvPr userDrawn="1"/>
        </p:nvSpPr>
        <p:spPr>
          <a:xfrm>
            <a:off x="4254500" y="317500"/>
            <a:ext cx="3666373" cy="2667000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3" name="Rectangle 62"/>
          <p:cNvSpPr/>
          <p:nvPr userDrawn="1"/>
        </p:nvSpPr>
        <p:spPr>
          <a:xfrm>
            <a:off x="4254498" y="317500"/>
            <a:ext cx="3666375" cy="658097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0" name="Text Placeholder 79"/>
          <p:cNvSpPr>
            <a:spLocks noGrp="1"/>
          </p:cNvSpPr>
          <p:nvPr userDrawn="1">
            <p:ph type="body" sz="quarter" idx="12"/>
          </p:nvPr>
        </p:nvSpPr>
        <p:spPr>
          <a:xfrm>
            <a:off x="4508500" y="441646"/>
            <a:ext cx="3048000" cy="574354"/>
          </a:xfrm>
        </p:spPr>
        <p:txBody>
          <a:bodyPr>
            <a:normAutofit/>
          </a:bodyPr>
          <a:lstStyle>
            <a:lvl1pPr marL="0" indent="0">
              <a:buNone/>
              <a:defRPr sz="1667" b="1" i="0" baseline="0">
                <a:solidFill>
                  <a:srgbClr val="FFFFFF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1" name="Rectangle 90"/>
          <p:cNvSpPr/>
          <p:nvPr userDrawn="1"/>
        </p:nvSpPr>
        <p:spPr>
          <a:xfrm>
            <a:off x="8109057" y="308058"/>
            <a:ext cx="3666373" cy="2676442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2" name="Rectangle 91"/>
          <p:cNvSpPr/>
          <p:nvPr userDrawn="1"/>
        </p:nvSpPr>
        <p:spPr>
          <a:xfrm>
            <a:off x="8096217" y="317500"/>
            <a:ext cx="3666375" cy="658097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3" name="Text Placeholder 79"/>
          <p:cNvSpPr>
            <a:spLocks noGrp="1"/>
          </p:cNvSpPr>
          <p:nvPr userDrawn="1">
            <p:ph type="body" sz="quarter" idx="13"/>
          </p:nvPr>
        </p:nvSpPr>
        <p:spPr>
          <a:xfrm>
            <a:off x="8350218" y="441646"/>
            <a:ext cx="3048000" cy="574354"/>
          </a:xfrm>
        </p:spPr>
        <p:txBody>
          <a:bodyPr>
            <a:normAutofit/>
          </a:bodyPr>
          <a:lstStyle>
            <a:lvl1pPr marL="0" indent="0">
              <a:buNone/>
              <a:defRPr sz="1667" b="1" i="0" baseline="0">
                <a:solidFill>
                  <a:srgbClr val="FFFFFF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5" name="Rectangle 94"/>
          <p:cNvSpPr/>
          <p:nvPr userDrawn="1"/>
        </p:nvSpPr>
        <p:spPr>
          <a:xfrm>
            <a:off x="4254500" y="3304659"/>
            <a:ext cx="3666373" cy="2667000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6" name="Rectangle 95"/>
          <p:cNvSpPr/>
          <p:nvPr userDrawn="1"/>
        </p:nvSpPr>
        <p:spPr>
          <a:xfrm>
            <a:off x="4254498" y="3304659"/>
            <a:ext cx="3666375" cy="644010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7" name="Text Placeholder 79"/>
          <p:cNvSpPr>
            <a:spLocks noGrp="1"/>
          </p:cNvSpPr>
          <p:nvPr userDrawn="1">
            <p:ph type="body" sz="quarter" idx="14"/>
          </p:nvPr>
        </p:nvSpPr>
        <p:spPr>
          <a:xfrm>
            <a:off x="4508500" y="3428805"/>
            <a:ext cx="3048000" cy="571695"/>
          </a:xfrm>
        </p:spPr>
        <p:txBody>
          <a:bodyPr>
            <a:normAutofit/>
          </a:bodyPr>
          <a:lstStyle>
            <a:lvl1pPr marL="0" indent="0">
              <a:buNone/>
              <a:defRPr sz="1667" b="1">
                <a:solidFill>
                  <a:srgbClr val="FFFFFF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6" name="Rectangle 105"/>
          <p:cNvSpPr/>
          <p:nvPr userDrawn="1"/>
        </p:nvSpPr>
        <p:spPr>
          <a:xfrm>
            <a:off x="389404" y="3304659"/>
            <a:ext cx="3666373" cy="2667000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7" name="Rectangle 106"/>
          <p:cNvSpPr/>
          <p:nvPr userDrawn="1"/>
        </p:nvSpPr>
        <p:spPr>
          <a:xfrm>
            <a:off x="389403" y="3304659"/>
            <a:ext cx="3666375" cy="644010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8" name="Text Placeholder 79"/>
          <p:cNvSpPr>
            <a:spLocks noGrp="1"/>
          </p:cNvSpPr>
          <p:nvPr userDrawn="1">
            <p:ph type="body" sz="quarter" idx="16"/>
          </p:nvPr>
        </p:nvSpPr>
        <p:spPr>
          <a:xfrm>
            <a:off x="643404" y="3428805"/>
            <a:ext cx="3048000" cy="571695"/>
          </a:xfrm>
        </p:spPr>
        <p:txBody>
          <a:bodyPr>
            <a:normAutofit/>
          </a:bodyPr>
          <a:lstStyle>
            <a:lvl1pPr marL="0" indent="0">
              <a:buNone/>
              <a:defRPr sz="1667" b="1" i="0" baseline="0">
                <a:solidFill>
                  <a:srgbClr val="FFFFFF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0" name="Straight Connector 119"/>
          <p:cNvCxnSpPr/>
          <p:nvPr userDrawn="1"/>
        </p:nvCxnSpPr>
        <p:spPr>
          <a:xfrm>
            <a:off x="4254498" y="2984500"/>
            <a:ext cx="3666375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 userDrawn="1"/>
        </p:nvCxnSpPr>
        <p:spPr>
          <a:xfrm>
            <a:off x="8109057" y="2984500"/>
            <a:ext cx="3666375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 userDrawn="1"/>
        </p:nvCxnSpPr>
        <p:spPr>
          <a:xfrm>
            <a:off x="4254498" y="5969000"/>
            <a:ext cx="3666375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 userDrawn="1"/>
        </p:nvCxnSpPr>
        <p:spPr>
          <a:xfrm>
            <a:off x="389403" y="5971659"/>
            <a:ext cx="3666375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517775" y="1113385"/>
            <a:ext cx="3165725" cy="1680615"/>
          </a:xfrm>
        </p:spPr>
        <p:txBody>
          <a:bodyPr>
            <a:normAutofit/>
          </a:bodyPr>
          <a:lstStyle>
            <a:lvl1pPr marL="30479" marR="0" indent="-129535" algn="l" defTabSz="914341" rtl="0" eaLnBrk="1" fontAlgn="auto" latinLnBrk="0" hangingPunct="1">
              <a:lnSpc>
                <a:spcPct val="80000"/>
              </a:lnSpc>
              <a:spcBef>
                <a:spcPts val="667"/>
              </a:spcBef>
              <a:spcAft>
                <a:spcPts val="0"/>
              </a:spcAft>
              <a:buClrTx/>
              <a:buSzPct val="75000"/>
              <a:buFont typeface="Arial" charset="0"/>
              <a:buChar char="•"/>
              <a:tabLst/>
              <a:defRPr sz="1333" b="0" baseline="0"/>
            </a:lvl1pPr>
          </a:lstStyle>
          <a:p>
            <a:pPr lvl="0"/>
            <a:r>
              <a:rPr lang="en-US" dirty="0"/>
              <a:t>First item</a:t>
            </a:r>
          </a:p>
          <a:p>
            <a:pPr lvl="0"/>
            <a:r>
              <a:rPr lang="en-US" dirty="0"/>
              <a:t>Second item</a:t>
            </a:r>
          </a:p>
          <a:p>
            <a:pPr lvl="0"/>
            <a:r>
              <a:rPr lang="en-US" dirty="0"/>
              <a:t>Third item</a:t>
            </a:r>
          </a:p>
          <a:p>
            <a:pPr lvl="0"/>
            <a:endParaRPr lang="en-US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350218" y="1113385"/>
            <a:ext cx="3165725" cy="1680615"/>
          </a:xfrm>
        </p:spPr>
        <p:txBody>
          <a:bodyPr>
            <a:normAutofit/>
          </a:bodyPr>
          <a:lstStyle>
            <a:lvl1pPr marL="30479" marR="0" indent="-129535" algn="l" defTabSz="914341" rtl="0" eaLnBrk="1" fontAlgn="auto" latinLnBrk="0" hangingPunct="1">
              <a:lnSpc>
                <a:spcPct val="80000"/>
              </a:lnSpc>
              <a:spcBef>
                <a:spcPts val="667"/>
              </a:spcBef>
              <a:spcAft>
                <a:spcPts val="0"/>
              </a:spcAft>
              <a:buClrTx/>
              <a:buSzPct val="75000"/>
              <a:buFont typeface="Arial" charset="0"/>
              <a:buChar char="•"/>
              <a:tabLst/>
              <a:defRPr sz="1333" b="0" baseline="0"/>
            </a:lvl1pPr>
          </a:lstStyle>
          <a:p>
            <a:pPr lvl="0"/>
            <a:r>
              <a:rPr lang="en-US" dirty="0"/>
              <a:t>First item</a:t>
            </a:r>
          </a:p>
          <a:p>
            <a:pPr lvl="0"/>
            <a:r>
              <a:rPr lang="en-US" dirty="0"/>
              <a:t>Second item</a:t>
            </a:r>
          </a:p>
          <a:p>
            <a:pPr lvl="0"/>
            <a:r>
              <a:rPr lang="en-US" dirty="0"/>
              <a:t>Third item</a:t>
            </a:r>
          </a:p>
          <a:p>
            <a:pPr lvl="0"/>
            <a:endParaRPr lang="en-US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04823" y="4091787"/>
            <a:ext cx="3165725" cy="1680615"/>
          </a:xfrm>
        </p:spPr>
        <p:txBody>
          <a:bodyPr>
            <a:normAutofit/>
          </a:bodyPr>
          <a:lstStyle>
            <a:lvl1pPr marL="30479" marR="0" indent="-129535" algn="l" defTabSz="914341" rtl="0" eaLnBrk="1" fontAlgn="auto" latinLnBrk="0" hangingPunct="1">
              <a:lnSpc>
                <a:spcPct val="80000"/>
              </a:lnSpc>
              <a:spcBef>
                <a:spcPts val="667"/>
              </a:spcBef>
              <a:spcAft>
                <a:spcPts val="0"/>
              </a:spcAft>
              <a:buClrTx/>
              <a:buSzPct val="75000"/>
              <a:buFont typeface="Arial" charset="0"/>
              <a:buChar char="•"/>
              <a:tabLst/>
              <a:defRPr sz="1333" b="0" baseline="0"/>
            </a:lvl1pPr>
          </a:lstStyle>
          <a:p>
            <a:pPr lvl="0"/>
            <a:r>
              <a:rPr lang="en-US" dirty="0"/>
              <a:t>First item</a:t>
            </a:r>
          </a:p>
          <a:p>
            <a:pPr lvl="0"/>
            <a:r>
              <a:rPr lang="en-US" dirty="0"/>
              <a:t>Second item</a:t>
            </a:r>
          </a:p>
          <a:p>
            <a:pPr lvl="0"/>
            <a:r>
              <a:rPr lang="en-US" dirty="0"/>
              <a:t>Third item</a:t>
            </a:r>
          </a:p>
          <a:p>
            <a:pPr lvl="0"/>
            <a:endParaRPr lang="en-US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639728" y="4091787"/>
            <a:ext cx="3165725" cy="1680615"/>
          </a:xfrm>
        </p:spPr>
        <p:txBody>
          <a:bodyPr>
            <a:normAutofit/>
          </a:bodyPr>
          <a:lstStyle>
            <a:lvl1pPr marL="30479" marR="0" indent="-129535" algn="l" defTabSz="914341" rtl="0" eaLnBrk="1" fontAlgn="auto" latinLnBrk="0" hangingPunct="1">
              <a:lnSpc>
                <a:spcPct val="80000"/>
              </a:lnSpc>
              <a:spcBef>
                <a:spcPts val="667"/>
              </a:spcBef>
              <a:spcAft>
                <a:spcPts val="0"/>
              </a:spcAft>
              <a:buClrTx/>
              <a:buSzPct val="75000"/>
              <a:buFont typeface="Arial" charset="0"/>
              <a:buChar char="•"/>
              <a:tabLst/>
              <a:defRPr sz="1333" b="0" baseline="0"/>
            </a:lvl1pPr>
          </a:lstStyle>
          <a:p>
            <a:pPr lvl="0"/>
            <a:r>
              <a:rPr lang="en-US" dirty="0"/>
              <a:t>First item</a:t>
            </a:r>
          </a:p>
          <a:p>
            <a:pPr lvl="0"/>
            <a:r>
              <a:rPr lang="en-US" dirty="0"/>
              <a:t>Second item</a:t>
            </a:r>
          </a:p>
          <a:p>
            <a:pPr lvl="0"/>
            <a:r>
              <a:rPr lang="en-US" dirty="0"/>
              <a:t>Third item</a:t>
            </a:r>
          </a:p>
          <a:p>
            <a:pPr lvl="0"/>
            <a:endParaRPr lang="en-US" dirty="0"/>
          </a:p>
        </p:txBody>
      </p:sp>
      <p:sp>
        <p:nvSpPr>
          <p:cNvPr id="102" name="Rectangle 101"/>
          <p:cNvSpPr/>
          <p:nvPr userDrawn="1"/>
        </p:nvSpPr>
        <p:spPr>
          <a:xfrm>
            <a:off x="8096219" y="3304659"/>
            <a:ext cx="3666373" cy="2667000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3" name="Rectangle 102"/>
          <p:cNvSpPr/>
          <p:nvPr userDrawn="1"/>
        </p:nvSpPr>
        <p:spPr>
          <a:xfrm>
            <a:off x="8096217" y="3304659"/>
            <a:ext cx="3666375" cy="644010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4" name="Text Placeholder 79"/>
          <p:cNvSpPr>
            <a:spLocks noGrp="1"/>
          </p:cNvSpPr>
          <p:nvPr userDrawn="1">
            <p:ph type="body" sz="quarter" idx="15"/>
          </p:nvPr>
        </p:nvSpPr>
        <p:spPr>
          <a:xfrm>
            <a:off x="8350218" y="3428805"/>
            <a:ext cx="3048000" cy="571695"/>
          </a:xfrm>
        </p:spPr>
        <p:txBody>
          <a:bodyPr>
            <a:normAutofit/>
          </a:bodyPr>
          <a:lstStyle>
            <a:lvl1pPr marL="0" indent="0">
              <a:buNone/>
              <a:defRPr sz="1667" b="1">
                <a:solidFill>
                  <a:srgbClr val="FFFFFF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3" name="Straight Connector 122"/>
          <p:cNvCxnSpPr/>
          <p:nvPr userDrawn="1"/>
        </p:nvCxnSpPr>
        <p:spPr>
          <a:xfrm>
            <a:off x="8096217" y="5969000"/>
            <a:ext cx="3666375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350218" y="4091787"/>
            <a:ext cx="3165725" cy="1680615"/>
          </a:xfrm>
        </p:spPr>
        <p:txBody>
          <a:bodyPr>
            <a:normAutofit/>
          </a:bodyPr>
          <a:lstStyle>
            <a:lvl1pPr marL="30479" marR="0" indent="-129535" algn="l" defTabSz="914341" rtl="0" eaLnBrk="1" fontAlgn="auto" latinLnBrk="0" hangingPunct="1">
              <a:lnSpc>
                <a:spcPct val="80000"/>
              </a:lnSpc>
              <a:spcBef>
                <a:spcPts val="667"/>
              </a:spcBef>
              <a:spcAft>
                <a:spcPts val="0"/>
              </a:spcAft>
              <a:buClrTx/>
              <a:buSzPct val="75000"/>
              <a:buFont typeface="Arial" charset="0"/>
              <a:buChar char="•"/>
              <a:tabLst/>
              <a:defRPr sz="1333" b="0" baseline="0"/>
            </a:lvl1pPr>
          </a:lstStyle>
          <a:p>
            <a:pPr lvl="0"/>
            <a:r>
              <a:rPr lang="en-US" dirty="0"/>
              <a:t>First item</a:t>
            </a:r>
          </a:p>
          <a:p>
            <a:pPr lvl="0"/>
            <a:r>
              <a:rPr lang="en-US" dirty="0"/>
              <a:t>Second item</a:t>
            </a:r>
          </a:p>
          <a:p>
            <a:pPr lvl="0"/>
            <a:r>
              <a:rPr lang="en-US" dirty="0"/>
              <a:t>Third item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80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96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2400">
          <p15:clr>
            <a:srgbClr val="FBAE40"/>
          </p15:clr>
        </p15:guide>
        <p15:guide id="4" orient="horz" pos="2592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lue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65DB95EC-64B2-ED44-ACA0-044B667F5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3" y="-1"/>
            <a:ext cx="5485607" cy="2708275"/>
          </a:xfrm>
        </p:spPr>
        <p:txBody>
          <a:bodyPr anchor="b" anchorCtr="0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  <a:endParaRPr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0ED92B-28D0-874D-A6DA-26C2557823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423" y="2811697"/>
            <a:ext cx="5485607" cy="108535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A754C8-0F8B-4FD2-B315-D31BAD152510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83BE09-7B75-4D8F-AD8B-3B16888FC39B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5F6EAB-B27D-4A50-8A1A-C2B87A1AF6B1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41A724-0EFA-40E3-86ED-26C55C818676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1A7110-E53C-4E40-8FE2-52A85286B58D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79D003-8FB6-4848-9D0D-D7925AA42DBB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811920-D3A4-46D0-AE1E-CECE46DEB51F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94D0B5-5050-4AE1-90BB-9D8A8DA3E6F1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50323E-A469-4BCC-8BD9-74F4DFE3A893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81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Grey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8C0FA5-0D5D-6043-AFA6-5D8F82E5A5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5100" y="2514600"/>
            <a:ext cx="4406900" cy="434340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20B80260-67E5-744B-B7E9-8CCA620E4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3" y="0"/>
            <a:ext cx="5485607" cy="2708275"/>
          </a:xfrm>
        </p:spPr>
        <p:txBody>
          <a:bodyPr anchor="b" anchorCtr="0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  <a:endParaRPr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010DFF-BA15-5F4C-8CA1-E3EBF5AB62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423" y="2811697"/>
            <a:ext cx="5485607" cy="108535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GOES HERE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011D73-82F2-42B5-8C2F-47F5CDDC6E6A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16A8F5-9489-455A-98A9-29B6DD088208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728E67-ED48-41CD-9B9C-D5AFC2E71011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AAA874-70A3-455F-A70F-C7847D3DC276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CECB34-0B79-41E9-A905-94774AF161BF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CB576D-4B53-4204-A393-85DDF1D6E861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1E4A53-9DE7-4FC9-94A8-2EE33D750559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B8BAEB-E2EE-4A2E-BD55-D925C04E5452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A26565D-43C3-4F1E-9B51-7A4007FA5A86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20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FFA6CC-5BCA-0044-B082-D6B20FE9A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004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1DE90B6-3772-7946-A341-433879837B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5839" y="5638800"/>
            <a:ext cx="9031897" cy="457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rgbClr val="FF544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add quoted person’s details</a:t>
            </a:r>
          </a:p>
        </p:txBody>
      </p:sp>
    </p:spTree>
    <p:extLst>
      <p:ext uri="{BB962C8B-B14F-4D97-AF65-F5344CB8AC3E}">
        <p14:creationId xmlns:p14="http://schemas.microsoft.com/office/powerpoint/2010/main" val="78427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Blue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2004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05839" y="56388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add quoted person’s details</a:t>
            </a:r>
          </a:p>
        </p:txBody>
      </p:sp>
    </p:spTree>
    <p:extLst>
      <p:ext uri="{BB962C8B-B14F-4D97-AF65-F5344CB8AC3E}">
        <p14:creationId xmlns:p14="http://schemas.microsoft.com/office/powerpoint/2010/main" val="890813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40FB6-427D-3D4A-BEA9-B8D09C3ABE0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899163E-FE1B-4F3B-9385-DEB0A633C8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7587" t="13775" b="55775"/>
            <a:stretch/>
          </p:blipFill>
          <p:spPr>
            <a:xfrm>
              <a:off x="0" y="4769768"/>
              <a:ext cx="3658798" cy="208823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71B7CE1-B557-4E92-AD8C-E0274BB06F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-833" b="7914"/>
            <a:stretch/>
          </p:blipFill>
          <p:spPr>
            <a:xfrm>
              <a:off x="10959210" y="5121188"/>
              <a:ext cx="1229774" cy="173681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726C9AD-5E1C-4463-B5ED-0CA55542537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4663" r="4901"/>
            <a:stretch/>
          </p:blipFill>
          <p:spPr>
            <a:xfrm>
              <a:off x="9516380" y="0"/>
              <a:ext cx="2675620" cy="1296013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29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DA3CABB-9B2F-4843-B72F-B81BAE55352E}"/>
              </a:ext>
            </a:extLst>
          </p:cNvPr>
          <p:cNvGrpSpPr/>
          <p:nvPr userDrawn="1"/>
        </p:nvGrpSpPr>
        <p:grpSpPr>
          <a:xfrm>
            <a:off x="0" y="4057970"/>
            <a:ext cx="12188984" cy="2800031"/>
            <a:chOff x="0" y="4057970"/>
            <a:chExt cx="12188984" cy="2800031"/>
          </a:xfrm>
        </p:grpSpPr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D301E6A5-FF43-46F6-AF1C-02846E03C7A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4"/>
            <a:stretch/>
          </p:blipFill>
          <p:spPr>
            <a:xfrm>
              <a:off x="10706011" y="4057970"/>
              <a:ext cx="1482973" cy="280003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834D86AE-481E-4A99-894C-939C30B3C5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649" b="29924"/>
            <a:stretch/>
          </p:blipFill>
          <p:spPr>
            <a:xfrm>
              <a:off x="0" y="5038709"/>
              <a:ext cx="1781536" cy="18192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dirty="0"/>
              <a:t>Click to add one-line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56BAE23-5D23-2549-A0E9-BB170051C2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10668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GB" dirty="0"/>
              <a:t>CLICK TO ADD ONE-LINE SUBTITLE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2E0971-E183-C042-967D-96F00B6A0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17934"/>
            <a:ext cx="10969784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302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408297C-9BC7-E34E-9AAB-493C459C151B}"/>
              </a:ext>
            </a:extLst>
          </p:cNvPr>
          <p:cNvGrpSpPr/>
          <p:nvPr userDrawn="1"/>
        </p:nvGrpSpPr>
        <p:grpSpPr>
          <a:xfrm>
            <a:off x="9904654" y="1"/>
            <a:ext cx="2291087" cy="6856362"/>
            <a:chOff x="9904654" y="1"/>
            <a:chExt cx="2291087" cy="6856362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BE9CAD8-EAB7-43A1-A154-98A16C35F0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141" r="1011"/>
            <a:stretch/>
          </p:blipFill>
          <p:spPr>
            <a:xfrm>
              <a:off x="9967818" y="1"/>
              <a:ext cx="2224182" cy="116074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DDBC593-08AF-4765-A233-EB5C40189A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46959"/>
            <a:stretch/>
          </p:blipFill>
          <p:spPr>
            <a:xfrm>
              <a:off x="9904654" y="1803904"/>
              <a:ext cx="2291087" cy="505245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dirty="0"/>
              <a:t>Click to add one-line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717934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one-line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72086"/>
            <a:ext cx="10969784" cy="41178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D3EC9DB-A422-844D-BDB7-E88E7298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10668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GB" dirty="0"/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146624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F1283C-3D46-9C42-A7C4-5F9B3CDD14FA}"/>
              </a:ext>
            </a:extLst>
          </p:cNvPr>
          <p:cNvGrpSpPr/>
          <p:nvPr userDrawn="1"/>
        </p:nvGrpSpPr>
        <p:grpSpPr>
          <a:xfrm>
            <a:off x="9516380" y="0"/>
            <a:ext cx="2675621" cy="6861028"/>
            <a:chOff x="9516380" y="0"/>
            <a:chExt cx="2675621" cy="686102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565732-D7E3-4E12-9AFD-F3DB6AD455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" b="4194"/>
            <a:stretch/>
          </p:blipFill>
          <p:spPr>
            <a:xfrm>
              <a:off x="10872881" y="4905164"/>
              <a:ext cx="1319120" cy="1955864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ED3E17D-F799-465C-B594-AFA06C40AF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4663" r="4901"/>
            <a:stretch/>
          </p:blipFill>
          <p:spPr>
            <a:xfrm>
              <a:off x="9516380" y="0"/>
              <a:ext cx="2675620" cy="1296013"/>
            </a:xfrm>
            <a:prstGeom prst="rect">
              <a:avLst/>
            </a:prstGeom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6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E26CDB0-22CF-4DA9-992A-C244404D5B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0848488" y="0"/>
            <a:ext cx="1343512" cy="13407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1DCC243-2178-464E-BE06-DE9DE5193B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10668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GB" dirty="0"/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52045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17933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864" y="1717933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549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2543BF-1BD2-A64A-8B4E-E0DBDCB5AE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013" y="1524000"/>
            <a:ext cx="5485607" cy="1689100"/>
          </a:xfrm>
        </p:spPr>
        <p:txBody>
          <a:bodyPr anchor="b" anchorCtr="0"/>
          <a:lstStyle>
            <a:lvl1pPr>
              <a:lnSpc>
                <a:spcPct val="80000"/>
              </a:lnSpc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</a:t>
            </a:r>
            <a:endParaRPr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9991D2D-0D00-5B43-883A-209DD7DC5A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8013" y="3429000"/>
            <a:ext cx="5485607" cy="120283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Contact information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D0DEFD-F01E-2348-B1D8-3E6269E672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4000" y="576892"/>
            <a:ext cx="1752600" cy="874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637B70-641E-0F48-A4BA-1BC89780F91A}"/>
              </a:ext>
            </a:extLst>
          </p:cNvPr>
          <p:cNvSpPr txBox="1"/>
          <p:nvPr userDrawn="1"/>
        </p:nvSpPr>
        <p:spPr>
          <a:xfrm>
            <a:off x="608013" y="29241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65D428-E16C-4EC2-999F-1C50B6347247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2FE07A-206E-4467-A9F3-0FA6FA1F96E4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474C42-5D8D-4BD2-88A2-D8A74A01B936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39B6C4-49AF-4177-B8DA-B72BA1D10EC4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rgbClr val="EBF5F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95268A-CCD6-49CD-AABD-E5B10743179B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rgbClr val="FF76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B2BEC2-1BF1-47A7-9CAE-350135902EF2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rgbClr val="0D2A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87746F-D818-49C0-B7D6-84392B5DA38A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rgbClr val="A2DCE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779B49-5C8B-4D21-A9DA-0958B70EEBBE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rgbClr val="58595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5F6085-2F22-45BB-95D0-979A209A046C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rgbClr val="C3C5C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4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24" userDrawn="1">
          <p15:clr>
            <a:srgbClr val="FBAE40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5C1576-10E6-8C4D-AFCD-73C7A12F6BFB}"/>
              </a:ext>
            </a:extLst>
          </p:cNvPr>
          <p:cNvGrpSpPr/>
          <p:nvPr userDrawn="1"/>
        </p:nvGrpSpPr>
        <p:grpSpPr>
          <a:xfrm>
            <a:off x="0" y="5055472"/>
            <a:ext cx="12192000" cy="1802528"/>
            <a:chOff x="0" y="5055472"/>
            <a:chExt cx="12192000" cy="180252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A50F57-EB1A-4FB6-96C8-FB1D8395C3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590" b="1518"/>
            <a:stretch/>
          </p:blipFill>
          <p:spPr>
            <a:xfrm>
              <a:off x="10164452" y="5055472"/>
              <a:ext cx="2027548" cy="180252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1DEF8F-FEB5-4707-9F88-593405F5C3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-1" r="-632" b="15802"/>
            <a:stretch/>
          </p:blipFill>
          <p:spPr>
            <a:xfrm flipH="1">
              <a:off x="0" y="5372820"/>
              <a:ext cx="1801048" cy="148518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717934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098935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717934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2098935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7D9153-9289-49C3-8632-CB375A14AB34}"/>
              </a:ext>
            </a:extLst>
          </p:cNvPr>
          <p:cNvSpPr txBox="1"/>
          <p:nvPr userDrawn="1"/>
        </p:nvSpPr>
        <p:spPr>
          <a:xfrm>
            <a:off x="11425305" y="6403258"/>
            <a:ext cx="157094" cy="1384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000" smtClean="0">
                <a:solidFill>
                  <a:srgbClr val="FF7600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000" dirty="0">
              <a:solidFill>
                <a:srgbClr val="FF7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FABDDA8-B5B3-2D47-9103-71FEE86463B9}"/>
              </a:ext>
            </a:extLst>
          </p:cNvPr>
          <p:cNvGrpSpPr/>
          <p:nvPr userDrawn="1"/>
        </p:nvGrpSpPr>
        <p:grpSpPr>
          <a:xfrm>
            <a:off x="10596500" y="0"/>
            <a:ext cx="1595503" cy="6858000"/>
            <a:chOff x="10596500" y="0"/>
            <a:chExt cx="159550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A5632E-9575-41B5-BABE-ADA429B988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5" b="9767"/>
            <a:stretch/>
          </p:blipFill>
          <p:spPr>
            <a:xfrm rot="16200000" flipH="1">
              <a:off x="10497966" y="726851"/>
              <a:ext cx="2420888" cy="96718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ADDF27-7DDE-4438-ABA8-82741D18C1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16040"/>
            <a:stretch/>
          </p:blipFill>
          <p:spPr>
            <a:xfrm>
              <a:off x="10596500" y="4985082"/>
              <a:ext cx="1595500" cy="187291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717934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00486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717934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2100486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2D1E9BA-38D9-564E-A06B-5B879C9FD8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10668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GB" dirty="0"/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172996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D5FB8B8-4E8F-D24B-AA9C-47A528FA3EA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76EA58F-BC09-4902-8535-9F1377F62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 flipV="1">
              <a:off x="10848488" y="0"/>
              <a:ext cx="1343512" cy="13407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5E1815C-4EDF-42B9-9F69-4A64FC4257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408" t="-1" b="42260"/>
            <a:stretch/>
          </p:blipFill>
          <p:spPr>
            <a:xfrm>
              <a:off x="0" y="5065080"/>
              <a:ext cx="1965323" cy="179292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714216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714216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714216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806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EB310BA7-9315-4E10-AB4A-BB8755C15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63" r="4901"/>
          <a:stretch/>
        </p:blipFill>
        <p:spPr>
          <a:xfrm>
            <a:off x="9516380" y="0"/>
            <a:ext cx="2675620" cy="12960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909C99-DDC8-43C6-9BCE-CAB4B99FC7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10272463" y="5661248"/>
            <a:ext cx="1909507" cy="1193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717934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2098935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717934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2098935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717934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2098935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36481A-E14F-4954-8C78-472E174EB20E}"/>
              </a:ext>
            </a:extLst>
          </p:cNvPr>
          <p:cNvSpPr txBox="1"/>
          <p:nvPr userDrawn="1"/>
        </p:nvSpPr>
        <p:spPr>
          <a:xfrm>
            <a:off x="11425305" y="6403258"/>
            <a:ext cx="157094" cy="1384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000" smtClean="0">
                <a:solidFill>
                  <a:srgbClr val="000000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D4FB271-7CBA-4186-A6C6-F32F713AB4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-2" y="4581128"/>
            <a:ext cx="2222760" cy="2276872"/>
          </a:xfrm>
          <a:prstGeom prst="rect">
            <a:avLst/>
          </a:prstGeom>
        </p:spPr>
      </p:pic>
      <p:pic>
        <p:nvPicPr>
          <p:cNvPr id="4" name="Picture 3" descr="A picture containing black, speaker, white, computer&#10;&#10;Description automatically generated">
            <a:extLst>
              <a:ext uri="{FF2B5EF4-FFF2-40B4-BE49-F238E27FC236}">
                <a16:creationId xmlns:a16="http://schemas.microsoft.com/office/drawing/2014/main" id="{CF453F96-6A5D-429D-8E31-5753AB935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-10509"/>
            <a:ext cx="1703629" cy="1860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714215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2095216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714215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2095216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714215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2095216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AD717C2-43BD-8E4C-AE69-4674BD5E4B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10668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GB" dirty="0"/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41508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1586E8-4A06-B940-BD0C-4FAAAABD34EE}"/>
              </a:ext>
            </a:extLst>
          </p:cNvPr>
          <p:cNvGrpSpPr/>
          <p:nvPr userDrawn="1"/>
        </p:nvGrpSpPr>
        <p:grpSpPr>
          <a:xfrm>
            <a:off x="-14240" y="0"/>
            <a:ext cx="12206240" cy="6858000"/>
            <a:chOff x="-14240" y="0"/>
            <a:chExt cx="12206240" cy="685800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02B8C07-77F0-4759-95A3-EFA294739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 flipV="1">
              <a:off x="10848488" y="0"/>
              <a:ext cx="1340768" cy="134076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C6E1FA9-A1F9-4EFC-B517-D08FB1BD1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4240" y="0"/>
              <a:ext cx="4648200" cy="36957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43330E3A-70A5-4727-A70A-FD66F56D96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44198"/>
            <a:stretch/>
          </p:blipFill>
          <p:spPr>
            <a:xfrm>
              <a:off x="7644172" y="4414191"/>
              <a:ext cx="4547828" cy="2443809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7934"/>
            <a:ext cx="7848600" cy="437806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8610600" y="1717934"/>
            <a:ext cx="2968784" cy="4378066"/>
          </a:xfrm>
          <a:solidFill>
            <a:schemeClr val="accent3"/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75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125E262-C63E-4567-93CC-DAD5D9FBE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514"/>
          <a:stretch/>
        </p:blipFill>
        <p:spPr>
          <a:xfrm>
            <a:off x="-433" y="2873410"/>
            <a:ext cx="2139715" cy="3967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FFEC64-4A5C-4285-83C5-48DE514DEC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203200" y="4869160"/>
            <a:ext cx="1988800" cy="198884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717934"/>
            <a:ext cx="6705760" cy="4378066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467600" y="1717934"/>
            <a:ext cx="4111784" cy="43780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461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3BACAF-804C-4B98-A8CB-449C5843C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6896" y="-9872"/>
            <a:ext cx="5877106" cy="68678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717934"/>
            <a:ext cx="6705760" cy="4378066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7470616" y="1717934"/>
            <a:ext cx="4111784" cy="4378066"/>
          </a:xfrm>
          <a:solidFill>
            <a:schemeClr val="accent2"/>
          </a:solidFill>
        </p:spPr>
        <p:txBody>
          <a:bodyPr lIns="216000" tIns="216000" rIns="21600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D4C67-8B25-4ADF-9BE2-51B89520E854}"/>
              </a:ext>
            </a:extLst>
          </p:cNvPr>
          <p:cNvSpPr txBox="1"/>
          <p:nvPr userDrawn="1"/>
        </p:nvSpPr>
        <p:spPr>
          <a:xfrm>
            <a:off x="11425305" y="6403258"/>
            <a:ext cx="157094" cy="1384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000" smtClean="0">
                <a:solidFill>
                  <a:srgbClr val="FF7600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000" dirty="0">
              <a:solidFill>
                <a:srgbClr val="FF7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Content +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AFDA4A-09C8-DB43-A923-390260B203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268837" cy="4679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</p:spPr>
        <p:txBody>
          <a:bodyPr anchor="t"/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0"/>
            <a:ext cx="6096001" cy="6858000"/>
          </a:xfrm>
          <a:solidFill>
            <a:schemeClr val="bg1"/>
          </a:solidFill>
        </p:spPr>
        <p:txBody>
          <a:bodyPr lIns="0" tIns="457200" anchor="ctr" anchorCtr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Click icon to add picture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D6EDA-4E00-3945-A0D2-32492F55DC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296107"/>
            <a:ext cx="352800" cy="3528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02CF7C4-0EEC-EC41-8974-B8874124A8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441" y="1717934"/>
            <a:ext cx="4111784" cy="437806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8B59A0-9AFA-4216-B261-889452C1B851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EB2ED3-EEB2-426D-AD6D-1A65C49AD9FA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0F9163-CF79-46A1-A5AA-C518BBB37DD2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537FF1-254F-4149-8C4B-DC6A92944043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rgbClr val="EBF5F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466D82-35E6-4430-BEDF-641474AD40A5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rgbClr val="FF76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BA4878-674E-47D4-B56F-DB6F2CE6E83D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rgbClr val="0D2A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71F3787-A0A4-4955-AFEC-6BEECF46A050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rgbClr val="A2DCE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E51726-C656-42F0-B653-CAACEF0881C5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rgbClr val="58595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5EDE05-1C6C-4A0A-860D-1C230F28943A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rgbClr val="C3C5C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172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lue Content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C580F2-5C6A-EE47-B151-32381D127E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268837" cy="4679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</p:spPr>
        <p:txBody>
          <a:bodyPr anchor="t"/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0"/>
            <a:ext cx="6096001" cy="6858000"/>
          </a:xfrm>
          <a:solidFill>
            <a:schemeClr val="bg1"/>
          </a:solidFill>
        </p:spPr>
        <p:txBody>
          <a:bodyPr lIns="0" tIns="457200" anchor="ctr" anchorCtr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Click icon to add picture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A606B-000A-BB47-878B-7B0FB158B7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296107"/>
            <a:ext cx="352800" cy="3528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A435C3F-33E8-DD43-B837-4111D6CA95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441" y="1717934"/>
            <a:ext cx="4111784" cy="437806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12DF4F-5826-4291-BA1F-EDE20FB6750A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C766C2-A372-4F54-8622-E10A9A870A15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C7EB0D-779A-491D-A837-C393D2071467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F14A40-177A-4A1E-AA85-9D44F3344AE5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rgbClr val="EBF5F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2C694A4-278B-4B2C-BCFF-AF987A7988AA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rgbClr val="FF76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F06CFA-0BAC-4FA6-A20D-F13B9F87976B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rgbClr val="0D2A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7AB203-4DFC-4D8A-8DCD-86B106853C5D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rgbClr val="A2DCE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99A9B5D-91E0-473C-B20C-ACCDF54D8CCD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rgbClr val="58595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A050F5-4F68-4445-83EF-606409A719C9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rgbClr val="C3C5C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09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3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ood Orange Content + Picture">
    <p:bg>
      <p:bgPr>
        <a:solidFill>
          <a:srgbClr val="FF5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B59B17-8203-294B-B77A-4ECDC78D8F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92" y="2"/>
            <a:ext cx="4268833" cy="4679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</p:spPr>
        <p:txBody>
          <a:bodyPr anchor="t"/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0"/>
            <a:ext cx="6096001" cy="6858000"/>
          </a:xfrm>
          <a:solidFill>
            <a:schemeClr val="bg1"/>
          </a:solidFill>
        </p:spPr>
        <p:txBody>
          <a:bodyPr lIns="0" tIns="457200" anchor="ctr" anchorCtr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Click icon to add picture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BAEC9-20CB-D749-AAD1-A155464616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296107"/>
            <a:ext cx="352800" cy="3528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D757B02-5017-B543-9A36-4EEF5A1F14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441" y="1717934"/>
            <a:ext cx="4111784" cy="437806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009F98-586D-4173-8184-01E52864C3F3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E5C887-3B01-4B5B-81FC-4B5D07FD60A0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2F8636-4555-41BC-A473-0A56A7F7C494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0BD775-F459-4188-8D94-62E2BECFE528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rgbClr val="EBF5F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8ED0F0-3393-46AC-81A3-7436B1854062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rgbClr val="FF76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C80965-96CB-4460-B27B-A3BB4A222609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rgbClr val="0D2A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7484D5-61E2-4F37-8AA0-5AB21C9E9211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rgbClr val="A2DCE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059856-1C48-40F1-B206-44A67BE926BF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rgbClr val="58595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E9480A-27DF-4568-9521-EA58A4AC23B8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rgbClr val="C3C5C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8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Blue Content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D8E7A9-4385-6B40-A9CD-40D2B00289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296593" cy="4679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</p:spPr>
        <p:txBody>
          <a:bodyPr anchor="t"/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0"/>
            <a:ext cx="6096001" cy="6858000"/>
          </a:xfrm>
          <a:solidFill>
            <a:schemeClr val="bg1"/>
          </a:solidFill>
        </p:spPr>
        <p:txBody>
          <a:bodyPr lIns="0" tIns="457200" anchor="ctr" anchorCtr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Click icon to add picture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1D8D50-EB1C-0743-A0E6-81AD618898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296107"/>
            <a:ext cx="352800" cy="3528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FECB160-3E06-A444-A527-17183105AA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441" y="1717934"/>
            <a:ext cx="4111784" cy="437806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94073D-11F1-49BE-B169-9CF15B63E54E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F1DB71-ADCA-436F-BE38-9326248D7371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09A8FE-A757-4719-A223-4DB5B6A7EA1E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2B8B3E-7863-4320-8EF3-FA2DBAD8048E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rgbClr val="EBF5F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1FA4E94-E471-41C0-B930-E4E9122C5B62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rgbClr val="FF76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C9BE1E-B1AA-42F8-842B-51EFB84113AE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rgbClr val="0D2A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CF1C18-8B12-4A72-A536-486EA879FA1D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rgbClr val="A2DCE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510C50-5B0C-4A2E-A256-B803D983AFAE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rgbClr val="58595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492A07-2623-4EBC-8B98-D678846846BF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rgbClr val="C3C5C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79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717934"/>
            <a:ext cx="5400000" cy="3096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953000"/>
            <a:ext cx="5400000" cy="1143000"/>
          </a:xfrm>
          <a:solidFill>
            <a:schemeClr val="accent2"/>
          </a:solidFill>
        </p:spPr>
        <p:txBody>
          <a:bodyPr lIns="216000" tIns="216000" rIns="21600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6179384" y="1717934"/>
            <a:ext cx="5400000" cy="3096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6182562" y="4953000"/>
            <a:ext cx="5400000" cy="1143000"/>
          </a:xfrm>
          <a:solidFill>
            <a:schemeClr val="accent3"/>
          </a:solidFill>
        </p:spPr>
        <p:txBody>
          <a:bodyPr lIns="216000" tIns="216000" rIns="21600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91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92A406-E62E-9D48-8479-BE64AF55C22E}"/>
              </a:ext>
            </a:extLst>
          </p:cNvPr>
          <p:cNvGrpSpPr/>
          <p:nvPr userDrawn="1"/>
        </p:nvGrpSpPr>
        <p:grpSpPr>
          <a:xfrm>
            <a:off x="0" y="2960948"/>
            <a:ext cx="12192000" cy="3897052"/>
            <a:chOff x="0" y="2960948"/>
            <a:chExt cx="12192000" cy="3897052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40E6D91-75B8-4709-9A7E-7D32C208BD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068" b="27200"/>
            <a:stretch/>
          </p:blipFill>
          <p:spPr>
            <a:xfrm>
              <a:off x="7130746" y="2960948"/>
              <a:ext cx="5061254" cy="3897052"/>
            </a:xfrm>
            <a:prstGeom prst="rect">
              <a:avLst/>
            </a:prstGeom>
          </p:spPr>
        </p:pic>
        <p:pic>
          <p:nvPicPr>
            <p:cNvPr id="6" name="Picture 5" descr="A close up of a speaker&#10;&#10;Description automatically generated">
              <a:extLst>
                <a:ext uri="{FF2B5EF4-FFF2-40B4-BE49-F238E27FC236}">
                  <a16:creationId xmlns:a16="http://schemas.microsoft.com/office/drawing/2014/main" id="{AADAE281-33B6-4CC8-B1F3-B9526AFF2EE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" b="1379"/>
            <a:stretch/>
          </p:blipFill>
          <p:spPr>
            <a:xfrm>
              <a:off x="0" y="3032956"/>
              <a:ext cx="4637956" cy="3822016"/>
            </a:xfrm>
            <a:prstGeom prst="rect">
              <a:avLst/>
            </a:prstGeom>
          </p:spPr>
        </p:pic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3528000" cy="2574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39" y="4267200"/>
            <a:ext cx="3526573" cy="1828800"/>
          </a:xfrm>
          <a:solidFill>
            <a:schemeClr val="accent2"/>
          </a:solidFill>
        </p:spPr>
        <p:txBody>
          <a:bodyPr lIns="216000" tIns="216000" rIns="21600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4329698" y="1524000"/>
            <a:ext cx="3528000" cy="2574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4329697" y="4267200"/>
            <a:ext cx="3526573" cy="1828800"/>
          </a:xfrm>
          <a:solidFill>
            <a:schemeClr val="accent5"/>
          </a:solidFill>
        </p:spPr>
        <p:txBody>
          <a:bodyPr lIns="216000" tIns="216000" rIns="21600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 bwMode="ltGray">
          <a:xfrm>
            <a:off x="8051384" y="1524000"/>
            <a:ext cx="3528000" cy="2574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 bwMode="ltGray">
          <a:xfrm>
            <a:off x="8049955" y="4267200"/>
            <a:ext cx="3529429" cy="1828800"/>
          </a:xfrm>
          <a:solidFill>
            <a:schemeClr val="accent3"/>
          </a:solidFill>
        </p:spPr>
        <p:txBody>
          <a:bodyPr lIns="216000" tIns="216000" rIns="21600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0FAE1-2D5D-9E42-9D77-76AFA64E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iv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11">
            <a:extLst>
              <a:ext uri="{FF2B5EF4-FFF2-40B4-BE49-F238E27FC236}">
                <a16:creationId xmlns:a16="http://schemas.microsoft.com/office/drawing/2014/main" id="{92A50F57-EB1A-4FB6-96C8-FB1D8395C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4452" y="5055472"/>
            <a:ext cx="2015656" cy="1830308"/>
          </a:xfrm>
          <a:prstGeom prst="rect">
            <a:avLst/>
          </a:prstGeom>
        </p:spPr>
      </p:pic>
      <p:sp>
        <p:nvSpPr>
          <p:cNvPr id="60" name="Text Placeholder 59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9263" y="320441"/>
            <a:ext cx="3646515" cy="26546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3"/>
              </a:spcBef>
              <a:buNone/>
              <a:defRPr sz="4000" baseline="0"/>
            </a:lvl1pPr>
          </a:lstStyle>
          <a:p>
            <a:r>
              <a:rPr lang="en-US" sz="36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Click to edit Master title style</a:t>
            </a:r>
          </a:p>
        </p:txBody>
      </p:sp>
      <p:sp>
        <p:nvSpPr>
          <p:cNvPr id="62" name="Rectangle 61"/>
          <p:cNvSpPr/>
          <p:nvPr userDrawn="1"/>
        </p:nvSpPr>
        <p:spPr>
          <a:xfrm>
            <a:off x="4254500" y="317500"/>
            <a:ext cx="3666373" cy="2667000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Rectangle 62"/>
          <p:cNvSpPr/>
          <p:nvPr userDrawn="1"/>
        </p:nvSpPr>
        <p:spPr>
          <a:xfrm>
            <a:off x="4254498" y="317500"/>
            <a:ext cx="3666375" cy="658097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>
              <a:solidFill>
                <a:srgbClr val="FFFFFF"/>
              </a:solidFill>
            </a:endParaRPr>
          </a:p>
        </p:txBody>
      </p:sp>
      <p:sp>
        <p:nvSpPr>
          <p:cNvPr id="80" name="Text Placeholder 79"/>
          <p:cNvSpPr>
            <a:spLocks noGrp="1"/>
          </p:cNvSpPr>
          <p:nvPr userDrawn="1">
            <p:ph type="body" sz="quarter" idx="12"/>
          </p:nvPr>
        </p:nvSpPr>
        <p:spPr>
          <a:xfrm>
            <a:off x="4508500" y="441646"/>
            <a:ext cx="3048000" cy="574354"/>
          </a:xfrm>
        </p:spPr>
        <p:txBody>
          <a:bodyPr>
            <a:normAutofit/>
          </a:bodyPr>
          <a:lstStyle>
            <a:lvl1pPr marL="0" indent="0">
              <a:buNone/>
              <a:defRPr sz="1667" b="1" i="0" baseline="0">
                <a:solidFill>
                  <a:srgbClr val="FFFFFF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1" name="Rectangle 90"/>
          <p:cNvSpPr/>
          <p:nvPr userDrawn="1"/>
        </p:nvSpPr>
        <p:spPr>
          <a:xfrm>
            <a:off x="8109057" y="308058"/>
            <a:ext cx="3666373" cy="2676442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>
              <a:solidFill>
                <a:srgbClr val="FFFFFF"/>
              </a:solidFill>
            </a:endParaRPr>
          </a:p>
        </p:txBody>
      </p:sp>
      <p:sp>
        <p:nvSpPr>
          <p:cNvPr id="92" name="Rectangle 91"/>
          <p:cNvSpPr/>
          <p:nvPr userDrawn="1"/>
        </p:nvSpPr>
        <p:spPr>
          <a:xfrm>
            <a:off x="8096217" y="317500"/>
            <a:ext cx="3666375" cy="658097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>
              <a:solidFill>
                <a:srgbClr val="FFFFFF"/>
              </a:solidFill>
            </a:endParaRPr>
          </a:p>
        </p:txBody>
      </p:sp>
      <p:sp>
        <p:nvSpPr>
          <p:cNvPr id="93" name="Text Placeholder 79"/>
          <p:cNvSpPr>
            <a:spLocks noGrp="1"/>
          </p:cNvSpPr>
          <p:nvPr userDrawn="1">
            <p:ph type="body" sz="quarter" idx="13"/>
          </p:nvPr>
        </p:nvSpPr>
        <p:spPr>
          <a:xfrm>
            <a:off x="8350218" y="441646"/>
            <a:ext cx="3048000" cy="574354"/>
          </a:xfrm>
        </p:spPr>
        <p:txBody>
          <a:bodyPr>
            <a:normAutofit/>
          </a:bodyPr>
          <a:lstStyle>
            <a:lvl1pPr marL="0" indent="0">
              <a:buNone/>
              <a:defRPr sz="1667" b="1" i="0" baseline="0">
                <a:solidFill>
                  <a:srgbClr val="FFFFFF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5" name="Rectangle 94"/>
          <p:cNvSpPr/>
          <p:nvPr userDrawn="1"/>
        </p:nvSpPr>
        <p:spPr>
          <a:xfrm>
            <a:off x="4254500" y="3304659"/>
            <a:ext cx="3666373" cy="2667000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>
              <a:solidFill>
                <a:srgbClr val="FFFFFF"/>
              </a:solidFill>
            </a:endParaRPr>
          </a:p>
        </p:txBody>
      </p:sp>
      <p:sp>
        <p:nvSpPr>
          <p:cNvPr id="96" name="Rectangle 95"/>
          <p:cNvSpPr/>
          <p:nvPr userDrawn="1"/>
        </p:nvSpPr>
        <p:spPr>
          <a:xfrm>
            <a:off x="4254498" y="3304659"/>
            <a:ext cx="3666375" cy="644010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>
              <a:solidFill>
                <a:srgbClr val="FFFFFF"/>
              </a:solidFill>
            </a:endParaRPr>
          </a:p>
        </p:txBody>
      </p:sp>
      <p:sp>
        <p:nvSpPr>
          <p:cNvPr id="97" name="Text Placeholder 79"/>
          <p:cNvSpPr>
            <a:spLocks noGrp="1"/>
          </p:cNvSpPr>
          <p:nvPr userDrawn="1">
            <p:ph type="body" sz="quarter" idx="14"/>
          </p:nvPr>
        </p:nvSpPr>
        <p:spPr>
          <a:xfrm>
            <a:off x="4508500" y="3428805"/>
            <a:ext cx="3048000" cy="571695"/>
          </a:xfrm>
        </p:spPr>
        <p:txBody>
          <a:bodyPr>
            <a:normAutofit/>
          </a:bodyPr>
          <a:lstStyle>
            <a:lvl1pPr marL="0" indent="0">
              <a:buNone/>
              <a:defRPr sz="1667" b="1">
                <a:solidFill>
                  <a:srgbClr val="FFFFFF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6" name="Rectangle 105"/>
          <p:cNvSpPr/>
          <p:nvPr userDrawn="1"/>
        </p:nvSpPr>
        <p:spPr>
          <a:xfrm>
            <a:off x="389404" y="3304659"/>
            <a:ext cx="3666373" cy="2667000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>
              <a:solidFill>
                <a:srgbClr val="FFFFFF"/>
              </a:solidFill>
            </a:endParaRPr>
          </a:p>
        </p:txBody>
      </p:sp>
      <p:sp>
        <p:nvSpPr>
          <p:cNvPr id="107" name="Rectangle 106"/>
          <p:cNvSpPr/>
          <p:nvPr userDrawn="1"/>
        </p:nvSpPr>
        <p:spPr>
          <a:xfrm>
            <a:off x="389403" y="3304659"/>
            <a:ext cx="3666375" cy="644010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>
              <a:solidFill>
                <a:srgbClr val="FFFFFF"/>
              </a:solidFill>
            </a:endParaRPr>
          </a:p>
        </p:txBody>
      </p:sp>
      <p:sp>
        <p:nvSpPr>
          <p:cNvPr id="108" name="Text Placeholder 79"/>
          <p:cNvSpPr>
            <a:spLocks noGrp="1"/>
          </p:cNvSpPr>
          <p:nvPr userDrawn="1">
            <p:ph type="body" sz="quarter" idx="16"/>
          </p:nvPr>
        </p:nvSpPr>
        <p:spPr>
          <a:xfrm>
            <a:off x="643404" y="3428805"/>
            <a:ext cx="3048000" cy="571695"/>
          </a:xfrm>
        </p:spPr>
        <p:txBody>
          <a:bodyPr>
            <a:normAutofit/>
          </a:bodyPr>
          <a:lstStyle>
            <a:lvl1pPr marL="0" indent="0">
              <a:buNone/>
              <a:defRPr sz="1667" b="1" i="0" baseline="0">
                <a:solidFill>
                  <a:srgbClr val="FFFFFF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0" name="Straight Connector 119"/>
          <p:cNvCxnSpPr/>
          <p:nvPr userDrawn="1"/>
        </p:nvCxnSpPr>
        <p:spPr>
          <a:xfrm>
            <a:off x="4254498" y="2984500"/>
            <a:ext cx="3666375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 userDrawn="1"/>
        </p:nvCxnSpPr>
        <p:spPr>
          <a:xfrm>
            <a:off x="8109057" y="2984500"/>
            <a:ext cx="3666375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 userDrawn="1"/>
        </p:nvCxnSpPr>
        <p:spPr>
          <a:xfrm>
            <a:off x="4254498" y="5969000"/>
            <a:ext cx="3666375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 userDrawn="1"/>
        </p:nvCxnSpPr>
        <p:spPr>
          <a:xfrm>
            <a:off x="389403" y="5971659"/>
            <a:ext cx="3666375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517775" y="1113385"/>
            <a:ext cx="3165725" cy="1680615"/>
          </a:xfrm>
        </p:spPr>
        <p:txBody>
          <a:bodyPr>
            <a:normAutofit/>
          </a:bodyPr>
          <a:lstStyle>
            <a:lvl1pPr marL="30479" marR="0" indent="-129535" algn="l" defTabSz="914341" rtl="0" eaLnBrk="1" fontAlgn="auto" latinLnBrk="0" hangingPunct="1">
              <a:lnSpc>
                <a:spcPct val="80000"/>
              </a:lnSpc>
              <a:spcBef>
                <a:spcPts val="667"/>
              </a:spcBef>
              <a:spcAft>
                <a:spcPts val="0"/>
              </a:spcAft>
              <a:buClrTx/>
              <a:buSzPct val="75000"/>
              <a:buFont typeface="Arial" charset="0"/>
              <a:buChar char="•"/>
              <a:tabLst/>
              <a:defRPr sz="1333" b="0" baseline="0"/>
            </a:lvl1pPr>
          </a:lstStyle>
          <a:p>
            <a:pPr lvl="0"/>
            <a:r>
              <a:rPr lang="en-US" dirty="0"/>
              <a:t>First item</a:t>
            </a:r>
          </a:p>
          <a:p>
            <a:pPr lvl="0"/>
            <a:r>
              <a:rPr lang="en-US" dirty="0"/>
              <a:t>Second item</a:t>
            </a:r>
          </a:p>
          <a:p>
            <a:pPr lvl="0"/>
            <a:r>
              <a:rPr lang="en-US" dirty="0"/>
              <a:t>Third item</a:t>
            </a:r>
          </a:p>
          <a:p>
            <a:pPr lvl="0"/>
            <a:endParaRPr lang="en-US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350218" y="1113385"/>
            <a:ext cx="3165725" cy="1680615"/>
          </a:xfrm>
        </p:spPr>
        <p:txBody>
          <a:bodyPr>
            <a:normAutofit/>
          </a:bodyPr>
          <a:lstStyle>
            <a:lvl1pPr marL="30479" marR="0" indent="-129535" algn="l" defTabSz="914341" rtl="0" eaLnBrk="1" fontAlgn="auto" latinLnBrk="0" hangingPunct="1">
              <a:lnSpc>
                <a:spcPct val="80000"/>
              </a:lnSpc>
              <a:spcBef>
                <a:spcPts val="667"/>
              </a:spcBef>
              <a:spcAft>
                <a:spcPts val="0"/>
              </a:spcAft>
              <a:buClrTx/>
              <a:buSzPct val="75000"/>
              <a:buFont typeface="Arial" charset="0"/>
              <a:buChar char="•"/>
              <a:tabLst/>
              <a:defRPr sz="1333" b="0" baseline="0"/>
            </a:lvl1pPr>
          </a:lstStyle>
          <a:p>
            <a:pPr lvl="0"/>
            <a:r>
              <a:rPr lang="en-US" dirty="0"/>
              <a:t>First item</a:t>
            </a:r>
          </a:p>
          <a:p>
            <a:pPr lvl="0"/>
            <a:r>
              <a:rPr lang="en-US" dirty="0"/>
              <a:t>Second item</a:t>
            </a:r>
          </a:p>
          <a:p>
            <a:pPr lvl="0"/>
            <a:r>
              <a:rPr lang="en-US" dirty="0"/>
              <a:t>Third item</a:t>
            </a:r>
          </a:p>
          <a:p>
            <a:pPr lvl="0"/>
            <a:endParaRPr lang="en-US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504823" y="4091787"/>
            <a:ext cx="3165725" cy="1680615"/>
          </a:xfrm>
        </p:spPr>
        <p:txBody>
          <a:bodyPr>
            <a:normAutofit/>
          </a:bodyPr>
          <a:lstStyle>
            <a:lvl1pPr marL="30479" marR="0" indent="-129535" algn="l" defTabSz="914341" rtl="0" eaLnBrk="1" fontAlgn="auto" latinLnBrk="0" hangingPunct="1">
              <a:lnSpc>
                <a:spcPct val="80000"/>
              </a:lnSpc>
              <a:spcBef>
                <a:spcPts val="667"/>
              </a:spcBef>
              <a:spcAft>
                <a:spcPts val="0"/>
              </a:spcAft>
              <a:buClrTx/>
              <a:buSzPct val="75000"/>
              <a:buFont typeface="Arial" charset="0"/>
              <a:buChar char="•"/>
              <a:tabLst/>
              <a:defRPr sz="1333" b="0" baseline="0"/>
            </a:lvl1pPr>
          </a:lstStyle>
          <a:p>
            <a:pPr lvl="0"/>
            <a:r>
              <a:rPr lang="en-US" dirty="0"/>
              <a:t>First item</a:t>
            </a:r>
          </a:p>
          <a:p>
            <a:pPr lvl="0"/>
            <a:r>
              <a:rPr lang="en-US" dirty="0"/>
              <a:t>Second item</a:t>
            </a:r>
          </a:p>
          <a:p>
            <a:pPr lvl="0"/>
            <a:r>
              <a:rPr lang="en-US" dirty="0"/>
              <a:t>Third item</a:t>
            </a:r>
          </a:p>
          <a:p>
            <a:pPr lvl="0"/>
            <a:endParaRPr lang="en-US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639728" y="4091787"/>
            <a:ext cx="3165725" cy="1680615"/>
          </a:xfrm>
        </p:spPr>
        <p:txBody>
          <a:bodyPr>
            <a:normAutofit/>
          </a:bodyPr>
          <a:lstStyle>
            <a:lvl1pPr marL="30479" marR="0" indent="-129535" algn="l" defTabSz="914341" rtl="0" eaLnBrk="1" fontAlgn="auto" latinLnBrk="0" hangingPunct="1">
              <a:lnSpc>
                <a:spcPct val="80000"/>
              </a:lnSpc>
              <a:spcBef>
                <a:spcPts val="667"/>
              </a:spcBef>
              <a:spcAft>
                <a:spcPts val="0"/>
              </a:spcAft>
              <a:buClrTx/>
              <a:buSzPct val="75000"/>
              <a:buFont typeface="Arial" charset="0"/>
              <a:buChar char="•"/>
              <a:tabLst/>
              <a:defRPr sz="1333" b="0" baseline="0"/>
            </a:lvl1pPr>
          </a:lstStyle>
          <a:p>
            <a:pPr lvl="0"/>
            <a:r>
              <a:rPr lang="en-US" dirty="0"/>
              <a:t>First item</a:t>
            </a:r>
          </a:p>
          <a:p>
            <a:pPr lvl="0"/>
            <a:r>
              <a:rPr lang="en-US" dirty="0"/>
              <a:t>Second item</a:t>
            </a:r>
          </a:p>
          <a:p>
            <a:pPr lvl="0"/>
            <a:r>
              <a:rPr lang="en-US" dirty="0"/>
              <a:t>Third item</a:t>
            </a:r>
          </a:p>
          <a:p>
            <a:pPr lvl="0"/>
            <a:endParaRPr lang="en-US" dirty="0"/>
          </a:p>
        </p:txBody>
      </p:sp>
      <p:sp>
        <p:nvSpPr>
          <p:cNvPr id="102" name="Rectangle 101"/>
          <p:cNvSpPr/>
          <p:nvPr userDrawn="1"/>
        </p:nvSpPr>
        <p:spPr>
          <a:xfrm>
            <a:off x="8096219" y="3304659"/>
            <a:ext cx="3666373" cy="2667000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>
              <a:solidFill>
                <a:srgbClr val="FFFFFF"/>
              </a:solidFill>
            </a:endParaRPr>
          </a:p>
        </p:txBody>
      </p:sp>
      <p:sp>
        <p:nvSpPr>
          <p:cNvPr id="103" name="Rectangle 102"/>
          <p:cNvSpPr/>
          <p:nvPr userDrawn="1"/>
        </p:nvSpPr>
        <p:spPr>
          <a:xfrm>
            <a:off x="8096217" y="3304659"/>
            <a:ext cx="3666375" cy="644010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/>
            <a:endParaRPr lang="en-US">
              <a:solidFill>
                <a:srgbClr val="FFFFFF"/>
              </a:solidFill>
            </a:endParaRPr>
          </a:p>
        </p:txBody>
      </p:sp>
      <p:sp>
        <p:nvSpPr>
          <p:cNvPr id="104" name="Text Placeholder 79"/>
          <p:cNvSpPr>
            <a:spLocks noGrp="1"/>
          </p:cNvSpPr>
          <p:nvPr userDrawn="1">
            <p:ph type="body" sz="quarter" idx="15"/>
          </p:nvPr>
        </p:nvSpPr>
        <p:spPr>
          <a:xfrm>
            <a:off x="8350218" y="3428805"/>
            <a:ext cx="3048000" cy="571695"/>
          </a:xfrm>
        </p:spPr>
        <p:txBody>
          <a:bodyPr>
            <a:normAutofit/>
          </a:bodyPr>
          <a:lstStyle>
            <a:lvl1pPr marL="0" indent="0">
              <a:buNone/>
              <a:defRPr sz="1667" b="1">
                <a:solidFill>
                  <a:srgbClr val="FFFFFF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3" name="Straight Connector 122"/>
          <p:cNvCxnSpPr/>
          <p:nvPr userDrawn="1"/>
        </p:nvCxnSpPr>
        <p:spPr>
          <a:xfrm>
            <a:off x="8096217" y="5969000"/>
            <a:ext cx="3666375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350218" y="4091787"/>
            <a:ext cx="3165725" cy="1680615"/>
          </a:xfrm>
        </p:spPr>
        <p:txBody>
          <a:bodyPr>
            <a:normAutofit/>
          </a:bodyPr>
          <a:lstStyle>
            <a:lvl1pPr marL="30479" marR="0" indent="-129535" algn="l" defTabSz="914341" rtl="0" eaLnBrk="1" fontAlgn="auto" latinLnBrk="0" hangingPunct="1">
              <a:lnSpc>
                <a:spcPct val="80000"/>
              </a:lnSpc>
              <a:spcBef>
                <a:spcPts val="667"/>
              </a:spcBef>
              <a:spcAft>
                <a:spcPts val="0"/>
              </a:spcAft>
              <a:buClrTx/>
              <a:buSzPct val="75000"/>
              <a:buFont typeface="Arial" charset="0"/>
              <a:buChar char="•"/>
              <a:tabLst/>
              <a:defRPr sz="1333" b="0" baseline="0"/>
            </a:lvl1pPr>
          </a:lstStyle>
          <a:p>
            <a:pPr lvl="0"/>
            <a:r>
              <a:rPr lang="en-US" dirty="0"/>
              <a:t>First item</a:t>
            </a:r>
          </a:p>
          <a:p>
            <a:pPr lvl="0"/>
            <a:r>
              <a:rPr lang="en-US" dirty="0"/>
              <a:t>Second item</a:t>
            </a:r>
          </a:p>
          <a:p>
            <a:pPr lvl="0"/>
            <a:r>
              <a:rPr lang="en-US" dirty="0"/>
              <a:t>Third item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57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96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2400">
          <p15:clr>
            <a:srgbClr val="FBAE40"/>
          </p15:clr>
        </p15:guide>
        <p15:guide id="4" orient="horz" pos="2592">
          <p15:clr>
            <a:srgbClr val="FBAE40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2543BF-1BD2-A64A-8B4E-E0DBDCB5AE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013" y="1524000"/>
            <a:ext cx="5485607" cy="1689100"/>
          </a:xfrm>
        </p:spPr>
        <p:txBody>
          <a:bodyPr anchor="b" anchorCtr="0"/>
          <a:lstStyle>
            <a:lvl1pPr>
              <a:lnSpc>
                <a:spcPct val="80000"/>
              </a:lnSpc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</a:t>
            </a:r>
            <a:endParaRPr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9991D2D-0D00-5B43-883A-209DD7DC5A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8013" y="3429000"/>
            <a:ext cx="5485607" cy="120283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Contact information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D0DEFD-F01E-2348-B1D8-3E6269E672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4000" y="576892"/>
            <a:ext cx="1752600" cy="874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637B70-641E-0F48-A4BA-1BC89780F91A}"/>
              </a:ext>
            </a:extLst>
          </p:cNvPr>
          <p:cNvSpPr txBox="1"/>
          <p:nvPr userDrawn="1"/>
        </p:nvSpPr>
        <p:spPr>
          <a:xfrm>
            <a:off x="608013" y="29241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65D428-E16C-4EC2-999F-1C50B6347247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2FE07A-206E-4467-A9F3-0FA6FA1F96E4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474C42-5D8D-4BD2-88A2-D8A74A01B936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39B6C4-49AF-4177-B8DA-B72BA1D10EC4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rgbClr val="EBF5F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95268A-CCD6-49CD-AABD-E5B10743179B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rgbClr val="FF76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B2BEC2-1BF1-47A7-9CAE-350135902EF2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rgbClr val="0D2A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87746F-D818-49C0-B7D6-84392B5DA38A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rgbClr val="A2DCE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779B49-5C8B-4D21-A9DA-0958B70EEBBE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rgbClr val="58595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5F6085-2F22-45BB-95D0-979A209A046C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rgbClr val="C3C5C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8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24">
          <p15:clr>
            <a:srgbClr val="FBAE40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le,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444" y="381002"/>
            <a:ext cx="10969943" cy="3809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4" y="6465865"/>
            <a:ext cx="457358" cy="23973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1461118" y="6576410"/>
            <a:ext cx="290465" cy="184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761970">
              <a:lnSpc>
                <a:spcPct val="90000"/>
              </a:lnSpc>
              <a:defRPr/>
            </a:pPr>
            <a:fld id="{DC2F7041-B349-41E1-9410-B2256D05E940}" type="slidenum">
              <a:rPr lang="en-US" sz="667" kern="0" smtClean="0">
                <a:solidFill>
                  <a:srgbClr val="808285"/>
                </a:solidFill>
              </a:rPr>
              <a:pPr algn="r" defTabSz="761970">
                <a:lnSpc>
                  <a:spcPct val="90000"/>
                </a:lnSpc>
                <a:defRPr/>
              </a:pPr>
              <a:t>‹#›</a:t>
            </a:fld>
            <a:endParaRPr lang="en-US" sz="667" kern="0" dirty="0">
              <a:solidFill>
                <a:srgbClr val="808285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599183" y="6572633"/>
            <a:ext cx="152400" cy="0"/>
          </a:xfrm>
          <a:prstGeom prst="line">
            <a:avLst/>
          </a:prstGeom>
          <a:noFill/>
          <a:ln w="3175" cap="flat" cmpd="sng" algn="ctr">
            <a:solidFill>
              <a:srgbClr val="FF8300"/>
            </a:solidFill>
            <a:prstDash val="solid"/>
            <a:miter lim="800000"/>
          </a:ln>
          <a:effectLst/>
        </p:spPr>
      </p:cxn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srgbClr val="58595D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443" y="818319"/>
            <a:ext cx="9804135" cy="33581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6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14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lue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65DB95EC-64B2-ED44-ACA0-044B667F5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3" y="-1"/>
            <a:ext cx="5485607" cy="2708275"/>
          </a:xfrm>
        </p:spPr>
        <p:txBody>
          <a:bodyPr anchor="b" anchorCtr="0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  <a:endParaRPr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0ED92B-28D0-874D-A6DA-26C2557823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423" y="2811697"/>
            <a:ext cx="5485607" cy="108535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A754C8-0F8B-4FD2-B315-D31BAD152510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83BE09-7B75-4D8F-AD8B-3B16888FC39B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5F6EAB-B27D-4A50-8A1A-C2B87A1AF6B1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41A724-0EFA-40E3-86ED-26C55C818676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1A7110-E53C-4E40-8FE2-52A85286B58D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79D003-8FB6-4848-9D0D-D7925AA42DBB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811920-D3A4-46D0-AE1E-CECE46DEB51F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94D0B5-5050-4AE1-90BB-9D8A8DA3E6F1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50323E-A469-4BCC-8BD9-74F4DFE3A893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8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Dark Picture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82229"/>
            <a:ext cx="2404872" cy="11703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1932297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67000"/>
            <a:ext cx="9141619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4939693"/>
            <a:ext cx="9141619" cy="699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44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3" y="5791200"/>
            <a:ext cx="9141619" cy="4572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6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8011" cy="1936016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45616"/>
            <a:ext cx="8228011" cy="608426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99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t Blue 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990599"/>
            <a:ext cx="8228011" cy="60385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1600885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 bwMode="ltGray">
          <a:xfrm>
            <a:off x="0" y="0"/>
            <a:ext cx="12192000" cy="3048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Blue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6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range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2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Blue Full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64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range Full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23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3213" y="3810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28052" y="28194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aseline="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dirty="0"/>
              <a:t>Click </a:t>
            </a:r>
            <a:r>
              <a:rPr lang="en-US" dirty="0"/>
              <a:t>to add quoted person’s name, title, company</a:t>
            </a: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t Blue Quo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3213" y="3810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28052" y="28194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add quoted person’s name, title, company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43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Grey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8C0FA5-0D5D-6043-AFA6-5D8F82E5A5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5100" y="2514600"/>
            <a:ext cx="4406900" cy="434340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20B80260-67E5-744B-B7E9-8CCA620E4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3" y="0"/>
            <a:ext cx="5485607" cy="2708275"/>
          </a:xfrm>
        </p:spPr>
        <p:txBody>
          <a:bodyPr anchor="b" anchorCtr="0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  <a:endParaRPr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010DFF-BA15-5F4C-8CA1-E3EBF5AB62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423" y="2811697"/>
            <a:ext cx="5485607" cy="108535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GOES HERE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011D73-82F2-42B5-8C2F-47F5CDDC6E6A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16A8F5-9489-455A-98A9-29B6DD088208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728E67-ED48-41CD-9B9C-D5AFC2E71011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AAA874-70A3-455F-A70F-C7847D3DC276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CECB34-0B79-41E9-A905-94774AF161BF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CB576D-4B53-4204-A393-85DDF1D6E861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1E4A53-9DE7-4FC9-94A8-2EE33D750559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B8BAEB-E2EE-4A2E-BD55-D925C04E5452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A26565D-43C3-4F1E-9B51-7A4007FA5A86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194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69784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328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5240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78152"/>
            <a:ext cx="10969784" cy="41178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4273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76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305247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8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524000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864" y="1524000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838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5000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5000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08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543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43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FFA6CC-5BCA-0044-B082-D6B20FE9A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004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1DE90B6-3772-7946-A341-433879837B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5839" y="5638800"/>
            <a:ext cx="9031897" cy="457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rgbClr val="FF544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add quoted person’s details</a:t>
            </a:r>
          </a:p>
        </p:txBody>
      </p:sp>
    </p:spTree>
    <p:extLst>
      <p:ext uri="{BB962C8B-B14F-4D97-AF65-F5344CB8AC3E}">
        <p14:creationId xmlns:p14="http://schemas.microsoft.com/office/powerpoint/2010/main" val="4323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982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571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848600" cy="4572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8610600" y="1524000"/>
            <a:ext cx="2968784" cy="4572000"/>
          </a:xfrm>
          <a:solidFill>
            <a:schemeClr val="accent3"/>
          </a:solidFill>
          <a:ln>
            <a:solidFill>
              <a:schemeClr val="tx2"/>
            </a:solidFill>
          </a:ln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26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467600" y="1524000"/>
            <a:ext cx="4111784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700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7470616" y="1524000"/>
            <a:ext cx="4111784" cy="4572000"/>
          </a:xfrm>
          <a:solidFill>
            <a:schemeClr val="accent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55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1" y="2819400"/>
            <a:ext cx="3657600" cy="1981200"/>
          </a:xfr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519236"/>
            <a:ext cx="5486399" cy="5576764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16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5312664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953000"/>
            <a:ext cx="5312664" cy="1143000"/>
          </a:xfrm>
          <a:solidFill>
            <a:schemeClr val="accent2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6266720" y="1524000"/>
            <a:ext cx="5312664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6266720" y="4953000"/>
            <a:ext cx="5312664" cy="1143000"/>
          </a:xfrm>
          <a:solidFill>
            <a:srgbClr val="008375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95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267200"/>
            <a:ext cx="3429000" cy="1828800"/>
          </a:xfrm>
          <a:solidFill>
            <a:srgbClr val="00487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4381500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4381500" y="4267200"/>
            <a:ext cx="3429000" cy="1828800"/>
          </a:xfrm>
          <a:solidFill>
            <a:schemeClr val="accent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 bwMode="ltGray">
          <a:xfrm>
            <a:off x="8150384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 bwMode="ltGray">
          <a:xfrm>
            <a:off x="8150384" y="4267200"/>
            <a:ext cx="3429000" cy="1828800"/>
          </a:xfrm>
          <a:solidFill>
            <a:schemeClr val="accent3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69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67000"/>
            <a:ext cx="9141619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5015893"/>
            <a:ext cx="9141619" cy="1080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Blue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2004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05839" y="56388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add quoted person’s details</a:t>
            </a:r>
          </a:p>
        </p:txBody>
      </p:sp>
    </p:spTree>
    <p:extLst>
      <p:ext uri="{BB962C8B-B14F-4D97-AF65-F5344CB8AC3E}">
        <p14:creationId xmlns:p14="http://schemas.microsoft.com/office/powerpoint/2010/main" val="3364303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686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519236"/>
            <a:ext cx="1219198" cy="557676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19235"/>
            <a:ext cx="9677400" cy="55767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5469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Blue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65DB95EC-64B2-ED44-ACA0-044B667F5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3" y="-1"/>
            <a:ext cx="5485607" cy="2708275"/>
          </a:xfrm>
        </p:spPr>
        <p:txBody>
          <a:bodyPr anchor="b" anchorCtr="0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  <a:endParaRPr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0ED92B-28D0-874D-A6DA-26C2557823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423" y="2811697"/>
            <a:ext cx="5485607" cy="108535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A754C8-0F8B-4FD2-B315-D31BAD152510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83BE09-7B75-4D8F-AD8B-3B16888FC39B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5F6EAB-B27D-4A50-8A1A-C2B87A1AF6B1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41A724-0EFA-40E3-86ED-26C55C818676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1A7110-E53C-4E40-8FE2-52A85286B58D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79D003-8FB6-4848-9D0D-D7925AA42DBB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811920-D3A4-46D0-AE1E-CECE46DEB51F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94D0B5-5050-4AE1-90BB-9D8A8DA3E6F1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50323E-A469-4BCC-8BD9-74F4DFE3A893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0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Grey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8C0FA5-0D5D-6043-AFA6-5D8F82E5A5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5100" y="2514600"/>
            <a:ext cx="4406900" cy="434340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20B80260-67E5-744B-B7E9-8CCA620E4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3" y="0"/>
            <a:ext cx="5485607" cy="2708275"/>
          </a:xfrm>
        </p:spPr>
        <p:txBody>
          <a:bodyPr anchor="b" anchorCtr="0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  <a:endParaRPr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010DFF-BA15-5F4C-8CA1-E3EBF5AB62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423" y="2811697"/>
            <a:ext cx="5485607" cy="108535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GOES HERE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011D73-82F2-42B5-8C2F-47F5CDDC6E6A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16A8F5-9489-455A-98A9-29B6DD088208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728E67-ED48-41CD-9B9C-D5AFC2E71011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AAA874-70A3-455F-A70F-C7847D3DC276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CECB34-0B79-41E9-A905-94774AF161BF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CB576D-4B53-4204-A393-85DDF1D6E861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1E4A53-9DE7-4FC9-94A8-2EE33D750559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B8BAEB-E2EE-4A2E-BD55-D925C04E5452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A26565D-43C3-4F1E-9B51-7A4007FA5A86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8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Dark Picture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82229"/>
            <a:ext cx="2404872" cy="11703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048743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67000"/>
            <a:ext cx="9141619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4939693"/>
            <a:ext cx="9141619" cy="699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44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3" y="5791200"/>
            <a:ext cx="9141619" cy="4572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1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8011" cy="1936016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45616"/>
            <a:ext cx="8228011" cy="608426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01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t Blue 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990599"/>
            <a:ext cx="8228011" cy="60385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1600885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 bwMode="ltGray">
          <a:xfrm>
            <a:off x="0" y="0"/>
            <a:ext cx="12192000" cy="3048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Blue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40FB6-427D-3D4A-BEA9-B8D09C3ABE0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899163E-FE1B-4F3B-9385-DEB0A633C8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0" y="4769768"/>
              <a:ext cx="3658798" cy="208823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71B7CE1-B557-4E92-AD8C-E0274BB06F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-833" b="7914"/>
            <a:stretch/>
          </p:blipFill>
          <p:spPr>
            <a:xfrm>
              <a:off x="10959210" y="5121188"/>
              <a:ext cx="1229774" cy="173681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726C9AD-5E1C-4463-B5ED-0CA55542537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516380" y="0"/>
              <a:ext cx="2675620" cy="1296013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52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range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Blue Full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1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range Full Frame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71746"/>
            <a:ext cx="8228011" cy="5762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8014" y="3149201"/>
            <a:ext cx="8228011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64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3213" y="3810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28052" y="28194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aseline="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dirty="0"/>
              <a:t>Click </a:t>
            </a:r>
            <a:r>
              <a:rPr lang="en-US" dirty="0"/>
              <a:t>to add quoted person’s name, title, company</a:t>
            </a: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01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t Blue Quo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3213" y="381000"/>
            <a:ext cx="9456737" cy="2286000"/>
          </a:xfrm>
        </p:spPr>
        <p:txBody>
          <a:bodyPr>
            <a:noAutofit/>
          </a:bodyPr>
          <a:lstStyle>
            <a:lvl1pPr marL="384048" indent="-384048">
              <a:lnSpc>
                <a:spcPct val="80000"/>
              </a:lnSpc>
              <a:defRPr sz="60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28052" y="2819400"/>
            <a:ext cx="9031897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add quoted person’s name, title, company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prstClr val="white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75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5452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69784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3755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5240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78152"/>
            <a:ext cx="10969784" cy="41178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368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51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45023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DA3CABB-9B2F-4843-B72F-B81BAE55352E}"/>
              </a:ext>
            </a:extLst>
          </p:cNvPr>
          <p:cNvGrpSpPr/>
          <p:nvPr userDrawn="1"/>
        </p:nvGrpSpPr>
        <p:grpSpPr>
          <a:xfrm>
            <a:off x="0" y="4057970"/>
            <a:ext cx="12188984" cy="2800031"/>
            <a:chOff x="0" y="4057970"/>
            <a:chExt cx="12188984" cy="2800031"/>
          </a:xfrm>
        </p:grpSpPr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D301E6A5-FF43-46F6-AF1C-02846E03C7A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34"/>
            <a:stretch/>
          </p:blipFill>
          <p:spPr>
            <a:xfrm>
              <a:off x="10706011" y="4057970"/>
              <a:ext cx="1482973" cy="280003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834D86AE-481E-4A99-894C-939C30B3C5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0" y="5038709"/>
              <a:ext cx="1781536" cy="18192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dirty="0"/>
              <a:t>Click to add one-line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56BAE23-5D23-2549-A0E9-BB170051C2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10668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GB" dirty="0"/>
              <a:t>CLICK TO ADD ONE-LINE SUBTITLE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2E0971-E183-C042-967D-96F00B6A0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17934"/>
            <a:ext cx="10969784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06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55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524000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864" y="1524000"/>
            <a:ext cx="530352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56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5000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3999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5000"/>
            <a:ext cx="530352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275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23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524000"/>
            <a:ext cx="34290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93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878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441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816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1500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153559" y="1523999"/>
            <a:ext cx="342884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150384" y="1905000"/>
            <a:ext cx="3429000" cy="419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59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848600" cy="4572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8610600" y="1524000"/>
            <a:ext cx="2968784" cy="4572000"/>
          </a:xfrm>
          <a:solidFill>
            <a:schemeClr val="accent3"/>
          </a:solidFill>
          <a:ln>
            <a:solidFill>
              <a:schemeClr val="tx2"/>
            </a:solidFill>
          </a:ln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799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467600" y="1524000"/>
            <a:ext cx="4111784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85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440" y="1524000"/>
            <a:ext cx="670576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7470616" y="1524000"/>
            <a:ext cx="4111784" cy="4572000"/>
          </a:xfrm>
          <a:solidFill>
            <a:schemeClr val="accent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2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408297C-9BC7-E34E-9AAB-493C459C151B}"/>
              </a:ext>
            </a:extLst>
          </p:cNvPr>
          <p:cNvGrpSpPr/>
          <p:nvPr userDrawn="1"/>
        </p:nvGrpSpPr>
        <p:grpSpPr>
          <a:xfrm>
            <a:off x="9904654" y="1"/>
            <a:ext cx="2291087" cy="6856362"/>
            <a:chOff x="9904654" y="1"/>
            <a:chExt cx="2291087" cy="6856362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BE9CAD8-EAB7-43A1-A154-98A16C35F0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-141" r="1011"/>
            <a:stretch/>
          </p:blipFill>
          <p:spPr>
            <a:xfrm>
              <a:off x="9967818" y="1"/>
              <a:ext cx="2224182" cy="116074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DDBC593-08AF-4765-A233-EB5C40189A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46959"/>
            <a:stretch/>
          </p:blipFill>
          <p:spPr>
            <a:xfrm>
              <a:off x="9904654" y="1803904"/>
              <a:ext cx="2291087" cy="505245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dirty="0"/>
              <a:t>Click to add one-line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717934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one-line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72086"/>
            <a:ext cx="10969784" cy="41178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D3EC9DB-A422-844D-BDB7-E88E7298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10668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GB" dirty="0"/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5706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5257800" cy="852364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1" y="2819400"/>
            <a:ext cx="3657600" cy="1981200"/>
          </a:xfr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95999" y="519236"/>
            <a:ext cx="5486399" cy="5576764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740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5312664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953000"/>
            <a:ext cx="5312664" cy="1143000"/>
          </a:xfrm>
          <a:solidFill>
            <a:schemeClr val="accent2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6266720" y="1524000"/>
            <a:ext cx="5312664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6266720" y="4953000"/>
            <a:ext cx="5312664" cy="1143000"/>
          </a:xfrm>
          <a:solidFill>
            <a:srgbClr val="008375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3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608013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09440" y="4267200"/>
            <a:ext cx="3429000" cy="1828800"/>
          </a:xfrm>
          <a:solidFill>
            <a:srgbClr val="00487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4381500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4381500" y="4267200"/>
            <a:ext cx="3429000" cy="1828800"/>
          </a:xfrm>
          <a:solidFill>
            <a:schemeClr val="accent6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 bwMode="ltGray">
          <a:xfrm>
            <a:off x="8150384" y="1524000"/>
            <a:ext cx="342900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 bwMode="ltGray">
          <a:xfrm>
            <a:off x="8150384" y="4267200"/>
            <a:ext cx="3429000" cy="1828800"/>
          </a:xfrm>
          <a:solidFill>
            <a:schemeClr val="accent3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15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67000"/>
            <a:ext cx="9141619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5015893"/>
            <a:ext cx="9141619" cy="1080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0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6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734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519236"/>
            <a:ext cx="1219198" cy="557676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19235"/>
            <a:ext cx="9677400" cy="55767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363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Blue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65DB95EC-64B2-ED44-ACA0-044B667F5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3" y="-1"/>
            <a:ext cx="5485607" cy="2708275"/>
          </a:xfrm>
        </p:spPr>
        <p:txBody>
          <a:bodyPr anchor="b" anchorCtr="0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  <a:endParaRPr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0ED92B-28D0-874D-A6DA-26C2557823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423" y="2811697"/>
            <a:ext cx="5485607" cy="108535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A754C8-0F8B-4FD2-B315-D31BAD152510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83BE09-7B75-4D8F-AD8B-3B16888FC39B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5F6EAB-B27D-4A50-8A1A-C2B87A1AF6B1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41A724-0EFA-40E3-86ED-26C55C818676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1A7110-E53C-4E40-8FE2-52A85286B58D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79D003-8FB6-4848-9D0D-D7925AA42DBB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811920-D3A4-46D0-AE1E-CECE46DEB51F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94D0B5-5050-4AE1-90BB-9D8A8DA3E6F1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50323E-A469-4BCC-8BD9-74F4DFE3A893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GB" sz="24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0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dirty="0"/>
              <a:t>Click to add date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" y="581396"/>
            <a:ext cx="2404872" cy="11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7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Dark Picture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2229"/>
            <a:ext cx="2404872" cy="11703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0393" y="2209800"/>
            <a:ext cx="8229600" cy="1905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4267200"/>
            <a:ext cx="82296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6423" y="582183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163072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image" Target="../media/image61.emf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41" Type="http://schemas.openxmlformats.org/officeDocument/2006/relationships/slide" Target="../slides/slide131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tags" Target="../tags/tag2.xml"/><Relationship Id="rId40" Type="http://schemas.openxmlformats.org/officeDocument/2006/relationships/image" Target="../media/image62.png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9" Type="http://schemas.openxmlformats.org/officeDocument/2006/relationships/image" Target="../media/image62.png"/><Relationship Id="rId21" Type="http://schemas.openxmlformats.org/officeDocument/2006/relationships/slideLayout" Target="../slideLayouts/slideLayout84.xml"/><Relationship Id="rId34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image" Target="../media/image61.emf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oleObject" Target="../embeddings/oleObject2.bin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tags" Target="../tags/tag3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9" Type="http://schemas.openxmlformats.org/officeDocument/2006/relationships/image" Target="../media/image62.png"/><Relationship Id="rId21" Type="http://schemas.openxmlformats.org/officeDocument/2006/relationships/slideLayout" Target="../slideLayouts/slideLayout118.xml"/><Relationship Id="rId34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image" Target="../media/image61.emf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37" Type="http://schemas.openxmlformats.org/officeDocument/2006/relationships/oleObject" Target="../embeddings/oleObject3.bin"/><Relationship Id="rId40" Type="http://schemas.openxmlformats.org/officeDocument/2006/relationships/slide" Target="../slides/slide131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tags" Target="../tags/tag4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26" Type="http://schemas.openxmlformats.org/officeDocument/2006/relationships/slideLayout" Target="../slideLayouts/slideLayout157.xml"/><Relationship Id="rId39" Type="http://schemas.openxmlformats.org/officeDocument/2006/relationships/image" Target="../media/image62.png"/><Relationship Id="rId21" Type="http://schemas.openxmlformats.org/officeDocument/2006/relationships/slideLayout" Target="../slideLayouts/slideLayout152.xml"/><Relationship Id="rId34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5" Type="http://schemas.openxmlformats.org/officeDocument/2006/relationships/slideLayout" Target="../slideLayouts/slideLayout156.xml"/><Relationship Id="rId33" Type="http://schemas.openxmlformats.org/officeDocument/2006/relationships/slideLayout" Target="../slideLayouts/slideLayout164.xml"/><Relationship Id="rId38" Type="http://schemas.openxmlformats.org/officeDocument/2006/relationships/image" Target="../media/image61.emf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29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24" Type="http://schemas.openxmlformats.org/officeDocument/2006/relationships/slideLayout" Target="../slideLayouts/slideLayout155.xml"/><Relationship Id="rId32" Type="http://schemas.openxmlformats.org/officeDocument/2006/relationships/slideLayout" Target="../slideLayouts/slideLayout163.xml"/><Relationship Id="rId37" Type="http://schemas.openxmlformats.org/officeDocument/2006/relationships/oleObject" Target="../embeddings/oleObject4.bin"/><Relationship Id="rId40" Type="http://schemas.openxmlformats.org/officeDocument/2006/relationships/slide" Target="../slides/slide51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54.xml"/><Relationship Id="rId28" Type="http://schemas.openxmlformats.org/officeDocument/2006/relationships/slideLayout" Target="../slideLayouts/slideLayout159.xml"/><Relationship Id="rId36" Type="http://schemas.openxmlformats.org/officeDocument/2006/relationships/tags" Target="../tags/tag5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31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53.xml"/><Relationship Id="rId27" Type="http://schemas.openxmlformats.org/officeDocument/2006/relationships/slideLayout" Target="../slideLayouts/slideLayout158.xml"/><Relationship Id="rId30" Type="http://schemas.openxmlformats.org/officeDocument/2006/relationships/slideLayout" Target="../slideLayouts/slideLayout161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26" Type="http://schemas.openxmlformats.org/officeDocument/2006/relationships/slideLayout" Target="../slideLayouts/slideLayout191.xml"/><Relationship Id="rId39" Type="http://schemas.openxmlformats.org/officeDocument/2006/relationships/image" Target="../media/image62.png"/><Relationship Id="rId21" Type="http://schemas.openxmlformats.org/officeDocument/2006/relationships/slideLayout" Target="../slideLayouts/slideLayout186.xml"/><Relationship Id="rId34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5" Type="http://schemas.openxmlformats.org/officeDocument/2006/relationships/slideLayout" Target="../slideLayouts/slideLayout190.xml"/><Relationship Id="rId33" Type="http://schemas.openxmlformats.org/officeDocument/2006/relationships/slideLayout" Target="../slideLayouts/slideLayout198.xml"/><Relationship Id="rId38" Type="http://schemas.openxmlformats.org/officeDocument/2006/relationships/image" Target="../media/image61.emf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185.xml"/><Relationship Id="rId29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24" Type="http://schemas.openxmlformats.org/officeDocument/2006/relationships/slideLayout" Target="../slideLayouts/slideLayout189.xml"/><Relationship Id="rId32" Type="http://schemas.openxmlformats.org/officeDocument/2006/relationships/slideLayout" Target="../slideLayouts/slideLayout197.xml"/><Relationship Id="rId37" Type="http://schemas.openxmlformats.org/officeDocument/2006/relationships/oleObject" Target="../embeddings/oleObject5.bin"/><Relationship Id="rId40" Type="http://schemas.openxmlformats.org/officeDocument/2006/relationships/slide" Target="../slides/slide131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23" Type="http://schemas.openxmlformats.org/officeDocument/2006/relationships/slideLayout" Target="../slideLayouts/slideLayout188.xml"/><Relationship Id="rId28" Type="http://schemas.openxmlformats.org/officeDocument/2006/relationships/slideLayout" Target="../slideLayouts/slideLayout193.xml"/><Relationship Id="rId36" Type="http://schemas.openxmlformats.org/officeDocument/2006/relationships/tags" Target="../tags/tag6.xml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31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87.xml"/><Relationship Id="rId27" Type="http://schemas.openxmlformats.org/officeDocument/2006/relationships/slideLayout" Target="../slideLayouts/slideLayout192.xml"/><Relationship Id="rId30" Type="http://schemas.openxmlformats.org/officeDocument/2006/relationships/slideLayout" Target="../slideLayouts/slideLayout195.xml"/><Relationship Id="rId35" Type="http://schemas.openxmlformats.org/officeDocument/2006/relationships/theme" Target="../theme/theme6.xml"/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26" Type="http://schemas.openxmlformats.org/officeDocument/2006/relationships/slideLayout" Target="../slideLayouts/slideLayout225.xml"/><Relationship Id="rId39" Type="http://schemas.openxmlformats.org/officeDocument/2006/relationships/image" Target="../media/image62.png"/><Relationship Id="rId21" Type="http://schemas.openxmlformats.org/officeDocument/2006/relationships/slideLayout" Target="../slideLayouts/slideLayout220.xml"/><Relationship Id="rId34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5" Type="http://schemas.openxmlformats.org/officeDocument/2006/relationships/slideLayout" Target="../slideLayouts/slideLayout224.xml"/><Relationship Id="rId33" Type="http://schemas.openxmlformats.org/officeDocument/2006/relationships/slideLayout" Target="../slideLayouts/slideLayout232.xml"/><Relationship Id="rId38" Type="http://schemas.openxmlformats.org/officeDocument/2006/relationships/image" Target="../media/image61.emf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219.xml"/><Relationship Id="rId29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24" Type="http://schemas.openxmlformats.org/officeDocument/2006/relationships/slideLayout" Target="../slideLayouts/slideLayout223.xml"/><Relationship Id="rId32" Type="http://schemas.openxmlformats.org/officeDocument/2006/relationships/slideLayout" Target="../slideLayouts/slideLayout231.xml"/><Relationship Id="rId37" Type="http://schemas.openxmlformats.org/officeDocument/2006/relationships/oleObject" Target="../embeddings/oleObject6.bin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23" Type="http://schemas.openxmlformats.org/officeDocument/2006/relationships/slideLayout" Target="../slideLayouts/slideLayout222.xml"/><Relationship Id="rId28" Type="http://schemas.openxmlformats.org/officeDocument/2006/relationships/slideLayout" Target="../slideLayouts/slideLayout227.xml"/><Relationship Id="rId36" Type="http://schemas.openxmlformats.org/officeDocument/2006/relationships/tags" Target="../tags/tag7.xml"/><Relationship Id="rId10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8.xml"/><Relationship Id="rId31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21.xml"/><Relationship Id="rId27" Type="http://schemas.openxmlformats.org/officeDocument/2006/relationships/slideLayout" Target="../slideLayouts/slideLayout226.xml"/><Relationship Id="rId30" Type="http://schemas.openxmlformats.org/officeDocument/2006/relationships/slideLayout" Target="../slideLayouts/slideLayout229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6.xml"/><Relationship Id="rId18" Type="http://schemas.openxmlformats.org/officeDocument/2006/relationships/slideLayout" Target="../slideLayouts/slideLayout251.xml"/><Relationship Id="rId26" Type="http://schemas.openxmlformats.org/officeDocument/2006/relationships/slideLayout" Target="../slideLayouts/slideLayout259.xml"/><Relationship Id="rId39" Type="http://schemas.openxmlformats.org/officeDocument/2006/relationships/image" Target="../media/image62.png"/><Relationship Id="rId21" Type="http://schemas.openxmlformats.org/officeDocument/2006/relationships/slideLayout" Target="../slideLayouts/slideLayout254.xml"/><Relationship Id="rId34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17" Type="http://schemas.openxmlformats.org/officeDocument/2006/relationships/slideLayout" Target="../slideLayouts/slideLayout250.xml"/><Relationship Id="rId25" Type="http://schemas.openxmlformats.org/officeDocument/2006/relationships/slideLayout" Target="../slideLayouts/slideLayout258.xml"/><Relationship Id="rId33" Type="http://schemas.openxmlformats.org/officeDocument/2006/relationships/slideLayout" Target="../slideLayouts/slideLayout266.xml"/><Relationship Id="rId38" Type="http://schemas.openxmlformats.org/officeDocument/2006/relationships/image" Target="../media/image61.emf"/><Relationship Id="rId2" Type="http://schemas.openxmlformats.org/officeDocument/2006/relationships/slideLayout" Target="../slideLayouts/slideLayout235.xml"/><Relationship Id="rId16" Type="http://schemas.openxmlformats.org/officeDocument/2006/relationships/slideLayout" Target="../slideLayouts/slideLayout249.xml"/><Relationship Id="rId20" Type="http://schemas.openxmlformats.org/officeDocument/2006/relationships/slideLayout" Target="../slideLayouts/slideLayout253.xml"/><Relationship Id="rId29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24" Type="http://schemas.openxmlformats.org/officeDocument/2006/relationships/slideLayout" Target="../slideLayouts/slideLayout257.xml"/><Relationship Id="rId32" Type="http://schemas.openxmlformats.org/officeDocument/2006/relationships/slideLayout" Target="../slideLayouts/slideLayout265.xml"/><Relationship Id="rId37" Type="http://schemas.openxmlformats.org/officeDocument/2006/relationships/oleObject" Target="../embeddings/oleObject7.bin"/><Relationship Id="rId40" Type="http://schemas.openxmlformats.org/officeDocument/2006/relationships/slide" Target="../slides/slide33.xml"/><Relationship Id="rId5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48.xml"/><Relationship Id="rId23" Type="http://schemas.openxmlformats.org/officeDocument/2006/relationships/slideLayout" Target="../slideLayouts/slideLayout256.xml"/><Relationship Id="rId28" Type="http://schemas.openxmlformats.org/officeDocument/2006/relationships/slideLayout" Target="../slideLayouts/slideLayout261.xml"/><Relationship Id="rId36" Type="http://schemas.openxmlformats.org/officeDocument/2006/relationships/tags" Target="../tags/tag8.xml"/><Relationship Id="rId10" Type="http://schemas.openxmlformats.org/officeDocument/2006/relationships/slideLayout" Target="../slideLayouts/slideLayout243.xml"/><Relationship Id="rId19" Type="http://schemas.openxmlformats.org/officeDocument/2006/relationships/slideLayout" Target="../slideLayouts/slideLayout252.xml"/><Relationship Id="rId31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Relationship Id="rId22" Type="http://schemas.openxmlformats.org/officeDocument/2006/relationships/slideLayout" Target="../slideLayouts/slideLayout255.xml"/><Relationship Id="rId27" Type="http://schemas.openxmlformats.org/officeDocument/2006/relationships/slideLayout" Target="../slideLayouts/slideLayout260.xml"/><Relationship Id="rId30" Type="http://schemas.openxmlformats.org/officeDocument/2006/relationships/slideLayout" Target="../slideLayouts/slideLayout263.xml"/><Relationship Id="rId35" Type="http://schemas.openxmlformats.org/officeDocument/2006/relationships/theme" Target="../theme/theme8.xml"/><Relationship Id="rId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13" Type="http://schemas.openxmlformats.org/officeDocument/2006/relationships/slideLayout" Target="../slideLayouts/slideLayout280.xml"/><Relationship Id="rId18" Type="http://schemas.openxmlformats.org/officeDocument/2006/relationships/slideLayout" Target="../slideLayouts/slideLayout285.xml"/><Relationship Id="rId26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9.xml"/><Relationship Id="rId17" Type="http://schemas.openxmlformats.org/officeDocument/2006/relationships/slideLayout" Target="../slideLayouts/slideLayout284.xml"/><Relationship Id="rId25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69.xml"/><Relationship Id="rId16" Type="http://schemas.openxmlformats.org/officeDocument/2006/relationships/slideLayout" Target="../slideLayouts/slideLayout283.xml"/><Relationship Id="rId20" Type="http://schemas.openxmlformats.org/officeDocument/2006/relationships/slideLayout" Target="../slideLayouts/slideLayout287.xml"/><Relationship Id="rId29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24" Type="http://schemas.openxmlformats.org/officeDocument/2006/relationships/slideLayout" Target="../slideLayouts/slideLayout291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272.xml"/><Relationship Id="rId15" Type="http://schemas.openxmlformats.org/officeDocument/2006/relationships/slideLayout" Target="../slideLayouts/slideLayout282.xml"/><Relationship Id="rId23" Type="http://schemas.openxmlformats.org/officeDocument/2006/relationships/slideLayout" Target="../slideLayouts/slideLayout290.xml"/><Relationship Id="rId28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77.xml"/><Relationship Id="rId19" Type="http://schemas.openxmlformats.org/officeDocument/2006/relationships/slideLayout" Target="../slideLayouts/slideLayout286.xml"/><Relationship Id="rId31" Type="http://schemas.openxmlformats.org/officeDocument/2006/relationships/theme" Target="../theme/theme9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Relationship Id="rId14" Type="http://schemas.openxmlformats.org/officeDocument/2006/relationships/slideLayout" Target="../slideLayouts/slideLayout281.xml"/><Relationship Id="rId22" Type="http://schemas.openxmlformats.org/officeDocument/2006/relationships/slideLayout" Target="../slideLayouts/slideLayout289.xml"/><Relationship Id="rId27" Type="http://schemas.openxmlformats.org/officeDocument/2006/relationships/slideLayout" Target="../slideLayouts/slideLayout294.xml"/><Relationship Id="rId30" Type="http://schemas.openxmlformats.org/officeDocument/2006/relationships/slideLayout" Target="../slideLayouts/slideLayout2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17934"/>
            <a:ext cx="10969784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TextBox 7"/>
          <p:cNvSpPr txBox="1"/>
          <p:nvPr/>
        </p:nvSpPr>
        <p:spPr>
          <a:xfrm>
            <a:off x="11425305" y="6403258"/>
            <a:ext cx="157094" cy="1384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marL="0" algn="r" defTabSz="914400" rtl="0" eaLnBrk="1" latinLnBrk="0" hangingPunct="1">
              <a:lnSpc>
                <a:spcPct val="90000"/>
              </a:lnSpc>
            </a:pPr>
            <a:fld id="{DC2F7041-B349-41E1-9410-B2256D05E940}" type="slidenum">
              <a:rPr lang="en-US" sz="10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>
                <a:lnSpc>
                  <a:spcPct val="90000"/>
                </a:lnSpc>
              </a:pPr>
              <a:t>‹#›</a:t>
            </a:fld>
            <a:endParaRPr lang="en-US" sz="10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9B9EDE-FBC6-0945-863A-497F1E1A24DD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296107"/>
            <a:ext cx="352800" cy="352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D244E5-11DC-F34B-8CD4-43A57E834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9934"/>
            <a:ext cx="7239000" cy="3589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algn="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E5766F-D88B-46C9-BEA7-A79BF4600489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BDDBFF-663C-46C2-B6FD-F19590257557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A6373B-5F6C-4172-B251-BD15353A2D4E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576F61-7954-4DBE-83A0-5B476E53836D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rgbClr val="EBF5F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489A8E-EBD2-4ED4-A626-A22252818D56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rgbClr val="FF76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59B0DA-9F91-4ADE-9266-24A4A82A1492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rgbClr val="0D2A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D34435-4E85-43BE-9295-B30BF472F442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rgbClr val="A2DCE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50B3019-2DBD-4A0B-B88C-34D6E16693E3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rgbClr val="58595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830A878-8B07-4D0D-ACE8-65DEAA34F8B3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rgbClr val="C3C5C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6088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65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84" r:id="rId3"/>
    <p:sldLayoutId id="2147483686" r:id="rId4"/>
    <p:sldLayoutId id="2147483666" r:id="rId5"/>
    <p:sldLayoutId id="2147483667" r:id="rId6"/>
    <p:sldLayoutId id="2147483650" r:id="rId7"/>
    <p:sldLayoutId id="2147483668" r:id="rId8"/>
    <p:sldLayoutId id="2147483669" r:id="rId9"/>
    <p:sldLayoutId id="2147483654" r:id="rId10"/>
    <p:sldLayoutId id="2147483679" r:id="rId11"/>
    <p:sldLayoutId id="2147483652" r:id="rId12"/>
    <p:sldLayoutId id="2147483653" r:id="rId13"/>
    <p:sldLayoutId id="2147483670" r:id="rId14"/>
    <p:sldLayoutId id="2147483671" r:id="rId15"/>
    <p:sldLayoutId id="2147483672" r:id="rId16"/>
    <p:sldLayoutId id="2147483673" r:id="rId17"/>
    <p:sldLayoutId id="2147483656" r:id="rId18"/>
    <p:sldLayoutId id="2147483674" r:id="rId19"/>
    <p:sldLayoutId id="2147483657" r:id="rId20"/>
    <p:sldLayoutId id="2147483687" r:id="rId21"/>
    <p:sldLayoutId id="2147483675" r:id="rId22"/>
    <p:sldLayoutId id="2147483688" r:id="rId23"/>
    <p:sldLayoutId id="2147483689" r:id="rId24"/>
    <p:sldLayoutId id="2147483676" r:id="rId25"/>
    <p:sldLayoutId id="2147483677" r:id="rId26"/>
    <p:sldLayoutId id="2147483691" r:id="rId27"/>
    <p:sldLayoutId id="2147483678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600" b="0" i="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400" b="0" i="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b="0" i="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b="0" i="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960" userDrawn="1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37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270" imgH="270" progId="TCLayout.ActiveDocument.1">
                  <p:embed/>
                </p:oleObj>
              </mc:Choice>
              <mc:Fallback>
                <p:oleObj name="think-cell Slide" r:id="rId3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69784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1"/>
            <a:ext cx="12192000" cy="182880"/>
            <a:chOff x="0" y="-1"/>
            <a:chExt cx="12192000" cy="182880"/>
          </a:xfrm>
        </p:grpSpPr>
        <p:sp>
          <p:nvSpPr>
            <p:cNvPr id="9" name="Rectangle 8"/>
            <p:cNvSpPr/>
            <p:nvPr userDrawn="1"/>
          </p:nvSpPr>
          <p:spPr bwMode="ltGray">
            <a:xfrm>
              <a:off x="0" y="-1"/>
              <a:ext cx="12192000" cy="1828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sp>
          <p:nvSpPr>
            <p:cNvPr id="10" name="Rectangle 10"/>
            <p:cNvSpPr/>
            <p:nvPr userDrawn="1"/>
          </p:nvSpPr>
          <p:spPr bwMode="ltGray">
            <a:xfrm>
              <a:off x="1456946" y="-1"/>
              <a:ext cx="10735054" cy="182880"/>
            </a:xfrm>
            <a:custGeom>
              <a:avLst/>
              <a:gdLst>
                <a:gd name="connsiteX0" fmla="*/ 0 w 10735054"/>
                <a:gd name="connsiteY0" fmla="*/ 0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0 w 10735054"/>
                <a:gd name="connsiteY4" fmla="*/ 0 h 182880"/>
                <a:gd name="connsiteX0" fmla="*/ 9692640 w 10735054"/>
                <a:gd name="connsiteY0" fmla="*/ 9144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9692640 w 10735054"/>
                <a:gd name="connsiteY4" fmla="*/ 9144 h 182880"/>
                <a:gd name="connsiteX0" fmla="*/ 7452360 w 10735054"/>
                <a:gd name="connsiteY0" fmla="*/ 9144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7452360 w 10735054"/>
                <a:gd name="connsiteY4" fmla="*/ 9144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5054" h="182880">
                  <a:moveTo>
                    <a:pt x="7452360" y="9144"/>
                  </a:moveTo>
                  <a:lnTo>
                    <a:pt x="10735054" y="0"/>
                  </a:lnTo>
                  <a:lnTo>
                    <a:pt x="10735054" y="182880"/>
                  </a:lnTo>
                  <a:lnTo>
                    <a:pt x="0" y="182880"/>
                  </a:lnTo>
                  <a:lnTo>
                    <a:pt x="7452360" y="9144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>
            <a:hlinkClick r:id="rId41" action="ppaction://hlinksldjump"/>
          </p:cNvPr>
          <p:cNvSpPr/>
          <p:nvPr userDrawn="1"/>
        </p:nvSpPr>
        <p:spPr bwMode="ltGray">
          <a:xfrm>
            <a:off x="0" y="519236"/>
            <a:ext cx="533400" cy="62376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15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8" r:id="rId34"/>
    <p:sldLayoutId id="2147483976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960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36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270" imgH="270" progId="TCLayout.ActiveDocument.1">
                  <p:embed/>
                </p:oleObj>
              </mc:Choice>
              <mc:Fallback>
                <p:oleObj name="think-cell Slide" r:id="rId3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69784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1"/>
            <a:ext cx="12192000" cy="182880"/>
            <a:chOff x="0" y="-1"/>
            <a:chExt cx="12192000" cy="182880"/>
          </a:xfrm>
        </p:grpSpPr>
        <p:sp>
          <p:nvSpPr>
            <p:cNvPr id="9" name="Rectangle 8"/>
            <p:cNvSpPr/>
            <p:nvPr userDrawn="1"/>
          </p:nvSpPr>
          <p:spPr bwMode="ltGray">
            <a:xfrm>
              <a:off x="0" y="-1"/>
              <a:ext cx="12192000" cy="1828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sp>
          <p:nvSpPr>
            <p:cNvPr id="10" name="Rectangle 10"/>
            <p:cNvSpPr/>
            <p:nvPr userDrawn="1"/>
          </p:nvSpPr>
          <p:spPr bwMode="ltGray">
            <a:xfrm>
              <a:off x="1456946" y="-1"/>
              <a:ext cx="10735054" cy="182880"/>
            </a:xfrm>
            <a:custGeom>
              <a:avLst/>
              <a:gdLst>
                <a:gd name="connsiteX0" fmla="*/ 0 w 10735054"/>
                <a:gd name="connsiteY0" fmla="*/ 0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0 w 10735054"/>
                <a:gd name="connsiteY4" fmla="*/ 0 h 182880"/>
                <a:gd name="connsiteX0" fmla="*/ 9692640 w 10735054"/>
                <a:gd name="connsiteY0" fmla="*/ 9144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9692640 w 10735054"/>
                <a:gd name="connsiteY4" fmla="*/ 9144 h 182880"/>
                <a:gd name="connsiteX0" fmla="*/ 7452360 w 10735054"/>
                <a:gd name="connsiteY0" fmla="*/ 9144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7452360 w 10735054"/>
                <a:gd name="connsiteY4" fmla="*/ 9144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5054" h="182880">
                  <a:moveTo>
                    <a:pt x="7452360" y="9144"/>
                  </a:moveTo>
                  <a:lnTo>
                    <a:pt x="10735054" y="0"/>
                  </a:lnTo>
                  <a:lnTo>
                    <a:pt x="10735054" y="182880"/>
                  </a:lnTo>
                  <a:lnTo>
                    <a:pt x="0" y="182880"/>
                  </a:lnTo>
                  <a:lnTo>
                    <a:pt x="7452360" y="9144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>
            <a:hlinkClick r:id="" action="ppaction://noaction"/>
          </p:cNvPr>
          <p:cNvSpPr/>
          <p:nvPr userDrawn="1"/>
        </p:nvSpPr>
        <p:spPr bwMode="ltGray">
          <a:xfrm>
            <a:off x="0" y="519236"/>
            <a:ext cx="533400" cy="62376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5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4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960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36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270" imgH="270" progId="TCLayout.ActiveDocument.1">
                  <p:embed/>
                </p:oleObj>
              </mc:Choice>
              <mc:Fallback>
                <p:oleObj name="think-cell Slide" r:id="rId3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69784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1"/>
            <a:ext cx="12192000" cy="182880"/>
            <a:chOff x="0" y="-1"/>
            <a:chExt cx="12192000" cy="182880"/>
          </a:xfrm>
        </p:grpSpPr>
        <p:sp>
          <p:nvSpPr>
            <p:cNvPr id="9" name="Rectangle 8"/>
            <p:cNvSpPr/>
            <p:nvPr userDrawn="1"/>
          </p:nvSpPr>
          <p:spPr bwMode="ltGray">
            <a:xfrm>
              <a:off x="0" y="-1"/>
              <a:ext cx="12192000" cy="1828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sp>
          <p:nvSpPr>
            <p:cNvPr id="10" name="Rectangle 10"/>
            <p:cNvSpPr/>
            <p:nvPr userDrawn="1"/>
          </p:nvSpPr>
          <p:spPr bwMode="ltGray">
            <a:xfrm>
              <a:off x="1456946" y="-1"/>
              <a:ext cx="10735054" cy="182880"/>
            </a:xfrm>
            <a:custGeom>
              <a:avLst/>
              <a:gdLst>
                <a:gd name="connsiteX0" fmla="*/ 0 w 10735054"/>
                <a:gd name="connsiteY0" fmla="*/ 0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0 w 10735054"/>
                <a:gd name="connsiteY4" fmla="*/ 0 h 182880"/>
                <a:gd name="connsiteX0" fmla="*/ 9692640 w 10735054"/>
                <a:gd name="connsiteY0" fmla="*/ 9144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9692640 w 10735054"/>
                <a:gd name="connsiteY4" fmla="*/ 9144 h 182880"/>
                <a:gd name="connsiteX0" fmla="*/ 7452360 w 10735054"/>
                <a:gd name="connsiteY0" fmla="*/ 9144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7452360 w 10735054"/>
                <a:gd name="connsiteY4" fmla="*/ 9144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5054" h="182880">
                  <a:moveTo>
                    <a:pt x="7452360" y="9144"/>
                  </a:moveTo>
                  <a:lnTo>
                    <a:pt x="10735054" y="0"/>
                  </a:lnTo>
                  <a:lnTo>
                    <a:pt x="10735054" y="182880"/>
                  </a:lnTo>
                  <a:lnTo>
                    <a:pt x="0" y="182880"/>
                  </a:lnTo>
                  <a:lnTo>
                    <a:pt x="7452360" y="9144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>
            <a:hlinkClick r:id="rId40" action="ppaction://hlinksldjump"/>
          </p:cNvPr>
          <p:cNvSpPr/>
          <p:nvPr userDrawn="1"/>
        </p:nvSpPr>
        <p:spPr bwMode="ltGray">
          <a:xfrm>
            <a:off x="0" y="519236"/>
            <a:ext cx="533400" cy="62376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5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91" r:id="rId26"/>
    <p:sldLayoutId id="2147483792" r:id="rId27"/>
    <p:sldLayoutId id="2147483793" r:id="rId28"/>
    <p:sldLayoutId id="2147483794" r:id="rId29"/>
    <p:sldLayoutId id="2147483795" r:id="rId30"/>
    <p:sldLayoutId id="2147483796" r:id="rId31"/>
    <p:sldLayoutId id="2147483797" r:id="rId32"/>
    <p:sldLayoutId id="2147483798" r:id="rId33"/>
    <p:sldLayoutId id="2147483800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960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36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270" imgH="270" progId="TCLayout.ActiveDocument.1">
                  <p:embed/>
                </p:oleObj>
              </mc:Choice>
              <mc:Fallback>
                <p:oleObj name="think-cell Slide" r:id="rId3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69784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1"/>
            <a:ext cx="12192000" cy="182880"/>
            <a:chOff x="0" y="-1"/>
            <a:chExt cx="12192000" cy="182880"/>
          </a:xfrm>
        </p:grpSpPr>
        <p:sp>
          <p:nvSpPr>
            <p:cNvPr id="9" name="Rectangle 8"/>
            <p:cNvSpPr/>
            <p:nvPr userDrawn="1"/>
          </p:nvSpPr>
          <p:spPr bwMode="ltGray">
            <a:xfrm>
              <a:off x="0" y="-1"/>
              <a:ext cx="12192000" cy="1828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sp>
          <p:nvSpPr>
            <p:cNvPr id="10" name="Rectangle 10"/>
            <p:cNvSpPr/>
            <p:nvPr userDrawn="1"/>
          </p:nvSpPr>
          <p:spPr bwMode="ltGray">
            <a:xfrm>
              <a:off x="1456946" y="-1"/>
              <a:ext cx="10735054" cy="182880"/>
            </a:xfrm>
            <a:custGeom>
              <a:avLst/>
              <a:gdLst>
                <a:gd name="connsiteX0" fmla="*/ 0 w 10735054"/>
                <a:gd name="connsiteY0" fmla="*/ 0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0 w 10735054"/>
                <a:gd name="connsiteY4" fmla="*/ 0 h 182880"/>
                <a:gd name="connsiteX0" fmla="*/ 9692640 w 10735054"/>
                <a:gd name="connsiteY0" fmla="*/ 9144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9692640 w 10735054"/>
                <a:gd name="connsiteY4" fmla="*/ 9144 h 182880"/>
                <a:gd name="connsiteX0" fmla="*/ 7452360 w 10735054"/>
                <a:gd name="connsiteY0" fmla="*/ 9144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7452360 w 10735054"/>
                <a:gd name="connsiteY4" fmla="*/ 9144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5054" h="182880">
                  <a:moveTo>
                    <a:pt x="7452360" y="9144"/>
                  </a:moveTo>
                  <a:lnTo>
                    <a:pt x="10735054" y="0"/>
                  </a:lnTo>
                  <a:lnTo>
                    <a:pt x="10735054" y="182880"/>
                  </a:lnTo>
                  <a:lnTo>
                    <a:pt x="0" y="182880"/>
                  </a:lnTo>
                  <a:lnTo>
                    <a:pt x="7452360" y="9144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>
            <a:hlinkClick r:id="rId40" action="ppaction://hlinksldjump"/>
          </p:cNvPr>
          <p:cNvSpPr/>
          <p:nvPr userDrawn="1"/>
        </p:nvSpPr>
        <p:spPr bwMode="ltGray">
          <a:xfrm>
            <a:off x="0" y="519236"/>
            <a:ext cx="533400" cy="62376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3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  <p:sldLayoutId id="2147483827" r:id="rId26"/>
    <p:sldLayoutId id="2147483828" r:id="rId27"/>
    <p:sldLayoutId id="2147483829" r:id="rId28"/>
    <p:sldLayoutId id="2147483830" r:id="rId29"/>
    <p:sldLayoutId id="2147483831" r:id="rId30"/>
    <p:sldLayoutId id="2147483832" r:id="rId31"/>
    <p:sldLayoutId id="2147483833" r:id="rId32"/>
    <p:sldLayoutId id="2147483834" r:id="rId33"/>
    <p:sldLayoutId id="2147483836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960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36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270" imgH="270" progId="TCLayout.ActiveDocument.1">
                  <p:embed/>
                </p:oleObj>
              </mc:Choice>
              <mc:Fallback>
                <p:oleObj name="think-cell Slide" r:id="rId3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69784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1"/>
            <a:ext cx="12192000" cy="182880"/>
            <a:chOff x="0" y="-1"/>
            <a:chExt cx="12192000" cy="182880"/>
          </a:xfrm>
        </p:grpSpPr>
        <p:sp>
          <p:nvSpPr>
            <p:cNvPr id="9" name="Rectangle 8"/>
            <p:cNvSpPr/>
            <p:nvPr userDrawn="1"/>
          </p:nvSpPr>
          <p:spPr bwMode="ltGray">
            <a:xfrm>
              <a:off x="0" y="-1"/>
              <a:ext cx="12192000" cy="1828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sp>
          <p:nvSpPr>
            <p:cNvPr id="10" name="Rectangle 10"/>
            <p:cNvSpPr/>
            <p:nvPr userDrawn="1"/>
          </p:nvSpPr>
          <p:spPr bwMode="ltGray">
            <a:xfrm>
              <a:off x="1456946" y="-1"/>
              <a:ext cx="10735054" cy="182880"/>
            </a:xfrm>
            <a:custGeom>
              <a:avLst/>
              <a:gdLst>
                <a:gd name="connsiteX0" fmla="*/ 0 w 10735054"/>
                <a:gd name="connsiteY0" fmla="*/ 0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0 w 10735054"/>
                <a:gd name="connsiteY4" fmla="*/ 0 h 182880"/>
                <a:gd name="connsiteX0" fmla="*/ 9692640 w 10735054"/>
                <a:gd name="connsiteY0" fmla="*/ 9144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9692640 w 10735054"/>
                <a:gd name="connsiteY4" fmla="*/ 9144 h 182880"/>
                <a:gd name="connsiteX0" fmla="*/ 7452360 w 10735054"/>
                <a:gd name="connsiteY0" fmla="*/ 9144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7452360 w 10735054"/>
                <a:gd name="connsiteY4" fmla="*/ 9144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5054" h="182880">
                  <a:moveTo>
                    <a:pt x="7452360" y="9144"/>
                  </a:moveTo>
                  <a:lnTo>
                    <a:pt x="10735054" y="0"/>
                  </a:lnTo>
                  <a:lnTo>
                    <a:pt x="10735054" y="182880"/>
                  </a:lnTo>
                  <a:lnTo>
                    <a:pt x="0" y="182880"/>
                  </a:lnTo>
                  <a:lnTo>
                    <a:pt x="7452360" y="9144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>
            <a:hlinkClick r:id="rId40" action="ppaction://hlinksldjump"/>
          </p:cNvPr>
          <p:cNvSpPr/>
          <p:nvPr userDrawn="1"/>
        </p:nvSpPr>
        <p:spPr bwMode="ltGray">
          <a:xfrm>
            <a:off x="0" y="519236"/>
            <a:ext cx="533400" cy="62376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  <p:sldLayoutId id="2147483858" r:id="rId21"/>
    <p:sldLayoutId id="2147483859" r:id="rId22"/>
    <p:sldLayoutId id="2147483860" r:id="rId23"/>
    <p:sldLayoutId id="2147483861" r:id="rId24"/>
    <p:sldLayoutId id="2147483862" r:id="rId25"/>
    <p:sldLayoutId id="2147483863" r:id="rId26"/>
    <p:sldLayoutId id="2147483864" r:id="rId27"/>
    <p:sldLayoutId id="2147483865" r:id="rId28"/>
    <p:sldLayoutId id="2147483866" r:id="rId29"/>
    <p:sldLayoutId id="2147483867" r:id="rId30"/>
    <p:sldLayoutId id="2147483868" r:id="rId31"/>
    <p:sldLayoutId id="2147483869" r:id="rId32"/>
    <p:sldLayoutId id="2147483870" r:id="rId33"/>
    <p:sldLayoutId id="2147483872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960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36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270" imgH="270" progId="TCLayout.ActiveDocument.1">
                  <p:embed/>
                </p:oleObj>
              </mc:Choice>
              <mc:Fallback>
                <p:oleObj name="think-cell Slide" r:id="rId3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69784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1"/>
            <a:ext cx="12192000" cy="182880"/>
            <a:chOff x="0" y="-1"/>
            <a:chExt cx="12192000" cy="182880"/>
          </a:xfrm>
        </p:grpSpPr>
        <p:sp>
          <p:nvSpPr>
            <p:cNvPr id="9" name="Rectangle 8"/>
            <p:cNvSpPr/>
            <p:nvPr userDrawn="1"/>
          </p:nvSpPr>
          <p:spPr bwMode="ltGray">
            <a:xfrm>
              <a:off x="0" y="-1"/>
              <a:ext cx="12192000" cy="1828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sp>
          <p:nvSpPr>
            <p:cNvPr id="10" name="Rectangle 10"/>
            <p:cNvSpPr/>
            <p:nvPr userDrawn="1"/>
          </p:nvSpPr>
          <p:spPr bwMode="ltGray">
            <a:xfrm>
              <a:off x="1456946" y="-1"/>
              <a:ext cx="10735054" cy="182880"/>
            </a:xfrm>
            <a:custGeom>
              <a:avLst/>
              <a:gdLst>
                <a:gd name="connsiteX0" fmla="*/ 0 w 10735054"/>
                <a:gd name="connsiteY0" fmla="*/ 0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0 w 10735054"/>
                <a:gd name="connsiteY4" fmla="*/ 0 h 182880"/>
                <a:gd name="connsiteX0" fmla="*/ 9692640 w 10735054"/>
                <a:gd name="connsiteY0" fmla="*/ 9144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9692640 w 10735054"/>
                <a:gd name="connsiteY4" fmla="*/ 9144 h 182880"/>
                <a:gd name="connsiteX0" fmla="*/ 7452360 w 10735054"/>
                <a:gd name="connsiteY0" fmla="*/ 9144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7452360 w 10735054"/>
                <a:gd name="connsiteY4" fmla="*/ 9144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5054" h="182880">
                  <a:moveTo>
                    <a:pt x="7452360" y="9144"/>
                  </a:moveTo>
                  <a:lnTo>
                    <a:pt x="10735054" y="0"/>
                  </a:lnTo>
                  <a:lnTo>
                    <a:pt x="10735054" y="182880"/>
                  </a:lnTo>
                  <a:lnTo>
                    <a:pt x="0" y="182880"/>
                  </a:lnTo>
                  <a:lnTo>
                    <a:pt x="7452360" y="9144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>
            <a:hlinkClick r:id="" action="ppaction://noaction"/>
          </p:cNvPr>
          <p:cNvSpPr/>
          <p:nvPr userDrawn="1"/>
        </p:nvSpPr>
        <p:spPr bwMode="ltGray">
          <a:xfrm>
            <a:off x="0" y="519236"/>
            <a:ext cx="533400" cy="62376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2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  <p:sldLayoutId id="2147483898" r:id="rId25"/>
    <p:sldLayoutId id="2147483899" r:id="rId26"/>
    <p:sldLayoutId id="2147483900" r:id="rId27"/>
    <p:sldLayoutId id="2147483901" r:id="rId28"/>
    <p:sldLayoutId id="2147483902" r:id="rId29"/>
    <p:sldLayoutId id="2147483903" r:id="rId30"/>
    <p:sldLayoutId id="2147483904" r:id="rId31"/>
    <p:sldLayoutId id="2147483905" r:id="rId32"/>
    <p:sldLayoutId id="2147483906" r:id="rId33"/>
    <p:sldLayoutId id="2147483908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960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36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270" imgH="270" progId="TCLayout.ActiveDocument.1">
                  <p:embed/>
                </p:oleObj>
              </mc:Choice>
              <mc:Fallback>
                <p:oleObj name="think-cell Slide" r:id="rId3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69784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60591"/>
            <a:ext cx="847346" cy="445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30728" y="6441416"/>
            <a:ext cx="251671" cy="2215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600" smtClean="0">
                <a:solidFill>
                  <a:srgbClr val="646569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600" dirty="0">
              <a:solidFill>
                <a:srgbClr val="646569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1"/>
            <a:ext cx="12192000" cy="182880"/>
            <a:chOff x="0" y="-1"/>
            <a:chExt cx="12192000" cy="182880"/>
          </a:xfrm>
        </p:grpSpPr>
        <p:sp>
          <p:nvSpPr>
            <p:cNvPr id="9" name="Rectangle 8"/>
            <p:cNvSpPr/>
            <p:nvPr userDrawn="1"/>
          </p:nvSpPr>
          <p:spPr bwMode="ltGray">
            <a:xfrm>
              <a:off x="0" y="-1"/>
              <a:ext cx="12192000" cy="1828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sp>
          <p:nvSpPr>
            <p:cNvPr id="10" name="Rectangle 10"/>
            <p:cNvSpPr/>
            <p:nvPr userDrawn="1"/>
          </p:nvSpPr>
          <p:spPr bwMode="ltGray">
            <a:xfrm>
              <a:off x="1456946" y="-1"/>
              <a:ext cx="10735054" cy="182880"/>
            </a:xfrm>
            <a:custGeom>
              <a:avLst/>
              <a:gdLst>
                <a:gd name="connsiteX0" fmla="*/ 0 w 10735054"/>
                <a:gd name="connsiteY0" fmla="*/ 0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0 w 10735054"/>
                <a:gd name="connsiteY4" fmla="*/ 0 h 182880"/>
                <a:gd name="connsiteX0" fmla="*/ 9692640 w 10735054"/>
                <a:gd name="connsiteY0" fmla="*/ 9144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9692640 w 10735054"/>
                <a:gd name="connsiteY4" fmla="*/ 9144 h 182880"/>
                <a:gd name="connsiteX0" fmla="*/ 7452360 w 10735054"/>
                <a:gd name="connsiteY0" fmla="*/ 9144 h 182880"/>
                <a:gd name="connsiteX1" fmla="*/ 10735054 w 10735054"/>
                <a:gd name="connsiteY1" fmla="*/ 0 h 182880"/>
                <a:gd name="connsiteX2" fmla="*/ 10735054 w 10735054"/>
                <a:gd name="connsiteY2" fmla="*/ 182880 h 182880"/>
                <a:gd name="connsiteX3" fmla="*/ 0 w 10735054"/>
                <a:gd name="connsiteY3" fmla="*/ 182880 h 182880"/>
                <a:gd name="connsiteX4" fmla="*/ 7452360 w 10735054"/>
                <a:gd name="connsiteY4" fmla="*/ 9144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5054" h="182880">
                  <a:moveTo>
                    <a:pt x="7452360" y="9144"/>
                  </a:moveTo>
                  <a:lnTo>
                    <a:pt x="10735054" y="0"/>
                  </a:lnTo>
                  <a:lnTo>
                    <a:pt x="10735054" y="182880"/>
                  </a:lnTo>
                  <a:lnTo>
                    <a:pt x="0" y="182880"/>
                  </a:lnTo>
                  <a:lnTo>
                    <a:pt x="7452360" y="9144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>
            <a:hlinkClick r:id="rId40" action="ppaction://hlinksldjump"/>
          </p:cNvPr>
          <p:cNvSpPr/>
          <p:nvPr userDrawn="1"/>
        </p:nvSpPr>
        <p:spPr bwMode="ltGray">
          <a:xfrm>
            <a:off x="0" y="519236"/>
            <a:ext cx="533400" cy="62376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6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  <p:sldLayoutId id="2147483932" r:id="rId23"/>
    <p:sldLayoutId id="2147483933" r:id="rId24"/>
    <p:sldLayoutId id="2147483934" r:id="rId25"/>
    <p:sldLayoutId id="2147483935" r:id="rId26"/>
    <p:sldLayoutId id="2147483936" r:id="rId27"/>
    <p:sldLayoutId id="2147483937" r:id="rId28"/>
    <p:sldLayoutId id="2147483938" r:id="rId29"/>
    <p:sldLayoutId id="2147483939" r:id="rId30"/>
    <p:sldLayoutId id="2147483940" r:id="rId31"/>
    <p:sldLayoutId id="2147483941" r:id="rId32"/>
    <p:sldLayoutId id="2147483942" r:id="rId33"/>
    <p:sldLayoutId id="2147483944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960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519236"/>
            <a:ext cx="10969943" cy="8523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17934"/>
            <a:ext cx="10969784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TextBox 7"/>
          <p:cNvSpPr txBox="1"/>
          <p:nvPr/>
        </p:nvSpPr>
        <p:spPr>
          <a:xfrm>
            <a:off x="11425305" y="6403258"/>
            <a:ext cx="157094" cy="1384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r">
              <a:lnSpc>
                <a:spcPct val="90000"/>
              </a:lnSpc>
            </a:pPr>
            <a:fld id="{DC2F7041-B349-41E1-9410-B2256D05E940}" type="slidenum">
              <a:rPr lang="en-US" sz="1000" smtClean="0">
                <a:solidFill>
                  <a:srgbClr val="FF7600"/>
                </a:solidFill>
              </a:rPr>
              <a:pPr algn="r">
                <a:lnSpc>
                  <a:spcPct val="90000"/>
                </a:lnSpc>
              </a:pPr>
              <a:t>‹#›</a:t>
            </a:fld>
            <a:endParaRPr lang="en-US" sz="1000" dirty="0">
              <a:solidFill>
                <a:srgbClr val="FF76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9B9EDE-FBC6-0945-863A-497F1E1A24DD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432000" y="6296107"/>
            <a:ext cx="352800" cy="352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D244E5-11DC-F34B-8CD4-43A57E834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9934"/>
            <a:ext cx="7239000" cy="3589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algn="r"/>
            <a:endParaRPr lang="en-US" dirty="0">
              <a:solidFill>
                <a:srgbClr val="58595D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E5766F-D88B-46C9-BEA7-A79BF4600489}"/>
              </a:ext>
            </a:extLst>
          </p:cNvPr>
          <p:cNvGrpSpPr/>
          <p:nvPr userDrawn="1"/>
        </p:nvGrpSpPr>
        <p:grpSpPr>
          <a:xfrm>
            <a:off x="4080" y="-387424"/>
            <a:ext cx="2990901" cy="216038"/>
            <a:chOff x="4080" y="-506977"/>
            <a:chExt cx="2990901" cy="33559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BDDBFF-663C-46C2-B6FD-F19590257557}"/>
                </a:ext>
              </a:extLst>
            </p:cNvPr>
            <p:cNvSpPr/>
            <p:nvPr/>
          </p:nvSpPr>
          <p:spPr>
            <a:xfrm>
              <a:off x="4080" y="-506977"/>
              <a:ext cx="373888" cy="335591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A6373B-5F6C-4172-B251-BD15353A2D4E}"/>
                </a:ext>
              </a:extLst>
            </p:cNvPr>
            <p:cNvSpPr/>
            <p:nvPr/>
          </p:nvSpPr>
          <p:spPr>
            <a:xfrm>
              <a:off x="377939" y="-506977"/>
              <a:ext cx="373888" cy="335591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576F61-7954-4DBE-83A0-5B476E53836D}"/>
                </a:ext>
              </a:extLst>
            </p:cNvPr>
            <p:cNvSpPr/>
            <p:nvPr/>
          </p:nvSpPr>
          <p:spPr>
            <a:xfrm>
              <a:off x="751798" y="-506977"/>
              <a:ext cx="373888" cy="335591"/>
            </a:xfrm>
            <a:prstGeom prst="rect">
              <a:avLst/>
            </a:prstGeom>
            <a:solidFill>
              <a:srgbClr val="EBF5F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489A8E-EBD2-4ED4-A626-A22252818D56}"/>
                </a:ext>
              </a:extLst>
            </p:cNvPr>
            <p:cNvSpPr/>
            <p:nvPr/>
          </p:nvSpPr>
          <p:spPr>
            <a:xfrm>
              <a:off x="1125657" y="-506977"/>
              <a:ext cx="373888" cy="335591"/>
            </a:xfrm>
            <a:prstGeom prst="rect">
              <a:avLst/>
            </a:prstGeom>
            <a:solidFill>
              <a:srgbClr val="FF76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59B0DA-9F91-4ADE-9266-24A4A82A1492}"/>
                </a:ext>
              </a:extLst>
            </p:cNvPr>
            <p:cNvSpPr/>
            <p:nvPr/>
          </p:nvSpPr>
          <p:spPr>
            <a:xfrm>
              <a:off x="1499516" y="-506977"/>
              <a:ext cx="373888" cy="335591"/>
            </a:xfrm>
            <a:prstGeom prst="rect">
              <a:avLst/>
            </a:prstGeom>
            <a:solidFill>
              <a:srgbClr val="0D2A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D34435-4E85-43BE-9295-B30BF472F442}"/>
                </a:ext>
              </a:extLst>
            </p:cNvPr>
            <p:cNvSpPr/>
            <p:nvPr/>
          </p:nvSpPr>
          <p:spPr>
            <a:xfrm>
              <a:off x="1873375" y="-506977"/>
              <a:ext cx="373888" cy="335591"/>
            </a:xfrm>
            <a:prstGeom prst="rect">
              <a:avLst/>
            </a:prstGeom>
            <a:solidFill>
              <a:srgbClr val="A2DCE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50B3019-2DBD-4A0B-B88C-34D6E16693E3}"/>
                </a:ext>
              </a:extLst>
            </p:cNvPr>
            <p:cNvSpPr/>
            <p:nvPr/>
          </p:nvSpPr>
          <p:spPr>
            <a:xfrm>
              <a:off x="2247234" y="-506977"/>
              <a:ext cx="373888" cy="335591"/>
            </a:xfrm>
            <a:prstGeom prst="rect">
              <a:avLst/>
            </a:prstGeom>
            <a:solidFill>
              <a:srgbClr val="58595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830A878-8B07-4D0D-ACE8-65DEAA34F8B3}"/>
                </a:ext>
              </a:extLst>
            </p:cNvPr>
            <p:cNvSpPr/>
            <p:nvPr/>
          </p:nvSpPr>
          <p:spPr>
            <a:xfrm>
              <a:off x="2621093" y="-506977"/>
              <a:ext cx="373888" cy="335591"/>
            </a:xfrm>
            <a:prstGeom prst="rect">
              <a:avLst/>
            </a:prstGeom>
            <a:solidFill>
              <a:srgbClr val="C3C5C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72000" rIns="72000" rtlCol="0" anchor="ctr"/>
            <a:lstStyle/>
            <a:p>
              <a:pPr algn="ctr" defTabSz="608860">
                <a:defRPr/>
              </a:pPr>
              <a:endParaRPr lang="en-GB" sz="2400" b="1" kern="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082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0" r:id="rId15"/>
    <p:sldLayoutId id="2147483961" r:id="rId16"/>
    <p:sldLayoutId id="2147483962" r:id="rId17"/>
    <p:sldLayoutId id="2147483963" r:id="rId18"/>
    <p:sldLayoutId id="2147483964" r:id="rId19"/>
    <p:sldLayoutId id="2147483965" r:id="rId20"/>
    <p:sldLayoutId id="2147483966" r:id="rId21"/>
    <p:sldLayoutId id="2147483967" r:id="rId22"/>
    <p:sldLayoutId id="2147483968" r:id="rId23"/>
    <p:sldLayoutId id="2147483969" r:id="rId24"/>
    <p:sldLayoutId id="2147483970" r:id="rId25"/>
    <p:sldLayoutId id="2147483971" r:id="rId26"/>
    <p:sldLayoutId id="2147483972" r:id="rId27"/>
    <p:sldLayoutId id="2147483973" r:id="rId28"/>
    <p:sldLayoutId id="2147483974" r:id="rId29"/>
    <p:sldLayoutId id="2147483975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600" b="0" i="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400" b="0" i="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b="0" i="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b="0" i="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960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5.png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87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microsoft.com/office/2007/relationships/hdphoto" Target="../media/hdphoto1.wdp"/><Relationship Id="rId3" Type="http://schemas.openxmlformats.org/officeDocument/2006/relationships/image" Target="../media/image92.png"/><Relationship Id="rId7" Type="http://schemas.openxmlformats.org/officeDocument/2006/relationships/image" Target="../media/image107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6.png"/><Relationship Id="rId11" Type="http://schemas.openxmlformats.org/officeDocument/2006/relationships/image" Target="../media/image109.wmf"/><Relationship Id="rId5" Type="http://schemas.openxmlformats.org/officeDocument/2006/relationships/image" Target="../media/image87.png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93.png"/><Relationship Id="rId9" Type="http://schemas.openxmlformats.org/officeDocument/2006/relationships/image" Target="../media/image108.wmf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87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microsoft.com/office/2007/relationships/hdphoto" Target="../media/hdphoto1.wdp"/><Relationship Id="rId3" Type="http://schemas.openxmlformats.org/officeDocument/2006/relationships/image" Target="../media/image92.png"/><Relationship Id="rId7" Type="http://schemas.openxmlformats.org/officeDocument/2006/relationships/image" Target="../media/image112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11.png"/><Relationship Id="rId11" Type="http://schemas.openxmlformats.org/officeDocument/2006/relationships/image" Target="../media/image114.wmf"/><Relationship Id="rId5" Type="http://schemas.openxmlformats.org/officeDocument/2006/relationships/image" Target="../media/image87.png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93.png"/><Relationship Id="rId9" Type="http://schemas.openxmlformats.org/officeDocument/2006/relationships/image" Target="../media/image113.wmf"/></Relationships>
</file>

<file path=ppt/slides/_rels/slide13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2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11.png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3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2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15.png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15.xml"/><Relationship Id="rId4" Type="http://schemas.openxmlformats.org/officeDocument/2006/relationships/image" Target="../media/image87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16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91.png"/><Relationship Id="rId11" Type="http://schemas.openxmlformats.org/officeDocument/2006/relationships/image" Target="../media/image118.wmf"/><Relationship Id="rId5" Type="http://schemas.openxmlformats.org/officeDocument/2006/relationships/image" Target="../media/image88.png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117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5.xml"/><Relationship Id="rId4" Type="http://schemas.openxmlformats.org/officeDocument/2006/relationships/image" Target="../media/image8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0.xml"/><Relationship Id="rId5" Type="http://schemas.openxmlformats.org/officeDocument/2006/relationships/image" Target="../media/image87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0.xml"/><Relationship Id="rId5" Type="http://schemas.openxmlformats.org/officeDocument/2006/relationships/image" Target="../media/image87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102.wmf"/><Relationship Id="rId3" Type="http://schemas.openxmlformats.org/officeDocument/2006/relationships/image" Target="../media/image92.png"/><Relationship Id="rId21" Type="http://schemas.openxmlformats.org/officeDocument/2006/relationships/oleObject" Target="../embeddings/oleObject15.bin"/><Relationship Id="rId7" Type="http://schemas.openxmlformats.org/officeDocument/2006/relationships/image" Target="../media/image97.wmf"/><Relationship Id="rId12" Type="http://schemas.openxmlformats.org/officeDocument/2006/relationships/image" Target="../media/image99.wmf"/><Relationship Id="rId17" Type="http://schemas.openxmlformats.org/officeDocument/2006/relationships/oleObject" Target="../embeddings/oleObject13.bin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01.wmf"/><Relationship Id="rId20" Type="http://schemas.openxmlformats.org/officeDocument/2006/relationships/image" Target="../media/image103.wmf"/><Relationship Id="rId1" Type="http://schemas.openxmlformats.org/officeDocument/2006/relationships/slideLayout" Target="../slideLayouts/slideLayout45.xml"/><Relationship Id="rId6" Type="http://schemas.openxmlformats.org/officeDocument/2006/relationships/oleObject" Target="../embeddings/oleObject8.bin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87.png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88.png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93.png"/><Relationship Id="rId9" Type="http://schemas.openxmlformats.org/officeDocument/2006/relationships/image" Target="../media/image98.wmf"/><Relationship Id="rId14" Type="http://schemas.openxmlformats.org/officeDocument/2006/relationships/image" Target="../media/image100.wmf"/><Relationship Id="rId22" Type="http://schemas.openxmlformats.org/officeDocument/2006/relationships/image" Target="../media/image104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87.png"/><Relationship Id="rId4" Type="http://schemas.openxmlformats.org/officeDocument/2006/relationships/image" Target="../media/image9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87.png"/><Relationship Id="rId4" Type="http://schemas.openxmlformats.org/officeDocument/2006/relationships/image" Target="../media/image9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87.png"/><Relationship Id="rId4" Type="http://schemas.openxmlformats.org/officeDocument/2006/relationships/image" Target="../media/image9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F72CED-4AC0-CF4C-8C6C-1B5F5C6E6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013" y="3429000"/>
            <a:ext cx="5956039" cy="2667000"/>
          </a:xfrm>
        </p:spPr>
        <p:txBody>
          <a:bodyPr/>
          <a:lstStyle/>
          <a:p>
            <a:r>
              <a:rPr lang="en-US" dirty="0"/>
              <a:t>Symmetric IRB</a:t>
            </a:r>
          </a:p>
          <a:p>
            <a:r>
              <a:rPr lang="en-US" dirty="0"/>
              <a:t>L3 Distributed-Gateway</a:t>
            </a:r>
          </a:p>
          <a:p>
            <a:r>
              <a:rPr lang="en-US" dirty="0"/>
              <a:t>VSX Logical VTEP</a:t>
            </a:r>
          </a:p>
          <a:p>
            <a:r>
              <a:rPr lang="en-US" dirty="0"/>
              <a:t>DCN </a:t>
            </a:r>
            <a:r>
              <a:rPr lang="en-US" dirty="0" err="1"/>
              <a:t>iBGP</a:t>
            </a:r>
            <a:endParaRPr lang="en-US" dirty="0"/>
          </a:p>
          <a:p>
            <a:r>
              <a:rPr lang="en-US" dirty="0"/>
              <a:t>Campus-to-DC </a:t>
            </a:r>
            <a:r>
              <a:rPr lang="en-US" dirty="0" err="1"/>
              <a:t>eBGP</a:t>
            </a:r>
            <a:br>
              <a:rPr lang="en-US" dirty="0"/>
            </a:br>
            <a:r>
              <a:rPr lang="en-US" dirty="0"/>
              <a:t>Border Gateway IVRL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Aruba Switching TME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FCA69-4A0E-DC4F-B366-AE988AF13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EVPN VXLAN</a:t>
            </a:r>
          </a:p>
        </p:txBody>
      </p:sp>
    </p:spTree>
    <p:extLst>
      <p:ext uri="{BB962C8B-B14F-4D97-AF65-F5344CB8AC3E}">
        <p14:creationId xmlns:p14="http://schemas.microsoft.com/office/powerpoint/2010/main" val="414803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Spine-1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70" name="Rounded Rectangle 169"/>
          <p:cNvSpPr/>
          <p:nvPr/>
        </p:nvSpPr>
        <p:spPr bwMode="ltGray">
          <a:xfrm>
            <a:off x="7056347" y="1573362"/>
            <a:ext cx="1436048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7317203" y="1256287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Spine-1</a:t>
            </a: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2A45"/>
                </a:solidFill>
                <a:effectLst/>
                <a:uLnTx/>
                <a:uFillTx/>
                <a:latin typeface="Arial"/>
                <a:ea typeface="Open Sans Light" panose="020B0306030504020204" pitchFamily="34" charset="0"/>
                <a:cs typeface="Open Sans Light" panose="020B0306030504020204" pitchFamily="34" charset="0"/>
              </a:rPr>
              <a:t>ROPs to Leafs / Loopback</a:t>
            </a:r>
          </a:p>
        </p:txBody>
      </p:sp>
      <p:sp>
        <p:nvSpPr>
          <p:cNvPr id="174" name="Rounded Rectangle 173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5" name="Rounded Rectangle 174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5882030" y="3021498"/>
            <a:ext cx="6262642" cy="383650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69" name="Rectangle 168"/>
          <p:cNvSpPr/>
          <p:nvPr/>
        </p:nvSpPr>
        <p:spPr>
          <a:xfrm>
            <a:off x="340157" y="1540191"/>
            <a:ext cx="6019825" cy="51552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1/1/25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routing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192.168.3.0/31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1/1/26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routing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192.168.3.2/31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1/1/27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routing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192.168.3.4/31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1/1/28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routing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192.168.3.6/31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loopback 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192.168.1.1/32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2554510" y="1684783"/>
            <a:ext cx="1741290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L3 Link to Leaf1-A (8325-1)</a:t>
            </a:r>
          </a:p>
        </p:txBody>
      </p:sp>
      <p:sp>
        <p:nvSpPr>
          <p:cNvPr id="177" name="Rectangle 176"/>
          <p:cNvSpPr/>
          <p:nvPr/>
        </p:nvSpPr>
        <p:spPr bwMode="ltGray">
          <a:xfrm>
            <a:off x="2549932" y="2888294"/>
            <a:ext cx="1741290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L3 Link to Leaf1-B (8325-2)</a:t>
            </a:r>
          </a:p>
        </p:txBody>
      </p:sp>
      <p:sp>
        <p:nvSpPr>
          <p:cNvPr id="178" name="Rectangle 177"/>
          <p:cNvSpPr/>
          <p:nvPr/>
        </p:nvSpPr>
        <p:spPr bwMode="ltGray">
          <a:xfrm>
            <a:off x="2549932" y="4037783"/>
            <a:ext cx="1741290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L3 Link to Leaf2-A (8325-3)</a:t>
            </a:r>
          </a:p>
        </p:txBody>
      </p:sp>
      <p:sp>
        <p:nvSpPr>
          <p:cNvPr id="179" name="Rectangle 178"/>
          <p:cNvSpPr/>
          <p:nvPr/>
        </p:nvSpPr>
        <p:spPr bwMode="ltGray">
          <a:xfrm>
            <a:off x="2552443" y="5256250"/>
            <a:ext cx="1741290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L3 Link to Leaf2-B (8325-4)</a:t>
            </a:r>
          </a:p>
        </p:txBody>
      </p:sp>
    </p:spTree>
    <p:extLst>
      <p:ext uri="{BB962C8B-B14F-4D97-AF65-F5344CB8AC3E}">
        <p14:creationId xmlns:p14="http://schemas.microsoft.com/office/powerpoint/2010/main" val="169602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Leaf1-B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440" y="1736812"/>
            <a:ext cx="5990616" cy="48320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[5]:[0]:[0]:[24]:[10.2.20.0]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120</a:t>
            </a:r>
          </a:p>
        </p:txBody>
      </p:sp>
    </p:spTree>
    <p:extLst>
      <p:ext uri="{BB962C8B-B14F-4D97-AF65-F5344CB8AC3E}">
        <p14:creationId xmlns:p14="http://schemas.microsoft.com/office/powerpoint/2010/main" val="23845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Leaf2-A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5234532" cy="5078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8325-3# show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192.168.1.5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658582"/>
            <a:ext cx="5184576" cy="6001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[5]:[0]:[0]:[24]:[10.1.11.0]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[5]:[0]:[0]:[24]:[10.1.11.0]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[5]:[0]:[0]:[24]:[10.1.12.0]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[2]:[0]:[0]:[12:00:00:00:01:00]:[10.1.12.1]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[5]:[0]:[0]:[24]:[10.2.20.0]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72</a:t>
            </a:r>
          </a:p>
        </p:txBody>
      </p:sp>
    </p:spTree>
    <p:extLst>
      <p:ext uri="{BB962C8B-B14F-4D97-AF65-F5344CB8AC3E}">
        <p14:creationId xmlns:p14="http://schemas.microsoft.com/office/powerpoint/2010/main" val="19855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Leaf2-B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5234532" cy="4339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8325-4#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192.168.1.6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332656"/>
            <a:ext cx="5184576" cy="62786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[5]:[0]:[0]:[24]:[10.1.11.0]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[5]:[0]:[0]:[24]:[10.1.11.0]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[5]:[0]:[0]:[24]:[10.1.12.0]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[5]:[0]:[0]:[24]:[10.1.12.0]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[5]:[0]:[0]:[24]:[10.1.12.0]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</p:txBody>
      </p:sp>
    </p:spTree>
    <p:extLst>
      <p:ext uri="{BB962C8B-B14F-4D97-AF65-F5344CB8AC3E}">
        <p14:creationId xmlns:p14="http://schemas.microsoft.com/office/powerpoint/2010/main" val="17629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Leaf2-B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7588" y="1160748"/>
            <a:ext cx="6170636" cy="54784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[5]:[0]:[0]:[24]:[10.2.20.0]      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120</a:t>
            </a:r>
          </a:p>
        </p:txBody>
      </p:sp>
    </p:spTree>
    <p:extLst>
      <p:ext uri="{BB962C8B-B14F-4D97-AF65-F5344CB8AC3E}">
        <p14:creationId xmlns:p14="http://schemas.microsoft.com/office/powerpoint/2010/main" val="28120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6423" y="0"/>
            <a:ext cx="9306001" cy="2708275"/>
          </a:xfrm>
        </p:spPr>
        <p:txBody>
          <a:bodyPr/>
          <a:lstStyle/>
          <a:p>
            <a:r>
              <a:rPr lang="en-US" dirty="0"/>
              <a:t>Distinct VRF RD Option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On each CX nodes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000" i="1" dirty="0"/>
              <a:t>Impact on RT5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5446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440" y="1137192"/>
            <a:ext cx="5234532" cy="57246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[2]:[0]:[0]:[00:50:56:8e:32:e8]:[10.2.20.10]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Spine-1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-11228"/>
            <a:ext cx="5184576" cy="8402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[2]:[0]:[0]:[00:50:56:8e:6b:d8]:[10.2.20.11]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[2]:[0]:[0]:[00:50:56:8e:6b:d8]:[10.2.20.11]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[2]:[0]:[0]:[00:50:56:8e:61:91]:[10.1.10.10]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[2]:[0]:[0]:[00:50:56:8e:61:91]:[10.1.10.10]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[2]:[0]:[0]:[12:00:00:00:01:00]:[10.1.11.1]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[2]:[0]:[0]:[12:00:00:00:01:00]:[10.1.11.1]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192.168.1.4:2  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192.168.1.6:2  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[2]:[0]:[0]:[00:50:56:8e:32:e8]:[10.2.20.10]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[2]:[0]:[0]:[00:50:56:8e:32:e8]:[10.2.20.10]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[2]:[0]:[0]:[00:50:56:8e:32:e8]:[]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[2]:[0]:[0]:[00:50:56:8e:32:e8]:[]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[2]:[0]:[0]:[00:50:56:8e:6b:d8]:[10.2.20.11]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[2]:[0]:[0]:[00:50:56:8e:6b:d8]:[10.2.20.11]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100</a:t>
            </a:r>
          </a:p>
        </p:txBody>
      </p:sp>
    </p:spTree>
    <p:extLst>
      <p:ext uri="{BB962C8B-B14F-4D97-AF65-F5344CB8AC3E}">
        <p14:creationId xmlns:p14="http://schemas.microsoft.com/office/powerpoint/2010/main" val="355301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440" y="1041023"/>
            <a:ext cx="5666580" cy="58169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extcommunity</a:t>
            </a:r>
            <a:endParaRPr lang="en-US" sz="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Ext-Community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   65001:10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   65001:10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   65001:10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   65001:10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   65001:11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   65001:11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   65001:12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   65001:12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[2]:[0]:[0]:[00:50:56:8e:32:e8]:[10.2.20.10]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   65001:268445476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   65001:268445476</a:t>
            </a:r>
            <a:endParaRPr lang="nn-NO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Spine-1 – with extended communities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498533" y="0"/>
            <a:ext cx="5693467" cy="8402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   65001:268445476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   65001:268445476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   65001:1,02:00:00:00:01:00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192.168.11.3       65001:1,02:00:00:00:01:00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[5]:[0]:[0]:[24]:[10.1.11.0]                           192.168.11.3       65001:1,02:00:00:00:01:00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   65001:1,02:00:00:00:01:00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192.168.11.3       65001:1,02:00:00:00:01:00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[5]:[0]:[0]:[24]:[10.1.11.0]                           192.168.11.3       65001:1,02:00:00:00:01:00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192.168.11.5       65001:1,02:00:00:00:02:00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[5]:[0]:[0]:[24]:[10.1.12.0]                           192.168.11.5       65001:1,02:00:00:00:02:00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192.168.11.5       65001:1,02:00:00:00:02:00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[5]:[0]:[0]:[24]:[10.1.12.0]                           192.168.11.5       65001:1,02:00:00:00:02:00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   65001:1,65001:10,02:00:00:00:01:00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   65001:1,65001:11,02:00:00:00:01:00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   65001:1,65001:10,02:00:00:00:02:00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   65001:1,65001:12,02:00:00:00:02:00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   65001:2,02:00:00:00:01:00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192.168.11.3       65001:2,02:00:00:00:01:00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192.168.1.4:2  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   65001:2,02:00:00:00:01:00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192.168.11.3       65001:2,02:00:00:00:01:00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192.168.11.5       65001:2,02:00:00:00:02:00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192.168.1.6:2  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192.168.11.5       65001:2,02:00:00:00:02:00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[2]:[0]:[0]:[00:50:56:8e:32:e8]:[10.2.20.10]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   65001:2,65001:268445476,02:00:00:00:01:00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100</a:t>
            </a:r>
          </a:p>
        </p:txBody>
      </p:sp>
    </p:spTree>
    <p:extLst>
      <p:ext uri="{BB962C8B-B14F-4D97-AF65-F5344CB8AC3E}">
        <p14:creationId xmlns:p14="http://schemas.microsoft.com/office/powerpoint/2010/main" val="471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440" y="1133356"/>
            <a:ext cx="5234532" cy="57246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192.168.1.3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[2]:[0]:[0]:[00:50:56:8e:32:e8]:[10.2.20.10]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[2]:[0]:[0]:[00:50:56:8e:6b:d8]:[10.2.20.11]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[2]:[0]:[0]:[00:50:56:8e:6b:d8]:[10.2.20.11]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Leaf1-A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0"/>
            <a:ext cx="5184576" cy="7755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[5]:[0]:[0]:[24]:[10.1.11.0]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[5]:[0]:[0]:[24]:[10.2.20.0]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192.168.1.4:2  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192.168.1.6:2  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[2]:[0]:[0]:[00:50:56:8e:32:e8]:[10.2.20.10]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[2]:[0]:[0]:[00:50:56:8e:6b:d8]:[10.2.20.11]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[2]:[0]:[0]:[00:50:56:8e:6b:d8]:[10.2.20.11]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90</a:t>
            </a:r>
          </a:p>
        </p:txBody>
      </p:sp>
    </p:spTree>
    <p:extLst>
      <p:ext uri="{BB962C8B-B14F-4D97-AF65-F5344CB8AC3E}">
        <p14:creationId xmlns:p14="http://schemas.microsoft.com/office/powerpoint/2010/main" val="312730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Leaf1-B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5234532" cy="47089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8325-2#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l2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192.168.1.4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152636"/>
            <a:ext cx="5184576" cy="65556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[2]:[0]:[0]:[00:50:56:8e:32:e8]:[10.2.20.10]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[5]:[0]:[0]:[24]:[10.1.11.0]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[5]:[0]:[0]:[24]:[10.1.11.0]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[5]:[0]:[0]:[24]:[10.1.11.0]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[5]:[0]:[0]:[24]:[10.1.12.0]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[5]:[0]:[0]:[24]:[10.1.12.0]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[5]:[0]:[0]:[24]:[10.1.12.0]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[5]:[0]:[0]:[24]:[10.1.12.0]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</p:txBody>
      </p:sp>
    </p:spTree>
    <p:extLst>
      <p:ext uri="{BB962C8B-B14F-4D97-AF65-F5344CB8AC3E}">
        <p14:creationId xmlns:p14="http://schemas.microsoft.com/office/powerpoint/2010/main" val="229478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Leaf1-B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255" y="1736812"/>
            <a:ext cx="5305726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192.168.1.4:2  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[5]:[0]:[0]:[24]:[10.2.20.0]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192.168.1.6:2  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192.168.11.5    0          100        0      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708883" y="1736812"/>
            <a:ext cx="5291774" cy="18466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[2]:[0]:[0]:[00:50:56:8e:32:e8]:[10.2.20.10]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132</a:t>
            </a:r>
          </a:p>
        </p:txBody>
      </p:sp>
    </p:spTree>
    <p:extLst>
      <p:ext uri="{BB962C8B-B14F-4D97-AF65-F5344CB8AC3E}">
        <p14:creationId xmlns:p14="http://schemas.microsoft.com/office/powerpoint/2010/main" val="10354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Spine-1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70" name="Rounded Rectangle 169"/>
          <p:cNvSpPr/>
          <p:nvPr/>
        </p:nvSpPr>
        <p:spPr bwMode="ltGray">
          <a:xfrm>
            <a:off x="7056347" y="1573362"/>
            <a:ext cx="1436048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7317203" y="1256287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Spine-1</a:t>
            </a:r>
          </a:p>
        </p:txBody>
      </p:sp>
      <p:sp>
        <p:nvSpPr>
          <p:cNvPr id="172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2A45"/>
                </a:solidFill>
                <a:effectLst/>
                <a:uLnTx/>
                <a:uFillTx/>
                <a:latin typeface="Arial"/>
                <a:ea typeface="Open Sans Light" panose="020B0306030504020204" pitchFamily="34" charset="0"/>
                <a:cs typeface="Open Sans Light" panose="020B0306030504020204" pitchFamily="34" charset="0"/>
              </a:rPr>
              <a:t>Routing</a:t>
            </a:r>
          </a:p>
        </p:txBody>
      </p:sp>
      <p:sp>
        <p:nvSpPr>
          <p:cNvPr id="178" name="Rounded Rectangle 177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5882030" y="3021498"/>
            <a:ext cx="6262642" cy="383650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69" name="Rectangle 168"/>
          <p:cNvSpPr/>
          <p:nvPr/>
        </p:nvSpPr>
        <p:spPr>
          <a:xfrm>
            <a:off x="340158" y="1540191"/>
            <a:ext cx="5640160" cy="47705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router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router-id 192.168.1.1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 optional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max-metric router-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lsa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include-stub on-startup 300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passive-interface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area 0.0.0.0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router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65001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router-id 192.168.1.1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 optional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trap-enable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fast-external-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fallover</a:t>
            </a:r>
            <a:endParaRPr lang="en-US" sz="800" i="1" dirty="0"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log-neighbor-changes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deterministic-med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always-compare-med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leaf peer-group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leaf remote-as 65001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leaf description Leaf RR clients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 optional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neighbor leaf password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neighbor leaf fall-over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leaf update-source loopback 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192.168.1.3 peer-group leaf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192.168.1.4 peer-group leaf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192.168.1.5 peer-group leaf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192.168.1.6 peer-group leaf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address-family l2vpn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leaf route-reflector-client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leaf send-community extended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192.168.1.3 activate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192.168.1.4 activate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192.168.1.5 activate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192.168.1.6 activate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exit-address-family</a:t>
            </a:r>
          </a:p>
        </p:txBody>
      </p:sp>
      <p:sp>
        <p:nvSpPr>
          <p:cNvPr id="4" name="Rectangle 3"/>
          <p:cNvSpPr/>
          <p:nvPr/>
        </p:nvSpPr>
        <p:spPr bwMode="ltGray">
          <a:xfrm>
            <a:off x="2378884" y="3310886"/>
            <a:ext cx="2749653" cy="18842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>
                <a:solidFill>
                  <a:schemeClr val="accent2"/>
                </a:solidFill>
              </a:rPr>
              <a:t>If used, must be the same in the BGP domain</a:t>
            </a:r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175" name="Rectangle 174"/>
          <p:cNvSpPr/>
          <p:nvPr/>
        </p:nvSpPr>
        <p:spPr bwMode="ltGray">
          <a:xfrm>
            <a:off x="3858382" y="1972528"/>
            <a:ext cx="1496324" cy="1780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Optional best practices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3246192" y="4594048"/>
            <a:ext cx="2291342" cy="18842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 err="1">
                <a:solidFill>
                  <a:schemeClr val="accent2"/>
                </a:solidFill>
              </a:rPr>
              <a:t>iBGP</a:t>
            </a:r>
            <a:r>
              <a:rPr lang="en-US" sz="1000" dirty="0">
                <a:solidFill>
                  <a:schemeClr val="accent2"/>
                </a:solidFill>
              </a:rPr>
              <a:t> peering between loopbacks</a:t>
            </a:r>
          </a:p>
        </p:txBody>
      </p:sp>
      <p:sp>
        <p:nvSpPr>
          <p:cNvPr id="177" name="Rectangle 176"/>
          <p:cNvSpPr/>
          <p:nvPr/>
        </p:nvSpPr>
        <p:spPr bwMode="ltGray">
          <a:xfrm>
            <a:off x="3246911" y="5261910"/>
            <a:ext cx="1369904" cy="18842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Spines are </a:t>
            </a:r>
            <a:r>
              <a:rPr lang="en-US" sz="1000" dirty="0" err="1">
                <a:solidFill>
                  <a:schemeClr val="accent2"/>
                </a:solidFill>
              </a:rPr>
              <a:t>iBGP</a:t>
            </a:r>
            <a:r>
              <a:rPr lang="en-US" sz="1000" dirty="0">
                <a:solidFill>
                  <a:schemeClr val="accent2"/>
                </a:solidFill>
              </a:rPr>
              <a:t> RR</a:t>
            </a:r>
          </a:p>
        </p:txBody>
      </p:sp>
      <p:sp>
        <p:nvSpPr>
          <p:cNvPr id="180" name="Rectangle 179"/>
          <p:cNvSpPr/>
          <p:nvPr/>
        </p:nvSpPr>
        <p:spPr bwMode="ltGray">
          <a:xfrm>
            <a:off x="3248574" y="5513111"/>
            <a:ext cx="2218309" cy="29960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Extended community is required for EVPN NLRI</a:t>
            </a:r>
          </a:p>
        </p:txBody>
      </p:sp>
    </p:spTree>
    <p:extLst>
      <p:ext uri="{BB962C8B-B14F-4D97-AF65-F5344CB8AC3E}">
        <p14:creationId xmlns:p14="http://schemas.microsoft.com/office/powerpoint/2010/main" val="72824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Leaf2-A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5234532" cy="5078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8325-3#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l2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192.168.1.5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[2]:[0]:[0]:[00:50:56:8e:32:e8]:[10.2.20.10]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0"/>
            <a:ext cx="5184576" cy="8402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[2]:[0]:[0]:[00:50:56:8e:6b:d8]:[10.2.20.11]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[3]:[0]:[192.168.11.5]      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[5]:[0]:[0]:[24]:[10.1.12.0]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[2]:[0]:[0]:[00:50:56:8e:61:91]:[10.1.10.10]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[2]:[0]:[0]:[00:50:56:8e:61:91]:[10.1.10.10]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  [2]:[0]:[0]:[00:50:56:8e:61:91]:[]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[2]:[0]:[0]:[12:00:00:00:01:00]:[10.1.11.1]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[2]:[0]:[0]:[12:00:00:00:01:00]:[10.1.11.1]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[2]:[0]:[0]:[12:00:00:00:01:00]:[10.1.12.1]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192.168.1.4:2  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[5]:[0]:[0]:[24]:[10.2.20.0]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192.168.1.6:2  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[2]:[0]:[0]:[00:50:56:8e:32:e8]:[10.2.20.10]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[2]:[0]:[0]:[00:50:56:8e:32:e8]:[10.2.20.10]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[2]:[0]:[0]:[00:50:56:8e:32:e8]:[]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[2]:[0]:[0]:[00:50:56:8e:32:e8]:[]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[2]:[0]:[0]:[00:50:56:8e:6b:d8]:[10.2.20.11]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92</a:t>
            </a:r>
          </a:p>
        </p:txBody>
      </p:sp>
    </p:spTree>
    <p:extLst>
      <p:ext uri="{BB962C8B-B14F-4D97-AF65-F5344CB8AC3E}">
        <p14:creationId xmlns:p14="http://schemas.microsoft.com/office/powerpoint/2010/main" val="102042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440" y="1225689"/>
            <a:ext cx="5234532" cy="563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8325-4#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192.168.1.6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Leaf2-B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670285"/>
            <a:ext cx="5184576" cy="61863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[2]:[0]:[0]:[00:50:56:8e:32:e8]:[10.2.20.10]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[5]:[0]:[0]:[24]:[10.1.11.0]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[5]:[0]:[0]:[24]:[10.1.11.0]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[5]:[0]:[0]:[24]:[10.1.11.0]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[5]:[0]:[0]:[24]:[10.1.11.0]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[5]:[0]:[0]:[24]:[10.1.12.0]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[5]:[0]:[0]:[24]:[10.1.12.0]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[5]:[0]:[0]:[24]:[10.1.12.0]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</p:txBody>
      </p:sp>
    </p:spTree>
    <p:extLst>
      <p:ext uri="{BB962C8B-B14F-4D97-AF65-F5344CB8AC3E}">
        <p14:creationId xmlns:p14="http://schemas.microsoft.com/office/powerpoint/2010/main" val="36671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21364" y="80628"/>
            <a:ext cx="6170636" cy="6663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192.168.1.4:2  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192.168.1.6:2  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[5]:[0]:[0]:[24]:[10.2.20.0]               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134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Leaf2-B</a:t>
            </a:r>
          </a:p>
        </p:txBody>
      </p:sp>
    </p:spTree>
    <p:extLst>
      <p:ext uri="{BB962C8B-B14F-4D97-AF65-F5344CB8AC3E}">
        <p14:creationId xmlns:p14="http://schemas.microsoft.com/office/powerpoint/2010/main" val="103845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VRF routes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198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VRF1 IP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Leaf1-A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440" y="1736812"/>
            <a:ext cx="5522564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</a:t>
            </a:r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ip route vrf VRF1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Displaying ipv4 routes selected for forwarding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'[x/y]' denotes [distance/metric]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0.0.0.0/0, vrf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192.168.4.0[vrf SERVICES],  [200/0],  bgp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10.1.10.0/24, vrf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vlan10,  [0/0],  connected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10.1.10.1/32, vrf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vlan10,  [0/0],  local</a:t>
            </a:r>
          </a:p>
          <a:p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10.1.10.11/32, vrf VRF1</a:t>
            </a:r>
          </a:p>
          <a:p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192.168.11.5[vrf default],  [200/0],  bgp,  encap vxlan,  l3vni 100001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10.1.11.0/24, vrf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vlan11,  [0/0],  connected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10.1.11.1/32, vrf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vlan11,  [0/0],  local</a:t>
            </a:r>
          </a:p>
          <a:p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10.1.12.0/24, vrf VRF1</a:t>
            </a:r>
          </a:p>
          <a:p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192.168.11.5[vrf default],  [200/0],  bgp,  encap vxlan,  l3vni 100001</a:t>
            </a:r>
          </a:p>
          <a:p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10.1.12.1/32, vrf VRF1</a:t>
            </a:r>
          </a:p>
          <a:p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192.168.11.5[vrf default],  [200/0],  bgp,  encap vxlan,  l3vni 100001</a:t>
            </a:r>
          </a:p>
          <a:p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10.1.12.10/32, vrf VRF1</a:t>
            </a:r>
          </a:p>
          <a:p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192.168.11.5[vrf default],  [200/0],  bgp,  encap vxlan,  l3vni 100001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085" y="2060848"/>
            <a:ext cx="5339916" cy="423650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100556" y="5697252"/>
            <a:ext cx="864096" cy="60009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522043" y="5698030"/>
            <a:ext cx="864096" cy="60009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VRF1 IP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Leaf2-A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440" y="1736812"/>
            <a:ext cx="6098628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8325-3# </a:t>
            </a:r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ip route vrf VRF1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Displaying ipv4 routes selected for forwarding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'[x/y]' denotes [distance/metric]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0.0.0.0/0, vrf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192.168.11.3[vrf default],  [200/0],  bgp,  encap vxlan,  l3vni 100001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10.1.10.0/24, vrf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vlan10,  [0/0],  connected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10.1.10.1/32, vrf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vlan10,  [0/0],  local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10.1.10.10/32, vrf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192.168.11.3[vrf default],  [200/0],  bgp,  encap vxlan,  l3vni 100001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10.1.11.0/24, vrf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192.168.11.3[vrf default],  [200/0],  bgp,  encap vxlan,  l3vni 100001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10.1.11.1/32, vrf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192.168.11.3[vrf default],  [200/0],  bgp,  encap vxlan,  l3vni 100001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10.1.11.10/32, vrf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192.168.11.3[vrf default],  [200/0],  bgp,  encap vxlan,  l3vni 100001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10.1.12.0/24, vrf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vlan12,  [0/0],  connected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10.1.12.1/32, vrf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vlan12,  [0/0],  local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085" y="2060848"/>
            <a:ext cx="5339916" cy="423650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100556" y="5697252"/>
            <a:ext cx="864096" cy="60009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VRF1 ARP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Leaf1-A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440" y="1736812"/>
            <a:ext cx="6098628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</a:t>
            </a:r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arp vrf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IPv4 Address     MAC                Port         Physical Port              State      VRF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-----------------------------------------------------------------------------------------------10.1.11.10       00:50:56:8e:4d:9c  vlan11       lag1                       reachable 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10.1.10.10       00:50:56:8e:61:91  vlan10       lag1                       reachable 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10.1.10.11       00:50:56:86:2d:79  vlan10       vxlan1(192.168.11.5)       permanent 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ARP Entries Listed- 3.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085" y="2060848"/>
            <a:ext cx="5339916" cy="42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VXLAN Tunnels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95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VXLAN Tunnels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/>
              <a:t>Leaf1-A</a:t>
            </a:r>
            <a:endParaRPr lang="en-US" dirty="0">
              <a:solidFill>
                <a:srgbClr val="0D2A45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034045" cy="39703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</a:t>
            </a:r>
            <a:r>
              <a:rPr lang="it-IT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interface vxlan 1</a:t>
            </a:r>
          </a:p>
          <a:p>
            <a:endParaRPr lang="it-IT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vxlan1 is up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Admin state is up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Description: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Underlay VRF: default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Destination UDP port: 4789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VTEP source IPv4 address: 192.168.11.3</a:t>
            </a:r>
          </a:p>
          <a:p>
            <a:endParaRPr lang="it-IT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Routing      VLAN   VRF          VTEP Peers        Origin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 ------------ ------ ------------ ----------------- --------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10010      disabled     10     --           192.168.11.5      evpn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10011      disabled     11     --           --                --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10020      disabled     20     --           192.168.11.5      evpn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100001     enabled      --     VRF1         192.168.11.5      evpn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100002     enabled      --     VRF2         192.168.11.5      evpn</a:t>
            </a:r>
          </a:p>
          <a:p>
            <a:endParaRPr lang="it-IT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Aggregate Statistics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Decap: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27 input packets                3078 bytes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87 broadcast packets            9918 bytes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0 drop packets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Encap: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55424 output packets            5672314 bytes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273 BUM packets                 82446 bytes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0 drop packets</a:t>
            </a:r>
          </a:p>
          <a:p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82030" y="1684783"/>
            <a:ext cx="6432674" cy="5034011"/>
            <a:chOff x="5882030" y="1684783"/>
            <a:chExt cx="6432674" cy="5034011"/>
          </a:xfrm>
        </p:grpSpPr>
        <p:sp>
          <p:nvSpPr>
            <p:cNvPr id="517" name="Rounded Rectangle 516"/>
            <p:cNvSpPr/>
            <p:nvPr/>
          </p:nvSpPr>
          <p:spPr bwMode="ltGray">
            <a:xfrm>
              <a:off x="9587832" y="3659471"/>
              <a:ext cx="1870892" cy="64230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schemeClr val="accent1"/>
                </a:solidFill>
              </a:endParaRPr>
            </a:p>
          </p:txBody>
        </p:sp>
        <p:sp>
          <p:nvSpPr>
            <p:cNvPr id="493" name="Rounded Rectangle 492"/>
            <p:cNvSpPr/>
            <p:nvPr/>
          </p:nvSpPr>
          <p:spPr bwMode="ltGray">
            <a:xfrm>
              <a:off x="6588166" y="3656692"/>
              <a:ext cx="1870892" cy="64230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schemeClr val="accent1"/>
                </a:solidFill>
              </a:endParaRPr>
            </a:p>
          </p:txBody>
        </p:sp>
        <p:cxnSp>
          <p:nvCxnSpPr>
            <p:cNvPr id="494" name="Straight Connector 493"/>
            <p:cNvCxnSpPr/>
            <p:nvPr/>
          </p:nvCxnSpPr>
          <p:spPr>
            <a:xfrm>
              <a:off x="7131639" y="4119899"/>
              <a:ext cx="7939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5" name="Oval 494"/>
            <p:cNvSpPr/>
            <p:nvPr/>
          </p:nvSpPr>
          <p:spPr bwMode="ltGray">
            <a:xfrm>
              <a:off x="7466247" y="3916049"/>
              <a:ext cx="76694" cy="257337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cxnSp>
          <p:nvCxnSpPr>
            <p:cNvPr id="496" name="Straight Connector 495"/>
            <p:cNvCxnSpPr/>
            <p:nvPr/>
          </p:nvCxnSpPr>
          <p:spPr>
            <a:xfrm>
              <a:off x="7131639" y="3977238"/>
              <a:ext cx="77032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7" name="Rounded Rectangle 496"/>
            <p:cNvSpPr/>
            <p:nvPr/>
          </p:nvSpPr>
          <p:spPr bwMode="ltGray">
            <a:xfrm>
              <a:off x="7159307" y="3892698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1/1/49</a:t>
              </a:r>
            </a:p>
          </p:txBody>
        </p:sp>
        <p:sp>
          <p:nvSpPr>
            <p:cNvPr id="498" name="Rounded Rectangle 497"/>
            <p:cNvSpPr/>
            <p:nvPr/>
          </p:nvSpPr>
          <p:spPr bwMode="ltGray">
            <a:xfrm>
              <a:off x="7666005" y="3886750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1/1/49</a:t>
              </a:r>
            </a:p>
          </p:txBody>
        </p:sp>
        <p:sp>
          <p:nvSpPr>
            <p:cNvPr id="500" name="Rounded Rectangle 499"/>
            <p:cNvSpPr/>
            <p:nvPr/>
          </p:nvSpPr>
          <p:spPr bwMode="ltGray">
            <a:xfrm>
              <a:off x="7113385" y="3923234"/>
              <a:ext cx="868340" cy="26002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accent4"/>
                  </a:solidFill>
                </a:rPr>
                <a:t>ISL (LAG256)</a:t>
              </a:r>
            </a:p>
          </p:txBody>
        </p:sp>
        <p:cxnSp>
          <p:nvCxnSpPr>
            <p:cNvPr id="501" name="Straight Connector 500"/>
            <p:cNvCxnSpPr/>
            <p:nvPr/>
          </p:nvCxnSpPr>
          <p:spPr>
            <a:xfrm>
              <a:off x="7121907" y="3798959"/>
              <a:ext cx="78005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" name="TextBox 501"/>
            <p:cNvSpPr txBox="1"/>
            <p:nvPr/>
          </p:nvSpPr>
          <p:spPr>
            <a:xfrm>
              <a:off x="5882030" y="3763369"/>
              <a:ext cx="769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46569"/>
                  </a:solidFill>
                </a:rPr>
                <a:t>8325-1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15.136.40.237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L0: 192.168.1.3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L1: 192.168.11.3</a:t>
              </a:r>
            </a:p>
          </p:txBody>
        </p:sp>
        <p:sp>
          <p:nvSpPr>
            <p:cNvPr id="503" name="TextBox 502"/>
            <p:cNvSpPr txBox="1"/>
            <p:nvPr/>
          </p:nvSpPr>
          <p:spPr>
            <a:xfrm>
              <a:off x="8394416" y="3770497"/>
              <a:ext cx="786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8325-2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15.136.40.238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L1: 192.168.11.3</a:t>
              </a:r>
            </a:p>
          </p:txBody>
        </p:sp>
        <p:grpSp>
          <p:nvGrpSpPr>
            <p:cNvPr id="504" name="Group 503"/>
            <p:cNvGrpSpPr/>
            <p:nvPr/>
          </p:nvGrpSpPr>
          <p:grpSpPr>
            <a:xfrm>
              <a:off x="7884656" y="3692510"/>
              <a:ext cx="541045" cy="562798"/>
              <a:chOff x="2255870" y="791793"/>
              <a:chExt cx="541045" cy="562798"/>
            </a:xfrm>
          </p:grpSpPr>
          <p:sp>
            <p:nvSpPr>
              <p:cNvPr id="505" name="Rounded Rectangle 504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06" name="Picture 50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grpSp>
          <p:nvGrpSpPr>
            <p:cNvPr id="507" name="Group 506"/>
            <p:cNvGrpSpPr/>
            <p:nvPr/>
          </p:nvGrpSpPr>
          <p:grpSpPr>
            <a:xfrm>
              <a:off x="6629195" y="3695965"/>
              <a:ext cx="541045" cy="562798"/>
              <a:chOff x="2255870" y="791793"/>
              <a:chExt cx="541045" cy="562798"/>
            </a:xfrm>
          </p:grpSpPr>
          <p:sp>
            <p:nvSpPr>
              <p:cNvPr id="508" name="Rounded Rectangle 507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09" name="Picture 50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11" name="Rounded Rectangle 510"/>
            <p:cNvSpPr/>
            <p:nvPr/>
          </p:nvSpPr>
          <p:spPr bwMode="ltGray">
            <a:xfrm>
              <a:off x="7161875" y="4130664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1/1/50</a:t>
              </a:r>
            </a:p>
          </p:txBody>
        </p:sp>
        <p:sp>
          <p:nvSpPr>
            <p:cNvPr id="512" name="Rounded Rectangle 511"/>
            <p:cNvSpPr/>
            <p:nvPr/>
          </p:nvSpPr>
          <p:spPr bwMode="ltGray">
            <a:xfrm>
              <a:off x="7668573" y="4124716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1/1/50</a:t>
              </a:r>
            </a:p>
          </p:txBody>
        </p:sp>
        <p:sp>
          <p:nvSpPr>
            <p:cNvPr id="513" name="Rounded Rectangle 512"/>
            <p:cNvSpPr/>
            <p:nvPr/>
          </p:nvSpPr>
          <p:spPr bwMode="ltGray">
            <a:xfrm>
              <a:off x="7155376" y="3713885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1/1/41</a:t>
              </a:r>
            </a:p>
          </p:txBody>
        </p:sp>
        <p:sp>
          <p:nvSpPr>
            <p:cNvPr id="514" name="Rounded Rectangle 513"/>
            <p:cNvSpPr/>
            <p:nvPr/>
          </p:nvSpPr>
          <p:spPr bwMode="ltGray">
            <a:xfrm>
              <a:off x="7662074" y="3707937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1/1/41</a:t>
              </a:r>
            </a:p>
          </p:txBody>
        </p:sp>
        <p:cxnSp>
          <p:nvCxnSpPr>
            <p:cNvPr id="518" name="Straight Connector 517"/>
            <p:cNvCxnSpPr/>
            <p:nvPr/>
          </p:nvCxnSpPr>
          <p:spPr>
            <a:xfrm>
              <a:off x="10131305" y="4122678"/>
              <a:ext cx="7939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Oval 518"/>
            <p:cNvSpPr/>
            <p:nvPr/>
          </p:nvSpPr>
          <p:spPr bwMode="ltGray">
            <a:xfrm>
              <a:off x="10465913" y="3918828"/>
              <a:ext cx="76694" cy="257337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cxnSp>
          <p:nvCxnSpPr>
            <p:cNvPr id="520" name="Straight Connector 519"/>
            <p:cNvCxnSpPr/>
            <p:nvPr/>
          </p:nvCxnSpPr>
          <p:spPr>
            <a:xfrm>
              <a:off x="10131305" y="3980017"/>
              <a:ext cx="77032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1" name="Rounded Rectangle 520"/>
            <p:cNvSpPr/>
            <p:nvPr/>
          </p:nvSpPr>
          <p:spPr bwMode="ltGray">
            <a:xfrm>
              <a:off x="10158973" y="3895477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1/1/55</a:t>
              </a:r>
            </a:p>
          </p:txBody>
        </p:sp>
        <p:sp>
          <p:nvSpPr>
            <p:cNvPr id="522" name="Rounded Rectangle 521"/>
            <p:cNvSpPr/>
            <p:nvPr/>
          </p:nvSpPr>
          <p:spPr bwMode="ltGray">
            <a:xfrm>
              <a:off x="10665671" y="3889529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1/1/55</a:t>
              </a:r>
            </a:p>
          </p:txBody>
        </p:sp>
        <p:sp>
          <p:nvSpPr>
            <p:cNvPr id="524" name="Rounded Rectangle 523"/>
            <p:cNvSpPr/>
            <p:nvPr/>
          </p:nvSpPr>
          <p:spPr bwMode="ltGray">
            <a:xfrm>
              <a:off x="10113051" y="3926013"/>
              <a:ext cx="868340" cy="26002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accent4"/>
                  </a:solidFill>
                </a:rPr>
                <a:t>ISL (LAG256)</a:t>
              </a:r>
            </a:p>
          </p:txBody>
        </p:sp>
        <p:cxnSp>
          <p:nvCxnSpPr>
            <p:cNvPr id="525" name="Straight Connector 524"/>
            <p:cNvCxnSpPr/>
            <p:nvPr/>
          </p:nvCxnSpPr>
          <p:spPr>
            <a:xfrm>
              <a:off x="10121573" y="3801738"/>
              <a:ext cx="78005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6" name="TextBox 525"/>
            <p:cNvSpPr txBox="1"/>
            <p:nvPr/>
          </p:nvSpPr>
          <p:spPr>
            <a:xfrm>
              <a:off x="8896326" y="3773276"/>
              <a:ext cx="76937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46569"/>
                  </a:solidFill>
                </a:rPr>
                <a:t>8325-3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15.136.40.233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L0: 192.168.1.5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L1: 192.168.11.5</a:t>
              </a:r>
            </a:p>
            <a:p>
              <a:pPr algn="r"/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527" name="TextBox 526"/>
            <p:cNvSpPr txBox="1"/>
            <p:nvPr/>
          </p:nvSpPr>
          <p:spPr>
            <a:xfrm>
              <a:off x="11394082" y="3773276"/>
              <a:ext cx="786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8325-4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15.136.40.234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L1: 192.168.11.5</a:t>
              </a:r>
            </a:p>
          </p:txBody>
        </p:sp>
        <p:grpSp>
          <p:nvGrpSpPr>
            <p:cNvPr id="528" name="Group 527"/>
            <p:cNvGrpSpPr/>
            <p:nvPr/>
          </p:nvGrpSpPr>
          <p:grpSpPr>
            <a:xfrm>
              <a:off x="10884322" y="3695289"/>
              <a:ext cx="541045" cy="562798"/>
              <a:chOff x="2255870" y="791793"/>
              <a:chExt cx="541045" cy="562798"/>
            </a:xfrm>
          </p:grpSpPr>
          <p:sp>
            <p:nvSpPr>
              <p:cNvPr id="529" name="Rounded Rectangle 528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30" name="Picture 5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grpSp>
          <p:nvGrpSpPr>
            <p:cNvPr id="531" name="Group 530"/>
            <p:cNvGrpSpPr/>
            <p:nvPr/>
          </p:nvGrpSpPr>
          <p:grpSpPr>
            <a:xfrm>
              <a:off x="9628861" y="3698744"/>
              <a:ext cx="541045" cy="562798"/>
              <a:chOff x="2255870" y="791793"/>
              <a:chExt cx="541045" cy="562798"/>
            </a:xfrm>
          </p:grpSpPr>
          <p:sp>
            <p:nvSpPr>
              <p:cNvPr id="532" name="Rounded Rectangle 531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33" name="Picture 53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35" name="Rounded Rectangle 534"/>
            <p:cNvSpPr/>
            <p:nvPr/>
          </p:nvSpPr>
          <p:spPr bwMode="ltGray">
            <a:xfrm>
              <a:off x="10161541" y="4133443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1/1/56</a:t>
              </a:r>
            </a:p>
          </p:txBody>
        </p:sp>
        <p:sp>
          <p:nvSpPr>
            <p:cNvPr id="536" name="Rounded Rectangle 535"/>
            <p:cNvSpPr/>
            <p:nvPr/>
          </p:nvSpPr>
          <p:spPr bwMode="ltGray">
            <a:xfrm>
              <a:off x="10668239" y="4127495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1/1/56</a:t>
              </a:r>
            </a:p>
          </p:txBody>
        </p:sp>
        <p:sp>
          <p:nvSpPr>
            <p:cNvPr id="537" name="Rounded Rectangle 536"/>
            <p:cNvSpPr/>
            <p:nvPr/>
          </p:nvSpPr>
          <p:spPr bwMode="ltGray">
            <a:xfrm>
              <a:off x="10155042" y="3716664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538" name="Rounded Rectangle 537"/>
            <p:cNvSpPr/>
            <p:nvPr/>
          </p:nvSpPr>
          <p:spPr bwMode="ltGray">
            <a:xfrm>
              <a:off x="10661740" y="3710716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grpSp>
          <p:nvGrpSpPr>
            <p:cNvPr id="556" name="Group 555"/>
            <p:cNvGrpSpPr/>
            <p:nvPr/>
          </p:nvGrpSpPr>
          <p:grpSpPr>
            <a:xfrm>
              <a:off x="7230590" y="1684783"/>
              <a:ext cx="541045" cy="562798"/>
              <a:chOff x="2255870" y="791793"/>
              <a:chExt cx="541045" cy="562798"/>
            </a:xfrm>
          </p:grpSpPr>
          <p:sp>
            <p:nvSpPr>
              <p:cNvPr id="557" name="Rounded Rectangle 556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58" name="Picture 55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59" name="TextBox 558"/>
            <p:cNvSpPr txBox="1"/>
            <p:nvPr/>
          </p:nvSpPr>
          <p:spPr>
            <a:xfrm>
              <a:off x="7705788" y="1781413"/>
              <a:ext cx="786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6300-5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15.136.40.245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192.168.1.1</a:t>
              </a:r>
            </a:p>
          </p:txBody>
        </p:sp>
        <p:grpSp>
          <p:nvGrpSpPr>
            <p:cNvPr id="560" name="Group 559"/>
            <p:cNvGrpSpPr/>
            <p:nvPr/>
          </p:nvGrpSpPr>
          <p:grpSpPr>
            <a:xfrm>
              <a:off x="10272084" y="1684783"/>
              <a:ext cx="541045" cy="562798"/>
              <a:chOff x="2255870" y="791793"/>
              <a:chExt cx="541045" cy="562798"/>
            </a:xfrm>
          </p:grpSpPr>
          <p:sp>
            <p:nvSpPr>
              <p:cNvPr id="561" name="Rounded Rectangle 560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62" name="Picture 56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63" name="TextBox 562"/>
            <p:cNvSpPr txBox="1"/>
            <p:nvPr/>
          </p:nvSpPr>
          <p:spPr>
            <a:xfrm>
              <a:off x="10747282" y="1781413"/>
              <a:ext cx="786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6300-6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15.136.40.246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192168.1.2</a:t>
              </a:r>
            </a:p>
          </p:txBody>
        </p:sp>
        <p:cxnSp>
          <p:nvCxnSpPr>
            <p:cNvPr id="564" name="Straight Connector 563"/>
            <p:cNvCxnSpPr>
              <a:stCxn id="558" idx="2"/>
              <a:endCxn id="509" idx="0"/>
            </p:cNvCxnSpPr>
            <p:nvPr/>
          </p:nvCxnSpPr>
          <p:spPr>
            <a:xfrm flipH="1">
              <a:off x="6899718" y="2247581"/>
              <a:ext cx="601395" cy="144838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>
              <a:stCxn id="558" idx="2"/>
              <a:endCxn id="506" idx="0"/>
            </p:cNvCxnSpPr>
            <p:nvPr/>
          </p:nvCxnSpPr>
          <p:spPr>
            <a:xfrm>
              <a:off x="7501113" y="2247581"/>
              <a:ext cx="654066" cy="1444929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>
              <a:stCxn id="562" idx="2"/>
              <a:endCxn id="509" idx="0"/>
            </p:cNvCxnSpPr>
            <p:nvPr/>
          </p:nvCxnSpPr>
          <p:spPr>
            <a:xfrm flipH="1">
              <a:off x="6899718" y="2247581"/>
              <a:ext cx="3642889" cy="144838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>
              <a:stCxn id="562" idx="2"/>
              <a:endCxn id="506" idx="0"/>
            </p:cNvCxnSpPr>
            <p:nvPr/>
          </p:nvCxnSpPr>
          <p:spPr>
            <a:xfrm flipH="1">
              <a:off x="8155179" y="2247581"/>
              <a:ext cx="2387428" cy="1444929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>
              <a:stCxn id="562" idx="2"/>
              <a:endCxn id="533" idx="0"/>
            </p:cNvCxnSpPr>
            <p:nvPr/>
          </p:nvCxnSpPr>
          <p:spPr>
            <a:xfrm flipH="1">
              <a:off x="9899384" y="2247581"/>
              <a:ext cx="643223" cy="145116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>
              <a:stCxn id="562" idx="2"/>
              <a:endCxn id="530" idx="0"/>
            </p:cNvCxnSpPr>
            <p:nvPr/>
          </p:nvCxnSpPr>
          <p:spPr>
            <a:xfrm>
              <a:off x="10542607" y="2247581"/>
              <a:ext cx="612238" cy="144770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>
              <a:stCxn id="558" idx="2"/>
              <a:endCxn id="533" idx="0"/>
            </p:cNvCxnSpPr>
            <p:nvPr/>
          </p:nvCxnSpPr>
          <p:spPr>
            <a:xfrm>
              <a:off x="7501113" y="2247581"/>
              <a:ext cx="2398271" cy="145116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>
              <a:stCxn id="558" idx="2"/>
              <a:endCxn id="530" idx="0"/>
            </p:cNvCxnSpPr>
            <p:nvPr/>
          </p:nvCxnSpPr>
          <p:spPr>
            <a:xfrm>
              <a:off x="7501113" y="2247581"/>
              <a:ext cx="3653732" cy="144770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8" name="Picture 58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8902" y="5256250"/>
              <a:ext cx="549095" cy="556462"/>
            </a:xfrm>
            <a:prstGeom prst="rect">
              <a:avLst/>
            </a:prstGeom>
          </p:spPr>
        </p:pic>
        <p:pic>
          <p:nvPicPr>
            <p:cNvPr id="589" name="Picture 5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4656" y="5256250"/>
              <a:ext cx="549095" cy="556462"/>
            </a:xfrm>
            <a:prstGeom prst="rect">
              <a:avLst/>
            </a:prstGeom>
          </p:spPr>
        </p:pic>
        <p:pic>
          <p:nvPicPr>
            <p:cNvPr id="590" name="Picture 58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2138" y="5250856"/>
              <a:ext cx="549095" cy="556462"/>
            </a:xfrm>
            <a:prstGeom prst="rect">
              <a:avLst/>
            </a:prstGeom>
          </p:spPr>
        </p:pic>
        <p:pic>
          <p:nvPicPr>
            <p:cNvPr id="591" name="Picture 59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58950" y="5252544"/>
              <a:ext cx="549095" cy="556462"/>
            </a:xfrm>
            <a:prstGeom prst="rect">
              <a:avLst/>
            </a:prstGeom>
          </p:spPr>
        </p:pic>
        <p:cxnSp>
          <p:nvCxnSpPr>
            <p:cNvPr id="594" name="Straight Connector 593"/>
            <p:cNvCxnSpPr/>
            <p:nvPr/>
          </p:nvCxnSpPr>
          <p:spPr>
            <a:xfrm>
              <a:off x="6748250" y="5820182"/>
              <a:ext cx="3614" cy="33568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Connector 598"/>
            <p:cNvCxnSpPr/>
            <p:nvPr/>
          </p:nvCxnSpPr>
          <p:spPr>
            <a:xfrm>
              <a:off x="8171756" y="5820182"/>
              <a:ext cx="0" cy="293286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603"/>
            <p:cNvCxnSpPr/>
            <p:nvPr/>
          </p:nvCxnSpPr>
          <p:spPr>
            <a:xfrm flipH="1">
              <a:off x="9401463" y="5782466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Connector 608"/>
            <p:cNvCxnSpPr/>
            <p:nvPr/>
          </p:nvCxnSpPr>
          <p:spPr>
            <a:xfrm flipH="1">
              <a:off x="11341896" y="5775307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1" name="Rounded Rectangle 610"/>
            <p:cNvSpPr/>
            <p:nvPr/>
          </p:nvSpPr>
          <p:spPr bwMode="ltGray">
            <a:xfrm>
              <a:off x="11248834" y="5759519"/>
              <a:ext cx="186123" cy="7955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1/0/1</a:t>
              </a:r>
            </a:p>
          </p:txBody>
        </p:sp>
        <p:cxnSp>
          <p:nvCxnSpPr>
            <p:cNvPr id="612" name="Straight Connector 611"/>
            <p:cNvCxnSpPr>
              <a:stCxn id="509" idx="2"/>
              <a:endCxn id="588" idx="0"/>
            </p:cNvCxnSpPr>
            <p:nvPr/>
          </p:nvCxnSpPr>
          <p:spPr>
            <a:xfrm>
              <a:off x="6899718" y="4258763"/>
              <a:ext cx="3732" cy="99748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Connector 614"/>
            <p:cNvCxnSpPr>
              <a:stCxn id="506" idx="2"/>
              <a:endCxn id="589" idx="0"/>
            </p:cNvCxnSpPr>
            <p:nvPr/>
          </p:nvCxnSpPr>
          <p:spPr>
            <a:xfrm>
              <a:off x="8155179" y="4255308"/>
              <a:ext cx="4025" cy="10009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Connector 617"/>
            <p:cNvCxnSpPr>
              <a:stCxn id="506" idx="2"/>
              <a:endCxn id="588" idx="0"/>
            </p:cNvCxnSpPr>
            <p:nvPr/>
          </p:nvCxnSpPr>
          <p:spPr>
            <a:xfrm flipH="1">
              <a:off x="6903450" y="4255308"/>
              <a:ext cx="1251729" cy="10009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/>
            <p:cNvCxnSpPr>
              <a:stCxn id="509" idx="2"/>
              <a:endCxn id="589" idx="0"/>
            </p:cNvCxnSpPr>
            <p:nvPr/>
          </p:nvCxnSpPr>
          <p:spPr>
            <a:xfrm>
              <a:off x="6899718" y="4258763"/>
              <a:ext cx="1259486" cy="99748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>
              <a:stCxn id="533" idx="2"/>
              <a:endCxn id="590" idx="0"/>
            </p:cNvCxnSpPr>
            <p:nvPr/>
          </p:nvCxnSpPr>
          <p:spPr>
            <a:xfrm flipH="1">
              <a:off x="9386686" y="4261542"/>
              <a:ext cx="512698" cy="98931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Straight Connector 626"/>
            <p:cNvCxnSpPr>
              <a:stCxn id="530" idx="2"/>
              <a:endCxn id="590" idx="0"/>
            </p:cNvCxnSpPr>
            <p:nvPr/>
          </p:nvCxnSpPr>
          <p:spPr>
            <a:xfrm flipH="1">
              <a:off x="9386686" y="4258087"/>
              <a:ext cx="1768159" cy="99276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Connector 629"/>
            <p:cNvCxnSpPr>
              <a:stCxn id="533" idx="2"/>
              <a:endCxn id="591" idx="0"/>
            </p:cNvCxnSpPr>
            <p:nvPr/>
          </p:nvCxnSpPr>
          <p:spPr>
            <a:xfrm>
              <a:off x="9899384" y="4261542"/>
              <a:ext cx="1434114" cy="99100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Connector 632"/>
            <p:cNvCxnSpPr>
              <a:stCxn id="530" idx="2"/>
              <a:endCxn id="591" idx="0"/>
            </p:cNvCxnSpPr>
            <p:nvPr/>
          </p:nvCxnSpPr>
          <p:spPr>
            <a:xfrm>
              <a:off x="11154845" y="4258087"/>
              <a:ext cx="178653" cy="99445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6" name="TextBox 635"/>
            <p:cNvSpPr txBox="1"/>
            <p:nvPr/>
          </p:nvSpPr>
          <p:spPr>
            <a:xfrm>
              <a:off x="7098745" y="5359079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2930-3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163" name="Rounded Rectangle 162"/>
            <p:cNvSpPr/>
            <p:nvPr/>
          </p:nvSpPr>
          <p:spPr bwMode="ltGray">
            <a:xfrm>
              <a:off x="6692791" y="5750059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37" name="Rounded Rectangle 636"/>
            <p:cNvSpPr/>
            <p:nvPr/>
          </p:nvSpPr>
          <p:spPr bwMode="ltGray">
            <a:xfrm>
              <a:off x="8107095" y="5750059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38" name="TextBox 637"/>
            <p:cNvSpPr txBox="1"/>
            <p:nvPr/>
          </p:nvSpPr>
          <p:spPr>
            <a:xfrm>
              <a:off x="8353803" y="5358870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2930-4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39" name="TextBox 638"/>
            <p:cNvSpPr txBox="1"/>
            <p:nvPr/>
          </p:nvSpPr>
          <p:spPr>
            <a:xfrm>
              <a:off x="9587936" y="5391073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2930-2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40" name="Rounded Rectangle 639"/>
            <p:cNvSpPr/>
            <p:nvPr/>
          </p:nvSpPr>
          <p:spPr bwMode="ltGray">
            <a:xfrm>
              <a:off x="9352968" y="5748681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>
              <a:off x="11528097" y="5387567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5700-1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15.136.40.196</a:t>
              </a:r>
            </a:p>
          </p:txBody>
        </p:sp>
        <p:pic>
          <p:nvPicPr>
            <p:cNvPr id="662" name="Picture 66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6380" y="5247350"/>
              <a:ext cx="549095" cy="556462"/>
            </a:xfrm>
            <a:prstGeom prst="rect">
              <a:avLst/>
            </a:prstGeom>
          </p:spPr>
        </p:pic>
        <p:cxnSp>
          <p:nvCxnSpPr>
            <p:cNvPr id="665" name="Straight Connector 664"/>
            <p:cNvCxnSpPr/>
            <p:nvPr/>
          </p:nvCxnSpPr>
          <p:spPr>
            <a:xfrm flipH="1">
              <a:off x="10365705" y="5778960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7" name="TextBox 666"/>
            <p:cNvSpPr txBox="1"/>
            <p:nvPr/>
          </p:nvSpPr>
          <p:spPr>
            <a:xfrm>
              <a:off x="10552178" y="5387567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2930-1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68" name="Rounded Rectangle 667"/>
            <p:cNvSpPr/>
            <p:nvPr/>
          </p:nvSpPr>
          <p:spPr bwMode="ltGray">
            <a:xfrm>
              <a:off x="10317210" y="5745175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</a:t>
              </a:r>
            </a:p>
          </p:txBody>
        </p:sp>
        <p:cxnSp>
          <p:nvCxnSpPr>
            <p:cNvPr id="669" name="Straight Connector 668"/>
            <p:cNvCxnSpPr>
              <a:stCxn id="533" idx="2"/>
              <a:endCxn id="662" idx="0"/>
            </p:cNvCxnSpPr>
            <p:nvPr/>
          </p:nvCxnSpPr>
          <p:spPr>
            <a:xfrm>
              <a:off x="9899384" y="4261542"/>
              <a:ext cx="451544" cy="985808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/>
            <p:cNvCxnSpPr>
              <a:stCxn id="530" idx="2"/>
              <a:endCxn id="662" idx="0"/>
            </p:cNvCxnSpPr>
            <p:nvPr/>
          </p:nvCxnSpPr>
          <p:spPr>
            <a:xfrm flipH="1">
              <a:off x="10350928" y="4258087"/>
              <a:ext cx="803917" cy="98926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Rounded Rectangle 352"/>
            <p:cNvSpPr/>
            <p:nvPr/>
          </p:nvSpPr>
          <p:spPr bwMode="ltGray">
            <a:xfrm>
              <a:off x="7211402" y="2504157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354" name="Rounded Rectangle 353"/>
            <p:cNvSpPr/>
            <p:nvPr/>
          </p:nvSpPr>
          <p:spPr bwMode="ltGray">
            <a:xfrm>
              <a:off x="7548423" y="251006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1/1/26</a:t>
              </a:r>
            </a:p>
          </p:txBody>
        </p:sp>
        <p:sp>
          <p:nvSpPr>
            <p:cNvPr id="355" name="Rounded Rectangle 354"/>
            <p:cNvSpPr/>
            <p:nvPr/>
          </p:nvSpPr>
          <p:spPr bwMode="ltGray">
            <a:xfrm>
              <a:off x="7870034" y="250998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1/1/27</a:t>
              </a:r>
            </a:p>
          </p:txBody>
        </p:sp>
        <p:sp>
          <p:nvSpPr>
            <p:cNvPr id="356" name="Rounded Rectangle 355"/>
            <p:cNvSpPr/>
            <p:nvPr/>
          </p:nvSpPr>
          <p:spPr bwMode="ltGray">
            <a:xfrm>
              <a:off x="8205373" y="250998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1/1/28</a:t>
              </a:r>
            </a:p>
          </p:txBody>
        </p:sp>
        <p:sp>
          <p:nvSpPr>
            <p:cNvPr id="357" name="Rounded Rectangle 356"/>
            <p:cNvSpPr/>
            <p:nvPr/>
          </p:nvSpPr>
          <p:spPr bwMode="ltGray">
            <a:xfrm>
              <a:off x="9595761" y="25153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358" name="Rounded Rectangle 357"/>
            <p:cNvSpPr/>
            <p:nvPr/>
          </p:nvSpPr>
          <p:spPr bwMode="ltGray">
            <a:xfrm>
              <a:off x="9932782" y="252124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1/1/26</a:t>
              </a:r>
            </a:p>
          </p:txBody>
        </p:sp>
        <p:sp>
          <p:nvSpPr>
            <p:cNvPr id="359" name="Rounded Rectangle 358"/>
            <p:cNvSpPr/>
            <p:nvPr/>
          </p:nvSpPr>
          <p:spPr bwMode="ltGray">
            <a:xfrm>
              <a:off x="10254393" y="252115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1/1/27</a:t>
              </a:r>
            </a:p>
          </p:txBody>
        </p:sp>
        <p:sp>
          <p:nvSpPr>
            <p:cNvPr id="360" name="Rounded Rectangle 359"/>
            <p:cNvSpPr/>
            <p:nvPr/>
          </p:nvSpPr>
          <p:spPr bwMode="ltGray">
            <a:xfrm>
              <a:off x="10589732" y="252115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1/1/28</a:t>
              </a:r>
            </a:p>
          </p:txBody>
        </p:sp>
        <p:sp>
          <p:nvSpPr>
            <p:cNvPr id="361" name="Rounded Rectangle 360"/>
            <p:cNvSpPr/>
            <p:nvPr/>
          </p:nvSpPr>
          <p:spPr bwMode="ltGray">
            <a:xfrm>
              <a:off x="6877443" y="349930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2" name="Rounded Rectangle 361"/>
            <p:cNvSpPr/>
            <p:nvPr/>
          </p:nvSpPr>
          <p:spPr bwMode="ltGray">
            <a:xfrm>
              <a:off x="8006810" y="3515592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3" name="Rounded Rectangle 362"/>
            <p:cNvSpPr/>
            <p:nvPr/>
          </p:nvSpPr>
          <p:spPr bwMode="ltGray">
            <a:xfrm>
              <a:off x="9131601" y="3218110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4" name="Rounded Rectangle 363"/>
            <p:cNvSpPr/>
            <p:nvPr/>
          </p:nvSpPr>
          <p:spPr bwMode="ltGray">
            <a:xfrm>
              <a:off x="10488657" y="340855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5" name="Rounded Rectangle 364"/>
            <p:cNvSpPr/>
            <p:nvPr/>
          </p:nvSpPr>
          <p:spPr bwMode="ltGray">
            <a:xfrm>
              <a:off x="8079874" y="312900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6" name="Rounded Rectangle 365"/>
            <p:cNvSpPr/>
            <p:nvPr/>
          </p:nvSpPr>
          <p:spPr bwMode="ltGray">
            <a:xfrm>
              <a:off x="8669736" y="323645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7" name="Rounded Rectangle 366"/>
            <p:cNvSpPr/>
            <p:nvPr/>
          </p:nvSpPr>
          <p:spPr bwMode="ltGray">
            <a:xfrm>
              <a:off x="9904465" y="3392207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8" name="Rounded Rectangle 367"/>
            <p:cNvSpPr/>
            <p:nvPr/>
          </p:nvSpPr>
          <p:spPr bwMode="ltGray">
            <a:xfrm>
              <a:off x="10952440" y="341276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9" name="Rounded Rectangle 368"/>
            <p:cNvSpPr/>
            <p:nvPr/>
          </p:nvSpPr>
          <p:spPr bwMode="ltGray">
            <a:xfrm>
              <a:off x="6755990" y="438369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1/1/1</a:t>
              </a:r>
            </a:p>
          </p:txBody>
        </p:sp>
        <p:sp>
          <p:nvSpPr>
            <p:cNvPr id="370" name="Rounded Rectangle 369"/>
            <p:cNvSpPr/>
            <p:nvPr/>
          </p:nvSpPr>
          <p:spPr bwMode="ltGray">
            <a:xfrm>
              <a:off x="7786901" y="438989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1/1/1</a:t>
              </a:r>
            </a:p>
          </p:txBody>
        </p:sp>
        <p:sp>
          <p:nvSpPr>
            <p:cNvPr id="371" name="Rounded Rectangle 370"/>
            <p:cNvSpPr/>
            <p:nvPr/>
          </p:nvSpPr>
          <p:spPr bwMode="ltGray">
            <a:xfrm>
              <a:off x="7040887" y="438354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</a:t>
              </a:r>
            </a:p>
          </p:txBody>
        </p:sp>
        <p:sp>
          <p:nvSpPr>
            <p:cNvPr id="372" name="Rounded Rectangle 371"/>
            <p:cNvSpPr/>
            <p:nvPr/>
          </p:nvSpPr>
          <p:spPr bwMode="ltGray">
            <a:xfrm>
              <a:off x="8078028" y="438989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</a:t>
              </a:r>
            </a:p>
          </p:txBody>
        </p:sp>
        <p:sp>
          <p:nvSpPr>
            <p:cNvPr id="373" name="Rounded Rectangle 372"/>
            <p:cNvSpPr/>
            <p:nvPr/>
          </p:nvSpPr>
          <p:spPr bwMode="ltGray">
            <a:xfrm>
              <a:off x="6754352" y="49825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49</a:t>
              </a:r>
            </a:p>
          </p:txBody>
        </p:sp>
        <p:sp>
          <p:nvSpPr>
            <p:cNvPr id="374" name="Rounded Rectangle 373"/>
            <p:cNvSpPr/>
            <p:nvPr/>
          </p:nvSpPr>
          <p:spPr bwMode="ltGray">
            <a:xfrm>
              <a:off x="7022664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50</a:t>
              </a:r>
            </a:p>
          </p:txBody>
        </p:sp>
        <p:sp>
          <p:nvSpPr>
            <p:cNvPr id="375" name="Rounded Rectangle 374"/>
            <p:cNvSpPr/>
            <p:nvPr/>
          </p:nvSpPr>
          <p:spPr bwMode="ltGray">
            <a:xfrm>
              <a:off x="7741948" y="49825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49</a:t>
              </a:r>
            </a:p>
          </p:txBody>
        </p:sp>
        <p:sp>
          <p:nvSpPr>
            <p:cNvPr id="376" name="Rounded Rectangle 375"/>
            <p:cNvSpPr/>
            <p:nvPr/>
          </p:nvSpPr>
          <p:spPr bwMode="ltGray">
            <a:xfrm>
              <a:off x="8039520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50</a:t>
              </a:r>
            </a:p>
          </p:txBody>
        </p:sp>
        <p:cxnSp>
          <p:nvCxnSpPr>
            <p:cNvPr id="378" name="Straight Connector 377"/>
            <p:cNvCxnSpPr/>
            <p:nvPr/>
          </p:nvCxnSpPr>
          <p:spPr>
            <a:xfrm>
              <a:off x="7061819" y="5819820"/>
              <a:ext cx="288" cy="35238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0" name="Rounded Rectangle 379"/>
            <p:cNvSpPr/>
            <p:nvPr/>
          </p:nvSpPr>
          <p:spPr bwMode="ltGray">
            <a:xfrm>
              <a:off x="7006360" y="5749697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84" name="Rounded Rectangle 383"/>
            <p:cNvSpPr/>
            <p:nvPr/>
          </p:nvSpPr>
          <p:spPr bwMode="ltGray">
            <a:xfrm>
              <a:off x="9349924" y="498153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25</a:t>
              </a:r>
            </a:p>
          </p:txBody>
        </p:sp>
        <p:sp>
          <p:nvSpPr>
            <p:cNvPr id="385" name="Rounded Rectangle 384"/>
            <p:cNvSpPr/>
            <p:nvPr/>
          </p:nvSpPr>
          <p:spPr bwMode="ltGray">
            <a:xfrm>
              <a:off x="9611906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26</a:t>
              </a:r>
            </a:p>
          </p:txBody>
        </p:sp>
        <p:sp>
          <p:nvSpPr>
            <p:cNvPr id="386" name="Rounded Rectangle 385"/>
            <p:cNvSpPr/>
            <p:nvPr/>
          </p:nvSpPr>
          <p:spPr bwMode="ltGray">
            <a:xfrm>
              <a:off x="9636437" y="438369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1/1/37</a:t>
              </a:r>
            </a:p>
          </p:txBody>
        </p:sp>
        <p:sp>
          <p:nvSpPr>
            <p:cNvPr id="387" name="Rounded Rectangle 386"/>
            <p:cNvSpPr/>
            <p:nvPr/>
          </p:nvSpPr>
          <p:spPr bwMode="ltGray">
            <a:xfrm>
              <a:off x="10730818" y="4323768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1/1/37</a:t>
              </a:r>
            </a:p>
          </p:txBody>
        </p:sp>
        <p:sp>
          <p:nvSpPr>
            <p:cNvPr id="401" name="Rounded Rectangle 400"/>
            <p:cNvSpPr/>
            <p:nvPr/>
          </p:nvSpPr>
          <p:spPr bwMode="ltGray">
            <a:xfrm>
              <a:off x="10770010" y="455616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1/1/7</a:t>
              </a:r>
            </a:p>
          </p:txBody>
        </p:sp>
        <p:sp>
          <p:nvSpPr>
            <p:cNvPr id="402" name="Rounded Rectangle 401"/>
            <p:cNvSpPr/>
            <p:nvPr/>
          </p:nvSpPr>
          <p:spPr bwMode="ltGray">
            <a:xfrm>
              <a:off x="10100782" y="4987294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403" name="Rounded Rectangle 402"/>
            <p:cNvSpPr/>
            <p:nvPr/>
          </p:nvSpPr>
          <p:spPr bwMode="ltGray">
            <a:xfrm>
              <a:off x="10377394" y="4993478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6" name="Rounded Rectangle 405"/>
            <p:cNvSpPr/>
            <p:nvPr/>
          </p:nvSpPr>
          <p:spPr bwMode="ltGray">
            <a:xfrm>
              <a:off x="10227139" y="451087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1/1/39</a:t>
              </a:r>
            </a:p>
          </p:txBody>
        </p:sp>
        <p:sp>
          <p:nvSpPr>
            <p:cNvPr id="407" name="Rounded Rectangle 406"/>
            <p:cNvSpPr/>
            <p:nvPr/>
          </p:nvSpPr>
          <p:spPr bwMode="ltGray">
            <a:xfrm>
              <a:off x="11086107" y="439074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1/1/39</a:t>
              </a:r>
            </a:p>
          </p:txBody>
        </p:sp>
        <p:sp>
          <p:nvSpPr>
            <p:cNvPr id="409" name="Rounded Rectangle 408"/>
            <p:cNvSpPr/>
            <p:nvPr/>
          </p:nvSpPr>
          <p:spPr bwMode="ltGray">
            <a:xfrm>
              <a:off x="10892068" y="498808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1/0/49</a:t>
              </a:r>
            </a:p>
          </p:txBody>
        </p:sp>
        <p:sp>
          <p:nvSpPr>
            <p:cNvPr id="410" name="Rounded Rectangle 409"/>
            <p:cNvSpPr/>
            <p:nvPr/>
          </p:nvSpPr>
          <p:spPr bwMode="ltGray">
            <a:xfrm>
              <a:off x="11249699" y="4994620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1/0/50</a:t>
              </a:r>
            </a:p>
          </p:txBody>
        </p:sp>
        <p:sp>
          <p:nvSpPr>
            <p:cNvPr id="404" name="Rounded Rectangle 403"/>
            <p:cNvSpPr/>
            <p:nvPr/>
          </p:nvSpPr>
          <p:spPr bwMode="ltGray">
            <a:xfrm>
              <a:off x="6822024" y="2648720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192.168.3.0/31</a:t>
              </a:r>
            </a:p>
          </p:txBody>
        </p:sp>
        <p:sp>
          <p:nvSpPr>
            <p:cNvPr id="408" name="Rounded Rectangle 407"/>
            <p:cNvSpPr/>
            <p:nvPr/>
          </p:nvSpPr>
          <p:spPr bwMode="ltGray">
            <a:xfrm>
              <a:off x="7460219" y="2670959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192.168.3.2/31</a:t>
              </a:r>
            </a:p>
          </p:txBody>
        </p:sp>
        <p:sp>
          <p:nvSpPr>
            <p:cNvPr id="424" name="Rounded Rectangle 423"/>
            <p:cNvSpPr/>
            <p:nvPr/>
          </p:nvSpPr>
          <p:spPr bwMode="ltGray">
            <a:xfrm>
              <a:off x="8071229" y="2780234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192.168.3.4/31</a:t>
              </a:r>
            </a:p>
          </p:txBody>
        </p:sp>
        <p:sp>
          <p:nvSpPr>
            <p:cNvPr id="425" name="Rounded Rectangle 424"/>
            <p:cNvSpPr/>
            <p:nvPr/>
          </p:nvSpPr>
          <p:spPr bwMode="ltGray">
            <a:xfrm>
              <a:off x="8435542" y="265103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192.168.3.6/31</a:t>
              </a:r>
            </a:p>
          </p:txBody>
        </p:sp>
        <p:sp>
          <p:nvSpPr>
            <p:cNvPr id="444" name="Rounded Rectangle 443"/>
            <p:cNvSpPr/>
            <p:nvPr/>
          </p:nvSpPr>
          <p:spPr bwMode="ltGray">
            <a:xfrm>
              <a:off x="9050440" y="265103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192.168.3.8/31</a:t>
              </a:r>
            </a:p>
          </p:txBody>
        </p:sp>
        <p:sp>
          <p:nvSpPr>
            <p:cNvPr id="445" name="Rounded Rectangle 444"/>
            <p:cNvSpPr/>
            <p:nvPr/>
          </p:nvSpPr>
          <p:spPr bwMode="ltGray">
            <a:xfrm>
              <a:off x="9219251" y="2786056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192.168.3.10/31</a:t>
              </a:r>
            </a:p>
          </p:txBody>
        </p:sp>
        <p:sp>
          <p:nvSpPr>
            <p:cNvPr id="449" name="Rounded Rectangle 448"/>
            <p:cNvSpPr/>
            <p:nvPr/>
          </p:nvSpPr>
          <p:spPr bwMode="ltGray">
            <a:xfrm>
              <a:off x="9894361" y="2792555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192.168.3.12/31</a:t>
              </a:r>
            </a:p>
          </p:txBody>
        </p:sp>
        <p:sp>
          <p:nvSpPr>
            <p:cNvPr id="451" name="Rounded Rectangle 450"/>
            <p:cNvSpPr/>
            <p:nvPr/>
          </p:nvSpPr>
          <p:spPr bwMode="ltGray">
            <a:xfrm>
              <a:off x="10619214" y="279206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192.168.3.14/31</a:t>
              </a:r>
            </a:p>
          </p:txBody>
        </p:sp>
        <p:sp>
          <p:nvSpPr>
            <p:cNvPr id="400" name="Rounded Rectangle 399"/>
            <p:cNvSpPr/>
            <p:nvPr/>
          </p:nvSpPr>
          <p:spPr bwMode="ltGray">
            <a:xfrm>
              <a:off x="9935427" y="460080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1/1/7</a:t>
              </a:r>
            </a:p>
          </p:txBody>
        </p:sp>
        <p:sp>
          <p:nvSpPr>
            <p:cNvPr id="596" name="Rounded Rectangle 595"/>
            <p:cNvSpPr/>
            <p:nvPr/>
          </p:nvSpPr>
          <p:spPr bwMode="ltGray">
            <a:xfrm>
              <a:off x="7245439" y="3807568"/>
              <a:ext cx="566616" cy="8118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192.168.0.0/31</a:t>
              </a:r>
            </a:p>
          </p:txBody>
        </p:sp>
        <p:sp>
          <p:nvSpPr>
            <p:cNvPr id="601" name="Rounded Rectangle 600"/>
            <p:cNvSpPr/>
            <p:nvPr/>
          </p:nvSpPr>
          <p:spPr bwMode="ltGray">
            <a:xfrm>
              <a:off x="10270765" y="3807568"/>
              <a:ext cx="566616" cy="8118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192.168.0.2/31</a:t>
              </a:r>
            </a:p>
          </p:txBody>
        </p:sp>
        <p:sp>
          <p:nvSpPr>
            <p:cNvPr id="617" name="Oval 616"/>
            <p:cNvSpPr/>
            <p:nvPr/>
          </p:nvSpPr>
          <p:spPr bwMode="ltGray">
            <a:xfrm rot="877680">
              <a:off x="6847169" y="5101044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19" name="Oval 618"/>
            <p:cNvSpPr/>
            <p:nvPr/>
          </p:nvSpPr>
          <p:spPr bwMode="ltGray">
            <a:xfrm rot="20722320" flipH="1">
              <a:off x="7955964" y="5098678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1" name="Oval 630"/>
            <p:cNvSpPr/>
            <p:nvPr/>
          </p:nvSpPr>
          <p:spPr bwMode="ltGray">
            <a:xfrm rot="1860320">
              <a:off x="9401325" y="5095576"/>
              <a:ext cx="222819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2" name="Oval 631"/>
            <p:cNvSpPr/>
            <p:nvPr/>
          </p:nvSpPr>
          <p:spPr bwMode="ltGray">
            <a:xfrm>
              <a:off x="10241991" y="5090280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4" name="Oval 633"/>
            <p:cNvSpPr/>
            <p:nvPr/>
          </p:nvSpPr>
          <p:spPr bwMode="ltGray">
            <a:xfrm rot="20394253">
              <a:off x="11145056" y="5105752"/>
              <a:ext cx="222819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49" name="Rounded Rectangle 648"/>
            <p:cNvSpPr/>
            <p:nvPr/>
          </p:nvSpPr>
          <p:spPr bwMode="ltGray">
            <a:xfrm>
              <a:off x="6848445" y="4842652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1</a:t>
              </a:r>
            </a:p>
          </p:txBody>
        </p:sp>
        <p:sp>
          <p:nvSpPr>
            <p:cNvPr id="656" name="Rounded Rectangle 655"/>
            <p:cNvSpPr/>
            <p:nvPr/>
          </p:nvSpPr>
          <p:spPr bwMode="ltGray">
            <a:xfrm>
              <a:off x="7745157" y="4845672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2</a:t>
              </a:r>
            </a:p>
          </p:txBody>
        </p:sp>
        <p:sp>
          <p:nvSpPr>
            <p:cNvPr id="658" name="Rounded Rectangle 657"/>
            <p:cNvSpPr/>
            <p:nvPr/>
          </p:nvSpPr>
          <p:spPr bwMode="ltGray">
            <a:xfrm>
              <a:off x="9516425" y="4837448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37</a:t>
              </a:r>
            </a:p>
          </p:txBody>
        </p:sp>
        <p:pic>
          <p:nvPicPr>
            <p:cNvPr id="659" name="Picture 65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504" y="6116326"/>
              <a:ext cx="404309" cy="404309"/>
            </a:xfrm>
            <a:prstGeom prst="rect">
              <a:avLst/>
            </a:prstGeom>
          </p:spPr>
        </p:pic>
        <p:pic>
          <p:nvPicPr>
            <p:cNvPr id="660" name="Picture 65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8019" y="6116326"/>
              <a:ext cx="404309" cy="404309"/>
            </a:xfrm>
            <a:prstGeom prst="rect">
              <a:avLst/>
            </a:prstGeom>
          </p:spPr>
        </p:pic>
        <p:sp>
          <p:nvSpPr>
            <p:cNvPr id="671" name="Rounded Rectangle 670"/>
            <p:cNvSpPr/>
            <p:nvPr/>
          </p:nvSpPr>
          <p:spPr bwMode="ltGray">
            <a:xfrm>
              <a:off x="5926848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vubu2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10.1.10.10</a:t>
              </a:r>
            </a:p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00:50:56:8e:61:91</a:t>
              </a:r>
            </a:p>
          </p:txBody>
        </p:sp>
        <p:pic>
          <p:nvPicPr>
            <p:cNvPr id="674" name="Picture 67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6839" y="6116326"/>
              <a:ext cx="404309" cy="404309"/>
            </a:xfrm>
            <a:prstGeom prst="rect">
              <a:avLst/>
            </a:prstGeom>
          </p:spPr>
        </p:pic>
        <p:sp>
          <p:nvSpPr>
            <p:cNvPr id="675" name="Rounded Rectangle 674"/>
            <p:cNvSpPr/>
            <p:nvPr/>
          </p:nvSpPr>
          <p:spPr bwMode="ltGray">
            <a:xfrm>
              <a:off x="9323796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vlinux27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10.1.10.11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00:50:56:86:2d:79</a:t>
              </a:r>
            </a:p>
          </p:txBody>
        </p:sp>
        <p:pic>
          <p:nvPicPr>
            <p:cNvPr id="679" name="Picture 67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1891" y="6116326"/>
              <a:ext cx="404309" cy="404309"/>
            </a:xfrm>
            <a:prstGeom prst="rect">
              <a:avLst/>
            </a:prstGeom>
          </p:spPr>
        </p:pic>
        <p:sp>
          <p:nvSpPr>
            <p:cNvPr id="680" name="Rounded Rectangle 679"/>
            <p:cNvSpPr/>
            <p:nvPr/>
          </p:nvSpPr>
          <p:spPr bwMode="ltGray">
            <a:xfrm>
              <a:off x="11168848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vlinux5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10.1.12.10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00:50:56:80:53:54</a:t>
              </a:r>
            </a:p>
          </p:txBody>
        </p:sp>
        <p:sp>
          <p:nvSpPr>
            <p:cNvPr id="335" name="Rounded Rectangle 334"/>
            <p:cNvSpPr/>
            <p:nvPr/>
          </p:nvSpPr>
          <p:spPr bwMode="ltGray">
            <a:xfrm>
              <a:off x="6225417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10</a:t>
              </a:r>
            </a:p>
          </p:txBody>
        </p:sp>
        <p:sp>
          <p:nvSpPr>
            <p:cNvPr id="338" name="Rounded Rectangle 337"/>
            <p:cNvSpPr/>
            <p:nvPr/>
          </p:nvSpPr>
          <p:spPr bwMode="ltGray">
            <a:xfrm>
              <a:off x="9596230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10</a:t>
              </a:r>
            </a:p>
          </p:txBody>
        </p:sp>
        <p:sp>
          <p:nvSpPr>
            <p:cNvPr id="339" name="Rounded Rectangle 338"/>
            <p:cNvSpPr/>
            <p:nvPr/>
          </p:nvSpPr>
          <p:spPr bwMode="ltGray">
            <a:xfrm>
              <a:off x="11432024" y="6289301"/>
              <a:ext cx="334062" cy="10258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12</a:t>
              </a:r>
            </a:p>
          </p:txBody>
        </p:sp>
        <p:sp>
          <p:nvSpPr>
            <p:cNvPr id="348" name="Rounded Rectangle 347"/>
            <p:cNvSpPr/>
            <p:nvPr/>
          </p:nvSpPr>
          <p:spPr bwMode="ltGray">
            <a:xfrm>
              <a:off x="8061134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vubu3</a:t>
              </a:r>
              <a:b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10.2.20.10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00:50:56:8e:32:e8</a:t>
              </a:r>
            </a:p>
          </p:txBody>
        </p:sp>
        <p:sp>
          <p:nvSpPr>
            <p:cNvPr id="349" name="Rounded Rectangle 348"/>
            <p:cNvSpPr/>
            <p:nvPr/>
          </p:nvSpPr>
          <p:spPr bwMode="ltGray">
            <a:xfrm>
              <a:off x="8336504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VLAN 20</a:t>
              </a:r>
            </a:p>
          </p:txBody>
        </p:sp>
        <p:pic>
          <p:nvPicPr>
            <p:cNvPr id="392" name="Picture 39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6717" y="6121776"/>
              <a:ext cx="404309" cy="404309"/>
            </a:xfrm>
            <a:prstGeom prst="rect">
              <a:avLst/>
            </a:prstGeom>
          </p:spPr>
        </p:pic>
        <p:sp>
          <p:nvSpPr>
            <p:cNvPr id="393" name="Rounded Rectangle 392"/>
            <p:cNvSpPr/>
            <p:nvPr/>
          </p:nvSpPr>
          <p:spPr bwMode="ltGray">
            <a:xfrm>
              <a:off x="6993674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vubu4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10.1.11.10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 00:50:56:8e:4d:9c</a:t>
              </a:r>
            </a:p>
          </p:txBody>
        </p:sp>
        <p:sp>
          <p:nvSpPr>
            <p:cNvPr id="395" name="Rounded Rectangle 394"/>
            <p:cNvSpPr/>
            <p:nvPr/>
          </p:nvSpPr>
          <p:spPr bwMode="ltGray">
            <a:xfrm>
              <a:off x="7266108" y="6289301"/>
              <a:ext cx="334062" cy="1025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11</a:t>
              </a:r>
            </a:p>
          </p:txBody>
        </p:sp>
        <p:pic>
          <p:nvPicPr>
            <p:cNvPr id="382" name="Picture 38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7656" y="6111974"/>
              <a:ext cx="404309" cy="404309"/>
            </a:xfrm>
            <a:prstGeom prst="rect">
              <a:avLst/>
            </a:prstGeom>
          </p:spPr>
        </p:pic>
        <p:sp>
          <p:nvSpPr>
            <p:cNvPr id="399" name="Rounded Rectangle 398"/>
            <p:cNvSpPr/>
            <p:nvPr/>
          </p:nvSpPr>
          <p:spPr bwMode="ltGray">
            <a:xfrm>
              <a:off x="10270771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vubu6</a:t>
              </a:r>
              <a:b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10.2.20.11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00:50:56:8e:6b:d8</a:t>
              </a:r>
            </a:p>
          </p:txBody>
        </p:sp>
        <p:sp>
          <p:nvSpPr>
            <p:cNvPr id="405" name="Rounded Rectangle 404"/>
            <p:cNvSpPr/>
            <p:nvPr/>
          </p:nvSpPr>
          <p:spPr bwMode="ltGray">
            <a:xfrm>
              <a:off x="10546141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VLAN 20</a:t>
              </a:r>
            </a:p>
          </p:txBody>
        </p:sp>
      </p:grpSp>
      <p:sp>
        <p:nvSpPr>
          <p:cNvPr id="3" name="Freeform 2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TextBox 167"/>
          <p:cNvSpPr txBox="1"/>
          <p:nvPr/>
        </p:nvSpPr>
        <p:spPr>
          <a:xfrm>
            <a:off x="6025120" y="3216124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Leaf1-A</a:t>
            </a:r>
          </a:p>
        </p:txBody>
      </p:sp>
    </p:spTree>
    <p:extLst>
      <p:ext uri="{BB962C8B-B14F-4D97-AF65-F5344CB8AC3E}">
        <p14:creationId xmlns:p14="http://schemas.microsoft.com/office/powerpoint/2010/main" val="146555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VXLAN Tunnels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/>
              <a:t>Leaf1-A</a:t>
            </a:r>
            <a:endParaRPr lang="en-US" dirty="0">
              <a:solidFill>
                <a:srgbClr val="0D2A45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3631606" cy="2308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</a:t>
            </a:r>
            <a:r>
              <a:rPr lang="it-IT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interface vxlan vni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10010       VLAN : 10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disabled    VRF  : --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10011       VLAN : 11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disabled    VRF  : --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10020       VLAN : 20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disabled    VRF  : --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100001      VLAN : --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enabled     VRF  : VRF1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100002      VLAN : --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enabled     VRF  : VRF2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</p:txBody>
      </p:sp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169" name="Freeform 168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340158" y="4312897"/>
            <a:ext cx="3919638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show interface vxlan vteps detail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Destination     :  192.168.11.5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Source          :  192.168.11.3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Origin          :  evpn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VRF             :  default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Status          :  operational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Nexthops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IP-ADDRESS       INTERFACE   NEXTHOP-MAC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---------------  ----------  --------------------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192.168.3.8      1/1/24      88:3a:30:93:bc:00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192.168.3.0      1/1/23      88:3a:30:93:ca:40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025120" y="3216124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Leaf1-A</a:t>
            </a:r>
          </a:p>
        </p:txBody>
      </p:sp>
    </p:spTree>
    <p:extLst>
      <p:ext uri="{BB962C8B-B14F-4D97-AF65-F5344CB8AC3E}">
        <p14:creationId xmlns:p14="http://schemas.microsoft.com/office/powerpoint/2010/main" val="36613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Spine-2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70" name="Rounded Rectangle 169"/>
          <p:cNvSpPr/>
          <p:nvPr/>
        </p:nvSpPr>
        <p:spPr bwMode="ltGray">
          <a:xfrm>
            <a:off x="10078586" y="1573362"/>
            <a:ext cx="1436048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10339442" y="1256287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Spine-2</a:t>
            </a: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ROPs to Leafs / Loopback</a:t>
            </a:r>
          </a:p>
        </p:txBody>
      </p:sp>
      <p:sp>
        <p:nvSpPr>
          <p:cNvPr id="174" name="Rounded Rectangle 173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5" name="Rounded Rectangle 174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5882030" y="3021498"/>
            <a:ext cx="6262642" cy="383650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69" name="Rectangle 168"/>
          <p:cNvSpPr/>
          <p:nvPr/>
        </p:nvSpPr>
        <p:spPr>
          <a:xfrm>
            <a:off x="340157" y="1540191"/>
            <a:ext cx="6019825" cy="51552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1/1/25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routing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192.168.3.8/31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1/1/26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routing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192.168.3.10/31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1/1/27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routing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192.168.3.12/31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1/1/28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routing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192.168.3.14/31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loopback 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192.168.1.2/32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2554510" y="1684783"/>
            <a:ext cx="1741290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L3 Link to Leaf1-A (8325-1)</a:t>
            </a:r>
          </a:p>
        </p:txBody>
      </p:sp>
      <p:sp>
        <p:nvSpPr>
          <p:cNvPr id="177" name="Rectangle 176"/>
          <p:cNvSpPr/>
          <p:nvPr/>
        </p:nvSpPr>
        <p:spPr bwMode="ltGray">
          <a:xfrm>
            <a:off x="2549932" y="2888294"/>
            <a:ext cx="1741290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L3 Link to Leaf1-B (8325-2)</a:t>
            </a:r>
          </a:p>
        </p:txBody>
      </p:sp>
      <p:sp>
        <p:nvSpPr>
          <p:cNvPr id="178" name="Rectangle 177"/>
          <p:cNvSpPr/>
          <p:nvPr/>
        </p:nvSpPr>
        <p:spPr bwMode="ltGray">
          <a:xfrm>
            <a:off x="2549932" y="4037783"/>
            <a:ext cx="1741290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L3 Link to Leaf2-A (8325-3)</a:t>
            </a:r>
          </a:p>
        </p:txBody>
      </p:sp>
      <p:sp>
        <p:nvSpPr>
          <p:cNvPr id="179" name="Rectangle 178"/>
          <p:cNvSpPr/>
          <p:nvPr/>
        </p:nvSpPr>
        <p:spPr bwMode="ltGray">
          <a:xfrm>
            <a:off x="2552443" y="5256250"/>
            <a:ext cx="1741290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L3 Link to Leaf2-B (8325-4)</a:t>
            </a:r>
          </a:p>
        </p:txBody>
      </p:sp>
    </p:spTree>
    <p:extLst>
      <p:ext uri="{BB962C8B-B14F-4D97-AF65-F5344CB8AC3E}">
        <p14:creationId xmlns:p14="http://schemas.microsoft.com/office/powerpoint/2010/main" val="16907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VXLAN Tunnels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/>
              <a:t>Leaf1-A</a:t>
            </a:r>
            <a:endParaRPr lang="en-US" dirty="0">
              <a:solidFill>
                <a:srgbClr val="0D2A45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6279198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</a:t>
            </a:r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interface vxlan vtep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Source           Destination      Origin       Status                VNI       Routing   VLAN  VRF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 ---------------- ------------ --------------------- --------- --------- ----- 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192.168.11.3     192.168.11.5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operational           10010     disabled  10     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192.168.11.3     192.168.11.5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operational           10020     disabled  20     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192.168.11.3     192.168.11.5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operational           100001    enabled   --    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192.168.11.3     192.168.11.5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operational           100002    enabled   --     VRF2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82030" y="1684783"/>
            <a:ext cx="6432674" cy="5034011"/>
            <a:chOff x="5882030" y="1684783"/>
            <a:chExt cx="6432674" cy="5034011"/>
          </a:xfrm>
        </p:grpSpPr>
        <p:sp>
          <p:nvSpPr>
            <p:cNvPr id="517" name="Rounded Rectangle 516"/>
            <p:cNvSpPr/>
            <p:nvPr/>
          </p:nvSpPr>
          <p:spPr bwMode="ltGray">
            <a:xfrm>
              <a:off x="9587832" y="3659471"/>
              <a:ext cx="1870892" cy="64230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schemeClr val="accent1"/>
                </a:solidFill>
              </a:endParaRPr>
            </a:p>
          </p:txBody>
        </p:sp>
        <p:sp>
          <p:nvSpPr>
            <p:cNvPr id="493" name="Rounded Rectangle 492"/>
            <p:cNvSpPr/>
            <p:nvPr/>
          </p:nvSpPr>
          <p:spPr bwMode="ltGray">
            <a:xfrm>
              <a:off x="6588166" y="3656692"/>
              <a:ext cx="1870892" cy="64230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schemeClr val="accent1"/>
                </a:solidFill>
              </a:endParaRPr>
            </a:p>
          </p:txBody>
        </p:sp>
        <p:cxnSp>
          <p:nvCxnSpPr>
            <p:cNvPr id="494" name="Straight Connector 493"/>
            <p:cNvCxnSpPr/>
            <p:nvPr/>
          </p:nvCxnSpPr>
          <p:spPr>
            <a:xfrm>
              <a:off x="7131639" y="4119899"/>
              <a:ext cx="7939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5" name="Oval 494"/>
            <p:cNvSpPr/>
            <p:nvPr/>
          </p:nvSpPr>
          <p:spPr bwMode="ltGray">
            <a:xfrm>
              <a:off x="7466247" y="3916049"/>
              <a:ext cx="76694" cy="257337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cxnSp>
          <p:nvCxnSpPr>
            <p:cNvPr id="496" name="Straight Connector 495"/>
            <p:cNvCxnSpPr/>
            <p:nvPr/>
          </p:nvCxnSpPr>
          <p:spPr>
            <a:xfrm>
              <a:off x="7131639" y="3977238"/>
              <a:ext cx="77032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7" name="Rounded Rectangle 496"/>
            <p:cNvSpPr/>
            <p:nvPr/>
          </p:nvSpPr>
          <p:spPr bwMode="ltGray">
            <a:xfrm>
              <a:off x="7159307" y="3892698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1/1/49</a:t>
              </a:r>
            </a:p>
          </p:txBody>
        </p:sp>
        <p:sp>
          <p:nvSpPr>
            <p:cNvPr id="498" name="Rounded Rectangle 497"/>
            <p:cNvSpPr/>
            <p:nvPr/>
          </p:nvSpPr>
          <p:spPr bwMode="ltGray">
            <a:xfrm>
              <a:off x="7666005" y="3886750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1/1/49</a:t>
              </a:r>
            </a:p>
          </p:txBody>
        </p:sp>
        <p:sp>
          <p:nvSpPr>
            <p:cNvPr id="500" name="Rounded Rectangle 499"/>
            <p:cNvSpPr/>
            <p:nvPr/>
          </p:nvSpPr>
          <p:spPr bwMode="ltGray">
            <a:xfrm>
              <a:off x="7113385" y="3923234"/>
              <a:ext cx="868340" cy="26002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accent4"/>
                  </a:solidFill>
                </a:rPr>
                <a:t>ISL (LAG256)</a:t>
              </a:r>
            </a:p>
          </p:txBody>
        </p:sp>
        <p:cxnSp>
          <p:nvCxnSpPr>
            <p:cNvPr id="501" name="Straight Connector 500"/>
            <p:cNvCxnSpPr/>
            <p:nvPr/>
          </p:nvCxnSpPr>
          <p:spPr>
            <a:xfrm>
              <a:off x="7121907" y="3798959"/>
              <a:ext cx="78005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" name="TextBox 501"/>
            <p:cNvSpPr txBox="1"/>
            <p:nvPr/>
          </p:nvSpPr>
          <p:spPr>
            <a:xfrm>
              <a:off x="5882030" y="3763369"/>
              <a:ext cx="769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46569"/>
                  </a:solidFill>
                </a:rPr>
                <a:t>8325-1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15.136.40.237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L0: 192.168.1.3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L1: 192.168.11.3</a:t>
              </a:r>
            </a:p>
          </p:txBody>
        </p:sp>
        <p:sp>
          <p:nvSpPr>
            <p:cNvPr id="503" name="TextBox 502"/>
            <p:cNvSpPr txBox="1"/>
            <p:nvPr/>
          </p:nvSpPr>
          <p:spPr>
            <a:xfrm>
              <a:off x="8394416" y="3770497"/>
              <a:ext cx="786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8325-2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15.136.40.238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L1: 192.168.11.3</a:t>
              </a:r>
            </a:p>
          </p:txBody>
        </p:sp>
        <p:grpSp>
          <p:nvGrpSpPr>
            <p:cNvPr id="504" name="Group 503"/>
            <p:cNvGrpSpPr/>
            <p:nvPr/>
          </p:nvGrpSpPr>
          <p:grpSpPr>
            <a:xfrm>
              <a:off x="7884656" y="3692510"/>
              <a:ext cx="541045" cy="562798"/>
              <a:chOff x="2255870" y="791793"/>
              <a:chExt cx="541045" cy="562798"/>
            </a:xfrm>
          </p:grpSpPr>
          <p:sp>
            <p:nvSpPr>
              <p:cNvPr id="505" name="Rounded Rectangle 504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06" name="Picture 50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grpSp>
          <p:nvGrpSpPr>
            <p:cNvPr id="507" name="Group 506"/>
            <p:cNvGrpSpPr/>
            <p:nvPr/>
          </p:nvGrpSpPr>
          <p:grpSpPr>
            <a:xfrm>
              <a:off x="6629195" y="3695965"/>
              <a:ext cx="541045" cy="562798"/>
              <a:chOff x="2255870" y="791793"/>
              <a:chExt cx="541045" cy="562798"/>
            </a:xfrm>
          </p:grpSpPr>
          <p:sp>
            <p:nvSpPr>
              <p:cNvPr id="508" name="Rounded Rectangle 507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09" name="Picture 50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11" name="Rounded Rectangle 510"/>
            <p:cNvSpPr/>
            <p:nvPr/>
          </p:nvSpPr>
          <p:spPr bwMode="ltGray">
            <a:xfrm>
              <a:off x="7161875" y="4130664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1/1/50</a:t>
              </a:r>
            </a:p>
          </p:txBody>
        </p:sp>
        <p:sp>
          <p:nvSpPr>
            <p:cNvPr id="512" name="Rounded Rectangle 511"/>
            <p:cNvSpPr/>
            <p:nvPr/>
          </p:nvSpPr>
          <p:spPr bwMode="ltGray">
            <a:xfrm>
              <a:off x="7668573" y="4124716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1/1/50</a:t>
              </a:r>
            </a:p>
          </p:txBody>
        </p:sp>
        <p:sp>
          <p:nvSpPr>
            <p:cNvPr id="513" name="Rounded Rectangle 512"/>
            <p:cNvSpPr/>
            <p:nvPr/>
          </p:nvSpPr>
          <p:spPr bwMode="ltGray">
            <a:xfrm>
              <a:off x="7155376" y="3713885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1/1/41</a:t>
              </a:r>
            </a:p>
          </p:txBody>
        </p:sp>
        <p:sp>
          <p:nvSpPr>
            <p:cNvPr id="514" name="Rounded Rectangle 513"/>
            <p:cNvSpPr/>
            <p:nvPr/>
          </p:nvSpPr>
          <p:spPr bwMode="ltGray">
            <a:xfrm>
              <a:off x="7662074" y="3707937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1/1/41</a:t>
              </a:r>
            </a:p>
          </p:txBody>
        </p:sp>
        <p:cxnSp>
          <p:nvCxnSpPr>
            <p:cNvPr id="518" name="Straight Connector 517"/>
            <p:cNvCxnSpPr/>
            <p:nvPr/>
          </p:nvCxnSpPr>
          <p:spPr>
            <a:xfrm>
              <a:off x="10131305" y="4122678"/>
              <a:ext cx="7939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Oval 518"/>
            <p:cNvSpPr/>
            <p:nvPr/>
          </p:nvSpPr>
          <p:spPr bwMode="ltGray">
            <a:xfrm>
              <a:off x="10465913" y="3918828"/>
              <a:ext cx="76694" cy="257337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cxnSp>
          <p:nvCxnSpPr>
            <p:cNvPr id="520" name="Straight Connector 519"/>
            <p:cNvCxnSpPr/>
            <p:nvPr/>
          </p:nvCxnSpPr>
          <p:spPr>
            <a:xfrm>
              <a:off x="10131305" y="3980017"/>
              <a:ext cx="77032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1" name="Rounded Rectangle 520"/>
            <p:cNvSpPr/>
            <p:nvPr/>
          </p:nvSpPr>
          <p:spPr bwMode="ltGray">
            <a:xfrm>
              <a:off x="10158973" y="3895477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1/1/55</a:t>
              </a:r>
            </a:p>
          </p:txBody>
        </p:sp>
        <p:sp>
          <p:nvSpPr>
            <p:cNvPr id="522" name="Rounded Rectangle 521"/>
            <p:cNvSpPr/>
            <p:nvPr/>
          </p:nvSpPr>
          <p:spPr bwMode="ltGray">
            <a:xfrm>
              <a:off x="10665671" y="3889529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1/1/55</a:t>
              </a:r>
            </a:p>
          </p:txBody>
        </p:sp>
        <p:sp>
          <p:nvSpPr>
            <p:cNvPr id="524" name="Rounded Rectangle 523"/>
            <p:cNvSpPr/>
            <p:nvPr/>
          </p:nvSpPr>
          <p:spPr bwMode="ltGray">
            <a:xfrm>
              <a:off x="10113051" y="3926013"/>
              <a:ext cx="868340" cy="26002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accent4"/>
                  </a:solidFill>
                </a:rPr>
                <a:t>ISL (LAG256)</a:t>
              </a:r>
            </a:p>
          </p:txBody>
        </p:sp>
        <p:cxnSp>
          <p:nvCxnSpPr>
            <p:cNvPr id="525" name="Straight Connector 524"/>
            <p:cNvCxnSpPr/>
            <p:nvPr/>
          </p:nvCxnSpPr>
          <p:spPr>
            <a:xfrm>
              <a:off x="10121573" y="3801738"/>
              <a:ext cx="78005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6" name="TextBox 525"/>
            <p:cNvSpPr txBox="1"/>
            <p:nvPr/>
          </p:nvSpPr>
          <p:spPr>
            <a:xfrm>
              <a:off x="8896326" y="3773276"/>
              <a:ext cx="76937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46569"/>
                  </a:solidFill>
                </a:rPr>
                <a:t>8325-3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15.136.40.233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L0: 192.168.1.5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L1: 192.168.11.5</a:t>
              </a:r>
            </a:p>
            <a:p>
              <a:pPr algn="r"/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527" name="TextBox 526"/>
            <p:cNvSpPr txBox="1"/>
            <p:nvPr/>
          </p:nvSpPr>
          <p:spPr>
            <a:xfrm>
              <a:off x="11394082" y="3773276"/>
              <a:ext cx="786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8325-4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15.136.40.234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L1: 192.168.11.5</a:t>
              </a:r>
            </a:p>
          </p:txBody>
        </p:sp>
        <p:grpSp>
          <p:nvGrpSpPr>
            <p:cNvPr id="528" name="Group 527"/>
            <p:cNvGrpSpPr/>
            <p:nvPr/>
          </p:nvGrpSpPr>
          <p:grpSpPr>
            <a:xfrm>
              <a:off x="10884322" y="3695289"/>
              <a:ext cx="541045" cy="562798"/>
              <a:chOff x="2255870" y="791793"/>
              <a:chExt cx="541045" cy="562798"/>
            </a:xfrm>
          </p:grpSpPr>
          <p:sp>
            <p:nvSpPr>
              <p:cNvPr id="529" name="Rounded Rectangle 528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30" name="Picture 5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grpSp>
          <p:nvGrpSpPr>
            <p:cNvPr id="531" name="Group 530"/>
            <p:cNvGrpSpPr/>
            <p:nvPr/>
          </p:nvGrpSpPr>
          <p:grpSpPr>
            <a:xfrm>
              <a:off x="9628861" y="3698744"/>
              <a:ext cx="541045" cy="562798"/>
              <a:chOff x="2255870" y="791793"/>
              <a:chExt cx="541045" cy="562798"/>
            </a:xfrm>
          </p:grpSpPr>
          <p:sp>
            <p:nvSpPr>
              <p:cNvPr id="532" name="Rounded Rectangle 531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33" name="Picture 53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35" name="Rounded Rectangle 534"/>
            <p:cNvSpPr/>
            <p:nvPr/>
          </p:nvSpPr>
          <p:spPr bwMode="ltGray">
            <a:xfrm>
              <a:off x="10161541" y="4133443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1/1/56</a:t>
              </a:r>
            </a:p>
          </p:txBody>
        </p:sp>
        <p:sp>
          <p:nvSpPr>
            <p:cNvPr id="536" name="Rounded Rectangle 535"/>
            <p:cNvSpPr/>
            <p:nvPr/>
          </p:nvSpPr>
          <p:spPr bwMode="ltGray">
            <a:xfrm>
              <a:off x="10668239" y="4127495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1/1/56</a:t>
              </a:r>
            </a:p>
          </p:txBody>
        </p:sp>
        <p:sp>
          <p:nvSpPr>
            <p:cNvPr id="537" name="Rounded Rectangle 536"/>
            <p:cNvSpPr/>
            <p:nvPr/>
          </p:nvSpPr>
          <p:spPr bwMode="ltGray">
            <a:xfrm>
              <a:off x="10155042" y="3716664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538" name="Rounded Rectangle 537"/>
            <p:cNvSpPr/>
            <p:nvPr/>
          </p:nvSpPr>
          <p:spPr bwMode="ltGray">
            <a:xfrm>
              <a:off x="10661740" y="3710716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grpSp>
          <p:nvGrpSpPr>
            <p:cNvPr id="556" name="Group 555"/>
            <p:cNvGrpSpPr/>
            <p:nvPr/>
          </p:nvGrpSpPr>
          <p:grpSpPr>
            <a:xfrm>
              <a:off x="7230590" y="1684783"/>
              <a:ext cx="541045" cy="562798"/>
              <a:chOff x="2255870" y="791793"/>
              <a:chExt cx="541045" cy="562798"/>
            </a:xfrm>
          </p:grpSpPr>
          <p:sp>
            <p:nvSpPr>
              <p:cNvPr id="557" name="Rounded Rectangle 556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58" name="Picture 55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59" name="TextBox 558"/>
            <p:cNvSpPr txBox="1"/>
            <p:nvPr/>
          </p:nvSpPr>
          <p:spPr>
            <a:xfrm>
              <a:off x="7705788" y="1781413"/>
              <a:ext cx="786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6300-5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15.136.40.245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192.168.1.1</a:t>
              </a:r>
            </a:p>
          </p:txBody>
        </p:sp>
        <p:grpSp>
          <p:nvGrpSpPr>
            <p:cNvPr id="560" name="Group 559"/>
            <p:cNvGrpSpPr/>
            <p:nvPr/>
          </p:nvGrpSpPr>
          <p:grpSpPr>
            <a:xfrm>
              <a:off x="10272084" y="1684783"/>
              <a:ext cx="541045" cy="562798"/>
              <a:chOff x="2255870" y="791793"/>
              <a:chExt cx="541045" cy="562798"/>
            </a:xfrm>
          </p:grpSpPr>
          <p:sp>
            <p:nvSpPr>
              <p:cNvPr id="561" name="Rounded Rectangle 560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62" name="Picture 56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63" name="TextBox 562"/>
            <p:cNvSpPr txBox="1"/>
            <p:nvPr/>
          </p:nvSpPr>
          <p:spPr>
            <a:xfrm>
              <a:off x="10747282" y="1781413"/>
              <a:ext cx="786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6300-6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15.136.40.246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192168.1.2</a:t>
              </a:r>
            </a:p>
          </p:txBody>
        </p:sp>
        <p:cxnSp>
          <p:nvCxnSpPr>
            <p:cNvPr id="564" name="Straight Connector 563"/>
            <p:cNvCxnSpPr>
              <a:stCxn id="558" idx="2"/>
              <a:endCxn id="509" idx="0"/>
            </p:cNvCxnSpPr>
            <p:nvPr/>
          </p:nvCxnSpPr>
          <p:spPr>
            <a:xfrm flipH="1">
              <a:off x="6899718" y="2247581"/>
              <a:ext cx="601395" cy="144838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>
              <a:stCxn id="558" idx="2"/>
              <a:endCxn id="506" idx="0"/>
            </p:cNvCxnSpPr>
            <p:nvPr/>
          </p:nvCxnSpPr>
          <p:spPr>
            <a:xfrm>
              <a:off x="7501113" y="2247581"/>
              <a:ext cx="654066" cy="1444929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>
              <a:stCxn id="562" idx="2"/>
              <a:endCxn id="509" idx="0"/>
            </p:cNvCxnSpPr>
            <p:nvPr/>
          </p:nvCxnSpPr>
          <p:spPr>
            <a:xfrm flipH="1">
              <a:off x="6899718" y="2247581"/>
              <a:ext cx="3642889" cy="144838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>
              <a:stCxn id="562" idx="2"/>
              <a:endCxn id="506" idx="0"/>
            </p:cNvCxnSpPr>
            <p:nvPr/>
          </p:nvCxnSpPr>
          <p:spPr>
            <a:xfrm flipH="1">
              <a:off x="8155179" y="2247581"/>
              <a:ext cx="2387428" cy="1444929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>
              <a:stCxn id="562" idx="2"/>
              <a:endCxn id="533" idx="0"/>
            </p:cNvCxnSpPr>
            <p:nvPr/>
          </p:nvCxnSpPr>
          <p:spPr>
            <a:xfrm flipH="1">
              <a:off x="9899384" y="2247581"/>
              <a:ext cx="643223" cy="145116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>
              <a:stCxn id="562" idx="2"/>
              <a:endCxn id="530" idx="0"/>
            </p:cNvCxnSpPr>
            <p:nvPr/>
          </p:nvCxnSpPr>
          <p:spPr>
            <a:xfrm>
              <a:off x="10542607" y="2247581"/>
              <a:ext cx="612238" cy="144770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>
              <a:stCxn id="558" idx="2"/>
              <a:endCxn id="533" idx="0"/>
            </p:cNvCxnSpPr>
            <p:nvPr/>
          </p:nvCxnSpPr>
          <p:spPr>
            <a:xfrm>
              <a:off x="7501113" y="2247581"/>
              <a:ext cx="2398271" cy="145116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>
              <a:stCxn id="558" idx="2"/>
              <a:endCxn id="530" idx="0"/>
            </p:cNvCxnSpPr>
            <p:nvPr/>
          </p:nvCxnSpPr>
          <p:spPr>
            <a:xfrm>
              <a:off x="7501113" y="2247581"/>
              <a:ext cx="3653732" cy="144770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8" name="Picture 58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8902" y="5256250"/>
              <a:ext cx="549095" cy="556462"/>
            </a:xfrm>
            <a:prstGeom prst="rect">
              <a:avLst/>
            </a:prstGeom>
          </p:spPr>
        </p:pic>
        <p:pic>
          <p:nvPicPr>
            <p:cNvPr id="589" name="Picture 5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4656" y="5256250"/>
              <a:ext cx="549095" cy="556462"/>
            </a:xfrm>
            <a:prstGeom prst="rect">
              <a:avLst/>
            </a:prstGeom>
          </p:spPr>
        </p:pic>
        <p:pic>
          <p:nvPicPr>
            <p:cNvPr id="590" name="Picture 58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2138" y="5250856"/>
              <a:ext cx="549095" cy="556462"/>
            </a:xfrm>
            <a:prstGeom prst="rect">
              <a:avLst/>
            </a:prstGeom>
          </p:spPr>
        </p:pic>
        <p:pic>
          <p:nvPicPr>
            <p:cNvPr id="591" name="Picture 59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58950" y="5252544"/>
              <a:ext cx="549095" cy="556462"/>
            </a:xfrm>
            <a:prstGeom prst="rect">
              <a:avLst/>
            </a:prstGeom>
          </p:spPr>
        </p:pic>
        <p:cxnSp>
          <p:nvCxnSpPr>
            <p:cNvPr id="594" name="Straight Connector 593"/>
            <p:cNvCxnSpPr/>
            <p:nvPr/>
          </p:nvCxnSpPr>
          <p:spPr>
            <a:xfrm>
              <a:off x="6748250" y="5820182"/>
              <a:ext cx="3614" cy="33568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Connector 598"/>
            <p:cNvCxnSpPr/>
            <p:nvPr/>
          </p:nvCxnSpPr>
          <p:spPr>
            <a:xfrm>
              <a:off x="8171756" y="5820182"/>
              <a:ext cx="0" cy="293286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603"/>
            <p:cNvCxnSpPr/>
            <p:nvPr/>
          </p:nvCxnSpPr>
          <p:spPr>
            <a:xfrm flipH="1">
              <a:off x="9401463" y="5782466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Connector 608"/>
            <p:cNvCxnSpPr/>
            <p:nvPr/>
          </p:nvCxnSpPr>
          <p:spPr>
            <a:xfrm flipH="1">
              <a:off x="11341896" y="5775307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1" name="Rounded Rectangle 610"/>
            <p:cNvSpPr/>
            <p:nvPr/>
          </p:nvSpPr>
          <p:spPr bwMode="ltGray">
            <a:xfrm>
              <a:off x="11248834" y="5759519"/>
              <a:ext cx="186123" cy="7955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1/0/1</a:t>
              </a:r>
            </a:p>
          </p:txBody>
        </p:sp>
        <p:cxnSp>
          <p:nvCxnSpPr>
            <p:cNvPr id="612" name="Straight Connector 611"/>
            <p:cNvCxnSpPr>
              <a:stCxn id="509" idx="2"/>
              <a:endCxn id="588" idx="0"/>
            </p:cNvCxnSpPr>
            <p:nvPr/>
          </p:nvCxnSpPr>
          <p:spPr>
            <a:xfrm>
              <a:off x="6899718" y="4258763"/>
              <a:ext cx="3732" cy="99748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Connector 614"/>
            <p:cNvCxnSpPr>
              <a:stCxn id="506" idx="2"/>
              <a:endCxn id="589" idx="0"/>
            </p:cNvCxnSpPr>
            <p:nvPr/>
          </p:nvCxnSpPr>
          <p:spPr>
            <a:xfrm>
              <a:off x="8155179" y="4255308"/>
              <a:ext cx="4025" cy="10009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Connector 617"/>
            <p:cNvCxnSpPr>
              <a:stCxn id="506" idx="2"/>
              <a:endCxn id="588" idx="0"/>
            </p:cNvCxnSpPr>
            <p:nvPr/>
          </p:nvCxnSpPr>
          <p:spPr>
            <a:xfrm flipH="1">
              <a:off x="6903450" y="4255308"/>
              <a:ext cx="1251729" cy="10009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/>
            <p:cNvCxnSpPr>
              <a:stCxn id="509" idx="2"/>
              <a:endCxn id="589" idx="0"/>
            </p:cNvCxnSpPr>
            <p:nvPr/>
          </p:nvCxnSpPr>
          <p:spPr>
            <a:xfrm>
              <a:off x="6899718" y="4258763"/>
              <a:ext cx="1259486" cy="99748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>
              <a:stCxn id="533" idx="2"/>
              <a:endCxn id="590" idx="0"/>
            </p:cNvCxnSpPr>
            <p:nvPr/>
          </p:nvCxnSpPr>
          <p:spPr>
            <a:xfrm flipH="1">
              <a:off x="9386686" y="4261542"/>
              <a:ext cx="512698" cy="98931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Straight Connector 626"/>
            <p:cNvCxnSpPr>
              <a:stCxn id="530" idx="2"/>
              <a:endCxn id="590" idx="0"/>
            </p:cNvCxnSpPr>
            <p:nvPr/>
          </p:nvCxnSpPr>
          <p:spPr>
            <a:xfrm flipH="1">
              <a:off x="9386686" y="4258087"/>
              <a:ext cx="1768159" cy="99276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Connector 629"/>
            <p:cNvCxnSpPr>
              <a:stCxn id="533" idx="2"/>
              <a:endCxn id="591" idx="0"/>
            </p:cNvCxnSpPr>
            <p:nvPr/>
          </p:nvCxnSpPr>
          <p:spPr>
            <a:xfrm>
              <a:off x="9899384" y="4261542"/>
              <a:ext cx="1434114" cy="99100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Connector 632"/>
            <p:cNvCxnSpPr>
              <a:stCxn id="530" idx="2"/>
              <a:endCxn id="591" idx="0"/>
            </p:cNvCxnSpPr>
            <p:nvPr/>
          </p:nvCxnSpPr>
          <p:spPr>
            <a:xfrm>
              <a:off x="11154845" y="4258087"/>
              <a:ext cx="178653" cy="99445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6" name="TextBox 635"/>
            <p:cNvSpPr txBox="1"/>
            <p:nvPr/>
          </p:nvSpPr>
          <p:spPr>
            <a:xfrm>
              <a:off x="7098745" y="5359079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2930-3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163" name="Rounded Rectangle 162"/>
            <p:cNvSpPr/>
            <p:nvPr/>
          </p:nvSpPr>
          <p:spPr bwMode="ltGray">
            <a:xfrm>
              <a:off x="6692791" y="5750059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37" name="Rounded Rectangle 636"/>
            <p:cNvSpPr/>
            <p:nvPr/>
          </p:nvSpPr>
          <p:spPr bwMode="ltGray">
            <a:xfrm>
              <a:off x="8107095" y="5750059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38" name="TextBox 637"/>
            <p:cNvSpPr txBox="1"/>
            <p:nvPr/>
          </p:nvSpPr>
          <p:spPr>
            <a:xfrm>
              <a:off x="8353803" y="5358870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2930-4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39" name="TextBox 638"/>
            <p:cNvSpPr txBox="1"/>
            <p:nvPr/>
          </p:nvSpPr>
          <p:spPr>
            <a:xfrm>
              <a:off x="9587936" y="5391073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2930-2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40" name="Rounded Rectangle 639"/>
            <p:cNvSpPr/>
            <p:nvPr/>
          </p:nvSpPr>
          <p:spPr bwMode="ltGray">
            <a:xfrm>
              <a:off x="9352968" y="5748681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>
              <a:off x="11528097" y="5387567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5700-1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15.136.40.196</a:t>
              </a:r>
            </a:p>
          </p:txBody>
        </p:sp>
        <p:pic>
          <p:nvPicPr>
            <p:cNvPr id="662" name="Picture 66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6380" y="5247350"/>
              <a:ext cx="549095" cy="556462"/>
            </a:xfrm>
            <a:prstGeom prst="rect">
              <a:avLst/>
            </a:prstGeom>
          </p:spPr>
        </p:pic>
        <p:cxnSp>
          <p:nvCxnSpPr>
            <p:cNvPr id="665" name="Straight Connector 664"/>
            <p:cNvCxnSpPr/>
            <p:nvPr/>
          </p:nvCxnSpPr>
          <p:spPr>
            <a:xfrm flipH="1">
              <a:off x="10365705" y="5778960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7" name="TextBox 666"/>
            <p:cNvSpPr txBox="1"/>
            <p:nvPr/>
          </p:nvSpPr>
          <p:spPr>
            <a:xfrm>
              <a:off x="10552178" y="5387567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2930-1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68" name="Rounded Rectangle 667"/>
            <p:cNvSpPr/>
            <p:nvPr/>
          </p:nvSpPr>
          <p:spPr bwMode="ltGray">
            <a:xfrm>
              <a:off x="10317210" y="5745175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</a:t>
              </a:r>
            </a:p>
          </p:txBody>
        </p:sp>
        <p:cxnSp>
          <p:nvCxnSpPr>
            <p:cNvPr id="669" name="Straight Connector 668"/>
            <p:cNvCxnSpPr>
              <a:stCxn id="533" idx="2"/>
              <a:endCxn id="662" idx="0"/>
            </p:cNvCxnSpPr>
            <p:nvPr/>
          </p:nvCxnSpPr>
          <p:spPr>
            <a:xfrm>
              <a:off x="9899384" y="4261542"/>
              <a:ext cx="451544" cy="985808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/>
            <p:cNvCxnSpPr>
              <a:stCxn id="530" idx="2"/>
              <a:endCxn id="662" idx="0"/>
            </p:cNvCxnSpPr>
            <p:nvPr/>
          </p:nvCxnSpPr>
          <p:spPr>
            <a:xfrm flipH="1">
              <a:off x="10350928" y="4258087"/>
              <a:ext cx="803917" cy="98926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Rounded Rectangle 352"/>
            <p:cNvSpPr/>
            <p:nvPr/>
          </p:nvSpPr>
          <p:spPr bwMode="ltGray">
            <a:xfrm>
              <a:off x="7211402" y="2504157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354" name="Rounded Rectangle 353"/>
            <p:cNvSpPr/>
            <p:nvPr/>
          </p:nvSpPr>
          <p:spPr bwMode="ltGray">
            <a:xfrm>
              <a:off x="7548423" y="251006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1/1/26</a:t>
              </a:r>
            </a:p>
          </p:txBody>
        </p:sp>
        <p:sp>
          <p:nvSpPr>
            <p:cNvPr id="355" name="Rounded Rectangle 354"/>
            <p:cNvSpPr/>
            <p:nvPr/>
          </p:nvSpPr>
          <p:spPr bwMode="ltGray">
            <a:xfrm>
              <a:off x="7870034" y="250998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1/1/27</a:t>
              </a:r>
            </a:p>
          </p:txBody>
        </p:sp>
        <p:sp>
          <p:nvSpPr>
            <p:cNvPr id="356" name="Rounded Rectangle 355"/>
            <p:cNvSpPr/>
            <p:nvPr/>
          </p:nvSpPr>
          <p:spPr bwMode="ltGray">
            <a:xfrm>
              <a:off x="8205373" y="250998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1/1/28</a:t>
              </a:r>
            </a:p>
          </p:txBody>
        </p:sp>
        <p:sp>
          <p:nvSpPr>
            <p:cNvPr id="357" name="Rounded Rectangle 356"/>
            <p:cNvSpPr/>
            <p:nvPr/>
          </p:nvSpPr>
          <p:spPr bwMode="ltGray">
            <a:xfrm>
              <a:off x="9595761" y="25153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358" name="Rounded Rectangle 357"/>
            <p:cNvSpPr/>
            <p:nvPr/>
          </p:nvSpPr>
          <p:spPr bwMode="ltGray">
            <a:xfrm>
              <a:off x="9932782" y="252124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1/1/26</a:t>
              </a:r>
            </a:p>
          </p:txBody>
        </p:sp>
        <p:sp>
          <p:nvSpPr>
            <p:cNvPr id="359" name="Rounded Rectangle 358"/>
            <p:cNvSpPr/>
            <p:nvPr/>
          </p:nvSpPr>
          <p:spPr bwMode="ltGray">
            <a:xfrm>
              <a:off x="10254393" y="252115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1/1/27</a:t>
              </a:r>
            </a:p>
          </p:txBody>
        </p:sp>
        <p:sp>
          <p:nvSpPr>
            <p:cNvPr id="360" name="Rounded Rectangle 359"/>
            <p:cNvSpPr/>
            <p:nvPr/>
          </p:nvSpPr>
          <p:spPr bwMode="ltGray">
            <a:xfrm>
              <a:off x="10589732" y="252115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1/1/28</a:t>
              </a:r>
            </a:p>
          </p:txBody>
        </p:sp>
        <p:sp>
          <p:nvSpPr>
            <p:cNvPr id="361" name="Rounded Rectangle 360"/>
            <p:cNvSpPr/>
            <p:nvPr/>
          </p:nvSpPr>
          <p:spPr bwMode="ltGray">
            <a:xfrm>
              <a:off x="6877443" y="349930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2" name="Rounded Rectangle 361"/>
            <p:cNvSpPr/>
            <p:nvPr/>
          </p:nvSpPr>
          <p:spPr bwMode="ltGray">
            <a:xfrm>
              <a:off x="8006810" y="3515592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3" name="Rounded Rectangle 362"/>
            <p:cNvSpPr/>
            <p:nvPr/>
          </p:nvSpPr>
          <p:spPr bwMode="ltGray">
            <a:xfrm>
              <a:off x="9131601" y="3218110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4" name="Rounded Rectangle 363"/>
            <p:cNvSpPr/>
            <p:nvPr/>
          </p:nvSpPr>
          <p:spPr bwMode="ltGray">
            <a:xfrm>
              <a:off x="10488657" y="340855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5" name="Rounded Rectangle 364"/>
            <p:cNvSpPr/>
            <p:nvPr/>
          </p:nvSpPr>
          <p:spPr bwMode="ltGray">
            <a:xfrm>
              <a:off x="8079874" y="312900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6" name="Rounded Rectangle 365"/>
            <p:cNvSpPr/>
            <p:nvPr/>
          </p:nvSpPr>
          <p:spPr bwMode="ltGray">
            <a:xfrm>
              <a:off x="8669736" y="323645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7" name="Rounded Rectangle 366"/>
            <p:cNvSpPr/>
            <p:nvPr/>
          </p:nvSpPr>
          <p:spPr bwMode="ltGray">
            <a:xfrm>
              <a:off x="9904465" y="3392207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8" name="Rounded Rectangle 367"/>
            <p:cNvSpPr/>
            <p:nvPr/>
          </p:nvSpPr>
          <p:spPr bwMode="ltGray">
            <a:xfrm>
              <a:off x="10952440" y="341276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9" name="Rounded Rectangle 368"/>
            <p:cNvSpPr/>
            <p:nvPr/>
          </p:nvSpPr>
          <p:spPr bwMode="ltGray">
            <a:xfrm>
              <a:off x="6755990" y="438369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1/1/1</a:t>
              </a:r>
            </a:p>
          </p:txBody>
        </p:sp>
        <p:sp>
          <p:nvSpPr>
            <p:cNvPr id="370" name="Rounded Rectangle 369"/>
            <p:cNvSpPr/>
            <p:nvPr/>
          </p:nvSpPr>
          <p:spPr bwMode="ltGray">
            <a:xfrm>
              <a:off x="7786901" y="438989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1/1/1</a:t>
              </a:r>
            </a:p>
          </p:txBody>
        </p:sp>
        <p:sp>
          <p:nvSpPr>
            <p:cNvPr id="371" name="Rounded Rectangle 370"/>
            <p:cNvSpPr/>
            <p:nvPr/>
          </p:nvSpPr>
          <p:spPr bwMode="ltGray">
            <a:xfrm>
              <a:off x="7040887" y="438354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</a:t>
              </a:r>
            </a:p>
          </p:txBody>
        </p:sp>
        <p:sp>
          <p:nvSpPr>
            <p:cNvPr id="372" name="Rounded Rectangle 371"/>
            <p:cNvSpPr/>
            <p:nvPr/>
          </p:nvSpPr>
          <p:spPr bwMode="ltGray">
            <a:xfrm>
              <a:off x="8078028" y="438989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</a:t>
              </a:r>
            </a:p>
          </p:txBody>
        </p:sp>
        <p:sp>
          <p:nvSpPr>
            <p:cNvPr id="373" name="Rounded Rectangle 372"/>
            <p:cNvSpPr/>
            <p:nvPr/>
          </p:nvSpPr>
          <p:spPr bwMode="ltGray">
            <a:xfrm>
              <a:off x="6754352" y="49825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49</a:t>
              </a:r>
            </a:p>
          </p:txBody>
        </p:sp>
        <p:sp>
          <p:nvSpPr>
            <p:cNvPr id="374" name="Rounded Rectangle 373"/>
            <p:cNvSpPr/>
            <p:nvPr/>
          </p:nvSpPr>
          <p:spPr bwMode="ltGray">
            <a:xfrm>
              <a:off x="7022664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50</a:t>
              </a:r>
            </a:p>
          </p:txBody>
        </p:sp>
        <p:sp>
          <p:nvSpPr>
            <p:cNvPr id="375" name="Rounded Rectangle 374"/>
            <p:cNvSpPr/>
            <p:nvPr/>
          </p:nvSpPr>
          <p:spPr bwMode="ltGray">
            <a:xfrm>
              <a:off x="7741948" y="49825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49</a:t>
              </a:r>
            </a:p>
          </p:txBody>
        </p:sp>
        <p:sp>
          <p:nvSpPr>
            <p:cNvPr id="376" name="Rounded Rectangle 375"/>
            <p:cNvSpPr/>
            <p:nvPr/>
          </p:nvSpPr>
          <p:spPr bwMode="ltGray">
            <a:xfrm>
              <a:off x="8039520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50</a:t>
              </a:r>
            </a:p>
          </p:txBody>
        </p:sp>
        <p:cxnSp>
          <p:nvCxnSpPr>
            <p:cNvPr id="378" name="Straight Connector 377"/>
            <p:cNvCxnSpPr/>
            <p:nvPr/>
          </p:nvCxnSpPr>
          <p:spPr>
            <a:xfrm>
              <a:off x="7061819" y="5819820"/>
              <a:ext cx="288" cy="35238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0" name="Rounded Rectangle 379"/>
            <p:cNvSpPr/>
            <p:nvPr/>
          </p:nvSpPr>
          <p:spPr bwMode="ltGray">
            <a:xfrm>
              <a:off x="7006360" y="5749697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84" name="Rounded Rectangle 383"/>
            <p:cNvSpPr/>
            <p:nvPr/>
          </p:nvSpPr>
          <p:spPr bwMode="ltGray">
            <a:xfrm>
              <a:off x="9349924" y="498153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25</a:t>
              </a:r>
            </a:p>
          </p:txBody>
        </p:sp>
        <p:sp>
          <p:nvSpPr>
            <p:cNvPr id="385" name="Rounded Rectangle 384"/>
            <p:cNvSpPr/>
            <p:nvPr/>
          </p:nvSpPr>
          <p:spPr bwMode="ltGray">
            <a:xfrm>
              <a:off x="9611906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26</a:t>
              </a:r>
            </a:p>
          </p:txBody>
        </p:sp>
        <p:sp>
          <p:nvSpPr>
            <p:cNvPr id="386" name="Rounded Rectangle 385"/>
            <p:cNvSpPr/>
            <p:nvPr/>
          </p:nvSpPr>
          <p:spPr bwMode="ltGray">
            <a:xfrm>
              <a:off x="9636437" y="438369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1/1/37</a:t>
              </a:r>
            </a:p>
          </p:txBody>
        </p:sp>
        <p:sp>
          <p:nvSpPr>
            <p:cNvPr id="387" name="Rounded Rectangle 386"/>
            <p:cNvSpPr/>
            <p:nvPr/>
          </p:nvSpPr>
          <p:spPr bwMode="ltGray">
            <a:xfrm>
              <a:off x="10730818" y="4323768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1/1/37</a:t>
              </a:r>
            </a:p>
          </p:txBody>
        </p:sp>
        <p:sp>
          <p:nvSpPr>
            <p:cNvPr id="401" name="Rounded Rectangle 400"/>
            <p:cNvSpPr/>
            <p:nvPr/>
          </p:nvSpPr>
          <p:spPr bwMode="ltGray">
            <a:xfrm>
              <a:off x="10770010" y="455616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1/1/7</a:t>
              </a:r>
            </a:p>
          </p:txBody>
        </p:sp>
        <p:sp>
          <p:nvSpPr>
            <p:cNvPr id="402" name="Rounded Rectangle 401"/>
            <p:cNvSpPr/>
            <p:nvPr/>
          </p:nvSpPr>
          <p:spPr bwMode="ltGray">
            <a:xfrm>
              <a:off x="10100782" y="4987294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403" name="Rounded Rectangle 402"/>
            <p:cNvSpPr/>
            <p:nvPr/>
          </p:nvSpPr>
          <p:spPr bwMode="ltGray">
            <a:xfrm>
              <a:off x="10377394" y="4993478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6" name="Rounded Rectangle 405"/>
            <p:cNvSpPr/>
            <p:nvPr/>
          </p:nvSpPr>
          <p:spPr bwMode="ltGray">
            <a:xfrm>
              <a:off x="10227139" y="451087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1/1/39</a:t>
              </a:r>
            </a:p>
          </p:txBody>
        </p:sp>
        <p:sp>
          <p:nvSpPr>
            <p:cNvPr id="407" name="Rounded Rectangle 406"/>
            <p:cNvSpPr/>
            <p:nvPr/>
          </p:nvSpPr>
          <p:spPr bwMode="ltGray">
            <a:xfrm>
              <a:off x="11086107" y="439074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1/1/39</a:t>
              </a:r>
            </a:p>
          </p:txBody>
        </p:sp>
        <p:sp>
          <p:nvSpPr>
            <p:cNvPr id="409" name="Rounded Rectangle 408"/>
            <p:cNvSpPr/>
            <p:nvPr/>
          </p:nvSpPr>
          <p:spPr bwMode="ltGray">
            <a:xfrm>
              <a:off x="10892068" y="498808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1/0/49</a:t>
              </a:r>
            </a:p>
          </p:txBody>
        </p:sp>
        <p:sp>
          <p:nvSpPr>
            <p:cNvPr id="410" name="Rounded Rectangle 409"/>
            <p:cNvSpPr/>
            <p:nvPr/>
          </p:nvSpPr>
          <p:spPr bwMode="ltGray">
            <a:xfrm>
              <a:off x="11249699" y="4994620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1/0/50</a:t>
              </a:r>
            </a:p>
          </p:txBody>
        </p:sp>
        <p:sp>
          <p:nvSpPr>
            <p:cNvPr id="404" name="Rounded Rectangle 403"/>
            <p:cNvSpPr/>
            <p:nvPr/>
          </p:nvSpPr>
          <p:spPr bwMode="ltGray">
            <a:xfrm>
              <a:off x="6822024" y="2648720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192.168.3.0/31</a:t>
              </a:r>
            </a:p>
          </p:txBody>
        </p:sp>
        <p:sp>
          <p:nvSpPr>
            <p:cNvPr id="408" name="Rounded Rectangle 407"/>
            <p:cNvSpPr/>
            <p:nvPr/>
          </p:nvSpPr>
          <p:spPr bwMode="ltGray">
            <a:xfrm>
              <a:off x="7460219" y="2670959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192.168.3.2/31</a:t>
              </a:r>
            </a:p>
          </p:txBody>
        </p:sp>
        <p:sp>
          <p:nvSpPr>
            <p:cNvPr id="424" name="Rounded Rectangle 423"/>
            <p:cNvSpPr/>
            <p:nvPr/>
          </p:nvSpPr>
          <p:spPr bwMode="ltGray">
            <a:xfrm>
              <a:off x="8071229" y="2780234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192.168.3.4/31</a:t>
              </a:r>
            </a:p>
          </p:txBody>
        </p:sp>
        <p:sp>
          <p:nvSpPr>
            <p:cNvPr id="425" name="Rounded Rectangle 424"/>
            <p:cNvSpPr/>
            <p:nvPr/>
          </p:nvSpPr>
          <p:spPr bwMode="ltGray">
            <a:xfrm>
              <a:off x="8435542" y="265103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192.168.3.6/31</a:t>
              </a:r>
            </a:p>
          </p:txBody>
        </p:sp>
        <p:sp>
          <p:nvSpPr>
            <p:cNvPr id="444" name="Rounded Rectangle 443"/>
            <p:cNvSpPr/>
            <p:nvPr/>
          </p:nvSpPr>
          <p:spPr bwMode="ltGray">
            <a:xfrm>
              <a:off x="9050440" y="265103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192.168.3.8/31</a:t>
              </a:r>
            </a:p>
          </p:txBody>
        </p:sp>
        <p:sp>
          <p:nvSpPr>
            <p:cNvPr id="445" name="Rounded Rectangle 444"/>
            <p:cNvSpPr/>
            <p:nvPr/>
          </p:nvSpPr>
          <p:spPr bwMode="ltGray">
            <a:xfrm>
              <a:off x="9219251" y="2786056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192.168.3.10/31</a:t>
              </a:r>
            </a:p>
          </p:txBody>
        </p:sp>
        <p:sp>
          <p:nvSpPr>
            <p:cNvPr id="449" name="Rounded Rectangle 448"/>
            <p:cNvSpPr/>
            <p:nvPr/>
          </p:nvSpPr>
          <p:spPr bwMode="ltGray">
            <a:xfrm>
              <a:off x="9894361" y="2792555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192.168.3.12/31</a:t>
              </a:r>
            </a:p>
          </p:txBody>
        </p:sp>
        <p:sp>
          <p:nvSpPr>
            <p:cNvPr id="451" name="Rounded Rectangle 450"/>
            <p:cNvSpPr/>
            <p:nvPr/>
          </p:nvSpPr>
          <p:spPr bwMode="ltGray">
            <a:xfrm>
              <a:off x="10619214" y="279206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192.168.3.14/31</a:t>
              </a:r>
            </a:p>
          </p:txBody>
        </p:sp>
        <p:sp>
          <p:nvSpPr>
            <p:cNvPr id="400" name="Rounded Rectangle 399"/>
            <p:cNvSpPr/>
            <p:nvPr/>
          </p:nvSpPr>
          <p:spPr bwMode="ltGray">
            <a:xfrm>
              <a:off x="9935427" y="460080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1/1/7</a:t>
              </a:r>
            </a:p>
          </p:txBody>
        </p:sp>
        <p:sp>
          <p:nvSpPr>
            <p:cNvPr id="596" name="Rounded Rectangle 595"/>
            <p:cNvSpPr/>
            <p:nvPr/>
          </p:nvSpPr>
          <p:spPr bwMode="ltGray">
            <a:xfrm>
              <a:off x="7245439" y="3807568"/>
              <a:ext cx="566616" cy="8118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192.168.0.0/31</a:t>
              </a:r>
            </a:p>
          </p:txBody>
        </p:sp>
        <p:sp>
          <p:nvSpPr>
            <p:cNvPr id="601" name="Rounded Rectangle 600"/>
            <p:cNvSpPr/>
            <p:nvPr/>
          </p:nvSpPr>
          <p:spPr bwMode="ltGray">
            <a:xfrm>
              <a:off x="10270765" y="3807568"/>
              <a:ext cx="566616" cy="8118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192.168.0.2/31</a:t>
              </a:r>
            </a:p>
          </p:txBody>
        </p:sp>
        <p:sp>
          <p:nvSpPr>
            <p:cNvPr id="617" name="Oval 616"/>
            <p:cNvSpPr/>
            <p:nvPr/>
          </p:nvSpPr>
          <p:spPr bwMode="ltGray">
            <a:xfrm rot="877680">
              <a:off x="6847169" y="5101044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19" name="Oval 618"/>
            <p:cNvSpPr/>
            <p:nvPr/>
          </p:nvSpPr>
          <p:spPr bwMode="ltGray">
            <a:xfrm rot="20722320" flipH="1">
              <a:off x="7955964" y="5098678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1" name="Oval 630"/>
            <p:cNvSpPr/>
            <p:nvPr/>
          </p:nvSpPr>
          <p:spPr bwMode="ltGray">
            <a:xfrm rot="1860320">
              <a:off x="9401325" y="5095576"/>
              <a:ext cx="222819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2" name="Oval 631"/>
            <p:cNvSpPr/>
            <p:nvPr/>
          </p:nvSpPr>
          <p:spPr bwMode="ltGray">
            <a:xfrm>
              <a:off x="10241991" y="5090280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4" name="Oval 633"/>
            <p:cNvSpPr/>
            <p:nvPr/>
          </p:nvSpPr>
          <p:spPr bwMode="ltGray">
            <a:xfrm rot="20394253">
              <a:off x="11145056" y="5105752"/>
              <a:ext cx="222819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49" name="Rounded Rectangle 648"/>
            <p:cNvSpPr/>
            <p:nvPr/>
          </p:nvSpPr>
          <p:spPr bwMode="ltGray">
            <a:xfrm>
              <a:off x="6848445" y="4842652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1</a:t>
              </a:r>
            </a:p>
          </p:txBody>
        </p:sp>
        <p:sp>
          <p:nvSpPr>
            <p:cNvPr id="656" name="Rounded Rectangle 655"/>
            <p:cNvSpPr/>
            <p:nvPr/>
          </p:nvSpPr>
          <p:spPr bwMode="ltGray">
            <a:xfrm>
              <a:off x="7745157" y="4845672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2</a:t>
              </a:r>
            </a:p>
          </p:txBody>
        </p:sp>
        <p:sp>
          <p:nvSpPr>
            <p:cNvPr id="658" name="Rounded Rectangle 657"/>
            <p:cNvSpPr/>
            <p:nvPr/>
          </p:nvSpPr>
          <p:spPr bwMode="ltGray">
            <a:xfrm>
              <a:off x="9516425" y="4837448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37</a:t>
              </a:r>
            </a:p>
          </p:txBody>
        </p:sp>
        <p:pic>
          <p:nvPicPr>
            <p:cNvPr id="659" name="Picture 65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504" y="6116326"/>
              <a:ext cx="404309" cy="404309"/>
            </a:xfrm>
            <a:prstGeom prst="rect">
              <a:avLst/>
            </a:prstGeom>
          </p:spPr>
        </p:pic>
        <p:pic>
          <p:nvPicPr>
            <p:cNvPr id="660" name="Picture 65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8019" y="6116326"/>
              <a:ext cx="404309" cy="404309"/>
            </a:xfrm>
            <a:prstGeom prst="rect">
              <a:avLst/>
            </a:prstGeom>
          </p:spPr>
        </p:pic>
        <p:sp>
          <p:nvSpPr>
            <p:cNvPr id="671" name="Rounded Rectangle 670"/>
            <p:cNvSpPr/>
            <p:nvPr/>
          </p:nvSpPr>
          <p:spPr bwMode="ltGray">
            <a:xfrm>
              <a:off x="5926848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vubu2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10.1.10.10</a:t>
              </a:r>
            </a:p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00:50:56:8e:61:91</a:t>
              </a:r>
            </a:p>
          </p:txBody>
        </p:sp>
        <p:pic>
          <p:nvPicPr>
            <p:cNvPr id="674" name="Picture 67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6839" y="6116326"/>
              <a:ext cx="404309" cy="404309"/>
            </a:xfrm>
            <a:prstGeom prst="rect">
              <a:avLst/>
            </a:prstGeom>
          </p:spPr>
        </p:pic>
        <p:sp>
          <p:nvSpPr>
            <p:cNvPr id="675" name="Rounded Rectangle 674"/>
            <p:cNvSpPr/>
            <p:nvPr/>
          </p:nvSpPr>
          <p:spPr bwMode="ltGray">
            <a:xfrm>
              <a:off x="9323796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vlinux27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10.1.10.11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00:50:56:86:2d:79</a:t>
              </a:r>
            </a:p>
          </p:txBody>
        </p:sp>
        <p:pic>
          <p:nvPicPr>
            <p:cNvPr id="679" name="Picture 67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1891" y="6116326"/>
              <a:ext cx="404309" cy="404309"/>
            </a:xfrm>
            <a:prstGeom prst="rect">
              <a:avLst/>
            </a:prstGeom>
          </p:spPr>
        </p:pic>
        <p:sp>
          <p:nvSpPr>
            <p:cNvPr id="680" name="Rounded Rectangle 679"/>
            <p:cNvSpPr/>
            <p:nvPr/>
          </p:nvSpPr>
          <p:spPr bwMode="ltGray">
            <a:xfrm>
              <a:off x="11168848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vlinux5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10.1.12.10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00:50:56:80:53:54</a:t>
              </a:r>
            </a:p>
          </p:txBody>
        </p:sp>
        <p:sp>
          <p:nvSpPr>
            <p:cNvPr id="335" name="Rounded Rectangle 334"/>
            <p:cNvSpPr/>
            <p:nvPr/>
          </p:nvSpPr>
          <p:spPr bwMode="ltGray">
            <a:xfrm>
              <a:off x="6225417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10</a:t>
              </a:r>
            </a:p>
          </p:txBody>
        </p:sp>
        <p:sp>
          <p:nvSpPr>
            <p:cNvPr id="338" name="Rounded Rectangle 337"/>
            <p:cNvSpPr/>
            <p:nvPr/>
          </p:nvSpPr>
          <p:spPr bwMode="ltGray">
            <a:xfrm>
              <a:off x="9596230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10</a:t>
              </a:r>
            </a:p>
          </p:txBody>
        </p:sp>
        <p:sp>
          <p:nvSpPr>
            <p:cNvPr id="339" name="Rounded Rectangle 338"/>
            <p:cNvSpPr/>
            <p:nvPr/>
          </p:nvSpPr>
          <p:spPr bwMode="ltGray">
            <a:xfrm>
              <a:off x="11432024" y="6289301"/>
              <a:ext cx="334062" cy="10258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12</a:t>
              </a:r>
            </a:p>
          </p:txBody>
        </p:sp>
        <p:sp>
          <p:nvSpPr>
            <p:cNvPr id="348" name="Rounded Rectangle 347"/>
            <p:cNvSpPr/>
            <p:nvPr/>
          </p:nvSpPr>
          <p:spPr bwMode="ltGray">
            <a:xfrm>
              <a:off x="8061134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vubu3</a:t>
              </a:r>
              <a:b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10.2.20.10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00:50:56:8e:32:e8</a:t>
              </a:r>
            </a:p>
          </p:txBody>
        </p:sp>
        <p:sp>
          <p:nvSpPr>
            <p:cNvPr id="349" name="Rounded Rectangle 348"/>
            <p:cNvSpPr/>
            <p:nvPr/>
          </p:nvSpPr>
          <p:spPr bwMode="ltGray">
            <a:xfrm>
              <a:off x="8336504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VLAN 20</a:t>
              </a:r>
            </a:p>
          </p:txBody>
        </p:sp>
        <p:pic>
          <p:nvPicPr>
            <p:cNvPr id="392" name="Picture 39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6717" y="6121776"/>
              <a:ext cx="404309" cy="404309"/>
            </a:xfrm>
            <a:prstGeom prst="rect">
              <a:avLst/>
            </a:prstGeom>
          </p:spPr>
        </p:pic>
        <p:sp>
          <p:nvSpPr>
            <p:cNvPr id="393" name="Rounded Rectangle 392"/>
            <p:cNvSpPr/>
            <p:nvPr/>
          </p:nvSpPr>
          <p:spPr bwMode="ltGray">
            <a:xfrm>
              <a:off x="6993674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vubu4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10.1.11.10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 00:50:56:8e:4d:9c</a:t>
              </a:r>
            </a:p>
          </p:txBody>
        </p:sp>
        <p:sp>
          <p:nvSpPr>
            <p:cNvPr id="395" name="Rounded Rectangle 394"/>
            <p:cNvSpPr/>
            <p:nvPr/>
          </p:nvSpPr>
          <p:spPr bwMode="ltGray">
            <a:xfrm>
              <a:off x="7266108" y="6289301"/>
              <a:ext cx="334062" cy="1025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11</a:t>
              </a:r>
            </a:p>
          </p:txBody>
        </p:sp>
        <p:pic>
          <p:nvPicPr>
            <p:cNvPr id="382" name="Picture 38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7656" y="6111974"/>
              <a:ext cx="404309" cy="404309"/>
            </a:xfrm>
            <a:prstGeom prst="rect">
              <a:avLst/>
            </a:prstGeom>
          </p:spPr>
        </p:pic>
        <p:sp>
          <p:nvSpPr>
            <p:cNvPr id="399" name="Rounded Rectangle 398"/>
            <p:cNvSpPr/>
            <p:nvPr/>
          </p:nvSpPr>
          <p:spPr bwMode="ltGray">
            <a:xfrm>
              <a:off x="10270771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vubu6</a:t>
              </a:r>
              <a:b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10.2.20.11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00:50:56:8e:6b:d8</a:t>
              </a:r>
            </a:p>
          </p:txBody>
        </p:sp>
        <p:sp>
          <p:nvSpPr>
            <p:cNvPr id="405" name="Rounded Rectangle 404"/>
            <p:cNvSpPr/>
            <p:nvPr/>
          </p:nvSpPr>
          <p:spPr bwMode="ltGray">
            <a:xfrm>
              <a:off x="10546141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VLAN 20</a:t>
              </a:r>
            </a:p>
          </p:txBody>
        </p:sp>
      </p:grpSp>
      <p:sp>
        <p:nvSpPr>
          <p:cNvPr id="169" name="Freeform 168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345307" y="2688590"/>
            <a:ext cx="5285792" cy="39087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show interface vxlan vni vteps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10010       VLAN : 10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disabled    VRF  : 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VTEPS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=====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Origin      Source           Destination      VRF         VTEP-STATUS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----------- ---------------- ---------------- ----------- ----------------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evpn        192.168.11.3     192.168.11.5     default     operational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10011       VLAN : 11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disabled    VRF  : 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10020       VLAN : 20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disabled    VRF  : 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VTEPS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=====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Origin      Source           Destination      VRF         VTEP-STATUS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----------- ---------------- ---------------- ----------- ----------------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evpn        192.168.11.3     192.168.11.5     default     operational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100001      VLAN : 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enabled     VRF  :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VTEPS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=====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Origin      Source           Destination      VRF         VTEP-STATUS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----------- ---------------- ---------------- ----------- ----------------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evpn        192.168.11.3     192.168.11.5     default     operational</a:t>
            </a:r>
          </a:p>
        </p:txBody>
      </p:sp>
      <p:sp>
        <p:nvSpPr>
          <p:cNvPr id="3" name="Left Bracket 2"/>
          <p:cNvSpPr/>
          <p:nvPr/>
        </p:nvSpPr>
        <p:spPr>
          <a:xfrm>
            <a:off x="330562" y="2892450"/>
            <a:ext cx="76806" cy="866872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Left Bracket 171"/>
          <p:cNvSpPr/>
          <p:nvPr/>
        </p:nvSpPr>
        <p:spPr>
          <a:xfrm>
            <a:off x="330562" y="4482529"/>
            <a:ext cx="76806" cy="866872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Left Bracket 174"/>
          <p:cNvSpPr/>
          <p:nvPr/>
        </p:nvSpPr>
        <p:spPr>
          <a:xfrm>
            <a:off x="330562" y="5582926"/>
            <a:ext cx="76806" cy="866872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Left Bracket 175"/>
          <p:cNvSpPr/>
          <p:nvPr/>
        </p:nvSpPr>
        <p:spPr>
          <a:xfrm>
            <a:off x="330562" y="3948116"/>
            <a:ext cx="76806" cy="368839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6025120" y="3216124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Leaf1-A</a:t>
            </a:r>
          </a:p>
        </p:txBody>
      </p:sp>
    </p:spTree>
    <p:extLst>
      <p:ext uri="{BB962C8B-B14F-4D97-AF65-F5344CB8AC3E}">
        <p14:creationId xmlns:p14="http://schemas.microsoft.com/office/powerpoint/2010/main" val="245702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VXLAN Tunnels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/>
              <a:t>Leaf2-B</a:t>
            </a:r>
            <a:endParaRPr lang="en-US" dirty="0">
              <a:solidFill>
                <a:srgbClr val="0D2A45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82030" y="1684783"/>
            <a:ext cx="6432674" cy="5034011"/>
            <a:chOff x="5882030" y="1684783"/>
            <a:chExt cx="6432674" cy="5034011"/>
          </a:xfrm>
        </p:grpSpPr>
        <p:sp>
          <p:nvSpPr>
            <p:cNvPr id="517" name="Rounded Rectangle 516"/>
            <p:cNvSpPr/>
            <p:nvPr/>
          </p:nvSpPr>
          <p:spPr bwMode="ltGray">
            <a:xfrm>
              <a:off x="9587832" y="3659471"/>
              <a:ext cx="1870892" cy="64230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schemeClr val="accent1"/>
                </a:solidFill>
              </a:endParaRPr>
            </a:p>
          </p:txBody>
        </p:sp>
        <p:sp>
          <p:nvSpPr>
            <p:cNvPr id="493" name="Rounded Rectangle 492"/>
            <p:cNvSpPr/>
            <p:nvPr/>
          </p:nvSpPr>
          <p:spPr bwMode="ltGray">
            <a:xfrm>
              <a:off x="6588166" y="3656692"/>
              <a:ext cx="1870892" cy="64230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schemeClr val="accent1"/>
                </a:solidFill>
              </a:endParaRPr>
            </a:p>
          </p:txBody>
        </p:sp>
        <p:cxnSp>
          <p:nvCxnSpPr>
            <p:cNvPr id="494" name="Straight Connector 493"/>
            <p:cNvCxnSpPr/>
            <p:nvPr/>
          </p:nvCxnSpPr>
          <p:spPr>
            <a:xfrm>
              <a:off x="7131639" y="4119899"/>
              <a:ext cx="7939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5" name="Oval 494"/>
            <p:cNvSpPr/>
            <p:nvPr/>
          </p:nvSpPr>
          <p:spPr bwMode="ltGray">
            <a:xfrm>
              <a:off x="7466247" y="3916049"/>
              <a:ext cx="76694" cy="257337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cxnSp>
          <p:nvCxnSpPr>
            <p:cNvPr id="496" name="Straight Connector 495"/>
            <p:cNvCxnSpPr/>
            <p:nvPr/>
          </p:nvCxnSpPr>
          <p:spPr>
            <a:xfrm>
              <a:off x="7131639" y="3977238"/>
              <a:ext cx="77032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7" name="Rounded Rectangle 496"/>
            <p:cNvSpPr/>
            <p:nvPr/>
          </p:nvSpPr>
          <p:spPr bwMode="ltGray">
            <a:xfrm>
              <a:off x="7159307" y="3892698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1/1/49</a:t>
              </a:r>
            </a:p>
          </p:txBody>
        </p:sp>
        <p:sp>
          <p:nvSpPr>
            <p:cNvPr id="498" name="Rounded Rectangle 497"/>
            <p:cNvSpPr/>
            <p:nvPr/>
          </p:nvSpPr>
          <p:spPr bwMode="ltGray">
            <a:xfrm>
              <a:off x="7666005" y="3886750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1/1/49</a:t>
              </a:r>
            </a:p>
          </p:txBody>
        </p:sp>
        <p:sp>
          <p:nvSpPr>
            <p:cNvPr id="500" name="Rounded Rectangle 499"/>
            <p:cNvSpPr/>
            <p:nvPr/>
          </p:nvSpPr>
          <p:spPr bwMode="ltGray">
            <a:xfrm>
              <a:off x="7113385" y="3923234"/>
              <a:ext cx="868340" cy="26002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accent4"/>
                  </a:solidFill>
                </a:rPr>
                <a:t>ISL (LAG256)</a:t>
              </a:r>
            </a:p>
          </p:txBody>
        </p:sp>
        <p:cxnSp>
          <p:nvCxnSpPr>
            <p:cNvPr id="501" name="Straight Connector 500"/>
            <p:cNvCxnSpPr/>
            <p:nvPr/>
          </p:nvCxnSpPr>
          <p:spPr>
            <a:xfrm>
              <a:off x="7121907" y="3798959"/>
              <a:ext cx="78005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" name="TextBox 501"/>
            <p:cNvSpPr txBox="1"/>
            <p:nvPr/>
          </p:nvSpPr>
          <p:spPr>
            <a:xfrm>
              <a:off x="5882030" y="3763369"/>
              <a:ext cx="769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46569"/>
                  </a:solidFill>
                </a:rPr>
                <a:t>8325-1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15.136.40.237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L0: 192.168.1.3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L1: 192.168.11.3</a:t>
              </a:r>
            </a:p>
          </p:txBody>
        </p:sp>
        <p:sp>
          <p:nvSpPr>
            <p:cNvPr id="503" name="TextBox 502"/>
            <p:cNvSpPr txBox="1"/>
            <p:nvPr/>
          </p:nvSpPr>
          <p:spPr>
            <a:xfrm>
              <a:off x="8394416" y="3770497"/>
              <a:ext cx="786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8325-2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15.136.40.238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L1: 192.168.11.3</a:t>
              </a:r>
            </a:p>
          </p:txBody>
        </p:sp>
        <p:grpSp>
          <p:nvGrpSpPr>
            <p:cNvPr id="504" name="Group 503"/>
            <p:cNvGrpSpPr/>
            <p:nvPr/>
          </p:nvGrpSpPr>
          <p:grpSpPr>
            <a:xfrm>
              <a:off x="7884656" y="3692510"/>
              <a:ext cx="541045" cy="562798"/>
              <a:chOff x="2255870" y="791793"/>
              <a:chExt cx="541045" cy="562798"/>
            </a:xfrm>
          </p:grpSpPr>
          <p:sp>
            <p:nvSpPr>
              <p:cNvPr id="505" name="Rounded Rectangle 504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06" name="Picture 50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grpSp>
          <p:nvGrpSpPr>
            <p:cNvPr id="507" name="Group 506"/>
            <p:cNvGrpSpPr/>
            <p:nvPr/>
          </p:nvGrpSpPr>
          <p:grpSpPr>
            <a:xfrm>
              <a:off x="6629195" y="3695965"/>
              <a:ext cx="541045" cy="562798"/>
              <a:chOff x="2255870" y="791793"/>
              <a:chExt cx="541045" cy="562798"/>
            </a:xfrm>
          </p:grpSpPr>
          <p:sp>
            <p:nvSpPr>
              <p:cNvPr id="508" name="Rounded Rectangle 507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09" name="Picture 50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11" name="Rounded Rectangle 510"/>
            <p:cNvSpPr/>
            <p:nvPr/>
          </p:nvSpPr>
          <p:spPr bwMode="ltGray">
            <a:xfrm>
              <a:off x="7161875" y="4130664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1/1/50</a:t>
              </a:r>
            </a:p>
          </p:txBody>
        </p:sp>
        <p:sp>
          <p:nvSpPr>
            <p:cNvPr id="512" name="Rounded Rectangle 511"/>
            <p:cNvSpPr/>
            <p:nvPr/>
          </p:nvSpPr>
          <p:spPr bwMode="ltGray">
            <a:xfrm>
              <a:off x="7668573" y="4124716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1/1/50</a:t>
              </a:r>
            </a:p>
          </p:txBody>
        </p:sp>
        <p:sp>
          <p:nvSpPr>
            <p:cNvPr id="513" name="Rounded Rectangle 512"/>
            <p:cNvSpPr/>
            <p:nvPr/>
          </p:nvSpPr>
          <p:spPr bwMode="ltGray">
            <a:xfrm>
              <a:off x="7155376" y="3713885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1/1/41</a:t>
              </a:r>
            </a:p>
          </p:txBody>
        </p:sp>
        <p:sp>
          <p:nvSpPr>
            <p:cNvPr id="514" name="Rounded Rectangle 513"/>
            <p:cNvSpPr/>
            <p:nvPr/>
          </p:nvSpPr>
          <p:spPr bwMode="ltGray">
            <a:xfrm>
              <a:off x="7662074" y="3707937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1/1/41</a:t>
              </a:r>
            </a:p>
          </p:txBody>
        </p:sp>
        <p:cxnSp>
          <p:nvCxnSpPr>
            <p:cNvPr id="518" name="Straight Connector 517"/>
            <p:cNvCxnSpPr/>
            <p:nvPr/>
          </p:nvCxnSpPr>
          <p:spPr>
            <a:xfrm>
              <a:off x="10131305" y="4122678"/>
              <a:ext cx="7939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Oval 518"/>
            <p:cNvSpPr/>
            <p:nvPr/>
          </p:nvSpPr>
          <p:spPr bwMode="ltGray">
            <a:xfrm>
              <a:off x="10465913" y="3918828"/>
              <a:ext cx="76694" cy="257337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cxnSp>
          <p:nvCxnSpPr>
            <p:cNvPr id="520" name="Straight Connector 519"/>
            <p:cNvCxnSpPr/>
            <p:nvPr/>
          </p:nvCxnSpPr>
          <p:spPr>
            <a:xfrm>
              <a:off x="10131305" y="3980017"/>
              <a:ext cx="77032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1" name="Rounded Rectangle 520"/>
            <p:cNvSpPr/>
            <p:nvPr/>
          </p:nvSpPr>
          <p:spPr bwMode="ltGray">
            <a:xfrm>
              <a:off x="10158973" y="3895477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1/1/55</a:t>
              </a:r>
            </a:p>
          </p:txBody>
        </p:sp>
        <p:sp>
          <p:nvSpPr>
            <p:cNvPr id="522" name="Rounded Rectangle 521"/>
            <p:cNvSpPr/>
            <p:nvPr/>
          </p:nvSpPr>
          <p:spPr bwMode="ltGray">
            <a:xfrm>
              <a:off x="10665671" y="3889529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1/1/55</a:t>
              </a:r>
            </a:p>
          </p:txBody>
        </p:sp>
        <p:sp>
          <p:nvSpPr>
            <p:cNvPr id="524" name="Rounded Rectangle 523"/>
            <p:cNvSpPr/>
            <p:nvPr/>
          </p:nvSpPr>
          <p:spPr bwMode="ltGray">
            <a:xfrm>
              <a:off x="10113051" y="3926013"/>
              <a:ext cx="868340" cy="26002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accent4"/>
                  </a:solidFill>
                </a:rPr>
                <a:t>ISL (LAG256)</a:t>
              </a:r>
            </a:p>
          </p:txBody>
        </p:sp>
        <p:cxnSp>
          <p:nvCxnSpPr>
            <p:cNvPr id="525" name="Straight Connector 524"/>
            <p:cNvCxnSpPr/>
            <p:nvPr/>
          </p:nvCxnSpPr>
          <p:spPr>
            <a:xfrm>
              <a:off x="10121573" y="3801738"/>
              <a:ext cx="78005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6" name="TextBox 525"/>
            <p:cNvSpPr txBox="1"/>
            <p:nvPr/>
          </p:nvSpPr>
          <p:spPr>
            <a:xfrm>
              <a:off x="8896326" y="3773276"/>
              <a:ext cx="76937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46569"/>
                  </a:solidFill>
                </a:rPr>
                <a:t>8325-3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15.136.40.233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L0: 192.168.1.5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L1: 192.168.11.5</a:t>
              </a:r>
            </a:p>
            <a:p>
              <a:pPr algn="r"/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527" name="TextBox 526"/>
            <p:cNvSpPr txBox="1"/>
            <p:nvPr/>
          </p:nvSpPr>
          <p:spPr>
            <a:xfrm>
              <a:off x="11394082" y="3773276"/>
              <a:ext cx="786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8325-4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15.136.40.234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L1: 192.168.11.5</a:t>
              </a:r>
            </a:p>
          </p:txBody>
        </p:sp>
        <p:grpSp>
          <p:nvGrpSpPr>
            <p:cNvPr id="528" name="Group 527"/>
            <p:cNvGrpSpPr/>
            <p:nvPr/>
          </p:nvGrpSpPr>
          <p:grpSpPr>
            <a:xfrm>
              <a:off x="10884322" y="3695289"/>
              <a:ext cx="541045" cy="562798"/>
              <a:chOff x="2255870" y="791793"/>
              <a:chExt cx="541045" cy="562798"/>
            </a:xfrm>
          </p:grpSpPr>
          <p:sp>
            <p:nvSpPr>
              <p:cNvPr id="529" name="Rounded Rectangle 528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30" name="Picture 5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grpSp>
          <p:nvGrpSpPr>
            <p:cNvPr id="531" name="Group 530"/>
            <p:cNvGrpSpPr/>
            <p:nvPr/>
          </p:nvGrpSpPr>
          <p:grpSpPr>
            <a:xfrm>
              <a:off x="9628861" y="3698744"/>
              <a:ext cx="541045" cy="562798"/>
              <a:chOff x="2255870" y="791793"/>
              <a:chExt cx="541045" cy="562798"/>
            </a:xfrm>
          </p:grpSpPr>
          <p:sp>
            <p:nvSpPr>
              <p:cNvPr id="532" name="Rounded Rectangle 531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33" name="Picture 53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35" name="Rounded Rectangle 534"/>
            <p:cNvSpPr/>
            <p:nvPr/>
          </p:nvSpPr>
          <p:spPr bwMode="ltGray">
            <a:xfrm>
              <a:off x="10161541" y="4133443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1/1/56</a:t>
              </a:r>
            </a:p>
          </p:txBody>
        </p:sp>
        <p:sp>
          <p:nvSpPr>
            <p:cNvPr id="536" name="Rounded Rectangle 535"/>
            <p:cNvSpPr/>
            <p:nvPr/>
          </p:nvSpPr>
          <p:spPr bwMode="ltGray">
            <a:xfrm>
              <a:off x="10668239" y="4127495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1/1/56</a:t>
              </a:r>
            </a:p>
          </p:txBody>
        </p:sp>
        <p:sp>
          <p:nvSpPr>
            <p:cNvPr id="537" name="Rounded Rectangle 536"/>
            <p:cNvSpPr/>
            <p:nvPr/>
          </p:nvSpPr>
          <p:spPr bwMode="ltGray">
            <a:xfrm>
              <a:off x="10155042" y="3716664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538" name="Rounded Rectangle 537"/>
            <p:cNvSpPr/>
            <p:nvPr/>
          </p:nvSpPr>
          <p:spPr bwMode="ltGray">
            <a:xfrm>
              <a:off x="10661740" y="3710716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grpSp>
          <p:nvGrpSpPr>
            <p:cNvPr id="556" name="Group 555"/>
            <p:cNvGrpSpPr/>
            <p:nvPr/>
          </p:nvGrpSpPr>
          <p:grpSpPr>
            <a:xfrm>
              <a:off x="7230590" y="1684783"/>
              <a:ext cx="541045" cy="562798"/>
              <a:chOff x="2255870" y="791793"/>
              <a:chExt cx="541045" cy="562798"/>
            </a:xfrm>
          </p:grpSpPr>
          <p:sp>
            <p:nvSpPr>
              <p:cNvPr id="557" name="Rounded Rectangle 556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58" name="Picture 55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59" name="TextBox 558"/>
            <p:cNvSpPr txBox="1"/>
            <p:nvPr/>
          </p:nvSpPr>
          <p:spPr>
            <a:xfrm>
              <a:off x="7705788" y="1781413"/>
              <a:ext cx="786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6300-5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15.136.40.245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192.168.1.1</a:t>
              </a:r>
            </a:p>
          </p:txBody>
        </p:sp>
        <p:grpSp>
          <p:nvGrpSpPr>
            <p:cNvPr id="560" name="Group 559"/>
            <p:cNvGrpSpPr/>
            <p:nvPr/>
          </p:nvGrpSpPr>
          <p:grpSpPr>
            <a:xfrm>
              <a:off x="10272084" y="1684783"/>
              <a:ext cx="541045" cy="562798"/>
              <a:chOff x="2255870" y="791793"/>
              <a:chExt cx="541045" cy="562798"/>
            </a:xfrm>
          </p:grpSpPr>
          <p:sp>
            <p:nvSpPr>
              <p:cNvPr id="561" name="Rounded Rectangle 560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62" name="Picture 56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63" name="TextBox 562"/>
            <p:cNvSpPr txBox="1"/>
            <p:nvPr/>
          </p:nvSpPr>
          <p:spPr>
            <a:xfrm>
              <a:off x="10747282" y="1781413"/>
              <a:ext cx="786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6300-6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15.136.40.246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192168.1.2</a:t>
              </a:r>
            </a:p>
          </p:txBody>
        </p:sp>
        <p:cxnSp>
          <p:nvCxnSpPr>
            <p:cNvPr id="564" name="Straight Connector 563"/>
            <p:cNvCxnSpPr>
              <a:stCxn id="558" idx="2"/>
              <a:endCxn id="509" idx="0"/>
            </p:cNvCxnSpPr>
            <p:nvPr/>
          </p:nvCxnSpPr>
          <p:spPr>
            <a:xfrm flipH="1">
              <a:off x="6899718" y="2247581"/>
              <a:ext cx="601395" cy="144838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>
              <a:stCxn id="558" idx="2"/>
              <a:endCxn id="506" idx="0"/>
            </p:cNvCxnSpPr>
            <p:nvPr/>
          </p:nvCxnSpPr>
          <p:spPr>
            <a:xfrm>
              <a:off x="7501113" y="2247581"/>
              <a:ext cx="654066" cy="1444929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>
              <a:stCxn id="562" idx="2"/>
              <a:endCxn id="509" idx="0"/>
            </p:cNvCxnSpPr>
            <p:nvPr/>
          </p:nvCxnSpPr>
          <p:spPr>
            <a:xfrm flipH="1">
              <a:off x="6899718" y="2247581"/>
              <a:ext cx="3642889" cy="144838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>
              <a:stCxn id="562" idx="2"/>
              <a:endCxn id="506" idx="0"/>
            </p:cNvCxnSpPr>
            <p:nvPr/>
          </p:nvCxnSpPr>
          <p:spPr>
            <a:xfrm flipH="1">
              <a:off x="8155179" y="2247581"/>
              <a:ext cx="2387428" cy="1444929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>
              <a:stCxn id="562" idx="2"/>
              <a:endCxn id="533" idx="0"/>
            </p:cNvCxnSpPr>
            <p:nvPr/>
          </p:nvCxnSpPr>
          <p:spPr>
            <a:xfrm flipH="1">
              <a:off x="9899384" y="2247581"/>
              <a:ext cx="643223" cy="145116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>
              <a:stCxn id="562" idx="2"/>
              <a:endCxn id="530" idx="0"/>
            </p:cNvCxnSpPr>
            <p:nvPr/>
          </p:nvCxnSpPr>
          <p:spPr>
            <a:xfrm>
              <a:off x="10542607" y="2247581"/>
              <a:ext cx="612238" cy="144770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>
              <a:stCxn id="558" idx="2"/>
              <a:endCxn id="533" idx="0"/>
            </p:cNvCxnSpPr>
            <p:nvPr/>
          </p:nvCxnSpPr>
          <p:spPr>
            <a:xfrm>
              <a:off x="7501113" y="2247581"/>
              <a:ext cx="2398271" cy="145116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>
              <a:stCxn id="558" idx="2"/>
              <a:endCxn id="530" idx="0"/>
            </p:cNvCxnSpPr>
            <p:nvPr/>
          </p:nvCxnSpPr>
          <p:spPr>
            <a:xfrm>
              <a:off x="7501113" y="2247581"/>
              <a:ext cx="3653732" cy="144770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8" name="Picture 58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8902" y="5256250"/>
              <a:ext cx="549095" cy="556462"/>
            </a:xfrm>
            <a:prstGeom prst="rect">
              <a:avLst/>
            </a:prstGeom>
          </p:spPr>
        </p:pic>
        <p:pic>
          <p:nvPicPr>
            <p:cNvPr id="589" name="Picture 5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4656" y="5256250"/>
              <a:ext cx="549095" cy="556462"/>
            </a:xfrm>
            <a:prstGeom prst="rect">
              <a:avLst/>
            </a:prstGeom>
          </p:spPr>
        </p:pic>
        <p:pic>
          <p:nvPicPr>
            <p:cNvPr id="590" name="Picture 58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2138" y="5250856"/>
              <a:ext cx="549095" cy="556462"/>
            </a:xfrm>
            <a:prstGeom prst="rect">
              <a:avLst/>
            </a:prstGeom>
          </p:spPr>
        </p:pic>
        <p:pic>
          <p:nvPicPr>
            <p:cNvPr id="591" name="Picture 59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58950" y="5252544"/>
              <a:ext cx="549095" cy="556462"/>
            </a:xfrm>
            <a:prstGeom prst="rect">
              <a:avLst/>
            </a:prstGeom>
          </p:spPr>
        </p:pic>
        <p:cxnSp>
          <p:nvCxnSpPr>
            <p:cNvPr id="594" name="Straight Connector 593"/>
            <p:cNvCxnSpPr/>
            <p:nvPr/>
          </p:nvCxnSpPr>
          <p:spPr>
            <a:xfrm>
              <a:off x="6748250" y="5820182"/>
              <a:ext cx="3614" cy="33568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Connector 598"/>
            <p:cNvCxnSpPr/>
            <p:nvPr/>
          </p:nvCxnSpPr>
          <p:spPr>
            <a:xfrm>
              <a:off x="8171756" y="5820182"/>
              <a:ext cx="0" cy="293286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603"/>
            <p:cNvCxnSpPr/>
            <p:nvPr/>
          </p:nvCxnSpPr>
          <p:spPr>
            <a:xfrm flipH="1">
              <a:off x="9401463" y="5782466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Connector 608"/>
            <p:cNvCxnSpPr/>
            <p:nvPr/>
          </p:nvCxnSpPr>
          <p:spPr>
            <a:xfrm flipH="1">
              <a:off x="11341896" y="5775307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1" name="Rounded Rectangle 610"/>
            <p:cNvSpPr/>
            <p:nvPr/>
          </p:nvSpPr>
          <p:spPr bwMode="ltGray">
            <a:xfrm>
              <a:off x="11248834" y="5759519"/>
              <a:ext cx="186123" cy="7955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1/0/1</a:t>
              </a:r>
            </a:p>
          </p:txBody>
        </p:sp>
        <p:cxnSp>
          <p:nvCxnSpPr>
            <p:cNvPr id="612" name="Straight Connector 611"/>
            <p:cNvCxnSpPr>
              <a:stCxn id="509" idx="2"/>
              <a:endCxn id="588" idx="0"/>
            </p:cNvCxnSpPr>
            <p:nvPr/>
          </p:nvCxnSpPr>
          <p:spPr>
            <a:xfrm>
              <a:off x="6899718" y="4258763"/>
              <a:ext cx="3732" cy="99748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Connector 614"/>
            <p:cNvCxnSpPr>
              <a:stCxn id="506" idx="2"/>
              <a:endCxn id="589" idx="0"/>
            </p:cNvCxnSpPr>
            <p:nvPr/>
          </p:nvCxnSpPr>
          <p:spPr>
            <a:xfrm>
              <a:off x="8155179" y="4255308"/>
              <a:ext cx="4025" cy="10009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Connector 617"/>
            <p:cNvCxnSpPr>
              <a:stCxn id="506" idx="2"/>
              <a:endCxn id="588" idx="0"/>
            </p:cNvCxnSpPr>
            <p:nvPr/>
          </p:nvCxnSpPr>
          <p:spPr>
            <a:xfrm flipH="1">
              <a:off x="6903450" y="4255308"/>
              <a:ext cx="1251729" cy="10009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/>
            <p:cNvCxnSpPr>
              <a:stCxn id="509" idx="2"/>
              <a:endCxn id="589" idx="0"/>
            </p:cNvCxnSpPr>
            <p:nvPr/>
          </p:nvCxnSpPr>
          <p:spPr>
            <a:xfrm>
              <a:off x="6899718" y="4258763"/>
              <a:ext cx="1259486" cy="99748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>
              <a:stCxn id="533" idx="2"/>
              <a:endCxn id="590" idx="0"/>
            </p:cNvCxnSpPr>
            <p:nvPr/>
          </p:nvCxnSpPr>
          <p:spPr>
            <a:xfrm flipH="1">
              <a:off x="9386686" y="4261542"/>
              <a:ext cx="512698" cy="98931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Straight Connector 626"/>
            <p:cNvCxnSpPr>
              <a:stCxn id="530" idx="2"/>
              <a:endCxn id="590" idx="0"/>
            </p:cNvCxnSpPr>
            <p:nvPr/>
          </p:nvCxnSpPr>
          <p:spPr>
            <a:xfrm flipH="1">
              <a:off x="9386686" y="4258087"/>
              <a:ext cx="1768159" cy="99276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Connector 629"/>
            <p:cNvCxnSpPr>
              <a:stCxn id="533" idx="2"/>
              <a:endCxn id="591" idx="0"/>
            </p:cNvCxnSpPr>
            <p:nvPr/>
          </p:nvCxnSpPr>
          <p:spPr>
            <a:xfrm>
              <a:off x="9899384" y="4261542"/>
              <a:ext cx="1434114" cy="99100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Connector 632"/>
            <p:cNvCxnSpPr>
              <a:stCxn id="530" idx="2"/>
              <a:endCxn id="591" idx="0"/>
            </p:cNvCxnSpPr>
            <p:nvPr/>
          </p:nvCxnSpPr>
          <p:spPr>
            <a:xfrm>
              <a:off x="11154845" y="4258087"/>
              <a:ext cx="178653" cy="99445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6" name="TextBox 635"/>
            <p:cNvSpPr txBox="1"/>
            <p:nvPr/>
          </p:nvSpPr>
          <p:spPr>
            <a:xfrm>
              <a:off x="7098745" y="5359079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2930-3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163" name="Rounded Rectangle 162"/>
            <p:cNvSpPr/>
            <p:nvPr/>
          </p:nvSpPr>
          <p:spPr bwMode="ltGray">
            <a:xfrm>
              <a:off x="6692791" y="5750059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37" name="Rounded Rectangle 636"/>
            <p:cNvSpPr/>
            <p:nvPr/>
          </p:nvSpPr>
          <p:spPr bwMode="ltGray">
            <a:xfrm>
              <a:off x="8107095" y="5750059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38" name="TextBox 637"/>
            <p:cNvSpPr txBox="1"/>
            <p:nvPr/>
          </p:nvSpPr>
          <p:spPr>
            <a:xfrm>
              <a:off x="8353803" y="5358870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2930-4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39" name="TextBox 638"/>
            <p:cNvSpPr txBox="1"/>
            <p:nvPr/>
          </p:nvSpPr>
          <p:spPr>
            <a:xfrm>
              <a:off x="9587936" y="5391073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2930-2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40" name="Rounded Rectangle 639"/>
            <p:cNvSpPr/>
            <p:nvPr/>
          </p:nvSpPr>
          <p:spPr bwMode="ltGray">
            <a:xfrm>
              <a:off x="9352968" y="5748681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>
              <a:off x="11528097" y="5387567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5700-1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15.136.40.196</a:t>
              </a:r>
            </a:p>
          </p:txBody>
        </p:sp>
        <p:pic>
          <p:nvPicPr>
            <p:cNvPr id="662" name="Picture 66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6380" y="5247350"/>
              <a:ext cx="549095" cy="556462"/>
            </a:xfrm>
            <a:prstGeom prst="rect">
              <a:avLst/>
            </a:prstGeom>
          </p:spPr>
        </p:pic>
        <p:cxnSp>
          <p:nvCxnSpPr>
            <p:cNvPr id="665" name="Straight Connector 664"/>
            <p:cNvCxnSpPr/>
            <p:nvPr/>
          </p:nvCxnSpPr>
          <p:spPr>
            <a:xfrm flipH="1">
              <a:off x="10365705" y="5778960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7" name="TextBox 666"/>
            <p:cNvSpPr txBox="1"/>
            <p:nvPr/>
          </p:nvSpPr>
          <p:spPr>
            <a:xfrm>
              <a:off x="10552178" y="5387567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2930-1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68" name="Rounded Rectangle 667"/>
            <p:cNvSpPr/>
            <p:nvPr/>
          </p:nvSpPr>
          <p:spPr bwMode="ltGray">
            <a:xfrm>
              <a:off x="10317210" y="5745175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</a:t>
              </a:r>
            </a:p>
          </p:txBody>
        </p:sp>
        <p:cxnSp>
          <p:nvCxnSpPr>
            <p:cNvPr id="669" name="Straight Connector 668"/>
            <p:cNvCxnSpPr>
              <a:stCxn id="533" idx="2"/>
              <a:endCxn id="662" idx="0"/>
            </p:cNvCxnSpPr>
            <p:nvPr/>
          </p:nvCxnSpPr>
          <p:spPr>
            <a:xfrm>
              <a:off x="9899384" y="4261542"/>
              <a:ext cx="451544" cy="985808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/>
            <p:cNvCxnSpPr>
              <a:stCxn id="530" idx="2"/>
              <a:endCxn id="662" idx="0"/>
            </p:cNvCxnSpPr>
            <p:nvPr/>
          </p:nvCxnSpPr>
          <p:spPr>
            <a:xfrm flipH="1">
              <a:off x="10350928" y="4258087"/>
              <a:ext cx="803917" cy="98926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Rounded Rectangle 352"/>
            <p:cNvSpPr/>
            <p:nvPr/>
          </p:nvSpPr>
          <p:spPr bwMode="ltGray">
            <a:xfrm>
              <a:off x="7211402" y="2504157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354" name="Rounded Rectangle 353"/>
            <p:cNvSpPr/>
            <p:nvPr/>
          </p:nvSpPr>
          <p:spPr bwMode="ltGray">
            <a:xfrm>
              <a:off x="7548423" y="251006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1/1/26</a:t>
              </a:r>
            </a:p>
          </p:txBody>
        </p:sp>
        <p:sp>
          <p:nvSpPr>
            <p:cNvPr id="355" name="Rounded Rectangle 354"/>
            <p:cNvSpPr/>
            <p:nvPr/>
          </p:nvSpPr>
          <p:spPr bwMode="ltGray">
            <a:xfrm>
              <a:off x="7870034" y="250998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1/1/27</a:t>
              </a:r>
            </a:p>
          </p:txBody>
        </p:sp>
        <p:sp>
          <p:nvSpPr>
            <p:cNvPr id="356" name="Rounded Rectangle 355"/>
            <p:cNvSpPr/>
            <p:nvPr/>
          </p:nvSpPr>
          <p:spPr bwMode="ltGray">
            <a:xfrm>
              <a:off x="8205373" y="250998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1/1/28</a:t>
              </a:r>
            </a:p>
          </p:txBody>
        </p:sp>
        <p:sp>
          <p:nvSpPr>
            <p:cNvPr id="357" name="Rounded Rectangle 356"/>
            <p:cNvSpPr/>
            <p:nvPr/>
          </p:nvSpPr>
          <p:spPr bwMode="ltGray">
            <a:xfrm>
              <a:off x="9595761" y="25153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358" name="Rounded Rectangle 357"/>
            <p:cNvSpPr/>
            <p:nvPr/>
          </p:nvSpPr>
          <p:spPr bwMode="ltGray">
            <a:xfrm>
              <a:off x="9932782" y="252124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1/1/26</a:t>
              </a:r>
            </a:p>
          </p:txBody>
        </p:sp>
        <p:sp>
          <p:nvSpPr>
            <p:cNvPr id="359" name="Rounded Rectangle 358"/>
            <p:cNvSpPr/>
            <p:nvPr/>
          </p:nvSpPr>
          <p:spPr bwMode="ltGray">
            <a:xfrm>
              <a:off x="10254393" y="252115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1/1/27</a:t>
              </a:r>
            </a:p>
          </p:txBody>
        </p:sp>
        <p:sp>
          <p:nvSpPr>
            <p:cNvPr id="360" name="Rounded Rectangle 359"/>
            <p:cNvSpPr/>
            <p:nvPr/>
          </p:nvSpPr>
          <p:spPr bwMode="ltGray">
            <a:xfrm>
              <a:off x="10589732" y="252115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1/1/28</a:t>
              </a:r>
            </a:p>
          </p:txBody>
        </p:sp>
        <p:sp>
          <p:nvSpPr>
            <p:cNvPr id="361" name="Rounded Rectangle 360"/>
            <p:cNvSpPr/>
            <p:nvPr/>
          </p:nvSpPr>
          <p:spPr bwMode="ltGray">
            <a:xfrm>
              <a:off x="6877443" y="349930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2" name="Rounded Rectangle 361"/>
            <p:cNvSpPr/>
            <p:nvPr/>
          </p:nvSpPr>
          <p:spPr bwMode="ltGray">
            <a:xfrm>
              <a:off x="8006810" y="3515592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3" name="Rounded Rectangle 362"/>
            <p:cNvSpPr/>
            <p:nvPr/>
          </p:nvSpPr>
          <p:spPr bwMode="ltGray">
            <a:xfrm>
              <a:off x="9131601" y="3218110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4" name="Rounded Rectangle 363"/>
            <p:cNvSpPr/>
            <p:nvPr/>
          </p:nvSpPr>
          <p:spPr bwMode="ltGray">
            <a:xfrm>
              <a:off x="10488657" y="340855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5" name="Rounded Rectangle 364"/>
            <p:cNvSpPr/>
            <p:nvPr/>
          </p:nvSpPr>
          <p:spPr bwMode="ltGray">
            <a:xfrm>
              <a:off x="8079874" y="312900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6" name="Rounded Rectangle 365"/>
            <p:cNvSpPr/>
            <p:nvPr/>
          </p:nvSpPr>
          <p:spPr bwMode="ltGray">
            <a:xfrm>
              <a:off x="8669736" y="323645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7" name="Rounded Rectangle 366"/>
            <p:cNvSpPr/>
            <p:nvPr/>
          </p:nvSpPr>
          <p:spPr bwMode="ltGray">
            <a:xfrm>
              <a:off x="9904465" y="3392207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8" name="Rounded Rectangle 367"/>
            <p:cNvSpPr/>
            <p:nvPr/>
          </p:nvSpPr>
          <p:spPr bwMode="ltGray">
            <a:xfrm>
              <a:off x="10952440" y="341276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9" name="Rounded Rectangle 368"/>
            <p:cNvSpPr/>
            <p:nvPr/>
          </p:nvSpPr>
          <p:spPr bwMode="ltGray">
            <a:xfrm>
              <a:off x="6755990" y="438369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1/1/1</a:t>
              </a:r>
            </a:p>
          </p:txBody>
        </p:sp>
        <p:sp>
          <p:nvSpPr>
            <p:cNvPr id="370" name="Rounded Rectangle 369"/>
            <p:cNvSpPr/>
            <p:nvPr/>
          </p:nvSpPr>
          <p:spPr bwMode="ltGray">
            <a:xfrm>
              <a:off x="7786901" y="438989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1/1/1</a:t>
              </a:r>
            </a:p>
          </p:txBody>
        </p:sp>
        <p:sp>
          <p:nvSpPr>
            <p:cNvPr id="371" name="Rounded Rectangle 370"/>
            <p:cNvSpPr/>
            <p:nvPr/>
          </p:nvSpPr>
          <p:spPr bwMode="ltGray">
            <a:xfrm>
              <a:off x="7040887" y="438354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</a:t>
              </a:r>
            </a:p>
          </p:txBody>
        </p:sp>
        <p:sp>
          <p:nvSpPr>
            <p:cNvPr id="372" name="Rounded Rectangle 371"/>
            <p:cNvSpPr/>
            <p:nvPr/>
          </p:nvSpPr>
          <p:spPr bwMode="ltGray">
            <a:xfrm>
              <a:off x="8078028" y="438989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</a:t>
              </a:r>
            </a:p>
          </p:txBody>
        </p:sp>
        <p:sp>
          <p:nvSpPr>
            <p:cNvPr id="373" name="Rounded Rectangle 372"/>
            <p:cNvSpPr/>
            <p:nvPr/>
          </p:nvSpPr>
          <p:spPr bwMode="ltGray">
            <a:xfrm>
              <a:off x="6754352" y="49825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49</a:t>
              </a:r>
            </a:p>
          </p:txBody>
        </p:sp>
        <p:sp>
          <p:nvSpPr>
            <p:cNvPr id="374" name="Rounded Rectangle 373"/>
            <p:cNvSpPr/>
            <p:nvPr/>
          </p:nvSpPr>
          <p:spPr bwMode="ltGray">
            <a:xfrm>
              <a:off x="7022664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50</a:t>
              </a:r>
            </a:p>
          </p:txBody>
        </p:sp>
        <p:sp>
          <p:nvSpPr>
            <p:cNvPr id="375" name="Rounded Rectangle 374"/>
            <p:cNvSpPr/>
            <p:nvPr/>
          </p:nvSpPr>
          <p:spPr bwMode="ltGray">
            <a:xfrm>
              <a:off x="7741948" y="49825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49</a:t>
              </a:r>
            </a:p>
          </p:txBody>
        </p:sp>
        <p:sp>
          <p:nvSpPr>
            <p:cNvPr id="376" name="Rounded Rectangle 375"/>
            <p:cNvSpPr/>
            <p:nvPr/>
          </p:nvSpPr>
          <p:spPr bwMode="ltGray">
            <a:xfrm>
              <a:off x="8039520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50</a:t>
              </a:r>
            </a:p>
          </p:txBody>
        </p:sp>
        <p:cxnSp>
          <p:nvCxnSpPr>
            <p:cNvPr id="378" name="Straight Connector 377"/>
            <p:cNvCxnSpPr/>
            <p:nvPr/>
          </p:nvCxnSpPr>
          <p:spPr>
            <a:xfrm>
              <a:off x="7061819" y="5819820"/>
              <a:ext cx="288" cy="35238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0" name="Rounded Rectangle 379"/>
            <p:cNvSpPr/>
            <p:nvPr/>
          </p:nvSpPr>
          <p:spPr bwMode="ltGray">
            <a:xfrm>
              <a:off x="7006360" y="5749697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84" name="Rounded Rectangle 383"/>
            <p:cNvSpPr/>
            <p:nvPr/>
          </p:nvSpPr>
          <p:spPr bwMode="ltGray">
            <a:xfrm>
              <a:off x="9349924" y="498153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25</a:t>
              </a:r>
            </a:p>
          </p:txBody>
        </p:sp>
        <p:sp>
          <p:nvSpPr>
            <p:cNvPr id="385" name="Rounded Rectangle 384"/>
            <p:cNvSpPr/>
            <p:nvPr/>
          </p:nvSpPr>
          <p:spPr bwMode="ltGray">
            <a:xfrm>
              <a:off x="9611906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26</a:t>
              </a:r>
            </a:p>
          </p:txBody>
        </p:sp>
        <p:sp>
          <p:nvSpPr>
            <p:cNvPr id="386" name="Rounded Rectangle 385"/>
            <p:cNvSpPr/>
            <p:nvPr/>
          </p:nvSpPr>
          <p:spPr bwMode="ltGray">
            <a:xfrm>
              <a:off x="9636437" y="438369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1/1/37</a:t>
              </a:r>
            </a:p>
          </p:txBody>
        </p:sp>
        <p:sp>
          <p:nvSpPr>
            <p:cNvPr id="387" name="Rounded Rectangle 386"/>
            <p:cNvSpPr/>
            <p:nvPr/>
          </p:nvSpPr>
          <p:spPr bwMode="ltGray">
            <a:xfrm>
              <a:off x="10730818" y="4323768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1/1/37</a:t>
              </a:r>
            </a:p>
          </p:txBody>
        </p:sp>
        <p:sp>
          <p:nvSpPr>
            <p:cNvPr id="401" name="Rounded Rectangle 400"/>
            <p:cNvSpPr/>
            <p:nvPr/>
          </p:nvSpPr>
          <p:spPr bwMode="ltGray">
            <a:xfrm>
              <a:off x="10770010" y="455616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1/1/7</a:t>
              </a:r>
            </a:p>
          </p:txBody>
        </p:sp>
        <p:sp>
          <p:nvSpPr>
            <p:cNvPr id="402" name="Rounded Rectangle 401"/>
            <p:cNvSpPr/>
            <p:nvPr/>
          </p:nvSpPr>
          <p:spPr bwMode="ltGray">
            <a:xfrm>
              <a:off x="10100782" y="4987294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403" name="Rounded Rectangle 402"/>
            <p:cNvSpPr/>
            <p:nvPr/>
          </p:nvSpPr>
          <p:spPr bwMode="ltGray">
            <a:xfrm>
              <a:off x="10377394" y="4993478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6" name="Rounded Rectangle 405"/>
            <p:cNvSpPr/>
            <p:nvPr/>
          </p:nvSpPr>
          <p:spPr bwMode="ltGray">
            <a:xfrm>
              <a:off x="10227139" y="451087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1/1/39</a:t>
              </a:r>
            </a:p>
          </p:txBody>
        </p:sp>
        <p:sp>
          <p:nvSpPr>
            <p:cNvPr id="407" name="Rounded Rectangle 406"/>
            <p:cNvSpPr/>
            <p:nvPr/>
          </p:nvSpPr>
          <p:spPr bwMode="ltGray">
            <a:xfrm>
              <a:off x="11086107" y="439074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1/1/39</a:t>
              </a:r>
            </a:p>
          </p:txBody>
        </p:sp>
        <p:sp>
          <p:nvSpPr>
            <p:cNvPr id="409" name="Rounded Rectangle 408"/>
            <p:cNvSpPr/>
            <p:nvPr/>
          </p:nvSpPr>
          <p:spPr bwMode="ltGray">
            <a:xfrm>
              <a:off x="10892068" y="498808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1/0/49</a:t>
              </a:r>
            </a:p>
          </p:txBody>
        </p:sp>
        <p:sp>
          <p:nvSpPr>
            <p:cNvPr id="410" name="Rounded Rectangle 409"/>
            <p:cNvSpPr/>
            <p:nvPr/>
          </p:nvSpPr>
          <p:spPr bwMode="ltGray">
            <a:xfrm>
              <a:off x="11249699" y="4994620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1/0/50</a:t>
              </a:r>
            </a:p>
          </p:txBody>
        </p:sp>
        <p:sp>
          <p:nvSpPr>
            <p:cNvPr id="404" name="Rounded Rectangle 403"/>
            <p:cNvSpPr/>
            <p:nvPr/>
          </p:nvSpPr>
          <p:spPr bwMode="ltGray">
            <a:xfrm>
              <a:off x="6822024" y="2648720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192.168.3.0/31</a:t>
              </a:r>
            </a:p>
          </p:txBody>
        </p:sp>
        <p:sp>
          <p:nvSpPr>
            <p:cNvPr id="408" name="Rounded Rectangle 407"/>
            <p:cNvSpPr/>
            <p:nvPr/>
          </p:nvSpPr>
          <p:spPr bwMode="ltGray">
            <a:xfrm>
              <a:off x="7460219" y="2670959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192.168.3.2/31</a:t>
              </a:r>
            </a:p>
          </p:txBody>
        </p:sp>
        <p:sp>
          <p:nvSpPr>
            <p:cNvPr id="424" name="Rounded Rectangle 423"/>
            <p:cNvSpPr/>
            <p:nvPr/>
          </p:nvSpPr>
          <p:spPr bwMode="ltGray">
            <a:xfrm>
              <a:off x="8071229" y="2780234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192.168.3.4/31</a:t>
              </a:r>
            </a:p>
          </p:txBody>
        </p:sp>
        <p:sp>
          <p:nvSpPr>
            <p:cNvPr id="425" name="Rounded Rectangle 424"/>
            <p:cNvSpPr/>
            <p:nvPr/>
          </p:nvSpPr>
          <p:spPr bwMode="ltGray">
            <a:xfrm>
              <a:off x="8435542" y="265103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192.168.3.6/31</a:t>
              </a:r>
            </a:p>
          </p:txBody>
        </p:sp>
        <p:sp>
          <p:nvSpPr>
            <p:cNvPr id="444" name="Rounded Rectangle 443"/>
            <p:cNvSpPr/>
            <p:nvPr/>
          </p:nvSpPr>
          <p:spPr bwMode="ltGray">
            <a:xfrm>
              <a:off x="9050440" y="265103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192.168.3.8/31</a:t>
              </a:r>
            </a:p>
          </p:txBody>
        </p:sp>
        <p:sp>
          <p:nvSpPr>
            <p:cNvPr id="445" name="Rounded Rectangle 444"/>
            <p:cNvSpPr/>
            <p:nvPr/>
          </p:nvSpPr>
          <p:spPr bwMode="ltGray">
            <a:xfrm>
              <a:off x="9219251" y="2786056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192.168.3.10/31</a:t>
              </a:r>
            </a:p>
          </p:txBody>
        </p:sp>
        <p:sp>
          <p:nvSpPr>
            <p:cNvPr id="449" name="Rounded Rectangle 448"/>
            <p:cNvSpPr/>
            <p:nvPr/>
          </p:nvSpPr>
          <p:spPr bwMode="ltGray">
            <a:xfrm>
              <a:off x="9894361" y="2792555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192.168.3.12/31</a:t>
              </a:r>
            </a:p>
          </p:txBody>
        </p:sp>
        <p:sp>
          <p:nvSpPr>
            <p:cNvPr id="451" name="Rounded Rectangle 450"/>
            <p:cNvSpPr/>
            <p:nvPr/>
          </p:nvSpPr>
          <p:spPr bwMode="ltGray">
            <a:xfrm>
              <a:off x="10619214" y="279206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192.168.3.14/31</a:t>
              </a:r>
            </a:p>
          </p:txBody>
        </p:sp>
        <p:sp>
          <p:nvSpPr>
            <p:cNvPr id="400" name="Rounded Rectangle 399"/>
            <p:cNvSpPr/>
            <p:nvPr/>
          </p:nvSpPr>
          <p:spPr bwMode="ltGray">
            <a:xfrm>
              <a:off x="9935427" y="460080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1/1/7</a:t>
              </a:r>
            </a:p>
          </p:txBody>
        </p:sp>
        <p:sp>
          <p:nvSpPr>
            <p:cNvPr id="596" name="Rounded Rectangle 595"/>
            <p:cNvSpPr/>
            <p:nvPr/>
          </p:nvSpPr>
          <p:spPr bwMode="ltGray">
            <a:xfrm>
              <a:off x="7245439" y="3807568"/>
              <a:ext cx="566616" cy="8118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192.168.0.0/31</a:t>
              </a:r>
            </a:p>
          </p:txBody>
        </p:sp>
        <p:sp>
          <p:nvSpPr>
            <p:cNvPr id="601" name="Rounded Rectangle 600"/>
            <p:cNvSpPr/>
            <p:nvPr/>
          </p:nvSpPr>
          <p:spPr bwMode="ltGray">
            <a:xfrm>
              <a:off x="10270765" y="3807568"/>
              <a:ext cx="566616" cy="8118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192.168.0.2/31</a:t>
              </a:r>
            </a:p>
          </p:txBody>
        </p:sp>
        <p:sp>
          <p:nvSpPr>
            <p:cNvPr id="617" name="Oval 616"/>
            <p:cNvSpPr/>
            <p:nvPr/>
          </p:nvSpPr>
          <p:spPr bwMode="ltGray">
            <a:xfrm rot="877680">
              <a:off x="6847169" y="5101044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19" name="Oval 618"/>
            <p:cNvSpPr/>
            <p:nvPr/>
          </p:nvSpPr>
          <p:spPr bwMode="ltGray">
            <a:xfrm rot="20722320" flipH="1">
              <a:off x="7955964" y="5098678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1" name="Oval 630"/>
            <p:cNvSpPr/>
            <p:nvPr/>
          </p:nvSpPr>
          <p:spPr bwMode="ltGray">
            <a:xfrm rot="1860320">
              <a:off x="9401325" y="5095576"/>
              <a:ext cx="222819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2" name="Oval 631"/>
            <p:cNvSpPr/>
            <p:nvPr/>
          </p:nvSpPr>
          <p:spPr bwMode="ltGray">
            <a:xfrm>
              <a:off x="10241991" y="5090280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4" name="Oval 633"/>
            <p:cNvSpPr/>
            <p:nvPr/>
          </p:nvSpPr>
          <p:spPr bwMode="ltGray">
            <a:xfrm rot="20394253">
              <a:off x="11145056" y="5105752"/>
              <a:ext cx="222819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49" name="Rounded Rectangle 648"/>
            <p:cNvSpPr/>
            <p:nvPr/>
          </p:nvSpPr>
          <p:spPr bwMode="ltGray">
            <a:xfrm>
              <a:off x="6848445" y="4842652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1</a:t>
              </a:r>
            </a:p>
          </p:txBody>
        </p:sp>
        <p:sp>
          <p:nvSpPr>
            <p:cNvPr id="656" name="Rounded Rectangle 655"/>
            <p:cNvSpPr/>
            <p:nvPr/>
          </p:nvSpPr>
          <p:spPr bwMode="ltGray">
            <a:xfrm>
              <a:off x="7745157" y="4845672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2</a:t>
              </a:r>
            </a:p>
          </p:txBody>
        </p:sp>
        <p:sp>
          <p:nvSpPr>
            <p:cNvPr id="658" name="Rounded Rectangle 657"/>
            <p:cNvSpPr/>
            <p:nvPr/>
          </p:nvSpPr>
          <p:spPr bwMode="ltGray">
            <a:xfrm>
              <a:off x="9516425" y="4837448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37</a:t>
              </a:r>
            </a:p>
          </p:txBody>
        </p:sp>
        <p:pic>
          <p:nvPicPr>
            <p:cNvPr id="659" name="Picture 65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504" y="6116326"/>
              <a:ext cx="404309" cy="404309"/>
            </a:xfrm>
            <a:prstGeom prst="rect">
              <a:avLst/>
            </a:prstGeom>
          </p:spPr>
        </p:pic>
        <p:pic>
          <p:nvPicPr>
            <p:cNvPr id="660" name="Picture 65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8019" y="6116326"/>
              <a:ext cx="404309" cy="404309"/>
            </a:xfrm>
            <a:prstGeom prst="rect">
              <a:avLst/>
            </a:prstGeom>
          </p:spPr>
        </p:pic>
        <p:sp>
          <p:nvSpPr>
            <p:cNvPr id="671" name="Rounded Rectangle 670"/>
            <p:cNvSpPr/>
            <p:nvPr/>
          </p:nvSpPr>
          <p:spPr bwMode="ltGray">
            <a:xfrm>
              <a:off x="5926848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vubu2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10.1.10.10</a:t>
              </a:r>
            </a:p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00:50:56:8e:61:91</a:t>
              </a:r>
            </a:p>
          </p:txBody>
        </p:sp>
        <p:pic>
          <p:nvPicPr>
            <p:cNvPr id="674" name="Picture 67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6839" y="6116326"/>
              <a:ext cx="404309" cy="404309"/>
            </a:xfrm>
            <a:prstGeom prst="rect">
              <a:avLst/>
            </a:prstGeom>
          </p:spPr>
        </p:pic>
        <p:sp>
          <p:nvSpPr>
            <p:cNvPr id="675" name="Rounded Rectangle 674"/>
            <p:cNvSpPr/>
            <p:nvPr/>
          </p:nvSpPr>
          <p:spPr bwMode="ltGray">
            <a:xfrm>
              <a:off x="9323796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vlinux27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10.1.10.11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00:50:56:86:2d:79</a:t>
              </a:r>
            </a:p>
          </p:txBody>
        </p:sp>
        <p:pic>
          <p:nvPicPr>
            <p:cNvPr id="679" name="Picture 67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1891" y="6116326"/>
              <a:ext cx="404309" cy="404309"/>
            </a:xfrm>
            <a:prstGeom prst="rect">
              <a:avLst/>
            </a:prstGeom>
          </p:spPr>
        </p:pic>
        <p:sp>
          <p:nvSpPr>
            <p:cNvPr id="680" name="Rounded Rectangle 679"/>
            <p:cNvSpPr/>
            <p:nvPr/>
          </p:nvSpPr>
          <p:spPr bwMode="ltGray">
            <a:xfrm>
              <a:off x="11168848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vlinux5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10.1.12.10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00:50:56:80:53:54</a:t>
              </a:r>
            </a:p>
          </p:txBody>
        </p:sp>
        <p:sp>
          <p:nvSpPr>
            <p:cNvPr id="335" name="Rounded Rectangle 334"/>
            <p:cNvSpPr/>
            <p:nvPr/>
          </p:nvSpPr>
          <p:spPr bwMode="ltGray">
            <a:xfrm>
              <a:off x="6225417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10</a:t>
              </a:r>
            </a:p>
          </p:txBody>
        </p:sp>
        <p:sp>
          <p:nvSpPr>
            <p:cNvPr id="338" name="Rounded Rectangle 337"/>
            <p:cNvSpPr/>
            <p:nvPr/>
          </p:nvSpPr>
          <p:spPr bwMode="ltGray">
            <a:xfrm>
              <a:off x="9596230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10</a:t>
              </a:r>
            </a:p>
          </p:txBody>
        </p:sp>
        <p:sp>
          <p:nvSpPr>
            <p:cNvPr id="339" name="Rounded Rectangle 338"/>
            <p:cNvSpPr/>
            <p:nvPr/>
          </p:nvSpPr>
          <p:spPr bwMode="ltGray">
            <a:xfrm>
              <a:off x="11432024" y="6289301"/>
              <a:ext cx="334062" cy="10258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12</a:t>
              </a:r>
            </a:p>
          </p:txBody>
        </p:sp>
        <p:sp>
          <p:nvSpPr>
            <p:cNvPr id="348" name="Rounded Rectangle 347"/>
            <p:cNvSpPr/>
            <p:nvPr/>
          </p:nvSpPr>
          <p:spPr bwMode="ltGray">
            <a:xfrm>
              <a:off x="8061134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vubu3</a:t>
              </a:r>
              <a:b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10.2.20.10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00:50:56:8e:32:e8</a:t>
              </a:r>
            </a:p>
          </p:txBody>
        </p:sp>
        <p:sp>
          <p:nvSpPr>
            <p:cNvPr id="349" name="Rounded Rectangle 348"/>
            <p:cNvSpPr/>
            <p:nvPr/>
          </p:nvSpPr>
          <p:spPr bwMode="ltGray">
            <a:xfrm>
              <a:off x="8336504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VLAN 20</a:t>
              </a:r>
            </a:p>
          </p:txBody>
        </p:sp>
        <p:pic>
          <p:nvPicPr>
            <p:cNvPr id="392" name="Picture 39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6717" y="6121776"/>
              <a:ext cx="404309" cy="404309"/>
            </a:xfrm>
            <a:prstGeom prst="rect">
              <a:avLst/>
            </a:prstGeom>
          </p:spPr>
        </p:pic>
        <p:sp>
          <p:nvSpPr>
            <p:cNvPr id="393" name="Rounded Rectangle 392"/>
            <p:cNvSpPr/>
            <p:nvPr/>
          </p:nvSpPr>
          <p:spPr bwMode="ltGray">
            <a:xfrm>
              <a:off x="6993674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vubu4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10.1.11.10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 00:50:56:8e:4d:9c</a:t>
              </a:r>
            </a:p>
          </p:txBody>
        </p:sp>
        <p:sp>
          <p:nvSpPr>
            <p:cNvPr id="395" name="Rounded Rectangle 394"/>
            <p:cNvSpPr/>
            <p:nvPr/>
          </p:nvSpPr>
          <p:spPr bwMode="ltGray">
            <a:xfrm>
              <a:off x="7266108" y="6289301"/>
              <a:ext cx="334062" cy="1025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11</a:t>
              </a:r>
            </a:p>
          </p:txBody>
        </p:sp>
        <p:pic>
          <p:nvPicPr>
            <p:cNvPr id="382" name="Picture 38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7656" y="6111974"/>
              <a:ext cx="404309" cy="404309"/>
            </a:xfrm>
            <a:prstGeom prst="rect">
              <a:avLst/>
            </a:prstGeom>
          </p:spPr>
        </p:pic>
        <p:sp>
          <p:nvSpPr>
            <p:cNvPr id="399" name="Rounded Rectangle 398"/>
            <p:cNvSpPr/>
            <p:nvPr/>
          </p:nvSpPr>
          <p:spPr bwMode="ltGray">
            <a:xfrm>
              <a:off x="10270771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vubu6</a:t>
              </a:r>
              <a:b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10.2.20.11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00:50:56:8e:6b:d8</a:t>
              </a:r>
            </a:p>
          </p:txBody>
        </p:sp>
        <p:sp>
          <p:nvSpPr>
            <p:cNvPr id="405" name="Rounded Rectangle 404"/>
            <p:cNvSpPr/>
            <p:nvPr/>
          </p:nvSpPr>
          <p:spPr bwMode="ltGray">
            <a:xfrm>
              <a:off x="10546141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VLAN 20</a:t>
              </a:r>
            </a:p>
          </p:txBody>
        </p:sp>
      </p:grpSp>
      <p:sp>
        <p:nvSpPr>
          <p:cNvPr id="169" name="Freeform 168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340158" y="1540191"/>
            <a:ext cx="5034045" cy="2308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8325-4# </a:t>
            </a:r>
            <a:r>
              <a:rPr lang="it-IT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 interface vxlan 1</a:t>
            </a:r>
          </a:p>
          <a:p>
            <a:endParaRPr lang="it-IT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vxlan1 is up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Admin state is up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Description: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Underlay VRF: default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Destination UDP port: 4789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VTEP source IPv4 address: 192.168.11.5</a:t>
            </a:r>
          </a:p>
          <a:p>
            <a:endParaRPr lang="it-IT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Routing      VLAN   VRF          VTEP Peers        Origin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 ------------ ------ ------------ ----------------- --------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10010      disabled     10     --           192.168.11.3     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10012      disabled     12     --           --                --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10020      disabled     20     --           192.168.11.3     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100001     enabled      --     VRF1         192.168.11.3     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100002     enabled      --     VRF2         192.168.11.3     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11230150" y="3216124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Leaf2-B</a:t>
            </a:r>
          </a:p>
        </p:txBody>
      </p:sp>
    </p:spTree>
    <p:extLst>
      <p:ext uri="{BB962C8B-B14F-4D97-AF65-F5344CB8AC3E}">
        <p14:creationId xmlns:p14="http://schemas.microsoft.com/office/powerpoint/2010/main" val="282392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VXLAN Tunnels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/>
              <a:t>Leaf2-B</a:t>
            </a:r>
            <a:endParaRPr lang="en-US" dirty="0">
              <a:solidFill>
                <a:srgbClr val="0D2A45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3631606" cy="2308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8325-4# </a:t>
            </a:r>
            <a:r>
              <a:rPr lang="it-IT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 interface vxlan vni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10010       VLAN : 10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disabled    VRF  : --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10012       VLAN : 12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disabled    VRF  : --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10020       VLAN : 20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disabled    VRF  : --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100001      VLAN : --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enabled     VRF  : VRF1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100002      VLAN : --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enabled     VRF  : VRF2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</p:txBody>
      </p:sp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169" name="Freeform 168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340158" y="4158950"/>
            <a:ext cx="3919638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8325-4# </a:t>
            </a:r>
            <a:r>
              <a:rPr lang="it-IT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 interface vxlan vteps detail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Destination     :  192.168.11.3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Source          :  192.168.11.5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Origin          :  evpn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VRF             :  default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Status          :  operational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Nexthops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IP-ADDRESS       INTERFACE   NEXTHOP-MAC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---------------  ----------  --------------------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192.168.3.6      1/1/23      88:3a:30:93:ca:40</a:t>
            </a:r>
          </a:p>
          <a:p>
            <a:r>
              <a:rPr lang="it-IT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192.168.3.14     1/1/24      88:3a:30:93:bc:00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11230150" y="3216124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Leaf2-B</a:t>
            </a:r>
          </a:p>
        </p:txBody>
      </p:sp>
    </p:spTree>
    <p:extLst>
      <p:ext uri="{BB962C8B-B14F-4D97-AF65-F5344CB8AC3E}">
        <p14:creationId xmlns:p14="http://schemas.microsoft.com/office/powerpoint/2010/main" val="390361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VXLAN Tunnels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/>
              <a:t>Leaf2-B</a:t>
            </a:r>
            <a:endParaRPr lang="en-US" dirty="0">
              <a:solidFill>
                <a:srgbClr val="0D2A45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6279198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8325-4# </a:t>
            </a:r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 interface vxlan vteps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Source           Destination      Origin       Status                VNI       Routing   VLAN  VRF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 ---------------- ------------ --------------------- --------- --------- ----- 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192.168.11.5     192.168.11.3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operational           10010     disabled  10     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192.168.11.5     192.168.11.3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operational           10020     disabled  20     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192.168.11.5     192.168.11.3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operational           100001    enabled   --    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192.168.11.5     192.168.11.3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operational           100002    enabled   --     VRF2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82030" y="1684783"/>
            <a:ext cx="6432674" cy="5034011"/>
            <a:chOff x="5882030" y="1684783"/>
            <a:chExt cx="6432674" cy="5034011"/>
          </a:xfrm>
        </p:grpSpPr>
        <p:sp>
          <p:nvSpPr>
            <p:cNvPr id="517" name="Rounded Rectangle 516"/>
            <p:cNvSpPr/>
            <p:nvPr/>
          </p:nvSpPr>
          <p:spPr bwMode="ltGray">
            <a:xfrm>
              <a:off x="9587832" y="3659471"/>
              <a:ext cx="1870892" cy="64230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schemeClr val="accent1"/>
                </a:solidFill>
              </a:endParaRPr>
            </a:p>
          </p:txBody>
        </p:sp>
        <p:sp>
          <p:nvSpPr>
            <p:cNvPr id="493" name="Rounded Rectangle 492"/>
            <p:cNvSpPr/>
            <p:nvPr/>
          </p:nvSpPr>
          <p:spPr bwMode="ltGray">
            <a:xfrm>
              <a:off x="6588166" y="3656692"/>
              <a:ext cx="1870892" cy="64230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schemeClr val="accent1"/>
                </a:solidFill>
              </a:endParaRPr>
            </a:p>
          </p:txBody>
        </p:sp>
        <p:cxnSp>
          <p:nvCxnSpPr>
            <p:cNvPr id="494" name="Straight Connector 493"/>
            <p:cNvCxnSpPr/>
            <p:nvPr/>
          </p:nvCxnSpPr>
          <p:spPr>
            <a:xfrm>
              <a:off x="7131639" y="4119899"/>
              <a:ext cx="7939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5" name="Oval 494"/>
            <p:cNvSpPr/>
            <p:nvPr/>
          </p:nvSpPr>
          <p:spPr bwMode="ltGray">
            <a:xfrm>
              <a:off x="7466247" y="3916049"/>
              <a:ext cx="76694" cy="257337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cxnSp>
          <p:nvCxnSpPr>
            <p:cNvPr id="496" name="Straight Connector 495"/>
            <p:cNvCxnSpPr/>
            <p:nvPr/>
          </p:nvCxnSpPr>
          <p:spPr>
            <a:xfrm>
              <a:off x="7131639" y="3977238"/>
              <a:ext cx="77032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7" name="Rounded Rectangle 496"/>
            <p:cNvSpPr/>
            <p:nvPr/>
          </p:nvSpPr>
          <p:spPr bwMode="ltGray">
            <a:xfrm>
              <a:off x="7159307" y="3892698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1/1/49</a:t>
              </a:r>
            </a:p>
          </p:txBody>
        </p:sp>
        <p:sp>
          <p:nvSpPr>
            <p:cNvPr id="498" name="Rounded Rectangle 497"/>
            <p:cNvSpPr/>
            <p:nvPr/>
          </p:nvSpPr>
          <p:spPr bwMode="ltGray">
            <a:xfrm>
              <a:off x="7666005" y="3886750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1/1/49</a:t>
              </a:r>
            </a:p>
          </p:txBody>
        </p:sp>
        <p:sp>
          <p:nvSpPr>
            <p:cNvPr id="500" name="Rounded Rectangle 499"/>
            <p:cNvSpPr/>
            <p:nvPr/>
          </p:nvSpPr>
          <p:spPr bwMode="ltGray">
            <a:xfrm>
              <a:off x="7113385" y="3923234"/>
              <a:ext cx="868340" cy="26002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accent4"/>
                  </a:solidFill>
                </a:rPr>
                <a:t>ISL (LAG256)</a:t>
              </a:r>
            </a:p>
          </p:txBody>
        </p:sp>
        <p:cxnSp>
          <p:nvCxnSpPr>
            <p:cNvPr id="501" name="Straight Connector 500"/>
            <p:cNvCxnSpPr/>
            <p:nvPr/>
          </p:nvCxnSpPr>
          <p:spPr>
            <a:xfrm>
              <a:off x="7121907" y="3798959"/>
              <a:ext cx="78005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" name="TextBox 501"/>
            <p:cNvSpPr txBox="1"/>
            <p:nvPr/>
          </p:nvSpPr>
          <p:spPr>
            <a:xfrm>
              <a:off x="5882030" y="3763369"/>
              <a:ext cx="769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46569"/>
                  </a:solidFill>
                </a:rPr>
                <a:t>8325-1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15.136.40.237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L0: 192.168.1.3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L1: 192.168.11.3</a:t>
              </a:r>
            </a:p>
          </p:txBody>
        </p:sp>
        <p:sp>
          <p:nvSpPr>
            <p:cNvPr id="503" name="TextBox 502"/>
            <p:cNvSpPr txBox="1"/>
            <p:nvPr/>
          </p:nvSpPr>
          <p:spPr>
            <a:xfrm>
              <a:off x="8394416" y="3770497"/>
              <a:ext cx="786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8325-2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15.136.40.238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L1: 192.168.11.3</a:t>
              </a:r>
            </a:p>
          </p:txBody>
        </p:sp>
        <p:grpSp>
          <p:nvGrpSpPr>
            <p:cNvPr id="504" name="Group 503"/>
            <p:cNvGrpSpPr/>
            <p:nvPr/>
          </p:nvGrpSpPr>
          <p:grpSpPr>
            <a:xfrm>
              <a:off x="7884656" y="3692510"/>
              <a:ext cx="541045" cy="562798"/>
              <a:chOff x="2255870" y="791793"/>
              <a:chExt cx="541045" cy="562798"/>
            </a:xfrm>
          </p:grpSpPr>
          <p:sp>
            <p:nvSpPr>
              <p:cNvPr id="505" name="Rounded Rectangle 504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06" name="Picture 50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grpSp>
          <p:nvGrpSpPr>
            <p:cNvPr id="507" name="Group 506"/>
            <p:cNvGrpSpPr/>
            <p:nvPr/>
          </p:nvGrpSpPr>
          <p:grpSpPr>
            <a:xfrm>
              <a:off x="6629195" y="3695965"/>
              <a:ext cx="541045" cy="562798"/>
              <a:chOff x="2255870" y="791793"/>
              <a:chExt cx="541045" cy="562798"/>
            </a:xfrm>
          </p:grpSpPr>
          <p:sp>
            <p:nvSpPr>
              <p:cNvPr id="508" name="Rounded Rectangle 507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09" name="Picture 50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11" name="Rounded Rectangle 510"/>
            <p:cNvSpPr/>
            <p:nvPr/>
          </p:nvSpPr>
          <p:spPr bwMode="ltGray">
            <a:xfrm>
              <a:off x="7161875" y="4130664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1/1/50</a:t>
              </a:r>
            </a:p>
          </p:txBody>
        </p:sp>
        <p:sp>
          <p:nvSpPr>
            <p:cNvPr id="512" name="Rounded Rectangle 511"/>
            <p:cNvSpPr/>
            <p:nvPr/>
          </p:nvSpPr>
          <p:spPr bwMode="ltGray">
            <a:xfrm>
              <a:off x="7668573" y="4124716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1/1/50</a:t>
              </a:r>
            </a:p>
          </p:txBody>
        </p:sp>
        <p:sp>
          <p:nvSpPr>
            <p:cNvPr id="513" name="Rounded Rectangle 512"/>
            <p:cNvSpPr/>
            <p:nvPr/>
          </p:nvSpPr>
          <p:spPr bwMode="ltGray">
            <a:xfrm>
              <a:off x="7155376" y="3713885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1/1/41</a:t>
              </a:r>
            </a:p>
          </p:txBody>
        </p:sp>
        <p:sp>
          <p:nvSpPr>
            <p:cNvPr id="514" name="Rounded Rectangle 513"/>
            <p:cNvSpPr/>
            <p:nvPr/>
          </p:nvSpPr>
          <p:spPr bwMode="ltGray">
            <a:xfrm>
              <a:off x="7662074" y="3707937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1/1/41</a:t>
              </a:r>
            </a:p>
          </p:txBody>
        </p:sp>
        <p:cxnSp>
          <p:nvCxnSpPr>
            <p:cNvPr id="518" name="Straight Connector 517"/>
            <p:cNvCxnSpPr/>
            <p:nvPr/>
          </p:nvCxnSpPr>
          <p:spPr>
            <a:xfrm>
              <a:off x="10131305" y="4122678"/>
              <a:ext cx="7939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Oval 518"/>
            <p:cNvSpPr/>
            <p:nvPr/>
          </p:nvSpPr>
          <p:spPr bwMode="ltGray">
            <a:xfrm>
              <a:off x="10465913" y="3918828"/>
              <a:ext cx="76694" cy="257337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cxnSp>
          <p:nvCxnSpPr>
            <p:cNvPr id="520" name="Straight Connector 519"/>
            <p:cNvCxnSpPr/>
            <p:nvPr/>
          </p:nvCxnSpPr>
          <p:spPr>
            <a:xfrm>
              <a:off x="10131305" y="3980017"/>
              <a:ext cx="77032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1" name="Rounded Rectangle 520"/>
            <p:cNvSpPr/>
            <p:nvPr/>
          </p:nvSpPr>
          <p:spPr bwMode="ltGray">
            <a:xfrm>
              <a:off x="10158973" y="3895477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1/1/55</a:t>
              </a:r>
            </a:p>
          </p:txBody>
        </p:sp>
        <p:sp>
          <p:nvSpPr>
            <p:cNvPr id="522" name="Rounded Rectangle 521"/>
            <p:cNvSpPr/>
            <p:nvPr/>
          </p:nvSpPr>
          <p:spPr bwMode="ltGray">
            <a:xfrm>
              <a:off x="10665671" y="3889529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1/1/55</a:t>
              </a:r>
            </a:p>
          </p:txBody>
        </p:sp>
        <p:sp>
          <p:nvSpPr>
            <p:cNvPr id="524" name="Rounded Rectangle 523"/>
            <p:cNvSpPr/>
            <p:nvPr/>
          </p:nvSpPr>
          <p:spPr bwMode="ltGray">
            <a:xfrm>
              <a:off x="10113051" y="3926013"/>
              <a:ext cx="868340" cy="26002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accent4"/>
                  </a:solidFill>
                </a:rPr>
                <a:t>ISL (LAG256)</a:t>
              </a:r>
            </a:p>
          </p:txBody>
        </p:sp>
        <p:cxnSp>
          <p:nvCxnSpPr>
            <p:cNvPr id="525" name="Straight Connector 524"/>
            <p:cNvCxnSpPr/>
            <p:nvPr/>
          </p:nvCxnSpPr>
          <p:spPr>
            <a:xfrm>
              <a:off x="10121573" y="3801738"/>
              <a:ext cx="78005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6" name="TextBox 525"/>
            <p:cNvSpPr txBox="1"/>
            <p:nvPr/>
          </p:nvSpPr>
          <p:spPr>
            <a:xfrm>
              <a:off x="8896326" y="3773276"/>
              <a:ext cx="76937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46569"/>
                  </a:solidFill>
                </a:rPr>
                <a:t>8325-3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15.136.40.233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L0: 192.168.1.5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L1: 192.168.11.5</a:t>
              </a:r>
            </a:p>
            <a:p>
              <a:pPr algn="r"/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527" name="TextBox 526"/>
            <p:cNvSpPr txBox="1"/>
            <p:nvPr/>
          </p:nvSpPr>
          <p:spPr>
            <a:xfrm>
              <a:off x="11394082" y="3773276"/>
              <a:ext cx="786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8325-4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15.136.40.234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L1: 192.168.11.5</a:t>
              </a:r>
            </a:p>
          </p:txBody>
        </p:sp>
        <p:grpSp>
          <p:nvGrpSpPr>
            <p:cNvPr id="528" name="Group 527"/>
            <p:cNvGrpSpPr/>
            <p:nvPr/>
          </p:nvGrpSpPr>
          <p:grpSpPr>
            <a:xfrm>
              <a:off x="10884322" y="3695289"/>
              <a:ext cx="541045" cy="562798"/>
              <a:chOff x="2255870" y="791793"/>
              <a:chExt cx="541045" cy="562798"/>
            </a:xfrm>
          </p:grpSpPr>
          <p:sp>
            <p:nvSpPr>
              <p:cNvPr id="529" name="Rounded Rectangle 528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30" name="Picture 5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grpSp>
          <p:nvGrpSpPr>
            <p:cNvPr id="531" name="Group 530"/>
            <p:cNvGrpSpPr/>
            <p:nvPr/>
          </p:nvGrpSpPr>
          <p:grpSpPr>
            <a:xfrm>
              <a:off x="9628861" y="3698744"/>
              <a:ext cx="541045" cy="562798"/>
              <a:chOff x="2255870" y="791793"/>
              <a:chExt cx="541045" cy="562798"/>
            </a:xfrm>
          </p:grpSpPr>
          <p:sp>
            <p:nvSpPr>
              <p:cNvPr id="532" name="Rounded Rectangle 531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33" name="Picture 53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35" name="Rounded Rectangle 534"/>
            <p:cNvSpPr/>
            <p:nvPr/>
          </p:nvSpPr>
          <p:spPr bwMode="ltGray">
            <a:xfrm>
              <a:off x="10161541" y="4133443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1/1/56</a:t>
              </a:r>
            </a:p>
          </p:txBody>
        </p:sp>
        <p:sp>
          <p:nvSpPr>
            <p:cNvPr id="536" name="Rounded Rectangle 535"/>
            <p:cNvSpPr/>
            <p:nvPr/>
          </p:nvSpPr>
          <p:spPr bwMode="ltGray">
            <a:xfrm>
              <a:off x="10668239" y="4127495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1/1/56</a:t>
              </a:r>
            </a:p>
          </p:txBody>
        </p:sp>
        <p:sp>
          <p:nvSpPr>
            <p:cNvPr id="537" name="Rounded Rectangle 536"/>
            <p:cNvSpPr/>
            <p:nvPr/>
          </p:nvSpPr>
          <p:spPr bwMode="ltGray">
            <a:xfrm>
              <a:off x="10155042" y="3716664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538" name="Rounded Rectangle 537"/>
            <p:cNvSpPr/>
            <p:nvPr/>
          </p:nvSpPr>
          <p:spPr bwMode="ltGray">
            <a:xfrm>
              <a:off x="10661740" y="3710716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grpSp>
          <p:nvGrpSpPr>
            <p:cNvPr id="556" name="Group 555"/>
            <p:cNvGrpSpPr/>
            <p:nvPr/>
          </p:nvGrpSpPr>
          <p:grpSpPr>
            <a:xfrm>
              <a:off x="7230590" y="1684783"/>
              <a:ext cx="541045" cy="562798"/>
              <a:chOff x="2255870" y="791793"/>
              <a:chExt cx="541045" cy="562798"/>
            </a:xfrm>
          </p:grpSpPr>
          <p:sp>
            <p:nvSpPr>
              <p:cNvPr id="557" name="Rounded Rectangle 556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58" name="Picture 55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59" name="TextBox 558"/>
            <p:cNvSpPr txBox="1"/>
            <p:nvPr/>
          </p:nvSpPr>
          <p:spPr>
            <a:xfrm>
              <a:off x="7705788" y="1781413"/>
              <a:ext cx="786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6300-5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15.136.40.245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192.168.1.1</a:t>
              </a:r>
            </a:p>
          </p:txBody>
        </p:sp>
        <p:grpSp>
          <p:nvGrpSpPr>
            <p:cNvPr id="560" name="Group 559"/>
            <p:cNvGrpSpPr/>
            <p:nvPr/>
          </p:nvGrpSpPr>
          <p:grpSpPr>
            <a:xfrm>
              <a:off x="10272084" y="1684783"/>
              <a:ext cx="541045" cy="562798"/>
              <a:chOff x="2255870" y="791793"/>
              <a:chExt cx="541045" cy="562798"/>
            </a:xfrm>
          </p:grpSpPr>
          <p:sp>
            <p:nvSpPr>
              <p:cNvPr id="561" name="Rounded Rectangle 560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62" name="Picture 56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63" name="TextBox 562"/>
            <p:cNvSpPr txBox="1"/>
            <p:nvPr/>
          </p:nvSpPr>
          <p:spPr>
            <a:xfrm>
              <a:off x="10747282" y="1781413"/>
              <a:ext cx="786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6300-6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15.136.40.246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192168.1.2</a:t>
              </a:r>
            </a:p>
          </p:txBody>
        </p:sp>
        <p:cxnSp>
          <p:nvCxnSpPr>
            <p:cNvPr id="564" name="Straight Connector 563"/>
            <p:cNvCxnSpPr>
              <a:stCxn id="558" idx="2"/>
              <a:endCxn id="509" idx="0"/>
            </p:cNvCxnSpPr>
            <p:nvPr/>
          </p:nvCxnSpPr>
          <p:spPr>
            <a:xfrm flipH="1">
              <a:off x="6899718" y="2247581"/>
              <a:ext cx="601395" cy="144838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>
              <a:stCxn id="558" idx="2"/>
              <a:endCxn id="506" idx="0"/>
            </p:cNvCxnSpPr>
            <p:nvPr/>
          </p:nvCxnSpPr>
          <p:spPr>
            <a:xfrm>
              <a:off x="7501113" y="2247581"/>
              <a:ext cx="654066" cy="1444929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>
              <a:stCxn id="562" idx="2"/>
              <a:endCxn id="509" idx="0"/>
            </p:cNvCxnSpPr>
            <p:nvPr/>
          </p:nvCxnSpPr>
          <p:spPr>
            <a:xfrm flipH="1">
              <a:off x="6899718" y="2247581"/>
              <a:ext cx="3642889" cy="144838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>
              <a:stCxn id="562" idx="2"/>
              <a:endCxn id="506" idx="0"/>
            </p:cNvCxnSpPr>
            <p:nvPr/>
          </p:nvCxnSpPr>
          <p:spPr>
            <a:xfrm flipH="1">
              <a:off x="8155179" y="2247581"/>
              <a:ext cx="2387428" cy="1444929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>
              <a:stCxn id="562" idx="2"/>
              <a:endCxn id="533" idx="0"/>
            </p:cNvCxnSpPr>
            <p:nvPr/>
          </p:nvCxnSpPr>
          <p:spPr>
            <a:xfrm flipH="1">
              <a:off x="9899384" y="2247581"/>
              <a:ext cx="643223" cy="145116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>
              <a:stCxn id="562" idx="2"/>
              <a:endCxn id="530" idx="0"/>
            </p:cNvCxnSpPr>
            <p:nvPr/>
          </p:nvCxnSpPr>
          <p:spPr>
            <a:xfrm>
              <a:off x="10542607" y="2247581"/>
              <a:ext cx="612238" cy="144770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>
              <a:stCxn id="558" idx="2"/>
              <a:endCxn id="533" idx="0"/>
            </p:cNvCxnSpPr>
            <p:nvPr/>
          </p:nvCxnSpPr>
          <p:spPr>
            <a:xfrm>
              <a:off x="7501113" y="2247581"/>
              <a:ext cx="2398271" cy="145116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>
              <a:stCxn id="558" idx="2"/>
              <a:endCxn id="530" idx="0"/>
            </p:cNvCxnSpPr>
            <p:nvPr/>
          </p:nvCxnSpPr>
          <p:spPr>
            <a:xfrm>
              <a:off x="7501113" y="2247581"/>
              <a:ext cx="3653732" cy="144770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8" name="Picture 58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8902" y="5256250"/>
              <a:ext cx="549095" cy="556462"/>
            </a:xfrm>
            <a:prstGeom prst="rect">
              <a:avLst/>
            </a:prstGeom>
          </p:spPr>
        </p:pic>
        <p:pic>
          <p:nvPicPr>
            <p:cNvPr id="589" name="Picture 5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4656" y="5256250"/>
              <a:ext cx="549095" cy="556462"/>
            </a:xfrm>
            <a:prstGeom prst="rect">
              <a:avLst/>
            </a:prstGeom>
          </p:spPr>
        </p:pic>
        <p:pic>
          <p:nvPicPr>
            <p:cNvPr id="590" name="Picture 58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2138" y="5250856"/>
              <a:ext cx="549095" cy="556462"/>
            </a:xfrm>
            <a:prstGeom prst="rect">
              <a:avLst/>
            </a:prstGeom>
          </p:spPr>
        </p:pic>
        <p:pic>
          <p:nvPicPr>
            <p:cNvPr id="591" name="Picture 59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58950" y="5252544"/>
              <a:ext cx="549095" cy="556462"/>
            </a:xfrm>
            <a:prstGeom prst="rect">
              <a:avLst/>
            </a:prstGeom>
          </p:spPr>
        </p:pic>
        <p:cxnSp>
          <p:nvCxnSpPr>
            <p:cNvPr id="594" name="Straight Connector 593"/>
            <p:cNvCxnSpPr/>
            <p:nvPr/>
          </p:nvCxnSpPr>
          <p:spPr>
            <a:xfrm>
              <a:off x="6748250" y="5820182"/>
              <a:ext cx="3614" cy="33568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Connector 598"/>
            <p:cNvCxnSpPr/>
            <p:nvPr/>
          </p:nvCxnSpPr>
          <p:spPr>
            <a:xfrm>
              <a:off x="8171756" y="5820182"/>
              <a:ext cx="0" cy="293286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603"/>
            <p:cNvCxnSpPr/>
            <p:nvPr/>
          </p:nvCxnSpPr>
          <p:spPr>
            <a:xfrm flipH="1">
              <a:off x="9401463" y="5782466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Connector 608"/>
            <p:cNvCxnSpPr/>
            <p:nvPr/>
          </p:nvCxnSpPr>
          <p:spPr>
            <a:xfrm flipH="1">
              <a:off x="11341896" y="5775307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1" name="Rounded Rectangle 610"/>
            <p:cNvSpPr/>
            <p:nvPr/>
          </p:nvSpPr>
          <p:spPr bwMode="ltGray">
            <a:xfrm>
              <a:off x="11248834" y="5759519"/>
              <a:ext cx="186123" cy="7955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1/0/1</a:t>
              </a:r>
            </a:p>
          </p:txBody>
        </p:sp>
        <p:cxnSp>
          <p:nvCxnSpPr>
            <p:cNvPr id="612" name="Straight Connector 611"/>
            <p:cNvCxnSpPr>
              <a:stCxn id="509" idx="2"/>
              <a:endCxn id="588" idx="0"/>
            </p:cNvCxnSpPr>
            <p:nvPr/>
          </p:nvCxnSpPr>
          <p:spPr>
            <a:xfrm>
              <a:off x="6899718" y="4258763"/>
              <a:ext cx="3732" cy="99748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Connector 614"/>
            <p:cNvCxnSpPr>
              <a:stCxn id="506" idx="2"/>
              <a:endCxn id="589" idx="0"/>
            </p:cNvCxnSpPr>
            <p:nvPr/>
          </p:nvCxnSpPr>
          <p:spPr>
            <a:xfrm>
              <a:off x="8155179" y="4255308"/>
              <a:ext cx="4025" cy="10009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Connector 617"/>
            <p:cNvCxnSpPr>
              <a:stCxn id="506" idx="2"/>
              <a:endCxn id="588" idx="0"/>
            </p:cNvCxnSpPr>
            <p:nvPr/>
          </p:nvCxnSpPr>
          <p:spPr>
            <a:xfrm flipH="1">
              <a:off x="6903450" y="4255308"/>
              <a:ext cx="1251729" cy="10009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/>
            <p:cNvCxnSpPr>
              <a:stCxn id="509" idx="2"/>
              <a:endCxn id="589" idx="0"/>
            </p:cNvCxnSpPr>
            <p:nvPr/>
          </p:nvCxnSpPr>
          <p:spPr>
            <a:xfrm>
              <a:off x="6899718" y="4258763"/>
              <a:ext cx="1259486" cy="99748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>
              <a:stCxn id="533" idx="2"/>
              <a:endCxn id="590" idx="0"/>
            </p:cNvCxnSpPr>
            <p:nvPr/>
          </p:nvCxnSpPr>
          <p:spPr>
            <a:xfrm flipH="1">
              <a:off x="9386686" y="4261542"/>
              <a:ext cx="512698" cy="98931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Straight Connector 626"/>
            <p:cNvCxnSpPr>
              <a:stCxn id="530" idx="2"/>
              <a:endCxn id="590" idx="0"/>
            </p:cNvCxnSpPr>
            <p:nvPr/>
          </p:nvCxnSpPr>
          <p:spPr>
            <a:xfrm flipH="1">
              <a:off x="9386686" y="4258087"/>
              <a:ext cx="1768159" cy="99276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Connector 629"/>
            <p:cNvCxnSpPr>
              <a:stCxn id="533" idx="2"/>
              <a:endCxn id="591" idx="0"/>
            </p:cNvCxnSpPr>
            <p:nvPr/>
          </p:nvCxnSpPr>
          <p:spPr>
            <a:xfrm>
              <a:off x="9899384" y="4261542"/>
              <a:ext cx="1434114" cy="99100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Connector 632"/>
            <p:cNvCxnSpPr>
              <a:stCxn id="530" idx="2"/>
              <a:endCxn id="591" idx="0"/>
            </p:cNvCxnSpPr>
            <p:nvPr/>
          </p:nvCxnSpPr>
          <p:spPr>
            <a:xfrm>
              <a:off x="11154845" y="4258087"/>
              <a:ext cx="178653" cy="99445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6" name="TextBox 635"/>
            <p:cNvSpPr txBox="1"/>
            <p:nvPr/>
          </p:nvSpPr>
          <p:spPr>
            <a:xfrm>
              <a:off x="7098745" y="5359079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2930-3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163" name="Rounded Rectangle 162"/>
            <p:cNvSpPr/>
            <p:nvPr/>
          </p:nvSpPr>
          <p:spPr bwMode="ltGray">
            <a:xfrm>
              <a:off x="6692791" y="5750059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37" name="Rounded Rectangle 636"/>
            <p:cNvSpPr/>
            <p:nvPr/>
          </p:nvSpPr>
          <p:spPr bwMode="ltGray">
            <a:xfrm>
              <a:off x="8107095" y="5750059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38" name="TextBox 637"/>
            <p:cNvSpPr txBox="1"/>
            <p:nvPr/>
          </p:nvSpPr>
          <p:spPr>
            <a:xfrm>
              <a:off x="8353803" y="5358870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2930-4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39" name="TextBox 638"/>
            <p:cNvSpPr txBox="1"/>
            <p:nvPr/>
          </p:nvSpPr>
          <p:spPr>
            <a:xfrm>
              <a:off x="9587936" y="5391073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2930-2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40" name="Rounded Rectangle 639"/>
            <p:cNvSpPr/>
            <p:nvPr/>
          </p:nvSpPr>
          <p:spPr bwMode="ltGray">
            <a:xfrm>
              <a:off x="9352968" y="5748681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>
              <a:off x="11528097" y="5387567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5700-1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15.136.40.196</a:t>
              </a:r>
            </a:p>
          </p:txBody>
        </p:sp>
        <p:pic>
          <p:nvPicPr>
            <p:cNvPr id="662" name="Picture 66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6380" y="5247350"/>
              <a:ext cx="549095" cy="556462"/>
            </a:xfrm>
            <a:prstGeom prst="rect">
              <a:avLst/>
            </a:prstGeom>
          </p:spPr>
        </p:pic>
        <p:cxnSp>
          <p:nvCxnSpPr>
            <p:cNvPr id="665" name="Straight Connector 664"/>
            <p:cNvCxnSpPr/>
            <p:nvPr/>
          </p:nvCxnSpPr>
          <p:spPr>
            <a:xfrm flipH="1">
              <a:off x="10365705" y="5778960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7" name="TextBox 666"/>
            <p:cNvSpPr txBox="1"/>
            <p:nvPr/>
          </p:nvSpPr>
          <p:spPr>
            <a:xfrm>
              <a:off x="10552178" y="5387567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2930-1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68" name="Rounded Rectangle 667"/>
            <p:cNvSpPr/>
            <p:nvPr/>
          </p:nvSpPr>
          <p:spPr bwMode="ltGray">
            <a:xfrm>
              <a:off x="10317210" y="5745175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</a:t>
              </a:r>
            </a:p>
          </p:txBody>
        </p:sp>
        <p:cxnSp>
          <p:nvCxnSpPr>
            <p:cNvPr id="669" name="Straight Connector 668"/>
            <p:cNvCxnSpPr>
              <a:stCxn id="533" idx="2"/>
              <a:endCxn id="662" idx="0"/>
            </p:cNvCxnSpPr>
            <p:nvPr/>
          </p:nvCxnSpPr>
          <p:spPr>
            <a:xfrm>
              <a:off x="9899384" y="4261542"/>
              <a:ext cx="451544" cy="985808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/>
            <p:cNvCxnSpPr>
              <a:stCxn id="530" idx="2"/>
              <a:endCxn id="662" idx="0"/>
            </p:cNvCxnSpPr>
            <p:nvPr/>
          </p:nvCxnSpPr>
          <p:spPr>
            <a:xfrm flipH="1">
              <a:off x="10350928" y="4258087"/>
              <a:ext cx="803917" cy="98926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Rounded Rectangle 352"/>
            <p:cNvSpPr/>
            <p:nvPr/>
          </p:nvSpPr>
          <p:spPr bwMode="ltGray">
            <a:xfrm>
              <a:off x="7211402" y="2504157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354" name="Rounded Rectangle 353"/>
            <p:cNvSpPr/>
            <p:nvPr/>
          </p:nvSpPr>
          <p:spPr bwMode="ltGray">
            <a:xfrm>
              <a:off x="7548423" y="251006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1/1/26</a:t>
              </a:r>
            </a:p>
          </p:txBody>
        </p:sp>
        <p:sp>
          <p:nvSpPr>
            <p:cNvPr id="355" name="Rounded Rectangle 354"/>
            <p:cNvSpPr/>
            <p:nvPr/>
          </p:nvSpPr>
          <p:spPr bwMode="ltGray">
            <a:xfrm>
              <a:off x="7870034" y="250998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1/1/27</a:t>
              </a:r>
            </a:p>
          </p:txBody>
        </p:sp>
        <p:sp>
          <p:nvSpPr>
            <p:cNvPr id="356" name="Rounded Rectangle 355"/>
            <p:cNvSpPr/>
            <p:nvPr/>
          </p:nvSpPr>
          <p:spPr bwMode="ltGray">
            <a:xfrm>
              <a:off x="8205373" y="250998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1/1/28</a:t>
              </a:r>
            </a:p>
          </p:txBody>
        </p:sp>
        <p:sp>
          <p:nvSpPr>
            <p:cNvPr id="357" name="Rounded Rectangle 356"/>
            <p:cNvSpPr/>
            <p:nvPr/>
          </p:nvSpPr>
          <p:spPr bwMode="ltGray">
            <a:xfrm>
              <a:off x="9595761" y="25153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358" name="Rounded Rectangle 357"/>
            <p:cNvSpPr/>
            <p:nvPr/>
          </p:nvSpPr>
          <p:spPr bwMode="ltGray">
            <a:xfrm>
              <a:off x="9932782" y="252124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1/1/26</a:t>
              </a:r>
            </a:p>
          </p:txBody>
        </p:sp>
        <p:sp>
          <p:nvSpPr>
            <p:cNvPr id="359" name="Rounded Rectangle 358"/>
            <p:cNvSpPr/>
            <p:nvPr/>
          </p:nvSpPr>
          <p:spPr bwMode="ltGray">
            <a:xfrm>
              <a:off x="10254393" y="252115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1/1/27</a:t>
              </a:r>
            </a:p>
          </p:txBody>
        </p:sp>
        <p:sp>
          <p:nvSpPr>
            <p:cNvPr id="360" name="Rounded Rectangle 359"/>
            <p:cNvSpPr/>
            <p:nvPr/>
          </p:nvSpPr>
          <p:spPr bwMode="ltGray">
            <a:xfrm>
              <a:off x="10589732" y="252115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1/1/28</a:t>
              </a:r>
            </a:p>
          </p:txBody>
        </p:sp>
        <p:sp>
          <p:nvSpPr>
            <p:cNvPr id="361" name="Rounded Rectangle 360"/>
            <p:cNvSpPr/>
            <p:nvPr/>
          </p:nvSpPr>
          <p:spPr bwMode="ltGray">
            <a:xfrm>
              <a:off x="6877443" y="349930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2" name="Rounded Rectangle 361"/>
            <p:cNvSpPr/>
            <p:nvPr/>
          </p:nvSpPr>
          <p:spPr bwMode="ltGray">
            <a:xfrm>
              <a:off x="8006810" y="3515592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3" name="Rounded Rectangle 362"/>
            <p:cNvSpPr/>
            <p:nvPr/>
          </p:nvSpPr>
          <p:spPr bwMode="ltGray">
            <a:xfrm>
              <a:off x="9131601" y="3218110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4" name="Rounded Rectangle 363"/>
            <p:cNvSpPr/>
            <p:nvPr/>
          </p:nvSpPr>
          <p:spPr bwMode="ltGray">
            <a:xfrm>
              <a:off x="10488657" y="340855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5" name="Rounded Rectangle 364"/>
            <p:cNvSpPr/>
            <p:nvPr/>
          </p:nvSpPr>
          <p:spPr bwMode="ltGray">
            <a:xfrm>
              <a:off x="8079874" y="312900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6" name="Rounded Rectangle 365"/>
            <p:cNvSpPr/>
            <p:nvPr/>
          </p:nvSpPr>
          <p:spPr bwMode="ltGray">
            <a:xfrm>
              <a:off x="8669736" y="323645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7" name="Rounded Rectangle 366"/>
            <p:cNvSpPr/>
            <p:nvPr/>
          </p:nvSpPr>
          <p:spPr bwMode="ltGray">
            <a:xfrm>
              <a:off x="9904465" y="3392207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8" name="Rounded Rectangle 367"/>
            <p:cNvSpPr/>
            <p:nvPr/>
          </p:nvSpPr>
          <p:spPr bwMode="ltGray">
            <a:xfrm>
              <a:off x="10952440" y="341276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9" name="Rounded Rectangle 368"/>
            <p:cNvSpPr/>
            <p:nvPr/>
          </p:nvSpPr>
          <p:spPr bwMode="ltGray">
            <a:xfrm>
              <a:off x="6755990" y="438369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1/1/1</a:t>
              </a:r>
            </a:p>
          </p:txBody>
        </p:sp>
        <p:sp>
          <p:nvSpPr>
            <p:cNvPr id="370" name="Rounded Rectangle 369"/>
            <p:cNvSpPr/>
            <p:nvPr/>
          </p:nvSpPr>
          <p:spPr bwMode="ltGray">
            <a:xfrm>
              <a:off x="7786901" y="438989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1/1/1</a:t>
              </a:r>
            </a:p>
          </p:txBody>
        </p:sp>
        <p:sp>
          <p:nvSpPr>
            <p:cNvPr id="371" name="Rounded Rectangle 370"/>
            <p:cNvSpPr/>
            <p:nvPr/>
          </p:nvSpPr>
          <p:spPr bwMode="ltGray">
            <a:xfrm>
              <a:off x="7040887" y="438354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</a:t>
              </a:r>
            </a:p>
          </p:txBody>
        </p:sp>
        <p:sp>
          <p:nvSpPr>
            <p:cNvPr id="372" name="Rounded Rectangle 371"/>
            <p:cNvSpPr/>
            <p:nvPr/>
          </p:nvSpPr>
          <p:spPr bwMode="ltGray">
            <a:xfrm>
              <a:off x="8078028" y="438989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</a:t>
              </a:r>
            </a:p>
          </p:txBody>
        </p:sp>
        <p:sp>
          <p:nvSpPr>
            <p:cNvPr id="373" name="Rounded Rectangle 372"/>
            <p:cNvSpPr/>
            <p:nvPr/>
          </p:nvSpPr>
          <p:spPr bwMode="ltGray">
            <a:xfrm>
              <a:off x="6754352" y="49825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49</a:t>
              </a:r>
            </a:p>
          </p:txBody>
        </p:sp>
        <p:sp>
          <p:nvSpPr>
            <p:cNvPr id="374" name="Rounded Rectangle 373"/>
            <p:cNvSpPr/>
            <p:nvPr/>
          </p:nvSpPr>
          <p:spPr bwMode="ltGray">
            <a:xfrm>
              <a:off x="7022664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50</a:t>
              </a:r>
            </a:p>
          </p:txBody>
        </p:sp>
        <p:sp>
          <p:nvSpPr>
            <p:cNvPr id="375" name="Rounded Rectangle 374"/>
            <p:cNvSpPr/>
            <p:nvPr/>
          </p:nvSpPr>
          <p:spPr bwMode="ltGray">
            <a:xfrm>
              <a:off x="7741948" y="49825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49</a:t>
              </a:r>
            </a:p>
          </p:txBody>
        </p:sp>
        <p:sp>
          <p:nvSpPr>
            <p:cNvPr id="376" name="Rounded Rectangle 375"/>
            <p:cNvSpPr/>
            <p:nvPr/>
          </p:nvSpPr>
          <p:spPr bwMode="ltGray">
            <a:xfrm>
              <a:off x="8039520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50</a:t>
              </a:r>
            </a:p>
          </p:txBody>
        </p:sp>
        <p:cxnSp>
          <p:nvCxnSpPr>
            <p:cNvPr id="378" name="Straight Connector 377"/>
            <p:cNvCxnSpPr/>
            <p:nvPr/>
          </p:nvCxnSpPr>
          <p:spPr>
            <a:xfrm>
              <a:off x="7061819" y="5819820"/>
              <a:ext cx="288" cy="35238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0" name="Rounded Rectangle 379"/>
            <p:cNvSpPr/>
            <p:nvPr/>
          </p:nvSpPr>
          <p:spPr bwMode="ltGray">
            <a:xfrm>
              <a:off x="7006360" y="5749697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84" name="Rounded Rectangle 383"/>
            <p:cNvSpPr/>
            <p:nvPr/>
          </p:nvSpPr>
          <p:spPr bwMode="ltGray">
            <a:xfrm>
              <a:off x="9349924" y="498153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25</a:t>
              </a:r>
            </a:p>
          </p:txBody>
        </p:sp>
        <p:sp>
          <p:nvSpPr>
            <p:cNvPr id="385" name="Rounded Rectangle 384"/>
            <p:cNvSpPr/>
            <p:nvPr/>
          </p:nvSpPr>
          <p:spPr bwMode="ltGray">
            <a:xfrm>
              <a:off x="9611906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26</a:t>
              </a:r>
            </a:p>
          </p:txBody>
        </p:sp>
        <p:sp>
          <p:nvSpPr>
            <p:cNvPr id="386" name="Rounded Rectangle 385"/>
            <p:cNvSpPr/>
            <p:nvPr/>
          </p:nvSpPr>
          <p:spPr bwMode="ltGray">
            <a:xfrm>
              <a:off x="9636437" y="438369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1/1/37</a:t>
              </a:r>
            </a:p>
          </p:txBody>
        </p:sp>
        <p:sp>
          <p:nvSpPr>
            <p:cNvPr id="387" name="Rounded Rectangle 386"/>
            <p:cNvSpPr/>
            <p:nvPr/>
          </p:nvSpPr>
          <p:spPr bwMode="ltGray">
            <a:xfrm>
              <a:off x="10730818" y="4323768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1/1/37</a:t>
              </a:r>
            </a:p>
          </p:txBody>
        </p:sp>
        <p:sp>
          <p:nvSpPr>
            <p:cNvPr id="401" name="Rounded Rectangle 400"/>
            <p:cNvSpPr/>
            <p:nvPr/>
          </p:nvSpPr>
          <p:spPr bwMode="ltGray">
            <a:xfrm>
              <a:off x="10770010" y="455616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1/1/7</a:t>
              </a:r>
            </a:p>
          </p:txBody>
        </p:sp>
        <p:sp>
          <p:nvSpPr>
            <p:cNvPr id="402" name="Rounded Rectangle 401"/>
            <p:cNvSpPr/>
            <p:nvPr/>
          </p:nvSpPr>
          <p:spPr bwMode="ltGray">
            <a:xfrm>
              <a:off x="10100782" y="4987294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403" name="Rounded Rectangle 402"/>
            <p:cNvSpPr/>
            <p:nvPr/>
          </p:nvSpPr>
          <p:spPr bwMode="ltGray">
            <a:xfrm>
              <a:off x="10377394" y="4993478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6" name="Rounded Rectangle 405"/>
            <p:cNvSpPr/>
            <p:nvPr/>
          </p:nvSpPr>
          <p:spPr bwMode="ltGray">
            <a:xfrm>
              <a:off x="10227139" y="451087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1/1/39</a:t>
              </a:r>
            </a:p>
          </p:txBody>
        </p:sp>
        <p:sp>
          <p:nvSpPr>
            <p:cNvPr id="407" name="Rounded Rectangle 406"/>
            <p:cNvSpPr/>
            <p:nvPr/>
          </p:nvSpPr>
          <p:spPr bwMode="ltGray">
            <a:xfrm>
              <a:off x="11086107" y="439074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1/1/39</a:t>
              </a:r>
            </a:p>
          </p:txBody>
        </p:sp>
        <p:sp>
          <p:nvSpPr>
            <p:cNvPr id="409" name="Rounded Rectangle 408"/>
            <p:cNvSpPr/>
            <p:nvPr/>
          </p:nvSpPr>
          <p:spPr bwMode="ltGray">
            <a:xfrm>
              <a:off x="10892068" y="498808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1/0/49</a:t>
              </a:r>
            </a:p>
          </p:txBody>
        </p:sp>
        <p:sp>
          <p:nvSpPr>
            <p:cNvPr id="410" name="Rounded Rectangle 409"/>
            <p:cNvSpPr/>
            <p:nvPr/>
          </p:nvSpPr>
          <p:spPr bwMode="ltGray">
            <a:xfrm>
              <a:off x="11249699" y="4994620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1/0/50</a:t>
              </a:r>
            </a:p>
          </p:txBody>
        </p:sp>
        <p:sp>
          <p:nvSpPr>
            <p:cNvPr id="404" name="Rounded Rectangle 403"/>
            <p:cNvSpPr/>
            <p:nvPr/>
          </p:nvSpPr>
          <p:spPr bwMode="ltGray">
            <a:xfrm>
              <a:off x="6822024" y="2648720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192.168.3.0/31</a:t>
              </a:r>
            </a:p>
          </p:txBody>
        </p:sp>
        <p:sp>
          <p:nvSpPr>
            <p:cNvPr id="408" name="Rounded Rectangle 407"/>
            <p:cNvSpPr/>
            <p:nvPr/>
          </p:nvSpPr>
          <p:spPr bwMode="ltGray">
            <a:xfrm>
              <a:off x="7460219" y="2670959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192.168.3.2/31</a:t>
              </a:r>
            </a:p>
          </p:txBody>
        </p:sp>
        <p:sp>
          <p:nvSpPr>
            <p:cNvPr id="424" name="Rounded Rectangle 423"/>
            <p:cNvSpPr/>
            <p:nvPr/>
          </p:nvSpPr>
          <p:spPr bwMode="ltGray">
            <a:xfrm>
              <a:off x="8071229" y="2780234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192.168.3.4/31</a:t>
              </a:r>
            </a:p>
          </p:txBody>
        </p:sp>
        <p:sp>
          <p:nvSpPr>
            <p:cNvPr id="425" name="Rounded Rectangle 424"/>
            <p:cNvSpPr/>
            <p:nvPr/>
          </p:nvSpPr>
          <p:spPr bwMode="ltGray">
            <a:xfrm>
              <a:off x="8435542" y="265103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192.168.3.6/31</a:t>
              </a:r>
            </a:p>
          </p:txBody>
        </p:sp>
        <p:sp>
          <p:nvSpPr>
            <p:cNvPr id="444" name="Rounded Rectangle 443"/>
            <p:cNvSpPr/>
            <p:nvPr/>
          </p:nvSpPr>
          <p:spPr bwMode="ltGray">
            <a:xfrm>
              <a:off x="9050440" y="265103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192.168.3.8/31</a:t>
              </a:r>
            </a:p>
          </p:txBody>
        </p:sp>
        <p:sp>
          <p:nvSpPr>
            <p:cNvPr id="445" name="Rounded Rectangle 444"/>
            <p:cNvSpPr/>
            <p:nvPr/>
          </p:nvSpPr>
          <p:spPr bwMode="ltGray">
            <a:xfrm>
              <a:off x="9219251" y="2786056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192.168.3.10/31</a:t>
              </a:r>
            </a:p>
          </p:txBody>
        </p:sp>
        <p:sp>
          <p:nvSpPr>
            <p:cNvPr id="449" name="Rounded Rectangle 448"/>
            <p:cNvSpPr/>
            <p:nvPr/>
          </p:nvSpPr>
          <p:spPr bwMode="ltGray">
            <a:xfrm>
              <a:off x="9894361" y="2792555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192.168.3.12/31</a:t>
              </a:r>
            </a:p>
          </p:txBody>
        </p:sp>
        <p:sp>
          <p:nvSpPr>
            <p:cNvPr id="451" name="Rounded Rectangle 450"/>
            <p:cNvSpPr/>
            <p:nvPr/>
          </p:nvSpPr>
          <p:spPr bwMode="ltGray">
            <a:xfrm>
              <a:off x="10619214" y="279206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192.168.3.14/31</a:t>
              </a:r>
            </a:p>
          </p:txBody>
        </p:sp>
        <p:sp>
          <p:nvSpPr>
            <p:cNvPr id="400" name="Rounded Rectangle 399"/>
            <p:cNvSpPr/>
            <p:nvPr/>
          </p:nvSpPr>
          <p:spPr bwMode="ltGray">
            <a:xfrm>
              <a:off x="9935427" y="460080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1/1/7</a:t>
              </a:r>
            </a:p>
          </p:txBody>
        </p:sp>
        <p:sp>
          <p:nvSpPr>
            <p:cNvPr id="596" name="Rounded Rectangle 595"/>
            <p:cNvSpPr/>
            <p:nvPr/>
          </p:nvSpPr>
          <p:spPr bwMode="ltGray">
            <a:xfrm>
              <a:off x="7245439" y="3807568"/>
              <a:ext cx="566616" cy="8118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192.168.0.0/31</a:t>
              </a:r>
            </a:p>
          </p:txBody>
        </p:sp>
        <p:sp>
          <p:nvSpPr>
            <p:cNvPr id="601" name="Rounded Rectangle 600"/>
            <p:cNvSpPr/>
            <p:nvPr/>
          </p:nvSpPr>
          <p:spPr bwMode="ltGray">
            <a:xfrm>
              <a:off x="10270765" y="3807568"/>
              <a:ext cx="566616" cy="8118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192.168.0.2/31</a:t>
              </a:r>
            </a:p>
          </p:txBody>
        </p:sp>
        <p:sp>
          <p:nvSpPr>
            <p:cNvPr id="617" name="Oval 616"/>
            <p:cNvSpPr/>
            <p:nvPr/>
          </p:nvSpPr>
          <p:spPr bwMode="ltGray">
            <a:xfrm rot="877680">
              <a:off x="6847169" y="5101044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19" name="Oval 618"/>
            <p:cNvSpPr/>
            <p:nvPr/>
          </p:nvSpPr>
          <p:spPr bwMode="ltGray">
            <a:xfrm rot="20722320" flipH="1">
              <a:off x="7955964" y="5098678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1" name="Oval 630"/>
            <p:cNvSpPr/>
            <p:nvPr/>
          </p:nvSpPr>
          <p:spPr bwMode="ltGray">
            <a:xfrm rot="1860320">
              <a:off x="9401325" y="5095576"/>
              <a:ext cx="222819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2" name="Oval 631"/>
            <p:cNvSpPr/>
            <p:nvPr/>
          </p:nvSpPr>
          <p:spPr bwMode="ltGray">
            <a:xfrm>
              <a:off x="10241991" y="5090280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4" name="Oval 633"/>
            <p:cNvSpPr/>
            <p:nvPr/>
          </p:nvSpPr>
          <p:spPr bwMode="ltGray">
            <a:xfrm rot="20394253">
              <a:off x="11145056" y="5105752"/>
              <a:ext cx="222819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49" name="Rounded Rectangle 648"/>
            <p:cNvSpPr/>
            <p:nvPr/>
          </p:nvSpPr>
          <p:spPr bwMode="ltGray">
            <a:xfrm>
              <a:off x="6848445" y="4842652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1</a:t>
              </a:r>
            </a:p>
          </p:txBody>
        </p:sp>
        <p:sp>
          <p:nvSpPr>
            <p:cNvPr id="656" name="Rounded Rectangle 655"/>
            <p:cNvSpPr/>
            <p:nvPr/>
          </p:nvSpPr>
          <p:spPr bwMode="ltGray">
            <a:xfrm>
              <a:off x="7745157" y="4845672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2</a:t>
              </a:r>
            </a:p>
          </p:txBody>
        </p:sp>
        <p:sp>
          <p:nvSpPr>
            <p:cNvPr id="658" name="Rounded Rectangle 657"/>
            <p:cNvSpPr/>
            <p:nvPr/>
          </p:nvSpPr>
          <p:spPr bwMode="ltGray">
            <a:xfrm>
              <a:off x="9516425" y="4837448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37</a:t>
              </a:r>
            </a:p>
          </p:txBody>
        </p:sp>
        <p:pic>
          <p:nvPicPr>
            <p:cNvPr id="659" name="Picture 65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504" y="6116326"/>
              <a:ext cx="404309" cy="404309"/>
            </a:xfrm>
            <a:prstGeom prst="rect">
              <a:avLst/>
            </a:prstGeom>
          </p:spPr>
        </p:pic>
        <p:pic>
          <p:nvPicPr>
            <p:cNvPr id="660" name="Picture 65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8019" y="6116326"/>
              <a:ext cx="404309" cy="404309"/>
            </a:xfrm>
            <a:prstGeom prst="rect">
              <a:avLst/>
            </a:prstGeom>
          </p:spPr>
        </p:pic>
        <p:sp>
          <p:nvSpPr>
            <p:cNvPr id="671" name="Rounded Rectangle 670"/>
            <p:cNvSpPr/>
            <p:nvPr/>
          </p:nvSpPr>
          <p:spPr bwMode="ltGray">
            <a:xfrm>
              <a:off x="5926848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vubu2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10.1.10.10</a:t>
              </a:r>
            </a:p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00:50:56:8e:61:91</a:t>
              </a:r>
            </a:p>
          </p:txBody>
        </p:sp>
        <p:pic>
          <p:nvPicPr>
            <p:cNvPr id="674" name="Picture 67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6839" y="6116326"/>
              <a:ext cx="404309" cy="404309"/>
            </a:xfrm>
            <a:prstGeom prst="rect">
              <a:avLst/>
            </a:prstGeom>
          </p:spPr>
        </p:pic>
        <p:sp>
          <p:nvSpPr>
            <p:cNvPr id="675" name="Rounded Rectangle 674"/>
            <p:cNvSpPr/>
            <p:nvPr/>
          </p:nvSpPr>
          <p:spPr bwMode="ltGray">
            <a:xfrm>
              <a:off x="9323796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vlinux27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10.1.10.11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00:50:56:86:2d:79</a:t>
              </a:r>
            </a:p>
          </p:txBody>
        </p:sp>
        <p:pic>
          <p:nvPicPr>
            <p:cNvPr id="679" name="Picture 67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1891" y="6116326"/>
              <a:ext cx="404309" cy="404309"/>
            </a:xfrm>
            <a:prstGeom prst="rect">
              <a:avLst/>
            </a:prstGeom>
          </p:spPr>
        </p:pic>
        <p:sp>
          <p:nvSpPr>
            <p:cNvPr id="680" name="Rounded Rectangle 679"/>
            <p:cNvSpPr/>
            <p:nvPr/>
          </p:nvSpPr>
          <p:spPr bwMode="ltGray">
            <a:xfrm>
              <a:off x="11168848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vlinux5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10.1.12.10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00:50:56:80:53:54</a:t>
              </a:r>
            </a:p>
          </p:txBody>
        </p:sp>
        <p:sp>
          <p:nvSpPr>
            <p:cNvPr id="335" name="Rounded Rectangle 334"/>
            <p:cNvSpPr/>
            <p:nvPr/>
          </p:nvSpPr>
          <p:spPr bwMode="ltGray">
            <a:xfrm>
              <a:off x="6225417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10</a:t>
              </a:r>
            </a:p>
          </p:txBody>
        </p:sp>
        <p:sp>
          <p:nvSpPr>
            <p:cNvPr id="338" name="Rounded Rectangle 337"/>
            <p:cNvSpPr/>
            <p:nvPr/>
          </p:nvSpPr>
          <p:spPr bwMode="ltGray">
            <a:xfrm>
              <a:off x="9596230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10</a:t>
              </a:r>
            </a:p>
          </p:txBody>
        </p:sp>
        <p:sp>
          <p:nvSpPr>
            <p:cNvPr id="339" name="Rounded Rectangle 338"/>
            <p:cNvSpPr/>
            <p:nvPr/>
          </p:nvSpPr>
          <p:spPr bwMode="ltGray">
            <a:xfrm>
              <a:off x="11432024" y="6289301"/>
              <a:ext cx="334062" cy="10258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12</a:t>
              </a:r>
            </a:p>
          </p:txBody>
        </p:sp>
        <p:sp>
          <p:nvSpPr>
            <p:cNvPr id="348" name="Rounded Rectangle 347"/>
            <p:cNvSpPr/>
            <p:nvPr/>
          </p:nvSpPr>
          <p:spPr bwMode="ltGray">
            <a:xfrm>
              <a:off x="8061134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vubu3</a:t>
              </a:r>
              <a:b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10.2.20.10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00:50:56:8e:32:e8</a:t>
              </a:r>
            </a:p>
          </p:txBody>
        </p:sp>
        <p:sp>
          <p:nvSpPr>
            <p:cNvPr id="349" name="Rounded Rectangle 348"/>
            <p:cNvSpPr/>
            <p:nvPr/>
          </p:nvSpPr>
          <p:spPr bwMode="ltGray">
            <a:xfrm>
              <a:off x="8336504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VLAN 20</a:t>
              </a:r>
            </a:p>
          </p:txBody>
        </p:sp>
        <p:pic>
          <p:nvPicPr>
            <p:cNvPr id="392" name="Picture 39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6717" y="6121776"/>
              <a:ext cx="404309" cy="404309"/>
            </a:xfrm>
            <a:prstGeom prst="rect">
              <a:avLst/>
            </a:prstGeom>
          </p:spPr>
        </p:pic>
        <p:sp>
          <p:nvSpPr>
            <p:cNvPr id="393" name="Rounded Rectangle 392"/>
            <p:cNvSpPr/>
            <p:nvPr/>
          </p:nvSpPr>
          <p:spPr bwMode="ltGray">
            <a:xfrm>
              <a:off x="6993674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vubu4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10.1.11.10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 00:50:56:8e:4d:9c</a:t>
              </a:r>
            </a:p>
          </p:txBody>
        </p:sp>
        <p:sp>
          <p:nvSpPr>
            <p:cNvPr id="395" name="Rounded Rectangle 394"/>
            <p:cNvSpPr/>
            <p:nvPr/>
          </p:nvSpPr>
          <p:spPr bwMode="ltGray">
            <a:xfrm>
              <a:off x="7266108" y="6289301"/>
              <a:ext cx="334062" cy="1025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11</a:t>
              </a:r>
            </a:p>
          </p:txBody>
        </p:sp>
        <p:pic>
          <p:nvPicPr>
            <p:cNvPr id="382" name="Picture 38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7656" y="6111974"/>
              <a:ext cx="404309" cy="404309"/>
            </a:xfrm>
            <a:prstGeom prst="rect">
              <a:avLst/>
            </a:prstGeom>
          </p:spPr>
        </p:pic>
        <p:sp>
          <p:nvSpPr>
            <p:cNvPr id="399" name="Rounded Rectangle 398"/>
            <p:cNvSpPr/>
            <p:nvPr/>
          </p:nvSpPr>
          <p:spPr bwMode="ltGray">
            <a:xfrm>
              <a:off x="10270771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vubu6</a:t>
              </a:r>
              <a:b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10.2.20.11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00:50:56:8e:6b:d8</a:t>
              </a:r>
            </a:p>
          </p:txBody>
        </p:sp>
        <p:sp>
          <p:nvSpPr>
            <p:cNvPr id="405" name="Rounded Rectangle 404"/>
            <p:cNvSpPr/>
            <p:nvPr/>
          </p:nvSpPr>
          <p:spPr bwMode="ltGray">
            <a:xfrm>
              <a:off x="10546141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VLAN 20</a:t>
              </a:r>
            </a:p>
          </p:txBody>
        </p:sp>
      </p:grpSp>
      <p:sp>
        <p:nvSpPr>
          <p:cNvPr id="169" name="Freeform 168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345307" y="2688590"/>
            <a:ext cx="5285792" cy="39087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8325-4# sh interface vxlan vni vteps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10010       VLAN : 10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disabled    VRF  : 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VTEPS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=====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Origin      Source           Destination      VRF         VTEP-STATUS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----------- ---------------- ---------------- ----------- ----------------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evpn        192.168.11.5     192.168.11.3     default     operational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10012       VLAN : 12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disabled    VRF  : 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10020       VLAN : 20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disabled    VRF  : 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VTEPS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=====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Origin      Source           Destination      VRF         VTEP-STATUS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----------- ---------------- ---------------- ----------- ----------------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evpn        192.168.11.5     192.168.11.3     default     operational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            : 100001      VLAN : 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Routing        : enabled     VRF  : VRF1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VNI-Status     : operational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VTEPS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=====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Origin      Source           Destination      VRF         VTEP-STATUS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----------- ---------------- ---------------- ----------- ----------------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evpn        192.168.11.5     192.168.11.3     default     operational</a:t>
            </a:r>
          </a:p>
        </p:txBody>
      </p:sp>
      <p:sp>
        <p:nvSpPr>
          <p:cNvPr id="3" name="Left Bracket 2"/>
          <p:cNvSpPr/>
          <p:nvPr/>
        </p:nvSpPr>
        <p:spPr>
          <a:xfrm>
            <a:off x="330562" y="2892450"/>
            <a:ext cx="76806" cy="866872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Left Bracket 171"/>
          <p:cNvSpPr/>
          <p:nvPr/>
        </p:nvSpPr>
        <p:spPr>
          <a:xfrm>
            <a:off x="330562" y="4482529"/>
            <a:ext cx="76806" cy="866872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Left Bracket 174"/>
          <p:cNvSpPr/>
          <p:nvPr/>
        </p:nvSpPr>
        <p:spPr>
          <a:xfrm>
            <a:off x="330562" y="5582926"/>
            <a:ext cx="76806" cy="866872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Left Bracket 175"/>
          <p:cNvSpPr/>
          <p:nvPr/>
        </p:nvSpPr>
        <p:spPr>
          <a:xfrm>
            <a:off x="330562" y="3948116"/>
            <a:ext cx="76806" cy="368839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11230150" y="3216124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Leaf2-B</a:t>
            </a:r>
          </a:p>
        </p:txBody>
      </p:sp>
    </p:spTree>
    <p:extLst>
      <p:ext uri="{BB962C8B-B14F-4D97-AF65-F5344CB8AC3E}">
        <p14:creationId xmlns:p14="http://schemas.microsoft.com/office/powerpoint/2010/main" val="17963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VTEP Router-MAC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EVPN </a:t>
            </a:r>
            <a:r>
              <a:rPr lang="en-US" dirty="0" err="1">
                <a:solidFill>
                  <a:srgbClr val="0D2A45"/>
                </a:solidFill>
              </a:rPr>
              <a:t>vtep</a:t>
            </a:r>
            <a:r>
              <a:rPr lang="en-US" dirty="0">
                <a:solidFill>
                  <a:srgbClr val="0D2A45"/>
                </a:solidFill>
              </a:rPr>
              <a:t>-neighbor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645705"/>
            <a:ext cx="5826360" cy="7848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vtep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-neighbor all-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vrfs</a:t>
            </a:r>
            <a:endParaRPr lang="en-US" sz="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VTEP-IP         L3VNI    MAC               VRF                              State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192.168.11.5    100001   02:00:00:00:02:00 VRF1                             Up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192.168.11.5    100002   02:00:00:00:02:00 VRF2                             Up</a:t>
            </a:r>
          </a:p>
        </p:txBody>
      </p:sp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69" name="Freeform 168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340158" y="2913285"/>
            <a:ext cx="5826360" cy="7848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8325-4# 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vtep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-neighbor all-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vrfs</a:t>
            </a:r>
            <a:endParaRPr lang="en-US" sz="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VTEP-IP         L3VNI    MAC               VRF                              State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192.168.11.3    100002   02:00:00:00:01:00 VRF2                             Up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192.168.11.3    100001   02:00:00:00:01:00 VRF1                             Up</a:t>
            </a:r>
          </a:p>
        </p:txBody>
      </p:sp>
      <p:sp>
        <p:nvSpPr>
          <p:cNvPr id="178" name="Rounded Rectangle 177"/>
          <p:cNvSpPr/>
          <p:nvPr/>
        </p:nvSpPr>
        <p:spPr bwMode="ltGray">
          <a:xfrm>
            <a:off x="7092603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02:00:00:00:01:00</a:t>
            </a: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10125156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02:00:00:00:02:00</a:t>
            </a:r>
          </a:p>
        </p:txBody>
      </p:sp>
    </p:spTree>
    <p:extLst>
      <p:ext uri="{BB962C8B-B14F-4D97-AF65-F5344CB8AC3E}">
        <p14:creationId xmlns:p14="http://schemas.microsoft.com/office/powerpoint/2010/main" val="258370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L2VNI / L3VNI Summary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show </a:t>
            </a:r>
            <a:r>
              <a:rPr lang="en-US" dirty="0" err="1">
                <a:solidFill>
                  <a:srgbClr val="0D2A45"/>
                </a:solidFill>
              </a:rPr>
              <a:t>evpn</a:t>
            </a:r>
            <a:r>
              <a:rPr lang="en-US" dirty="0">
                <a:solidFill>
                  <a:srgbClr val="0D2A45"/>
                </a:solidFill>
              </a:rPr>
              <a:t> </a:t>
            </a:r>
            <a:r>
              <a:rPr lang="en-US" dirty="0" err="1">
                <a:solidFill>
                  <a:srgbClr val="0D2A45"/>
                </a:solidFill>
              </a:rPr>
              <a:t>evi</a:t>
            </a:r>
            <a:r>
              <a:rPr lang="en-US" dirty="0">
                <a:solidFill>
                  <a:srgbClr val="0D2A45"/>
                </a:solidFill>
              </a:rPr>
              <a:t> summary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3127550" cy="20313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show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summary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L2VNI     VLAN                Status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-------------------------------------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10010     10                  Up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10011     11                  Up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10020     20                  Up</a:t>
            </a:r>
          </a:p>
          <a:p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L3VNI     VRF                 Status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-------------------------------------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100001    VRF1                Up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100002    VRF2                Up</a:t>
            </a:r>
          </a:p>
          <a:p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EVPN instances    : 5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EVPN instances Up : 5</a:t>
            </a:r>
          </a:p>
        </p:txBody>
      </p:sp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69" name="Freeform 168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ounded Rectangle 177"/>
          <p:cNvSpPr/>
          <p:nvPr/>
        </p:nvSpPr>
        <p:spPr bwMode="ltGray">
          <a:xfrm>
            <a:off x="7092603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02:00:00:00:01:00</a:t>
            </a: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10125156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02:00:00:00:02:00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343078" y="3916049"/>
            <a:ext cx="3127550" cy="20313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8325-4#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summary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L2VNI     VLAN                Status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-------------------------------------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10010     10                  Up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10012     12                  Up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10020     20                  Up</a:t>
            </a:r>
          </a:p>
          <a:p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L3VNI     VRF                 Status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-------------------------------------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100001    VRF1                Up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100002    VRF2                Up</a:t>
            </a:r>
          </a:p>
          <a:p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EVPN instances    : 5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EVPN instances Up : 5</a:t>
            </a:r>
          </a:p>
        </p:txBody>
      </p:sp>
    </p:spTree>
    <p:extLst>
      <p:ext uri="{BB962C8B-B14F-4D97-AF65-F5344CB8AC3E}">
        <p14:creationId xmlns:p14="http://schemas.microsoft.com/office/powerpoint/2010/main" val="406202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L2VNI / L3VNI Detail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Leaf2-A: show </a:t>
            </a:r>
            <a:r>
              <a:rPr lang="en-US" dirty="0" err="1">
                <a:solidFill>
                  <a:srgbClr val="0D2A45"/>
                </a:solidFill>
              </a:rPr>
              <a:t>evpn</a:t>
            </a:r>
            <a:r>
              <a:rPr lang="en-US" dirty="0">
                <a:solidFill>
                  <a:srgbClr val="0D2A45"/>
                </a:solidFill>
              </a:rPr>
              <a:t> </a:t>
            </a:r>
            <a:r>
              <a:rPr lang="en-US" dirty="0" err="1">
                <a:solidFill>
                  <a:srgbClr val="0D2A45"/>
                </a:solidFill>
              </a:rPr>
              <a:t>evi</a:t>
            </a:r>
            <a:r>
              <a:rPr lang="en-US" dirty="0">
                <a:solidFill>
                  <a:srgbClr val="0D2A45"/>
                </a:solidFill>
              </a:rPr>
              <a:t> detail</a:t>
            </a:r>
          </a:p>
        </p:txBody>
      </p:sp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69" name="Freeform 168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ounded Rectangle 177"/>
          <p:cNvSpPr/>
          <p:nvPr/>
        </p:nvSpPr>
        <p:spPr bwMode="ltGray">
          <a:xfrm>
            <a:off x="7092603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02:00:00:00:01:00</a:t>
            </a: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10125156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02:00:00:00:02:00</a:t>
            </a:r>
          </a:p>
        </p:txBody>
      </p:sp>
      <p:pic>
        <p:nvPicPr>
          <p:cNvPr id="175" name="Picture 174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560" y="774714"/>
            <a:ext cx="679288" cy="679288"/>
          </a:xfrm>
          <a:prstGeom prst="rect">
            <a:avLst/>
          </a:prstGeom>
        </p:spPr>
      </p:pic>
      <p:sp>
        <p:nvSpPr>
          <p:cNvPr id="172" name="Rectangle 171"/>
          <p:cNvSpPr/>
          <p:nvPr/>
        </p:nvSpPr>
        <p:spPr>
          <a:xfrm>
            <a:off x="609440" y="1524040"/>
            <a:ext cx="3990440" cy="52629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8325-3# show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evi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detail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L2VNI : 10010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 Distinguisher        : 192.168.11.5:10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VLAN                       : 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Status                     : up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RT Import                  : 65001:10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RT Export                  : 65001:10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Local MACs                 : 3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Remote MACs                : 3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Peer VTEPs                 : 1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Peer-VTEP-Address                          Remote-MACs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------------------------------------------------------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192.168.11.3                               3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L2VNI : 10012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 Distinguisher        : 192.168.11.5:12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VLAN                       : 12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Status                     : up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RT Import                  : 65001:12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RT Export                  : 65001:12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Local MACs                 : 3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Remote MACs                : 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Peer VTEPs                 : 0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Peer-VTEP-Address                          Remote-MACs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------------------------------------------------------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L2VNI : 10020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 Distinguisher        : 192.168.11.5:20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VLAN                       : 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Status                     : up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RT Import                  : 65001:268445476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RT Export                  : 65001:268445476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Local MACs                 : 3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Remote MACs                : 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Peer VTEPs                 : 1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Peer-VTEP-Address                          Remote-MACs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------------------------------------------------------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192.168.11.3                               2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4801966" y="3247589"/>
            <a:ext cx="3990440" cy="35394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L3VNI : 100001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 Distinguisher        : 192.168.1.5:1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VRF                        :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Status                     : up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RT Import                  : 65001:1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RT Export                  : 65001:1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Local Type-5 Routes        : 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Remote Type-5 Routes       : 6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Peer VTEPs                 : 1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Peer-VTEP-Address                        Remote-Routes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------------------------------------------------------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192.168.11.3                               6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L3VNI : 100002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 Distinguisher        : 192.168.1.5:2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VRF                        : VRF2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Status                     : up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RT Import                  : 65001:2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RT Export                  : 65001:2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Local Type-5 Routes        : 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Remote Type-5 Routes       : 4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Peer VTEPs                 : 1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Peer-VTEP-Address                        Remote-Routes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------------------------------------------------------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192.168.11.3                               4</a:t>
            </a:r>
          </a:p>
        </p:txBody>
      </p:sp>
    </p:spTree>
    <p:extLst>
      <p:ext uri="{BB962C8B-B14F-4D97-AF65-F5344CB8AC3E}">
        <p14:creationId xmlns:p14="http://schemas.microsoft.com/office/powerpoint/2010/main" val="15065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VLAN / MAC / EVPN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01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VLAN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/>
              <a:t> </a:t>
            </a:r>
            <a:endParaRPr lang="en-US" dirty="0">
              <a:solidFill>
                <a:srgbClr val="0D2A45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6167322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show vlan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VLAN  Name                              Status  Reason                Type      Interfaces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     DEFAULT_VLAN_1                    up      ok                    default   lag256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2     VLAN2                             up      ok                    static    lag256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    VLAN10                            up      ok                    static    lag1,lag256,vxlan1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11    VLAN11                            up      ok                    static    lag1,lag256,vxlan1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20    VLAN20                            up      ok                    static    lag2,lag256,vxlan1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82030" y="1684783"/>
            <a:ext cx="6432674" cy="5034011"/>
            <a:chOff x="5882030" y="1684783"/>
            <a:chExt cx="6432674" cy="5034011"/>
          </a:xfrm>
        </p:grpSpPr>
        <p:sp>
          <p:nvSpPr>
            <p:cNvPr id="517" name="Rounded Rectangle 516"/>
            <p:cNvSpPr/>
            <p:nvPr/>
          </p:nvSpPr>
          <p:spPr bwMode="ltGray">
            <a:xfrm>
              <a:off x="9587832" y="3659471"/>
              <a:ext cx="1870892" cy="64230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schemeClr val="accent1"/>
                </a:solidFill>
              </a:endParaRPr>
            </a:p>
          </p:txBody>
        </p:sp>
        <p:sp>
          <p:nvSpPr>
            <p:cNvPr id="493" name="Rounded Rectangle 492"/>
            <p:cNvSpPr/>
            <p:nvPr/>
          </p:nvSpPr>
          <p:spPr bwMode="ltGray">
            <a:xfrm>
              <a:off x="6588166" y="3656692"/>
              <a:ext cx="1870892" cy="64230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schemeClr val="accent1"/>
                </a:solidFill>
              </a:endParaRPr>
            </a:p>
          </p:txBody>
        </p:sp>
        <p:cxnSp>
          <p:nvCxnSpPr>
            <p:cNvPr id="494" name="Straight Connector 493"/>
            <p:cNvCxnSpPr/>
            <p:nvPr/>
          </p:nvCxnSpPr>
          <p:spPr>
            <a:xfrm>
              <a:off x="7131639" y="4119899"/>
              <a:ext cx="7939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5" name="Oval 494"/>
            <p:cNvSpPr/>
            <p:nvPr/>
          </p:nvSpPr>
          <p:spPr bwMode="ltGray">
            <a:xfrm>
              <a:off x="7466247" y="3916049"/>
              <a:ext cx="76694" cy="257337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cxnSp>
          <p:nvCxnSpPr>
            <p:cNvPr id="496" name="Straight Connector 495"/>
            <p:cNvCxnSpPr/>
            <p:nvPr/>
          </p:nvCxnSpPr>
          <p:spPr>
            <a:xfrm>
              <a:off x="7131639" y="3977238"/>
              <a:ext cx="77032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7" name="Rounded Rectangle 496"/>
            <p:cNvSpPr/>
            <p:nvPr/>
          </p:nvSpPr>
          <p:spPr bwMode="ltGray">
            <a:xfrm>
              <a:off x="7159307" y="3892698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1/1/49</a:t>
              </a:r>
            </a:p>
          </p:txBody>
        </p:sp>
        <p:sp>
          <p:nvSpPr>
            <p:cNvPr id="498" name="Rounded Rectangle 497"/>
            <p:cNvSpPr/>
            <p:nvPr/>
          </p:nvSpPr>
          <p:spPr bwMode="ltGray">
            <a:xfrm>
              <a:off x="7666005" y="3886750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1/1/49</a:t>
              </a:r>
            </a:p>
          </p:txBody>
        </p:sp>
        <p:sp>
          <p:nvSpPr>
            <p:cNvPr id="500" name="Rounded Rectangle 499"/>
            <p:cNvSpPr/>
            <p:nvPr/>
          </p:nvSpPr>
          <p:spPr bwMode="ltGray">
            <a:xfrm>
              <a:off x="7113385" y="3923234"/>
              <a:ext cx="868340" cy="26002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accent4"/>
                  </a:solidFill>
                </a:rPr>
                <a:t>ISL (LAG256)</a:t>
              </a:r>
            </a:p>
          </p:txBody>
        </p:sp>
        <p:cxnSp>
          <p:nvCxnSpPr>
            <p:cNvPr id="501" name="Straight Connector 500"/>
            <p:cNvCxnSpPr/>
            <p:nvPr/>
          </p:nvCxnSpPr>
          <p:spPr>
            <a:xfrm>
              <a:off x="7121907" y="3798959"/>
              <a:ext cx="78005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" name="TextBox 501"/>
            <p:cNvSpPr txBox="1"/>
            <p:nvPr/>
          </p:nvSpPr>
          <p:spPr>
            <a:xfrm>
              <a:off x="5882030" y="3763369"/>
              <a:ext cx="769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46569"/>
                  </a:solidFill>
                </a:rPr>
                <a:t>8325-1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15.136.40.237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L0: 192.168.1.3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L1: 192.168.11.3</a:t>
              </a:r>
            </a:p>
          </p:txBody>
        </p:sp>
        <p:sp>
          <p:nvSpPr>
            <p:cNvPr id="503" name="TextBox 502"/>
            <p:cNvSpPr txBox="1"/>
            <p:nvPr/>
          </p:nvSpPr>
          <p:spPr>
            <a:xfrm>
              <a:off x="8394416" y="3770497"/>
              <a:ext cx="786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8325-2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15.136.40.238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L1: 192.168.11.3</a:t>
              </a:r>
            </a:p>
          </p:txBody>
        </p:sp>
        <p:grpSp>
          <p:nvGrpSpPr>
            <p:cNvPr id="504" name="Group 503"/>
            <p:cNvGrpSpPr/>
            <p:nvPr/>
          </p:nvGrpSpPr>
          <p:grpSpPr>
            <a:xfrm>
              <a:off x="7884656" y="3692510"/>
              <a:ext cx="541045" cy="562798"/>
              <a:chOff x="2255870" y="791793"/>
              <a:chExt cx="541045" cy="562798"/>
            </a:xfrm>
          </p:grpSpPr>
          <p:sp>
            <p:nvSpPr>
              <p:cNvPr id="505" name="Rounded Rectangle 504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06" name="Picture 50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grpSp>
          <p:nvGrpSpPr>
            <p:cNvPr id="507" name="Group 506"/>
            <p:cNvGrpSpPr/>
            <p:nvPr/>
          </p:nvGrpSpPr>
          <p:grpSpPr>
            <a:xfrm>
              <a:off x="6629195" y="3695965"/>
              <a:ext cx="541045" cy="562798"/>
              <a:chOff x="2255870" y="791793"/>
              <a:chExt cx="541045" cy="562798"/>
            </a:xfrm>
          </p:grpSpPr>
          <p:sp>
            <p:nvSpPr>
              <p:cNvPr id="508" name="Rounded Rectangle 507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09" name="Picture 50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11" name="Rounded Rectangle 510"/>
            <p:cNvSpPr/>
            <p:nvPr/>
          </p:nvSpPr>
          <p:spPr bwMode="ltGray">
            <a:xfrm>
              <a:off x="7161875" y="4130664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1/1/50</a:t>
              </a:r>
            </a:p>
          </p:txBody>
        </p:sp>
        <p:sp>
          <p:nvSpPr>
            <p:cNvPr id="512" name="Rounded Rectangle 511"/>
            <p:cNvSpPr/>
            <p:nvPr/>
          </p:nvSpPr>
          <p:spPr bwMode="ltGray">
            <a:xfrm>
              <a:off x="7668573" y="4124716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1/1/50</a:t>
              </a:r>
            </a:p>
          </p:txBody>
        </p:sp>
        <p:sp>
          <p:nvSpPr>
            <p:cNvPr id="513" name="Rounded Rectangle 512"/>
            <p:cNvSpPr/>
            <p:nvPr/>
          </p:nvSpPr>
          <p:spPr bwMode="ltGray">
            <a:xfrm>
              <a:off x="7155376" y="3713885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1/1/41</a:t>
              </a:r>
            </a:p>
          </p:txBody>
        </p:sp>
        <p:sp>
          <p:nvSpPr>
            <p:cNvPr id="514" name="Rounded Rectangle 513"/>
            <p:cNvSpPr/>
            <p:nvPr/>
          </p:nvSpPr>
          <p:spPr bwMode="ltGray">
            <a:xfrm>
              <a:off x="7662074" y="3707937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1/1/41</a:t>
              </a:r>
            </a:p>
          </p:txBody>
        </p:sp>
        <p:cxnSp>
          <p:nvCxnSpPr>
            <p:cNvPr id="518" name="Straight Connector 517"/>
            <p:cNvCxnSpPr/>
            <p:nvPr/>
          </p:nvCxnSpPr>
          <p:spPr>
            <a:xfrm>
              <a:off x="10131305" y="4122678"/>
              <a:ext cx="7939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Oval 518"/>
            <p:cNvSpPr/>
            <p:nvPr/>
          </p:nvSpPr>
          <p:spPr bwMode="ltGray">
            <a:xfrm>
              <a:off x="10465913" y="3918828"/>
              <a:ext cx="76694" cy="257337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cxnSp>
          <p:nvCxnSpPr>
            <p:cNvPr id="520" name="Straight Connector 519"/>
            <p:cNvCxnSpPr/>
            <p:nvPr/>
          </p:nvCxnSpPr>
          <p:spPr>
            <a:xfrm>
              <a:off x="10131305" y="3980017"/>
              <a:ext cx="77032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1" name="Rounded Rectangle 520"/>
            <p:cNvSpPr/>
            <p:nvPr/>
          </p:nvSpPr>
          <p:spPr bwMode="ltGray">
            <a:xfrm>
              <a:off x="10158973" y="3895477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1/1/55</a:t>
              </a:r>
            </a:p>
          </p:txBody>
        </p:sp>
        <p:sp>
          <p:nvSpPr>
            <p:cNvPr id="522" name="Rounded Rectangle 521"/>
            <p:cNvSpPr/>
            <p:nvPr/>
          </p:nvSpPr>
          <p:spPr bwMode="ltGray">
            <a:xfrm>
              <a:off x="10665671" y="3889529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1/1/55</a:t>
              </a:r>
            </a:p>
          </p:txBody>
        </p:sp>
        <p:sp>
          <p:nvSpPr>
            <p:cNvPr id="524" name="Rounded Rectangle 523"/>
            <p:cNvSpPr/>
            <p:nvPr/>
          </p:nvSpPr>
          <p:spPr bwMode="ltGray">
            <a:xfrm>
              <a:off x="10113051" y="3926013"/>
              <a:ext cx="868340" cy="26002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accent4"/>
                  </a:solidFill>
                </a:rPr>
                <a:t>ISL (LAG256)</a:t>
              </a:r>
            </a:p>
          </p:txBody>
        </p:sp>
        <p:cxnSp>
          <p:nvCxnSpPr>
            <p:cNvPr id="525" name="Straight Connector 524"/>
            <p:cNvCxnSpPr/>
            <p:nvPr/>
          </p:nvCxnSpPr>
          <p:spPr>
            <a:xfrm>
              <a:off x="10121573" y="3801738"/>
              <a:ext cx="78005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6" name="TextBox 525"/>
            <p:cNvSpPr txBox="1"/>
            <p:nvPr/>
          </p:nvSpPr>
          <p:spPr>
            <a:xfrm>
              <a:off x="8896326" y="3773276"/>
              <a:ext cx="76937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46569"/>
                  </a:solidFill>
                </a:rPr>
                <a:t>8325-3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15.136.40.233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L0: 192.168.1.5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L1: 192.168.11.5</a:t>
              </a:r>
            </a:p>
            <a:p>
              <a:pPr algn="r"/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527" name="TextBox 526"/>
            <p:cNvSpPr txBox="1"/>
            <p:nvPr/>
          </p:nvSpPr>
          <p:spPr>
            <a:xfrm>
              <a:off x="11394082" y="3773276"/>
              <a:ext cx="786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8325-4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15.136.40.234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L1: 192.168.11.5</a:t>
              </a:r>
            </a:p>
          </p:txBody>
        </p:sp>
        <p:grpSp>
          <p:nvGrpSpPr>
            <p:cNvPr id="528" name="Group 527"/>
            <p:cNvGrpSpPr/>
            <p:nvPr/>
          </p:nvGrpSpPr>
          <p:grpSpPr>
            <a:xfrm>
              <a:off x="10884322" y="3695289"/>
              <a:ext cx="541045" cy="562798"/>
              <a:chOff x="2255870" y="791793"/>
              <a:chExt cx="541045" cy="562798"/>
            </a:xfrm>
          </p:grpSpPr>
          <p:sp>
            <p:nvSpPr>
              <p:cNvPr id="529" name="Rounded Rectangle 528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30" name="Picture 5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grpSp>
          <p:nvGrpSpPr>
            <p:cNvPr id="531" name="Group 530"/>
            <p:cNvGrpSpPr/>
            <p:nvPr/>
          </p:nvGrpSpPr>
          <p:grpSpPr>
            <a:xfrm>
              <a:off x="9628861" y="3698744"/>
              <a:ext cx="541045" cy="562798"/>
              <a:chOff x="2255870" y="791793"/>
              <a:chExt cx="541045" cy="562798"/>
            </a:xfrm>
          </p:grpSpPr>
          <p:sp>
            <p:nvSpPr>
              <p:cNvPr id="532" name="Rounded Rectangle 531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33" name="Picture 53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35" name="Rounded Rectangle 534"/>
            <p:cNvSpPr/>
            <p:nvPr/>
          </p:nvSpPr>
          <p:spPr bwMode="ltGray">
            <a:xfrm>
              <a:off x="10161541" y="4133443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1/1/56</a:t>
              </a:r>
            </a:p>
          </p:txBody>
        </p:sp>
        <p:sp>
          <p:nvSpPr>
            <p:cNvPr id="536" name="Rounded Rectangle 535"/>
            <p:cNvSpPr/>
            <p:nvPr/>
          </p:nvSpPr>
          <p:spPr bwMode="ltGray">
            <a:xfrm>
              <a:off x="10668239" y="4127495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1/1/56</a:t>
              </a:r>
            </a:p>
          </p:txBody>
        </p:sp>
        <p:sp>
          <p:nvSpPr>
            <p:cNvPr id="537" name="Rounded Rectangle 536"/>
            <p:cNvSpPr/>
            <p:nvPr/>
          </p:nvSpPr>
          <p:spPr bwMode="ltGray">
            <a:xfrm>
              <a:off x="10155042" y="3716664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538" name="Rounded Rectangle 537"/>
            <p:cNvSpPr/>
            <p:nvPr/>
          </p:nvSpPr>
          <p:spPr bwMode="ltGray">
            <a:xfrm>
              <a:off x="10661740" y="3710716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grpSp>
          <p:nvGrpSpPr>
            <p:cNvPr id="556" name="Group 555"/>
            <p:cNvGrpSpPr/>
            <p:nvPr/>
          </p:nvGrpSpPr>
          <p:grpSpPr>
            <a:xfrm>
              <a:off x="7230590" y="1684783"/>
              <a:ext cx="541045" cy="562798"/>
              <a:chOff x="2255870" y="791793"/>
              <a:chExt cx="541045" cy="562798"/>
            </a:xfrm>
          </p:grpSpPr>
          <p:sp>
            <p:nvSpPr>
              <p:cNvPr id="557" name="Rounded Rectangle 556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58" name="Picture 55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59" name="TextBox 558"/>
            <p:cNvSpPr txBox="1"/>
            <p:nvPr/>
          </p:nvSpPr>
          <p:spPr>
            <a:xfrm>
              <a:off x="7705788" y="1781413"/>
              <a:ext cx="786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6300-5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15.136.40.245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192.168.1.1</a:t>
              </a:r>
            </a:p>
          </p:txBody>
        </p:sp>
        <p:grpSp>
          <p:nvGrpSpPr>
            <p:cNvPr id="560" name="Group 559"/>
            <p:cNvGrpSpPr/>
            <p:nvPr/>
          </p:nvGrpSpPr>
          <p:grpSpPr>
            <a:xfrm>
              <a:off x="10272084" y="1684783"/>
              <a:ext cx="541045" cy="562798"/>
              <a:chOff x="2255870" y="791793"/>
              <a:chExt cx="541045" cy="562798"/>
            </a:xfrm>
          </p:grpSpPr>
          <p:sp>
            <p:nvSpPr>
              <p:cNvPr id="561" name="Rounded Rectangle 560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62" name="Picture 56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63" name="TextBox 562"/>
            <p:cNvSpPr txBox="1"/>
            <p:nvPr/>
          </p:nvSpPr>
          <p:spPr>
            <a:xfrm>
              <a:off x="10747282" y="1781413"/>
              <a:ext cx="786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6300-6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15.136.40.246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192168.1.2</a:t>
              </a:r>
            </a:p>
          </p:txBody>
        </p:sp>
        <p:cxnSp>
          <p:nvCxnSpPr>
            <p:cNvPr id="564" name="Straight Connector 563"/>
            <p:cNvCxnSpPr>
              <a:stCxn id="558" idx="2"/>
              <a:endCxn id="509" idx="0"/>
            </p:cNvCxnSpPr>
            <p:nvPr/>
          </p:nvCxnSpPr>
          <p:spPr>
            <a:xfrm flipH="1">
              <a:off x="6899718" y="2247581"/>
              <a:ext cx="601395" cy="144838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>
              <a:stCxn id="558" idx="2"/>
              <a:endCxn id="506" idx="0"/>
            </p:cNvCxnSpPr>
            <p:nvPr/>
          </p:nvCxnSpPr>
          <p:spPr>
            <a:xfrm>
              <a:off x="7501113" y="2247581"/>
              <a:ext cx="654066" cy="1444929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>
              <a:stCxn id="562" idx="2"/>
              <a:endCxn id="509" idx="0"/>
            </p:cNvCxnSpPr>
            <p:nvPr/>
          </p:nvCxnSpPr>
          <p:spPr>
            <a:xfrm flipH="1">
              <a:off x="6899718" y="2247581"/>
              <a:ext cx="3642889" cy="144838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>
              <a:stCxn id="562" idx="2"/>
              <a:endCxn id="506" idx="0"/>
            </p:cNvCxnSpPr>
            <p:nvPr/>
          </p:nvCxnSpPr>
          <p:spPr>
            <a:xfrm flipH="1">
              <a:off x="8155179" y="2247581"/>
              <a:ext cx="2387428" cy="1444929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>
              <a:stCxn id="562" idx="2"/>
              <a:endCxn id="533" idx="0"/>
            </p:cNvCxnSpPr>
            <p:nvPr/>
          </p:nvCxnSpPr>
          <p:spPr>
            <a:xfrm flipH="1">
              <a:off x="9899384" y="2247581"/>
              <a:ext cx="643223" cy="145116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>
              <a:stCxn id="562" idx="2"/>
              <a:endCxn id="530" idx="0"/>
            </p:cNvCxnSpPr>
            <p:nvPr/>
          </p:nvCxnSpPr>
          <p:spPr>
            <a:xfrm>
              <a:off x="10542607" y="2247581"/>
              <a:ext cx="612238" cy="144770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>
              <a:stCxn id="558" idx="2"/>
              <a:endCxn id="533" idx="0"/>
            </p:cNvCxnSpPr>
            <p:nvPr/>
          </p:nvCxnSpPr>
          <p:spPr>
            <a:xfrm>
              <a:off x="7501113" y="2247581"/>
              <a:ext cx="2398271" cy="145116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>
              <a:stCxn id="558" idx="2"/>
              <a:endCxn id="530" idx="0"/>
            </p:cNvCxnSpPr>
            <p:nvPr/>
          </p:nvCxnSpPr>
          <p:spPr>
            <a:xfrm>
              <a:off x="7501113" y="2247581"/>
              <a:ext cx="3653732" cy="144770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8" name="Picture 58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8902" y="5256250"/>
              <a:ext cx="549095" cy="556462"/>
            </a:xfrm>
            <a:prstGeom prst="rect">
              <a:avLst/>
            </a:prstGeom>
          </p:spPr>
        </p:pic>
        <p:pic>
          <p:nvPicPr>
            <p:cNvPr id="589" name="Picture 5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4656" y="5256250"/>
              <a:ext cx="549095" cy="556462"/>
            </a:xfrm>
            <a:prstGeom prst="rect">
              <a:avLst/>
            </a:prstGeom>
          </p:spPr>
        </p:pic>
        <p:pic>
          <p:nvPicPr>
            <p:cNvPr id="590" name="Picture 58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2138" y="5250856"/>
              <a:ext cx="549095" cy="556462"/>
            </a:xfrm>
            <a:prstGeom prst="rect">
              <a:avLst/>
            </a:prstGeom>
          </p:spPr>
        </p:pic>
        <p:pic>
          <p:nvPicPr>
            <p:cNvPr id="591" name="Picture 59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58950" y="5252544"/>
              <a:ext cx="549095" cy="556462"/>
            </a:xfrm>
            <a:prstGeom prst="rect">
              <a:avLst/>
            </a:prstGeom>
          </p:spPr>
        </p:pic>
        <p:cxnSp>
          <p:nvCxnSpPr>
            <p:cNvPr id="594" name="Straight Connector 593"/>
            <p:cNvCxnSpPr/>
            <p:nvPr/>
          </p:nvCxnSpPr>
          <p:spPr>
            <a:xfrm>
              <a:off x="6748250" y="5820182"/>
              <a:ext cx="3614" cy="33568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Connector 598"/>
            <p:cNvCxnSpPr/>
            <p:nvPr/>
          </p:nvCxnSpPr>
          <p:spPr>
            <a:xfrm>
              <a:off x="8171756" y="5820182"/>
              <a:ext cx="0" cy="293286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603"/>
            <p:cNvCxnSpPr/>
            <p:nvPr/>
          </p:nvCxnSpPr>
          <p:spPr>
            <a:xfrm flipH="1">
              <a:off x="9401463" y="5782466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Connector 608"/>
            <p:cNvCxnSpPr/>
            <p:nvPr/>
          </p:nvCxnSpPr>
          <p:spPr>
            <a:xfrm flipH="1">
              <a:off x="11341896" y="5775307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1" name="Rounded Rectangle 610"/>
            <p:cNvSpPr/>
            <p:nvPr/>
          </p:nvSpPr>
          <p:spPr bwMode="ltGray">
            <a:xfrm>
              <a:off x="11248834" y="5759519"/>
              <a:ext cx="186123" cy="7955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1/0/1</a:t>
              </a:r>
            </a:p>
          </p:txBody>
        </p:sp>
        <p:cxnSp>
          <p:nvCxnSpPr>
            <p:cNvPr id="612" name="Straight Connector 611"/>
            <p:cNvCxnSpPr>
              <a:stCxn id="509" idx="2"/>
              <a:endCxn id="588" idx="0"/>
            </p:cNvCxnSpPr>
            <p:nvPr/>
          </p:nvCxnSpPr>
          <p:spPr>
            <a:xfrm>
              <a:off x="6899718" y="4258763"/>
              <a:ext cx="3732" cy="99748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Connector 614"/>
            <p:cNvCxnSpPr>
              <a:stCxn id="506" idx="2"/>
              <a:endCxn id="589" idx="0"/>
            </p:cNvCxnSpPr>
            <p:nvPr/>
          </p:nvCxnSpPr>
          <p:spPr>
            <a:xfrm>
              <a:off x="8155179" y="4255308"/>
              <a:ext cx="4025" cy="10009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Connector 617"/>
            <p:cNvCxnSpPr>
              <a:stCxn id="506" idx="2"/>
              <a:endCxn id="588" idx="0"/>
            </p:cNvCxnSpPr>
            <p:nvPr/>
          </p:nvCxnSpPr>
          <p:spPr>
            <a:xfrm flipH="1">
              <a:off x="6903450" y="4255308"/>
              <a:ext cx="1251729" cy="10009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/>
            <p:cNvCxnSpPr>
              <a:stCxn id="509" idx="2"/>
              <a:endCxn id="589" idx="0"/>
            </p:cNvCxnSpPr>
            <p:nvPr/>
          </p:nvCxnSpPr>
          <p:spPr>
            <a:xfrm>
              <a:off x="6899718" y="4258763"/>
              <a:ext cx="1259486" cy="99748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>
              <a:stCxn id="533" idx="2"/>
              <a:endCxn id="590" idx="0"/>
            </p:cNvCxnSpPr>
            <p:nvPr/>
          </p:nvCxnSpPr>
          <p:spPr>
            <a:xfrm flipH="1">
              <a:off x="9386686" y="4261542"/>
              <a:ext cx="512698" cy="98931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Straight Connector 626"/>
            <p:cNvCxnSpPr>
              <a:stCxn id="530" idx="2"/>
              <a:endCxn id="590" idx="0"/>
            </p:cNvCxnSpPr>
            <p:nvPr/>
          </p:nvCxnSpPr>
          <p:spPr>
            <a:xfrm flipH="1">
              <a:off x="9386686" y="4258087"/>
              <a:ext cx="1768159" cy="99276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Connector 629"/>
            <p:cNvCxnSpPr>
              <a:stCxn id="533" idx="2"/>
              <a:endCxn id="591" idx="0"/>
            </p:cNvCxnSpPr>
            <p:nvPr/>
          </p:nvCxnSpPr>
          <p:spPr>
            <a:xfrm>
              <a:off x="9899384" y="4261542"/>
              <a:ext cx="1434114" cy="99100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Connector 632"/>
            <p:cNvCxnSpPr>
              <a:stCxn id="530" idx="2"/>
              <a:endCxn id="591" idx="0"/>
            </p:cNvCxnSpPr>
            <p:nvPr/>
          </p:nvCxnSpPr>
          <p:spPr>
            <a:xfrm>
              <a:off x="11154845" y="4258087"/>
              <a:ext cx="178653" cy="99445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6" name="TextBox 635"/>
            <p:cNvSpPr txBox="1"/>
            <p:nvPr/>
          </p:nvSpPr>
          <p:spPr>
            <a:xfrm>
              <a:off x="7098745" y="5359079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2930-3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163" name="Rounded Rectangle 162"/>
            <p:cNvSpPr/>
            <p:nvPr/>
          </p:nvSpPr>
          <p:spPr bwMode="ltGray">
            <a:xfrm>
              <a:off x="6692791" y="5750059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37" name="Rounded Rectangle 636"/>
            <p:cNvSpPr/>
            <p:nvPr/>
          </p:nvSpPr>
          <p:spPr bwMode="ltGray">
            <a:xfrm>
              <a:off x="8107095" y="5750059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38" name="TextBox 637"/>
            <p:cNvSpPr txBox="1"/>
            <p:nvPr/>
          </p:nvSpPr>
          <p:spPr>
            <a:xfrm>
              <a:off x="8353803" y="5358870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2930-4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39" name="TextBox 638"/>
            <p:cNvSpPr txBox="1"/>
            <p:nvPr/>
          </p:nvSpPr>
          <p:spPr>
            <a:xfrm>
              <a:off x="9587936" y="5391073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2930-2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40" name="Rounded Rectangle 639"/>
            <p:cNvSpPr/>
            <p:nvPr/>
          </p:nvSpPr>
          <p:spPr bwMode="ltGray">
            <a:xfrm>
              <a:off x="9352968" y="5748681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>
              <a:off x="11528097" y="5387567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5700-1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15.136.40.196</a:t>
              </a:r>
            </a:p>
          </p:txBody>
        </p:sp>
        <p:pic>
          <p:nvPicPr>
            <p:cNvPr id="662" name="Picture 66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6380" y="5247350"/>
              <a:ext cx="549095" cy="556462"/>
            </a:xfrm>
            <a:prstGeom prst="rect">
              <a:avLst/>
            </a:prstGeom>
          </p:spPr>
        </p:pic>
        <p:cxnSp>
          <p:nvCxnSpPr>
            <p:cNvPr id="665" name="Straight Connector 664"/>
            <p:cNvCxnSpPr/>
            <p:nvPr/>
          </p:nvCxnSpPr>
          <p:spPr>
            <a:xfrm flipH="1">
              <a:off x="10365705" y="5778960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7" name="TextBox 666"/>
            <p:cNvSpPr txBox="1"/>
            <p:nvPr/>
          </p:nvSpPr>
          <p:spPr>
            <a:xfrm>
              <a:off x="10552178" y="5387567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2930-1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68" name="Rounded Rectangle 667"/>
            <p:cNvSpPr/>
            <p:nvPr/>
          </p:nvSpPr>
          <p:spPr bwMode="ltGray">
            <a:xfrm>
              <a:off x="10317210" y="5745175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</a:t>
              </a:r>
            </a:p>
          </p:txBody>
        </p:sp>
        <p:cxnSp>
          <p:nvCxnSpPr>
            <p:cNvPr id="669" name="Straight Connector 668"/>
            <p:cNvCxnSpPr>
              <a:stCxn id="533" idx="2"/>
              <a:endCxn id="662" idx="0"/>
            </p:cNvCxnSpPr>
            <p:nvPr/>
          </p:nvCxnSpPr>
          <p:spPr>
            <a:xfrm>
              <a:off x="9899384" y="4261542"/>
              <a:ext cx="451544" cy="985808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/>
            <p:cNvCxnSpPr>
              <a:stCxn id="530" idx="2"/>
              <a:endCxn id="662" idx="0"/>
            </p:cNvCxnSpPr>
            <p:nvPr/>
          </p:nvCxnSpPr>
          <p:spPr>
            <a:xfrm flipH="1">
              <a:off x="10350928" y="4258087"/>
              <a:ext cx="803917" cy="98926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Rounded Rectangle 352"/>
            <p:cNvSpPr/>
            <p:nvPr/>
          </p:nvSpPr>
          <p:spPr bwMode="ltGray">
            <a:xfrm>
              <a:off x="7211402" y="2504157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354" name="Rounded Rectangle 353"/>
            <p:cNvSpPr/>
            <p:nvPr/>
          </p:nvSpPr>
          <p:spPr bwMode="ltGray">
            <a:xfrm>
              <a:off x="7548423" y="251006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1/1/26</a:t>
              </a:r>
            </a:p>
          </p:txBody>
        </p:sp>
        <p:sp>
          <p:nvSpPr>
            <p:cNvPr id="355" name="Rounded Rectangle 354"/>
            <p:cNvSpPr/>
            <p:nvPr/>
          </p:nvSpPr>
          <p:spPr bwMode="ltGray">
            <a:xfrm>
              <a:off x="7870034" y="250998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1/1/27</a:t>
              </a:r>
            </a:p>
          </p:txBody>
        </p:sp>
        <p:sp>
          <p:nvSpPr>
            <p:cNvPr id="356" name="Rounded Rectangle 355"/>
            <p:cNvSpPr/>
            <p:nvPr/>
          </p:nvSpPr>
          <p:spPr bwMode="ltGray">
            <a:xfrm>
              <a:off x="8205373" y="250998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1/1/28</a:t>
              </a:r>
            </a:p>
          </p:txBody>
        </p:sp>
        <p:sp>
          <p:nvSpPr>
            <p:cNvPr id="357" name="Rounded Rectangle 356"/>
            <p:cNvSpPr/>
            <p:nvPr/>
          </p:nvSpPr>
          <p:spPr bwMode="ltGray">
            <a:xfrm>
              <a:off x="9595761" y="25153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358" name="Rounded Rectangle 357"/>
            <p:cNvSpPr/>
            <p:nvPr/>
          </p:nvSpPr>
          <p:spPr bwMode="ltGray">
            <a:xfrm>
              <a:off x="9932782" y="252124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1/1/26</a:t>
              </a:r>
            </a:p>
          </p:txBody>
        </p:sp>
        <p:sp>
          <p:nvSpPr>
            <p:cNvPr id="359" name="Rounded Rectangle 358"/>
            <p:cNvSpPr/>
            <p:nvPr/>
          </p:nvSpPr>
          <p:spPr bwMode="ltGray">
            <a:xfrm>
              <a:off x="10254393" y="252115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1/1/27</a:t>
              </a:r>
            </a:p>
          </p:txBody>
        </p:sp>
        <p:sp>
          <p:nvSpPr>
            <p:cNvPr id="360" name="Rounded Rectangle 359"/>
            <p:cNvSpPr/>
            <p:nvPr/>
          </p:nvSpPr>
          <p:spPr bwMode="ltGray">
            <a:xfrm>
              <a:off x="10589732" y="252115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1/1/28</a:t>
              </a:r>
            </a:p>
          </p:txBody>
        </p:sp>
        <p:sp>
          <p:nvSpPr>
            <p:cNvPr id="361" name="Rounded Rectangle 360"/>
            <p:cNvSpPr/>
            <p:nvPr/>
          </p:nvSpPr>
          <p:spPr bwMode="ltGray">
            <a:xfrm>
              <a:off x="6877443" y="349930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2" name="Rounded Rectangle 361"/>
            <p:cNvSpPr/>
            <p:nvPr/>
          </p:nvSpPr>
          <p:spPr bwMode="ltGray">
            <a:xfrm>
              <a:off x="8006810" y="3515592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3" name="Rounded Rectangle 362"/>
            <p:cNvSpPr/>
            <p:nvPr/>
          </p:nvSpPr>
          <p:spPr bwMode="ltGray">
            <a:xfrm>
              <a:off x="9131601" y="3218110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4" name="Rounded Rectangle 363"/>
            <p:cNvSpPr/>
            <p:nvPr/>
          </p:nvSpPr>
          <p:spPr bwMode="ltGray">
            <a:xfrm>
              <a:off x="10488657" y="340855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5" name="Rounded Rectangle 364"/>
            <p:cNvSpPr/>
            <p:nvPr/>
          </p:nvSpPr>
          <p:spPr bwMode="ltGray">
            <a:xfrm>
              <a:off x="8079874" y="312900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6" name="Rounded Rectangle 365"/>
            <p:cNvSpPr/>
            <p:nvPr/>
          </p:nvSpPr>
          <p:spPr bwMode="ltGray">
            <a:xfrm>
              <a:off x="8669736" y="323645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7" name="Rounded Rectangle 366"/>
            <p:cNvSpPr/>
            <p:nvPr/>
          </p:nvSpPr>
          <p:spPr bwMode="ltGray">
            <a:xfrm>
              <a:off x="9904465" y="3392207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8" name="Rounded Rectangle 367"/>
            <p:cNvSpPr/>
            <p:nvPr/>
          </p:nvSpPr>
          <p:spPr bwMode="ltGray">
            <a:xfrm>
              <a:off x="10952440" y="341276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9" name="Rounded Rectangle 368"/>
            <p:cNvSpPr/>
            <p:nvPr/>
          </p:nvSpPr>
          <p:spPr bwMode="ltGray">
            <a:xfrm>
              <a:off x="6755990" y="438369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1/1/1</a:t>
              </a:r>
            </a:p>
          </p:txBody>
        </p:sp>
        <p:sp>
          <p:nvSpPr>
            <p:cNvPr id="370" name="Rounded Rectangle 369"/>
            <p:cNvSpPr/>
            <p:nvPr/>
          </p:nvSpPr>
          <p:spPr bwMode="ltGray">
            <a:xfrm>
              <a:off x="7786901" y="438989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1/1/1</a:t>
              </a:r>
            </a:p>
          </p:txBody>
        </p:sp>
        <p:sp>
          <p:nvSpPr>
            <p:cNvPr id="371" name="Rounded Rectangle 370"/>
            <p:cNvSpPr/>
            <p:nvPr/>
          </p:nvSpPr>
          <p:spPr bwMode="ltGray">
            <a:xfrm>
              <a:off x="7040887" y="438354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</a:t>
              </a:r>
            </a:p>
          </p:txBody>
        </p:sp>
        <p:sp>
          <p:nvSpPr>
            <p:cNvPr id="372" name="Rounded Rectangle 371"/>
            <p:cNvSpPr/>
            <p:nvPr/>
          </p:nvSpPr>
          <p:spPr bwMode="ltGray">
            <a:xfrm>
              <a:off x="8078028" y="438989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</a:t>
              </a:r>
            </a:p>
          </p:txBody>
        </p:sp>
        <p:sp>
          <p:nvSpPr>
            <p:cNvPr id="373" name="Rounded Rectangle 372"/>
            <p:cNvSpPr/>
            <p:nvPr/>
          </p:nvSpPr>
          <p:spPr bwMode="ltGray">
            <a:xfrm>
              <a:off x="6754352" y="49825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49</a:t>
              </a:r>
            </a:p>
          </p:txBody>
        </p:sp>
        <p:sp>
          <p:nvSpPr>
            <p:cNvPr id="374" name="Rounded Rectangle 373"/>
            <p:cNvSpPr/>
            <p:nvPr/>
          </p:nvSpPr>
          <p:spPr bwMode="ltGray">
            <a:xfrm>
              <a:off x="7022664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50</a:t>
              </a:r>
            </a:p>
          </p:txBody>
        </p:sp>
        <p:sp>
          <p:nvSpPr>
            <p:cNvPr id="375" name="Rounded Rectangle 374"/>
            <p:cNvSpPr/>
            <p:nvPr/>
          </p:nvSpPr>
          <p:spPr bwMode="ltGray">
            <a:xfrm>
              <a:off x="7741948" y="49825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49</a:t>
              </a:r>
            </a:p>
          </p:txBody>
        </p:sp>
        <p:sp>
          <p:nvSpPr>
            <p:cNvPr id="376" name="Rounded Rectangle 375"/>
            <p:cNvSpPr/>
            <p:nvPr/>
          </p:nvSpPr>
          <p:spPr bwMode="ltGray">
            <a:xfrm>
              <a:off x="8039520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50</a:t>
              </a:r>
            </a:p>
          </p:txBody>
        </p:sp>
        <p:cxnSp>
          <p:nvCxnSpPr>
            <p:cNvPr id="378" name="Straight Connector 377"/>
            <p:cNvCxnSpPr/>
            <p:nvPr/>
          </p:nvCxnSpPr>
          <p:spPr>
            <a:xfrm>
              <a:off x="7061819" y="5819820"/>
              <a:ext cx="288" cy="35238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0" name="Rounded Rectangle 379"/>
            <p:cNvSpPr/>
            <p:nvPr/>
          </p:nvSpPr>
          <p:spPr bwMode="ltGray">
            <a:xfrm>
              <a:off x="7006360" y="5749697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84" name="Rounded Rectangle 383"/>
            <p:cNvSpPr/>
            <p:nvPr/>
          </p:nvSpPr>
          <p:spPr bwMode="ltGray">
            <a:xfrm>
              <a:off x="9349924" y="498153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25</a:t>
              </a:r>
            </a:p>
          </p:txBody>
        </p:sp>
        <p:sp>
          <p:nvSpPr>
            <p:cNvPr id="385" name="Rounded Rectangle 384"/>
            <p:cNvSpPr/>
            <p:nvPr/>
          </p:nvSpPr>
          <p:spPr bwMode="ltGray">
            <a:xfrm>
              <a:off x="9611906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26</a:t>
              </a:r>
            </a:p>
          </p:txBody>
        </p:sp>
        <p:sp>
          <p:nvSpPr>
            <p:cNvPr id="386" name="Rounded Rectangle 385"/>
            <p:cNvSpPr/>
            <p:nvPr/>
          </p:nvSpPr>
          <p:spPr bwMode="ltGray">
            <a:xfrm>
              <a:off x="9636437" y="438369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1/1/37</a:t>
              </a:r>
            </a:p>
          </p:txBody>
        </p:sp>
        <p:sp>
          <p:nvSpPr>
            <p:cNvPr id="387" name="Rounded Rectangle 386"/>
            <p:cNvSpPr/>
            <p:nvPr/>
          </p:nvSpPr>
          <p:spPr bwMode="ltGray">
            <a:xfrm>
              <a:off x="10730818" y="4323768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1/1/37</a:t>
              </a:r>
            </a:p>
          </p:txBody>
        </p:sp>
        <p:sp>
          <p:nvSpPr>
            <p:cNvPr id="401" name="Rounded Rectangle 400"/>
            <p:cNvSpPr/>
            <p:nvPr/>
          </p:nvSpPr>
          <p:spPr bwMode="ltGray">
            <a:xfrm>
              <a:off x="10770010" y="455616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1/1/7</a:t>
              </a:r>
            </a:p>
          </p:txBody>
        </p:sp>
        <p:sp>
          <p:nvSpPr>
            <p:cNvPr id="402" name="Rounded Rectangle 401"/>
            <p:cNvSpPr/>
            <p:nvPr/>
          </p:nvSpPr>
          <p:spPr bwMode="ltGray">
            <a:xfrm>
              <a:off x="10100782" y="4987294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403" name="Rounded Rectangle 402"/>
            <p:cNvSpPr/>
            <p:nvPr/>
          </p:nvSpPr>
          <p:spPr bwMode="ltGray">
            <a:xfrm>
              <a:off x="10377394" y="4993478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6" name="Rounded Rectangle 405"/>
            <p:cNvSpPr/>
            <p:nvPr/>
          </p:nvSpPr>
          <p:spPr bwMode="ltGray">
            <a:xfrm>
              <a:off x="10227139" y="451087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1/1/39</a:t>
              </a:r>
            </a:p>
          </p:txBody>
        </p:sp>
        <p:sp>
          <p:nvSpPr>
            <p:cNvPr id="407" name="Rounded Rectangle 406"/>
            <p:cNvSpPr/>
            <p:nvPr/>
          </p:nvSpPr>
          <p:spPr bwMode="ltGray">
            <a:xfrm>
              <a:off x="11086107" y="439074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1/1/39</a:t>
              </a:r>
            </a:p>
          </p:txBody>
        </p:sp>
        <p:sp>
          <p:nvSpPr>
            <p:cNvPr id="409" name="Rounded Rectangle 408"/>
            <p:cNvSpPr/>
            <p:nvPr/>
          </p:nvSpPr>
          <p:spPr bwMode="ltGray">
            <a:xfrm>
              <a:off x="10892068" y="498808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1/0/49</a:t>
              </a:r>
            </a:p>
          </p:txBody>
        </p:sp>
        <p:sp>
          <p:nvSpPr>
            <p:cNvPr id="410" name="Rounded Rectangle 409"/>
            <p:cNvSpPr/>
            <p:nvPr/>
          </p:nvSpPr>
          <p:spPr bwMode="ltGray">
            <a:xfrm>
              <a:off x="11249699" y="4994620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1/0/50</a:t>
              </a:r>
            </a:p>
          </p:txBody>
        </p:sp>
        <p:sp>
          <p:nvSpPr>
            <p:cNvPr id="404" name="Rounded Rectangle 403"/>
            <p:cNvSpPr/>
            <p:nvPr/>
          </p:nvSpPr>
          <p:spPr bwMode="ltGray">
            <a:xfrm>
              <a:off x="6822024" y="2648720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192.168.3.0/31</a:t>
              </a:r>
            </a:p>
          </p:txBody>
        </p:sp>
        <p:sp>
          <p:nvSpPr>
            <p:cNvPr id="408" name="Rounded Rectangle 407"/>
            <p:cNvSpPr/>
            <p:nvPr/>
          </p:nvSpPr>
          <p:spPr bwMode="ltGray">
            <a:xfrm>
              <a:off x="7460219" y="2670959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192.168.3.2/31</a:t>
              </a:r>
            </a:p>
          </p:txBody>
        </p:sp>
        <p:sp>
          <p:nvSpPr>
            <p:cNvPr id="424" name="Rounded Rectangle 423"/>
            <p:cNvSpPr/>
            <p:nvPr/>
          </p:nvSpPr>
          <p:spPr bwMode="ltGray">
            <a:xfrm>
              <a:off x="8071229" y="2780234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192.168.3.4/31</a:t>
              </a:r>
            </a:p>
          </p:txBody>
        </p:sp>
        <p:sp>
          <p:nvSpPr>
            <p:cNvPr id="425" name="Rounded Rectangle 424"/>
            <p:cNvSpPr/>
            <p:nvPr/>
          </p:nvSpPr>
          <p:spPr bwMode="ltGray">
            <a:xfrm>
              <a:off x="8435542" y="265103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192.168.3.6/31</a:t>
              </a:r>
            </a:p>
          </p:txBody>
        </p:sp>
        <p:sp>
          <p:nvSpPr>
            <p:cNvPr id="444" name="Rounded Rectangle 443"/>
            <p:cNvSpPr/>
            <p:nvPr/>
          </p:nvSpPr>
          <p:spPr bwMode="ltGray">
            <a:xfrm>
              <a:off x="9050440" y="265103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192.168.3.8/31</a:t>
              </a:r>
            </a:p>
          </p:txBody>
        </p:sp>
        <p:sp>
          <p:nvSpPr>
            <p:cNvPr id="445" name="Rounded Rectangle 444"/>
            <p:cNvSpPr/>
            <p:nvPr/>
          </p:nvSpPr>
          <p:spPr bwMode="ltGray">
            <a:xfrm>
              <a:off x="9219251" y="2786056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192.168.3.10/31</a:t>
              </a:r>
            </a:p>
          </p:txBody>
        </p:sp>
        <p:sp>
          <p:nvSpPr>
            <p:cNvPr id="449" name="Rounded Rectangle 448"/>
            <p:cNvSpPr/>
            <p:nvPr/>
          </p:nvSpPr>
          <p:spPr bwMode="ltGray">
            <a:xfrm>
              <a:off x="9894361" y="2792555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192.168.3.12/31</a:t>
              </a:r>
            </a:p>
          </p:txBody>
        </p:sp>
        <p:sp>
          <p:nvSpPr>
            <p:cNvPr id="451" name="Rounded Rectangle 450"/>
            <p:cNvSpPr/>
            <p:nvPr/>
          </p:nvSpPr>
          <p:spPr bwMode="ltGray">
            <a:xfrm>
              <a:off x="10619214" y="279206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192.168.3.14/31</a:t>
              </a:r>
            </a:p>
          </p:txBody>
        </p:sp>
        <p:sp>
          <p:nvSpPr>
            <p:cNvPr id="400" name="Rounded Rectangle 399"/>
            <p:cNvSpPr/>
            <p:nvPr/>
          </p:nvSpPr>
          <p:spPr bwMode="ltGray">
            <a:xfrm>
              <a:off x="9935427" y="460080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1/1/7</a:t>
              </a:r>
            </a:p>
          </p:txBody>
        </p:sp>
        <p:sp>
          <p:nvSpPr>
            <p:cNvPr id="596" name="Rounded Rectangle 595"/>
            <p:cNvSpPr/>
            <p:nvPr/>
          </p:nvSpPr>
          <p:spPr bwMode="ltGray">
            <a:xfrm>
              <a:off x="7245439" y="3807568"/>
              <a:ext cx="566616" cy="8118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192.168.0.0/31</a:t>
              </a:r>
            </a:p>
          </p:txBody>
        </p:sp>
        <p:sp>
          <p:nvSpPr>
            <p:cNvPr id="601" name="Rounded Rectangle 600"/>
            <p:cNvSpPr/>
            <p:nvPr/>
          </p:nvSpPr>
          <p:spPr bwMode="ltGray">
            <a:xfrm>
              <a:off x="10270765" y="3807568"/>
              <a:ext cx="566616" cy="8118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192.168.0.2/31</a:t>
              </a:r>
            </a:p>
          </p:txBody>
        </p:sp>
        <p:sp>
          <p:nvSpPr>
            <p:cNvPr id="617" name="Oval 616"/>
            <p:cNvSpPr/>
            <p:nvPr/>
          </p:nvSpPr>
          <p:spPr bwMode="ltGray">
            <a:xfrm rot="877680">
              <a:off x="6847169" y="5101044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19" name="Oval 618"/>
            <p:cNvSpPr/>
            <p:nvPr/>
          </p:nvSpPr>
          <p:spPr bwMode="ltGray">
            <a:xfrm rot="20722320" flipH="1">
              <a:off x="7955964" y="5098678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1" name="Oval 630"/>
            <p:cNvSpPr/>
            <p:nvPr/>
          </p:nvSpPr>
          <p:spPr bwMode="ltGray">
            <a:xfrm rot="1860320">
              <a:off x="9401325" y="5095576"/>
              <a:ext cx="222819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2" name="Oval 631"/>
            <p:cNvSpPr/>
            <p:nvPr/>
          </p:nvSpPr>
          <p:spPr bwMode="ltGray">
            <a:xfrm>
              <a:off x="10241991" y="5090280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4" name="Oval 633"/>
            <p:cNvSpPr/>
            <p:nvPr/>
          </p:nvSpPr>
          <p:spPr bwMode="ltGray">
            <a:xfrm rot="20394253">
              <a:off x="11145056" y="5105752"/>
              <a:ext cx="222819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49" name="Rounded Rectangle 648"/>
            <p:cNvSpPr/>
            <p:nvPr/>
          </p:nvSpPr>
          <p:spPr bwMode="ltGray">
            <a:xfrm>
              <a:off x="6848445" y="4842652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1</a:t>
              </a:r>
            </a:p>
          </p:txBody>
        </p:sp>
        <p:sp>
          <p:nvSpPr>
            <p:cNvPr id="656" name="Rounded Rectangle 655"/>
            <p:cNvSpPr/>
            <p:nvPr/>
          </p:nvSpPr>
          <p:spPr bwMode="ltGray">
            <a:xfrm>
              <a:off x="7745157" y="4845672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2</a:t>
              </a:r>
            </a:p>
          </p:txBody>
        </p:sp>
        <p:sp>
          <p:nvSpPr>
            <p:cNvPr id="658" name="Rounded Rectangle 657"/>
            <p:cNvSpPr/>
            <p:nvPr/>
          </p:nvSpPr>
          <p:spPr bwMode="ltGray">
            <a:xfrm>
              <a:off x="9516425" y="4837448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37</a:t>
              </a:r>
            </a:p>
          </p:txBody>
        </p:sp>
        <p:pic>
          <p:nvPicPr>
            <p:cNvPr id="659" name="Picture 65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504" y="6116326"/>
              <a:ext cx="404309" cy="404309"/>
            </a:xfrm>
            <a:prstGeom prst="rect">
              <a:avLst/>
            </a:prstGeom>
          </p:spPr>
        </p:pic>
        <p:pic>
          <p:nvPicPr>
            <p:cNvPr id="660" name="Picture 65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8019" y="6116326"/>
              <a:ext cx="404309" cy="404309"/>
            </a:xfrm>
            <a:prstGeom prst="rect">
              <a:avLst/>
            </a:prstGeom>
          </p:spPr>
        </p:pic>
        <p:sp>
          <p:nvSpPr>
            <p:cNvPr id="671" name="Rounded Rectangle 670"/>
            <p:cNvSpPr/>
            <p:nvPr/>
          </p:nvSpPr>
          <p:spPr bwMode="ltGray">
            <a:xfrm>
              <a:off x="5926848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vubu2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10.1.10.10</a:t>
              </a:r>
            </a:p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00:50:56:8e:61:91</a:t>
              </a:r>
            </a:p>
          </p:txBody>
        </p:sp>
        <p:pic>
          <p:nvPicPr>
            <p:cNvPr id="674" name="Picture 67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6839" y="6116326"/>
              <a:ext cx="404309" cy="404309"/>
            </a:xfrm>
            <a:prstGeom prst="rect">
              <a:avLst/>
            </a:prstGeom>
          </p:spPr>
        </p:pic>
        <p:sp>
          <p:nvSpPr>
            <p:cNvPr id="675" name="Rounded Rectangle 674"/>
            <p:cNvSpPr/>
            <p:nvPr/>
          </p:nvSpPr>
          <p:spPr bwMode="ltGray">
            <a:xfrm>
              <a:off x="9323796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vlinux27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10.1.10.11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00:50:56:86:2d:79</a:t>
              </a:r>
            </a:p>
          </p:txBody>
        </p:sp>
        <p:pic>
          <p:nvPicPr>
            <p:cNvPr id="679" name="Picture 67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1891" y="6116326"/>
              <a:ext cx="404309" cy="404309"/>
            </a:xfrm>
            <a:prstGeom prst="rect">
              <a:avLst/>
            </a:prstGeom>
          </p:spPr>
        </p:pic>
        <p:sp>
          <p:nvSpPr>
            <p:cNvPr id="680" name="Rounded Rectangle 679"/>
            <p:cNvSpPr/>
            <p:nvPr/>
          </p:nvSpPr>
          <p:spPr bwMode="ltGray">
            <a:xfrm>
              <a:off x="11168848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vlinux5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10.1.12.10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00:50:56:80:53:54</a:t>
              </a:r>
            </a:p>
          </p:txBody>
        </p:sp>
        <p:sp>
          <p:nvSpPr>
            <p:cNvPr id="335" name="Rounded Rectangle 334"/>
            <p:cNvSpPr/>
            <p:nvPr/>
          </p:nvSpPr>
          <p:spPr bwMode="ltGray">
            <a:xfrm>
              <a:off x="6225417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10</a:t>
              </a:r>
            </a:p>
          </p:txBody>
        </p:sp>
        <p:sp>
          <p:nvSpPr>
            <p:cNvPr id="338" name="Rounded Rectangle 337"/>
            <p:cNvSpPr/>
            <p:nvPr/>
          </p:nvSpPr>
          <p:spPr bwMode="ltGray">
            <a:xfrm>
              <a:off x="9596230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10</a:t>
              </a:r>
            </a:p>
          </p:txBody>
        </p:sp>
        <p:sp>
          <p:nvSpPr>
            <p:cNvPr id="339" name="Rounded Rectangle 338"/>
            <p:cNvSpPr/>
            <p:nvPr/>
          </p:nvSpPr>
          <p:spPr bwMode="ltGray">
            <a:xfrm>
              <a:off x="11432024" y="6289301"/>
              <a:ext cx="334062" cy="10258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12</a:t>
              </a:r>
            </a:p>
          </p:txBody>
        </p:sp>
        <p:sp>
          <p:nvSpPr>
            <p:cNvPr id="348" name="Rounded Rectangle 347"/>
            <p:cNvSpPr/>
            <p:nvPr/>
          </p:nvSpPr>
          <p:spPr bwMode="ltGray">
            <a:xfrm>
              <a:off x="8061134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vubu3</a:t>
              </a:r>
              <a:b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10.2.20.10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00:50:56:8e:32:e8</a:t>
              </a:r>
            </a:p>
          </p:txBody>
        </p:sp>
        <p:sp>
          <p:nvSpPr>
            <p:cNvPr id="349" name="Rounded Rectangle 348"/>
            <p:cNvSpPr/>
            <p:nvPr/>
          </p:nvSpPr>
          <p:spPr bwMode="ltGray">
            <a:xfrm>
              <a:off x="8336504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VLAN 20</a:t>
              </a:r>
            </a:p>
          </p:txBody>
        </p:sp>
        <p:pic>
          <p:nvPicPr>
            <p:cNvPr id="392" name="Picture 39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6717" y="6121776"/>
              <a:ext cx="404309" cy="404309"/>
            </a:xfrm>
            <a:prstGeom prst="rect">
              <a:avLst/>
            </a:prstGeom>
          </p:spPr>
        </p:pic>
        <p:sp>
          <p:nvSpPr>
            <p:cNvPr id="393" name="Rounded Rectangle 392"/>
            <p:cNvSpPr/>
            <p:nvPr/>
          </p:nvSpPr>
          <p:spPr bwMode="ltGray">
            <a:xfrm>
              <a:off x="6993674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vubu4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10.1.11.10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 00:50:56:8e:4d:9c</a:t>
              </a:r>
            </a:p>
          </p:txBody>
        </p:sp>
        <p:sp>
          <p:nvSpPr>
            <p:cNvPr id="395" name="Rounded Rectangle 394"/>
            <p:cNvSpPr/>
            <p:nvPr/>
          </p:nvSpPr>
          <p:spPr bwMode="ltGray">
            <a:xfrm>
              <a:off x="7266108" y="6289301"/>
              <a:ext cx="334062" cy="1025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11</a:t>
              </a:r>
            </a:p>
          </p:txBody>
        </p:sp>
        <p:pic>
          <p:nvPicPr>
            <p:cNvPr id="382" name="Picture 38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7656" y="6111974"/>
              <a:ext cx="404309" cy="404309"/>
            </a:xfrm>
            <a:prstGeom prst="rect">
              <a:avLst/>
            </a:prstGeom>
          </p:spPr>
        </p:pic>
        <p:sp>
          <p:nvSpPr>
            <p:cNvPr id="399" name="Rounded Rectangle 398"/>
            <p:cNvSpPr/>
            <p:nvPr/>
          </p:nvSpPr>
          <p:spPr bwMode="ltGray">
            <a:xfrm>
              <a:off x="10270771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vubu6</a:t>
              </a:r>
              <a:b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10.2.20.11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00:50:56:8e:6b:d8</a:t>
              </a:r>
            </a:p>
          </p:txBody>
        </p:sp>
        <p:sp>
          <p:nvSpPr>
            <p:cNvPr id="405" name="Rounded Rectangle 404"/>
            <p:cNvSpPr/>
            <p:nvPr/>
          </p:nvSpPr>
          <p:spPr bwMode="ltGray">
            <a:xfrm>
              <a:off x="10546141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VLAN 20</a:t>
              </a:r>
            </a:p>
          </p:txBody>
        </p:sp>
        <p:sp>
          <p:nvSpPr>
            <p:cNvPr id="181" name="Rounded Rectangle 180"/>
            <p:cNvSpPr/>
            <p:nvPr/>
          </p:nvSpPr>
          <p:spPr bwMode="ltGray">
            <a:xfrm>
              <a:off x="7388090" y="4181285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2"/>
                  </a:solidFill>
                </a:rPr>
                <a:t>VLAN 2</a:t>
              </a:r>
            </a:p>
          </p:txBody>
        </p:sp>
        <p:sp>
          <p:nvSpPr>
            <p:cNvPr id="182" name="Rounded Rectangle 181"/>
            <p:cNvSpPr/>
            <p:nvPr/>
          </p:nvSpPr>
          <p:spPr bwMode="ltGray">
            <a:xfrm>
              <a:off x="10369420" y="4177253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2"/>
                  </a:solidFill>
                </a:rPr>
                <a:t>VLAN 2</a:t>
              </a:r>
            </a:p>
          </p:txBody>
        </p:sp>
      </p:grpSp>
      <p:sp>
        <p:nvSpPr>
          <p:cNvPr id="169" name="Freeform 168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347436" y="3024955"/>
            <a:ext cx="6167322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8325-4# show vlan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VLAN  Name                              Status  Reason                Type      Interfaces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     DEFAULT_VLAN_1                    up      ok                    default   lag256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2     VLAN2                             up      ok                    static    lag256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10    VLAN10                            up      ok                    static    lag37,lag256,vxlan1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12    VLAN12                            up      ok                    static    lag39,lag256,vxlan1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20    VLAN20                            up      ok                    static    lag7,lag256,vxlan1</a:t>
            </a:r>
          </a:p>
        </p:txBody>
      </p:sp>
    </p:spTree>
    <p:extLst>
      <p:ext uri="{BB962C8B-B14F-4D97-AF65-F5344CB8AC3E}">
        <p14:creationId xmlns:p14="http://schemas.microsoft.com/office/powerpoint/2010/main" val="36432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MAC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/>
              <a:t>Leaf1-A</a:t>
            </a:r>
            <a:endParaRPr lang="en-US" dirty="0">
              <a:solidFill>
                <a:srgbClr val="0D2A45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4855433" cy="20621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show mac-address-table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MAC age-time            : 300 seconds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Number of MAC addresses : 10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MAC Address          VLAN     Type                      Port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54:80:28:fc:5c:00    1        dynamic                   lag256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54:80:28:fc:5c:00    2        dynamic                   lag256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00:50:56:86:2d:79    10       evpn                      vxlan1(192.168.11.5)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00:50:56:8e:61:91    10       dynamic                   lag1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54:80:28:fc:5c:00    10       dynamic                   lag256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00:50:56:8e:4d:9c    11       dynamic                   lag1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54:80:28:fc:5c:00    11       dynamic                   lag256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00:50:56:8e:6b:d8    20       evpn                      vxlan1(192.168.11.5)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00:50:56:8e:32:e8    20       dynamic                   lag2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54:80:28:fc:5c:00    20       dynamic                   lag256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82030" y="1684783"/>
            <a:ext cx="6432674" cy="5034011"/>
            <a:chOff x="5882030" y="1684783"/>
            <a:chExt cx="6432674" cy="5034011"/>
          </a:xfrm>
        </p:grpSpPr>
        <p:sp>
          <p:nvSpPr>
            <p:cNvPr id="517" name="Rounded Rectangle 516"/>
            <p:cNvSpPr/>
            <p:nvPr/>
          </p:nvSpPr>
          <p:spPr bwMode="ltGray">
            <a:xfrm>
              <a:off x="9587832" y="3659471"/>
              <a:ext cx="1870892" cy="64230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schemeClr val="accent1"/>
                </a:solidFill>
              </a:endParaRPr>
            </a:p>
          </p:txBody>
        </p:sp>
        <p:sp>
          <p:nvSpPr>
            <p:cNvPr id="493" name="Rounded Rectangle 492"/>
            <p:cNvSpPr/>
            <p:nvPr/>
          </p:nvSpPr>
          <p:spPr bwMode="ltGray">
            <a:xfrm>
              <a:off x="6588166" y="3656692"/>
              <a:ext cx="1870892" cy="64230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schemeClr val="accent1"/>
                </a:solidFill>
              </a:endParaRPr>
            </a:p>
          </p:txBody>
        </p:sp>
        <p:cxnSp>
          <p:nvCxnSpPr>
            <p:cNvPr id="494" name="Straight Connector 493"/>
            <p:cNvCxnSpPr/>
            <p:nvPr/>
          </p:nvCxnSpPr>
          <p:spPr>
            <a:xfrm>
              <a:off x="7131639" y="4119899"/>
              <a:ext cx="7939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5" name="Oval 494"/>
            <p:cNvSpPr/>
            <p:nvPr/>
          </p:nvSpPr>
          <p:spPr bwMode="ltGray">
            <a:xfrm>
              <a:off x="7466247" y="3916049"/>
              <a:ext cx="76694" cy="257337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cxnSp>
          <p:nvCxnSpPr>
            <p:cNvPr id="496" name="Straight Connector 495"/>
            <p:cNvCxnSpPr/>
            <p:nvPr/>
          </p:nvCxnSpPr>
          <p:spPr>
            <a:xfrm>
              <a:off x="7131639" y="3977238"/>
              <a:ext cx="77032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7" name="Rounded Rectangle 496"/>
            <p:cNvSpPr/>
            <p:nvPr/>
          </p:nvSpPr>
          <p:spPr bwMode="ltGray">
            <a:xfrm>
              <a:off x="7159307" y="3892698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1/1/49</a:t>
              </a:r>
            </a:p>
          </p:txBody>
        </p:sp>
        <p:sp>
          <p:nvSpPr>
            <p:cNvPr id="498" name="Rounded Rectangle 497"/>
            <p:cNvSpPr/>
            <p:nvPr/>
          </p:nvSpPr>
          <p:spPr bwMode="ltGray">
            <a:xfrm>
              <a:off x="7666005" y="3886750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1/1/49</a:t>
              </a:r>
            </a:p>
          </p:txBody>
        </p:sp>
        <p:sp>
          <p:nvSpPr>
            <p:cNvPr id="500" name="Rounded Rectangle 499"/>
            <p:cNvSpPr/>
            <p:nvPr/>
          </p:nvSpPr>
          <p:spPr bwMode="ltGray">
            <a:xfrm>
              <a:off x="7113385" y="3923234"/>
              <a:ext cx="868340" cy="26002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accent4"/>
                  </a:solidFill>
                </a:rPr>
                <a:t>ISL (LAG256)</a:t>
              </a:r>
            </a:p>
          </p:txBody>
        </p:sp>
        <p:cxnSp>
          <p:nvCxnSpPr>
            <p:cNvPr id="501" name="Straight Connector 500"/>
            <p:cNvCxnSpPr/>
            <p:nvPr/>
          </p:nvCxnSpPr>
          <p:spPr>
            <a:xfrm>
              <a:off x="7121907" y="3798959"/>
              <a:ext cx="78005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" name="TextBox 501"/>
            <p:cNvSpPr txBox="1"/>
            <p:nvPr/>
          </p:nvSpPr>
          <p:spPr>
            <a:xfrm>
              <a:off x="5882030" y="3763369"/>
              <a:ext cx="769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46569"/>
                  </a:solidFill>
                </a:rPr>
                <a:t>8325-1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15.136.40.237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L0: 192.168.1.3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L1: 192.168.11.3</a:t>
              </a:r>
            </a:p>
          </p:txBody>
        </p:sp>
        <p:sp>
          <p:nvSpPr>
            <p:cNvPr id="503" name="TextBox 502"/>
            <p:cNvSpPr txBox="1"/>
            <p:nvPr/>
          </p:nvSpPr>
          <p:spPr>
            <a:xfrm>
              <a:off x="8394416" y="3770497"/>
              <a:ext cx="786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8325-2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15.136.40.238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L1: 192.168.11.3</a:t>
              </a:r>
            </a:p>
          </p:txBody>
        </p:sp>
        <p:grpSp>
          <p:nvGrpSpPr>
            <p:cNvPr id="504" name="Group 503"/>
            <p:cNvGrpSpPr/>
            <p:nvPr/>
          </p:nvGrpSpPr>
          <p:grpSpPr>
            <a:xfrm>
              <a:off x="7884656" y="3692510"/>
              <a:ext cx="541045" cy="562798"/>
              <a:chOff x="2255870" y="791793"/>
              <a:chExt cx="541045" cy="562798"/>
            </a:xfrm>
          </p:grpSpPr>
          <p:sp>
            <p:nvSpPr>
              <p:cNvPr id="505" name="Rounded Rectangle 504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06" name="Picture 50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grpSp>
          <p:nvGrpSpPr>
            <p:cNvPr id="507" name="Group 506"/>
            <p:cNvGrpSpPr/>
            <p:nvPr/>
          </p:nvGrpSpPr>
          <p:grpSpPr>
            <a:xfrm>
              <a:off x="6629195" y="3695965"/>
              <a:ext cx="541045" cy="562798"/>
              <a:chOff x="2255870" y="791793"/>
              <a:chExt cx="541045" cy="562798"/>
            </a:xfrm>
          </p:grpSpPr>
          <p:sp>
            <p:nvSpPr>
              <p:cNvPr id="508" name="Rounded Rectangle 507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09" name="Picture 50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11" name="Rounded Rectangle 510"/>
            <p:cNvSpPr/>
            <p:nvPr/>
          </p:nvSpPr>
          <p:spPr bwMode="ltGray">
            <a:xfrm>
              <a:off x="7161875" y="4130664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1/1/50</a:t>
              </a:r>
            </a:p>
          </p:txBody>
        </p:sp>
        <p:sp>
          <p:nvSpPr>
            <p:cNvPr id="512" name="Rounded Rectangle 511"/>
            <p:cNvSpPr/>
            <p:nvPr/>
          </p:nvSpPr>
          <p:spPr bwMode="ltGray">
            <a:xfrm>
              <a:off x="7668573" y="4124716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1/1/50</a:t>
              </a:r>
            </a:p>
          </p:txBody>
        </p:sp>
        <p:sp>
          <p:nvSpPr>
            <p:cNvPr id="513" name="Rounded Rectangle 512"/>
            <p:cNvSpPr/>
            <p:nvPr/>
          </p:nvSpPr>
          <p:spPr bwMode="ltGray">
            <a:xfrm>
              <a:off x="7155376" y="3713885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1/1/41</a:t>
              </a:r>
            </a:p>
          </p:txBody>
        </p:sp>
        <p:sp>
          <p:nvSpPr>
            <p:cNvPr id="514" name="Rounded Rectangle 513"/>
            <p:cNvSpPr/>
            <p:nvPr/>
          </p:nvSpPr>
          <p:spPr bwMode="ltGray">
            <a:xfrm>
              <a:off x="7662074" y="3707937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1/1/41</a:t>
              </a:r>
            </a:p>
          </p:txBody>
        </p:sp>
        <p:cxnSp>
          <p:nvCxnSpPr>
            <p:cNvPr id="518" name="Straight Connector 517"/>
            <p:cNvCxnSpPr/>
            <p:nvPr/>
          </p:nvCxnSpPr>
          <p:spPr>
            <a:xfrm>
              <a:off x="10131305" y="4122678"/>
              <a:ext cx="7939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Oval 518"/>
            <p:cNvSpPr/>
            <p:nvPr/>
          </p:nvSpPr>
          <p:spPr bwMode="ltGray">
            <a:xfrm>
              <a:off x="10465913" y="3918828"/>
              <a:ext cx="76694" cy="257337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cxnSp>
          <p:nvCxnSpPr>
            <p:cNvPr id="520" name="Straight Connector 519"/>
            <p:cNvCxnSpPr/>
            <p:nvPr/>
          </p:nvCxnSpPr>
          <p:spPr>
            <a:xfrm>
              <a:off x="10131305" y="3980017"/>
              <a:ext cx="77032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1" name="Rounded Rectangle 520"/>
            <p:cNvSpPr/>
            <p:nvPr/>
          </p:nvSpPr>
          <p:spPr bwMode="ltGray">
            <a:xfrm>
              <a:off x="10158973" y="3895477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1/1/55</a:t>
              </a:r>
            </a:p>
          </p:txBody>
        </p:sp>
        <p:sp>
          <p:nvSpPr>
            <p:cNvPr id="522" name="Rounded Rectangle 521"/>
            <p:cNvSpPr/>
            <p:nvPr/>
          </p:nvSpPr>
          <p:spPr bwMode="ltGray">
            <a:xfrm>
              <a:off x="10665671" y="3889529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1/1/55</a:t>
              </a:r>
            </a:p>
          </p:txBody>
        </p:sp>
        <p:sp>
          <p:nvSpPr>
            <p:cNvPr id="524" name="Rounded Rectangle 523"/>
            <p:cNvSpPr/>
            <p:nvPr/>
          </p:nvSpPr>
          <p:spPr bwMode="ltGray">
            <a:xfrm>
              <a:off x="10113051" y="3926013"/>
              <a:ext cx="868340" cy="26002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accent4"/>
                  </a:solidFill>
                </a:rPr>
                <a:t>ISL (LAG256)</a:t>
              </a:r>
            </a:p>
          </p:txBody>
        </p:sp>
        <p:cxnSp>
          <p:nvCxnSpPr>
            <p:cNvPr id="525" name="Straight Connector 524"/>
            <p:cNvCxnSpPr/>
            <p:nvPr/>
          </p:nvCxnSpPr>
          <p:spPr>
            <a:xfrm>
              <a:off x="10121573" y="3801738"/>
              <a:ext cx="78005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6" name="TextBox 525"/>
            <p:cNvSpPr txBox="1"/>
            <p:nvPr/>
          </p:nvSpPr>
          <p:spPr>
            <a:xfrm>
              <a:off x="8896326" y="3773276"/>
              <a:ext cx="76937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46569"/>
                  </a:solidFill>
                </a:rPr>
                <a:t>8325-3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15.136.40.233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L0: 192.168.1.5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L1: 192.168.11.5</a:t>
              </a:r>
            </a:p>
            <a:p>
              <a:pPr algn="r"/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527" name="TextBox 526"/>
            <p:cNvSpPr txBox="1"/>
            <p:nvPr/>
          </p:nvSpPr>
          <p:spPr>
            <a:xfrm>
              <a:off x="11394082" y="3773276"/>
              <a:ext cx="786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8325-4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15.136.40.234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L1: 192.168.11.5</a:t>
              </a:r>
            </a:p>
          </p:txBody>
        </p:sp>
        <p:grpSp>
          <p:nvGrpSpPr>
            <p:cNvPr id="528" name="Group 527"/>
            <p:cNvGrpSpPr/>
            <p:nvPr/>
          </p:nvGrpSpPr>
          <p:grpSpPr>
            <a:xfrm>
              <a:off x="10884322" y="3695289"/>
              <a:ext cx="541045" cy="562798"/>
              <a:chOff x="2255870" y="791793"/>
              <a:chExt cx="541045" cy="562798"/>
            </a:xfrm>
          </p:grpSpPr>
          <p:sp>
            <p:nvSpPr>
              <p:cNvPr id="529" name="Rounded Rectangle 528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30" name="Picture 5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grpSp>
          <p:nvGrpSpPr>
            <p:cNvPr id="531" name="Group 530"/>
            <p:cNvGrpSpPr/>
            <p:nvPr/>
          </p:nvGrpSpPr>
          <p:grpSpPr>
            <a:xfrm>
              <a:off x="9628861" y="3698744"/>
              <a:ext cx="541045" cy="562798"/>
              <a:chOff x="2255870" y="791793"/>
              <a:chExt cx="541045" cy="562798"/>
            </a:xfrm>
          </p:grpSpPr>
          <p:sp>
            <p:nvSpPr>
              <p:cNvPr id="532" name="Rounded Rectangle 531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33" name="Picture 53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35" name="Rounded Rectangle 534"/>
            <p:cNvSpPr/>
            <p:nvPr/>
          </p:nvSpPr>
          <p:spPr bwMode="ltGray">
            <a:xfrm>
              <a:off x="10161541" y="4133443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1/1/56</a:t>
              </a:r>
            </a:p>
          </p:txBody>
        </p:sp>
        <p:sp>
          <p:nvSpPr>
            <p:cNvPr id="536" name="Rounded Rectangle 535"/>
            <p:cNvSpPr/>
            <p:nvPr/>
          </p:nvSpPr>
          <p:spPr bwMode="ltGray">
            <a:xfrm>
              <a:off x="10668239" y="4127495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1/1/56</a:t>
              </a:r>
            </a:p>
          </p:txBody>
        </p:sp>
        <p:sp>
          <p:nvSpPr>
            <p:cNvPr id="537" name="Rounded Rectangle 536"/>
            <p:cNvSpPr/>
            <p:nvPr/>
          </p:nvSpPr>
          <p:spPr bwMode="ltGray">
            <a:xfrm>
              <a:off x="10155042" y="3716664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538" name="Rounded Rectangle 537"/>
            <p:cNvSpPr/>
            <p:nvPr/>
          </p:nvSpPr>
          <p:spPr bwMode="ltGray">
            <a:xfrm>
              <a:off x="10661740" y="3710716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grpSp>
          <p:nvGrpSpPr>
            <p:cNvPr id="556" name="Group 555"/>
            <p:cNvGrpSpPr/>
            <p:nvPr/>
          </p:nvGrpSpPr>
          <p:grpSpPr>
            <a:xfrm>
              <a:off x="7230590" y="1684783"/>
              <a:ext cx="541045" cy="562798"/>
              <a:chOff x="2255870" y="791793"/>
              <a:chExt cx="541045" cy="562798"/>
            </a:xfrm>
          </p:grpSpPr>
          <p:sp>
            <p:nvSpPr>
              <p:cNvPr id="557" name="Rounded Rectangle 556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58" name="Picture 55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59" name="TextBox 558"/>
            <p:cNvSpPr txBox="1"/>
            <p:nvPr/>
          </p:nvSpPr>
          <p:spPr>
            <a:xfrm>
              <a:off x="7705788" y="1781413"/>
              <a:ext cx="786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6300-5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15.136.40.245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192.168.1.1</a:t>
              </a:r>
            </a:p>
          </p:txBody>
        </p:sp>
        <p:grpSp>
          <p:nvGrpSpPr>
            <p:cNvPr id="560" name="Group 559"/>
            <p:cNvGrpSpPr/>
            <p:nvPr/>
          </p:nvGrpSpPr>
          <p:grpSpPr>
            <a:xfrm>
              <a:off x="10272084" y="1684783"/>
              <a:ext cx="541045" cy="562798"/>
              <a:chOff x="2255870" y="791793"/>
              <a:chExt cx="541045" cy="562798"/>
            </a:xfrm>
          </p:grpSpPr>
          <p:sp>
            <p:nvSpPr>
              <p:cNvPr id="561" name="Rounded Rectangle 560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/>
              </a:p>
            </p:txBody>
          </p:sp>
          <p:pic>
            <p:nvPicPr>
              <p:cNvPr id="562" name="Picture 56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63" name="TextBox 562"/>
            <p:cNvSpPr txBox="1"/>
            <p:nvPr/>
          </p:nvSpPr>
          <p:spPr>
            <a:xfrm>
              <a:off x="10747282" y="1781413"/>
              <a:ext cx="786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6300-6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15.136.40.246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192168.1.2</a:t>
              </a:r>
            </a:p>
          </p:txBody>
        </p:sp>
        <p:cxnSp>
          <p:nvCxnSpPr>
            <p:cNvPr id="564" name="Straight Connector 563"/>
            <p:cNvCxnSpPr>
              <a:stCxn id="558" idx="2"/>
              <a:endCxn id="509" idx="0"/>
            </p:cNvCxnSpPr>
            <p:nvPr/>
          </p:nvCxnSpPr>
          <p:spPr>
            <a:xfrm flipH="1">
              <a:off x="6899718" y="2247581"/>
              <a:ext cx="601395" cy="144838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>
              <a:stCxn id="558" idx="2"/>
              <a:endCxn id="506" idx="0"/>
            </p:cNvCxnSpPr>
            <p:nvPr/>
          </p:nvCxnSpPr>
          <p:spPr>
            <a:xfrm>
              <a:off x="7501113" y="2247581"/>
              <a:ext cx="654066" cy="1444929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>
              <a:stCxn id="562" idx="2"/>
              <a:endCxn id="509" idx="0"/>
            </p:cNvCxnSpPr>
            <p:nvPr/>
          </p:nvCxnSpPr>
          <p:spPr>
            <a:xfrm flipH="1">
              <a:off x="6899718" y="2247581"/>
              <a:ext cx="3642889" cy="144838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>
              <a:stCxn id="562" idx="2"/>
              <a:endCxn id="506" idx="0"/>
            </p:cNvCxnSpPr>
            <p:nvPr/>
          </p:nvCxnSpPr>
          <p:spPr>
            <a:xfrm flipH="1">
              <a:off x="8155179" y="2247581"/>
              <a:ext cx="2387428" cy="1444929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>
              <a:stCxn id="562" idx="2"/>
              <a:endCxn id="533" idx="0"/>
            </p:cNvCxnSpPr>
            <p:nvPr/>
          </p:nvCxnSpPr>
          <p:spPr>
            <a:xfrm flipH="1">
              <a:off x="9899384" y="2247581"/>
              <a:ext cx="643223" cy="145116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>
              <a:stCxn id="562" idx="2"/>
              <a:endCxn id="530" idx="0"/>
            </p:cNvCxnSpPr>
            <p:nvPr/>
          </p:nvCxnSpPr>
          <p:spPr>
            <a:xfrm>
              <a:off x="10542607" y="2247581"/>
              <a:ext cx="612238" cy="144770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>
              <a:stCxn id="558" idx="2"/>
              <a:endCxn id="533" idx="0"/>
            </p:cNvCxnSpPr>
            <p:nvPr/>
          </p:nvCxnSpPr>
          <p:spPr>
            <a:xfrm>
              <a:off x="7501113" y="2247581"/>
              <a:ext cx="2398271" cy="145116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>
              <a:stCxn id="558" idx="2"/>
              <a:endCxn id="530" idx="0"/>
            </p:cNvCxnSpPr>
            <p:nvPr/>
          </p:nvCxnSpPr>
          <p:spPr>
            <a:xfrm>
              <a:off x="7501113" y="2247581"/>
              <a:ext cx="3653732" cy="144770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8" name="Picture 58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8902" y="5256250"/>
              <a:ext cx="549095" cy="556462"/>
            </a:xfrm>
            <a:prstGeom prst="rect">
              <a:avLst/>
            </a:prstGeom>
          </p:spPr>
        </p:pic>
        <p:pic>
          <p:nvPicPr>
            <p:cNvPr id="589" name="Picture 5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4656" y="5256250"/>
              <a:ext cx="549095" cy="556462"/>
            </a:xfrm>
            <a:prstGeom prst="rect">
              <a:avLst/>
            </a:prstGeom>
          </p:spPr>
        </p:pic>
        <p:pic>
          <p:nvPicPr>
            <p:cNvPr id="590" name="Picture 58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2138" y="5250856"/>
              <a:ext cx="549095" cy="556462"/>
            </a:xfrm>
            <a:prstGeom prst="rect">
              <a:avLst/>
            </a:prstGeom>
          </p:spPr>
        </p:pic>
        <p:pic>
          <p:nvPicPr>
            <p:cNvPr id="591" name="Picture 59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58950" y="5252544"/>
              <a:ext cx="549095" cy="556462"/>
            </a:xfrm>
            <a:prstGeom prst="rect">
              <a:avLst/>
            </a:prstGeom>
          </p:spPr>
        </p:pic>
        <p:cxnSp>
          <p:nvCxnSpPr>
            <p:cNvPr id="594" name="Straight Connector 593"/>
            <p:cNvCxnSpPr/>
            <p:nvPr/>
          </p:nvCxnSpPr>
          <p:spPr>
            <a:xfrm>
              <a:off x="6748250" y="5820182"/>
              <a:ext cx="3614" cy="33568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Connector 598"/>
            <p:cNvCxnSpPr/>
            <p:nvPr/>
          </p:nvCxnSpPr>
          <p:spPr>
            <a:xfrm>
              <a:off x="8171756" y="5820182"/>
              <a:ext cx="0" cy="293286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603"/>
            <p:cNvCxnSpPr/>
            <p:nvPr/>
          </p:nvCxnSpPr>
          <p:spPr>
            <a:xfrm flipH="1">
              <a:off x="9401463" y="5782466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Connector 608"/>
            <p:cNvCxnSpPr/>
            <p:nvPr/>
          </p:nvCxnSpPr>
          <p:spPr>
            <a:xfrm flipH="1">
              <a:off x="11341896" y="5775307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1" name="Rounded Rectangle 610"/>
            <p:cNvSpPr/>
            <p:nvPr/>
          </p:nvSpPr>
          <p:spPr bwMode="ltGray">
            <a:xfrm>
              <a:off x="11248834" y="5759519"/>
              <a:ext cx="186123" cy="7955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1/0/1</a:t>
              </a:r>
            </a:p>
          </p:txBody>
        </p:sp>
        <p:cxnSp>
          <p:nvCxnSpPr>
            <p:cNvPr id="612" name="Straight Connector 611"/>
            <p:cNvCxnSpPr>
              <a:stCxn id="509" idx="2"/>
              <a:endCxn id="588" idx="0"/>
            </p:cNvCxnSpPr>
            <p:nvPr/>
          </p:nvCxnSpPr>
          <p:spPr>
            <a:xfrm>
              <a:off x="6899718" y="4258763"/>
              <a:ext cx="3732" cy="99748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Connector 614"/>
            <p:cNvCxnSpPr>
              <a:stCxn id="506" idx="2"/>
              <a:endCxn id="589" idx="0"/>
            </p:cNvCxnSpPr>
            <p:nvPr/>
          </p:nvCxnSpPr>
          <p:spPr>
            <a:xfrm>
              <a:off x="8155179" y="4255308"/>
              <a:ext cx="4025" cy="10009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Connector 617"/>
            <p:cNvCxnSpPr>
              <a:stCxn id="506" idx="2"/>
              <a:endCxn id="588" idx="0"/>
            </p:cNvCxnSpPr>
            <p:nvPr/>
          </p:nvCxnSpPr>
          <p:spPr>
            <a:xfrm flipH="1">
              <a:off x="6903450" y="4255308"/>
              <a:ext cx="1251729" cy="10009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/>
            <p:cNvCxnSpPr>
              <a:stCxn id="509" idx="2"/>
              <a:endCxn id="589" idx="0"/>
            </p:cNvCxnSpPr>
            <p:nvPr/>
          </p:nvCxnSpPr>
          <p:spPr>
            <a:xfrm>
              <a:off x="6899718" y="4258763"/>
              <a:ext cx="1259486" cy="99748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>
              <a:stCxn id="533" idx="2"/>
              <a:endCxn id="590" idx="0"/>
            </p:cNvCxnSpPr>
            <p:nvPr/>
          </p:nvCxnSpPr>
          <p:spPr>
            <a:xfrm flipH="1">
              <a:off x="9386686" y="4261542"/>
              <a:ext cx="512698" cy="98931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Straight Connector 626"/>
            <p:cNvCxnSpPr>
              <a:stCxn id="530" idx="2"/>
              <a:endCxn id="590" idx="0"/>
            </p:cNvCxnSpPr>
            <p:nvPr/>
          </p:nvCxnSpPr>
          <p:spPr>
            <a:xfrm flipH="1">
              <a:off x="9386686" y="4258087"/>
              <a:ext cx="1768159" cy="99276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Connector 629"/>
            <p:cNvCxnSpPr>
              <a:stCxn id="533" idx="2"/>
              <a:endCxn id="591" idx="0"/>
            </p:cNvCxnSpPr>
            <p:nvPr/>
          </p:nvCxnSpPr>
          <p:spPr>
            <a:xfrm>
              <a:off x="9899384" y="4261542"/>
              <a:ext cx="1434114" cy="99100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Connector 632"/>
            <p:cNvCxnSpPr>
              <a:stCxn id="530" idx="2"/>
              <a:endCxn id="591" idx="0"/>
            </p:cNvCxnSpPr>
            <p:nvPr/>
          </p:nvCxnSpPr>
          <p:spPr>
            <a:xfrm>
              <a:off x="11154845" y="4258087"/>
              <a:ext cx="178653" cy="99445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6" name="TextBox 635"/>
            <p:cNvSpPr txBox="1"/>
            <p:nvPr/>
          </p:nvSpPr>
          <p:spPr>
            <a:xfrm>
              <a:off x="7098745" y="5359079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2930-3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163" name="Rounded Rectangle 162"/>
            <p:cNvSpPr/>
            <p:nvPr/>
          </p:nvSpPr>
          <p:spPr bwMode="ltGray">
            <a:xfrm>
              <a:off x="6692791" y="5750059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37" name="Rounded Rectangle 636"/>
            <p:cNvSpPr/>
            <p:nvPr/>
          </p:nvSpPr>
          <p:spPr bwMode="ltGray">
            <a:xfrm>
              <a:off x="8107095" y="5750059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38" name="TextBox 637"/>
            <p:cNvSpPr txBox="1"/>
            <p:nvPr/>
          </p:nvSpPr>
          <p:spPr>
            <a:xfrm>
              <a:off x="8353803" y="5358870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2930-4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39" name="TextBox 638"/>
            <p:cNvSpPr txBox="1"/>
            <p:nvPr/>
          </p:nvSpPr>
          <p:spPr>
            <a:xfrm>
              <a:off x="9587936" y="5391073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2930-2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40" name="Rounded Rectangle 639"/>
            <p:cNvSpPr/>
            <p:nvPr/>
          </p:nvSpPr>
          <p:spPr bwMode="ltGray">
            <a:xfrm>
              <a:off x="9352968" y="5748681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>
              <a:off x="11528097" y="5387567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5700-1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15.136.40.196</a:t>
              </a:r>
            </a:p>
          </p:txBody>
        </p:sp>
        <p:pic>
          <p:nvPicPr>
            <p:cNvPr id="662" name="Picture 66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6380" y="5247350"/>
              <a:ext cx="549095" cy="556462"/>
            </a:xfrm>
            <a:prstGeom prst="rect">
              <a:avLst/>
            </a:prstGeom>
          </p:spPr>
        </p:pic>
        <p:cxnSp>
          <p:nvCxnSpPr>
            <p:cNvPr id="665" name="Straight Connector 664"/>
            <p:cNvCxnSpPr/>
            <p:nvPr/>
          </p:nvCxnSpPr>
          <p:spPr>
            <a:xfrm flipH="1">
              <a:off x="10365705" y="5778960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7" name="TextBox 666"/>
            <p:cNvSpPr txBox="1"/>
            <p:nvPr/>
          </p:nvSpPr>
          <p:spPr>
            <a:xfrm>
              <a:off x="10552178" y="5387567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2930-1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68" name="Rounded Rectangle 667"/>
            <p:cNvSpPr/>
            <p:nvPr/>
          </p:nvSpPr>
          <p:spPr bwMode="ltGray">
            <a:xfrm>
              <a:off x="10317210" y="5745175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</a:t>
              </a:r>
            </a:p>
          </p:txBody>
        </p:sp>
        <p:cxnSp>
          <p:nvCxnSpPr>
            <p:cNvPr id="669" name="Straight Connector 668"/>
            <p:cNvCxnSpPr>
              <a:stCxn id="533" idx="2"/>
              <a:endCxn id="662" idx="0"/>
            </p:cNvCxnSpPr>
            <p:nvPr/>
          </p:nvCxnSpPr>
          <p:spPr>
            <a:xfrm>
              <a:off x="9899384" y="4261542"/>
              <a:ext cx="451544" cy="985808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/>
            <p:cNvCxnSpPr>
              <a:stCxn id="530" idx="2"/>
              <a:endCxn id="662" idx="0"/>
            </p:cNvCxnSpPr>
            <p:nvPr/>
          </p:nvCxnSpPr>
          <p:spPr>
            <a:xfrm flipH="1">
              <a:off x="10350928" y="4258087"/>
              <a:ext cx="803917" cy="98926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Rounded Rectangle 352"/>
            <p:cNvSpPr/>
            <p:nvPr/>
          </p:nvSpPr>
          <p:spPr bwMode="ltGray">
            <a:xfrm>
              <a:off x="7211402" y="2504157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354" name="Rounded Rectangle 353"/>
            <p:cNvSpPr/>
            <p:nvPr/>
          </p:nvSpPr>
          <p:spPr bwMode="ltGray">
            <a:xfrm>
              <a:off x="7548423" y="251006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1/1/26</a:t>
              </a:r>
            </a:p>
          </p:txBody>
        </p:sp>
        <p:sp>
          <p:nvSpPr>
            <p:cNvPr id="355" name="Rounded Rectangle 354"/>
            <p:cNvSpPr/>
            <p:nvPr/>
          </p:nvSpPr>
          <p:spPr bwMode="ltGray">
            <a:xfrm>
              <a:off x="7870034" y="250998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1/1/27</a:t>
              </a:r>
            </a:p>
          </p:txBody>
        </p:sp>
        <p:sp>
          <p:nvSpPr>
            <p:cNvPr id="356" name="Rounded Rectangle 355"/>
            <p:cNvSpPr/>
            <p:nvPr/>
          </p:nvSpPr>
          <p:spPr bwMode="ltGray">
            <a:xfrm>
              <a:off x="8205373" y="250998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1/1/28</a:t>
              </a:r>
            </a:p>
          </p:txBody>
        </p:sp>
        <p:sp>
          <p:nvSpPr>
            <p:cNvPr id="357" name="Rounded Rectangle 356"/>
            <p:cNvSpPr/>
            <p:nvPr/>
          </p:nvSpPr>
          <p:spPr bwMode="ltGray">
            <a:xfrm>
              <a:off x="9595761" y="25153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1/1/25</a:t>
              </a:r>
            </a:p>
          </p:txBody>
        </p:sp>
        <p:sp>
          <p:nvSpPr>
            <p:cNvPr id="358" name="Rounded Rectangle 357"/>
            <p:cNvSpPr/>
            <p:nvPr/>
          </p:nvSpPr>
          <p:spPr bwMode="ltGray">
            <a:xfrm>
              <a:off x="9932782" y="252124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1/1/26</a:t>
              </a:r>
            </a:p>
          </p:txBody>
        </p:sp>
        <p:sp>
          <p:nvSpPr>
            <p:cNvPr id="359" name="Rounded Rectangle 358"/>
            <p:cNvSpPr/>
            <p:nvPr/>
          </p:nvSpPr>
          <p:spPr bwMode="ltGray">
            <a:xfrm>
              <a:off x="10254393" y="252115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1/1/27</a:t>
              </a:r>
            </a:p>
          </p:txBody>
        </p:sp>
        <p:sp>
          <p:nvSpPr>
            <p:cNvPr id="360" name="Rounded Rectangle 359"/>
            <p:cNvSpPr/>
            <p:nvPr/>
          </p:nvSpPr>
          <p:spPr bwMode="ltGray">
            <a:xfrm>
              <a:off x="10589732" y="252115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1/1/28</a:t>
              </a:r>
            </a:p>
          </p:txBody>
        </p:sp>
        <p:sp>
          <p:nvSpPr>
            <p:cNvPr id="361" name="Rounded Rectangle 360"/>
            <p:cNvSpPr/>
            <p:nvPr/>
          </p:nvSpPr>
          <p:spPr bwMode="ltGray">
            <a:xfrm>
              <a:off x="6877443" y="349930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2" name="Rounded Rectangle 361"/>
            <p:cNvSpPr/>
            <p:nvPr/>
          </p:nvSpPr>
          <p:spPr bwMode="ltGray">
            <a:xfrm>
              <a:off x="8006810" y="3515592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3" name="Rounded Rectangle 362"/>
            <p:cNvSpPr/>
            <p:nvPr/>
          </p:nvSpPr>
          <p:spPr bwMode="ltGray">
            <a:xfrm>
              <a:off x="9131601" y="3218110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4" name="Rounded Rectangle 363"/>
            <p:cNvSpPr/>
            <p:nvPr/>
          </p:nvSpPr>
          <p:spPr bwMode="ltGray">
            <a:xfrm>
              <a:off x="10488657" y="340855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1/1/23</a:t>
              </a:r>
            </a:p>
          </p:txBody>
        </p:sp>
        <p:sp>
          <p:nvSpPr>
            <p:cNvPr id="365" name="Rounded Rectangle 364"/>
            <p:cNvSpPr/>
            <p:nvPr/>
          </p:nvSpPr>
          <p:spPr bwMode="ltGray">
            <a:xfrm>
              <a:off x="8079874" y="312900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6" name="Rounded Rectangle 365"/>
            <p:cNvSpPr/>
            <p:nvPr/>
          </p:nvSpPr>
          <p:spPr bwMode="ltGray">
            <a:xfrm>
              <a:off x="8669736" y="323645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7" name="Rounded Rectangle 366"/>
            <p:cNvSpPr/>
            <p:nvPr/>
          </p:nvSpPr>
          <p:spPr bwMode="ltGray">
            <a:xfrm>
              <a:off x="9904465" y="3392207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8" name="Rounded Rectangle 367"/>
            <p:cNvSpPr/>
            <p:nvPr/>
          </p:nvSpPr>
          <p:spPr bwMode="ltGray">
            <a:xfrm>
              <a:off x="10952440" y="341276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1/1/24</a:t>
              </a:r>
            </a:p>
          </p:txBody>
        </p:sp>
        <p:sp>
          <p:nvSpPr>
            <p:cNvPr id="369" name="Rounded Rectangle 368"/>
            <p:cNvSpPr/>
            <p:nvPr/>
          </p:nvSpPr>
          <p:spPr bwMode="ltGray">
            <a:xfrm>
              <a:off x="6755990" y="438369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1/1/1</a:t>
              </a:r>
            </a:p>
          </p:txBody>
        </p:sp>
        <p:sp>
          <p:nvSpPr>
            <p:cNvPr id="370" name="Rounded Rectangle 369"/>
            <p:cNvSpPr/>
            <p:nvPr/>
          </p:nvSpPr>
          <p:spPr bwMode="ltGray">
            <a:xfrm>
              <a:off x="7786901" y="438989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1/1/1</a:t>
              </a:r>
            </a:p>
          </p:txBody>
        </p:sp>
        <p:sp>
          <p:nvSpPr>
            <p:cNvPr id="371" name="Rounded Rectangle 370"/>
            <p:cNvSpPr/>
            <p:nvPr/>
          </p:nvSpPr>
          <p:spPr bwMode="ltGray">
            <a:xfrm>
              <a:off x="7040887" y="438354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</a:t>
              </a:r>
            </a:p>
          </p:txBody>
        </p:sp>
        <p:sp>
          <p:nvSpPr>
            <p:cNvPr id="372" name="Rounded Rectangle 371"/>
            <p:cNvSpPr/>
            <p:nvPr/>
          </p:nvSpPr>
          <p:spPr bwMode="ltGray">
            <a:xfrm>
              <a:off x="8078028" y="438989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1/1/2</a:t>
              </a:r>
            </a:p>
          </p:txBody>
        </p:sp>
        <p:sp>
          <p:nvSpPr>
            <p:cNvPr id="373" name="Rounded Rectangle 372"/>
            <p:cNvSpPr/>
            <p:nvPr/>
          </p:nvSpPr>
          <p:spPr bwMode="ltGray">
            <a:xfrm>
              <a:off x="6754352" y="49825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49</a:t>
              </a:r>
            </a:p>
          </p:txBody>
        </p:sp>
        <p:sp>
          <p:nvSpPr>
            <p:cNvPr id="374" name="Rounded Rectangle 373"/>
            <p:cNvSpPr/>
            <p:nvPr/>
          </p:nvSpPr>
          <p:spPr bwMode="ltGray">
            <a:xfrm>
              <a:off x="7022664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50</a:t>
              </a:r>
            </a:p>
          </p:txBody>
        </p:sp>
        <p:sp>
          <p:nvSpPr>
            <p:cNvPr id="375" name="Rounded Rectangle 374"/>
            <p:cNvSpPr/>
            <p:nvPr/>
          </p:nvSpPr>
          <p:spPr bwMode="ltGray">
            <a:xfrm>
              <a:off x="7741948" y="49825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49</a:t>
              </a:r>
            </a:p>
          </p:txBody>
        </p:sp>
        <p:sp>
          <p:nvSpPr>
            <p:cNvPr id="376" name="Rounded Rectangle 375"/>
            <p:cNvSpPr/>
            <p:nvPr/>
          </p:nvSpPr>
          <p:spPr bwMode="ltGray">
            <a:xfrm>
              <a:off x="8039520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50</a:t>
              </a:r>
            </a:p>
          </p:txBody>
        </p:sp>
        <p:cxnSp>
          <p:nvCxnSpPr>
            <p:cNvPr id="378" name="Straight Connector 377"/>
            <p:cNvCxnSpPr/>
            <p:nvPr/>
          </p:nvCxnSpPr>
          <p:spPr>
            <a:xfrm>
              <a:off x="7061819" y="5819820"/>
              <a:ext cx="288" cy="35238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0" name="Rounded Rectangle 379"/>
            <p:cNvSpPr/>
            <p:nvPr/>
          </p:nvSpPr>
          <p:spPr bwMode="ltGray">
            <a:xfrm>
              <a:off x="7006360" y="5749697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84" name="Rounded Rectangle 383"/>
            <p:cNvSpPr/>
            <p:nvPr/>
          </p:nvSpPr>
          <p:spPr bwMode="ltGray">
            <a:xfrm>
              <a:off x="9349924" y="498153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25</a:t>
              </a:r>
            </a:p>
          </p:txBody>
        </p:sp>
        <p:sp>
          <p:nvSpPr>
            <p:cNvPr id="385" name="Rounded Rectangle 384"/>
            <p:cNvSpPr/>
            <p:nvPr/>
          </p:nvSpPr>
          <p:spPr bwMode="ltGray">
            <a:xfrm>
              <a:off x="9611906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26</a:t>
              </a:r>
            </a:p>
          </p:txBody>
        </p:sp>
        <p:sp>
          <p:nvSpPr>
            <p:cNvPr id="386" name="Rounded Rectangle 385"/>
            <p:cNvSpPr/>
            <p:nvPr/>
          </p:nvSpPr>
          <p:spPr bwMode="ltGray">
            <a:xfrm>
              <a:off x="9636437" y="438369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1/1/37</a:t>
              </a:r>
            </a:p>
          </p:txBody>
        </p:sp>
        <p:sp>
          <p:nvSpPr>
            <p:cNvPr id="387" name="Rounded Rectangle 386"/>
            <p:cNvSpPr/>
            <p:nvPr/>
          </p:nvSpPr>
          <p:spPr bwMode="ltGray">
            <a:xfrm>
              <a:off x="10730818" y="4323768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1/1/37</a:t>
              </a:r>
            </a:p>
          </p:txBody>
        </p:sp>
        <p:sp>
          <p:nvSpPr>
            <p:cNvPr id="401" name="Rounded Rectangle 400"/>
            <p:cNvSpPr/>
            <p:nvPr/>
          </p:nvSpPr>
          <p:spPr bwMode="ltGray">
            <a:xfrm>
              <a:off x="10770010" y="455616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1/1/7</a:t>
              </a:r>
            </a:p>
          </p:txBody>
        </p:sp>
        <p:sp>
          <p:nvSpPr>
            <p:cNvPr id="402" name="Rounded Rectangle 401"/>
            <p:cNvSpPr/>
            <p:nvPr/>
          </p:nvSpPr>
          <p:spPr bwMode="ltGray">
            <a:xfrm>
              <a:off x="10100782" y="4987294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403" name="Rounded Rectangle 402"/>
            <p:cNvSpPr/>
            <p:nvPr/>
          </p:nvSpPr>
          <p:spPr bwMode="ltGray">
            <a:xfrm>
              <a:off x="10377394" y="4993478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6" name="Rounded Rectangle 405"/>
            <p:cNvSpPr/>
            <p:nvPr/>
          </p:nvSpPr>
          <p:spPr bwMode="ltGray">
            <a:xfrm>
              <a:off x="10227139" y="451087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1/1/39</a:t>
              </a:r>
            </a:p>
          </p:txBody>
        </p:sp>
        <p:sp>
          <p:nvSpPr>
            <p:cNvPr id="407" name="Rounded Rectangle 406"/>
            <p:cNvSpPr/>
            <p:nvPr/>
          </p:nvSpPr>
          <p:spPr bwMode="ltGray">
            <a:xfrm>
              <a:off x="11086107" y="439074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1/1/39</a:t>
              </a:r>
            </a:p>
          </p:txBody>
        </p:sp>
        <p:sp>
          <p:nvSpPr>
            <p:cNvPr id="409" name="Rounded Rectangle 408"/>
            <p:cNvSpPr/>
            <p:nvPr/>
          </p:nvSpPr>
          <p:spPr bwMode="ltGray">
            <a:xfrm>
              <a:off x="10892068" y="498808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1/0/49</a:t>
              </a:r>
            </a:p>
          </p:txBody>
        </p:sp>
        <p:sp>
          <p:nvSpPr>
            <p:cNvPr id="410" name="Rounded Rectangle 409"/>
            <p:cNvSpPr/>
            <p:nvPr/>
          </p:nvSpPr>
          <p:spPr bwMode="ltGray">
            <a:xfrm>
              <a:off x="11249699" y="4994620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1/0/50</a:t>
              </a:r>
            </a:p>
          </p:txBody>
        </p:sp>
        <p:sp>
          <p:nvSpPr>
            <p:cNvPr id="404" name="Rounded Rectangle 403"/>
            <p:cNvSpPr/>
            <p:nvPr/>
          </p:nvSpPr>
          <p:spPr bwMode="ltGray">
            <a:xfrm>
              <a:off x="6822024" y="2648720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192.168.3.0/31</a:t>
              </a:r>
            </a:p>
          </p:txBody>
        </p:sp>
        <p:sp>
          <p:nvSpPr>
            <p:cNvPr id="408" name="Rounded Rectangle 407"/>
            <p:cNvSpPr/>
            <p:nvPr/>
          </p:nvSpPr>
          <p:spPr bwMode="ltGray">
            <a:xfrm>
              <a:off x="7460219" y="2670959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192.168.3.2/31</a:t>
              </a:r>
            </a:p>
          </p:txBody>
        </p:sp>
        <p:sp>
          <p:nvSpPr>
            <p:cNvPr id="424" name="Rounded Rectangle 423"/>
            <p:cNvSpPr/>
            <p:nvPr/>
          </p:nvSpPr>
          <p:spPr bwMode="ltGray">
            <a:xfrm>
              <a:off x="8071229" y="2780234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192.168.3.4/31</a:t>
              </a:r>
            </a:p>
          </p:txBody>
        </p:sp>
        <p:sp>
          <p:nvSpPr>
            <p:cNvPr id="425" name="Rounded Rectangle 424"/>
            <p:cNvSpPr/>
            <p:nvPr/>
          </p:nvSpPr>
          <p:spPr bwMode="ltGray">
            <a:xfrm>
              <a:off x="8435542" y="265103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192.168.3.6/31</a:t>
              </a:r>
            </a:p>
          </p:txBody>
        </p:sp>
        <p:sp>
          <p:nvSpPr>
            <p:cNvPr id="444" name="Rounded Rectangle 443"/>
            <p:cNvSpPr/>
            <p:nvPr/>
          </p:nvSpPr>
          <p:spPr bwMode="ltGray">
            <a:xfrm>
              <a:off x="9050440" y="265103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192.168.3.8/31</a:t>
              </a:r>
            </a:p>
          </p:txBody>
        </p:sp>
        <p:sp>
          <p:nvSpPr>
            <p:cNvPr id="445" name="Rounded Rectangle 444"/>
            <p:cNvSpPr/>
            <p:nvPr/>
          </p:nvSpPr>
          <p:spPr bwMode="ltGray">
            <a:xfrm>
              <a:off x="9219251" y="2786056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192.168.3.10/31</a:t>
              </a:r>
            </a:p>
          </p:txBody>
        </p:sp>
        <p:sp>
          <p:nvSpPr>
            <p:cNvPr id="449" name="Rounded Rectangle 448"/>
            <p:cNvSpPr/>
            <p:nvPr/>
          </p:nvSpPr>
          <p:spPr bwMode="ltGray">
            <a:xfrm>
              <a:off x="9894361" y="2792555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192.168.3.12/31</a:t>
              </a:r>
            </a:p>
          </p:txBody>
        </p:sp>
        <p:sp>
          <p:nvSpPr>
            <p:cNvPr id="451" name="Rounded Rectangle 450"/>
            <p:cNvSpPr/>
            <p:nvPr/>
          </p:nvSpPr>
          <p:spPr bwMode="ltGray">
            <a:xfrm>
              <a:off x="10619214" y="279206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192.168.3.14/31</a:t>
              </a:r>
            </a:p>
          </p:txBody>
        </p:sp>
        <p:sp>
          <p:nvSpPr>
            <p:cNvPr id="400" name="Rounded Rectangle 399"/>
            <p:cNvSpPr/>
            <p:nvPr/>
          </p:nvSpPr>
          <p:spPr bwMode="ltGray">
            <a:xfrm>
              <a:off x="9935427" y="460080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1/1/7</a:t>
              </a:r>
            </a:p>
          </p:txBody>
        </p:sp>
        <p:sp>
          <p:nvSpPr>
            <p:cNvPr id="596" name="Rounded Rectangle 595"/>
            <p:cNvSpPr/>
            <p:nvPr/>
          </p:nvSpPr>
          <p:spPr bwMode="ltGray">
            <a:xfrm>
              <a:off x="7245439" y="3807568"/>
              <a:ext cx="566616" cy="8118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192.168.0.0/31</a:t>
              </a:r>
            </a:p>
          </p:txBody>
        </p:sp>
        <p:sp>
          <p:nvSpPr>
            <p:cNvPr id="601" name="Rounded Rectangle 600"/>
            <p:cNvSpPr/>
            <p:nvPr/>
          </p:nvSpPr>
          <p:spPr bwMode="ltGray">
            <a:xfrm>
              <a:off x="10270765" y="3807568"/>
              <a:ext cx="566616" cy="8118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192.168.0.2/31</a:t>
              </a:r>
            </a:p>
          </p:txBody>
        </p:sp>
        <p:sp>
          <p:nvSpPr>
            <p:cNvPr id="617" name="Oval 616"/>
            <p:cNvSpPr/>
            <p:nvPr/>
          </p:nvSpPr>
          <p:spPr bwMode="ltGray">
            <a:xfrm rot="877680">
              <a:off x="6847169" y="5101044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19" name="Oval 618"/>
            <p:cNvSpPr/>
            <p:nvPr/>
          </p:nvSpPr>
          <p:spPr bwMode="ltGray">
            <a:xfrm rot="20722320" flipH="1">
              <a:off x="7955964" y="5098678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1" name="Oval 630"/>
            <p:cNvSpPr/>
            <p:nvPr/>
          </p:nvSpPr>
          <p:spPr bwMode="ltGray">
            <a:xfrm rot="1860320">
              <a:off x="9401325" y="5095576"/>
              <a:ext cx="222819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2" name="Oval 631"/>
            <p:cNvSpPr/>
            <p:nvPr/>
          </p:nvSpPr>
          <p:spPr bwMode="ltGray">
            <a:xfrm>
              <a:off x="10241991" y="5090280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34" name="Oval 633"/>
            <p:cNvSpPr/>
            <p:nvPr/>
          </p:nvSpPr>
          <p:spPr bwMode="ltGray">
            <a:xfrm rot="20394253">
              <a:off x="11145056" y="5105752"/>
              <a:ext cx="222819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sp>
          <p:nvSpPr>
            <p:cNvPr id="649" name="Rounded Rectangle 648"/>
            <p:cNvSpPr/>
            <p:nvPr/>
          </p:nvSpPr>
          <p:spPr bwMode="ltGray">
            <a:xfrm>
              <a:off x="6848445" y="4842652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1</a:t>
              </a:r>
            </a:p>
          </p:txBody>
        </p:sp>
        <p:sp>
          <p:nvSpPr>
            <p:cNvPr id="656" name="Rounded Rectangle 655"/>
            <p:cNvSpPr/>
            <p:nvPr/>
          </p:nvSpPr>
          <p:spPr bwMode="ltGray">
            <a:xfrm>
              <a:off x="7745157" y="4845672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2</a:t>
              </a:r>
            </a:p>
          </p:txBody>
        </p:sp>
        <p:sp>
          <p:nvSpPr>
            <p:cNvPr id="658" name="Rounded Rectangle 657"/>
            <p:cNvSpPr/>
            <p:nvPr/>
          </p:nvSpPr>
          <p:spPr bwMode="ltGray">
            <a:xfrm>
              <a:off x="9516425" y="4837448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4"/>
                  </a:solidFill>
                </a:rPr>
                <a:t>LAG 37</a:t>
              </a:r>
            </a:p>
          </p:txBody>
        </p:sp>
        <p:pic>
          <p:nvPicPr>
            <p:cNvPr id="659" name="Picture 65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504" y="6116326"/>
              <a:ext cx="404309" cy="404309"/>
            </a:xfrm>
            <a:prstGeom prst="rect">
              <a:avLst/>
            </a:prstGeom>
          </p:spPr>
        </p:pic>
        <p:pic>
          <p:nvPicPr>
            <p:cNvPr id="660" name="Picture 65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8019" y="6116326"/>
              <a:ext cx="404309" cy="404309"/>
            </a:xfrm>
            <a:prstGeom prst="rect">
              <a:avLst/>
            </a:prstGeom>
          </p:spPr>
        </p:pic>
        <p:sp>
          <p:nvSpPr>
            <p:cNvPr id="671" name="Rounded Rectangle 670"/>
            <p:cNvSpPr/>
            <p:nvPr/>
          </p:nvSpPr>
          <p:spPr bwMode="ltGray">
            <a:xfrm>
              <a:off x="5926848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vubu2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10.1.10.10</a:t>
              </a:r>
            </a:p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00:50:56:8e:61:91</a:t>
              </a:r>
            </a:p>
          </p:txBody>
        </p:sp>
        <p:pic>
          <p:nvPicPr>
            <p:cNvPr id="674" name="Picture 67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6839" y="6116326"/>
              <a:ext cx="404309" cy="404309"/>
            </a:xfrm>
            <a:prstGeom prst="rect">
              <a:avLst/>
            </a:prstGeom>
          </p:spPr>
        </p:pic>
        <p:sp>
          <p:nvSpPr>
            <p:cNvPr id="675" name="Rounded Rectangle 674"/>
            <p:cNvSpPr/>
            <p:nvPr/>
          </p:nvSpPr>
          <p:spPr bwMode="ltGray">
            <a:xfrm>
              <a:off x="9323796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vlinux27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10.1.10.11</a:t>
              </a:r>
            </a:p>
            <a:p>
              <a:pPr>
                <a:lnSpc>
                  <a:spcPct val="90000"/>
                </a:lnSpc>
              </a:pPr>
              <a:r>
                <a:rPr lang="en-US" sz="600" b="1" dirty="0">
                  <a:solidFill>
                    <a:schemeClr val="accent3">
                      <a:lumMod val="75000"/>
                    </a:schemeClr>
                  </a:solidFill>
                </a:rPr>
                <a:t>00:50:56:86:2d:79</a:t>
              </a:r>
            </a:p>
          </p:txBody>
        </p:sp>
        <p:pic>
          <p:nvPicPr>
            <p:cNvPr id="679" name="Picture 67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1891" y="6116326"/>
              <a:ext cx="404309" cy="404309"/>
            </a:xfrm>
            <a:prstGeom prst="rect">
              <a:avLst/>
            </a:prstGeom>
          </p:spPr>
        </p:pic>
        <p:sp>
          <p:nvSpPr>
            <p:cNvPr id="680" name="Rounded Rectangle 679"/>
            <p:cNvSpPr/>
            <p:nvPr/>
          </p:nvSpPr>
          <p:spPr bwMode="ltGray">
            <a:xfrm>
              <a:off x="11168848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vlinux5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10.1.12.10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00:50:56:80:53:54</a:t>
              </a:r>
            </a:p>
          </p:txBody>
        </p:sp>
        <p:sp>
          <p:nvSpPr>
            <p:cNvPr id="335" name="Rounded Rectangle 334"/>
            <p:cNvSpPr/>
            <p:nvPr/>
          </p:nvSpPr>
          <p:spPr bwMode="ltGray">
            <a:xfrm>
              <a:off x="6225417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10</a:t>
              </a:r>
            </a:p>
          </p:txBody>
        </p:sp>
        <p:sp>
          <p:nvSpPr>
            <p:cNvPr id="338" name="Rounded Rectangle 337"/>
            <p:cNvSpPr/>
            <p:nvPr/>
          </p:nvSpPr>
          <p:spPr bwMode="ltGray">
            <a:xfrm>
              <a:off x="9596230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10</a:t>
              </a:r>
            </a:p>
          </p:txBody>
        </p:sp>
        <p:sp>
          <p:nvSpPr>
            <p:cNvPr id="339" name="Rounded Rectangle 338"/>
            <p:cNvSpPr/>
            <p:nvPr/>
          </p:nvSpPr>
          <p:spPr bwMode="ltGray">
            <a:xfrm>
              <a:off x="11432024" y="6289301"/>
              <a:ext cx="334062" cy="10258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12</a:t>
              </a:r>
            </a:p>
          </p:txBody>
        </p:sp>
        <p:sp>
          <p:nvSpPr>
            <p:cNvPr id="348" name="Rounded Rectangle 347"/>
            <p:cNvSpPr/>
            <p:nvPr/>
          </p:nvSpPr>
          <p:spPr bwMode="ltGray">
            <a:xfrm>
              <a:off x="8061134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vubu3</a:t>
              </a:r>
              <a:b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10.2.20.10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00:50:56:8e:32:e8</a:t>
              </a:r>
            </a:p>
          </p:txBody>
        </p:sp>
        <p:sp>
          <p:nvSpPr>
            <p:cNvPr id="349" name="Rounded Rectangle 348"/>
            <p:cNvSpPr/>
            <p:nvPr/>
          </p:nvSpPr>
          <p:spPr bwMode="ltGray">
            <a:xfrm>
              <a:off x="8336504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VLAN 20</a:t>
              </a:r>
            </a:p>
          </p:txBody>
        </p:sp>
        <p:pic>
          <p:nvPicPr>
            <p:cNvPr id="392" name="Picture 39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6717" y="6121776"/>
              <a:ext cx="404309" cy="404309"/>
            </a:xfrm>
            <a:prstGeom prst="rect">
              <a:avLst/>
            </a:prstGeom>
          </p:spPr>
        </p:pic>
        <p:sp>
          <p:nvSpPr>
            <p:cNvPr id="393" name="Rounded Rectangle 392"/>
            <p:cNvSpPr/>
            <p:nvPr/>
          </p:nvSpPr>
          <p:spPr bwMode="ltGray">
            <a:xfrm>
              <a:off x="6993674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vubu4</a:t>
              </a:r>
              <a:b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10.1.11.10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75000"/>
                    </a:schemeClr>
                  </a:solidFill>
                </a:rPr>
                <a:t> 00:50:56:8e:4d:9c</a:t>
              </a:r>
            </a:p>
          </p:txBody>
        </p:sp>
        <p:sp>
          <p:nvSpPr>
            <p:cNvPr id="395" name="Rounded Rectangle 394"/>
            <p:cNvSpPr/>
            <p:nvPr/>
          </p:nvSpPr>
          <p:spPr bwMode="ltGray">
            <a:xfrm>
              <a:off x="7266108" y="6289301"/>
              <a:ext cx="334062" cy="1025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3">
                      <a:lumMod val="50000"/>
                    </a:schemeClr>
                  </a:solidFill>
                </a:rPr>
                <a:t>VLAN 11</a:t>
              </a:r>
            </a:p>
          </p:txBody>
        </p:sp>
        <p:pic>
          <p:nvPicPr>
            <p:cNvPr id="382" name="Picture 38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7656" y="6111974"/>
              <a:ext cx="404309" cy="404309"/>
            </a:xfrm>
            <a:prstGeom prst="rect">
              <a:avLst/>
            </a:prstGeom>
          </p:spPr>
        </p:pic>
        <p:sp>
          <p:nvSpPr>
            <p:cNvPr id="399" name="Rounded Rectangle 398"/>
            <p:cNvSpPr/>
            <p:nvPr/>
          </p:nvSpPr>
          <p:spPr bwMode="ltGray">
            <a:xfrm>
              <a:off x="10270771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vubu6</a:t>
              </a:r>
              <a:b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10.2.20.11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00:50:56:8e:6b:d8</a:t>
              </a:r>
            </a:p>
          </p:txBody>
        </p:sp>
        <p:sp>
          <p:nvSpPr>
            <p:cNvPr id="405" name="Rounded Rectangle 404"/>
            <p:cNvSpPr/>
            <p:nvPr/>
          </p:nvSpPr>
          <p:spPr bwMode="ltGray">
            <a:xfrm>
              <a:off x="10546141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1">
                      <a:lumMod val="75000"/>
                    </a:schemeClr>
                  </a:solidFill>
                </a:rPr>
                <a:t>VLAN 20</a:t>
              </a:r>
            </a:p>
          </p:txBody>
        </p:sp>
        <p:sp>
          <p:nvSpPr>
            <p:cNvPr id="181" name="Rounded Rectangle 180"/>
            <p:cNvSpPr/>
            <p:nvPr/>
          </p:nvSpPr>
          <p:spPr bwMode="ltGray">
            <a:xfrm>
              <a:off x="7388090" y="4181285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2"/>
                  </a:solidFill>
                </a:rPr>
                <a:t>VLAN 2</a:t>
              </a:r>
            </a:p>
          </p:txBody>
        </p:sp>
        <p:sp>
          <p:nvSpPr>
            <p:cNvPr id="182" name="Rounded Rectangle 181"/>
            <p:cNvSpPr/>
            <p:nvPr/>
          </p:nvSpPr>
          <p:spPr bwMode="ltGray">
            <a:xfrm>
              <a:off x="10369420" y="4177253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chemeClr val="accent2"/>
                  </a:solidFill>
                </a:rPr>
                <a:t>VLAN 2</a:t>
              </a:r>
            </a:p>
          </p:txBody>
        </p:sp>
      </p:grpSp>
      <p:sp>
        <p:nvSpPr>
          <p:cNvPr id="169" name="Freeform 168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340158" y="3902013"/>
            <a:ext cx="6038105" cy="20621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show mac-address-table detail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MAC age-time            : 300 seconds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Number of MAC addresses : 10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MAC Address          VLAN     Type                      Port       Age        Denied never_ageout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54:80:28:fc:5c:00    1        dynamic                   lag256     300        false  false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54:80:28:fc:5c:00    2        dynamic                   lag256     300        false  false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00:50:56:86:2d:79    10       evpn                      vxlan1     300        false  true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00:50:56:8e:61:91    10       dynamic                   lag1       300        false  false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54:80:28:fc:5c:00    10       dynamic                   lag256     300        false  false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00:50:56:8e:4d:9c    11       dynamic                   lag1       300        false  false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54:80:28:fc:5c:00    11       dynamic                   lag256     300        false  false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00:50:56:8e:6b:d8    20       evpn                      vxlan1     300        false  true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00:50:56:8e:32:e8    20       dynamic                   lag2       300        false  false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54:80:28:fc:5c:00    20       dynamic                   lag256     300        false  false</a:t>
            </a:r>
          </a:p>
        </p:txBody>
      </p:sp>
      <p:sp>
        <p:nvSpPr>
          <p:cNvPr id="3" name="Rounded Rectangle 2"/>
          <p:cNvSpPr/>
          <p:nvPr/>
        </p:nvSpPr>
        <p:spPr bwMode="ltGray">
          <a:xfrm>
            <a:off x="330959" y="2560319"/>
            <a:ext cx="4855433" cy="114301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5" name="Rounded Rectangle 174"/>
          <p:cNvSpPr/>
          <p:nvPr/>
        </p:nvSpPr>
        <p:spPr bwMode="ltGray">
          <a:xfrm>
            <a:off x="322143" y="4921264"/>
            <a:ext cx="5722385" cy="12280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6" name="Rounded Rectangle 175"/>
          <p:cNvSpPr/>
          <p:nvPr/>
        </p:nvSpPr>
        <p:spPr bwMode="ltGray">
          <a:xfrm>
            <a:off x="9236840" y="6109377"/>
            <a:ext cx="832244" cy="66799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82408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Spine-2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72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2A45"/>
                </a:solidFill>
                <a:effectLst/>
                <a:uLnTx/>
                <a:uFillTx/>
                <a:latin typeface="Arial"/>
                <a:ea typeface="Open Sans Light" panose="020B0306030504020204" pitchFamily="34" charset="0"/>
                <a:cs typeface="Open Sans Light" panose="020B0306030504020204" pitchFamily="34" charset="0"/>
              </a:rPr>
              <a:t>Routing</a:t>
            </a:r>
          </a:p>
        </p:txBody>
      </p:sp>
      <p:sp>
        <p:nvSpPr>
          <p:cNvPr id="177" name="Rounded Rectangle 176"/>
          <p:cNvSpPr/>
          <p:nvPr/>
        </p:nvSpPr>
        <p:spPr bwMode="ltGray">
          <a:xfrm>
            <a:off x="10078586" y="1573362"/>
            <a:ext cx="1436048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8" name="TextBox 177"/>
          <p:cNvSpPr txBox="1"/>
          <p:nvPr/>
        </p:nvSpPr>
        <p:spPr>
          <a:xfrm>
            <a:off x="10339442" y="1256287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Spine-2</a:t>
            </a: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0" name="Rounded Rectangle 179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5882030" y="3021498"/>
            <a:ext cx="6262642" cy="383650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69" name="Rectangle 168"/>
          <p:cNvSpPr/>
          <p:nvPr/>
        </p:nvSpPr>
        <p:spPr>
          <a:xfrm>
            <a:off x="340158" y="1540191"/>
            <a:ext cx="5640160" cy="47705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router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router-id 192.168.1.2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 optional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max-metric router-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lsa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include-stub on-startup 300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passive-interface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area 0.0.0.0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router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65001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router-id 192.168.1.2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 optional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trap-enable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fast-external-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fallover</a:t>
            </a:r>
            <a:endParaRPr lang="en-US" sz="800" i="1" dirty="0"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log-neighbor-changes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deterministic-med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always-compare-med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leaf peer-group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leaf remote-as 65001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leaf description Leaf RR clients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 optional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neighbor leaf password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neighbor leaf fall-over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leaf update-source loopback 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192.168.1.3 peer-group leaf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192.168.1.4 peer-group leaf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192.168.1.5 peer-group leaf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192.168.1.6 peer-group leaf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address-family l2vpn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leaf route-reflector-client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leaf send-community extended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192.168.1.3 activate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192.168.1.4 activate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192.168.1.5 activate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192.168.1.6 activate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exit-address-family</a:t>
            </a:r>
          </a:p>
        </p:txBody>
      </p:sp>
    </p:spTree>
    <p:extLst>
      <p:ext uri="{BB962C8B-B14F-4D97-AF65-F5344CB8AC3E}">
        <p14:creationId xmlns:p14="http://schemas.microsoft.com/office/powerpoint/2010/main" val="39368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8300"/>
                </a:solidFill>
              </a:rPr>
              <a:t>EVPN MAC-IP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rgbClr val="0D2A45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82030" y="1684783"/>
            <a:ext cx="6432674" cy="5034011"/>
            <a:chOff x="5882030" y="1684783"/>
            <a:chExt cx="6432674" cy="5034011"/>
          </a:xfrm>
        </p:grpSpPr>
        <p:sp>
          <p:nvSpPr>
            <p:cNvPr id="517" name="Rounded Rectangle 516"/>
            <p:cNvSpPr/>
            <p:nvPr/>
          </p:nvSpPr>
          <p:spPr bwMode="ltGray">
            <a:xfrm>
              <a:off x="9587832" y="3659471"/>
              <a:ext cx="1870892" cy="64230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srgbClr val="FF8300"/>
                </a:solidFill>
              </a:endParaRPr>
            </a:p>
          </p:txBody>
        </p:sp>
        <p:sp>
          <p:nvSpPr>
            <p:cNvPr id="493" name="Rounded Rectangle 492"/>
            <p:cNvSpPr/>
            <p:nvPr/>
          </p:nvSpPr>
          <p:spPr bwMode="ltGray">
            <a:xfrm>
              <a:off x="6588166" y="3656692"/>
              <a:ext cx="1870892" cy="64230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srgbClr val="FF8300"/>
                </a:solidFill>
              </a:endParaRPr>
            </a:p>
          </p:txBody>
        </p:sp>
        <p:cxnSp>
          <p:nvCxnSpPr>
            <p:cNvPr id="494" name="Straight Connector 493"/>
            <p:cNvCxnSpPr/>
            <p:nvPr/>
          </p:nvCxnSpPr>
          <p:spPr>
            <a:xfrm>
              <a:off x="7131639" y="4119899"/>
              <a:ext cx="7939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5" name="Oval 494"/>
            <p:cNvSpPr/>
            <p:nvPr/>
          </p:nvSpPr>
          <p:spPr bwMode="ltGray">
            <a:xfrm>
              <a:off x="7466247" y="3916049"/>
              <a:ext cx="76694" cy="257337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cxnSp>
          <p:nvCxnSpPr>
            <p:cNvPr id="496" name="Straight Connector 495"/>
            <p:cNvCxnSpPr/>
            <p:nvPr/>
          </p:nvCxnSpPr>
          <p:spPr>
            <a:xfrm>
              <a:off x="7131639" y="3977238"/>
              <a:ext cx="77032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7" name="Rounded Rectangle 496"/>
            <p:cNvSpPr/>
            <p:nvPr/>
          </p:nvSpPr>
          <p:spPr bwMode="ltGray">
            <a:xfrm>
              <a:off x="7159307" y="3892698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1/1/49</a:t>
              </a:r>
            </a:p>
          </p:txBody>
        </p:sp>
        <p:sp>
          <p:nvSpPr>
            <p:cNvPr id="498" name="Rounded Rectangle 497"/>
            <p:cNvSpPr/>
            <p:nvPr/>
          </p:nvSpPr>
          <p:spPr bwMode="ltGray">
            <a:xfrm>
              <a:off x="7666005" y="3886750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1/1/49</a:t>
              </a:r>
            </a:p>
          </p:txBody>
        </p:sp>
        <p:sp>
          <p:nvSpPr>
            <p:cNvPr id="500" name="Rounded Rectangle 499"/>
            <p:cNvSpPr/>
            <p:nvPr/>
          </p:nvSpPr>
          <p:spPr bwMode="ltGray">
            <a:xfrm>
              <a:off x="7113385" y="3923234"/>
              <a:ext cx="868340" cy="26002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rgbClr val="646569"/>
                  </a:solidFill>
                </a:rPr>
                <a:t>ISL (LAG256)</a:t>
              </a:r>
            </a:p>
          </p:txBody>
        </p:sp>
        <p:cxnSp>
          <p:nvCxnSpPr>
            <p:cNvPr id="501" name="Straight Connector 500"/>
            <p:cNvCxnSpPr/>
            <p:nvPr/>
          </p:nvCxnSpPr>
          <p:spPr>
            <a:xfrm>
              <a:off x="7121907" y="3798959"/>
              <a:ext cx="78005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" name="TextBox 501"/>
            <p:cNvSpPr txBox="1"/>
            <p:nvPr/>
          </p:nvSpPr>
          <p:spPr>
            <a:xfrm>
              <a:off x="5882030" y="3763369"/>
              <a:ext cx="769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46569"/>
                  </a:solidFill>
                </a:rPr>
                <a:t>8325-1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15.136.40.237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L0: 192.168.1.3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L1: 192.168.11.3</a:t>
              </a:r>
            </a:p>
          </p:txBody>
        </p:sp>
        <p:sp>
          <p:nvSpPr>
            <p:cNvPr id="503" name="TextBox 502"/>
            <p:cNvSpPr txBox="1"/>
            <p:nvPr/>
          </p:nvSpPr>
          <p:spPr>
            <a:xfrm>
              <a:off x="8394416" y="3770497"/>
              <a:ext cx="786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8325-2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15.136.40.238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L1: 192.168.11.3</a:t>
              </a:r>
            </a:p>
          </p:txBody>
        </p:sp>
        <p:grpSp>
          <p:nvGrpSpPr>
            <p:cNvPr id="504" name="Group 503"/>
            <p:cNvGrpSpPr/>
            <p:nvPr/>
          </p:nvGrpSpPr>
          <p:grpSpPr>
            <a:xfrm>
              <a:off x="7884656" y="3692510"/>
              <a:ext cx="541045" cy="562798"/>
              <a:chOff x="2255870" y="791793"/>
              <a:chExt cx="541045" cy="562798"/>
            </a:xfrm>
          </p:grpSpPr>
          <p:sp>
            <p:nvSpPr>
              <p:cNvPr id="505" name="Rounded Rectangle 504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>
                  <a:solidFill>
                    <a:prstClr val="white"/>
                  </a:solidFill>
                </a:endParaRPr>
              </a:p>
            </p:txBody>
          </p:sp>
          <p:pic>
            <p:nvPicPr>
              <p:cNvPr id="506" name="Picture 50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grpSp>
          <p:nvGrpSpPr>
            <p:cNvPr id="507" name="Group 506"/>
            <p:cNvGrpSpPr/>
            <p:nvPr/>
          </p:nvGrpSpPr>
          <p:grpSpPr>
            <a:xfrm>
              <a:off x="6629195" y="3695965"/>
              <a:ext cx="541045" cy="562798"/>
              <a:chOff x="2255870" y="791793"/>
              <a:chExt cx="541045" cy="562798"/>
            </a:xfrm>
          </p:grpSpPr>
          <p:sp>
            <p:nvSpPr>
              <p:cNvPr id="508" name="Rounded Rectangle 507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>
                  <a:solidFill>
                    <a:prstClr val="white"/>
                  </a:solidFill>
                </a:endParaRPr>
              </a:p>
            </p:txBody>
          </p:sp>
          <p:pic>
            <p:nvPicPr>
              <p:cNvPr id="509" name="Picture 50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11" name="Rounded Rectangle 510"/>
            <p:cNvSpPr/>
            <p:nvPr/>
          </p:nvSpPr>
          <p:spPr bwMode="ltGray">
            <a:xfrm>
              <a:off x="7161875" y="4130664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1/1/50</a:t>
              </a:r>
            </a:p>
          </p:txBody>
        </p:sp>
        <p:sp>
          <p:nvSpPr>
            <p:cNvPr id="512" name="Rounded Rectangle 511"/>
            <p:cNvSpPr/>
            <p:nvPr/>
          </p:nvSpPr>
          <p:spPr bwMode="ltGray">
            <a:xfrm>
              <a:off x="7668573" y="4124716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1/1/50</a:t>
              </a:r>
            </a:p>
          </p:txBody>
        </p:sp>
        <p:sp>
          <p:nvSpPr>
            <p:cNvPr id="513" name="Rounded Rectangle 512"/>
            <p:cNvSpPr/>
            <p:nvPr/>
          </p:nvSpPr>
          <p:spPr bwMode="ltGray">
            <a:xfrm>
              <a:off x="7155376" y="3713885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1/1/41</a:t>
              </a:r>
            </a:p>
          </p:txBody>
        </p:sp>
        <p:sp>
          <p:nvSpPr>
            <p:cNvPr id="514" name="Rounded Rectangle 513"/>
            <p:cNvSpPr/>
            <p:nvPr/>
          </p:nvSpPr>
          <p:spPr bwMode="ltGray">
            <a:xfrm>
              <a:off x="7662074" y="3707937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1/1/41</a:t>
              </a:r>
            </a:p>
          </p:txBody>
        </p:sp>
        <p:cxnSp>
          <p:nvCxnSpPr>
            <p:cNvPr id="518" name="Straight Connector 517"/>
            <p:cNvCxnSpPr/>
            <p:nvPr/>
          </p:nvCxnSpPr>
          <p:spPr>
            <a:xfrm>
              <a:off x="10131305" y="4122678"/>
              <a:ext cx="7939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Oval 518"/>
            <p:cNvSpPr/>
            <p:nvPr/>
          </p:nvSpPr>
          <p:spPr bwMode="ltGray">
            <a:xfrm>
              <a:off x="10465913" y="3918828"/>
              <a:ext cx="76694" cy="257337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cxnSp>
          <p:nvCxnSpPr>
            <p:cNvPr id="520" name="Straight Connector 519"/>
            <p:cNvCxnSpPr/>
            <p:nvPr/>
          </p:nvCxnSpPr>
          <p:spPr>
            <a:xfrm>
              <a:off x="10131305" y="3980017"/>
              <a:ext cx="77032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1" name="Rounded Rectangle 520"/>
            <p:cNvSpPr/>
            <p:nvPr/>
          </p:nvSpPr>
          <p:spPr bwMode="ltGray">
            <a:xfrm>
              <a:off x="10158973" y="3895477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1/1/55</a:t>
              </a:r>
            </a:p>
          </p:txBody>
        </p:sp>
        <p:sp>
          <p:nvSpPr>
            <p:cNvPr id="522" name="Rounded Rectangle 521"/>
            <p:cNvSpPr/>
            <p:nvPr/>
          </p:nvSpPr>
          <p:spPr bwMode="ltGray">
            <a:xfrm>
              <a:off x="10665671" y="3889529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1/1/55</a:t>
              </a:r>
            </a:p>
          </p:txBody>
        </p:sp>
        <p:sp>
          <p:nvSpPr>
            <p:cNvPr id="524" name="Rounded Rectangle 523"/>
            <p:cNvSpPr/>
            <p:nvPr/>
          </p:nvSpPr>
          <p:spPr bwMode="ltGray">
            <a:xfrm>
              <a:off x="10113051" y="3926013"/>
              <a:ext cx="868340" cy="26002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rgbClr val="646569"/>
                  </a:solidFill>
                </a:rPr>
                <a:t>ISL (LAG256)</a:t>
              </a:r>
            </a:p>
          </p:txBody>
        </p:sp>
        <p:cxnSp>
          <p:nvCxnSpPr>
            <p:cNvPr id="525" name="Straight Connector 524"/>
            <p:cNvCxnSpPr/>
            <p:nvPr/>
          </p:nvCxnSpPr>
          <p:spPr>
            <a:xfrm>
              <a:off x="10121573" y="3801738"/>
              <a:ext cx="78005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6" name="TextBox 525"/>
            <p:cNvSpPr txBox="1"/>
            <p:nvPr/>
          </p:nvSpPr>
          <p:spPr>
            <a:xfrm>
              <a:off x="8896326" y="3773276"/>
              <a:ext cx="76937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46569"/>
                  </a:solidFill>
                </a:rPr>
                <a:t>8325-3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15.136.40.233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L0: 192.168.1.5</a:t>
              </a:r>
            </a:p>
            <a:p>
              <a:pPr algn="r"/>
              <a:r>
                <a:rPr lang="en-US" sz="600" dirty="0">
                  <a:solidFill>
                    <a:srgbClr val="646569"/>
                  </a:solidFill>
                </a:rPr>
                <a:t>L1: 192.168.11.5</a:t>
              </a:r>
            </a:p>
            <a:p>
              <a:pPr algn="r"/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527" name="TextBox 526"/>
            <p:cNvSpPr txBox="1"/>
            <p:nvPr/>
          </p:nvSpPr>
          <p:spPr>
            <a:xfrm>
              <a:off x="11394082" y="3773276"/>
              <a:ext cx="786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8325-4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15.136.40.234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L1: 192.168.11.5</a:t>
              </a:r>
            </a:p>
          </p:txBody>
        </p:sp>
        <p:grpSp>
          <p:nvGrpSpPr>
            <p:cNvPr id="528" name="Group 527"/>
            <p:cNvGrpSpPr/>
            <p:nvPr/>
          </p:nvGrpSpPr>
          <p:grpSpPr>
            <a:xfrm>
              <a:off x="10884322" y="3695289"/>
              <a:ext cx="541045" cy="562798"/>
              <a:chOff x="2255870" y="791793"/>
              <a:chExt cx="541045" cy="562798"/>
            </a:xfrm>
          </p:grpSpPr>
          <p:sp>
            <p:nvSpPr>
              <p:cNvPr id="529" name="Rounded Rectangle 528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>
                  <a:solidFill>
                    <a:prstClr val="white"/>
                  </a:solidFill>
                </a:endParaRPr>
              </a:p>
            </p:txBody>
          </p:sp>
          <p:pic>
            <p:nvPicPr>
              <p:cNvPr id="530" name="Picture 5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grpSp>
          <p:nvGrpSpPr>
            <p:cNvPr id="531" name="Group 530"/>
            <p:cNvGrpSpPr/>
            <p:nvPr/>
          </p:nvGrpSpPr>
          <p:grpSpPr>
            <a:xfrm>
              <a:off x="9628861" y="3698744"/>
              <a:ext cx="541045" cy="562798"/>
              <a:chOff x="2255870" y="791793"/>
              <a:chExt cx="541045" cy="562798"/>
            </a:xfrm>
          </p:grpSpPr>
          <p:sp>
            <p:nvSpPr>
              <p:cNvPr id="532" name="Rounded Rectangle 531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>
                  <a:solidFill>
                    <a:prstClr val="white"/>
                  </a:solidFill>
                </a:endParaRPr>
              </a:p>
            </p:txBody>
          </p:sp>
          <p:pic>
            <p:nvPicPr>
              <p:cNvPr id="533" name="Picture 53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35" name="Rounded Rectangle 534"/>
            <p:cNvSpPr/>
            <p:nvPr/>
          </p:nvSpPr>
          <p:spPr bwMode="ltGray">
            <a:xfrm>
              <a:off x="10161541" y="4133443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1/1/56</a:t>
              </a:r>
            </a:p>
          </p:txBody>
        </p:sp>
        <p:sp>
          <p:nvSpPr>
            <p:cNvPr id="536" name="Rounded Rectangle 535"/>
            <p:cNvSpPr/>
            <p:nvPr/>
          </p:nvSpPr>
          <p:spPr bwMode="ltGray">
            <a:xfrm>
              <a:off x="10668239" y="4127495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1/1/56</a:t>
              </a:r>
            </a:p>
          </p:txBody>
        </p:sp>
        <p:sp>
          <p:nvSpPr>
            <p:cNvPr id="537" name="Rounded Rectangle 536"/>
            <p:cNvSpPr/>
            <p:nvPr/>
          </p:nvSpPr>
          <p:spPr bwMode="ltGray">
            <a:xfrm>
              <a:off x="10155042" y="3716664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1/1/25</a:t>
              </a:r>
            </a:p>
          </p:txBody>
        </p:sp>
        <p:sp>
          <p:nvSpPr>
            <p:cNvPr id="538" name="Rounded Rectangle 537"/>
            <p:cNvSpPr/>
            <p:nvPr/>
          </p:nvSpPr>
          <p:spPr bwMode="ltGray">
            <a:xfrm>
              <a:off x="10661740" y="3710716"/>
              <a:ext cx="224618" cy="98561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1/1/25</a:t>
              </a:r>
            </a:p>
          </p:txBody>
        </p:sp>
        <p:grpSp>
          <p:nvGrpSpPr>
            <p:cNvPr id="556" name="Group 555"/>
            <p:cNvGrpSpPr/>
            <p:nvPr/>
          </p:nvGrpSpPr>
          <p:grpSpPr>
            <a:xfrm>
              <a:off x="7230590" y="1684783"/>
              <a:ext cx="541045" cy="562798"/>
              <a:chOff x="2255870" y="791793"/>
              <a:chExt cx="541045" cy="562798"/>
            </a:xfrm>
          </p:grpSpPr>
          <p:sp>
            <p:nvSpPr>
              <p:cNvPr id="557" name="Rounded Rectangle 556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>
                  <a:solidFill>
                    <a:prstClr val="white"/>
                  </a:solidFill>
                </a:endParaRPr>
              </a:p>
            </p:txBody>
          </p:sp>
          <p:pic>
            <p:nvPicPr>
              <p:cNvPr id="558" name="Picture 55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59" name="TextBox 558"/>
            <p:cNvSpPr txBox="1"/>
            <p:nvPr/>
          </p:nvSpPr>
          <p:spPr>
            <a:xfrm>
              <a:off x="7705788" y="1781413"/>
              <a:ext cx="786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6300-5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15.136.40.245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192.168.1.1</a:t>
              </a:r>
            </a:p>
          </p:txBody>
        </p:sp>
        <p:grpSp>
          <p:nvGrpSpPr>
            <p:cNvPr id="560" name="Group 559"/>
            <p:cNvGrpSpPr/>
            <p:nvPr/>
          </p:nvGrpSpPr>
          <p:grpSpPr>
            <a:xfrm>
              <a:off x="10272084" y="1684783"/>
              <a:ext cx="541045" cy="562798"/>
              <a:chOff x="2255870" y="791793"/>
              <a:chExt cx="541045" cy="562798"/>
            </a:xfrm>
          </p:grpSpPr>
          <p:sp>
            <p:nvSpPr>
              <p:cNvPr id="561" name="Rounded Rectangle 560"/>
              <p:cNvSpPr/>
              <p:nvPr/>
            </p:nvSpPr>
            <p:spPr bwMode="ltGray">
              <a:xfrm>
                <a:off x="2275977" y="814388"/>
                <a:ext cx="495797" cy="50720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dirty="0" err="1">
                  <a:solidFill>
                    <a:prstClr val="white"/>
                  </a:solidFill>
                </a:endParaRPr>
              </a:p>
            </p:txBody>
          </p:sp>
          <p:pic>
            <p:nvPicPr>
              <p:cNvPr id="562" name="Picture 56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5870" y="791793"/>
                <a:ext cx="541045" cy="562798"/>
              </a:xfrm>
              <a:prstGeom prst="rect">
                <a:avLst/>
              </a:prstGeom>
            </p:spPr>
          </p:pic>
        </p:grpSp>
        <p:sp>
          <p:nvSpPr>
            <p:cNvPr id="563" name="TextBox 562"/>
            <p:cNvSpPr txBox="1"/>
            <p:nvPr/>
          </p:nvSpPr>
          <p:spPr>
            <a:xfrm>
              <a:off x="10747282" y="1781413"/>
              <a:ext cx="786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6300-6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15.136.40.246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L0: 192168.1.2</a:t>
              </a:r>
            </a:p>
          </p:txBody>
        </p:sp>
        <p:cxnSp>
          <p:nvCxnSpPr>
            <p:cNvPr id="564" name="Straight Connector 563"/>
            <p:cNvCxnSpPr>
              <a:stCxn id="558" idx="2"/>
              <a:endCxn id="509" idx="0"/>
            </p:cNvCxnSpPr>
            <p:nvPr/>
          </p:nvCxnSpPr>
          <p:spPr>
            <a:xfrm flipH="1">
              <a:off x="6899718" y="2247581"/>
              <a:ext cx="601395" cy="144838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>
              <a:stCxn id="558" idx="2"/>
              <a:endCxn id="506" idx="0"/>
            </p:cNvCxnSpPr>
            <p:nvPr/>
          </p:nvCxnSpPr>
          <p:spPr>
            <a:xfrm>
              <a:off x="7501113" y="2247581"/>
              <a:ext cx="654066" cy="1444929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>
              <a:stCxn id="562" idx="2"/>
              <a:endCxn id="509" idx="0"/>
            </p:cNvCxnSpPr>
            <p:nvPr/>
          </p:nvCxnSpPr>
          <p:spPr>
            <a:xfrm flipH="1">
              <a:off x="6899718" y="2247581"/>
              <a:ext cx="3642889" cy="1448384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>
              <a:stCxn id="562" idx="2"/>
              <a:endCxn id="506" idx="0"/>
            </p:cNvCxnSpPr>
            <p:nvPr/>
          </p:nvCxnSpPr>
          <p:spPr>
            <a:xfrm flipH="1">
              <a:off x="8155179" y="2247581"/>
              <a:ext cx="2387428" cy="1444929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>
              <a:stCxn id="562" idx="2"/>
              <a:endCxn id="533" idx="0"/>
            </p:cNvCxnSpPr>
            <p:nvPr/>
          </p:nvCxnSpPr>
          <p:spPr>
            <a:xfrm flipH="1">
              <a:off x="9899384" y="2247581"/>
              <a:ext cx="643223" cy="145116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>
              <a:stCxn id="562" idx="2"/>
              <a:endCxn id="530" idx="0"/>
            </p:cNvCxnSpPr>
            <p:nvPr/>
          </p:nvCxnSpPr>
          <p:spPr>
            <a:xfrm>
              <a:off x="10542607" y="2247581"/>
              <a:ext cx="612238" cy="144770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>
              <a:stCxn id="558" idx="2"/>
              <a:endCxn id="533" idx="0"/>
            </p:cNvCxnSpPr>
            <p:nvPr/>
          </p:nvCxnSpPr>
          <p:spPr>
            <a:xfrm>
              <a:off x="7501113" y="2247581"/>
              <a:ext cx="2398271" cy="1451163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>
              <a:stCxn id="558" idx="2"/>
              <a:endCxn id="530" idx="0"/>
            </p:cNvCxnSpPr>
            <p:nvPr/>
          </p:nvCxnSpPr>
          <p:spPr>
            <a:xfrm>
              <a:off x="7501113" y="2247581"/>
              <a:ext cx="3653732" cy="1447708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8" name="Picture 58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8902" y="5256250"/>
              <a:ext cx="549095" cy="556462"/>
            </a:xfrm>
            <a:prstGeom prst="rect">
              <a:avLst/>
            </a:prstGeom>
          </p:spPr>
        </p:pic>
        <p:pic>
          <p:nvPicPr>
            <p:cNvPr id="589" name="Picture 5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4656" y="5256250"/>
              <a:ext cx="549095" cy="556462"/>
            </a:xfrm>
            <a:prstGeom prst="rect">
              <a:avLst/>
            </a:prstGeom>
          </p:spPr>
        </p:pic>
        <p:pic>
          <p:nvPicPr>
            <p:cNvPr id="590" name="Picture 58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2138" y="5250856"/>
              <a:ext cx="549095" cy="556462"/>
            </a:xfrm>
            <a:prstGeom prst="rect">
              <a:avLst/>
            </a:prstGeom>
          </p:spPr>
        </p:pic>
        <p:pic>
          <p:nvPicPr>
            <p:cNvPr id="591" name="Picture 59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58950" y="5252544"/>
              <a:ext cx="549095" cy="556462"/>
            </a:xfrm>
            <a:prstGeom prst="rect">
              <a:avLst/>
            </a:prstGeom>
          </p:spPr>
        </p:pic>
        <p:cxnSp>
          <p:nvCxnSpPr>
            <p:cNvPr id="594" name="Straight Connector 593"/>
            <p:cNvCxnSpPr/>
            <p:nvPr/>
          </p:nvCxnSpPr>
          <p:spPr>
            <a:xfrm>
              <a:off x="6748250" y="5820182"/>
              <a:ext cx="3614" cy="33568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Connector 598"/>
            <p:cNvCxnSpPr/>
            <p:nvPr/>
          </p:nvCxnSpPr>
          <p:spPr>
            <a:xfrm>
              <a:off x="8171756" y="5820182"/>
              <a:ext cx="0" cy="293286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603"/>
            <p:cNvCxnSpPr/>
            <p:nvPr/>
          </p:nvCxnSpPr>
          <p:spPr>
            <a:xfrm flipH="1">
              <a:off x="9401463" y="5782466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Connector 608"/>
            <p:cNvCxnSpPr/>
            <p:nvPr/>
          </p:nvCxnSpPr>
          <p:spPr>
            <a:xfrm flipH="1">
              <a:off x="11341896" y="5775307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1" name="Rounded Rectangle 610"/>
            <p:cNvSpPr/>
            <p:nvPr/>
          </p:nvSpPr>
          <p:spPr bwMode="ltGray">
            <a:xfrm>
              <a:off x="11248834" y="5759519"/>
              <a:ext cx="186123" cy="7955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1/0/1</a:t>
              </a:r>
            </a:p>
          </p:txBody>
        </p:sp>
        <p:cxnSp>
          <p:nvCxnSpPr>
            <p:cNvPr id="612" name="Straight Connector 611"/>
            <p:cNvCxnSpPr>
              <a:stCxn id="509" idx="2"/>
              <a:endCxn id="588" idx="0"/>
            </p:cNvCxnSpPr>
            <p:nvPr/>
          </p:nvCxnSpPr>
          <p:spPr>
            <a:xfrm>
              <a:off x="6899718" y="4258763"/>
              <a:ext cx="3732" cy="99748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Connector 614"/>
            <p:cNvCxnSpPr>
              <a:stCxn id="506" idx="2"/>
              <a:endCxn id="589" idx="0"/>
            </p:cNvCxnSpPr>
            <p:nvPr/>
          </p:nvCxnSpPr>
          <p:spPr>
            <a:xfrm>
              <a:off x="8155179" y="4255308"/>
              <a:ext cx="4025" cy="10009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Connector 617"/>
            <p:cNvCxnSpPr>
              <a:stCxn id="506" idx="2"/>
              <a:endCxn id="588" idx="0"/>
            </p:cNvCxnSpPr>
            <p:nvPr/>
          </p:nvCxnSpPr>
          <p:spPr>
            <a:xfrm flipH="1">
              <a:off x="6903450" y="4255308"/>
              <a:ext cx="1251729" cy="10009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/>
            <p:cNvCxnSpPr>
              <a:stCxn id="509" idx="2"/>
              <a:endCxn id="589" idx="0"/>
            </p:cNvCxnSpPr>
            <p:nvPr/>
          </p:nvCxnSpPr>
          <p:spPr>
            <a:xfrm>
              <a:off x="6899718" y="4258763"/>
              <a:ext cx="1259486" cy="99748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>
              <a:stCxn id="533" idx="2"/>
              <a:endCxn id="590" idx="0"/>
            </p:cNvCxnSpPr>
            <p:nvPr/>
          </p:nvCxnSpPr>
          <p:spPr>
            <a:xfrm flipH="1">
              <a:off x="9386686" y="4261542"/>
              <a:ext cx="512698" cy="98931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Straight Connector 626"/>
            <p:cNvCxnSpPr>
              <a:stCxn id="530" idx="2"/>
              <a:endCxn id="590" idx="0"/>
            </p:cNvCxnSpPr>
            <p:nvPr/>
          </p:nvCxnSpPr>
          <p:spPr>
            <a:xfrm flipH="1">
              <a:off x="9386686" y="4258087"/>
              <a:ext cx="1768159" cy="99276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Connector 629"/>
            <p:cNvCxnSpPr>
              <a:stCxn id="533" idx="2"/>
              <a:endCxn id="591" idx="0"/>
            </p:cNvCxnSpPr>
            <p:nvPr/>
          </p:nvCxnSpPr>
          <p:spPr>
            <a:xfrm>
              <a:off x="9899384" y="4261542"/>
              <a:ext cx="1434114" cy="99100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Connector 632"/>
            <p:cNvCxnSpPr>
              <a:stCxn id="530" idx="2"/>
              <a:endCxn id="591" idx="0"/>
            </p:cNvCxnSpPr>
            <p:nvPr/>
          </p:nvCxnSpPr>
          <p:spPr>
            <a:xfrm>
              <a:off x="11154845" y="4258087"/>
              <a:ext cx="178653" cy="99445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6" name="TextBox 635"/>
            <p:cNvSpPr txBox="1"/>
            <p:nvPr/>
          </p:nvSpPr>
          <p:spPr>
            <a:xfrm>
              <a:off x="7098745" y="5359079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2930-3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163" name="Rounded Rectangle 162"/>
            <p:cNvSpPr/>
            <p:nvPr/>
          </p:nvSpPr>
          <p:spPr bwMode="ltGray">
            <a:xfrm>
              <a:off x="6692791" y="5750059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</a:t>
              </a:r>
            </a:p>
          </p:txBody>
        </p:sp>
        <p:sp>
          <p:nvSpPr>
            <p:cNvPr id="637" name="Rounded Rectangle 636"/>
            <p:cNvSpPr/>
            <p:nvPr/>
          </p:nvSpPr>
          <p:spPr bwMode="ltGray">
            <a:xfrm>
              <a:off x="8107095" y="5750059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</a:t>
              </a:r>
            </a:p>
          </p:txBody>
        </p:sp>
        <p:sp>
          <p:nvSpPr>
            <p:cNvPr id="638" name="TextBox 637"/>
            <p:cNvSpPr txBox="1"/>
            <p:nvPr/>
          </p:nvSpPr>
          <p:spPr>
            <a:xfrm>
              <a:off x="8353803" y="5358870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2930-4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39" name="TextBox 638"/>
            <p:cNvSpPr txBox="1"/>
            <p:nvPr/>
          </p:nvSpPr>
          <p:spPr>
            <a:xfrm>
              <a:off x="9587936" y="5391073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2930-2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40" name="Rounded Rectangle 639"/>
            <p:cNvSpPr/>
            <p:nvPr/>
          </p:nvSpPr>
          <p:spPr bwMode="ltGray">
            <a:xfrm>
              <a:off x="9352968" y="5748681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>
              <a:off x="11528097" y="5387567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5700-1</a:t>
              </a:r>
            </a:p>
            <a:p>
              <a:r>
                <a:rPr lang="en-US" sz="600" dirty="0">
                  <a:solidFill>
                    <a:srgbClr val="646569"/>
                  </a:solidFill>
                </a:rPr>
                <a:t>15.136.40.196</a:t>
              </a:r>
            </a:p>
          </p:txBody>
        </p:sp>
        <p:pic>
          <p:nvPicPr>
            <p:cNvPr id="662" name="Picture 66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6380" y="5247350"/>
              <a:ext cx="549095" cy="556462"/>
            </a:xfrm>
            <a:prstGeom prst="rect">
              <a:avLst/>
            </a:prstGeom>
          </p:spPr>
        </p:pic>
        <p:cxnSp>
          <p:nvCxnSpPr>
            <p:cNvPr id="665" name="Straight Connector 664"/>
            <p:cNvCxnSpPr/>
            <p:nvPr/>
          </p:nvCxnSpPr>
          <p:spPr>
            <a:xfrm flipH="1">
              <a:off x="10365705" y="5778960"/>
              <a:ext cx="2670" cy="36883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7" name="TextBox 666"/>
            <p:cNvSpPr txBox="1"/>
            <p:nvPr/>
          </p:nvSpPr>
          <p:spPr>
            <a:xfrm>
              <a:off x="10552178" y="5387567"/>
              <a:ext cx="786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646569"/>
                  </a:solidFill>
                </a:rPr>
                <a:t>2930-1</a:t>
              </a:r>
            </a:p>
            <a:p>
              <a:endParaRPr lang="en-US" sz="600" dirty="0">
                <a:solidFill>
                  <a:srgbClr val="646569"/>
                </a:solidFill>
              </a:endParaRPr>
            </a:p>
          </p:txBody>
        </p:sp>
        <p:sp>
          <p:nvSpPr>
            <p:cNvPr id="668" name="Rounded Rectangle 667"/>
            <p:cNvSpPr/>
            <p:nvPr/>
          </p:nvSpPr>
          <p:spPr bwMode="ltGray">
            <a:xfrm>
              <a:off x="10317210" y="5745175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5</a:t>
              </a:r>
            </a:p>
          </p:txBody>
        </p:sp>
        <p:cxnSp>
          <p:nvCxnSpPr>
            <p:cNvPr id="669" name="Straight Connector 668"/>
            <p:cNvCxnSpPr>
              <a:stCxn id="533" idx="2"/>
              <a:endCxn id="662" idx="0"/>
            </p:cNvCxnSpPr>
            <p:nvPr/>
          </p:nvCxnSpPr>
          <p:spPr>
            <a:xfrm>
              <a:off x="9899384" y="4261542"/>
              <a:ext cx="451544" cy="985808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/>
            <p:cNvCxnSpPr>
              <a:stCxn id="530" idx="2"/>
              <a:endCxn id="662" idx="0"/>
            </p:cNvCxnSpPr>
            <p:nvPr/>
          </p:nvCxnSpPr>
          <p:spPr>
            <a:xfrm flipH="1">
              <a:off x="10350928" y="4258087"/>
              <a:ext cx="803917" cy="98926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Rounded Rectangle 352"/>
            <p:cNvSpPr/>
            <p:nvPr/>
          </p:nvSpPr>
          <p:spPr bwMode="ltGray">
            <a:xfrm>
              <a:off x="7211402" y="2504157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1/1/25</a:t>
              </a:r>
            </a:p>
          </p:txBody>
        </p:sp>
        <p:sp>
          <p:nvSpPr>
            <p:cNvPr id="354" name="Rounded Rectangle 353"/>
            <p:cNvSpPr/>
            <p:nvPr/>
          </p:nvSpPr>
          <p:spPr bwMode="ltGray">
            <a:xfrm>
              <a:off x="7548423" y="251006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1/1/26</a:t>
              </a:r>
            </a:p>
          </p:txBody>
        </p:sp>
        <p:sp>
          <p:nvSpPr>
            <p:cNvPr id="355" name="Rounded Rectangle 354"/>
            <p:cNvSpPr/>
            <p:nvPr/>
          </p:nvSpPr>
          <p:spPr bwMode="ltGray">
            <a:xfrm>
              <a:off x="7870034" y="250998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1/1/27</a:t>
              </a:r>
            </a:p>
          </p:txBody>
        </p:sp>
        <p:sp>
          <p:nvSpPr>
            <p:cNvPr id="356" name="Rounded Rectangle 355"/>
            <p:cNvSpPr/>
            <p:nvPr/>
          </p:nvSpPr>
          <p:spPr bwMode="ltGray">
            <a:xfrm>
              <a:off x="8205373" y="250998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1/1/28</a:t>
              </a:r>
            </a:p>
          </p:txBody>
        </p:sp>
        <p:sp>
          <p:nvSpPr>
            <p:cNvPr id="357" name="Rounded Rectangle 356"/>
            <p:cNvSpPr/>
            <p:nvPr/>
          </p:nvSpPr>
          <p:spPr bwMode="ltGray">
            <a:xfrm>
              <a:off x="9595761" y="25153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1/1/25</a:t>
              </a:r>
            </a:p>
          </p:txBody>
        </p:sp>
        <p:sp>
          <p:nvSpPr>
            <p:cNvPr id="358" name="Rounded Rectangle 357"/>
            <p:cNvSpPr/>
            <p:nvPr/>
          </p:nvSpPr>
          <p:spPr bwMode="ltGray">
            <a:xfrm>
              <a:off x="9932782" y="252124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1/1/26</a:t>
              </a:r>
            </a:p>
          </p:txBody>
        </p:sp>
        <p:sp>
          <p:nvSpPr>
            <p:cNvPr id="359" name="Rounded Rectangle 358"/>
            <p:cNvSpPr/>
            <p:nvPr/>
          </p:nvSpPr>
          <p:spPr bwMode="ltGray">
            <a:xfrm>
              <a:off x="10254393" y="252115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1/1/27</a:t>
              </a:r>
            </a:p>
          </p:txBody>
        </p:sp>
        <p:sp>
          <p:nvSpPr>
            <p:cNvPr id="360" name="Rounded Rectangle 359"/>
            <p:cNvSpPr/>
            <p:nvPr/>
          </p:nvSpPr>
          <p:spPr bwMode="ltGray">
            <a:xfrm>
              <a:off x="10589732" y="252115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1/1/28</a:t>
              </a:r>
            </a:p>
          </p:txBody>
        </p:sp>
        <p:sp>
          <p:nvSpPr>
            <p:cNvPr id="361" name="Rounded Rectangle 360"/>
            <p:cNvSpPr/>
            <p:nvPr/>
          </p:nvSpPr>
          <p:spPr bwMode="ltGray">
            <a:xfrm>
              <a:off x="6877443" y="349930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1/1/23</a:t>
              </a:r>
            </a:p>
          </p:txBody>
        </p:sp>
        <p:sp>
          <p:nvSpPr>
            <p:cNvPr id="362" name="Rounded Rectangle 361"/>
            <p:cNvSpPr/>
            <p:nvPr/>
          </p:nvSpPr>
          <p:spPr bwMode="ltGray">
            <a:xfrm>
              <a:off x="8006810" y="3515592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1/1/23</a:t>
              </a:r>
            </a:p>
          </p:txBody>
        </p:sp>
        <p:sp>
          <p:nvSpPr>
            <p:cNvPr id="363" name="Rounded Rectangle 362"/>
            <p:cNvSpPr/>
            <p:nvPr/>
          </p:nvSpPr>
          <p:spPr bwMode="ltGray">
            <a:xfrm>
              <a:off x="9131601" y="3218110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1/1/23</a:t>
              </a:r>
            </a:p>
          </p:txBody>
        </p:sp>
        <p:sp>
          <p:nvSpPr>
            <p:cNvPr id="364" name="Rounded Rectangle 363"/>
            <p:cNvSpPr/>
            <p:nvPr/>
          </p:nvSpPr>
          <p:spPr bwMode="ltGray">
            <a:xfrm>
              <a:off x="10488657" y="340855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1/1/23</a:t>
              </a:r>
            </a:p>
          </p:txBody>
        </p:sp>
        <p:sp>
          <p:nvSpPr>
            <p:cNvPr id="365" name="Rounded Rectangle 364"/>
            <p:cNvSpPr/>
            <p:nvPr/>
          </p:nvSpPr>
          <p:spPr bwMode="ltGray">
            <a:xfrm>
              <a:off x="8079874" y="312900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1/1/24</a:t>
              </a:r>
            </a:p>
          </p:txBody>
        </p:sp>
        <p:sp>
          <p:nvSpPr>
            <p:cNvPr id="366" name="Rounded Rectangle 365"/>
            <p:cNvSpPr/>
            <p:nvPr/>
          </p:nvSpPr>
          <p:spPr bwMode="ltGray">
            <a:xfrm>
              <a:off x="8669736" y="323645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1/1/24</a:t>
              </a:r>
            </a:p>
          </p:txBody>
        </p:sp>
        <p:sp>
          <p:nvSpPr>
            <p:cNvPr id="367" name="Rounded Rectangle 366"/>
            <p:cNvSpPr/>
            <p:nvPr/>
          </p:nvSpPr>
          <p:spPr bwMode="ltGray">
            <a:xfrm>
              <a:off x="9904465" y="3392207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1/1/24</a:t>
              </a:r>
            </a:p>
          </p:txBody>
        </p:sp>
        <p:sp>
          <p:nvSpPr>
            <p:cNvPr id="368" name="Rounded Rectangle 367"/>
            <p:cNvSpPr/>
            <p:nvPr/>
          </p:nvSpPr>
          <p:spPr bwMode="ltGray">
            <a:xfrm>
              <a:off x="10952440" y="341276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1/1/24</a:t>
              </a:r>
            </a:p>
          </p:txBody>
        </p:sp>
        <p:sp>
          <p:nvSpPr>
            <p:cNvPr id="369" name="Rounded Rectangle 368"/>
            <p:cNvSpPr/>
            <p:nvPr/>
          </p:nvSpPr>
          <p:spPr bwMode="ltGray">
            <a:xfrm>
              <a:off x="6755990" y="438369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1/1/1</a:t>
              </a:r>
            </a:p>
          </p:txBody>
        </p:sp>
        <p:sp>
          <p:nvSpPr>
            <p:cNvPr id="370" name="Rounded Rectangle 369"/>
            <p:cNvSpPr/>
            <p:nvPr/>
          </p:nvSpPr>
          <p:spPr bwMode="ltGray">
            <a:xfrm>
              <a:off x="7786901" y="438989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1/1/1</a:t>
              </a:r>
            </a:p>
          </p:txBody>
        </p:sp>
        <p:sp>
          <p:nvSpPr>
            <p:cNvPr id="371" name="Rounded Rectangle 370"/>
            <p:cNvSpPr/>
            <p:nvPr/>
          </p:nvSpPr>
          <p:spPr bwMode="ltGray">
            <a:xfrm>
              <a:off x="7040887" y="438354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</a:t>
              </a:r>
            </a:p>
          </p:txBody>
        </p:sp>
        <p:sp>
          <p:nvSpPr>
            <p:cNvPr id="372" name="Rounded Rectangle 371"/>
            <p:cNvSpPr/>
            <p:nvPr/>
          </p:nvSpPr>
          <p:spPr bwMode="ltGray">
            <a:xfrm>
              <a:off x="8078028" y="438989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1/1/2</a:t>
              </a:r>
            </a:p>
          </p:txBody>
        </p:sp>
        <p:sp>
          <p:nvSpPr>
            <p:cNvPr id="373" name="Rounded Rectangle 372"/>
            <p:cNvSpPr/>
            <p:nvPr/>
          </p:nvSpPr>
          <p:spPr bwMode="ltGray">
            <a:xfrm>
              <a:off x="6754352" y="49825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49</a:t>
              </a:r>
            </a:p>
          </p:txBody>
        </p:sp>
        <p:sp>
          <p:nvSpPr>
            <p:cNvPr id="374" name="Rounded Rectangle 373"/>
            <p:cNvSpPr/>
            <p:nvPr/>
          </p:nvSpPr>
          <p:spPr bwMode="ltGray">
            <a:xfrm>
              <a:off x="7022664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50</a:t>
              </a:r>
            </a:p>
          </p:txBody>
        </p:sp>
        <p:sp>
          <p:nvSpPr>
            <p:cNvPr id="375" name="Rounded Rectangle 374"/>
            <p:cNvSpPr/>
            <p:nvPr/>
          </p:nvSpPr>
          <p:spPr bwMode="ltGray">
            <a:xfrm>
              <a:off x="7741948" y="498253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49</a:t>
              </a:r>
            </a:p>
          </p:txBody>
        </p:sp>
        <p:sp>
          <p:nvSpPr>
            <p:cNvPr id="376" name="Rounded Rectangle 375"/>
            <p:cNvSpPr/>
            <p:nvPr/>
          </p:nvSpPr>
          <p:spPr bwMode="ltGray">
            <a:xfrm>
              <a:off x="8039520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50</a:t>
              </a:r>
            </a:p>
          </p:txBody>
        </p:sp>
        <p:cxnSp>
          <p:nvCxnSpPr>
            <p:cNvPr id="378" name="Straight Connector 377"/>
            <p:cNvCxnSpPr/>
            <p:nvPr/>
          </p:nvCxnSpPr>
          <p:spPr>
            <a:xfrm>
              <a:off x="7061819" y="5819820"/>
              <a:ext cx="288" cy="35238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0" name="Rounded Rectangle 379"/>
            <p:cNvSpPr/>
            <p:nvPr/>
          </p:nvSpPr>
          <p:spPr bwMode="ltGray">
            <a:xfrm>
              <a:off x="7006360" y="5749697"/>
              <a:ext cx="115568" cy="105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2</a:t>
              </a:r>
            </a:p>
          </p:txBody>
        </p:sp>
        <p:sp>
          <p:nvSpPr>
            <p:cNvPr id="384" name="Rounded Rectangle 383"/>
            <p:cNvSpPr/>
            <p:nvPr/>
          </p:nvSpPr>
          <p:spPr bwMode="ltGray">
            <a:xfrm>
              <a:off x="9349924" y="498153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25</a:t>
              </a:r>
            </a:p>
          </p:txBody>
        </p:sp>
        <p:sp>
          <p:nvSpPr>
            <p:cNvPr id="385" name="Rounded Rectangle 384"/>
            <p:cNvSpPr/>
            <p:nvPr/>
          </p:nvSpPr>
          <p:spPr bwMode="ltGray">
            <a:xfrm>
              <a:off x="9611906" y="4987719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26</a:t>
              </a:r>
            </a:p>
          </p:txBody>
        </p:sp>
        <p:sp>
          <p:nvSpPr>
            <p:cNvPr id="386" name="Rounded Rectangle 385"/>
            <p:cNvSpPr/>
            <p:nvPr/>
          </p:nvSpPr>
          <p:spPr bwMode="ltGray">
            <a:xfrm>
              <a:off x="9636437" y="4383693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1/1/37</a:t>
              </a:r>
            </a:p>
          </p:txBody>
        </p:sp>
        <p:sp>
          <p:nvSpPr>
            <p:cNvPr id="387" name="Rounded Rectangle 386"/>
            <p:cNvSpPr/>
            <p:nvPr/>
          </p:nvSpPr>
          <p:spPr bwMode="ltGray">
            <a:xfrm>
              <a:off x="10730818" y="4323768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1/1/37</a:t>
              </a:r>
            </a:p>
          </p:txBody>
        </p:sp>
        <p:sp>
          <p:nvSpPr>
            <p:cNvPr id="401" name="Rounded Rectangle 400"/>
            <p:cNvSpPr/>
            <p:nvPr/>
          </p:nvSpPr>
          <p:spPr bwMode="ltGray">
            <a:xfrm>
              <a:off x="10770010" y="455616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1/1/7</a:t>
              </a:r>
            </a:p>
          </p:txBody>
        </p:sp>
        <p:sp>
          <p:nvSpPr>
            <p:cNvPr id="402" name="Rounded Rectangle 401"/>
            <p:cNvSpPr/>
            <p:nvPr/>
          </p:nvSpPr>
          <p:spPr bwMode="ltGray">
            <a:xfrm>
              <a:off x="10100782" y="4987294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</a:t>
              </a:r>
            </a:p>
          </p:txBody>
        </p:sp>
        <p:sp>
          <p:nvSpPr>
            <p:cNvPr id="403" name="Rounded Rectangle 402"/>
            <p:cNvSpPr/>
            <p:nvPr/>
          </p:nvSpPr>
          <p:spPr bwMode="ltGray">
            <a:xfrm>
              <a:off x="10377394" y="4993478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2</a:t>
              </a:r>
            </a:p>
          </p:txBody>
        </p:sp>
        <p:sp>
          <p:nvSpPr>
            <p:cNvPr id="406" name="Rounded Rectangle 405"/>
            <p:cNvSpPr/>
            <p:nvPr/>
          </p:nvSpPr>
          <p:spPr bwMode="ltGray">
            <a:xfrm>
              <a:off x="10227139" y="4510876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1/1/39</a:t>
              </a:r>
            </a:p>
          </p:txBody>
        </p:sp>
        <p:sp>
          <p:nvSpPr>
            <p:cNvPr id="407" name="Rounded Rectangle 406"/>
            <p:cNvSpPr/>
            <p:nvPr/>
          </p:nvSpPr>
          <p:spPr bwMode="ltGray">
            <a:xfrm>
              <a:off x="11086107" y="4390741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1/1/39</a:t>
              </a:r>
            </a:p>
          </p:txBody>
        </p:sp>
        <p:sp>
          <p:nvSpPr>
            <p:cNvPr id="409" name="Rounded Rectangle 408"/>
            <p:cNvSpPr/>
            <p:nvPr/>
          </p:nvSpPr>
          <p:spPr bwMode="ltGray">
            <a:xfrm>
              <a:off x="10892068" y="498808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1/0/49</a:t>
              </a:r>
            </a:p>
          </p:txBody>
        </p:sp>
        <p:sp>
          <p:nvSpPr>
            <p:cNvPr id="410" name="Rounded Rectangle 409"/>
            <p:cNvSpPr/>
            <p:nvPr/>
          </p:nvSpPr>
          <p:spPr bwMode="ltGray">
            <a:xfrm>
              <a:off x="11249699" y="4994620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1/0/50</a:t>
              </a:r>
            </a:p>
          </p:txBody>
        </p:sp>
        <p:sp>
          <p:nvSpPr>
            <p:cNvPr id="404" name="Rounded Rectangle 403"/>
            <p:cNvSpPr/>
            <p:nvPr/>
          </p:nvSpPr>
          <p:spPr bwMode="ltGray">
            <a:xfrm>
              <a:off x="6822024" y="2648720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192.168.3.0/31</a:t>
              </a:r>
            </a:p>
          </p:txBody>
        </p:sp>
        <p:sp>
          <p:nvSpPr>
            <p:cNvPr id="408" name="Rounded Rectangle 407"/>
            <p:cNvSpPr/>
            <p:nvPr/>
          </p:nvSpPr>
          <p:spPr bwMode="ltGray">
            <a:xfrm>
              <a:off x="7460219" y="2670959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192.168.3.2/31</a:t>
              </a:r>
            </a:p>
          </p:txBody>
        </p:sp>
        <p:sp>
          <p:nvSpPr>
            <p:cNvPr id="424" name="Rounded Rectangle 423"/>
            <p:cNvSpPr/>
            <p:nvPr/>
          </p:nvSpPr>
          <p:spPr bwMode="ltGray">
            <a:xfrm>
              <a:off x="8071229" y="2780234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192.168.3.4/31</a:t>
              </a:r>
            </a:p>
          </p:txBody>
        </p:sp>
        <p:sp>
          <p:nvSpPr>
            <p:cNvPr id="425" name="Rounded Rectangle 424"/>
            <p:cNvSpPr/>
            <p:nvPr/>
          </p:nvSpPr>
          <p:spPr bwMode="ltGray">
            <a:xfrm>
              <a:off x="8435542" y="265103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192.168.3.6/31</a:t>
              </a:r>
            </a:p>
          </p:txBody>
        </p:sp>
        <p:sp>
          <p:nvSpPr>
            <p:cNvPr id="444" name="Rounded Rectangle 443"/>
            <p:cNvSpPr/>
            <p:nvPr/>
          </p:nvSpPr>
          <p:spPr bwMode="ltGray">
            <a:xfrm>
              <a:off x="9050440" y="265103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192.168.3.8/31</a:t>
              </a:r>
            </a:p>
          </p:txBody>
        </p:sp>
        <p:sp>
          <p:nvSpPr>
            <p:cNvPr id="445" name="Rounded Rectangle 444"/>
            <p:cNvSpPr/>
            <p:nvPr/>
          </p:nvSpPr>
          <p:spPr bwMode="ltGray">
            <a:xfrm>
              <a:off x="9219251" y="2786056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192.168.3.10/31</a:t>
              </a:r>
            </a:p>
          </p:txBody>
        </p:sp>
        <p:sp>
          <p:nvSpPr>
            <p:cNvPr id="449" name="Rounded Rectangle 448"/>
            <p:cNvSpPr/>
            <p:nvPr/>
          </p:nvSpPr>
          <p:spPr bwMode="ltGray">
            <a:xfrm>
              <a:off x="9894361" y="2792555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192.168.3.12/31</a:t>
              </a:r>
            </a:p>
          </p:txBody>
        </p:sp>
        <p:sp>
          <p:nvSpPr>
            <p:cNvPr id="451" name="Rounded Rectangle 450"/>
            <p:cNvSpPr/>
            <p:nvPr/>
          </p:nvSpPr>
          <p:spPr bwMode="ltGray">
            <a:xfrm>
              <a:off x="10619214" y="2792068"/>
              <a:ext cx="566616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192.168.3.14/31</a:t>
              </a:r>
            </a:p>
          </p:txBody>
        </p:sp>
        <p:sp>
          <p:nvSpPr>
            <p:cNvPr id="400" name="Rounded Rectangle 399"/>
            <p:cNvSpPr/>
            <p:nvPr/>
          </p:nvSpPr>
          <p:spPr bwMode="ltGray">
            <a:xfrm>
              <a:off x="9935427" y="4600805"/>
              <a:ext cx="240300" cy="108060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1/1/7</a:t>
              </a:r>
            </a:p>
          </p:txBody>
        </p:sp>
        <p:sp>
          <p:nvSpPr>
            <p:cNvPr id="596" name="Rounded Rectangle 595"/>
            <p:cNvSpPr/>
            <p:nvPr/>
          </p:nvSpPr>
          <p:spPr bwMode="ltGray">
            <a:xfrm>
              <a:off x="7245439" y="3807568"/>
              <a:ext cx="566616" cy="8118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192.168.0.0/31</a:t>
              </a:r>
            </a:p>
          </p:txBody>
        </p:sp>
        <p:sp>
          <p:nvSpPr>
            <p:cNvPr id="601" name="Rounded Rectangle 600"/>
            <p:cNvSpPr/>
            <p:nvPr/>
          </p:nvSpPr>
          <p:spPr bwMode="ltGray">
            <a:xfrm>
              <a:off x="10270765" y="3807568"/>
              <a:ext cx="566616" cy="8118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192.168.0.2/31</a:t>
              </a:r>
            </a:p>
          </p:txBody>
        </p:sp>
        <p:sp>
          <p:nvSpPr>
            <p:cNvPr id="617" name="Oval 616"/>
            <p:cNvSpPr/>
            <p:nvPr/>
          </p:nvSpPr>
          <p:spPr bwMode="ltGray">
            <a:xfrm rot="877680">
              <a:off x="6847169" y="5101044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sp>
          <p:nvSpPr>
            <p:cNvPr id="619" name="Oval 618"/>
            <p:cNvSpPr/>
            <p:nvPr/>
          </p:nvSpPr>
          <p:spPr bwMode="ltGray">
            <a:xfrm rot="20722320" flipH="1">
              <a:off x="7955964" y="5098678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sp>
          <p:nvSpPr>
            <p:cNvPr id="631" name="Oval 630"/>
            <p:cNvSpPr/>
            <p:nvPr/>
          </p:nvSpPr>
          <p:spPr bwMode="ltGray">
            <a:xfrm rot="1860320">
              <a:off x="9401325" y="5095576"/>
              <a:ext cx="222819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sp>
          <p:nvSpPr>
            <p:cNvPr id="632" name="Oval 631"/>
            <p:cNvSpPr/>
            <p:nvPr/>
          </p:nvSpPr>
          <p:spPr bwMode="ltGray">
            <a:xfrm>
              <a:off x="10241991" y="5090280"/>
              <a:ext cx="269611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sp>
          <p:nvSpPr>
            <p:cNvPr id="634" name="Oval 633"/>
            <p:cNvSpPr/>
            <p:nvPr/>
          </p:nvSpPr>
          <p:spPr bwMode="ltGray">
            <a:xfrm rot="20394253">
              <a:off x="11145056" y="5105752"/>
              <a:ext cx="222819" cy="82343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sp>
          <p:nvSpPr>
            <p:cNvPr id="649" name="Rounded Rectangle 648"/>
            <p:cNvSpPr/>
            <p:nvPr/>
          </p:nvSpPr>
          <p:spPr bwMode="ltGray">
            <a:xfrm>
              <a:off x="6848445" y="4842652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LAG 1</a:t>
              </a:r>
            </a:p>
          </p:txBody>
        </p:sp>
        <p:sp>
          <p:nvSpPr>
            <p:cNvPr id="656" name="Rounded Rectangle 655"/>
            <p:cNvSpPr/>
            <p:nvPr/>
          </p:nvSpPr>
          <p:spPr bwMode="ltGray">
            <a:xfrm>
              <a:off x="7745157" y="4845672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LAG 2</a:t>
              </a:r>
            </a:p>
          </p:txBody>
        </p:sp>
        <p:sp>
          <p:nvSpPr>
            <p:cNvPr id="658" name="Rounded Rectangle 657"/>
            <p:cNvSpPr/>
            <p:nvPr/>
          </p:nvSpPr>
          <p:spPr bwMode="ltGray">
            <a:xfrm>
              <a:off x="9516425" y="4837448"/>
              <a:ext cx="468277" cy="1080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646569"/>
                  </a:solidFill>
                </a:rPr>
                <a:t>LAG 37</a:t>
              </a:r>
            </a:p>
          </p:txBody>
        </p:sp>
        <p:pic>
          <p:nvPicPr>
            <p:cNvPr id="659" name="Picture 65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504" y="6116326"/>
              <a:ext cx="404309" cy="404309"/>
            </a:xfrm>
            <a:prstGeom prst="rect">
              <a:avLst/>
            </a:prstGeom>
          </p:spPr>
        </p:pic>
        <p:pic>
          <p:nvPicPr>
            <p:cNvPr id="660" name="Picture 65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8019" y="6116326"/>
              <a:ext cx="404309" cy="404309"/>
            </a:xfrm>
            <a:prstGeom prst="rect">
              <a:avLst/>
            </a:prstGeom>
          </p:spPr>
        </p:pic>
        <p:sp>
          <p:nvSpPr>
            <p:cNvPr id="671" name="Rounded Rectangle 670"/>
            <p:cNvSpPr/>
            <p:nvPr/>
          </p:nvSpPr>
          <p:spPr bwMode="ltGray">
            <a:xfrm>
              <a:off x="5926848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rgbClr val="9FD4C9">
                      <a:lumMod val="75000"/>
                    </a:srgbClr>
                  </a:solidFill>
                </a:rPr>
                <a:t>vubu2</a:t>
              </a:r>
              <a:br>
                <a:rPr lang="en-US" sz="600" dirty="0">
                  <a:solidFill>
                    <a:srgbClr val="9FD4C9">
                      <a:lumMod val="75000"/>
                    </a:srgbClr>
                  </a:solidFill>
                </a:rPr>
              </a:br>
              <a:r>
                <a:rPr lang="en-US" sz="600" dirty="0">
                  <a:solidFill>
                    <a:srgbClr val="9FD4C9">
                      <a:lumMod val="75000"/>
                    </a:srgbClr>
                  </a:solidFill>
                </a:rPr>
                <a:t>10.1.10.10</a:t>
              </a:r>
            </a:p>
            <a:p>
              <a:pPr algn="r">
                <a:lnSpc>
                  <a:spcPct val="90000"/>
                </a:lnSpc>
              </a:pPr>
              <a:r>
                <a:rPr lang="en-US" sz="600" dirty="0">
                  <a:solidFill>
                    <a:srgbClr val="9FD4C9">
                      <a:lumMod val="75000"/>
                    </a:srgbClr>
                  </a:solidFill>
                </a:rPr>
                <a:t>00:50:56:8e:61:91</a:t>
              </a:r>
            </a:p>
          </p:txBody>
        </p:sp>
        <p:pic>
          <p:nvPicPr>
            <p:cNvPr id="674" name="Picture 67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6839" y="6116326"/>
              <a:ext cx="404309" cy="404309"/>
            </a:xfrm>
            <a:prstGeom prst="rect">
              <a:avLst/>
            </a:prstGeom>
          </p:spPr>
        </p:pic>
        <p:sp>
          <p:nvSpPr>
            <p:cNvPr id="675" name="Rounded Rectangle 674"/>
            <p:cNvSpPr/>
            <p:nvPr/>
          </p:nvSpPr>
          <p:spPr bwMode="ltGray">
            <a:xfrm>
              <a:off x="9323796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rgbClr val="9FD4C9">
                      <a:lumMod val="75000"/>
                    </a:srgbClr>
                  </a:solidFill>
                </a:rPr>
                <a:t>vlinux27</a:t>
              </a:r>
              <a:br>
                <a:rPr lang="en-US" sz="600" dirty="0">
                  <a:solidFill>
                    <a:srgbClr val="9FD4C9">
                      <a:lumMod val="75000"/>
                    </a:srgbClr>
                  </a:solidFill>
                </a:rPr>
              </a:br>
              <a:r>
                <a:rPr lang="en-US" sz="600" dirty="0">
                  <a:solidFill>
                    <a:srgbClr val="9FD4C9">
                      <a:lumMod val="75000"/>
                    </a:srgbClr>
                  </a:solidFill>
                </a:rPr>
                <a:t>10.1.10.11</a:t>
              </a:r>
            </a:p>
            <a:p>
              <a:pPr>
                <a:lnSpc>
                  <a:spcPct val="90000"/>
                </a:lnSpc>
              </a:pPr>
              <a:r>
                <a:rPr lang="en-US" sz="600" b="1" dirty="0">
                  <a:solidFill>
                    <a:srgbClr val="9FD4C9">
                      <a:lumMod val="75000"/>
                    </a:srgbClr>
                  </a:solidFill>
                </a:rPr>
                <a:t>00:50:56:86:2d:79</a:t>
              </a:r>
            </a:p>
          </p:txBody>
        </p:sp>
        <p:pic>
          <p:nvPicPr>
            <p:cNvPr id="679" name="Picture 67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1891" y="6116326"/>
              <a:ext cx="404309" cy="404309"/>
            </a:xfrm>
            <a:prstGeom prst="rect">
              <a:avLst/>
            </a:prstGeom>
          </p:spPr>
        </p:pic>
        <p:sp>
          <p:nvSpPr>
            <p:cNvPr id="680" name="Rounded Rectangle 679"/>
            <p:cNvSpPr/>
            <p:nvPr/>
          </p:nvSpPr>
          <p:spPr bwMode="ltGray">
            <a:xfrm>
              <a:off x="11168848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rgbClr val="9FD4C9">
                      <a:lumMod val="75000"/>
                    </a:srgbClr>
                  </a:solidFill>
                </a:rPr>
                <a:t>vlinux5</a:t>
              </a:r>
              <a:br>
                <a:rPr lang="en-US" sz="600" dirty="0">
                  <a:solidFill>
                    <a:srgbClr val="9FD4C9">
                      <a:lumMod val="75000"/>
                    </a:srgbClr>
                  </a:solidFill>
                </a:rPr>
              </a:br>
              <a:r>
                <a:rPr lang="en-US" sz="600" dirty="0">
                  <a:solidFill>
                    <a:srgbClr val="9FD4C9">
                      <a:lumMod val="75000"/>
                    </a:srgbClr>
                  </a:solidFill>
                </a:rPr>
                <a:t>10.1.12.10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rgbClr val="9FD4C9">
                      <a:lumMod val="75000"/>
                    </a:srgbClr>
                  </a:solidFill>
                </a:rPr>
                <a:t>00:50:56:80:53:54</a:t>
              </a:r>
            </a:p>
          </p:txBody>
        </p:sp>
        <p:sp>
          <p:nvSpPr>
            <p:cNvPr id="335" name="Rounded Rectangle 334"/>
            <p:cNvSpPr/>
            <p:nvPr/>
          </p:nvSpPr>
          <p:spPr bwMode="ltGray">
            <a:xfrm>
              <a:off x="6225417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9FD4C9">
                      <a:lumMod val="50000"/>
                    </a:srgbClr>
                  </a:solidFill>
                </a:rPr>
                <a:t>VLAN 10</a:t>
              </a:r>
            </a:p>
          </p:txBody>
        </p:sp>
        <p:sp>
          <p:nvSpPr>
            <p:cNvPr id="338" name="Rounded Rectangle 337"/>
            <p:cNvSpPr/>
            <p:nvPr/>
          </p:nvSpPr>
          <p:spPr bwMode="ltGray">
            <a:xfrm>
              <a:off x="9596230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9FD4C9">
                      <a:lumMod val="50000"/>
                    </a:srgbClr>
                  </a:solidFill>
                </a:rPr>
                <a:t>VLAN 10</a:t>
              </a:r>
            </a:p>
          </p:txBody>
        </p:sp>
        <p:sp>
          <p:nvSpPr>
            <p:cNvPr id="339" name="Rounded Rectangle 338"/>
            <p:cNvSpPr/>
            <p:nvPr/>
          </p:nvSpPr>
          <p:spPr bwMode="ltGray">
            <a:xfrm>
              <a:off x="11432024" y="6289301"/>
              <a:ext cx="334062" cy="10258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9FD4C9">
                      <a:lumMod val="50000"/>
                    </a:srgbClr>
                  </a:solidFill>
                </a:rPr>
                <a:t>VLAN 12</a:t>
              </a:r>
            </a:p>
          </p:txBody>
        </p:sp>
        <p:sp>
          <p:nvSpPr>
            <p:cNvPr id="348" name="Rounded Rectangle 347"/>
            <p:cNvSpPr/>
            <p:nvPr/>
          </p:nvSpPr>
          <p:spPr bwMode="ltGray">
            <a:xfrm>
              <a:off x="8061134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rgbClr val="FF8300">
                      <a:lumMod val="75000"/>
                    </a:srgbClr>
                  </a:solidFill>
                </a:rPr>
                <a:t>vubu3</a:t>
              </a:r>
              <a:br>
                <a:rPr lang="en-US" sz="600" dirty="0">
                  <a:solidFill>
                    <a:srgbClr val="FF8300">
                      <a:lumMod val="75000"/>
                    </a:srgbClr>
                  </a:solidFill>
                </a:rPr>
              </a:br>
              <a:r>
                <a:rPr lang="en-US" sz="600" dirty="0">
                  <a:solidFill>
                    <a:srgbClr val="FF8300">
                      <a:lumMod val="75000"/>
                    </a:srgbClr>
                  </a:solidFill>
                </a:rPr>
                <a:t>10.2.20.10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rgbClr val="FF8300">
                      <a:lumMod val="75000"/>
                    </a:srgbClr>
                  </a:solidFill>
                </a:rPr>
                <a:t>00:50:56:8e:32:e8</a:t>
              </a:r>
            </a:p>
          </p:txBody>
        </p:sp>
        <p:sp>
          <p:nvSpPr>
            <p:cNvPr id="349" name="Rounded Rectangle 348"/>
            <p:cNvSpPr/>
            <p:nvPr/>
          </p:nvSpPr>
          <p:spPr bwMode="ltGray">
            <a:xfrm>
              <a:off x="8336504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8300">
                      <a:lumMod val="75000"/>
                    </a:srgbClr>
                  </a:solidFill>
                </a:rPr>
                <a:t>VLAN 20</a:t>
              </a:r>
            </a:p>
          </p:txBody>
        </p:sp>
        <p:pic>
          <p:nvPicPr>
            <p:cNvPr id="392" name="Picture 39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6717" y="6121776"/>
              <a:ext cx="404309" cy="404309"/>
            </a:xfrm>
            <a:prstGeom prst="rect">
              <a:avLst/>
            </a:prstGeom>
          </p:spPr>
        </p:pic>
        <p:sp>
          <p:nvSpPr>
            <p:cNvPr id="393" name="Rounded Rectangle 392"/>
            <p:cNvSpPr/>
            <p:nvPr/>
          </p:nvSpPr>
          <p:spPr bwMode="ltGray">
            <a:xfrm>
              <a:off x="6993674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rgbClr val="9FD4C9">
                      <a:lumMod val="75000"/>
                    </a:srgbClr>
                  </a:solidFill>
                </a:rPr>
                <a:t>vubu4</a:t>
              </a:r>
              <a:br>
                <a:rPr lang="en-US" sz="600" dirty="0">
                  <a:solidFill>
                    <a:srgbClr val="9FD4C9">
                      <a:lumMod val="75000"/>
                    </a:srgbClr>
                  </a:solidFill>
                </a:rPr>
              </a:br>
              <a:r>
                <a:rPr lang="en-US" sz="600" dirty="0">
                  <a:solidFill>
                    <a:srgbClr val="9FD4C9">
                      <a:lumMod val="75000"/>
                    </a:srgbClr>
                  </a:solidFill>
                </a:rPr>
                <a:t>10.1.11.10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rgbClr val="9FD4C9">
                      <a:lumMod val="75000"/>
                    </a:srgbClr>
                  </a:solidFill>
                </a:rPr>
                <a:t> 00:50:56:8e:4d:9c</a:t>
              </a:r>
            </a:p>
          </p:txBody>
        </p:sp>
        <p:sp>
          <p:nvSpPr>
            <p:cNvPr id="395" name="Rounded Rectangle 394"/>
            <p:cNvSpPr/>
            <p:nvPr/>
          </p:nvSpPr>
          <p:spPr bwMode="ltGray">
            <a:xfrm>
              <a:off x="7266108" y="6289301"/>
              <a:ext cx="334062" cy="1025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9FD4C9">
                      <a:lumMod val="50000"/>
                    </a:srgbClr>
                  </a:solidFill>
                </a:rPr>
                <a:t>VLAN 11</a:t>
              </a:r>
            </a:p>
          </p:txBody>
        </p:sp>
        <p:pic>
          <p:nvPicPr>
            <p:cNvPr id="382" name="Picture 38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7656" y="6111974"/>
              <a:ext cx="404309" cy="404309"/>
            </a:xfrm>
            <a:prstGeom prst="rect">
              <a:avLst/>
            </a:prstGeom>
          </p:spPr>
        </p:pic>
        <p:sp>
          <p:nvSpPr>
            <p:cNvPr id="399" name="Rounded Rectangle 398"/>
            <p:cNvSpPr/>
            <p:nvPr/>
          </p:nvSpPr>
          <p:spPr bwMode="ltGray">
            <a:xfrm>
              <a:off x="10270771" y="6499015"/>
              <a:ext cx="884803" cy="219779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rgbClr val="FF8300">
                      <a:lumMod val="75000"/>
                    </a:srgbClr>
                  </a:solidFill>
                </a:rPr>
                <a:t>vubu6</a:t>
              </a:r>
              <a:br>
                <a:rPr lang="en-US" sz="600" dirty="0">
                  <a:solidFill>
                    <a:srgbClr val="FF8300">
                      <a:lumMod val="75000"/>
                    </a:srgbClr>
                  </a:solidFill>
                </a:rPr>
              </a:br>
              <a:r>
                <a:rPr lang="en-US" sz="600" dirty="0">
                  <a:solidFill>
                    <a:srgbClr val="FF8300">
                      <a:lumMod val="75000"/>
                    </a:srgbClr>
                  </a:solidFill>
                </a:rPr>
                <a:t>10.2.20.11</a:t>
              </a:r>
            </a:p>
            <a:p>
              <a:pPr>
                <a:lnSpc>
                  <a:spcPct val="90000"/>
                </a:lnSpc>
              </a:pPr>
              <a:r>
                <a:rPr lang="en-US" sz="600" dirty="0">
                  <a:solidFill>
                    <a:srgbClr val="FF8300">
                      <a:lumMod val="75000"/>
                    </a:srgbClr>
                  </a:solidFill>
                </a:rPr>
                <a:t>00:50:56:8e:6b:d8</a:t>
              </a:r>
            </a:p>
          </p:txBody>
        </p:sp>
        <p:sp>
          <p:nvSpPr>
            <p:cNvPr id="405" name="Rounded Rectangle 404"/>
            <p:cNvSpPr/>
            <p:nvPr/>
          </p:nvSpPr>
          <p:spPr bwMode="ltGray">
            <a:xfrm>
              <a:off x="10546141" y="6289301"/>
              <a:ext cx="334062" cy="1025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8300">
                      <a:lumMod val="75000"/>
                    </a:srgbClr>
                  </a:solidFill>
                </a:rPr>
                <a:t>VLAN 20</a:t>
              </a:r>
            </a:p>
          </p:txBody>
        </p:sp>
      </p:grpSp>
      <p:sp>
        <p:nvSpPr>
          <p:cNvPr id="169" name="Freeform 168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0" name="Line Callout 2 (Accent Bar) 169"/>
          <p:cNvSpPr/>
          <p:nvPr/>
        </p:nvSpPr>
        <p:spPr>
          <a:xfrm flipH="1">
            <a:off x="339327" y="1214368"/>
            <a:ext cx="5375857" cy="2672381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101788"/>
              <a:gd name="adj6" fmla="val -2174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r>
              <a:rPr lang="it-IT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8325-1# </a:t>
            </a:r>
            <a:r>
              <a:rPr lang="it-IT" sz="8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 evpn mac-ip</a:t>
            </a:r>
          </a:p>
          <a:p>
            <a:r>
              <a:rPr lang="it-IT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Flags:  Local(L), Remote(R), Sticky bit(S)</a:t>
            </a:r>
          </a:p>
          <a:p>
            <a:endParaRPr lang="it-IT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EVI    MAC                  IP                Next-hop                 Seq-Num   Flags</a:t>
            </a:r>
          </a:p>
          <a:p>
            <a:r>
              <a:rPr lang="it-IT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10010  00:50:56:86:2d:79                      vxlan1(192.168.11.5)     8         R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10010  00:50:56:86:2d:79    10.1.10.11        vxlan1(192.168.11.5)     8         R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10010  00:50:56:8e:61:91                                               4         L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10010  00:50:56:8e:61:91    10.1.10.10                                 4         L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10010  12:00:00:00:01:00    10.1.10.1                                  0         L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10011  00:50:56:8e:4d:9c                                               0         L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10011  00:50:56:8e:4d:9c    10.1.11.10                                 0         L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10011  12:00:00:00:01:00    10.1.11.1                                  0         L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10020  00:50:56:8e:32:e8                                               4         L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10020  00:50:56:8e:32:e8    10.2.20.10                                 4         L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10020  00:50:56:8e:6b:d8                      vxlan1(192.168.11.5)     6         R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10020  00:50:56:8e:6b:d8    10.2.20.11        vxlan1(192.168.11.5)     6         R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10020  12:00:00:00:01:00    10.2.20.1                                  0         L</a:t>
            </a:r>
            <a:endParaRPr lang="it-IT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it-IT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MACs           : 8</a:t>
            </a:r>
          </a:p>
          <a:p>
            <a:r>
              <a:rPr lang="it-IT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Remote MACs    : 2</a:t>
            </a:r>
          </a:p>
        </p:txBody>
      </p:sp>
      <p:sp>
        <p:nvSpPr>
          <p:cNvPr id="171" name="Line Callout 2 (Accent Bar) 170"/>
          <p:cNvSpPr/>
          <p:nvPr/>
        </p:nvSpPr>
        <p:spPr>
          <a:xfrm flipH="1">
            <a:off x="335521" y="4081052"/>
            <a:ext cx="5375857" cy="2637742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-3833"/>
              <a:gd name="adj6" fmla="val -7767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r>
              <a:rPr lang="it-IT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8325-3# </a:t>
            </a:r>
            <a:r>
              <a:rPr lang="it-IT" sz="8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 evpn mac-ip</a:t>
            </a:r>
          </a:p>
          <a:p>
            <a:r>
              <a:rPr lang="it-IT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Flags:  Local(L), Remote(R), Sticky bit(S)</a:t>
            </a:r>
          </a:p>
          <a:p>
            <a:endParaRPr lang="it-IT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EVI    MAC                  IP                Next-hop                 Seq-Num   Flags</a:t>
            </a:r>
          </a:p>
          <a:p>
            <a:r>
              <a:rPr lang="it-IT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10010  00:50:56:86:2d:79                                               8         L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10010  00:50:56:86:2d:79    10.1.10.11                                 8         L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10010  00:50:56:8e:61:91                      vxlan1(192.168.11.3)     4         R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10010  00:50:56:8e:61:91    10.1.10.10        vxlan1(192.168.11.3)     4         R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10010  12:00:00:00:01:00    10.1.10.1         vxlan1(192.168.11.3)     0         R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10012  00:50:56:80:53:54                                               0         L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10012  00:50:56:80:53:54    10.1.12.10                                 0         L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10012  12:00:00:00:01:00    10.1.12.1                                  0         L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10020  00:50:56:8e:32:e8                      vxlan1(192.168.11.3)     4         R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10020  00:50:56:8e:32:e8    10.2.20.10        vxlan1(192.168.11.3)     4         R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10020  00:50:56:8e:6b:d8                                               6         L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10020  00:50:56:8e:6b:d8    10.2.20.11                                 6         L</a:t>
            </a:r>
          </a:p>
          <a:p>
            <a:r>
              <a:rPr lang="pt-B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10020  12:00:00:00:01:00    10.2.20.1         vxlan1(192.168.11.3)     0         R</a:t>
            </a:r>
          </a:p>
          <a:p>
            <a:endParaRPr lang="it-IT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MACs           : 8</a:t>
            </a:r>
          </a:p>
          <a:p>
            <a:r>
              <a:rPr lang="it-IT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Remote MACs    : 4</a:t>
            </a:r>
          </a:p>
        </p:txBody>
      </p:sp>
      <p:sp>
        <p:nvSpPr>
          <p:cNvPr id="172" name="Rounded Rectangle 171"/>
          <p:cNvSpPr/>
          <p:nvPr/>
        </p:nvSpPr>
        <p:spPr bwMode="ltGray">
          <a:xfrm>
            <a:off x="9236840" y="6109377"/>
            <a:ext cx="832244" cy="66799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4" name="Rounded Rectangle 173"/>
          <p:cNvSpPr/>
          <p:nvPr/>
        </p:nvSpPr>
        <p:spPr bwMode="ltGray">
          <a:xfrm>
            <a:off x="342128" y="1868815"/>
            <a:ext cx="5276102" cy="256081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5" name="Rounded Rectangle 174"/>
          <p:cNvSpPr/>
          <p:nvPr/>
        </p:nvSpPr>
        <p:spPr bwMode="ltGray">
          <a:xfrm>
            <a:off x="332652" y="4732004"/>
            <a:ext cx="5276102" cy="256081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31747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Capture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L2VNI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L3VNI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L3VNI to External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70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L2VNI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383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>
            <a:off x="5758631" y="3770110"/>
            <a:ext cx="0" cy="781912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8340305" y="3330712"/>
            <a:ext cx="1136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4"/>
                </a:solidFill>
              </a:rPr>
              <a:t>VSX VTEP2</a:t>
            </a:r>
          </a:p>
          <a:p>
            <a:r>
              <a:rPr lang="en-US" sz="1000" dirty="0">
                <a:solidFill>
                  <a:schemeClr val="accent4"/>
                </a:solidFill>
              </a:rPr>
              <a:t>L1: 192.168.11.5</a:t>
            </a:r>
            <a:endParaRPr lang="en-US" sz="800" dirty="0">
              <a:solidFill>
                <a:schemeClr val="accent4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776185" y="3330712"/>
            <a:ext cx="1136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4"/>
                </a:solidFill>
              </a:rPr>
              <a:t>VSX VTEP1</a:t>
            </a:r>
          </a:p>
          <a:p>
            <a:r>
              <a:rPr lang="fr-FR" sz="1000" dirty="0">
                <a:solidFill>
                  <a:schemeClr val="accent4"/>
                </a:solidFill>
              </a:rPr>
              <a:t>L1: 192.168.11.3</a:t>
            </a:r>
          </a:p>
        </p:txBody>
      </p:sp>
      <p:sp>
        <p:nvSpPr>
          <p:cNvPr id="56" name="Round Diagonal Corner Rectangle 55"/>
          <p:cNvSpPr/>
          <p:nvPr/>
        </p:nvSpPr>
        <p:spPr>
          <a:xfrm flipH="1">
            <a:off x="9166862" y="5770425"/>
            <a:ext cx="2495825" cy="151796"/>
          </a:xfrm>
          <a:prstGeom prst="round2DiagRect">
            <a:avLst/>
          </a:prstGeom>
          <a:noFill/>
          <a:ln w="28575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</a:rPr>
              <a:t>VLAN 12 / VNI 10012 /  SVI 12 / 10.1.12.0/24</a:t>
            </a:r>
          </a:p>
        </p:txBody>
      </p:sp>
      <p:sp>
        <p:nvSpPr>
          <p:cNvPr id="70" name="Round Diagonal Corner Rectangle 69"/>
          <p:cNvSpPr/>
          <p:nvPr/>
        </p:nvSpPr>
        <p:spPr>
          <a:xfrm flipH="1">
            <a:off x="9156340" y="1625236"/>
            <a:ext cx="1875150" cy="151796"/>
          </a:xfrm>
          <a:prstGeom prst="round2Diag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</a:rPr>
              <a:t>VRF1 / VNI 100001  </a:t>
            </a:r>
          </a:p>
        </p:txBody>
      </p:sp>
      <p:sp>
        <p:nvSpPr>
          <p:cNvPr id="73" name="Round Diagonal Corner Rectangle 72"/>
          <p:cNvSpPr/>
          <p:nvPr/>
        </p:nvSpPr>
        <p:spPr>
          <a:xfrm flipH="1">
            <a:off x="9156340" y="2007788"/>
            <a:ext cx="1875150" cy="151796"/>
          </a:xfrm>
          <a:prstGeom prst="round2DiagRect">
            <a:avLst/>
          </a:prstGeom>
          <a:noFill/>
          <a:ln w="28575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</a:rPr>
              <a:t>VRF12 / VNI 100002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47828" y="2063552"/>
            <a:ext cx="460851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402691" y="1703512"/>
            <a:ext cx="0" cy="1686803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547828" y="1703512"/>
            <a:ext cx="4608512" cy="0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573450" y="2063552"/>
            <a:ext cx="0" cy="132676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5402690" y="3691760"/>
            <a:ext cx="0" cy="1300561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575386" y="3691759"/>
            <a:ext cx="0" cy="173650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7966810" y="3691760"/>
            <a:ext cx="0" cy="1300561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655840" y="4992321"/>
            <a:ext cx="4500500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4655840" y="5428259"/>
            <a:ext cx="4500500" cy="0"/>
          </a:xfrm>
          <a:prstGeom prst="line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8148275" y="3691759"/>
            <a:ext cx="0" cy="2154564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500156" y="5872070"/>
            <a:ext cx="165618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ound Diagonal Corner Rectangle 104"/>
          <p:cNvSpPr/>
          <p:nvPr/>
        </p:nvSpPr>
        <p:spPr>
          <a:xfrm flipH="1">
            <a:off x="9166863" y="4886251"/>
            <a:ext cx="2495825" cy="151796"/>
          </a:xfrm>
          <a:prstGeom prst="round2Diag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</a:rPr>
              <a:t>VLAN 10 / VNI 10010  /  SVI 10 / 10.1.10.0/24</a:t>
            </a:r>
          </a:p>
        </p:txBody>
      </p:sp>
      <p:sp>
        <p:nvSpPr>
          <p:cNvPr id="106" name="Round Diagonal Corner Rectangle 105"/>
          <p:cNvSpPr/>
          <p:nvPr/>
        </p:nvSpPr>
        <p:spPr>
          <a:xfrm flipH="1">
            <a:off x="9180795" y="5352361"/>
            <a:ext cx="2495825" cy="151796"/>
          </a:xfrm>
          <a:prstGeom prst="round2DiagRect">
            <a:avLst/>
          </a:prstGeom>
          <a:noFill/>
          <a:ln w="28575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</a:rPr>
              <a:t>VLAN 11 / VNI 10011  /  SVI 11 / 10.1.11.0/24</a:t>
            </a:r>
          </a:p>
        </p:txBody>
      </p:sp>
      <p:cxnSp>
        <p:nvCxnSpPr>
          <p:cNvPr id="113" name="Straight Connector 112"/>
          <p:cNvCxnSpPr/>
          <p:nvPr/>
        </p:nvCxnSpPr>
        <p:spPr>
          <a:xfrm>
            <a:off x="7939731" y="1703512"/>
            <a:ext cx="0" cy="1686803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8110490" y="2063552"/>
            <a:ext cx="0" cy="132676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 bwMode="ltGray">
          <a:xfrm>
            <a:off x="8976320" y="1396949"/>
            <a:ext cx="2275779" cy="94527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41" name="Rectangle 40"/>
          <p:cNvSpPr/>
          <p:nvPr/>
        </p:nvSpPr>
        <p:spPr>
          <a:xfrm>
            <a:off x="9868474" y="1016732"/>
            <a:ext cx="663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/>
              <a:t>L3 VNI</a:t>
            </a:r>
            <a:endParaRPr lang="en-US" sz="1050" b="1" dirty="0"/>
          </a:p>
        </p:txBody>
      </p:sp>
      <p:sp>
        <p:nvSpPr>
          <p:cNvPr id="43" name="Rectangle 42"/>
          <p:cNvSpPr/>
          <p:nvPr/>
        </p:nvSpPr>
        <p:spPr>
          <a:xfrm>
            <a:off x="9868474" y="3876874"/>
            <a:ext cx="663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>
                <a:solidFill>
                  <a:schemeClr val="accent4"/>
                </a:solidFill>
              </a:rPr>
              <a:t>L2 VNI</a:t>
            </a:r>
            <a:endParaRPr lang="en-US" sz="1050" b="1" dirty="0">
              <a:solidFill>
                <a:schemeClr val="accent4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302927" y="3254569"/>
            <a:ext cx="541045" cy="562798"/>
            <a:chOff x="2255870" y="791793"/>
            <a:chExt cx="541045" cy="562798"/>
          </a:xfrm>
        </p:grpSpPr>
        <p:sp>
          <p:nvSpPr>
            <p:cNvPr id="42" name="Rounded Rectangle 4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7859594" y="3254569"/>
            <a:ext cx="541045" cy="562798"/>
            <a:chOff x="2255870" y="791793"/>
            <a:chExt cx="541045" cy="562798"/>
          </a:xfrm>
        </p:grpSpPr>
        <p:sp>
          <p:nvSpPr>
            <p:cNvPr id="47" name="Rounded Rectangle 4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cxnSp>
        <p:nvCxnSpPr>
          <p:cNvPr id="52" name="Straight Connector 51"/>
          <p:cNvCxnSpPr/>
          <p:nvPr/>
        </p:nvCxnSpPr>
        <p:spPr>
          <a:xfrm>
            <a:off x="4655840" y="4552022"/>
            <a:ext cx="45005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 Diagonal Corner Rectangle 53"/>
          <p:cNvSpPr/>
          <p:nvPr/>
        </p:nvSpPr>
        <p:spPr>
          <a:xfrm flipH="1">
            <a:off x="9155566" y="4469051"/>
            <a:ext cx="2495825" cy="151796"/>
          </a:xfrm>
          <a:prstGeom prst="round2Diag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</a:rPr>
              <a:t>VLAN 20 / VNI 10020 /  SVI 20 / 10.2.20.0/24</a:t>
            </a:r>
          </a:p>
        </p:txBody>
      </p:sp>
      <p:sp>
        <p:nvSpPr>
          <p:cNvPr id="58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L2VNI flow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7600"/>
              </a:solidFill>
              <a:effectLst/>
              <a:uLnTx/>
              <a:uFillTx/>
              <a:latin typeface="Arial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 Placeholder 7"/>
          <p:cNvSpPr txBox="1">
            <a:spLocks/>
          </p:cNvSpPr>
          <p:nvPr/>
        </p:nvSpPr>
        <p:spPr>
          <a:xfrm>
            <a:off x="609441" y="1066800"/>
            <a:ext cx="7501050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VLAN 10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320691" y="3795659"/>
            <a:ext cx="0" cy="781912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 bwMode="ltGray">
          <a:xfrm>
            <a:off x="8976320" y="4257092"/>
            <a:ext cx="2842834" cy="1872208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156" y="4578529"/>
            <a:ext cx="404309" cy="40430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636" y="4140815"/>
            <a:ext cx="404309" cy="40430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156" y="5448010"/>
            <a:ext cx="404309" cy="404309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915" y="5014796"/>
            <a:ext cx="404309" cy="404309"/>
          </a:xfrm>
          <a:prstGeom prst="rect">
            <a:avLst/>
          </a:prstGeom>
        </p:spPr>
      </p:pic>
      <p:sp>
        <p:nvSpPr>
          <p:cNvPr id="116" name="Rounded Rectangle 115"/>
          <p:cNvSpPr/>
          <p:nvPr/>
        </p:nvSpPr>
        <p:spPr bwMode="ltGray">
          <a:xfrm>
            <a:off x="4026089" y="4673891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sp>
        <p:nvSpPr>
          <p:cNvPr id="117" name="Rounded Rectangle 116"/>
          <p:cNvSpPr/>
          <p:nvPr/>
        </p:nvSpPr>
        <p:spPr bwMode="ltGray">
          <a:xfrm>
            <a:off x="6673275" y="4679559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sp>
        <p:nvSpPr>
          <p:cNvPr id="118" name="Rounded Rectangle 117"/>
          <p:cNvSpPr/>
          <p:nvPr/>
        </p:nvSpPr>
        <p:spPr bwMode="ltGray">
          <a:xfrm>
            <a:off x="6676186" y="553325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119" name="Rounded Rectangle 118"/>
          <p:cNvSpPr/>
          <p:nvPr/>
        </p:nvSpPr>
        <p:spPr bwMode="ltGray">
          <a:xfrm>
            <a:off x="4016597" y="4237660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120" name="Rounded Rectangle 119"/>
          <p:cNvSpPr/>
          <p:nvPr/>
        </p:nvSpPr>
        <p:spPr bwMode="ltGray">
          <a:xfrm>
            <a:off x="4018578" y="5114278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121" name="Rounded Rectangle 120"/>
          <p:cNvSpPr/>
          <p:nvPr/>
        </p:nvSpPr>
        <p:spPr bwMode="ltGray">
          <a:xfrm>
            <a:off x="6678239" y="4235156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523" y="4140814"/>
            <a:ext cx="404309" cy="404309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H="1">
            <a:off x="5035687" y="4405676"/>
            <a:ext cx="1104" cy="139448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7689677" y="4398885"/>
            <a:ext cx="1104" cy="139448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7701206" y="4848132"/>
            <a:ext cx="1104" cy="139448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915" y="4574498"/>
            <a:ext cx="404309" cy="404309"/>
          </a:xfrm>
          <a:prstGeom prst="rect">
            <a:avLst/>
          </a:prstGeom>
        </p:spPr>
      </p:pic>
      <p:cxnSp>
        <p:nvCxnSpPr>
          <p:cNvPr id="126" name="Straight Connector 125"/>
          <p:cNvCxnSpPr/>
          <p:nvPr/>
        </p:nvCxnSpPr>
        <p:spPr>
          <a:xfrm flipH="1">
            <a:off x="5042965" y="4844101"/>
            <a:ext cx="1104" cy="139448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5044385" y="5276971"/>
            <a:ext cx="1104" cy="139448"/>
          </a:xfrm>
          <a:prstGeom prst="line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H="1">
            <a:off x="7701206" y="5732621"/>
            <a:ext cx="1104" cy="139448"/>
          </a:xfrm>
          <a:prstGeom prst="line">
            <a:avLst/>
          </a:prstGeom>
          <a:ln w="28575">
            <a:solidFill>
              <a:schemeClr val="accent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 bwMode="ltGray">
          <a:xfrm>
            <a:off x="5103021" y="4844051"/>
            <a:ext cx="2570468" cy="229863"/>
          </a:xfrm>
          <a:custGeom>
            <a:avLst/>
            <a:gdLst>
              <a:gd name="connsiteX0" fmla="*/ 185400 w 2952069"/>
              <a:gd name="connsiteY0" fmla="*/ 0 h 159335"/>
              <a:gd name="connsiteX1" fmla="*/ 260970 w 2952069"/>
              <a:gd name="connsiteY1" fmla="*/ 128469 h 159335"/>
              <a:gd name="connsiteX2" fmla="*/ 2701889 w 2952069"/>
              <a:gd name="connsiteY2" fmla="*/ 151140 h 159335"/>
              <a:gd name="connsiteX3" fmla="*/ 2747231 w 2952069"/>
              <a:gd name="connsiteY3" fmla="*/ 15114 h 159335"/>
              <a:gd name="connsiteX0" fmla="*/ 149492 w 2760290"/>
              <a:gd name="connsiteY0" fmla="*/ 0 h 159335"/>
              <a:gd name="connsiteX1" fmla="*/ 225062 w 2760290"/>
              <a:gd name="connsiteY1" fmla="*/ 128469 h 159335"/>
              <a:gd name="connsiteX2" fmla="*/ 2114318 w 2760290"/>
              <a:gd name="connsiteY2" fmla="*/ 151140 h 159335"/>
              <a:gd name="connsiteX3" fmla="*/ 2711323 w 2760290"/>
              <a:gd name="connsiteY3" fmla="*/ 15114 h 159335"/>
              <a:gd name="connsiteX0" fmla="*/ 53708 w 2660137"/>
              <a:gd name="connsiteY0" fmla="*/ 0 h 173839"/>
              <a:gd name="connsiteX1" fmla="*/ 476901 w 2660137"/>
              <a:gd name="connsiteY1" fmla="*/ 158697 h 173839"/>
              <a:gd name="connsiteX2" fmla="*/ 2018534 w 2660137"/>
              <a:gd name="connsiteY2" fmla="*/ 151140 h 173839"/>
              <a:gd name="connsiteX3" fmla="*/ 2615539 w 2660137"/>
              <a:gd name="connsiteY3" fmla="*/ 15114 h 173839"/>
              <a:gd name="connsiteX0" fmla="*/ 1059 w 2607488"/>
              <a:gd name="connsiteY0" fmla="*/ 0 h 173839"/>
              <a:gd name="connsiteX1" fmla="*/ 424252 w 2607488"/>
              <a:gd name="connsiteY1" fmla="*/ 158697 h 173839"/>
              <a:gd name="connsiteX2" fmla="*/ 1965885 w 2607488"/>
              <a:gd name="connsiteY2" fmla="*/ 151140 h 173839"/>
              <a:gd name="connsiteX3" fmla="*/ 2562890 w 2607488"/>
              <a:gd name="connsiteY3" fmla="*/ 15114 h 173839"/>
              <a:gd name="connsiteX0" fmla="*/ 1561 w 2640516"/>
              <a:gd name="connsiteY0" fmla="*/ 0 h 177601"/>
              <a:gd name="connsiteX1" fmla="*/ 424754 w 2640516"/>
              <a:gd name="connsiteY1" fmla="*/ 158697 h 177601"/>
              <a:gd name="connsiteX2" fmla="*/ 2230883 w 2640516"/>
              <a:gd name="connsiteY2" fmla="*/ 158697 h 177601"/>
              <a:gd name="connsiteX3" fmla="*/ 2563392 w 2640516"/>
              <a:gd name="connsiteY3" fmla="*/ 15114 h 177601"/>
              <a:gd name="connsiteX0" fmla="*/ 1446 w 2640182"/>
              <a:gd name="connsiteY0" fmla="*/ 0 h 167696"/>
              <a:gd name="connsiteX1" fmla="*/ 432196 w 2640182"/>
              <a:gd name="connsiteY1" fmla="*/ 136026 h 167696"/>
              <a:gd name="connsiteX2" fmla="*/ 2230768 w 2640182"/>
              <a:gd name="connsiteY2" fmla="*/ 158697 h 167696"/>
              <a:gd name="connsiteX3" fmla="*/ 2563277 w 2640182"/>
              <a:gd name="connsiteY3" fmla="*/ 15114 h 167696"/>
              <a:gd name="connsiteX0" fmla="*/ 3372 w 2642108"/>
              <a:gd name="connsiteY0" fmla="*/ 0 h 164441"/>
              <a:gd name="connsiteX1" fmla="*/ 434122 w 2642108"/>
              <a:gd name="connsiteY1" fmla="*/ 136026 h 164441"/>
              <a:gd name="connsiteX2" fmla="*/ 2232694 w 2642108"/>
              <a:gd name="connsiteY2" fmla="*/ 158697 h 164441"/>
              <a:gd name="connsiteX3" fmla="*/ 2565203 w 2642108"/>
              <a:gd name="connsiteY3" fmla="*/ 15114 h 164441"/>
              <a:gd name="connsiteX0" fmla="*/ 3372 w 2644790"/>
              <a:gd name="connsiteY0" fmla="*/ 0 h 158750"/>
              <a:gd name="connsiteX1" fmla="*/ 434122 w 2644790"/>
              <a:gd name="connsiteY1" fmla="*/ 136026 h 158750"/>
              <a:gd name="connsiteX2" fmla="*/ 2232694 w 2644790"/>
              <a:gd name="connsiteY2" fmla="*/ 158697 h 158750"/>
              <a:gd name="connsiteX3" fmla="*/ 2565203 w 2644790"/>
              <a:gd name="connsiteY3" fmla="*/ 15114 h 158750"/>
              <a:gd name="connsiteX0" fmla="*/ 3372 w 2573274"/>
              <a:gd name="connsiteY0" fmla="*/ 0 h 165850"/>
              <a:gd name="connsiteX1" fmla="*/ 434122 w 2573274"/>
              <a:gd name="connsiteY1" fmla="*/ 136026 h 165850"/>
              <a:gd name="connsiteX2" fmla="*/ 2232694 w 2573274"/>
              <a:gd name="connsiteY2" fmla="*/ 158697 h 165850"/>
              <a:gd name="connsiteX3" fmla="*/ 2565203 w 2573274"/>
              <a:gd name="connsiteY3" fmla="*/ 15114 h 165850"/>
              <a:gd name="connsiteX0" fmla="*/ 27751 w 2597653"/>
              <a:gd name="connsiteY0" fmla="*/ 0 h 165850"/>
              <a:gd name="connsiteX1" fmla="*/ 458501 w 2597653"/>
              <a:gd name="connsiteY1" fmla="*/ 136026 h 165850"/>
              <a:gd name="connsiteX2" fmla="*/ 2257073 w 2597653"/>
              <a:gd name="connsiteY2" fmla="*/ 158697 h 165850"/>
              <a:gd name="connsiteX3" fmla="*/ 2589582 w 2597653"/>
              <a:gd name="connsiteY3" fmla="*/ 15114 h 165850"/>
              <a:gd name="connsiteX0" fmla="*/ 27751 w 2596122"/>
              <a:gd name="connsiteY0" fmla="*/ 0 h 167733"/>
              <a:gd name="connsiteX1" fmla="*/ 458501 w 2596122"/>
              <a:gd name="connsiteY1" fmla="*/ 151973 h 167733"/>
              <a:gd name="connsiteX2" fmla="*/ 2257073 w 2596122"/>
              <a:gd name="connsiteY2" fmla="*/ 158697 h 167733"/>
              <a:gd name="connsiteX3" fmla="*/ 2589582 w 2596122"/>
              <a:gd name="connsiteY3" fmla="*/ 15114 h 167733"/>
              <a:gd name="connsiteX0" fmla="*/ 5527 w 2573898"/>
              <a:gd name="connsiteY0" fmla="*/ 0 h 167733"/>
              <a:gd name="connsiteX1" fmla="*/ 436277 w 2573898"/>
              <a:gd name="connsiteY1" fmla="*/ 151973 h 167733"/>
              <a:gd name="connsiteX2" fmla="*/ 2234849 w 2573898"/>
              <a:gd name="connsiteY2" fmla="*/ 158697 h 167733"/>
              <a:gd name="connsiteX3" fmla="*/ 2567358 w 2573898"/>
              <a:gd name="connsiteY3" fmla="*/ 15114 h 167733"/>
              <a:gd name="connsiteX0" fmla="*/ 5527 w 2573898"/>
              <a:gd name="connsiteY0" fmla="*/ 0 h 166405"/>
              <a:gd name="connsiteX1" fmla="*/ 436277 w 2573898"/>
              <a:gd name="connsiteY1" fmla="*/ 151973 h 166405"/>
              <a:gd name="connsiteX2" fmla="*/ 2234849 w 2573898"/>
              <a:gd name="connsiteY2" fmla="*/ 158697 h 166405"/>
              <a:gd name="connsiteX3" fmla="*/ 2567358 w 2573898"/>
              <a:gd name="connsiteY3" fmla="*/ 15114 h 166405"/>
              <a:gd name="connsiteX0" fmla="*/ 5527 w 2570468"/>
              <a:gd name="connsiteY0" fmla="*/ 0 h 161684"/>
              <a:gd name="connsiteX1" fmla="*/ 436277 w 2570468"/>
              <a:gd name="connsiteY1" fmla="*/ 151973 h 161684"/>
              <a:gd name="connsiteX2" fmla="*/ 2234849 w 2570468"/>
              <a:gd name="connsiteY2" fmla="*/ 158697 h 161684"/>
              <a:gd name="connsiteX3" fmla="*/ 2567358 w 2570468"/>
              <a:gd name="connsiteY3" fmla="*/ 15114 h 16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0468" h="161684">
                <a:moveTo>
                  <a:pt x="5527" y="0"/>
                </a:moveTo>
                <a:cubicBezTo>
                  <a:pt x="-7698" y="202780"/>
                  <a:pt x="-34777" y="149732"/>
                  <a:pt x="436277" y="151973"/>
                </a:cubicBezTo>
                <a:lnTo>
                  <a:pt x="2234849" y="158697"/>
                </a:lnTo>
                <a:cubicBezTo>
                  <a:pt x="2529573" y="151834"/>
                  <a:pt x="2585620" y="209708"/>
                  <a:pt x="2567358" y="15114"/>
                </a:cubicBezTo>
              </a:path>
            </a:pathLst>
          </a:custGeom>
          <a:noFill/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ine Callout 2 (Accent Bar) 174"/>
          <p:cNvSpPr/>
          <p:nvPr/>
        </p:nvSpPr>
        <p:spPr>
          <a:xfrm flipH="1">
            <a:off x="209713" y="26752"/>
            <a:ext cx="4781685" cy="3156281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111270"/>
              <a:gd name="adj6" fmla="val -38451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274661"/>
            </a:solidFill>
            <a:bevel/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7423026" y="521208"/>
            <a:ext cx="3299564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L2 VNI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7600"/>
              </a:solidFill>
              <a:effectLst/>
              <a:uLnTx/>
              <a:uFillTx/>
              <a:latin typeface="Arial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1" y="30801"/>
            <a:ext cx="4914286" cy="3152232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6" name="Line Callout 2 (Accent Bar) 175"/>
          <p:cNvSpPr/>
          <p:nvPr/>
        </p:nvSpPr>
        <p:spPr>
          <a:xfrm flipH="1">
            <a:off x="203674" y="3226195"/>
            <a:ext cx="4781685" cy="3578125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14751"/>
              <a:gd name="adj6" fmla="val -63421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274661"/>
            </a:solidFill>
            <a:bevel/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2" y="3236451"/>
            <a:ext cx="4908860" cy="3567869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9" name="TextBox 178"/>
          <p:cNvSpPr txBox="1"/>
          <p:nvPr/>
        </p:nvSpPr>
        <p:spPr>
          <a:xfrm>
            <a:off x="8329573" y="4832958"/>
            <a:ext cx="1118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accent2"/>
                </a:solidFill>
              </a:rPr>
              <a:t>PCAP</a:t>
            </a:r>
          </a:p>
          <a:p>
            <a:r>
              <a:rPr lang="en-US" sz="600" dirty="0">
                <a:solidFill>
                  <a:schemeClr val="accent2"/>
                </a:solidFill>
              </a:rPr>
              <a:t>15.136.40.98 #6</a:t>
            </a:r>
          </a:p>
        </p:txBody>
      </p:sp>
      <p:cxnSp>
        <p:nvCxnSpPr>
          <p:cNvPr id="180" name="Straight Connector 179"/>
          <p:cNvCxnSpPr/>
          <p:nvPr/>
        </p:nvCxnSpPr>
        <p:spPr>
          <a:xfrm flipH="1" flipV="1">
            <a:off x="8155179" y="4255308"/>
            <a:ext cx="604519" cy="670100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ounded Rectangle 180"/>
          <p:cNvSpPr/>
          <p:nvPr/>
        </p:nvSpPr>
        <p:spPr bwMode="ltGray">
          <a:xfrm>
            <a:off x="8319926" y="445938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1/1/22</a:t>
            </a:r>
          </a:p>
        </p:txBody>
      </p:sp>
      <p:cxnSp>
        <p:nvCxnSpPr>
          <p:cNvPr id="182" name="Straight Connector 181"/>
          <p:cNvCxnSpPr/>
          <p:nvPr/>
        </p:nvCxnSpPr>
        <p:spPr>
          <a:xfrm flipV="1">
            <a:off x="5886144" y="4258763"/>
            <a:ext cx="1013574" cy="789059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5481092" y="4942947"/>
            <a:ext cx="1118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accent2"/>
                </a:solidFill>
              </a:rPr>
              <a:t>PCAP</a:t>
            </a:r>
          </a:p>
          <a:p>
            <a:r>
              <a:rPr lang="en-US" sz="600" dirty="0">
                <a:solidFill>
                  <a:schemeClr val="accent2"/>
                </a:solidFill>
              </a:rPr>
              <a:t>15.136.40.98 #2</a:t>
            </a:r>
          </a:p>
        </p:txBody>
      </p:sp>
      <p:sp>
        <p:nvSpPr>
          <p:cNvPr id="184" name="Rounded Rectangle 183"/>
          <p:cNvSpPr/>
          <p:nvPr/>
        </p:nvSpPr>
        <p:spPr bwMode="ltGray">
          <a:xfrm>
            <a:off x="6355943" y="445684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1/1/40</a:t>
            </a:r>
          </a:p>
        </p:txBody>
      </p:sp>
      <p:sp>
        <p:nvSpPr>
          <p:cNvPr id="185" name="Rectangle 184"/>
          <p:cNvSpPr/>
          <p:nvPr/>
        </p:nvSpPr>
        <p:spPr>
          <a:xfrm>
            <a:off x="9862210" y="76367"/>
            <a:ext cx="2238362" cy="14465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show mirror 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Mirror Session: 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Admin Status: enable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Operation Status: enabled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Comment: both uplinks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Source: interface 1/1/23 both</a:t>
            </a:r>
          </a:p>
          <a:p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Source: interface 1/1/24 both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Source: interface rx-filter none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Destination: interface 1/1/40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Output Packets: 1148199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Output Bytes: 127031317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200131"/>
              </p:ext>
            </p:extLst>
          </p:nvPr>
        </p:nvGraphicFramePr>
        <p:xfrm>
          <a:off x="3417249" y="1175255"/>
          <a:ext cx="1566863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8" imgW="1567440" imgH="347400" progId="Package">
                  <p:embed/>
                </p:oleObj>
              </mc:Choice>
              <mc:Fallback>
                <p:oleObj name="Packager Shell Object" showAsIcon="1" r:id="rId8" imgW="1567440" imgH="34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17249" y="1175255"/>
                        <a:ext cx="1566863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966746"/>
              </p:ext>
            </p:extLst>
          </p:nvPr>
        </p:nvGraphicFramePr>
        <p:xfrm>
          <a:off x="3416382" y="4106006"/>
          <a:ext cx="1566863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10" imgW="1567440" imgH="347400" progId="Package">
                  <p:embed/>
                </p:oleObj>
              </mc:Choice>
              <mc:Fallback>
                <p:oleObj name="Packager Shell Object" showAsIcon="1" r:id="rId10" imgW="1567440" imgH="34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16382" y="4106006"/>
                        <a:ext cx="1566863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" name="Freeform 185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 bwMode="ltGray">
          <a:xfrm>
            <a:off x="6718193" y="2229295"/>
            <a:ext cx="3113496" cy="3990136"/>
          </a:xfrm>
          <a:custGeom>
            <a:avLst/>
            <a:gdLst>
              <a:gd name="connsiteX0" fmla="*/ 10406 w 3264161"/>
              <a:gd name="connsiteY0" fmla="*/ 4134102 h 4298036"/>
              <a:gd name="connsiteX1" fmla="*/ 17963 w 3264161"/>
              <a:gd name="connsiteY1" fmla="*/ 4073646 h 4298036"/>
              <a:gd name="connsiteX2" fmla="*/ 176661 w 3264161"/>
              <a:gd name="connsiteY2" fmla="*/ 1957679 h 4298036"/>
              <a:gd name="connsiteX3" fmla="*/ 841679 w 3264161"/>
              <a:gd name="connsiteY3" fmla="*/ 410 h 4298036"/>
              <a:gd name="connsiteX4" fmla="*/ 3191913 w 3264161"/>
              <a:gd name="connsiteY4" fmla="*/ 1798982 h 4298036"/>
              <a:gd name="connsiteX5" fmla="*/ 2662922 w 3264161"/>
              <a:gd name="connsiteY5" fmla="*/ 3393514 h 4298036"/>
              <a:gd name="connsiteX6" fmla="*/ 2670479 w 3264161"/>
              <a:gd name="connsiteY6" fmla="*/ 4171887 h 4298036"/>
              <a:gd name="connsiteX0" fmla="*/ 271 w 3594092"/>
              <a:gd name="connsiteY0" fmla="*/ 4073646 h 4269612"/>
              <a:gd name="connsiteX1" fmla="*/ 347894 w 3594092"/>
              <a:gd name="connsiteY1" fmla="*/ 4073646 h 4269612"/>
              <a:gd name="connsiteX2" fmla="*/ 506592 w 3594092"/>
              <a:gd name="connsiteY2" fmla="*/ 1957679 h 4269612"/>
              <a:gd name="connsiteX3" fmla="*/ 1171610 w 3594092"/>
              <a:gd name="connsiteY3" fmla="*/ 410 h 4269612"/>
              <a:gd name="connsiteX4" fmla="*/ 3521844 w 3594092"/>
              <a:gd name="connsiteY4" fmla="*/ 1798982 h 4269612"/>
              <a:gd name="connsiteX5" fmla="*/ 2992853 w 3594092"/>
              <a:gd name="connsiteY5" fmla="*/ 3393514 h 4269612"/>
              <a:gd name="connsiteX6" fmla="*/ 3000410 w 3594092"/>
              <a:gd name="connsiteY6" fmla="*/ 4171887 h 4269612"/>
              <a:gd name="connsiteX0" fmla="*/ 0 w 3593821"/>
              <a:gd name="connsiteY0" fmla="*/ 4073646 h 4171887"/>
              <a:gd name="connsiteX1" fmla="*/ 506321 w 3593821"/>
              <a:gd name="connsiteY1" fmla="*/ 1957679 h 4171887"/>
              <a:gd name="connsiteX2" fmla="*/ 1171339 w 3593821"/>
              <a:gd name="connsiteY2" fmla="*/ 410 h 4171887"/>
              <a:gd name="connsiteX3" fmla="*/ 3521573 w 3593821"/>
              <a:gd name="connsiteY3" fmla="*/ 1798982 h 4171887"/>
              <a:gd name="connsiteX4" fmla="*/ 2992582 w 3593821"/>
              <a:gd name="connsiteY4" fmla="*/ 3393514 h 4171887"/>
              <a:gd name="connsiteX5" fmla="*/ 3000139 w 3593821"/>
              <a:gd name="connsiteY5" fmla="*/ 4171887 h 4171887"/>
              <a:gd name="connsiteX0" fmla="*/ 0 w 3253755"/>
              <a:gd name="connsiteY0" fmla="*/ 4141659 h 4171887"/>
              <a:gd name="connsiteX1" fmla="*/ 166255 w 3253755"/>
              <a:gd name="connsiteY1" fmla="*/ 1957679 h 4171887"/>
              <a:gd name="connsiteX2" fmla="*/ 831273 w 3253755"/>
              <a:gd name="connsiteY2" fmla="*/ 410 h 4171887"/>
              <a:gd name="connsiteX3" fmla="*/ 3181507 w 3253755"/>
              <a:gd name="connsiteY3" fmla="*/ 1798982 h 4171887"/>
              <a:gd name="connsiteX4" fmla="*/ 2652516 w 3253755"/>
              <a:gd name="connsiteY4" fmla="*/ 3393514 h 4171887"/>
              <a:gd name="connsiteX5" fmla="*/ 2660073 w 3253755"/>
              <a:gd name="connsiteY5" fmla="*/ 4171887 h 4171887"/>
              <a:gd name="connsiteX0" fmla="*/ 0 w 3253755"/>
              <a:gd name="connsiteY0" fmla="*/ 4141659 h 4171887"/>
              <a:gd name="connsiteX1" fmla="*/ 166255 w 3253755"/>
              <a:gd name="connsiteY1" fmla="*/ 1957679 h 4171887"/>
              <a:gd name="connsiteX2" fmla="*/ 831273 w 3253755"/>
              <a:gd name="connsiteY2" fmla="*/ 410 h 4171887"/>
              <a:gd name="connsiteX3" fmla="*/ 3181507 w 3253755"/>
              <a:gd name="connsiteY3" fmla="*/ 1798982 h 4171887"/>
              <a:gd name="connsiteX4" fmla="*/ 2652516 w 3253755"/>
              <a:gd name="connsiteY4" fmla="*/ 3393514 h 4171887"/>
              <a:gd name="connsiteX5" fmla="*/ 2660073 w 3253755"/>
              <a:gd name="connsiteY5" fmla="*/ 4171887 h 4171887"/>
              <a:gd name="connsiteX0" fmla="*/ 0 w 3253755"/>
              <a:gd name="connsiteY0" fmla="*/ 4141659 h 4171887"/>
              <a:gd name="connsiteX1" fmla="*/ 166255 w 3253755"/>
              <a:gd name="connsiteY1" fmla="*/ 1957679 h 4171887"/>
              <a:gd name="connsiteX2" fmla="*/ 831273 w 3253755"/>
              <a:gd name="connsiteY2" fmla="*/ 410 h 4171887"/>
              <a:gd name="connsiteX3" fmla="*/ 3181507 w 3253755"/>
              <a:gd name="connsiteY3" fmla="*/ 1798982 h 4171887"/>
              <a:gd name="connsiteX4" fmla="*/ 2652516 w 3253755"/>
              <a:gd name="connsiteY4" fmla="*/ 3393514 h 4171887"/>
              <a:gd name="connsiteX5" fmla="*/ 2660073 w 3253755"/>
              <a:gd name="connsiteY5" fmla="*/ 4171887 h 4171887"/>
              <a:gd name="connsiteX0" fmla="*/ 0 w 3247668"/>
              <a:gd name="connsiteY0" fmla="*/ 4043447 h 4073675"/>
              <a:gd name="connsiteX1" fmla="*/ 166255 w 3247668"/>
              <a:gd name="connsiteY1" fmla="*/ 1859467 h 4073675"/>
              <a:gd name="connsiteX2" fmla="*/ 937071 w 3247668"/>
              <a:gd name="connsiteY2" fmla="*/ 439 h 4073675"/>
              <a:gd name="connsiteX3" fmla="*/ 3181507 w 3247668"/>
              <a:gd name="connsiteY3" fmla="*/ 1700770 h 4073675"/>
              <a:gd name="connsiteX4" fmla="*/ 2652516 w 3247668"/>
              <a:gd name="connsiteY4" fmla="*/ 3295302 h 4073675"/>
              <a:gd name="connsiteX5" fmla="*/ 2660073 w 3247668"/>
              <a:gd name="connsiteY5" fmla="*/ 4073675 h 4073675"/>
              <a:gd name="connsiteX0" fmla="*/ 0 w 3254633"/>
              <a:gd name="connsiteY0" fmla="*/ 4051000 h 4081228"/>
              <a:gd name="connsiteX1" fmla="*/ 166255 w 3254633"/>
              <a:gd name="connsiteY1" fmla="*/ 1867020 h 4081228"/>
              <a:gd name="connsiteX2" fmla="*/ 816159 w 3254633"/>
              <a:gd name="connsiteY2" fmla="*/ 435 h 4081228"/>
              <a:gd name="connsiteX3" fmla="*/ 3181507 w 3254633"/>
              <a:gd name="connsiteY3" fmla="*/ 1708323 h 4081228"/>
              <a:gd name="connsiteX4" fmla="*/ 2652516 w 3254633"/>
              <a:gd name="connsiteY4" fmla="*/ 3302855 h 4081228"/>
              <a:gd name="connsiteX5" fmla="*/ 2660073 w 3254633"/>
              <a:gd name="connsiteY5" fmla="*/ 4081228 h 4081228"/>
              <a:gd name="connsiteX0" fmla="*/ 0 w 3247560"/>
              <a:gd name="connsiteY0" fmla="*/ 4050599 h 4080827"/>
              <a:gd name="connsiteX1" fmla="*/ 166255 w 3247560"/>
              <a:gd name="connsiteY1" fmla="*/ 1866619 h 4080827"/>
              <a:gd name="connsiteX2" fmla="*/ 816159 w 3247560"/>
              <a:gd name="connsiteY2" fmla="*/ 34 h 4080827"/>
              <a:gd name="connsiteX3" fmla="*/ 3173950 w 3247560"/>
              <a:gd name="connsiteY3" fmla="*/ 1821277 h 4080827"/>
              <a:gd name="connsiteX4" fmla="*/ 2652516 w 3247560"/>
              <a:gd name="connsiteY4" fmla="*/ 3302454 h 4080827"/>
              <a:gd name="connsiteX5" fmla="*/ 2660073 w 3247560"/>
              <a:gd name="connsiteY5" fmla="*/ 4080827 h 4080827"/>
              <a:gd name="connsiteX0" fmla="*/ 0 w 3186769"/>
              <a:gd name="connsiteY0" fmla="*/ 4050599 h 4080827"/>
              <a:gd name="connsiteX1" fmla="*/ 166255 w 3186769"/>
              <a:gd name="connsiteY1" fmla="*/ 1866619 h 4080827"/>
              <a:gd name="connsiteX2" fmla="*/ 816159 w 3186769"/>
              <a:gd name="connsiteY2" fmla="*/ 34 h 4080827"/>
              <a:gd name="connsiteX3" fmla="*/ 3173950 w 3186769"/>
              <a:gd name="connsiteY3" fmla="*/ 1821277 h 4080827"/>
              <a:gd name="connsiteX4" fmla="*/ 2652516 w 3186769"/>
              <a:gd name="connsiteY4" fmla="*/ 3302454 h 4080827"/>
              <a:gd name="connsiteX5" fmla="*/ 2660073 w 3186769"/>
              <a:gd name="connsiteY5" fmla="*/ 4080827 h 4080827"/>
              <a:gd name="connsiteX0" fmla="*/ 0 w 3179346"/>
              <a:gd name="connsiteY0" fmla="*/ 4050581 h 4080809"/>
              <a:gd name="connsiteX1" fmla="*/ 166255 w 3179346"/>
              <a:gd name="connsiteY1" fmla="*/ 1866601 h 4080809"/>
              <a:gd name="connsiteX2" fmla="*/ 816159 w 3179346"/>
              <a:gd name="connsiteY2" fmla="*/ 16 h 4080809"/>
              <a:gd name="connsiteX3" fmla="*/ 3166393 w 3179346"/>
              <a:gd name="connsiteY3" fmla="*/ 1836373 h 4080809"/>
              <a:gd name="connsiteX4" fmla="*/ 2652516 w 3179346"/>
              <a:gd name="connsiteY4" fmla="*/ 3302436 h 4080809"/>
              <a:gd name="connsiteX5" fmla="*/ 2660073 w 3179346"/>
              <a:gd name="connsiteY5" fmla="*/ 4080809 h 4080809"/>
              <a:gd name="connsiteX0" fmla="*/ 0 w 3179346"/>
              <a:gd name="connsiteY0" fmla="*/ 4059686 h 4089914"/>
              <a:gd name="connsiteX1" fmla="*/ 166255 w 3179346"/>
              <a:gd name="connsiteY1" fmla="*/ 1875706 h 4089914"/>
              <a:gd name="connsiteX2" fmla="*/ 816159 w 3179346"/>
              <a:gd name="connsiteY2" fmla="*/ 9121 h 4089914"/>
              <a:gd name="connsiteX3" fmla="*/ 3166393 w 3179346"/>
              <a:gd name="connsiteY3" fmla="*/ 1845478 h 4089914"/>
              <a:gd name="connsiteX4" fmla="*/ 2652516 w 3179346"/>
              <a:gd name="connsiteY4" fmla="*/ 3311541 h 4089914"/>
              <a:gd name="connsiteX5" fmla="*/ 2660073 w 3179346"/>
              <a:gd name="connsiteY5" fmla="*/ 4089914 h 4089914"/>
              <a:gd name="connsiteX0" fmla="*/ 0 w 3179346"/>
              <a:gd name="connsiteY0" fmla="*/ 4051015 h 4081243"/>
              <a:gd name="connsiteX1" fmla="*/ 166255 w 3179346"/>
              <a:gd name="connsiteY1" fmla="*/ 1867035 h 4081243"/>
              <a:gd name="connsiteX2" fmla="*/ 816159 w 3179346"/>
              <a:gd name="connsiteY2" fmla="*/ 450 h 4081243"/>
              <a:gd name="connsiteX3" fmla="*/ 3166393 w 3179346"/>
              <a:gd name="connsiteY3" fmla="*/ 1836807 h 4081243"/>
              <a:gd name="connsiteX4" fmla="*/ 2652516 w 3179346"/>
              <a:gd name="connsiteY4" fmla="*/ 3302870 h 4081243"/>
              <a:gd name="connsiteX5" fmla="*/ 2660073 w 3179346"/>
              <a:gd name="connsiteY5" fmla="*/ 4081243 h 4081243"/>
              <a:gd name="connsiteX0" fmla="*/ 0 w 3179346"/>
              <a:gd name="connsiteY0" fmla="*/ 4051015 h 4081243"/>
              <a:gd name="connsiteX1" fmla="*/ 166255 w 3179346"/>
              <a:gd name="connsiteY1" fmla="*/ 1867035 h 4081243"/>
              <a:gd name="connsiteX2" fmla="*/ 816159 w 3179346"/>
              <a:gd name="connsiteY2" fmla="*/ 450 h 4081243"/>
              <a:gd name="connsiteX3" fmla="*/ 3166393 w 3179346"/>
              <a:gd name="connsiteY3" fmla="*/ 1836807 h 4081243"/>
              <a:gd name="connsiteX4" fmla="*/ 2652516 w 3179346"/>
              <a:gd name="connsiteY4" fmla="*/ 3302870 h 4081243"/>
              <a:gd name="connsiteX5" fmla="*/ 2660073 w 3179346"/>
              <a:gd name="connsiteY5" fmla="*/ 4081243 h 4081243"/>
              <a:gd name="connsiteX0" fmla="*/ 0 w 3250338"/>
              <a:gd name="connsiteY0" fmla="*/ 4050990 h 4081218"/>
              <a:gd name="connsiteX1" fmla="*/ 166255 w 3250338"/>
              <a:gd name="connsiteY1" fmla="*/ 1867010 h 4081218"/>
              <a:gd name="connsiteX2" fmla="*/ 816159 w 3250338"/>
              <a:gd name="connsiteY2" fmla="*/ 425 h 4081218"/>
              <a:gd name="connsiteX3" fmla="*/ 3166393 w 3250338"/>
              <a:gd name="connsiteY3" fmla="*/ 1836782 h 4081218"/>
              <a:gd name="connsiteX4" fmla="*/ 2720529 w 3250338"/>
              <a:gd name="connsiteY4" fmla="*/ 3159261 h 4081218"/>
              <a:gd name="connsiteX5" fmla="*/ 2660073 w 3250338"/>
              <a:gd name="connsiteY5" fmla="*/ 4081218 h 4081218"/>
              <a:gd name="connsiteX0" fmla="*/ 0 w 3126434"/>
              <a:gd name="connsiteY0" fmla="*/ 4050778 h 4081006"/>
              <a:gd name="connsiteX1" fmla="*/ 166255 w 3126434"/>
              <a:gd name="connsiteY1" fmla="*/ 1866798 h 4081006"/>
              <a:gd name="connsiteX2" fmla="*/ 816159 w 3126434"/>
              <a:gd name="connsiteY2" fmla="*/ 213 h 4081006"/>
              <a:gd name="connsiteX3" fmla="*/ 3030367 w 3126434"/>
              <a:gd name="connsiteY3" fmla="*/ 1753443 h 4081006"/>
              <a:gd name="connsiteX4" fmla="*/ 2720529 w 3126434"/>
              <a:gd name="connsiteY4" fmla="*/ 3159049 h 4081006"/>
              <a:gd name="connsiteX5" fmla="*/ 2660073 w 3126434"/>
              <a:gd name="connsiteY5" fmla="*/ 4081006 h 4081006"/>
              <a:gd name="connsiteX0" fmla="*/ 0 w 2967087"/>
              <a:gd name="connsiteY0" fmla="*/ 4053095 h 4083323"/>
              <a:gd name="connsiteX1" fmla="*/ 166255 w 2967087"/>
              <a:gd name="connsiteY1" fmla="*/ 1869115 h 4083323"/>
              <a:gd name="connsiteX2" fmla="*/ 816159 w 2967087"/>
              <a:gd name="connsiteY2" fmla="*/ 2530 h 4083323"/>
              <a:gd name="connsiteX3" fmla="*/ 2841441 w 2967087"/>
              <a:gd name="connsiteY3" fmla="*/ 1506378 h 4083323"/>
              <a:gd name="connsiteX4" fmla="*/ 2720529 w 2967087"/>
              <a:gd name="connsiteY4" fmla="*/ 3161366 h 4083323"/>
              <a:gd name="connsiteX5" fmla="*/ 2660073 w 2967087"/>
              <a:gd name="connsiteY5" fmla="*/ 4083323 h 4083323"/>
              <a:gd name="connsiteX0" fmla="*/ 0 w 3053174"/>
              <a:gd name="connsiteY0" fmla="*/ 4052709 h 4082937"/>
              <a:gd name="connsiteX1" fmla="*/ 166255 w 3053174"/>
              <a:gd name="connsiteY1" fmla="*/ 1868729 h 4082937"/>
              <a:gd name="connsiteX2" fmla="*/ 816159 w 3053174"/>
              <a:gd name="connsiteY2" fmla="*/ 2144 h 4082937"/>
              <a:gd name="connsiteX3" fmla="*/ 2841441 w 3053174"/>
              <a:gd name="connsiteY3" fmla="*/ 1505992 h 4082937"/>
              <a:gd name="connsiteX4" fmla="*/ 2977470 w 3053174"/>
              <a:gd name="connsiteY4" fmla="*/ 1974528 h 4082937"/>
              <a:gd name="connsiteX5" fmla="*/ 2720529 w 3053174"/>
              <a:gd name="connsiteY5" fmla="*/ 3160980 h 4082937"/>
              <a:gd name="connsiteX6" fmla="*/ 2660073 w 3053174"/>
              <a:gd name="connsiteY6" fmla="*/ 4082937 h 4082937"/>
              <a:gd name="connsiteX0" fmla="*/ 0 w 3082056"/>
              <a:gd name="connsiteY0" fmla="*/ 4052709 h 4082937"/>
              <a:gd name="connsiteX1" fmla="*/ 166255 w 3082056"/>
              <a:gd name="connsiteY1" fmla="*/ 1868729 h 4082937"/>
              <a:gd name="connsiteX2" fmla="*/ 816159 w 3082056"/>
              <a:gd name="connsiteY2" fmla="*/ 2144 h 4082937"/>
              <a:gd name="connsiteX3" fmla="*/ 2841441 w 3082056"/>
              <a:gd name="connsiteY3" fmla="*/ 1505992 h 4082937"/>
              <a:gd name="connsiteX4" fmla="*/ 3030369 w 3082056"/>
              <a:gd name="connsiteY4" fmla="*/ 1974528 h 4082937"/>
              <a:gd name="connsiteX5" fmla="*/ 2720529 w 3082056"/>
              <a:gd name="connsiteY5" fmla="*/ 3160980 h 4082937"/>
              <a:gd name="connsiteX6" fmla="*/ 2660073 w 3082056"/>
              <a:gd name="connsiteY6" fmla="*/ 4082937 h 4082937"/>
              <a:gd name="connsiteX0" fmla="*/ 0 w 3062949"/>
              <a:gd name="connsiteY0" fmla="*/ 4054799 h 4085027"/>
              <a:gd name="connsiteX1" fmla="*/ 166255 w 3062949"/>
              <a:gd name="connsiteY1" fmla="*/ 1870819 h 4085027"/>
              <a:gd name="connsiteX2" fmla="*/ 816159 w 3062949"/>
              <a:gd name="connsiteY2" fmla="*/ 4234 h 4085027"/>
              <a:gd name="connsiteX3" fmla="*/ 2796099 w 3062949"/>
              <a:gd name="connsiteY3" fmla="*/ 1379613 h 4085027"/>
              <a:gd name="connsiteX4" fmla="*/ 3030369 w 3062949"/>
              <a:gd name="connsiteY4" fmla="*/ 1976618 h 4085027"/>
              <a:gd name="connsiteX5" fmla="*/ 2720529 w 3062949"/>
              <a:gd name="connsiteY5" fmla="*/ 3163070 h 4085027"/>
              <a:gd name="connsiteX6" fmla="*/ 2660073 w 3062949"/>
              <a:gd name="connsiteY6" fmla="*/ 4085027 h 4085027"/>
              <a:gd name="connsiteX0" fmla="*/ 0 w 3037590"/>
              <a:gd name="connsiteY0" fmla="*/ 4054799 h 4085027"/>
              <a:gd name="connsiteX1" fmla="*/ 166255 w 3037590"/>
              <a:gd name="connsiteY1" fmla="*/ 1870819 h 4085027"/>
              <a:gd name="connsiteX2" fmla="*/ 816159 w 3037590"/>
              <a:gd name="connsiteY2" fmla="*/ 4234 h 4085027"/>
              <a:gd name="connsiteX3" fmla="*/ 2796099 w 3037590"/>
              <a:gd name="connsiteY3" fmla="*/ 1379613 h 4085027"/>
              <a:gd name="connsiteX4" fmla="*/ 3030369 w 3037590"/>
              <a:gd name="connsiteY4" fmla="*/ 1976618 h 4085027"/>
              <a:gd name="connsiteX5" fmla="*/ 2720529 w 3037590"/>
              <a:gd name="connsiteY5" fmla="*/ 3163070 h 4085027"/>
              <a:gd name="connsiteX6" fmla="*/ 2660073 w 3037590"/>
              <a:gd name="connsiteY6" fmla="*/ 4085027 h 4085027"/>
              <a:gd name="connsiteX0" fmla="*/ 0 w 3030369"/>
              <a:gd name="connsiteY0" fmla="*/ 4067663 h 4097891"/>
              <a:gd name="connsiteX1" fmla="*/ 166255 w 3030369"/>
              <a:gd name="connsiteY1" fmla="*/ 1883683 h 4097891"/>
              <a:gd name="connsiteX2" fmla="*/ 816159 w 3030369"/>
              <a:gd name="connsiteY2" fmla="*/ 17098 h 4097891"/>
              <a:gd name="connsiteX3" fmla="*/ 2289778 w 3030369"/>
              <a:gd name="connsiteY3" fmla="*/ 1014626 h 4097891"/>
              <a:gd name="connsiteX4" fmla="*/ 3030369 w 3030369"/>
              <a:gd name="connsiteY4" fmla="*/ 1989482 h 4097891"/>
              <a:gd name="connsiteX5" fmla="*/ 2720529 w 3030369"/>
              <a:gd name="connsiteY5" fmla="*/ 3175934 h 4097891"/>
              <a:gd name="connsiteX6" fmla="*/ 2660073 w 3030369"/>
              <a:gd name="connsiteY6" fmla="*/ 4097891 h 4097891"/>
              <a:gd name="connsiteX0" fmla="*/ 0 w 3113496"/>
              <a:gd name="connsiteY0" fmla="*/ 4067247 h 4097475"/>
              <a:gd name="connsiteX1" fmla="*/ 166255 w 3113496"/>
              <a:gd name="connsiteY1" fmla="*/ 1883267 h 4097475"/>
              <a:gd name="connsiteX2" fmla="*/ 816159 w 3113496"/>
              <a:gd name="connsiteY2" fmla="*/ 16682 h 4097475"/>
              <a:gd name="connsiteX3" fmla="*/ 2289778 w 3113496"/>
              <a:gd name="connsiteY3" fmla="*/ 1014210 h 4097475"/>
              <a:gd name="connsiteX4" fmla="*/ 3113496 w 3113496"/>
              <a:gd name="connsiteY4" fmla="*/ 1845482 h 4097475"/>
              <a:gd name="connsiteX5" fmla="*/ 2720529 w 3113496"/>
              <a:gd name="connsiteY5" fmla="*/ 3175518 h 4097475"/>
              <a:gd name="connsiteX6" fmla="*/ 2660073 w 3113496"/>
              <a:gd name="connsiteY6" fmla="*/ 4097475 h 4097475"/>
              <a:gd name="connsiteX0" fmla="*/ 0 w 3113496"/>
              <a:gd name="connsiteY0" fmla="*/ 4066994 h 4097222"/>
              <a:gd name="connsiteX1" fmla="*/ 166255 w 3113496"/>
              <a:gd name="connsiteY1" fmla="*/ 1883014 h 4097222"/>
              <a:gd name="connsiteX2" fmla="*/ 816159 w 3113496"/>
              <a:gd name="connsiteY2" fmla="*/ 16429 h 4097222"/>
              <a:gd name="connsiteX3" fmla="*/ 2289778 w 3113496"/>
              <a:gd name="connsiteY3" fmla="*/ 1013957 h 4097222"/>
              <a:gd name="connsiteX4" fmla="*/ 3113496 w 3113496"/>
              <a:gd name="connsiteY4" fmla="*/ 1845229 h 4097222"/>
              <a:gd name="connsiteX5" fmla="*/ 2720529 w 3113496"/>
              <a:gd name="connsiteY5" fmla="*/ 3175265 h 4097222"/>
              <a:gd name="connsiteX6" fmla="*/ 2660073 w 3113496"/>
              <a:gd name="connsiteY6" fmla="*/ 4097222 h 4097222"/>
              <a:gd name="connsiteX0" fmla="*/ 0 w 3113496"/>
              <a:gd name="connsiteY0" fmla="*/ 4066994 h 4097222"/>
              <a:gd name="connsiteX1" fmla="*/ 166255 w 3113496"/>
              <a:gd name="connsiteY1" fmla="*/ 1883014 h 4097222"/>
              <a:gd name="connsiteX2" fmla="*/ 816159 w 3113496"/>
              <a:gd name="connsiteY2" fmla="*/ 16429 h 4097222"/>
              <a:gd name="connsiteX3" fmla="*/ 2289778 w 3113496"/>
              <a:gd name="connsiteY3" fmla="*/ 1013957 h 4097222"/>
              <a:gd name="connsiteX4" fmla="*/ 3113496 w 3113496"/>
              <a:gd name="connsiteY4" fmla="*/ 1845229 h 4097222"/>
              <a:gd name="connsiteX5" fmla="*/ 2720529 w 3113496"/>
              <a:gd name="connsiteY5" fmla="*/ 3175265 h 4097222"/>
              <a:gd name="connsiteX6" fmla="*/ 2660073 w 3113496"/>
              <a:gd name="connsiteY6" fmla="*/ 4097222 h 4097222"/>
              <a:gd name="connsiteX0" fmla="*/ 0 w 3113496"/>
              <a:gd name="connsiteY0" fmla="*/ 4066994 h 4097222"/>
              <a:gd name="connsiteX1" fmla="*/ 166255 w 3113496"/>
              <a:gd name="connsiteY1" fmla="*/ 1883014 h 4097222"/>
              <a:gd name="connsiteX2" fmla="*/ 816159 w 3113496"/>
              <a:gd name="connsiteY2" fmla="*/ 16429 h 4097222"/>
              <a:gd name="connsiteX3" fmla="*/ 2289778 w 3113496"/>
              <a:gd name="connsiteY3" fmla="*/ 1013957 h 4097222"/>
              <a:gd name="connsiteX4" fmla="*/ 3113496 w 3113496"/>
              <a:gd name="connsiteY4" fmla="*/ 1845229 h 4097222"/>
              <a:gd name="connsiteX5" fmla="*/ 2750757 w 3113496"/>
              <a:gd name="connsiteY5" fmla="*/ 3069467 h 4097222"/>
              <a:gd name="connsiteX6" fmla="*/ 2660073 w 3113496"/>
              <a:gd name="connsiteY6" fmla="*/ 4097222 h 4097222"/>
              <a:gd name="connsiteX0" fmla="*/ 0 w 3113496"/>
              <a:gd name="connsiteY0" fmla="*/ 3978008 h 4008236"/>
              <a:gd name="connsiteX1" fmla="*/ 166255 w 3113496"/>
              <a:gd name="connsiteY1" fmla="*/ 1794028 h 4008236"/>
              <a:gd name="connsiteX2" fmla="*/ 755702 w 3113496"/>
              <a:gd name="connsiteY2" fmla="*/ 18127 h 4008236"/>
              <a:gd name="connsiteX3" fmla="*/ 2289778 w 3113496"/>
              <a:gd name="connsiteY3" fmla="*/ 924971 h 4008236"/>
              <a:gd name="connsiteX4" fmla="*/ 3113496 w 3113496"/>
              <a:gd name="connsiteY4" fmla="*/ 1756243 h 4008236"/>
              <a:gd name="connsiteX5" fmla="*/ 2750757 w 3113496"/>
              <a:gd name="connsiteY5" fmla="*/ 2980481 h 4008236"/>
              <a:gd name="connsiteX6" fmla="*/ 2660073 w 3113496"/>
              <a:gd name="connsiteY6" fmla="*/ 4008236 h 4008236"/>
              <a:gd name="connsiteX0" fmla="*/ 0 w 3113496"/>
              <a:gd name="connsiteY0" fmla="*/ 3959908 h 3990136"/>
              <a:gd name="connsiteX1" fmla="*/ 166255 w 3113496"/>
              <a:gd name="connsiteY1" fmla="*/ 1775928 h 3990136"/>
              <a:gd name="connsiteX2" fmla="*/ 755702 w 3113496"/>
              <a:gd name="connsiteY2" fmla="*/ 27 h 3990136"/>
              <a:gd name="connsiteX3" fmla="*/ 2289778 w 3113496"/>
              <a:gd name="connsiteY3" fmla="*/ 906871 h 3990136"/>
              <a:gd name="connsiteX4" fmla="*/ 3113496 w 3113496"/>
              <a:gd name="connsiteY4" fmla="*/ 1738143 h 3990136"/>
              <a:gd name="connsiteX5" fmla="*/ 2750757 w 3113496"/>
              <a:gd name="connsiteY5" fmla="*/ 2962381 h 3990136"/>
              <a:gd name="connsiteX6" fmla="*/ 2660073 w 3113496"/>
              <a:gd name="connsiteY6" fmla="*/ 3990136 h 399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3496" h="3990136">
                <a:moveTo>
                  <a:pt x="0" y="3959908"/>
                </a:moveTo>
                <a:cubicBezTo>
                  <a:pt x="135712" y="3194130"/>
                  <a:pt x="40305" y="2435908"/>
                  <a:pt x="166255" y="1775928"/>
                </a:cubicBezTo>
                <a:cubicBezTo>
                  <a:pt x="292205" y="1115948"/>
                  <a:pt x="326212" y="-6270"/>
                  <a:pt x="755702" y="27"/>
                </a:cubicBezTo>
                <a:cubicBezTo>
                  <a:pt x="1185192" y="6324"/>
                  <a:pt x="1896812" y="617185"/>
                  <a:pt x="2289778" y="906871"/>
                </a:cubicBezTo>
                <a:cubicBezTo>
                  <a:pt x="2682744" y="1196557"/>
                  <a:pt x="3073192" y="1333842"/>
                  <a:pt x="3113496" y="1738143"/>
                </a:cubicBezTo>
                <a:cubicBezTo>
                  <a:pt x="3093344" y="2013974"/>
                  <a:pt x="2803657" y="2610980"/>
                  <a:pt x="2750757" y="2962381"/>
                </a:cubicBezTo>
                <a:cubicBezTo>
                  <a:pt x="2689041" y="3350308"/>
                  <a:pt x="2650626" y="3299927"/>
                  <a:pt x="2660073" y="3990136"/>
                </a:cubicBezTo>
              </a:path>
            </a:pathLst>
          </a:custGeom>
          <a:noFill/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 bwMode="ltGray">
          <a:xfrm>
            <a:off x="6812372" y="2246272"/>
            <a:ext cx="3787164" cy="3965602"/>
          </a:xfrm>
          <a:custGeom>
            <a:avLst/>
            <a:gdLst>
              <a:gd name="connsiteX0" fmla="*/ 39602 w 3823731"/>
              <a:gd name="connsiteY0" fmla="*/ 4023527 h 4061312"/>
              <a:gd name="connsiteX1" fmla="*/ 175629 w 3823731"/>
              <a:gd name="connsiteY1" fmla="*/ 3116684 h 4061312"/>
              <a:gd name="connsiteX2" fmla="*/ 1430095 w 3823731"/>
              <a:gd name="connsiteY2" fmla="*/ 2066258 h 4061312"/>
              <a:gd name="connsiteX3" fmla="*/ 1422538 w 3823731"/>
              <a:gd name="connsiteY3" fmla="*/ 1559937 h 4061312"/>
              <a:gd name="connsiteX4" fmla="*/ 3757658 w 3823731"/>
              <a:gd name="connsiteY4" fmla="*/ 3190 h 4061312"/>
              <a:gd name="connsiteX5" fmla="*/ 3145539 w 3823731"/>
              <a:gd name="connsiteY5" fmla="*/ 2013359 h 4061312"/>
              <a:gd name="connsiteX6" fmla="*/ 2752574 w 3823731"/>
              <a:gd name="connsiteY6" fmla="*/ 3381180 h 4061312"/>
              <a:gd name="connsiteX7" fmla="*/ 2737460 w 3823731"/>
              <a:gd name="connsiteY7" fmla="*/ 4061312 h 4061312"/>
              <a:gd name="connsiteX0" fmla="*/ 51 w 3784180"/>
              <a:gd name="connsiteY0" fmla="*/ 4023527 h 4061312"/>
              <a:gd name="connsiteX1" fmla="*/ 136078 w 3784180"/>
              <a:gd name="connsiteY1" fmla="*/ 3116684 h 4061312"/>
              <a:gd name="connsiteX2" fmla="*/ 1390544 w 3784180"/>
              <a:gd name="connsiteY2" fmla="*/ 2066258 h 4061312"/>
              <a:gd name="connsiteX3" fmla="*/ 1382987 w 3784180"/>
              <a:gd name="connsiteY3" fmla="*/ 1559937 h 4061312"/>
              <a:gd name="connsiteX4" fmla="*/ 3718107 w 3784180"/>
              <a:gd name="connsiteY4" fmla="*/ 3190 h 4061312"/>
              <a:gd name="connsiteX5" fmla="*/ 3105988 w 3784180"/>
              <a:gd name="connsiteY5" fmla="*/ 2013359 h 4061312"/>
              <a:gd name="connsiteX6" fmla="*/ 2713023 w 3784180"/>
              <a:gd name="connsiteY6" fmla="*/ 3381180 h 4061312"/>
              <a:gd name="connsiteX7" fmla="*/ 2697909 w 3784180"/>
              <a:gd name="connsiteY7" fmla="*/ 4061312 h 4061312"/>
              <a:gd name="connsiteX0" fmla="*/ 0 w 3784129"/>
              <a:gd name="connsiteY0" fmla="*/ 4023527 h 4061312"/>
              <a:gd name="connsiteX1" fmla="*/ 234268 w 3784129"/>
              <a:gd name="connsiteY1" fmla="*/ 3033557 h 4061312"/>
              <a:gd name="connsiteX2" fmla="*/ 1390493 w 3784129"/>
              <a:gd name="connsiteY2" fmla="*/ 2066258 h 4061312"/>
              <a:gd name="connsiteX3" fmla="*/ 1382936 w 3784129"/>
              <a:gd name="connsiteY3" fmla="*/ 1559937 h 4061312"/>
              <a:gd name="connsiteX4" fmla="*/ 3718056 w 3784129"/>
              <a:gd name="connsiteY4" fmla="*/ 3190 h 4061312"/>
              <a:gd name="connsiteX5" fmla="*/ 3105937 w 3784129"/>
              <a:gd name="connsiteY5" fmla="*/ 2013359 h 4061312"/>
              <a:gd name="connsiteX6" fmla="*/ 2712972 w 3784129"/>
              <a:gd name="connsiteY6" fmla="*/ 3381180 h 4061312"/>
              <a:gd name="connsiteX7" fmla="*/ 2697858 w 3784129"/>
              <a:gd name="connsiteY7" fmla="*/ 4061312 h 4061312"/>
              <a:gd name="connsiteX0" fmla="*/ 0 w 3784129"/>
              <a:gd name="connsiteY0" fmla="*/ 4023527 h 4061312"/>
              <a:gd name="connsiteX1" fmla="*/ 234268 w 3784129"/>
              <a:gd name="connsiteY1" fmla="*/ 3033557 h 4061312"/>
              <a:gd name="connsiteX2" fmla="*/ 1390493 w 3784129"/>
              <a:gd name="connsiteY2" fmla="*/ 2066258 h 4061312"/>
              <a:gd name="connsiteX3" fmla="*/ 1382936 w 3784129"/>
              <a:gd name="connsiteY3" fmla="*/ 1559937 h 4061312"/>
              <a:gd name="connsiteX4" fmla="*/ 3718056 w 3784129"/>
              <a:gd name="connsiteY4" fmla="*/ 3190 h 4061312"/>
              <a:gd name="connsiteX5" fmla="*/ 3105937 w 3784129"/>
              <a:gd name="connsiteY5" fmla="*/ 2013359 h 4061312"/>
              <a:gd name="connsiteX6" fmla="*/ 2712972 w 3784129"/>
              <a:gd name="connsiteY6" fmla="*/ 3381180 h 4061312"/>
              <a:gd name="connsiteX7" fmla="*/ 2697858 w 3784129"/>
              <a:gd name="connsiteY7" fmla="*/ 4061312 h 4061312"/>
              <a:gd name="connsiteX0" fmla="*/ 0 w 3767911"/>
              <a:gd name="connsiteY0" fmla="*/ 4028716 h 4066501"/>
              <a:gd name="connsiteX1" fmla="*/ 234268 w 3767911"/>
              <a:gd name="connsiteY1" fmla="*/ 3038746 h 4066501"/>
              <a:gd name="connsiteX2" fmla="*/ 1390493 w 3767911"/>
              <a:gd name="connsiteY2" fmla="*/ 2071447 h 4066501"/>
              <a:gd name="connsiteX3" fmla="*/ 1677660 w 3767911"/>
              <a:gd name="connsiteY3" fmla="*/ 1330858 h 4066501"/>
              <a:gd name="connsiteX4" fmla="*/ 3718056 w 3767911"/>
              <a:gd name="connsiteY4" fmla="*/ 8379 h 4066501"/>
              <a:gd name="connsiteX5" fmla="*/ 3105937 w 3767911"/>
              <a:gd name="connsiteY5" fmla="*/ 2018548 h 4066501"/>
              <a:gd name="connsiteX6" fmla="*/ 2712972 w 3767911"/>
              <a:gd name="connsiteY6" fmla="*/ 3386369 h 4066501"/>
              <a:gd name="connsiteX7" fmla="*/ 2697858 w 3767911"/>
              <a:gd name="connsiteY7" fmla="*/ 4066501 h 4066501"/>
              <a:gd name="connsiteX0" fmla="*/ 0 w 3767911"/>
              <a:gd name="connsiteY0" fmla="*/ 4028931 h 4066716"/>
              <a:gd name="connsiteX1" fmla="*/ 234268 w 3767911"/>
              <a:gd name="connsiteY1" fmla="*/ 3038961 h 4066716"/>
              <a:gd name="connsiteX2" fmla="*/ 1163782 w 3767911"/>
              <a:gd name="connsiteY2" fmla="*/ 2253030 h 4066716"/>
              <a:gd name="connsiteX3" fmla="*/ 1677660 w 3767911"/>
              <a:gd name="connsiteY3" fmla="*/ 1331073 h 4066716"/>
              <a:gd name="connsiteX4" fmla="*/ 3718056 w 3767911"/>
              <a:gd name="connsiteY4" fmla="*/ 8594 h 4066716"/>
              <a:gd name="connsiteX5" fmla="*/ 3105937 w 3767911"/>
              <a:gd name="connsiteY5" fmla="*/ 2018763 h 4066716"/>
              <a:gd name="connsiteX6" fmla="*/ 2712972 w 3767911"/>
              <a:gd name="connsiteY6" fmla="*/ 3386584 h 4066716"/>
              <a:gd name="connsiteX7" fmla="*/ 2697858 w 3767911"/>
              <a:gd name="connsiteY7" fmla="*/ 4066716 h 4066716"/>
              <a:gd name="connsiteX0" fmla="*/ 0 w 3782303"/>
              <a:gd name="connsiteY0" fmla="*/ 3931350 h 3969135"/>
              <a:gd name="connsiteX1" fmla="*/ 234268 w 3782303"/>
              <a:gd name="connsiteY1" fmla="*/ 2941380 h 3969135"/>
              <a:gd name="connsiteX2" fmla="*/ 1163782 w 3782303"/>
              <a:gd name="connsiteY2" fmla="*/ 2155449 h 3969135"/>
              <a:gd name="connsiteX3" fmla="*/ 1677660 w 3782303"/>
              <a:gd name="connsiteY3" fmla="*/ 1233492 h 3969135"/>
              <a:gd name="connsiteX4" fmla="*/ 3733171 w 3782303"/>
              <a:gd name="connsiteY4" fmla="*/ 9254 h 3969135"/>
              <a:gd name="connsiteX5" fmla="*/ 3105937 w 3782303"/>
              <a:gd name="connsiteY5" fmla="*/ 1921182 h 3969135"/>
              <a:gd name="connsiteX6" fmla="*/ 2712972 w 3782303"/>
              <a:gd name="connsiteY6" fmla="*/ 3289003 h 3969135"/>
              <a:gd name="connsiteX7" fmla="*/ 2697858 w 3782303"/>
              <a:gd name="connsiteY7" fmla="*/ 3969135 h 3969135"/>
              <a:gd name="connsiteX0" fmla="*/ 0 w 3787467"/>
              <a:gd name="connsiteY0" fmla="*/ 3927817 h 3965602"/>
              <a:gd name="connsiteX1" fmla="*/ 234268 w 3787467"/>
              <a:gd name="connsiteY1" fmla="*/ 2937847 h 3965602"/>
              <a:gd name="connsiteX2" fmla="*/ 1163782 w 3787467"/>
              <a:gd name="connsiteY2" fmla="*/ 2151916 h 3965602"/>
              <a:gd name="connsiteX3" fmla="*/ 1677660 w 3787467"/>
              <a:gd name="connsiteY3" fmla="*/ 1229959 h 3965602"/>
              <a:gd name="connsiteX4" fmla="*/ 3733171 w 3787467"/>
              <a:gd name="connsiteY4" fmla="*/ 5721 h 3965602"/>
              <a:gd name="connsiteX5" fmla="*/ 3151280 w 3787467"/>
              <a:gd name="connsiteY5" fmla="*/ 1758951 h 3965602"/>
              <a:gd name="connsiteX6" fmla="*/ 2712972 w 3787467"/>
              <a:gd name="connsiteY6" fmla="*/ 3285470 h 3965602"/>
              <a:gd name="connsiteX7" fmla="*/ 2697858 w 3787467"/>
              <a:gd name="connsiteY7" fmla="*/ 3965602 h 3965602"/>
              <a:gd name="connsiteX0" fmla="*/ 0 w 3782074"/>
              <a:gd name="connsiteY0" fmla="*/ 3927817 h 3965602"/>
              <a:gd name="connsiteX1" fmla="*/ 234268 w 3782074"/>
              <a:gd name="connsiteY1" fmla="*/ 2937847 h 3965602"/>
              <a:gd name="connsiteX2" fmla="*/ 1163782 w 3782074"/>
              <a:gd name="connsiteY2" fmla="*/ 2151916 h 3965602"/>
              <a:gd name="connsiteX3" fmla="*/ 1677660 w 3782074"/>
              <a:gd name="connsiteY3" fmla="*/ 1229959 h 3965602"/>
              <a:gd name="connsiteX4" fmla="*/ 3733171 w 3782074"/>
              <a:gd name="connsiteY4" fmla="*/ 5721 h 3965602"/>
              <a:gd name="connsiteX5" fmla="*/ 3151280 w 3782074"/>
              <a:gd name="connsiteY5" fmla="*/ 1758951 h 3965602"/>
              <a:gd name="connsiteX6" fmla="*/ 2712972 w 3782074"/>
              <a:gd name="connsiteY6" fmla="*/ 3285470 h 3965602"/>
              <a:gd name="connsiteX7" fmla="*/ 2697858 w 3782074"/>
              <a:gd name="connsiteY7" fmla="*/ 3965602 h 3965602"/>
              <a:gd name="connsiteX0" fmla="*/ 0 w 3787391"/>
              <a:gd name="connsiteY0" fmla="*/ 3927817 h 3965602"/>
              <a:gd name="connsiteX1" fmla="*/ 234268 w 3787391"/>
              <a:gd name="connsiteY1" fmla="*/ 2937847 h 3965602"/>
              <a:gd name="connsiteX2" fmla="*/ 1163782 w 3787391"/>
              <a:gd name="connsiteY2" fmla="*/ 2151916 h 3965602"/>
              <a:gd name="connsiteX3" fmla="*/ 1677660 w 3787391"/>
              <a:gd name="connsiteY3" fmla="*/ 1229959 h 3965602"/>
              <a:gd name="connsiteX4" fmla="*/ 3733171 w 3787391"/>
              <a:gd name="connsiteY4" fmla="*/ 5721 h 3965602"/>
              <a:gd name="connsiteX5" fmla="*/ 3151280 w 3787391"/>
              <a:gd name="connsiteY5" fmla="*/ 1758951 h 3965602"/>
              <a:gd name="connsiteX6" fmla="*/ 2720529 w 3787391"/>
              <a:gd name="connsiteY6" fmla="*/ 3141887 h 3965602"/>
              <a:gd name="connsiteX7" fmla="*/ 2697858 w 3787391"/>
              <a:gd name="connsiteY7" fmla="*/ 3965602 h 3965602"/>
              <a:gd name="connsiteX0" fmla="*/ 0 w 3787391"/>
              <a:gd name="connsiteY0" fmla="*/ 3927817 h 3965602"/>
              <a:gd name="connsiteX1" fmla="*/ 234268 w 3787391"/>
              <a:gd name="connsiteY1" fmla="*/ 2937847 h 3965602"/>
              <a:gd name="connsiteX2" fmla="*/ 1163782 w 3787391"/>
              <a:gd name="connsiteY2" fmla="*/ 2151916 h 3965602"/>
              <a:gd name="connsiteX3" fmla="*/ 1677660 w 3787391"/>
              <a:gd name="connsiteY3" fmla="*/ 1229959 h 3965602"/>
              <a:gd name="connsiteX4" fmla="*/ 3733171 w 3787391"/>
              <a:gd name="connsiteY4" fmla="*/ 5721 h 3965602"/>
              <a:gd name="connsiteX5" fmla="*/ 3151280 w 3787391"/>
              <a:gd name="connsiteY5" fmla="*/ 1758951 h 3965602"/>
              <a:gd name="connsiteX6" fmla="*/ 2720529 w 3787391"/>
              <a:gd name="connsiteY6" fmla="*/ 3141887 h 3965602"/>
              <a:gd name="connsiteX7" fmla="*/ 2697858 w 3787391"/>
              <a:gd name="connsiteY7" fmla="*/ 3965602 h 3965602"/>
              <a:gd name="connsiteX0" fmla="*/ 0 w 3787391"/>
              <a:gd name="connsiteY0" fmla="*/ 3927817 h 3965602"/>
              <a:gd name="connsiteX1" fmla="*/ 234268 w 3787391"/>
              <a:gd name="connsiteY1" fmla="*/ 2937847 h 3965602"/>
              <a:gd name="connsiteX2" fmla="*/ 1163782 w 3787391"/>
              <a:gd name="connsiteY2" fmla="*/ 2151916 h 3965602"/>
              <a:gd name="connsiteX3" fmla="*/ 1677660 w 3787391"/>
              <a:gd name="connsiteY3" fmla="*/ 1229959 h 3965602"/>
              <a:gd name="connsiteX4" fmla="*/ 3733171 w 3787391"/>
              <a:gd name="connsiteY4" fmla="*/ 5721 h 3965602"/>
              <a:gd name="connsiteX5" fmla="*/ 3151280 w 3787391"/>
              <a:gd name="connsiteY5" fmla="*/ 1758951 h 3965602"/>
              <a:gd name="connsiteX6" fmla="*/ 2720529 w 3787391"/>
              <a:gd name="connsiteY6" fmla="*/ 3141887 h 3965602"/>
              <a:gd name="connsiteX7" fmla="*/ 2697858 w 3787391"/>
              <a:gd name="connsiteY7" fmla="*/ 3965602 h 3965602"/>
              <a:gd name="connsiteX0" fmla="*/ 0 w 3787391"/>
              <a:gd name="connsiteY0" fmla="*/ 3927817 h 3965602"/>
              <a:gd name="connsiteX1" fmla="*/ 234268 w 3787391"/>
              <a:gd name="connsiteY1" fmla="*/ 2937847 h 3965602"/>
              <a:gd name="connsiteX2" fmla="*/ 1163782 w 3787391"/>
              <a:gd name="connsiteY2" fmla="*/ 2151916 h 3965602"/>
              <a:gd name="connsiteX3" fmla="*/ 1677660 w 3787391"/>
              <a:gd name="connsiteY3" fmla="*/ 1229959 h 3965602"/>
              <a:gd name="connsiteX4" fmla="*/ 3733171 w 3787391"/>
              <a:gd name="connsiteY4" fmla="*/ 5721 h 3965602"/>
              <a:gd name="connsiteX5" fmla="*/ 3151280 w 3787391"/>
              <a:gd name="connsiteY5" fmla="*/ 1758951 h 3965602"/>
              <a:gd name="connsiteX6" fmla="*/ 2720529 w 3787391"/>
              <a:gd name="connsiteY6" fmla="*/ 3141887 h 3965602"/>
              <a:gd name="connsiteX7" fmla="*/ 2660073 w 3787391"/>
              <a:gd name="connsiteY7" fmla="*/ 3965602 h 3965602"/>
              <a:gd name="connsiteX0" fmla="*/ 0 w 3787164"/>
              <a:gd name="connsiteY0" fmla="*/ 3927817 h 3965602"/>
              <a:gd name="connsiteX1" fmla="*/ 234268 w 3787164"/>
              <a:gd name="connsiteY1" fmla="*/ 2937847 h 3965602"/>
              <a:gd name="connsiteX2" fmla="*/ 1163782 w 3787164"/>
              <a:gd name="connsiteY2" fmla="*/ 2151916 h 3965602"/>
              <a:gd name="connsiteX3" fmla="*/ 1677660 w 3787164"/>
              <a:gd name="connsiteY3" fmla="*/ 1229959 h 3965602"/>
              <a:gd name="connsiteX4" fmla="*/ 3733171 w 3787164"/>
              <a:gd name="connsiteY4" fmla="*/ 5721 h 3965602"/>
              <a:gd name="connsiteX5" fmla="*/ 3151280 w 3787164"/>
              <a:gd name="connsiteY5" fmla="*/ 1758951 h 3965602"/>
              <a:gd name="connsiteX6" fmla="*/ 2743200 w 3787164"/>
              <a:gd name="connsiteY6" fmla="*/ 3020974 h 3965602"/>
              <a:gd name="connsiteX7" fmla="*/ 2660073 w 3787164"/>
              <a:gd name="connsiteY7" fmla="*/ 3965602 h 396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7164" h="3965602">
                <a:moveTo>
                  <a:pt x="0" y="3927817"/>
                </a:moveTo>
                <a:cubicBezTo>
                  <a:pt x="50381" y="3380562"/>
                  <a:pt x="40304" y="3233830"/>
                  <a:pt x="234268" y="2937847"/>
                </a:cubicBezTo>
                <a:cubicBezTo>
                  <a:pt x="428232" y="2641864"/>
                  <a:pt x="923217" y="2436564"/>
                  <a:pt x="1163782" y="2151916"/>
                </a:cubicBezTo>
                <a:cubicBezTo>
                  <a:pt x="1404347" y="1867268"/>
                  <a:pt x="1249429" y="1587658"/>
                  <a:pt x="1677660" y="1229959"/>
                </a:cubicBezTo>
                <a:cubicBezTo>
                  <a:pt x="2105891" y="872260"/>
                  <a:pt x="3487568" y="-82444"/>
                  <a:pt x="3733171" y="5721"/>
                </a:cubicBezTo>
                <a:cubicBezTo>
                  <a:pt x="3978774" y="93886"/>
                  <a:pt x="3316275" y="1256409"/>
                  <a:pt x="3151280" y="1758951"/>
                </a:cubicBezTo>
                <a:cubicBezTo>
                  <a:pt x="2986285" y="2261493"/>
                  <a:pt x="2825068" y="2653199"/>
                  <a:pt x="2743200" y="3020974"/>
                </a:cubicBezTo>
                <a:cubicBezTo>
                  <a:pt x="2661332" y="3388749"/>
                  <a:pt x="2701636" y="3448575"/>
                  <a:pt x="2660073" y="3965602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28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83346" y="3495518"/>
            <a:ext cx="424937" cy="424937"/>
          </a:xfrm>
          <a:prstGeom prst="rect">
            <a:avLst/>
          </a:prstGeom>
          <a:ln>
            <a:noFill/>
          </a:ln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28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04762" y="3475278"/>
            <a:ext cx="424937" cy="4249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1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L3VNI Symmetric IRB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51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>
            <a:off x="5758631" y="3770110"/>
            <a:ext cx="0" cy="781912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8340305" y="3330712"/>
            <a:ext cx="1136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4"/>
                </a:solidFill>
              </a:rPr>
              <a:t>VSX VTEP2</a:t>
            </a:r>
          </a:p>
          <a:p>
            <a:r>
              <a:rPr lang="en-US" sz="1000" dirty="0">
                <a:solidFill>
                  <a:schemeClr val="accent4"/>
                </a:solidFill>
              </a:rPr>
              <a:t>L1: 192.168.11.5</a:t>
            </a:r>
            <a:endParaRPr lang="en-US" sz="800" dirty="0">
              <a:solidFill>
                <a:schemeClr val="accent4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776185" y="3330712"/>
            <a:ext cx="1136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4"/>
                </a:solidFill>
              </a:rPr>
              <a:t>VSX VTEP1</a:t>
            </a:r>
          </a:p>
          <a:p>
            <a:r>
              <a:rPr lang="fr-FR" sz="1000" dirty="0">
                <a:solidFill>
                  <a:schemeClr val="accent4"/>
                </a:solidFill>
              </a:rPr>
              <a:t>L1: 192.168.11.3</a:t>
            </a:r>
          </a:p>
        </p:txBody>
      </p:sp>
      <p:sp>
        <p:nvSpPr>
          <p:cNvPr id="56" name="Round Diagonal Corner Rectangle 55"/>
          <p:cNvSpPr/>
          <p:nvPr/>
        </p:nvSpPr>
        <p:spPr>
          <a:xfrm flipH="1">
            <a:off x="9166862" y="5770425"/>
            <a:ext cx="2495825" cy="151796"/>
          </a:xfrm>
          <a:prstGeom prst="round2DiagRect">
            <a:avLst/>
          </a:prstGeom>
          <a:noFill/>
          <a:ln w="28575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</a:rPr>
              <a:t>VLAN 12 / VNI 10012 /  SVI 12 / 10.1.12.0/24</a:t>
            </a:r>
          </a:p>
        </p:txBody>
      </p:sp>
      <p:sp>
        <p:nvSpPr>
          <p:cNvPr id="70" name="Round Diagonal Corner Rectangle 69"/>
          <p:cNvSpPr/>
          <p:nvPr/>
        </p:nvSpPr>
        <p:spPr>
          <a:xfrm flipH="1">
            <a:off x="9156340" y="1625236"/>
            <a:ext cx="1875150" cy="151796"/>
          </a:xfrm>
          <a:prstGeom prst="round2Diag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</a:rPr>
              <a:t>VRF1 / VNI 100001  </a:t>
            </a:r>
          </a:p>
        </p:txBody>
      </p:sp>
      <p:sp>
        <p:nvSpPr>
          <p:cNvPr id="73" name="Round Diagonal Corner Rectangle 72"/>
          <p:cNvSpPr/>
          <p:nvPr/>
        </p:nvSpPr>
        <p:spPr>
          <a:xfrm flipH="1">
            <a:off x="9156340" y="2007788"/>
            <a:ext cx="1875150" cy="151796"/>
          </a:xfrm>
          <a:prstGeom prst="round2DiagRect">
            <a:avLst/>
          </a:prstGeom>
          <a:noFill/>
          <a:ln w="28575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</a:rPr>
              <a:t>VRF12 / VNI 100002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47828" y="2063552"/>
            <a:ext cx="460851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402691" y="1703512"/>
            <a:ext cx="0" cy="1686803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547828" y="1703512"/>
            <a:ext cx="4608512" cy="0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573450" y="2063552"/>
            <a:ext cx="0" cy="132676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5402690" y="3691760"/>
            <a:ext cx="0" cy="1300561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575386" y="3691759"/>
            <a:ext cx="0" cy="173650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7966810" y="3691760"/>
            <a:ext cx="0" cy="1300561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655840" y="4992321"/>
            <a:ext cx="4500500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4655840" y="5428259"/>
            <a:ext cx="4500500" cy="0"/>
          </a:xfrm>
          <a:prstGeom prst="line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8148275" y="3691759"/>
            <a:ext cx="0" cy="2154564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500156" y="5872070"/>
            <a:ext cx="165618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ound Diagonal Corner Rectangle 104"/>
          <p:cNvSpPr/>
          <p:nvPr/>
        </p:nvSpPr>
        <p:spPr>
          <a:xfrm flipH="1">
            <a:off x="9166863" y="4886251"/>
            <a:ext cx="2495825" cy="151796"/>
          </a:xfrm>
          <a:prstGeom prst="round2Diag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</a:rPr>
              <a:t>VLAN 10 / VNI 10010  /  SVI 10 / 10.1.10.0/24</a:t>
            </a:r>
          </a:p>
        </p:txBody>
      </p:sp>
      <p:sp>
        <p:nvSpPr>
          <p:cNvPr id="106" name="Round Diagonal Corner Rectangle 105"/>
          <p:cNvSpPr/>
          <p:nvPr/>
        </p:nvSpPr>
        <p:spPr>
          <a:xfrm flipH="1">
            <a:off x="9180795" y="5352361"/>
            <a:ext cx="2495825" cy="151796"/>
          </a:xfrm>
          <a:prstGeom prst="round2DiagRect">
            <a:avLst/>
          </a:prstGeom>
          <a:noFill/>
          <a:ln w="28575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</a:rPr>
              <a:t>VLAN 11 / VNI 10011  /  SVI 11 / 10.1.11.0/24</a:t>
            </a:r>
          </a:p>
        </p:txBody>
      </p:sp>
      <p:cxnSp>
        <p:nvCxnSpPr>
          <p:cNvPr id="113" name="Straight Connector 112"/>
          <p:cNvCxnSpPr/>
          <p:nvPr/>
        </p:nvCxnSpPr>
        <p:spPr>
          <a:xfrm>
            <a:off x="7939731" y="1703512"/>
            <a:ext cx="0" cy="1686803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8110490" y="2063552"/>
            <a:ext cx="0" cy="132676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 bwMode="ltGray">
          <a:xfrm>
            <a:off x="8976320" y="1396949"/>
            <a:ext cx="2275779" cy="94527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41" name="Rectangle 40"/>
          <p:cNvSpPr/>
          <p:nvPr/>
        </p:nvSpPr>
        <p:spPr>
          <a:xfrm>
            <a:off x="9868474" y="1016732"/>
            <a:ext cx="663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/>
              <a:t>L3 VNI</a:t>
            </a:r>
            <a:endParaRPr lang="en-US" sz="1050" b="1" dirty="0"/>
          </a:p>
        </p:txBody>
      </p:sp>
      <p:sp>
        <p:nvSpPr>
          <p:cNvPr id="43" name="Rectangle 42"/>
          <p:cNvSpPr/>
          <p:nvPr/>
        </p:nvSpPr>
        <p:spPr>
          <a:xfrm>
            <a:off x="9868474" y="3876874"/>
            <a:ext cx="663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>
                <a:solidFill>
                  <a:schemeClr val="accent4"/>
                </a:solidFill>
              </a:rPr>
              <a:t>L2 VNI</a:t>
            </a:r>
            <a:endParaRPr lang="en-US" sz="1050" b="1" dirty="0">
              <a:solidFill>
                <a:schemeClr val="accent4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302927" y="3254569"/>
            <a:ext cx="541045" cy="562798"/>
            <a:chOff x="2255870" y="791793"/>
            <a:chExt cx="541045" cy="562798"/>
          </a:xfrm>
        </p:grpSpPr>
        <p:sp>
          <p:nvSpPr>
            <p:cNvPr id="42" name="Rounded Rectangle 4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7859594" y="3254569"/>
            <a:ext cx="541045" cy="562798"/>
            <a:chOff x="2255870" y="791793"/>
            <a:chExt cx="541045" cy="562798"/>
          </a:xfrm>
        </p:grpSpPr>
        <p:sp>
          <p:nvSpPr>
            <p:cNvPr id="47" name="Rounded Rectangle 4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cxnSp>
        <p:nvCxnSpPr>
          <p:cNvPr id="52" name="Straight Connector 51"/>
          <p:cNvCxnSpPr/>
          <p:nvPr/>
        </p:nvCxnSpPr>
        <p:spPr>
          <a:xfrm>
            <a:off x="4655840" y="4552022"/>
            <a:ext cx="45005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 Diagonal Corner Rectangle 53"/>
          <p:cNvSpPr/>
          <p:nvPr/>
        </p:nvSpPr>
        <p:spPr>
          <a:xfrm flipH="1">
            <a:off x="9155566" y="4469051"/>
            <a:ext cx="2495825" cy="151796"/>
          </a:xfrm>
          <a:prstGeom prst="round2Diag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</a:rPr>
              <a:t>VLAN 20 / VNI 10020 /  SVI 20 / 10.2.20.0/24</a:t>
            </a:r>
          </a:p>
        </p:txBody>
      </p:sp>
      <p:sp>
        <p:nvSpPr>
          <p:cNvPr id="58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L3VNI flow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7600"/>
              </a:solidFill>
              <a:effectLst/>
              <a:uLnTx/>
              <a:uFillTx/>
              <a:latin typeface="Arial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 Placeholder 7"/>
          <p:cNvSpPr txBox="1">
            <a:spLocks/>
          </p:cNvSpPr>
          <p:nvPr/>
        </p:nvSpPr>
        <p:spPr>
          <a:xfrm>
            <a:off x="609441" y="1066800"/>
            <a:ext cx="7501050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VLAN 10 to VLAN 12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320691" y="3795659"/>
            <a:ext cx="0" cy="781912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 bwMode="ltGray">
          <a:xfrm>
            <a:off x="8976320" y="4257092"/>
            <a:ext cx="2842834" cy="1872208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156" y="4578529"/>
            <a:ext cx="404309" cy="40430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636" y="4140815"/>
            <a:ext cx="404309" cy="40430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156" y="5448010"/>
            <a:ext cx="404309" cy="404309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915" y="5014796"/>
            <a:ext cx="404309" cy="404309"/>
          </a:xfrm>
          <a:prstGeom prst="rect">
            <a:avLst/>
          </a:prstGeom>
        </p:spPr>
      </p:pic>
      <p:sp>
        <p:nvSpPr>
          <p:cNvPr id="116" name="Rounded Rectangle 115"/>
          <p:cNvSpPr/>
          <p:nvPr/>
        </p:nvSpPr>
        <p:spPr bwMode="ltGray">
          <a:xfrm>
            <a:off x="4026089" y="4673891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sp>
        <p:nvSpPr>
          <p:cNvPr id="117" name="Rounded Rectangle 116"/>
          <p:cNvSpPr/>
          <p:nvPr/>
        </p:nvSpPr>
        <p:spPr bwMode="ltGray">
          <a:xfrm>
            <a:off x="6673275" y="4679559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sp>
        <p:nvSpPr>
          <p:cNvPr id="118" name="Rounded Rectangle 117"/>
          <p:cNvSpPr/>
          <p:nvPr/>
        </p:nvSpPr>
        <p:spPr bwMode="ltGray">
          <a:xfrm>
            <a:off x="6676186" y="553325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119" name="Rounded Rectangle 118"/>
          <p:cNvSpPr/>
          <p:nvPr/>
        </p:nvSpPr>
        <p:spPr bwMode="ltGray">
          <a:xfrm>
            <a:off x="4016597" y="4237660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120" name="Rounded Rectangle 119"/>
          <p:cNvSpPr/>
          <p:nvPr/>
        </p:nvSpPr>
        <p:spPr bwMode="ltGray">
          <a:xfrm>
            <a:off x="4018578" y="5114278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121" name="Rounded Rectangle 120"/>
          <p:cNvSpPr/>
          <p:nvPr/>
        </p:nvSpPr>
        <p:spPr bwMode="ltGray">
          <a:xfrm>
            <a:off x="6678239" y="4235156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523" y="4140814"/>
            <a:ext cx="404309" cy="404309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H="1">
            <a:off x="5035687" y="4405676"/>
            <a:ext cx="1104" cy="139448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7689677" y="4398885"/>
            <a:ext cx="1104" cy="139448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7701206" y="4848132"/>
            <a:ext cx="1104" cy="139448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915" y="4574498"/>
            <a:ext cx="404309" cy="404309"/>
          </a:xfrm>
          <a:prstGeom prst="rect">
            <a:avLst/>
          </a:prstGeom>
        </p:spPr>
      </p:pic>
      <p:cxnSp>
        <p:nvCxnSpPr>
          <p:cNvPr id="126" name="Straight Connector 125"/>
          <p:cNvCxnSpPr/>
          <p:nvPr/>
        </p:nvCxnSpPr>
        <p:spPr>
          <a:xfrm flipH="1">
            <a:off x="5042965" y="4844101"/>
            <a:ext cx="1104" cy="139448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5044385" y="5276971"/>
            <a:ext cx="1104" cy="139448"/>
          </a:xfrm>
          <a:prstGeom prst="line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H="1">
            <a:off x="7701206" y="5732621"/>
            <a:ext cx="1104" cy="139448"/>
          </a:xfrm>
          <a:prstGeom prst="line">
            <a:avLst/>
          </a:prstGeom>
          <a:ln w="28575">
            <a:solidFill>
              <a:schemeClr val="accent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 bwMode="ltGray">
          <a:xfrm>
            <a:off x="5041659" y="1650806"/>
            <a:ext cx="3117028" cy="4249812"/>
          </a:xfrm>
          <a:custGeom>
            <a:avLst/>
            <a:gdLst>
              <a:gd name="connsiteX0" fmla="*/ 10670 w 3039235"/>
              <a:gd name="connsiteY0" fmla="*/ 3322654 h 4526218"/>
              <a:gd name="connsiteX1" fmla="*/ 44537 w 3039235"/>
              <a:gd name="connsiteY1" fmla="*/ 3483520 h 4526218"/>
              <a:gd name="connsiteX2" fmla="*/ 366270 w 3039235"/>
              <a:gd name="connsiteY2" fmla="*/ 3466587 h 4526218"/>
              <a:gd name="connsiteX3" fmla="*/ 400137 w 3039235"/>
              <a:gd name="connsiteY3" fmla="*/ 2001854 h 4526218"/>
              <a:gd name="connsiteX4" fmla="*/ 425537 w 3039235"/>
              <a:gd name="connsiteY4" fmla="*/ 223854 h 4526218"/>
              <a:gd name="connsiteX5" fmla="*/ 2838537 w 3039235"/>
              <a:gd name="connsiteY5" fmla="*/ 206920 h 4526218"/>
              <a:gd name="connsiteX6" fmla="*/ 2914737 w 3039235"/>
              <a:gd name="connsiteY6" fmla="*/ 1874854 h 4526218"/>
              <a:gd name="connsiteX7" fmla="*/ 3033270 w 3039235"/>
              <a:gd name="connsiteY7" fmla="*/ 4330187 h 4526218"/>
              <a:gd name="connsiteX8" fmla="*/ 2711537 w 3039235"/>
              <a:gd name="connsiteY8" fmla="*/ 4355587 h 4526218"/>
              <a:gd name="connsiteX9" fmla="*/ 2660737 w 3039235"/>
              <a:gd name="connsiteY9" fmla="*/ 4194720 h 4526218"/>
              <a:gd name="connsiteX0" fmla="*/ 4475 w 3033040"/>
              <a:gd name="connsiteY0" fmla="*/ 3322654 h 4526218"/>
              <a:gd name="connsiteX1" fmla="*/ 63742 w 3033040"/>
              <a:gd name="connsiteY1" fmla="*/ 3483520 h 4526218"/>
              <a:gd name="connsiteX2" fmla="*/ 360075 w 3033040"/>
              <a:gd name="connsiteY2" fmla="*/ 3466587 h 4526218"/>
              <a:gd name="connsiteX3" fmla="*/ 393942 w 3033040"/>
              <a:gd name="connsiteY3" fmla="*/ 2001854 h 4526218"/>
              <a:gd name="connsiteX4" fmla="*/ 419342 w 3033040"/>
              <a:gd name="connsiteY4" fmla="*/ 223854 h 4526218"/>
              <a:gd name="connsiteX5" fmla="*/ 2832342 w 3033040"/>
              <a:gd name="connsiteY5" fmla="*/ 206920 h 4526218"/>
              <a:gd name="connsiteX6" fmla="*/ 2908542 w 3033040"/>
              <a:gd name="connsiteY6" fmla="*/ 1874854 h 4526218"/>
              <a:gd name="connsiteX7" fmla="*/ 3027075 w 3033040"/>
              <a:gd name="connsiteY7" fmla="*/ 4330187 h 4526218"/>
              <a:gd name="connsiteX8" fmla="*/ 2705342 w 3033040"/>
              <a:gd name="connsiteY8" fmla="*/ 4355587 h 4526218"/>
              <a:gd name="connsiteX9" fmla="*/ 2654542 w 3033040"/>
              <a:gd name="connsiteY9" fmla="*/ 4194720 h 4526218"/>
              <a:gd name="connsiteX0" fmla="*/ 4649 w 3033214"/>
              <a:gd name="connsiteY0" fmla="*/ 3322654 h 4526218"/>
              <a:gd name="connsiteX1" fmla="*/ 63916 w 3033214"/>
              <a:gd name="connsiteY1" fmla="*/ 3483520 h 4526218"/>
              <a:gd name="connsiteX2" fmla="*/ 368716 w 3033214"/>
              <a:gd name="connsiteY2" fmla="*/ 3364987 h 4526218"/>
              <a:gd name="connsiteX3" fmla="*/ 394116 w 3033214"/>
              <a:gd name="connsiteY3" fmla="*/ 2001854 h 4526218"/>
              <a:gd name="connsiteX4" fmla="*/ 419516 w 3033214"/>
              <a:gd name="connsiteY4" fmla="*/ 223854 h 4526218"/>
              <a:gd name="connsiteX5" fmla="*/ 2832516 w 3033214"/>
              <a:gd name="connsiteY5" fmla="*/ 206920 h 4526218"/>
              <a:gd name="connsiteX6" fmla="*/ 2908716 w 3033214"/>
              <a:gd name="connsiteY6" fmla="*/ 1874854 h 4526218"/>
              <a:gd name="connsiteX7" fmla="*/ 3027249 w 3033214"/>
              <a:gd name="connsiteY7" fmla="*/ 4330187 h 4526218"/>
              <a:gd name="connsiteX8" fmla="*/ 2705516 w 3033214"/>
              <a:gd name="connsiteY8" fmla="*/ 4355587 h 4526218"/>
              <a:gd name="connsiteX9" fmla="*/ 2654716 w 3033214"/>
              <a:gd name="connsiteY9" fmla="*/ 4194720 h 4526218"/>
              <a:gd name="connsiteX0" fmla="*/ 4475 w 3033040"/>
              <a:gd name="connsiteY0" fmla="*/ 3322654 h 4526218"/>
              <a:gd name="connsiteX1" fmla="*/ 63742 w 3033040"/>
              <a:gd name="connsiteY1" fmla="*/ 3483520 h 4526218"/>
              <a:gd name="connsiteX2" fmla="*/ 360076 w 3033040"/>
              <a:gd name="connsiteY2" fmla="*/ 3297254 h 4526218"/>
              <a:gd name="connsiteX3" fmla="*/ 393942 w 3033040"/>
              <a:gd name="connsiteY3" fmla="*/ 2001854 h 4526218"/>
              <a:gd name="connsiteX4" fmla="*/ 419342 w 3033040"/>
              <a:gd name="connsiteY4" fmla="*/ 223854 h 4526218"/>
              <a:gd name="connsiteX5" fmla="*/ 2832342 w 3033040"/>
              <a:gd name="connsiteY5" fmla="*/ 206920 h 4526218"/>
              <a:gd name="connsiteX6" fmla="*/ 2908542 w 3033040"/>
              <a:gd name="connsiteY6" fmla="*/ 1874854 h 4526218"/>
              <a:gd name="connsiteX7" fmla="*/ 3027075 w 3033040"/>
              <a:gd name="connsiteY7" fmla="*/ 4330187 h 4526218"/>
              <a:gd name="connsiteX8" fmla="*/ 2705342 w 3033040"/>
              <a:gd name="connsiteY8" fmla="*/ 4355587 h 4526218"/>
              <a:gd name="connsiteX9" fmla="*/ 2654542 w 3033040"/>
              <a:gd name="connsiteY9" fmla="*/ 4194720 h 4526218"/>
              <a:gd name="connsiteX0" fmla="*/ 4475 w 3033040"/>
              <a:gd name="connsiteY0" fmla="*/ 3322654 h 4526218"/>
              <a:gd name="connsiteX1" fmla="*/ 63742 w 3033040"/>
              <a:gd name="connsiteY1" fmla="*/ 3483520 h 4526218"/>
              <a:gd name="connsiteX2" fmla="*/ 360076 w 3033040"/>
              <a:gd name="connsiteY2" fmla="*/ 3297254 h 4526218"/>
              <a:gd name="connsiteX3" fmla="*/ 393942 w 3033040"/>
              <a:gd name="connsiteY3" fmla="*/ 2001854 h 4526218"/>
              <a:gd name="connsiteX4" fmla="*/ 419342 w 3033040"/>
              <a:gd name="connsiteY4" fmla="*/ 223854 h 4526218"/>
              <a:gd name="connsiteX5" fmla="*/ 2832342 w 3033040"/>
              <a:gd name="connsiteY5" fmla="*/ 206920 h 4526218"/>
              <a:gd name="connsiteX6" fmla="*/ 2908542 w 3033040"/>
              <a:gd name="connsiteY6" fmla="*/ 1874854 h 4526218"/>
              <a:gd name="connsiteX7" fmla="*/ 3027075 w 3033040"/>
              <a:gd name="connsiteY7" fmla="*/ 4330187 h 4526218"/>
              <a:gd name="connsiteX8" fmla="*/ 2705342 w 3033040"/>
              <a:gd name="connsiteY8" fmla="*/ 4355587 h 4526218"/>
              <a:gd name="connsiteX9" fmla="*/ 2654542 w 3033040"/>
              <a:gd name="connsiteY9" fmla="*/ 4194720 h 4526218"/>
              <a:gd name="connsiteX0" fmla="*/ 4475 w 3033040"/>
              <a:gd name="connsiteY0" fmla="*/ 3322654 h 4526218"/>
              <a:gd name="connsiteX1" fmla="*/ 63742 w 3033040"/>
              <a:gd name="connsiteY1" fmla="*/ 3483520 h 4526218"/>
              <a:gd name="connsiteX2" fmla="*/ 360076 w 3033040"/>
              <a:gd name="connsiteY2" fmla="*/ 3297254 h 4526218"/>
              <a:gd name="connsiteX3" fmla="*/ 385475 w 3033040"/>
              <a:gd name="connsiteY3" fmla="*/ 2001854 h 4526218"/>
              <a:gd name="connsiteX4" fmla="*/ 419342 w 3033040"/>
              <a:gd name="connsiteY4" fmla="*/ 223854 h 4526218"/>
              <a:gd name="connsiteX5" fmla="*/ 2832342 w 3033040"/>
              <a:gd name="connsiteY5" fmla="*/ 206920 h 4526218"/>
              <a:gd name="connsiteX6" fmla="*/ 2908542 w 3033040"/>
              <a:gd name="connsiteY6" fmla="*/ 1874854 h 4526218"/>
              <a:gd name="connsiteX7" fmla="*/ 3027075 w 3033040"/>
              <a:gd name="connsiteY7" fmla="*/ 4330187 h 4526218"/>
              <a:gd name="connsiteX8" fmla="*/ 2705342 w 3033040"/>
              <a:gd name="connsiteY8" fmla="*/ 4355587 h 4526218"/>
              <a:gd name="connsiteX9" fmla="*/ 2654542 w 3033040"/>
              <a:gd name="connsiteY9" fmla="*/ 4194720 h 4526218"/>
              <a:gd name="connsiteX0" fmla="*/ 4475 w 3033040"/>
              <a:gd name="connsiteY0" fmla="*/ 3332235 h 4535799"/>
              <a:gd name="connsiteX1" fmla="*/ 63742 w 3033040"/>
              <a:gd name="connsiteY1" fmla="*/ 3493101 h 4535799"/>
              <a:gd name="connsiteX2" fmla="*/ 360076 w 3033040"/>
              <a:gd name="connsiteY2" fmla="*/ 3306835 h 4535799"/>
              <a:gd name="connsiteX3" fmla="*/ 385475 w 3033040"/>
              <a:gd name="connsiteY3" fmla="*/ 2011435 h 4535799"/>
              <a:gd name="connsiteX4" fmla="*/ 504009 w 3033040"/>
              <a:gd name="connsiteY4" fmla="*/ 216502 h 4535799"/>
              <a:gd name="connsiteX5" fmla="*/ 2832342 w 3033040"/>
              <a:gd name="connsiteY5" fmla="*/ 216501 h 4535799"/>
              <a:gd name="connsiteX6" fmla="*/ 2908542 w 3033040"/>
              <a:gd name="connsiteY6" fmla="*/ 1884435 h 4535799"/>
              <a:gd name="connsiteX7" fmla="*/ 3027075 w 3033040"/>
              <a:gd name="connsiteY7" fmla="*/ 4339768 h 4535799"/>
              <a:gd name="connsiteX8" fmla="*/ 2705342 w 3033040"/>
              <a:gd name="connsiteY8" fmla="*/ 4365168 h 4535799"/>
              <a:gd name="connsiteX9" fmla="*/ 2654542 w 3033040"/>
              <a:gd name="connsiteY9" fmla="*/ 4204301 h 4535799"/>
              <a:gd name="connsiteX0" fmla="*/ 4475 w 3033040"/>
              <a:gd name="connsiteY0" fmla="*/ 3268361 h 4471925"/>
              <a:gd name="connsiteX1" fmla="*/ 63742 w 3033040"/>
              <a:gd name="connsiteY1" fmla="*/ 3429227 h 4471925"/>
              <a:gd name="connsiteX2" fmla="*/ 360076 w 3033040"/>
              <a:gd name="connsiteY2" fmla="*/ 3242961 h 4471925"/>
              <a:gd name="connsiteX3" fmla="*/ 385475 w 3033040"/>
              <a:gd name="connsiteY3" fmla="*/ 1947561 h 4471925"/>
              <a:gd name="connsiteX4" fmla="*/ 504009 w 3033040"/>
              <a:gd name="connsiteY4" fmla="*/ 152628 h 4471925"/>
              <a:gd name="connsiteX5" fmla="*/ 2832342 w 3033040"/>
              <a:gd name="connsiteY5" fmla="*/ 152627 h 4471925"/>
              <a:gd name="connsiteX6" fmla="*/ 2908542 w 3033040"/>
              <a:gd name="connsiteY6" fmla="*/ 1820561 h 4471925"/>
              <a:gd name="connsiteX7" fmla="*/ 3027075 w 3033040"/>
              <a:gd name="connsiteY7" fmla="*/ 4275894 h 4471925"/>
              <a:gd name="connsiteX8" fmla="*/ 2705342 w 3033040"/>
              <a:gd name="connsiteY8" fmla="*/ 4301294 h 4471925"/>
              <a:gd name="connsiteX9" fmla="*/ 2654542 w 3033040"/>
              <a:gd name="connsiteY9" fmla="*/ 4140427 h 4471925"/>
              <a:gd name="connsiteX0" fmla="*/ 4475 w 3033040"/>
              <a:gd name="connsiteY0" fmla="*/ 3192667 h 4396231"/>
              <a:gd name="connsiteX1" fmla="*/ 63742 w 3033040"/>
              <a:gd name="connsiteY1" fmla="*/ 3353533 h 4396231"/>
              <a:gd name="connsiteX2" fmla="*/ 360076 w 3033040"/>
              <a:gd name="connsiteY2" fmla="*/ 3167267 h 4396231"/>
              <a:gd name="connsiteX3" fmla="*/ 385475 w 3033040"/>
              <a:gd name="connsiteY3" fmla="*/ 1871867 h 4396231"/>
              <a:gd name="connsiteX4" fmla="*/ 504009 w 3033040"/>
              <a:gd name="connsiteY4" fmla="*/ 76934 h 4396231"/>
              <a:gd name="connsiteX5" fmla="*/ 2832342 w 3033040"/>
              <a:gd name="connsiteY5" fmla="*/ 76933 h 4396231"/>
              <a:gd name="connsiteX6" fmla="*/ 2908542 w 3033040"/>
              <a:gd name="connsiteY6" fmla="*/ 1744867 h 4396231"/>
              <a:gd name="connsiteX7" fmla="*/ 3027075 w 3033040"/>
              <a:gd name="connsiteY7" fmla="*/ 4200200 h 4396231"/>
              <a:gd name="connsiteX8" fmla="*/ 2705342 w 3033040"/>
              <a:gd name="connsiteY8" fmla="*/ 4225600 h 4396231"/>
              <a:gd name="connsiteX9" fmla="*/ 2654542 w 3033040"/>
              <a:gd name="connsiteY9" fmla="*/ 4064733 h 4396231"/>
              <a:gd name="connsiteX0" fmla="*/ 4475 w 3115751"/>
              <a:gd name="connsiteY0" fmla="*/ 3192667 h 4266194"/>
              <a:gd name="connsiteX1" fmla="*/ 63742 w 3115751"/>
              <a:gd name="connsiteY1" fmla="*/ 3353533 h 4266194"/>
              <a:gd name="connsiteX2" fmla="*/ 360076 w 3115751"/>
              <a:gd name="connsiteY2" fmla="*/ 3167267 h 4266194"/>
              <a:gd name="connsiteX3" fmla="*/ 385475 w 3115751"/>
              <a:gd name="connsiteY3" fmla="*/ 1871867 h 4266194"/>
              <a:gd name="connsiteX4" fmla="*/ 504009 w 3115751"/>
              <a:gd name="connsiteY4" fmla="*/ 76934 h 4266194"/>
              <a:gd name="connsiteX5" fmla="*/ 2832342 w 3115751"/>
              <a:gd name="connsiteY5" fmla="*/ 76933 h 4266194"/>
              <a:gd name="connsiteX6" fmla="*/ 2908542 w 3115751"/>
              <a:gd name="connsiteY6" fmla="*/ 1744867 h 4266194"/>
              <a:gd name="connsiteX7" fmla="*/ 3111742 w 3115751"/>
              <a:gd name="connsiteY7" fmla="*/ 3277333 h 4266194"/>
              <a:gd name="connsiteX8" fmla="*/ 2705342 w 3115751"/>
              <a:gd name="connsiteY8" fmla="*/ 4225600 h 4266194"/>
              <a:gd name="connsiteX9" fmla="*/ 2654542 w 3115751"/>
              <a:gd name="connsiteY9" fmla="*/ 4064733 h 4266194"/>
              <a:gd name="connsiteX0" fmla="*/ 4475 w 3118925"/>
              <a:gd name="connsiteY0" fmla="*/ 3192667 h 4266194"/>
              <a:gd name="connsiteX1" fmla="*/ 63742 w 3118925"/>
              <a:gd name="connsiteY1" fmla="*/ 3353533 h 4266194"/>
              <a:gd name="connsiteX2" fmla="*/ 360076 w 3118925"/>
              <a:gd name="connsiteY2" fmla="*/ 3167267 h 4266194"/>
              <a:gd name="connsiteX3" fmla="*/ 385475 w 3118925"/>
              <a:gd name="connsiteY3" fmla="*/ 1871867 h 4266194"/>
              <a:gd name="connsiteX4" fmla="*/ 504009 w 3118925"/>
              <a:gd name="connsiteY4" fmla="*/ 76934 h 4266194"/>
              <a:gd name="connsiteX5" fmla="*/ 2832342 w 3118925"/>
              <a:gd name="connsiteY5" fmla="*/ 76933 h 4266194"/>
              <a:gd name="connsiteX6" fmla="*/ 2908542 w 3118925"/>
              <a:gd name="connsiteY6" fmla="*/ 1744867 h 4266194"/>
              <a:gd name="connsiteX7" fmla="*/ 3111742 w 3118925"/>
              <a:gd name="connsiteY7" fmla="*/ 3277333 h 4266194"/>
              <a:gd name="connsiteX8" fmla="*/ 2705342 w 3118925"/>
              <a:gd name="connsiteY8" fmla="*/ 4225600 h 4266194"/>
              <a:gd name="connsiteX9" fmla="*/ 2654542 w 3118925"/>
              <a:gd name="connsiteY9" fmla="*/ 4064733 h 4266194"/>
              <a:gd name="connsiteX0" fmla="*/ 4475 w 3126693"/>
              <a:gd name="connsiteY0" fmla="*/ 3272611 h 4346138"/>
              <a:gd name="connsiteX1" fmla="*/ 63742 w 3126693"/>
              <a:gd name="connsiteY1" fmla="*/ 3433477 h 4346138"/>
              <a:gd name="connsiteX2" fmla="*/ 360076 w 3126693"/>
              <a:gd name="connsiteY2" fmla="*/ 3247211 h 4346138"/>
              <a:gd name="connsiteX3" fmla="*/ 385475 w 3126693"/>
              <a:gd name="connsiteY3" fmla="*/ 1951811 h 4346138"/>
              <a:gd name="connsiteX4" fmla="*/ 504009 w 3126693"/>
              <a:gd name="connsiteY4" fmla="*/ 156878 h 4346138"/>
              <a:gd name="connsiteX5" fmla="*/ 2832342 w 3126693"/>
              <a:gd name="connsiteY5" fmla="*/ 156877 h 4346138"/>
              <a:gd name="connsiteX6" fmla="*/ 2959342 w 3126693"/>
              <a:gd name="connsiteY6" fmla="*/ 1884078 h 4346138"/>
              <a:gd name="connsiteX7" fmla="*/ 3111742 w 3126693"/>
              <a:gd name="connsiteY7" fmla="*/ 3357277 h 4346138"/>
              <a:gd name="connsiteX8" fmla="*/ 2705342 w 3126693"/>
              <a:gd name="connsiteY8" fmla="*/ 4305544 h 4346138"/>
              <a:gd name="connsiteX9" fmla="*/ 2654542 w 3126693"/>
              <a:gd name="connsiteY9" fmla="*/ 4144677 h 4346138"/>
              <a:gd name="connsiteX0" fmla="*/ 4475 w 3126693"/>
              <a:gd name="connsiteY0" fmla="*/ 3209059 h 4282586"/>
              <a:gd name="connsiteX1" fmla="*/ 63742 w 3126693"/>
              <a:gd name="connsiteY1" fmla="*/ 3369925 h 4282586"/>
              <a:gd name="connsiteX2" fmla="*/ 360076 w 3126693"/>
              <a:gd name="connsiteY2" fmla="*/ 3183659 h 4282586"/>
              <a:gd name="connsiteX3" fmla="*/ 385475 w 3126693"/>
              <a:gd name="connsiteY3" fmla="*/ 1888259 h 4282586"/>
              <a:gd name="connsiteX4" fmla="*/ 504009 w 3126693"/>
              <a:gd name="connsiteY4" fmla="*/ 93326 h 4282586"/>
              <a:gd name="connsiteX5" fmla="*/ 2832342 w 3126693"/>
              <a:gd name="connsiteY5" fmla="*/ 93325 h 4282586"/>
              <a:gd name="connsiteX6" fmla="*/ 2959342 w 3126693"/>
              <a:gd name="connsiteY6" fmla="*/ 1820526 h 4282586"/>
              <a:gd name="connsiteX7" fmla="*/ 3111742 w 3126693"/>
              <a:gd name="connsiteY7" fmla="*/ 3293725 h 4282586"/>
              <a:gd name="connsiteX8" fmla="*/ 2705342 w 3126693"/>
              <a:gd name="connsiteY8" fmla="*/ 4241992 h 4282586"/>
              <a:gd name="connsiteX9" fmla="*/ 2654542 w 3126693"/>
              <a:gd name="connsiteY9" fmla="*/ 4081125 h 4282586"/>
              <a:gd name="connsiteX0" fmla="*/ 4475 w 3119260"/>
              <a:gd name="connsiteY0" fmla="*/ 3209059 h 4282586"/>
              <a:gd name="connsiteX1" fmla="*/ 63742 w 3119260"/>
              <a:gd name="connsiteY1" fmla="*/ 3369925 h 4282586"/>
              <a:gd name="connsiteX2" fmla="*/ 360076 w 3119260"/>
              <a:gd name="connsiteY2" fmla="*/ 3183659 h 4282586"/>
              <a:gd name="connsiteX3" fmla="*/ 385475 w 3119260"/>
              <a:gd name="connsiteY3" fmla="*/ 1888259 h 4282586"/>
              <a:gd name="connsiteX4" fmla="*/ 504009 w 3119260"/>
              <a:gd name="connsiteY4" fmla="*/ 93326 h 4282586"/>
              <a:gd name="connsiteX5" fmla="*/ 2832342 w 3119260"/>
              <a:gd name="connsiteY5" fmla="*/ 93325 h 4282586"/>
              <a:gd name="connsiteX6" fmla="*/ 2959342 w 3119260"/>
              <a:gd name="connsiteY6" fmla="*/ 1820526 h 4282586"/>
              <a:gd name="connsiteX7" fmla="*/ 3111742 w 3119260"/>
              <a:gd name="connsiteY7" fmla="*/ 3293725 h 4282586"/>
              <a:gd name="connsiteX8" fmla="*/ 2705342 w 3119260"/>
              <a:gd name="connsiteY8" fmla="*/ 4241992 h 4282586"/>
              <a:gd name="connsiteX9" fmla="*/ 2654542 w 3119260"/>
              <a:gd name="connsiteY9" fmla="*/ 4081125 h 4282586"/>
              <a:gd name="connsiteX0" fmla="*/ 4475 w 3117853"/>
              <a:gd name="connsiteY0" fmla="*/ 3209059 h 4267860"/>
              <a:gd name="connsiteX1" fmla="*/ 63742 w 3117853"/>
              <a:gd name="connsiteY1" fmla="*/ 3369925 h 4267860"/>
              <a:gd name="connsiteX2" fmla="*/ 360076 w 3117853"/>
              <a:gd name="connsiteY2" fmla="*/ 3183659 h 4267860"/>
              <a:gd name="connsiteX3" fmla="*/ 385475 w 3117853"/>
              <a:gd name="connsiteY3" fmla="*/ 1888259 h 4267860"/>
              <a:gd name="connsiteX4" fmla="*/ 504009 w 3117853"/>
              <a:gd name="connsiteY4" fmla="*/ 93326 h 4267860"/>
              <a:gd name="connsiteX5" fmla="*/ 2832342 w 3117853"/>
              <a:gd name="connsiteY5" fmla="*/ 93325 h 4267860"/>
              <a:gd name="connsiteX6" fmla="*/ 2959342 w 3117853"/>
              <a:gd name="connsiteY6" fmla="*/ 1820526 h 4267860"/>
              <a:gd name="connsiteX7" fmla="*/ 3111742 w 3117853"/>
              <a:gd name="connsiteY7" fmla="*/ 3293725 h 4267860"/>
              <a:gd name="connsiteX8" fmla="*/ 3044009 w 3117853"/>
              <a:gd name="connsiteY8" fmla="*/ 4225059 h 4267860"/>
              <a:gd name="connsiteX9" fmla="*/ 2654542 w 3117853"/>
              <a:gd name="connsiteY9" fmla="*/ 4081125 h 4267860"/>
              <a:gd name="connsiteX0" fmla="*/ 4475 w 3117853"/>
              <a:gd name="connsiteY0" fmla="*/ 3209059 h 4297856"/>
              <a:gd name="connsiteX1" fmla="*/ 63742 w 3117853"/>
              <a:gd name="connsiteY1" fmla="*/ 3369925 h 4297856"/>
              <a:gd name="connsiteX2" fmla="*/ 360076 w 3117853"/>
              <a:gd name="connsiteY2" fmla="*/ 3183659 h 4297856"/>
              <a:gd name="connsiteX3" fmla="*/ 385475 w 3117853"/>
              <a:gd name="connsiteY3" fmla="*/ 1888259 h 4297856"/>
              <a:gd name="connsiteX4" fmla="*/ 504009 w 3117853"/>
              <a:gd name="connsiteY4" fmla="*/ 93326 h 4297856"/>
              <a:gd name="connsiteX5" fmla="*/ 2832342 w 3117853"/>
              <a:gd name="connsiteY5" fmla="*/ 93325 h 4297856"/>
              <a:gd name="connsiteX6" fmla="*/ 2959342 w 3117853"/>
              <a:gd name="connsiteY6" fmla="*/ 1820526 h 4297856"/>
              <a:gd name="connsiteX7" fmla="*/ 3111742 w 3117853"/>
              <a:gd name="connsiteY7" fmla="*/ 3293725 h 4297856"/>
              <a:gd name="connsiteX8" fmla="*/ 3044009 w 3117853"/>
              <a:gd name="connsiteY8" fmla="*/ 4225059 h 4297856"/>
              <a:gd name="connsiteX9" fmla="*/ 2654542 w 3117853"/>
              <a:gd name="connsiteY9" fmla="*/ 4081125 h 4297856"/>
              <a:gd name="connsiteX0" fmla="*/ 4475 w 3111755"/>
              <a:gd name="connsiteY0" fmla="*/ 3209059 h 4297856"/>
              <a:gd name="connsiteX1" fmla="*/ 63742 w 3111755"/>
              <a:gd name="connsiteY1" fmla="*/ 3369925 h 4297856"/>
              <a:gd name="connsiteX2" fmla="*/ 360076 w 3111755"/>
              <a:gd name="connsiteY2" fmla="*/ 3183659 h 4297856"/>
              <a:gd name="connsiteX3" fmla="*/ 385475 w 3111755"/>
              <a:gd name="connsiteY3" fmla="*/ 1888259 h 4297856"/>
              <a:gd name="connsiteX4" fmla="*/ 504009 w 3111755"/>
              <a:gd name="connsiteY4" fmla="*/ 93326 h 4297856"/>
              <a:gd name="connsiteX5" fmla="*/ 2832342 w 3111755"/>
              <a:gd name="connsiteY5" fmla="*/ 93325 h 4297856"/>
              <a:gd name="connsiteX6" fmla="*/ 2959342 w 3111755"/>
              <a:gd name="connsiteY6" fmla="*/ 1820526 h 4297856"/>
              <a:gd name="connsiteX7" fmla="*/ 3111742 w 3111755"/>
              <a:gd name="connsiteY7" fmla="*/ 3293725 h 4297856"/>
              <a:gd name="connsiteX8" fmla="*/ 2950876 w 3111755"/>
              <a:gd name="connsiteY8" fmla="*/ 4225059 h 4297856"/>
              <a:gd name="connsiteX9" fmla="*/ 2654542 w 3111755"/>
              <a:gd name="connsiteY9" fmla="*/ 4081125 h 4297856"/>
              <a:gd name="connsiteX0" fmla="*/ 4475 w 3111755"/>
              <a:gd name="connsiteY0" fmla="*/ 3209059 h 4253445"/>
              <a:gd name="connsiteX1" fmla="*/ 63742 w 3111755"/>
              <a:gd name="connsiteY1" fmla="*/ 3369925 h 4253445"/>
              <a:gd name="connsiteX2" fmla="*/ 360076 w 3111755"/>
              <a:gd name="connsiteY2" fmla="*/ 3183659 h 4253445"/>
              <a:gd name="connsiteX3" fmla="*/ 385475 w 3111755"/>
              <a:gd name="connsiteY3" fmla="*/ 1888259 h 4253445"/>
              <a:gd name="connsiteX4" fmla="*/ 504009 w 3111755"/>
              <a:gd name="connsiteY4" fmla="*/ 93326 h 4253445"/>
              <a:gd name="connsiteX5" fmla="*/ 2832342 w 3111755"/>
              <a:gd name="connsiteY5" fmla="*/ 93325 h 4253445"/>
              <a:gd name="connsiteX6" fmla="*/ 2959342 w 3111755"/>
              <a:gd name="connsiteY6" fmla="*/ 1820526 h 4253445"/>
              <a:gd name="connsiteX7" fmla="*/ 3111742 w 3111755"/>
              <a:gd name="connsiteY7" fmla="*/ 3293725 h 4253445"/>
              <a:gd name="connsiteX8" fmla="*/ 2950876 w 3111755"/>
              <a:gd name="connsiteY8" fmla="*/ 4225059 h 4253445"/>
              <a:gd name="connsiteX9" fmla="*/ 2654542 w 3111755"/>
              <a:gd name="connsiteY9" fmla="*/ 4081125 h 4253445"/>
              <a:gd name="connsiteX0" fmla="*/ 4475 w 3112319"/>
              <a:gd name="connsiteY0" fmla="*/ 3209059 h 4253445"/>
              <a:gd name="connsiteX1" fmla="*/ 63742 w 3112319"/>
              <a:gd name="connsiteY1" fmla="*/ 3369925 h 4253445"/>
              <a:gd name="connsiteX2" fmla="*/ 360076 w 3112319"/>
              <a:gd name="connsiteY2" fmla="*/ 3183659 h 4253445"/>
              <a:gd name="connsiteX3" fmla="*/ 385475 w 3112319"/>
              <a:gd name="connsiteY3" fmla="*/ 1888259 h 4253445"/>
              <a:gd name="connsiteX4" fmla="*/ 504009 w 3112319"/>
              <a:gd name="connsiteY4" fmla="*/ 93326 h 4253445"/>
              <a:gd name="connsiteX5" fmla="*/ 2832342 w 3112319"/>
              <a:gd name="connsiteY5" fmla="*/ 93325 h 4253445"/>
              <a:gd name="connsiteX6" fmla="*/ 2959342 w 3112319"/>
              <a:gd name="connsiteY6" fmla="*/ 1820526 h 4253445"/>
              <a:gd name="connsiteX7" fmla="*/ 3111742 w 3112319"/>
              <a:gd name="connsiteY7" fmla="*/ 3293725 h 4253445"/>
              <a:gd name="connsiteX8" fmla="*/ 2950876 w 3112319"/>
              <a:gd name="connsiteY8" fmla="*/ 4225059 h 4253445"/>
              <a:gd name="connsiteX9" fmla="*/ 2654542 w 3112319"/>
              <a:gd name="connsiteY9" fmla="*/ 4081125 h 4253445"/>
              <a:gd name="connsiteX0" fmla="*/ 4475 w 3117028"/>
              <a:gd name="connsiteY0" fmla="*/ 3209059 h 4249812"/>
              <a:gd name="connsiteX1" fmla="*/ 63742 w 3117028"/>
              <a:gd name="connsiteY1" fmla="*/ 3369925 h 4249812"/>
              <a:gd name="connsiteX2" fmla="*/ 360076 w 3117028"/>
              <a:gd name="connsiteY2" fmla="*/ 3183659 h 4249812"/>
              <a:gd name="connsiteX3" fmla="*/ 385475 w 3117028"/>
              <a:gd name="connsiteY3" fmla="*/ 1888259 h 4249812"/>
              <a:gd name="connsiteX4" fmla="*/ 504009 w 3117028"/>
              <a:gd name="connsiteY4" fmla="*/ 93326 h 4249812"/>
              <a:gd name="connsiteX5" fmla="*/ 2832342 w 3117028"/>
              <a:gd name="connsiteY5" fmla="*/ 93325 h 4249812"/>
              <a:gd name="connsiteX6" fmla="*/ 2959342 w 3117028"/>
              <a:gd name="connsiteY6" fmla="*/ 1820526 h 4249812"/>
              <a:gd name="connsiteX7" fmla="*/ 3111742 w 3117028"/>
              <a:gd name="connsiteY7" fmla="*/ 3293725 h 4249812"/>
              <a:gd name="connsiteX8" fmla="*/ 2950876 w 3117028"/>
              <a:gd name="connsiteY8" fmla="*/ 4225059 h 4249812"/>
              <a:gd name="connsiteX9" fmla="*/ 2654542 w 3117028"/>
              <a:gd name="connsiteY9" fmla="*/ 4081125 h 424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7028" h="4249812">
                <a:moveTo>
                  <a:pt x="4475" y="3209059"/>
                </a:moveTo>
                <a:cubicBezTo>
                  <a:pt x="-8225" y="3277497"/>
                  <a:pt x="4475" y="3374158"/>
                  <a:pt x="63742" y="3369925"/>
                </a:cubicBezTo>
                <a:cubicBezTo>
                  <a:pt x="123009" y="3365692"/>
                  <a:pt x="306454" y="3430603"/>
                  <a:pt x="360076" y="3183659"/>
                </a:cubicBezTo>
                <a:cubicBezTo>
                  <a:pt x="413698" y="2936715"/>
                  <a:pt x="361486" y="2403315"/>
                  <a:pt x="385475" y="1888259"/>
                </a:cubicBezTo>
                <a:cubicBezTo>
                  <a:pt x="409464" y="1373203"/>
                  <a:pt x="341731" y="206215"/>
                  <a:pt x="504009" y="93326"/>
                </a:cubicBezTo>
                <a:cubicBezTo>
                  <a:pt x="666287" y="-19563"/>
                  <a:pt x="2702520" y="-42142"/>
                  <a:pt x="2832342" y="93325"/>
                </a:cubicBezTo>
                <a:cubicBezTo>
                  <a:pt x="2962164" y="228792"/>
                  <a:pt x="2912775" y="1287126"/>
                  <a:pt x="2959342" y="1820526"/>
                </a:cubicBezTo>
                <a:cubicBezTo>
                  <a:pt x="3005909" y="2353926"/>
                  <a:pt x="3104686" y="2706703"/>
                  <a:pt x="3111742" y="3293725"/>
                </a:cubicBezTo>
                <a:cubicBezTo>
                  <a:pt x="3118798" y="3880747"/>
                  <a:pt x="3145610" y="4203893"/>
                  <a:pt x="2950876" y="4225059"/>
                </a:cubicBezTo>
                <a:cubicBezTo>
                  <a:pt x="2756142" y="4246225"/>
                  <a:pt x="2640430" y="4311136"/>
                  <a:pt x="2654542" y="4081125"/>
                </a:cubicBezTo>
              </a:path>
            </a:pathLst>
          </a:custGeom>
          <a:noFill/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8039520" y="521208"/>
            <a:ext cx="3539864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L3VNI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7600"/>
              </a:solidFill>
              <a:effectLst/>
              <a:uLnTx/>
              <a:uFillTx/>
              <a:latin typeface="Arial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8329573" y="4832958"/>
            <a:ext cx="1118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accent2"/>
                </a:solidFill>
              </a:rPr>
              <a:t>PCAP</a:t>
            </a:r>
          </a:p>
          <a:p>
            <a:r>
              <a:rPr lang="en-US" sz="600" dirty="0">
                <a:solidFill>
                  <a:schemeClr val="accent2"/>
                </a:solidFill>
              </a:rPr>
              <a:t>15.136.40.98 #6</a:t>
            </a:r>
          </a:p>
        </p:txBody>
      </p:sp>
      <p:cxnSp>
        <p:nvCxnSpPr>
          <p:cNvPr id="174" name="Straight Connector 173"/>
          <p:cNvCxnSpPr/>
          <p:nvPr/>
        </p:nvCxnSpPr>
        <p:spPr>
          <a:xfrm flipH="1" flipV="1">
            <a:off x="8155179" y="4255308"/>
            <a:ext cx="604519" cy="670100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ounded Rectangle 174"/>
          <p:cNvSpPr/>
          <p:nvPr/>
        </p:nvSpPr>
        <p:spPr bwMode="ltGray">
          <a:xfrm>
            <a:off x="8319926" y="445938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1/1/22</a:t>
            </a:r>
          </a:p>
        </p:txBody>
      </p:sp>
      <p:cxnSp>
        <p:nvCxnSpPr>
          <p:cNvPr id="176" name="Straight Connector 175"/>
          <p:cNvCxnSpPr/>
          <p:nvPr/>
        </p:nvCxnSpPr>
        <p:spPr>
          <a:xfrm flipV="1">
            <a:off x="5886144" y="4258763"/>
            <a:ext cx="1013574" cy="789059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5481092" y="4942947"/>
            <a:ext cx="1118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accent2"/>
                </a:solidFill>
              </a:rPr>
              <a:t>PCAP</a:t>
            </a:r>
          </a:p>
          <a:p>
            <a:r>
              <a:rPr lang="en-US" sz="600" dirty="0">
                <a:solidFill>
                  <a:schemeClr val="accent2"/>
                </a:solidFill>
              </a:rPr>
              <a:t>15.136.40.98 #2</a:t>
            </a: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6355943" y="445684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1/1/40</a:t>
            </a:r>
          </a:p>
        </p:txBody>
      </p:sp>
      <p:sp>
        <p:nvSpPr>
          <p:cNvPr id="180" name="Line Callout 2 (Accent Bar) 179"/>
          <p:cNvSpPr/>
          <p:nvPr/>
        </p:nvSpPr>
        <p:spPr>
          <a:xfrm flipH="1">
            <a:off x="397244" y="53535"/>
            <a:ext cx="4781685" cy="3299418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110812"/>
              <a:gd name="adj6" fmla="val -33394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274661"/>
            </a:solidFill>
            <a:bevel/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1" name="Line Callout 2 (Accent Bar) 180"/>
          <p:cNvSpPr/>
          <p:nvPr/>
        </p:nvSpPr>
        <p:spPr>
          <a:xfrm flipH="1">
            <a:off x="731901" y="3475277"/>
            <a:ext cx="4476774" cy="3349350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8885"/>
              <a:gd name="adj6" fmla="val -62915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274661"/>
            </a:solidFill>
            <a:bevel/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1" y="44624"/>
            <a:ext cx="5100526" cy="331588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0" y="3475277"/>
            <a:ext cx="5129473" cy="334934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84" name="Rectangle 183"/>
          <p:cNvSpPr/>
          <p:nvPr/>
        </p:nvSpPr>
        <p:spPr>
          <a:xfrm>
            <a:off x="9862210" y="76367"/>
            <a:ext cx="2238362" cy="14465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show mirror 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Mirror Session: 1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Admin Status: enable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Operation Status: enabled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Comment: both uplinks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Source: interface 1/1/23 both</a:t>
            </a:r>
          </a:p>
          <a:p>
            <a:r>
              <a:rPr lang="it-IT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Source: interface 1/1/24 both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Source: interface rx-filter none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Destination: interface 1/1/40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Output Packets: 1148199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Output Bytes: 127031317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522062"/>
              </p:ext>
            </p:extLst>
          </p:nvPr>
        </p:nvGraphicFramePr>
        <p:xfrm>
          <a:off x="3501914" y="4534767"/>
          <a:ext cx="1754188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8" imgW="1754280" imgH="347400" progId="Package">
                  <p:embed/>
                </p:oleObj>
              </mc:Choice>
              <mc:Fallback>
                <p:oleObj name="Packager Shell Object" showAsIcon="1" r:id="rId8" imgW="1754280" imgH="34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01914" y="4534767"/>
                        <a:ext cx="1754188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956890"/>
              </p:ext>
            </p:extLst>
          </p:nvPr>
        </p:nvGraphicFramePr>
        <p:xfrm>
          <a:off x="3501914" y="1052736"/>
          <a:ext cx="1754187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10" imgW="1754280" imgH="347400" progId="Package">
                  <p:embed/>
                </p:oleObj>
              </mc:Choice>
              <mc:Fallback>
                <p:oleObj name="Packager Shell Object" showAsIcon="1" r:id="rId10" imgW="1754280" imgH="34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01914" y="1052736"/>
                        <a:ext cx="1754187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" name="Freeform 181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ounded Rectangle 182"/>
          <p:cNvSpPr/>
          <p:nvPr/>
        </p:nvSpPr>
        <p:spPr bwMode="ltGray">
          <a:xfrm>
            <a:off x="7092603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02:00:00:00:01:00</a:t>
            </a:r>
          </a:p>
        </p:txBody>
      </p:sp>
      <p:sp>
        <p:nvSpPr>
          <p:cNvPr id="185" name="Rounded Rectangle 184"/>
          <p:cNvSpPr/>
          <p:nvPr/>
        </p:nvSpPr>
        <p:spPr bwMode="ltGray">
          <a:xfrm>
            <a:off x="10125156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02:00:00:00:02:00</a:t>
            </a:r>
          </a:p>
        </p:txBody>
      </p:sp>
      <p:sp>
        <p:nvSpPr>
          <p:cNvPr id="5" name="Freeform 4"/>
          <p:cNvSpPr/>
          <p:nvPr/>
        </p:nvSpPr>
        <p:spPr bwMode="ltGray">
          <a:xfrm>
            <a:off x="6747933" y="2226178"/>
            <a:ext cx="4597400" cy="3954490"/>
          </a:xfrm>
          <a:custGeom>
            <a:avLst/>
            <a:gdLst>
              <a:gd name="connsiteX0" fmla="*/ 0 w 4722169"/>
              <a:gd name="connsiteY0" fmla="*/ 3996289 h 4004756"/>
              <a:gd name="connsiteX1" fmla="*/ 118534 w 4722169"/>
              <a:gd name="connsiteY1" fmla="*/ 3302022 h 4004756"/>
              <a:gd name="connsiteX2" fmla="*/ 177800 w 4722169"/>
              <a:gd name="connsiteY2" fmla="*/ 1617156 h 4004756"/>
              <a:gd name="connsiteX3" fmla="*/ 795867 w 4722169"/>
              <a:gd name="connsiteY3" fmla="*/ 22 h 4004756"/>
              <a:gd name="connsiteX4" fmla="*/ 3166534 w 4722169"/>
              <a:gd name="connsiteY4" fmla="*/ 1583289 h 4004756"/>
              <a:gd name="connsiteX5" fmla="*/ 4580467 w 4722169"/>
              <a:gd name="connsiteY5" fmla="*/ 3234289 h 4004756"/>
              <a:gd name="connsiteX6" fmla="*/ 4597400 w 4722169"/>
              <a:gd name="connsiteY6" fmla="*/ 4004756 h 4004756"/>
              <a:gd name="connsiteX0" fmla="*/ 0 w 4722169"/>
              <a:gd name="connsiteY0" fmla="*/ 3996289 h 4004756"/>
              <a:gd name="connsiteX1" fmla="*/ 118534 w 4722169"/>
              <a:gd name="connsiteY1" fmla="*/ 3302022 h 4004756"/>
              <a:gd name="connsiteX2" fmla="*/ 177800 w 4722169"/>
              <a:gd name="connsiteY2" fmla="*/ 1617156 h 4004756"/>
              <a:gd name="connsiteX3" fmla="*/ 795867 w 4722169"/>
              <a:gd name="connsiteY3" fmla="*/ 22 h 4004756"/>
              <a:gd name="connsiteX4" fmla="*/ 3166534 w 4722169"/>
              <a:gd name="connsiteY4" fmla="*/ 1583289 h 4004756"/>
              <a:gd name="connsiteX5" fmla="*/ 4580467 w 4722169"/>
              <a:gd name="connsiteY5" fmla="*/ 3234289 h 4004756"/>
              <a:gd name="connsiteX6" fmla="*/ 4597400 w 4722169"/>
              <a:gd name="connsiteY6" fmla="*/ 4004756 h 4004756"/>
              <a:gd name="connsiteX0" fmla="*/ 0 w 4722169"/>
              <a:gd name="connsiteY0" fmla="*/ 3996289 h 4004756"/>
              <a:gd name="connsiteX1" fmla="*/ 135468 w 4722169"/>
              <a:gd name="connsiteY1" fmla="*/ 3293555 h 4004756"/>
              <a:gd name="connsiteX2" fmla="*/ 177800 w 4722169"/>
              <a:gd name="connsiteY2" fmla="*/ 1617156 h 4004756"/>
              <a:gd name="connsiteX3" fmla="*/ 795867 w 4722169"/>
              <a:gd name="connsiteY3" fmla="*/ 22 h 4004756"/>
              <a:gd name="connsiteX4" fmla="*/ 3166534 w 4722169"/>
              <a:gd name="connsiteY4" fmla="*/ 1583289 h 4004756"/>
              <a:gd name="connsiteX5" fmla="*/ 4580467 w 4722169"/>
              <a:gd name="connsiteY5" fmla="*/ 3234289 h 4004756"/>
              <a:gd name="connsiteX6" fmla="*/ 4597400 w 4722169"/>
              <a:gd name="connsiteY6" fmla="*/ 4004756 h 4004756"/>
              <a:gd name="connsiteX0" fmla="*/ 0 w 4722169"/>
              <a:gd name="connsiteY0" fmla="*/ 3945491 h 3953958"/>
              <a:gd name="connsiteX1" fmla="*/ 135468 w 4722169"/>
              <a:gd name="connsiteY1" fmla="*/ 3242757 h 3953958"/>
              <a:gd name="connsiteX2" fmla="*/ 177800 w 4722169"/>
              <a:gd name="connsiteY2" fmla="*/ 1566358 h 3953958"/>
              <a:gd name="connsiteX3" fmla="*/ 770467 w 4722169"/>
              <a:gd name="connsiteY3" fmla="*/ 24 h 3953958"/>
              <a:gd name="connsiteX4" fmla="*/ 3166534 w 4722169"/>
              <a:gd name="connsiteY4" fmla="*/ 1532491 h 3953958"/>
              <a:gd name="connsiteX5" fmla="*/ 4580467 w 4722169"/>
              <a:gd name="connsiteY5" fmla="*/ 3183491 h 3953958"/>
              <a:gd name="connsiteX6" fmla="*/ 4597400 w 4722169"/>
              <a:gd name="connsiteY6" fmla="*/ 3953958 h 3953958"/>
              <a:gd name="connsiteX0" fmla="*/ 0 w 4722169"/>
              <a:gd name="connsiteY0" fmla="*/ 3946151 h 3954618"/>
              <a:gd name="connsiteX1" fmla="*/ 135468 w 4722169"/>
              <a:gd name="connsiteY1" fmla="*/ 3243417 h 3954618"/>
              <a:gd name="connsiteX2" fmla="*/ 177800 w 4722169"/>
              <a:gd name="connsiteY2" fmla="*/ 1567018 h 3954618"/>
              <a:gd name="connsiteX3" fmla="*/ 770467 w 4722169"/>
              <a:gd name="connsiteY3" fmla="*/ 684 h 3954618"/>
              <a:gd name="connsiteX4" fmla="*/ 3166534 w 4722169"/>
              <a:gd name="connsiteY4" fmla="*/ 1533151 h 3954618"/>
              <a:gd name="connsiteX5" fmla="*/ 4580467 w 4722169"/>
              <a:gd name="connsiteY5" fmla="*/ 3184151 h 3954618"/>
              <a:gd name="connsiteX6" fmla="*/ 4597400 w 4722169"/>
              <a:gd name="connsiteY6" fmla="*/ 3954618 h 3954618"/>
              <a:gd name="connsiteX0" fmla="*/ 0 w 4728056"/>
              <a:gd name="connsiteY0" fmla="*/ 3945706 h 3954173"/>
              <a:gd name="connsiteX1" fmla="*/ 135468 w 4728056"/>
              <a:gd name="connsiteY1" fmla="*/ 3242972 h 3954173"/>
              <a:gd name="connsiteX2" fmla="*/ 177800 w 4728056"/>
              <a:gd name="connsiteY2" fmla="*/ 1566573 h 3954173"/>
              <a:gd name="connsiteX3" fmla="*/ 770467 w 4728056"/>
              <a:gd name="connsiteY3" fmla="*/ 239 h 3954173"/>
              <a:gd name="connsiteX4" fmla="*/ 3081868 w 4728056"/>
              <a:gd name="connsiteY4" fmla="*/ 1676639 h 3954173"/>
              <a:gd name="connsiteX5" fmla="*/ 4580467 w 4728056"/>
              <a:gd name="connsiteY5" fmla="*/ 3183706 h 3954173"/>
              <a:gd name="connsiteX6" fmla="*/ 4597400 w 4728056"/>
              <a:gd name="connsiteY6" fmla="*/ 3954173 h 3954173"/>
              <a:gd name="connsiteX0" fmla="*/ 0 w 4728056"/>
              <a:gd name="connsiteY0" fmla="*/ 3945706 h 3954173"/>
              <a:gd name="connsiteX1" fmla="*/ 135468 w 4728056"/>
              <a:gd name="connsiteY1" fmla="*/ 3242972 h 3954173"/>
              <a:gd name="connsiteX2" fmla="*/ 177800 w 4728056"/>
              <a:gd name="connsiteY2" fmla="*/ 1566573 h 3954173"/>
              <a:gd name="connsiteX3" fmla="*/ 770467 w 4728056"/>
              <a:gd name="connsiteY3" fmla="*/ 239 h 3954173"/>
              <a:gd name="connsiteX4" fmla="*/ 3081868 w 4728056"/>
              <a:gd name="connsiteY4" fmla="*/ 1676639 h 3954173"/>
              <a:gd name="connsiteX5" fmla="*/ 4580467 w 4728056"/>
              <a:gd name="connsiteY5" fmla="*/ 3183706 h 3954173"/>
              <a:gd name="connsiteX6" fmla="*/ 4597400 w 4728056"/>
              <a:gd name="connsiteY6" fmla="*/ 3954173 h 3954173"/>
              <a:gd name="connsiteX0" fmla="*/ 0 w 4772490"/>
              <a:gd name="connsiteY0" fmla="*/ 3945706 h 3954173"/>
              <a:gd name="connsiteX1" fmla="*/ 135468 w 4772490"/>
              <a:gd name="connsiteY1" fmla="*/ 3242972 h 3954173"/>
              <a:gd name="connsiteX2" fmla="*/ 177800 w 4772490"/>
              <a:gd name="connsiteY2" fmla="*/ 1566573 h 3954173"/>
              <a:gd name="connsiteX3" fmla="*/ 770467 w 4772490"/>
              <a:gd name="connsiteY3" fmla="*/ 239 h 3954173"/>
              <a:gd name="connsiteX4" fmla="*/ 3081868 w 4772490"/>
              <a:gd name="connsiteY4" fmla="*/ 1676639 h 3954173"/>
              <a:gd name="connsiteX5" fmla="*/ 4648200 w 4772490"/>
              <a:gd name="connsiteY5" fmla="*/ 3132906 h 3954173"/>
              <a:gd name="connsiteX6" fmla="*/ 4597400 w 4772490"/>
              <a:gd name="connsiteY6" fmla="*/ 3954173 h 3954173"/>
              <a:gd name="connsiteX0" fmla="*/ 0 w 4680324"/>
              <a:gd name="connsiteY0" fmla="*/ 3945706 h 3954173"/>
              <a:gd name="connsiteX1" fmla="*/ 135468 w 4680324"/>
              <a:gd name="connsiteY1" fmla="*/ 3242972 h 3954173"/>
              <a:gd name="connsiteX2" fmla="*/ 177800 w 4680324"/>
              <a:gd name="connsiteY2" fmla="*/ 1566573 h 3954173"/>
              <a:gd name="connsiteX3" fmla="*/ 770467 w 4680324"/>
              <a:gd name="connsiteY3" fmla="*/ 239 h 3954173"/>
              <a:gd name="connsiteX4" fmla="*/ 3081868 w 4680324"/>
              <a:gd name="connsiteY4" fmla="*/ 1676639 h 3954173"/>
              <a:gd name="connsiteX5" fmla="*/ 4648200 w 4680324"/>
              <a:gd name="connsiteY5" fmla="*/ 3132906 h 3954173"/>
              <a:gd name="connsiteX6" fmla="*/ 4597400 w 4680324"/>
              <a:gd name="connsiteY6" fmla="*/ 3954173 h 3954173"/>
              <a:gd name="connsiteX0" fmla="*/ 0 w 4649175"/>
              <a:gd name="connsiteY0" fmla="*/ 3945706 h 3954173"/>
              <a:gd name="connsiteX1" fmla="*/ 135468 w 4649175"/>
              <a:gd name="connsiteY1" fmla="*/ 3242972 h 3954173"/>
              <a:gd name="connsiteX2" fmla="*/ 177800 w 4649175"/>
              <a:gd name="connsiteY2" fmla="*/ 1566573 h 3954173"/>
              <a:gd name="connsiteX3" fmla="*/ 770467 w 4649175"/>
              <a:gd name="connsiteY3" fmla="*/ 239 h 3954173"/>
              <a:gd name="connsiteX4" fmla="*/ 3081868 w 4649175"/>
              <a:gd name="connsiteY4" fmla="*/ 1676639 h 3954173"/>
              <a:gd name="connsiteX5" fmla="*/ 4572000 w 4649175"/>
              <a:gd name="connsiteY5" fmla="*/ 3259906 h 3954173"/>
              <a:gd name="connsiteX6" fmla="*/ 4597400 w 4649175"/>
              <a:gd name="connsiteY6" fmla="*/ 3954173 h 3954173"/>
              <a:gd name="connsiteX0" fmla="*/ 0 w 4719522"/>
              <a:gd name="connsiteY0" fmla="*/ 3946536 h 3955003"/>
              <a:gd name="connsiteX1" fmla="*/ 135468 w 4719522"/>
              <a:gd name="connsiteY1" fmla="*/ 3243802 h 3955003"/>
              <a:gd name="connsiteX2" fmla="*/ 177800 w 4719522"/>
              <a:gd name="connsiteY2" fmla="*/ 1567403 h 3955003"/>
              <a:gd name="connsiteX3" fmla="*/ 770467 w 4719522"/>
              <a:gd name="connsiteY3" fmla="*/ 1069 h 3955003"/>
              <a:gd name="connsiteX4" fmla="*/ 3132668 w 4719522"/>
              <a:gd name="connsiteY4" fmla="*/ 1804469 h 3955003"/>
              <a:gd name="connsiteX5" fmla="*/ 4572000 w 4719522"/>
              <a:gd name="connsiteY5" fmla="*/ 3260736 h 3955003"/>
              <a:gd name="connsiteX6" fmla="*/ 4597400 w 4719522"/>
              <a:gd name="connsiteY6" fmla="*/ 3955003 h 3955003"/>
              <a:gd name="connsiteX0" fmla="*/ 0 w 4719522"/>
              <a:gd name="connsiteY0" fmla="*/ 3946536 h 3955003"/>
              <a:gd name="connsiteX1" fmla="*/ 135468 w 4719522"/>
              <a:gd name="connsiteY1" fmla="*/ 3243802 h 3955003"/>
              <a:gd name="connsiteX2" fmla="*/ 177800 w 4719522"/>
              <a:gd name="connsiteY2" fmla="*/ 1567403 h 3955003"/>
              <a:gd name="connsiteX3" fmla="*/ 770467 w 4719522"/>
              <a:gd name="connsiteY3" fmla="*/ 1069 h 3955003"/>
              <a:gd name="connsiteX4" fmla="*/ 3132668 w 4719522"/>
              <a:gd name="connsiteY4" fmla="*/ 1804469 h 3955003"/>
              <a:gd name="connsiteX5" fmla="*/ 4572000 w 4719522"/>
              <a:gd name="connsiteY5" fmla="*/ 3260736 h 3955003"/>
              <a:gd name="connsiteX6" fmla="*/ 4597400 w 4719522"/>
              <a:gd name="connsiteY6" fmla="*/ 3955003 h 3955003"/>
              <a:gd name="connsiteX0" fmla="*/ 0 w 4669275"/>
              <a:gd name="connsiteY0" fmla="*/ 3946536 h 3955003"/>
              <a:gd name="connsiteX1" fmla="*/ 135468 w 4669275"/>
              <a:gd name="connsiteY1" fmla="*/ 3243802 h 3955003"/>
              <a:gd name="connsiteX2" fmla="*/ 177800 w 4669275"/>
              <a:gd name="connsiteY2" fmla="*/ 1567403 h 3955003"/>
              <a:gd name="connsiteX3" fmla="*/ 770467 w 4669275"/>
              <a:gd name="connsiteY3" fmla="*/ 1069 h 3955003"/>
              <a:gd name="connsiteX4" fmla="*/ 3132668 w 4669275"/>
              <a:gd name="connsiteY4" fmla="*/ 1804469 h 3955003"/>
              <a:gd name="connsiteX5" fmla="*/ 4572000 w 4669275"/>
              <a:gd name="connsiteY5" fmla="*/ 3260736 h 3955003"/>
              <a:gd name="connsiteX6" fmla="*/ 4597400 w 4669275"/>
              <a:gd name="connsiteY6" fmla="*/ 3955003 h 3955003"/>
              <a:gd name="connsiteX0" fmla="*/ 0 w 4597400"/>
              <a:gd name="connsiteY0" fmla="*/ 3946536 h 3955003"/>
              <a:gd name="connsiteX1" fmla="*/ 135468 w 4597400"/>
              <a:gd name="connsiteY1" fmla="*/ 3243802 h 3955003"/>
              <a:gd name="connsiteX2" fmla="*/ 177800 w 4597400"/>
              <a:gd name="connsiteY2" fmla="*/ 1567403 h 3955003"/>
              <a:gd name="connsiteX3" fmla="*/ 770467 w 4597400"/>
              <a:gd name="connsiteY3" fmla="*/ 1069 h 3955003"/>
              <a:gd name="connsiteX4" fmla="*/ 3132668 w 4597400"/>
              <a:gd name="connsiteY4" fmla="*/ 1804469 h 3955003"/>
              <a:gd name="connsiteX5" fmla="*/ 4445000 w 4597400"/>
              <a:gd name="connsiteY5" fmla="*/ 2955936 h 3955003"/>
              <a:gd name="connsiteX6" fmla="*/ 4597400 w 4597400"/>
              <a:gd name="connsiteY6" fmla="*/ 3955003 h 3955003"/>
              <a:gd name="connsiteX0" fmla="*/ 0 w 4629002"/>
              <a:gd name="connsiteY0" fmla="*/ 3946536 h 3955003"/>
              <a:gd name="connsiteX1" fmla="*/ 135468 w 4629002"/>
              <a:gd name="connsiteY1" fmla="*/ 3243802 h 3955003"/>
              <a:gd name="connsiteX2" fmla="*/ 177800 w 4629002"/>
              <a:gd name="connsiteY2" fmla="*/ 1567403 h 3955003"/>
              <a:gd name="connsiteX3" fmla="*/ 770467 w 4629002"/>
              <a:gd name="connsiteY3" fmla="*/ 1069 h 3955003"/>
              <a:gd name="connsiteX4" fmla="*/ 3132668 w 4629002"/>
              <a:gd name="connsiteY4" fmla="*/ 1804469 h 3955003"/>
              <a:gd name="connsiteX5" fmla="*/ 4445000 w 4629002"/>
              <a:gd name="connsiteY5" fmla="*/ 2955936 h 3955003"/>
              <a:gd name="connsiteX6" fmla="*/ 4597400 w 4629002"/>
              <a:gd name="connsiteY6" fmla="*/ 3955003 h 3955003"/>
              <a:gd name="connsiteX0" fmla="*/ 0 w 4618739"/>
              <a:gd name="connsiteY0" fmla="*/ 3946536 h 3955003"/>
              <a:gd name="connsiteX1" fmla="*/ 135468 w 4618739"/>
              <a:gd name="connsiteY1" fmla="*/ 3243802 h 3955003"/>
              <a:gd name="connsiteX2" fmla="*/ 177800 w 4618739"/>
              <a:gd name="connsiteY2" fmla="*/ 1567403 h 3955003"/>
              <a:gd name="connsiteX3" fmla="*/ 770467 w 4618739"/>
              <a:gd name="connsiteY3" fmla="*/ 1069 h 3955003"/>
              <a:gd name="connsiteX4" fmla="*/ 3132668 w 4618739"/>
              <a:gd name="connsiteY4" fmla="*/ 1804469 h 3955003"/>
              <a:gd name="connsiteX5" fmla="*/ 4411134 w 4618739"/>
              <a:gd name="connsiteY5" fmla="*/ 2955936 h 3955003"/>
              <a:gd name="connsiteX6" fmla="*/ 4597400 w 4618739"/>
              <a:gd name="connsiteY6" fmla="*/ 3955003 h 3955003"/>
              <a:gd name="connsiteX0" fmla="*/ 0 w 4636806"/>
              <a:gd name="connsiteY0" fmla="*/ 3946536 h 3955003"/>
              <a:gd name="connsiteX1" fmla="*/ 135468 w 4636806"/>
              <a:gd name="connsiteY1" fmla="*/ 3243802 h 3955003"/>
              <a:gd name="connsiteX2" fmla="*/ 177800 w 4636806"/>
              <a:gd name="connsiteY2" fmla="*/ 1567403 h 3955003"/>
              <a:gd name="connsiteX3" fmla="*/ 770467 w 4636806"/>
              <a:gd name="connsiteY3" fmla="*/ 1069 h 3955003"/>
              <a:gd name="connsiteX4" fmla="*/ 3132668 w 4636806"/>
              <a:gd name="connsiteY4" fmla="*/ 1804469 h 3955003"/>
              <a:gd name="connsiteX5" fmla="*/ 4411134 w 4636806"/>
              <a:gd name="connsiteY5" fmla="*/ 2955936 h 3955003"/>
              <a:gd name="connsiteX6" fmla="*/ 4597400 w 4636806"/>
              <a:gd name="connsiteY6" fmla="*/ 3955003 h 3955003"/>
              <a:gd name="connsiteX0" fmla="*/ 0 w 4622280"/>
              <a:gd name="connsiteY0" fmla="*/ 3946023 h 3954490"/>
              <a:gd name="connsiteX1" fmla="*/ 135468 w 4622280"/>
              <a:gd name="connsiteY1" fmla="*/ 3243289 h 3954490"/>
              <a:gd name="connsiteX2" fmla="*/ 177800 w 4622280"/>
              <a:gd name="connsiteY2" fmla="*/ 1566890 h 3954490"/>
              <a:gd name="connsiteX3" fmla="*/ 770467 w 4622280"/>
              <a:gd name="connsiteY3" fmla="*/ 556 h 3954490"/>
              <a:gd name="connsiteX4" fmla="*/ 3039534 w 4622280"/>
              <a:gd name="connsiteY4" fmla="*/ 1736222 h 3954490"/>
              <a:gd name="connsiteX5" fmla="*/ 4411134 w 4622280"/>
              <a:gd name="connsiteY5" fmla="*/ 2955423 h 3954490"/>
              <a:gd name="connsiteX6" fmla="*/ 4597400 w 4622280"/>
              <a:gd name="connsiteY6" fmla="*/ 3954490 h 3954490"/>
              <a:gd name="connsiteX0" fmla="*/ 0 w 4622280"/>
              <a:gd name="connsiteY0" fmla="*/ 3946023 h 3954490"/>
              <a:gd name="connsiteX1" fmla="*/ 135468 w 4622280"/>
              <a:gd name="connsiteY1" fmla="*/ 3243289 h 3954490"/>
              <a:gd name="connsiteX2" fmla="*/ 177800 w 4622280"/>
              <a:gd name="connsiteY2" fmla="*/ 1566890 h 3954490"/>
              <a:gd name="connsiteX3" fmla="*/ 770467 w 4622280"/>
              <a:gd name="connsiteY3" fmla="*/ 556 h 3954490"/>
              <a:gd name="connsiteX4" fmla="*/ 3039534 w 4622280"/>
              <a:gd name="connsiteY4" fmla="*/ 1736222 h 3954490"/>
              <a:gd name="connsiteX5" fmla="*/ 4411134 w 4622280"/>
              <a:gd name="connsiteY5" fmla="*/ 2955423 h 3954490"/>
              <a:gd name="connsiteX6" fmla="*/ 4597400 w 4622280"/>
              <a:gd name="connsiteY6" fmla="*/ 3954490 h 3954490"/>
              <a:gd name="connsiteX0" fmla="*/ 0 w 4597400"/>
              <a:gd name="connsiteY0" fmla="*/ 3946023 h 3954490"/>
              <a:gd name="connsiteX1" fmla="*/ 135468 w 4597400"/>
              <a:gd name="connsiteY1" fmla="*/ 3243289 h 3954490"/>
              <a:gd name="connsiteX2" fmla="*/ 177800 w 4597400"/>
              <a:gd name="connsiteY2" fmla="*/ 1566890 h 3954490"/>
              <a:gd name="connsiteX3" fmla="*/ 770467 w 4597400"/>
              <a:gd name="connsiteY3" fmla="*/ 556 h 3954490"/>
              <a:gd name="connsiteX4" fmla="*/ 3039534 w 4597400"/>
              <a:gd name="connsiteY4" fmla="*/ 1736222 h 3954490"/>
              <a:gd name="connsiteX5" fmla="*/ 4411134 w 4597400"/>
              <a:gd name="connsiteY5" fmla="*/ 2955423 h 3954490"/>
              <a:gd name="connsiteX6" fmla="*/ 4597400 w 4597400"/>
              <a:gd name="connsiteY6" fmla="*/ 3954490 h 395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7400" h="3954490">
                <a:moveTo>
                  <a:pt x="0" y="3946023"/>
                </a:moveTo>
                <a:cubicBezTo>
                  <a:pt x="52917" y="3407683"/>
                  <a:pt x="105835" y="3639811"/>
                  <a:pt x="135468" y="3243289"/>
                </a:cubicBezTo>
                <a:cubicBezTo>
                  <a:pt x="165101" y="2846767"/>
                  <a:pt x="71967" y="2107346"/>
                  <a:pt x="177800" y="1566890"/>
                </a:cubicBezTo>
                <a:cubicBezTo>
                  <a:pt x="283633" y="1026435"/>
                  <a:pt x="293511" y="-27666"/>
                  <a:pt x="770467" y="556"/>
                </a:cubicBezTo>
                <a:cubicBezTo>
                  <a:pt x="1247423" y="28778"/>
                  <a:pt x="2551289" y="1167544"/>
                  <a:pt x="3039534" y="1736222"/>
                </a:cubicBezTo>
                <a:cubicBezTo>
                  <a:pt x="3527779" y="2304900"/>
                  <a:pt x="4151490" y="2585712"/>
                  <a:pt x="4411134" y="2955423"/>
                </a:cubicBezTo>
                <a:cubicBezTo>
                  <a:pt x="4670778" y="3325134"/>
                  <a:pt x="4564239" y="3254579"/>
                  <a:pt x="4597400" y="395449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 bwMode="ltGray">
          <a:xfrm>
            <a:off x="6793764" y="2311401"/>
            <a:ext cx="4467459" cy="3855132"/>
          </a:xfrm>
          <a:custGeom>
            <a:avLst/>
            <a:gdLst>
              <a:gd name="connsiteX0" fmla="*/ 4468967 w 4763527"/>
              <a:gd name="connsiteY0" fmla="*/ 3886620 h 3886620"/>
              <a:gd name="connsiteX1" fmla="*/ 4400954 w 4763527"/>
              <a:gd name="connsiteY1" fmla="*/ 3032676 h 3886620"/>
              <a:gd name="connsiteX2" fmla="*/ 871823 w 4763527"/>
              <a:gd name="connsiteY2" fmla="*/ 24981 h 3886620"/>
              <a:gd name="connsiteX3" fmla="*/ 1415929 w 4763527"/>
              <a:gd name="connsiteY3" fmla="*/ 1672412 h 3886620"/>
              <a:gd name="connsiteX4" fmla="*/ 206805 w 4763527"/>
              <a:gd name="connsiteY4" fmla="*/ 3002448 h 3886620"/>
              <a:gd name="connsiteX5" fmla="*/ 10322 w 4763527"/>
              <a:gd name="connsiteY5" fmla="*/ 3863949 h 3886620"/>
              <a:gd name="connsiteX0" fmla="*/ 4423183 w 4717743"/>
              <a:gd name="connsiteY0" fmla="*/ 3886620 h 3886620"/>
              <a:gd name="connsiteX1" fmla="*/ 4355170 w 4717743"/>
              <a:gd name="connsiteY1" fmla="*/ 3032676 h 3886620"/>
              <a:gd name="connsiteX2" fmla="*/ 826039 w 4717743"/>
              <a:gd name="connsiteY2" fmla="*/ 24981 h 3886620"/>
              <a:gd name="connsiteX3" fmla="*/ 1370145 w 4717743"/>
              <a:gd name="connsiteY3" fmla="*/ 1672412 h 3886620"/>
              <a:gd name="connsiteX4" fmla="*/ 161021 w 4717743"/>
              <a:gd name="connsiteY4" fmla="*/ 3002448 h 3886620"/>
              <a:gd name="connsiteX5" fmla="*/ 24994 w 4717743"/>
              <a:gd name="connsiteY5" fmla="*/ 3863949 h 3886620"/>
              <a:gd name="connsiteX0" fmla="*/ 4398189 w 4692749"/>
              <a:gd name="connsiteY0" fmla="*/ 3886620 h 3886620"/>
              <a:gd name="connsiteX1" fmla="*/ 4330176 w 4692749"/>
              <a:gd name="connsiteY1" fmla="*/ 3032676 h 3886620"/>
              <a:gd name="connsiteX2" fmla="*/ 801045 w 4692749"/>
              <a:gd name="connsiteY2" fmla="*/ 24981 h 3886620"/>
              <a:gd name="connsiteX3" fmla="*/ 1345151 w 4692749"/>
              <a:gd name="connsiteY3" fmla="*/ 1672412 h 3886620"/>
              <a:gd name="connsiteX4" fmla="*/ 136027 w 4692749"/>
              <a:gd name="connsiteY4" fmla="*/ 3002448 h 3886620"/>
              <a:gd name="connsiteX5" fmla="*/ 0 w 4692749"/>
              <a:gd name="connsiteY5" fmla="*/ 3863949 h 3886620"/>
              <a:gd name="connsiteX0" fmla="*/ 4435974 w 4730534"/>
              <a:gd name="connsiteY0" fmla="*/ 3886620 h 3886620"/>
              <a:gd name="connsiteX1" fmla="*/ 4367961 w 4730534"/>
              <a:gd name="connsiteY1" fmla="*/ 3032676 h 3886620"/>
              <a:gd name="connsiteX2" fmla="*/ 838830 w 4730534"/>
              <a:gd name="connsiteY2" fmla="*/ 24981 h 3886620"/>
              <a:gd name="connsiteX3" fmla="*/ 1382936 w 4730534"/>
              <a:gd name="connsiteY3" fmla="*/ 1672412 h 3886620"/>
              <a:gd name="connsiteX4" fmla="*/ 173812 w 4730534"/>
              <a:gd name="connsiteY4" fmla="*/ 3002448 h 3886620"/>
              <a:gd name="connsiteX5" fmla="*/ 0 w 4730534"/>
              <a:gd name="connsiteY5" fmla="*/ 3863949 h 3886620"/>
              <a:gd name="connsiteX0" fmla="*/ 4435974 w 4730534"/>
              <a:gd name="connsiteY0" fmla="*/ 3886425 h 3886425"/>
              <a:gd name="connsiteX1" fmla="*/ 4367961 w 4730534"/>
              <a:gd name="connsiteY1" fmla="*/ 3032481 h 3886425"/>
              <a:gd name="connsiteX2" fmla="*/ 838830 w 4730534"/>
              <a:gd name="connsiteY2" fmla="*/ 24786 h 3886425"/>
              <a:gd name="connsiteX3" fmla="*/ 1382936 w 4730534"/>
              <a:gd name="connsiteY3" fmla="*/ 1672217 h 3886425"/>
              <a:gd name="connsiteX4" fmla="*/ 272053 w 4730534"/>
              <a:gd name="connsiteY4" fmla="*/ 2926683 h 3886425"/>
              <a:gd name="connsiteX5" fmla="*/ 0 w 4730534"/>
              <a:gd name="connsiteY5" fmla="*/ 3863754 h 3886425"/>
              <a:gd name="connsiteX0" fmla="*/ 4435974 w 4730534"/>
              <a:gd name="connsiteY0" fmla="*/ 3886425 h 3886425"/>
              <a:gd name="connsiteX1" fmla="*/ 4367961 w 4730534"/>
              <a:gd name="connsiteY1" fmla="*/ 3032481 h 3886425"/>
              <a:gd name="connsiteX2" fmla="*/ 838830 w 4730534"/>
              <a:gd name="connsiteY2" fmla="*/ 24786 h 3886425"/>
              <a:gd name="connsiteX3" fmla="*/ 1382936 w 4730534"/>
              <a:gd name="connsiteY3" fmla="*/ 1672217 h 3886425"/>
              <a:gd name="connsiteX4" fmla="*/ 272053 w 4730534"/>
              <a:gd name="connsiteY4" fmla="*/ 2926683 h 3886425"/>
              <a:gd name="connsiteX5" fmla="*/ 0 w 4730534"/>
              <a:gd name="connsiteY5" fmla="*/ 3863754 h 3886425"/>
              <a:gd name="connsiteX0" fmla="*/ 4435974 w 4730534"/>
              <a:gd name="connsiteY0" fmla="*/ 3886082 h 3886082"/>
              <a:gd name="connsiteX1" fmla="*/ 4367961 w 4730534"/>
              <a:gd name="connsiteY1" fmla="*/ 3032138 h 3886082"/>
              <a:gd name="connsiteX2" fmla="*/ 838830 w 4730534"/>
              <a:gd name="connsiteY2" fmla="*/ 24443 h 3886082"/>
              <a:gd name="connsiteX3" fmla="*/ 1382936 w 4730534"/>
              <a:gd name="connsiteY3" fmla="*/ 1671874 h 3886082"/>
              <a:gd name="connsiteX4" fmla="*/ 377852 w 4730534"/>
              <a:gd name="connsiteY4" fmla="*/ 2790314 h 3886082"/>
              <a:gd name="connsiteX5" fmla="*/ 0 w 4730534"/>
              <a:gd name="connsiteY5" fmla="*/ 3863411 h 3886082"/>
              <a:gd name="connsiteX0" fmla="*/ 4435974 w 4730534"/>
              <a:gd name="connsiteY0" fmla="*/ 3884696 h 3884696"/>
              <a:gd name="connsiteX1" fmla="*/ 4367961 w 4730534"/>
              <a:gd name="connsiteY1" fmla="*/ 3030752 h 3884696"/>
              <a:gd name="connsiteX2" fmla="*/ 838830 w 4730534"/>
              <a:gd name="connsiteY2" fmla="*/ 23057 h 3884696"/>
              <a:gd name="connsiteX3" fmla="*/ 1360265 w 4730534"/>
              <a:gd name="connsiteY3" fmla="*/ 1700716 h 3884696"/>
              <a:gd name="connsiteX4" fmla="*/ 377852 w 4730534"/>
              <a:gd name="connsiteY4" fmla="*/ 2788928 h 3884696"/>
              <a:gd name="connsiteX5" fmla="*/ 0 w 4730534"/>
              <a:gd name="connsiteY5" fmla="*/ 3862025 h 3884696"/>
              <a:gd name="connsiteX0" fmla="*/ 4435974 w 4518007"/>
              <a:gd name="connsiteY0" fmla="*/ 3870246 h 3870246"/>
              <a:gd name="connsiteX1" fmla="*/ 3687828 w 4518007"/>
              <a:gd name="connsiteY1" fmla="*/ 2457083 h 3870246"/>
              <a:gd name="connsiteX2" fmla="*/ 838830 w 4518007"/>
              <a:gd name="connsiteY2" fmla="*/ 8607 h 3870246"/>
              <a:gd name="connsiteX3" fmla="*/ 1360265 w 4518007"/>
              <a:gd name="connsiteY3" fmla="*/ 1686266 h 3870246"/>
              <a:gd name="connsiteX4" fmla="*/ 377852 w 4518007"/>
              <a:gd name="connsiteY4" fmla="*/ 2774478 h 3870246"/>
              <a:gd name="connsiteX5" fmla="*/ 0 w 4518007"/>
              <a:gd name="connsiteY5" fmla="*/ 3847575 h 3870246"/>
              <a:gd name="connsiteX0" fmla="*/ 4435974 w 4444378"/>
              <a:gd name="connsiteY0" fmla="*/ 3870246 h 3870246"/>
              <a:gd name="connsiteX1" fmla="*/ 3687828 w 4444378"/>
              <a:gd name="connsiteY1" fmla="*/ 2457083 h 3870246"/>
              <a:gd name="connsiteX2" fmla="*/ 838830 w 4444378"/>
              <a:gd name="connsiteY2" fmla="*/ 8607 h 3870246"/>
              <a:gd name="connsiteX3" fmla="*/ 1360265 w 4444378"/>
              <a:gd name="connsiteY3" fmla="*/ 1686266 h 3870246"/>
              <a:gd name="connsiteX4" fmla="*/ 377852 w 4444378"/>
              <a:gd name="connsiteY4" fmla="*/ 2774478 h 3870246"/>
              <a:gd name="connsiteX5" fmla="*/ 0 w 4444378"/>
              <a:gd name="connsiteY5" fmla="*/ 3847575 h 3870246"/>
              <a:gd name="connsiteX0" fmla="*/ 4466202 w 4473917"/>
              <a:gd name="connsiteY0" fmla="*/ 3855132 h 3855132"/>
              <a:gd name="connsiteX1" fmla="*/ 3687828 w 4473917"/>
              <a:gd name="connsiteY1" fmla="*/ 2457083 h 3855132"/>
              <a:gd name="connsiteX2" fmla="*/ 838830 w 4473917"/>
              <a:gd name="connsiteY2" fmla="*/ 8607 h 3855132"/>
              <a:gd name="connsiteX3" fmla="*/ 1360265 w 4473917"/>
              <a:gd name="connsiteY3" fmla="*/ 1686266 h 3855132"/>
              <a:gd name="connsiteX4" fmla="*/ 377852 w 4473917"/>
              <a:gd name="connsiteY4" fmla="*/ 2774478 h 3855132"/>
              <a:gd name="connsiteX5" fmla="*/ 0 w 4473917"/>
              <a:gd name="connsiteY5" fmla="*/ 3847575 h 3855132"/>
              <a:gd name="connsiteX0" fmla="*/ 4466202 w 4467162"/>
              <a:gd name="connsiteY0" fmla="*/ 3855132 h 3855132"/>
              <a:gd name="connsiteX1" fmla="*/ 3687828 w 4467162"/>
              <a:gd name="connsiteY1" fmla="*/ 2457083 h 3855132"/>
              <a:gd name="connsiteX2" fmla="*/ 838830 w 4467162"/>
              <a:gd name="connsiteY2" fmla="*/ 8607 h 3855132"/>
              <a:gd name="connsiteX3" fmla="*/ 1360265 w 4467162"/>
              <a:gd name="connsiteY3" fmla="*/ 1686266 h 3855132"/>
              <a:gd name="connsiteX4" fmla="*/ 377852 w 4467162"/>
              <a:gd name="connsiteY4" fmla="*/ 2774478 h 3855132"/>
              <a:gd name="connsiteX5" fmla="*/ 0 w 4467162"/>
              <a:gd name="connsiteY5" fmla="*/ 3847575 h 3855132"/>
              <a:gd name="connsiteX0" fmla="*/ 4466202 w 4467459"/>
              <a:gd name="connsiteY0" fmla="*/ 3855132 h 3855132"/>
              <a:gd name="connsiteX1" fmla="*/ 3687828 w 4467459"/>
              <a:gd name="connsiteY1" fmla="*/ 2457083 h 3855132"/>
              <a:gd name="connsiteX2" fmla="*/ 838830 w 4467459"/>
              <a:gd name="connsiteY2" fmla="*/ 8607 h 3855132"/>
              <a:gd name="connsiteX3" fmla="*/ 1360265 w 4467459"/>
              <a:gd name="connsiteY3" fmla="*/ 1686266 h 3855132"/>
              <a:gd name="connsiteX4" fmla="*/ 377852 w 4467459"/>
              <a:gd name="connsiteY4" fmla="*/ 2774478 h 3855132"/>
              <a:gd name="connsiteX5" fmla="*/ 0 w 4467459"/>
              <a:gd name="connsiteY5" fmla="*/ 3847575 h 3855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7459" h="3855132">
                <a:moveTo>
                  <a:pt x="4466202" y="3855132"/>
                </a:moveTo>
                <a:cubicBezTo>
                  <a:pt x="4482575" y="3107616"/>
                  <a:pt x="4345290" y="3030158"/>
                  <a:pt x="3687828" y="2457083"/>
                </a:cubicBezTo>
                <a:cubicBezTo>
                  <a:pt x="3030366" y="1884008"/>
                  <a:pt x="1226757" y="137077"/>
                  <a:pt x="838830" y="8607"/>
                </a:cubicBezTo>
                <a:cubicBezTo>
                  <a:pt x="450903" y="-119863"/>
                  <a:pt x="1437095" y="1225288"/>
                  <a:pt x="1360265" y="1686266"/>
                </a:cubicBezTo>
                <a:cubicBezTo>
                  <a:pt x="1283435" y="2147244"/>
                  <a:pt x="604563" y="2414260"/>
                  <a:pt x="377852" y="2774478"/>
                </a:cubicBezTo>
                <a:cubicBezTo>
                  <a:pt x="151141" y="3134696"/>
                  <a:pt x="124691" y="3372742"/>
                  <a:pt x="0" y="3847575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28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83346" y="3495518"/>
            <a:ext cx="424937" cy="424937"/>
          </a:xfrm>
          <a:prstGeom prst="rect">
            <a:avLst/>
          </a:prstGeom>
          <a:ln>
            <a:noFill/>
          </a:ln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28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04762" y="3475278"/>
            <a:ext cx="424937" cy="4249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9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0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L3VNI Symmetric IRB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7600"/>
              </a:solidFill>
              <a:effectLst/>
              <a:uLnTx/>
              <a:uFillTx/>
              <a:latin typeface="Arial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8329573" y="4832958"/>
            <a:ext cx="1118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accent2"/>
                </a:solidFill>
              </a:rPr>
              <a:t>PCAP</a:t>
            </a:r>
          </a:p>
          <a:p>
            <a:r>
              <a:rPr lang="en-US" sz="600" dirty="0">
                <a:solidFill>
                  <a:schemeClr val="accent2"/>
                </a:solidFill>
              </a:rPr>
              <a:t>15.136.40.98 #6</a:t>
            </a:r>
          </a:p>
        </p:txBody>
      </p:sp>
      <p:cxnSp>
        <p:nvCxnSpPr>
          <p:cNvPr id="174" name="Straight Connector 173"/>
          <p:cNvCxnSpPr/>
          <p:nvPr/>
        </p:nvCxnSpPr>
        <p:spPr>
          <a:xfrm flipH="1" flipV="1">
            <a:off x="8155179" y="4255308"/>
            <a:ext cx="604519" cy="670100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ounded Rectangle 174"/>
          <p:cNvSpPr/>
          <p:nvPr/>
        </p:nvSpPr>
        <p:spPr bwMode="ltGray">
          <a:xfrm>
            <a:off x="8319926" y="445938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1/1/22</a:t>
            </a:r>
          </a:p>
        </p:txBody>
      </p:sp>
      <p:cxnSp>
        <p:nvCxnSpPr>
          <p:cNvPr id="176" name="Straight Connector 175"/>
          <p:cNvCxnSpPr/>
          <p:nvPr/>
        </p:nvCxnSpPr>
        <p:spPr>
          <a:xfrm flipV="1">
            <a:off x="5886144" y="4258763"/>
            <a:ext cx="1013574" cy="789059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5481092" y="4942947"/>
            <a:ext cx="1118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accent2"/>
                </a:solidFill>
              </a:rPr>
              <a:t>PCAP</a:t>
            </a:r>
          </a:p>
          <a:p>
            <a:r>
              <a:rPr lang="en-US" sz="600" dirty="0">
                <a:solidFill>
                  <a:schemeClr val="accent2"/>
                </a:solidFill>
              </a:rPr>
              <a:t>15.136.40.98 #2</a:t>
            </a: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6355943" y="445684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4" y="1637370"/>
            <a:ext cx="6548382" cy="4257147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1" name="Rounded Rectangle 180"/>
          <p:cNvSpPr/>
          <p:nvPr/>
        </p:nvSpPr>
        <p:spPr bwMode="ltGray">
          <a:xfrm>
            <a:off x="2196289" y="4388684"/>
            <a:ext cx="1667463" cy="122192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343472" y="4194212"/>
            <a:ext cx="304569" cy="122192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3" name="Rounded Rectangle 182"/>
          <p:cNvSpPr/>
          <p:nvPr/>
        </p:nvSpPr>
        <p:spPr bwMode="ltGray">
          <a:xfrm>
            <a:off x="1163453" y="2520512"/>
            <a:ext cx="1440160" cy="128208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4" name="Freeform 183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ounded Rectangle 184"/>
          <p:cNvSpPr/>
          <p:nvPr/>
        </p:nvSpPr>
        <p:spPr bwMode="ltGray">
          <a:xfrm>
            <a:off x="7092603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02:00:00:00:01:00</a:t>
            </a:r>
          </a:p>
        </p:txBody>
      </p:sp>
      <p:sp>
        <p:nvSpPr>
          <p:cNvPr id="186" name="Rounded Rectangle 185"/>
          <p:cNvSpPr/>
          <p:nvPr/>
        </p:nvSpPr>
        <p:spPr bwMode="ltGray">
          <a:xfrm>
            <a:off x="10125156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02:00:00:00:02:00</a:t>
            </a:r>
          </a:p>
        </p:txBody>
      </p:sp>
      <p:sp>
        <p:nvSpPr>
          <p:cNvPr id="187" name="Rounded Rectangle 186"/>
          <p:cNvSpPr/>
          <p:nvPr/>
        </p:nvSpPr>
        <p:spPr bwMode="ltGray">
          <a:xfrm>
            <a:off x="1171826" y="4746012"/>
            <a:ext cx="1284208" cy="13582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8" name="Text Placeholder 7"/>
          <p:cNvSpPr txBox="1">
            <a:spLocks/>
          </p:cNvSpPr>
          <p:nvPr/>
        </p:nvSpPr>
        <p:spPr>
          <a:xfrm>
            <a:off x="609441" y="1066800"/>
            <a:ext cx="7501050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Echo request</a:t>
            </a:r>
          </a:p>
        </p:txBody>
      </p:sp>
      <p:sp>
        <p:nvSpPr>
          <p:cNvPr id="5" name="Freeform 4"/>
          <p:cNvSpPr/>
          <p:nvPr/>
        </p:nvSpPr>
        <p:spPr bwMode="ltGray">
          <a:xfrm>
            <a:off x="6747933" y="2226178"/>
            <a:ext cx="4597400" cy="3954490"/>
          </a:xfrm>
          <a:custGeom>
            <a:avLst/>
            <a:gdLst>
              <a:gd name="connsiteX0" fmla="*/ 0 w 4722169"/>
              <a:gd name="connsiteY0" fmla="*/ 3996289 h 4004756"/>
              <a:gd name="connsiteX1" fmla="*/ 118534 w 4722169"/>
              <a:gd name="connsiteY1" fmla="*/ 3302022 h 4004756"/>
              <a:gd name="connsiteX2" fmla="*/ 177800 w 4722169"/>
              <a:gd name="connsiteY2" fmla="*/ 1617156 h 4004756"/>
              <a:gd name="connsiteX3" fmla="*/ 795867 w 4722169"/>
              <a:gd name="connsiteY3" fmla="*/ 22 h 4004756"/>
              <a:gd name="connsiteX4" fmla="*/ 3166534 w 4722169"/>
              <a:gd name="connsiteY4" fmla="*/ 1583289 h 4004756"/>
              <a:gd name="connsiteX5" fmla="*/ 4580467 w 4722169"/>
              <a:gd name="connsiteY5" fmla="*/ 3234289 h 4004756"/>
              <a:gd name="connsiteX6" fmla="*/ 4597400 w 4722169"/>
              <a:gd name="connsiteY6" fmla="*/ 4004756 h 4004756"/>
              <a:gd name="connsiteX0" fmla="*/ 0 w 4722169"/>
              <a:gd name="connsiteY0" fmla="*/ 3996289 h 4004756"/>
              <a:gd name="connsiteX1" fmla="*/ 118534 w 4722169"/>
              <a:gd name="connsiteY1" fmla="*/ 3302022 h 4004756"/>
              <a:gd name="connsiteX2" fmla="*/ 177800 w 4722169"/>
              <a:gd name="connsiteY2" fmla="*/ 1617156 h 4004756"/>
              <a:gd name="connsiteX3" fmla="*/ 795867 w 4722169"/>
              <a:gd name="connsiteY3" fmla="*/ 22 h 4004756"/>
              <a:gd name="connsiteX4" fmla="*/ 3166534 w 4722169"/>
              <a:gd name="connsiteY4" fmla="*/ 1583289 h 4004756"/>
              <a:gd name="connsiteX5" fmla="*/ 4580467 w 4722169"/>
              <a:gd name="connsiteY5" fmla="*/ 3234289 h 4004756"/>
              <a:gd name="connsiteX6" fmla="*/ 4597400 w 4722169"/>
              <a:gd name="connsiteY6" fmla="*/ 4004756 h 4004756"/>
              <a:gd name="connsiteX0" fmla="*/ 0 w 4722169"/>
              <a:gd name="connsiteY0" fmla="*/ 3996289 h 4004756"/>
              <a:gd name="connsiteX1" fmla="*/ 135468 w 4722169"/>
              <a:gd name="connsiteY1" fmla="*/ 3293555 h 4004756"/>
              <a:gd name="connsiteX2" fmla="*/ 177800 w 4722169"/>
              <a:gd name="connsiteY2" fmla="*/ 1617156 h 4004756"/>
              <a:gd name="connsiteX3" fmla="*/ 795867 w 4722169"/>
              <a:gd name="connsiteY3" fmla="*/ 22 h 4004756"/>
              <a:gd name="connsiteX4" fmla="*/ 3166534 w 4722169"/>
              <a:gd name="connsiteY4" fmla="*/ 1583289 h 4004756"/>
              <a:gd name="connsiteX5" fmla="*/ 4580467 w 4722169"/>
              <a:gd name="connsiteY5" fmla="*/ 3234289 h 4004756"/>
              <a:gd name="connsiteX6" fmla="*/ 4597400 w 4722169"/>
              <a:gd name="connsiteY6" fmla="*/ 4004756 h 4004756"/>
              <a:gd name="connsiteX0" fmla="*/ 0 w 4722169"/>
              <a:gd name="connsiteY0" fmla="*/ 3945491 h 3953958"/>
              <a:gd name="connsiteX1" fmla="*/ 135468 w 4722169"/>
              <a:gd name="connsiteY1" fmla="*/ 3242757 h 3953958"/>
              <a:gd name="connsiteX2" fmla="*/ 177800 w 4722169"/>
              <a:gd name="connsiteY2" fmla="*/ 1566358 h 3953958"/>
              <a:gd name="connsiteX3" fmla="*/ 770467 w 4722169"/>
              <a:gd name="connsiteY3" fmla="*/ 24 h 3953958"/>
              <a:gd name="connsiteX4" fmla="*/ 3166534 w 4722169"/>
              <a:gd name="connsiteY4" fmla="*/ 1532491 h 3953958"/>
              <a:gd name="connsiteX5" fmla="*/ 4580467 w 4722169"/>
              <a:gd name="connsiteY5" fmla="*/ 3183491 h 3953958"/>
              <a:gd name="connsiteX6" fmla="*/ 4597400 w 4722169"/>
              <a:gd name="connsiteY6" fmla="*/ 3953958 h 3953958"/>
              <a:gd name="connsiteX0" fmla="*/ 0 w 4722169"/>
              <a:gd name="connsiteY0" fmla="*/ 3946151 h 3954618"/>
              <a:gd name="connsiteX1" fmla="*/ 135468 w 4722169"/>
              <a:gd name="connsiteY1" fmla="*/ 3243417 h 3954618"/>
              <a:gd name="connsiteX2" fmla="*/ 177800 w 4722169"/>
              <a:gd name="connsiteY2" fmla="*/ 1567018 h 3954618"/>
              <a:gd name="connsiteX3" fmla="*/ 770467 w 4722169"/>
              <a:gd name="connsiteY3" fmla="*/ 684 h 3954618"/>
              <a:gd name="connsiteX4" fmla="*/ 3166534 w 4722169"/>
              <a:gd name="connsiteY4" fmla="*/ 1533151 h 3954618"/>
              <a:gd name="connsiteX5" fmla="*/ 4580467 w 4722169"/>
              <a:gd name="connsiteY5" fmla="*/ 3184151 h 3954618"/>
              <a:gd name="connsiteX6" fmla="*/ 4597400 w 4722169"/>
              <a:gd name="connsiteY6" fmla="*/ 3954618 h 3954618"/>
              <a:gd name="connsiteX0" fmla="*/ 0 w 4728056"/>
              <a:gd name="connsiteY0" fmla="*/ 3945706 h 3954173"/>
              <a:gd name="connsiteX1" fmla="*/ 135468 w 4728056"/>
              <a:gd name="connsiteY1" fmla="*/ 3242972 h 3954173"/>
              <a:gd name="connsiteX2" fmla="*/ 177800 w 4728056"/>
              <a:gd name="connsiteY2" fmla="*/ 1566573 h 3954173"/>
              <a:gd name="connsiteX3" fmla="*/ 770467 w 4728056"/>
              <a:gd name="connsiteY3" fmla="*/ 239 h 3954173"/>
              <a:gd name="connsiteX4" fmla="*/ 3081868 w 4728056"/>
              <a:gd name="connsiteY4" fmla="*/ 1676639 h 3954173"/>
              <a:gd name="connsiteX5" fmla="*/ 4580467 w 4728056"/>
              <a:gd name="connsiteY5" fmla="*/ 3183706 h 3954173"/>
              <a:gd name="connsiteX6" fmla="*/ 4597400 w 4728056"/>
              <a:gd name="connsiteY6" fmla="*/ 3954173 h 3954173"/>
              <a:gd name="connsiteX0" fmla="*/ 0 w 4728056"/>
              <a:gd name="connsiteY0" fmla="*/ 3945706 h 3954173"/>
              <a:gd name="connsiteX1" fmla="*/ 135468 w 4728056"/>
              <a:gd name="connsiteY1" fmla="*/ 3242972 h 3954173"/>
              <a:gd name="connsiteX2" fmla="*/ 177800 w 4728056"/>
              <a:gd name="connsiteY2" fmla="*/ 1566573 h 3954173"/>
              <a:gd name="connsiteX3" fmla="*/ 770467 w 4728056"/>
              <a:gd name="connsiteY3" fmla="*/ 239 h 3954173"/>
              <a:gd name="connsiteX4" fmla="*/ 3081868 w 4728056"/>
              <a:gd name="connsiteY4" fmla="*/ 1676639 h 3954173"/>
              <a:gd name="connsiteX5" fmla="*/ 4580467 w 4728056"/>
              <a:gd name="connsiteY5" fmla="*/ 3183706 h 3954173"/>
              <a:gd name="connsiteX6" fmla="*/ 4597400 w 4728056"/>
              <a:gd name="connsiteY6" fmla="*/ 3954173 h 3954173"/>
              <a:gd name="connsiteX0" fmla="*/ 0 w 4772490"/>
              <a:gd name="connsiteY0" fmla="*/ 3945706 h 3954173"/>
              <a:gd name="connsiteX1" fmla="*/ 135468 w 4772490"/>
              <a:gd name="connsiteY1" fmla="*/ 3242972 h 3954173"/>
              <a:gd name="connsiteX2" fmla="*/ 177800 w 4772490"/>
              <a:gd name="connsiteY2" fmla="*/ 1566573 h 3954173"/>
              <a:gd name="connsiteX3" fmla="*/ 770467 w 4772490"/>
              <a:gd name="connsiteY3" fmla="*/ 239 h 3954173"/>
              <a:gd name="connsiteX4" fmla="*/ 3081868 w 4772490"/>
              <a:gd name="connsiteY4" fmla="*/ 1676639 h 3954173"/>
              <a:gd name="connsiteX5" fmla="*/ 4648200 w 4772490"/>
              <a:gd name="connsiteY5" fmla="*/ 3132906 h 3954173"/>
              <a:gd name="connsiteX6" fmla="*/ 4597400 w 4772490"/>
              <a:gd name="connsiteY6" fmla="*/ 3954173 h 3954173"/>
              <a:gd name="connsiteX0" fmla="*/ 0 w 4680324"/>
              <a:gd name="connsiteY0" fmla="*/ 3945706 h 3954173"/>
              <a:gd name="connsiteX1" fmla="*/ 135468 w 4680324"/>
              <a:gd name="connsiteY1" fmla="*/ 3242972 h 3954173"/>
              <a:gd name="connsiteX2" fmla="*/ 177800 w 4680324"/>
              <a:gd name="connsiteY2" fmla="*/ 1566573 h 3954173"/>
              <a:gd name="connsiteX3" fmla="*/ 770467 w 4680324"/>
              <a:gd name="connsiteY3" fmla="*/ 239 h 3954173"/>
              <a:gd name="connsiteX4" fmla="*/ 3081868 w 4680324"/>
              <a:gd name="connsiteY4" fmla="*/ 1676639 h 3954173"/>
              <a:gd name="connsiteX5" fmla="*/ 4648200 w 4680324"/>
              <a:gd name="connsiteY5" fmla="*/ 3132906 h 3954173"/>
              <a:gd name="connsiteX6" fmla="*/ 4597400 w 4680324"/>
              <a:gd name="connsiteY6" fmla="*/ 3954173 h 3954173"/>
              <a:gd name="connsiteX0" fmla="*/ 0 w 4649175"/>
              <a:gd name="connsiteY0" fmla="*/ 3945706 h 3954173"/>
              <a:gd name="connsiteX1" fmla="*/ 135468 w 4649175"/>
              <a:gd name="connsiteY1" fmla="*/ 3242972 h 3954173"/>
              <a:gd name="connsiteX2" fmla="*/ 177800 w 4649175"/>
              <a:gd name="connsiteY2" fmla="*/ 1566573 h 3954173"/>
              <a:gd name="connsiteX3" fmla="*/ 770467 w 4649175"/>
              <a:gd name="connsiteY3" fmla="*/ 239 h 3954173"/>
              <a:gd name="connsiteX4" fmla="*/ 3081868 w 4649175"/>
              <a:gd name="connsiteY4" fmla="*/ 1676639 h 3954173"/>
              <a:gd name="connsiteX5" fmla="*/ 4572000 w 4649175"/>
              <a:gd name="connsiteY5" fmla="*/ 3259906 h 3954173"/>
              <a:gd name="connsiteX6" fmla="*/ 4597400 w 4649175"/>
              <a:gd name="connsiteY6" fmla="*/ 3954173 h 3954173"/>
              <a:gd name="connsiteX0" fmla="*/ 0 w 4719522"/>
              <a:gd name="connsiteY0" fmla="*/ 3946536 h 3955003"/>
              <a:gd name="connsiteX1" fmla="*/ 135468 w 4719522"/>
              <a:gd name="connsiteY1" fmla="*/ 3243802 h 3955003"/>
              <a:gd name="connsiteX2" fmla="*/ 177800 w 4719522"/>
              <a:gd name="connsiteY2" fmla="*/ 1567403 h 3955003"/>
              <a:gd name="connsiteX3" fmla="*/ 770467 w 4719522"/>
              <a:gd name="connsiteY3" fmla="*/ 1069 h 3955003"/>
              <a:gd name="connsiteX4" fmla="*/ 3132668 w 4719522"/>
              <a:gd name="connsiteY4" fmla="*/ 1804469 h 3955003"/>
              <a:gd name="connsiteX5" fmla="*/ 4572000 w 4719522"/>
              <a:gd name="connsiteY5" fmla="*/ 3260736 h 3955003"/>
              <a:gd name="connsiteX6" fmla="*/ 4597400 w 4719522"/>
              <a:gd name="connsiteY6" fmla="*/ 3955003 h 3955003"/>
              <a:gd name="connsiteX0" fmla="*/ 0 w 4719522"/>
              <a:gd name="connsiteY0" fmla="*/ 3946536 h 3955003"/>
              <a:gd name="connsiteX1" fmla="*/ 135468 w 4719522"/>
              <a:gd name="connsiteY1" fmla="*/ 3243802 h 3955003"/>
              <a:gd name="connsiteX2" fmla="*/ 177800 w 4719522"/>
              <a:gd name="connsiteY2" fmla="*/ 1567403 h 3955003"/>
              <a:gd name="connsiteX3" fmla="*/ 770467 w 4719522"/>
              <a:gd name="connsiteY3" fmla="*/ 1069 h 3955003"/>
              <a:gd name="connsiteX4" fmla="*/ 3132668 w 4719522"/>
              <a:gd name="connsiteY4" fmla="*/ 1804469 h 3955003"/>
              <a:gd name="connsiteX5" fmla="*/ 4572000 w 4719522"/>
              <a:gd name="connsiteY5" fmla="*/ 3260736 h 3955003"/>
              <a:gd name="connsiteX6" fmla="*/ 4597400 w 4719522"/>
              <a:gd name="connsiteY6" fmla="*/ 3955003 h 3955003"/>
              <a:gd name="connsiteX0" fmla="*/ 0 w 4669275"/>
              <a:gd name="connsiteY0" fmla="*/ 3946536 h 3955003"/>
              <a:gd name="connsiteX1" fmla="*/ 135468 w 4669275"/>
              <a:gd name="connsiteY1" fmla="*/ 3243802 h 3955003"/>
              <a:gd name="connsiteX2" fmla="*/ 177800 w 4669275"/>
              <a:gd name="connsiteY2" fmla="*/ 1567403 h 3955003"/>
              <a:gd name="connsiteX3" fmla="*/ 770467 w 4669275"/>
              <a:gd name="connsiteY3" fmla="*/ 1069 h 3955003"/>
              <a:gd name="connsiteX4" fmla="*/ 3132668 w 4669275"/>
              <a:gd name="connsiteY4" fmla="*/ 1804469 h 3955003"/>
              <a:gd name="connsiteX5" fmla="*/ 4572000 w 4669275"/>
              <a:gd name="connsiteY5" fmla="*/ 3260736 h 3955003"/>
              <a:gd name="connsiteX6" fmla="*/ 4597400 w 4669275"/>
              <a:gd name="connsiteY6" fmla="*/ 3955003 h 3955003"/>
              <a:gd name="connsiteX0" fmla="*/ 0 w 4597400"/>
              <a:gd name="connsiteY0" fmla="*/ 3946536 h 3955003"/>
              <a:gd name="connsiteX1" fmla="*/ 135468 w 4597400"/>
              <a:gd name="connsiteY1" fmla="*/ 3243802 h 3955003"/>
              <a:gd name="connsiteX2" fmla="*/ 177800 w 4597400"/>
              <a:gd name="connsiteY2" fmla="*/ 1567403 h 3955003"/>
              <a:gd name="connsiteX3" fmla="*/ 770467 w 4597400"/>
              <a:gd name="connsiteY3" fmla="*/ 1069 h 3955003"/>
              <a:gd name="connsiteX4" fmla="*/ 3132668 w 4597400"/>
              <a:gd name="connsiteY4" fmla="*/ 1804469 h 3955003"/>
              <a:gd name="connsiteX5" fmla="*/ 4445000 w 4597400"/>
              <a:gd name="connsiteY5" fmla="*/ 2955936 h 3955003"/>
              <a:gd name="connsiteX6" fmla="*/ 4597400 w 4597400"/>
              <a:gd name="connsiteY6" fmla="*/ 3955003 h 3955003"/>
              <a:gd name="connsiteX0" fmla="*/ 0 w 4629002"/>
              <a:gd name="connsiteY0" fmla="*/ 3946536 h 3955003"/>
              <a:gd name="connsiteX1" fmla="*/ 135468 w 4629002"/>
              <a:gd name="connsiteY1" fmla="*/ 3243802 h 3955003"/>
              <a:gd name="connsiteX2" fmla="*/ 177800 w 4629002"/>
              <a:gd name="connsiteY2" fmla="*/ 1567403 h 3955003"/>
              <a:gd name="connsiteX3" fmla="*/ 770467 w 4629002"/>
              <a:gd name="connsiteY3" fmla="*/ 1069 h 3955003"/>
              <a:gd name="connsiteX4" fmla="*/ 3132668 w 4629002"/>
              <a:gd name="connsiteY4" fmla="*/ 1804469 h 3955003"/>
              <a:gd name="connsiteX5" fmla="*/ 4445000 w 4629002"/>
              <a:gd name="connsiteY5" fmla="*/ 2955936 h 3955003"/>
              <a:gd name="connsiteX6" fmla="*/ 4597400 w 4629002"/>
              <a:gd name="connsiteY6" fmla="*/ 3955003 h 3955003"/>
              <a:gd name="connsiteX0" fmla="*/ 0 w 4618739"/>
              <a:gd name="connsiteY0" fmla="*/ 3946536 h 3955003"/>
              <a:gd name="connsiteX1" fmla="*/ 135468 w 4618739"/>
              <a:gd name="connsiteY1" fmla="*/ 3243802 h 3955003"/>
              <a:gd name="connsiteX2" fmla="*/ 177800 w 4618739"/>
              <a:gd name="connsiteY2" fmla="*/ 1567403 h 3955003"/>
              <a:gd name="connsiteX3" fmla="*/ 770467 w 4618739"/>
              <a:gd name="connsiteY3" fmla="*/ 1069 h 3955003"/>
              <a:gd name="connsiteX4" fmla="*/ 3132668 w 4618739"/>
              <a:gd name="connsiteY4" fmla="*/ 1804469 h 3955003"/>
              <a:gd name="connsiteX5" fmla="*/ 4411134 w 4618739"/>
              <a:gd name="connsiteY5" fmla="*/ 2955936 h 3955003"/>
              <a:gd name="connsiteX6" fmla="*/ 4597400 w 4618739"/>
              <a:gd name="connsiteY6" fmla="*/ 3955003 h 3955003"/>
              <a:gd name="connsiteX0" fmla="*/ 0 w 4636806"/>
              <a:gd name="connsiteY0" fmla="*/ 3946536 h 3955003"/>
              <a:gd name="connsiteX1" fmla="*/ 135468 w 4636806"/>
              <a:gd name="connsiteY1" fmla="*/ 3243802 h 3955003"/>
              <a:gd name="connsiteX2" fmla="*/ 177800 w 4636806"/>
              <a:gd name="connsiteY2" fmla="*/ 1567403 h 3955003"/>
              <a:gd name="connsiteX3" fmla="*/ 770467 w 4636806"/>
              <a:gd name="connsiteY3" fmla="*/ 1069 h 3955003"/>
              <a:gd name="connsiteX4" fmla="*/ 3132668 w 4636806"/>
              <a:gd name="connsiteY4" fmla="*/ 1804469 h 3955003"/>
              <a:gd name="connsiteX5" fmla="*/ 4411134 w 4636806"/>
              <a:gd name="connsiteY5" fmla="*/ 2955936 h 3955003"/>
              <a:gd name="connsiteX6" fmla="*/ 4597400 w 4636806"/>
              <a:gd name="connsiteY6" fmla="*/ 3955003 h 3955003"/>
              <a:gd name="connsiteX0" fmla="*/ 0 w 4622280"/>
              <a:gd name="connsiteY0" fmla="*/ 3946023 h 3954490"/>
              <a:gd name="connsiteX1" fmla="*/ 135468 w 4622280"/>
              <a:gd name="connsiteY1" fmla="*/ 3243289 h 3954490"/>
              <a:gd name="connsiteX2" fmla="*/ 177800 w 4622280"/>
              <a:gd name="connsiteY2" fmla="*/ 1566890 h 3954490"/>
              <a:gd name="connsiteX3" fmla="*/ 770467 w 4622280"/>
              <a:gd name="connsiteY3" fmla="*/ 556 h 3954490"/>
              <a:gd name="connsiteX4" fmla="*/ 3039534 w 4622280"/>
              <a:gd name="connsiteY4" fmla="*/ 1736222 h 3954490"/>
              <a:gd name="connsiteX5" fmla="*/ 4411134 w 4622280"/>
              <a:gd name="connsiteY5" fmla="*/ 2955423 h 3954490"/>
              <a:gd name="connsiteX6" fmla="*/ 4597400 w 4622280"/>
              <a:gd name="connsiteY6" fmla="*/ 3954490 h 3954490"/>
              <a:gd name="connsiteX0" fmla="*/ 0 w 4622280"/>
              <a:gd name="connsiteY0" fmla="*/ 3946023 h 3954490"/>
              <a:gd name="connsiteX1" fmla="*/ 135468 w 4622280"/>
              <a:gd name="connsiteY1" fmla="*/ 3243289 h 3954490"/>
              <a:gd name="connsiteX2" fmla="*/ 177800 w 4622280"/>
              <a:gd name="connsiteY2" fmla="*/ 1566890 h 3954490"/>
              <a:gd name="connsiteX3" fmla="*/ 770467 w 4622280"/>
              <a:gd name="connsiteY3" fmla="*/ 556 h 3954490"/>
              <a:gd name="connsiteX4" fmla="*/ 3039534 w 4622280"/>
              <a:gd name="connsiteY4" fmla="*/ 1736222 h 3954490"/>
              <a:gd name="connsiteX5" fmla="*/ 4411134 w 4622280"/>
              <a:gd name="connsiteY5" fmla="*/ 2955423 h 3954490"/>
              <a:gd name="connsiteX6" fmla="*/ 4597400 w 4622280"/>
              <a:gd name="connsiteY6" fmla="*/ 3954490 h 3954490"/>
              <a:gd name="connsiteX0" fmla="*/ 0 w 4597400"/>
              <a:gd name="connsiteY0" fmla="*/ 3946023 h 3954490"/>
              <a:gd name="connsiteX1" fmla="*/ 135468 w 4597400"/>
              <a:gd name="connsiteY1" fmla="*/ 3243289 h 3954490"/>
              <a:gd name="connsiteX2" fmla="*/ 177800 w 4597400"/>
              <a:gd name="connsiteY2" fmla="*/ 1566890 h 3954490"/>
              <a:gd name="connsiteX3" fmla="*/ 770467 w 4597400"/>
              <a:gd name="connsiteY3" fmla="*/ 556 h 3954490"/>
              <a:gd name="connsiteX4" fmla="*/ 3039534 w 4597400"/>
              <a:gd name="connsiteY4" fmla="*/ 1736222 h 3954490"/>
              <a:gd name="connsiteX5" fmla="*/ 4411134 w 4597400"/>
              <a:gd name="connsiteY5" fmla="*/ 2955423 h 3954490"/>
              <a:gd name="connsiteX6" fmla="*/ 4597400 w 4597400"/>
              <a:gd name="connsiteY6" fmla="*/ 3954490 h 395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97400" h="3954490">
                <a:moveTo>
                  <a:pt x="0" y="3946023"/>
                </a:moveTo>
                <a:cubicBezTo>
                  <a:pt x="52917" y="3407683"/>
                  <a:pt x="105835" y="3639811"/>
                  <a:pt x="135468" y="3243289"/>
                </a:cubicBezTo>
                <a:cubicBezTo>
                  <a:pt x="165101" y="2846767"/>
                  <a:pt x="71967" y="2107346"/>
                  <a:pt x="177800" y="1566890"/>
                </a:cubicBezTo>
                <a:cubicBezTo>
                  <a:pt x="283633" y="1026435"/>
                  <a:pt x="293511" y="-27666"/>
                  <a:pt x="770467" y="556"/>
                </a:cubicBezTo>
                <a:cubicBezTo>
                  <a:pt x="1247423" y="28778"/>
                  <a:pt x="2551289" y="1167544"/>
                  <a:pt x="3039534" y="1736222"/>
                </a:cubicBezTo>
                <a:cubicBezTo>
                  <a:pt x="3527779" y="2304900"/>
                  <a:pt x="4151490" y="2585712"/>
                  <a:pt x="4411134" y="2955423"/>
                </a:cubicBezTo>
                <a:cubicBezTo>
                  <a:pt x="4670778" y="3325134"/>
                  <a:pt x="4564239" y="3254579"/>
                  <a:pt x="4597400" y="395449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2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83346" y="3495518"/>
            <a:ext cx="424937" cy="424937"/>
          </a:xfrm>
          <a:prstGeom prst="rect">
            <a:avLst/>
          </a:prstGeom>
          <a:ln>
            <a:noFill/>
          </a:ln>
        </p:spPr>
      </p:pic>
      <p:sp>
        <p:nvSpPr>
          <p:cNvPr id="189" name="Rounded Rectangle 188"/>
          <p:cNvSpPr/>
          <p:nvPr/>
        </p:nvSpPr>
        <p:spPr bwMode="ltGray">
          <a:xfrm>
            <a:off x="1419499" y="4382830"/>
            <a:ext cx="759313" cy="115126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1715408" y="4246303"/>
            <a:ext cx="405165" cy="125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8325-1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2672940" y="4246303"/>
            <a:ext cx="405165" cy="125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1"/>
                </a:solidFill>
              </a:rPr>
              <a:t>VSX VTEP2</a:t>
            </a:r>
          </a:p>
        </p:txBody>
      </p:sp>
    </p:spTree>
    <p:extLst>
      <p:ext uri="{BB962C8B-B14F-4D97-AF65-F5344CB8AC3E}">
        <p14:creationId xmlns:p14="http://schemas.microsoft.com/office/powerpoint/2010/main" val="17773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209" name="Rounded Rectangle 208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210" name="Rounded Rectangle 209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8329573" y="4832958"/>
            <a:ext cx="1118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accent2"/>
                </a:solidFill>
              </a:rPr>
              <a:t>PCAP</a:t>
            </a:r>
          </a:p>
          <a:p>
            <a:r>
              <a:rPr lang="en-US" sz="600" dirty="0">
                <a:solidFill>
                  <a:schemeClr val="accent2"/>
                </a:solidFill>
              </a:rPr>
              <a:t>15.136.40.98 #6</a:t>
            </a:r>
          </a:p>
        </p:txBody>
      </p:sp>
      <p:cxnSp>
        <p:nvCxnSpPr>
          <p:cNvPr id="174" name="Straight Connector 173"/>
          <p:cNvCxnSpPr/>
          <p:nvPr/>
        </p:nvCxnSpPr>
        <p:spPr>
          <a:xfrm flipH="1" flipV="1">
            <a:off x="8155179" y="4255308"/>
            <a:ext cx="604519" cy="670100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ounded Rectangle 174"/>
          <p:cNvSpPr/>
          <p:nvPr/>
        </p:nvSpPr>
        <p:spPr bwMode="ltGray">
          <a:xfrm>
            <a:off x="8319926" y="445938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1/1/22</a:t>
            </a:r>
          </a:p>
        </p:txBody>
      </p:sp>
      <p:cxnSp>
        <p:nvCxnSpPr>
          <p:cNvPr id="176" name="Straight Connector 175"/>
          <p:cNvCxnSpPr/>
          <p:nvPr/>
        </p:nvCxnSpPr>
        <p:spPr>
          <a:xfrm flipV="1">
            <a:off x="5886144" y="4258763"/>
            <a:ext cx="1013574" cy="789059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5481092" y="4942947"/>
            <a:ext cx="1118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accent2"/>
                </a:solidFill>
              </a:rPr>
              <a:t>PCAP</a:t>
            </a:r>
          </a:p>
          <a:p>
            <a:r>
              <a:rPr lang="en-US" sz="600" dirty="0">
                <a:solidFill>
                  <a:schemeClr val="accent2"/>
                </a:solidFill>
              </a:rPr>
              <a:t>15.136.40.98 #2</a:t>
            </a: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6355943" y="445684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14" y="1696242"/>
            <a:ext cx="6489193" cy="4289891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2" name="Freeform 181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itle 3"/>
          <p:cNvSpPr txBox="1">
            <a:spLocks/>
          </p:cNvSpPr>
          <p:nvPr/>
        </p:nvSpPr>
        <p:spPr>
          <a:xfrm>
            <a:off x="609440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L3VNI Symmetric IRB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185" name="Text Placeholder 7"/>
          <p:cNvSpPr txBox="1">
            <a:spLocks/>
          </p:cNvSpPr>
          <p:nvPr/>
        </p:nvSpPr>
        <p:spPr>
          <a:xfrm>
            <a:off x="609441" y="1066800"/>
            <a:ext cx="7501050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Echo reply</a:t>
            </a:r>
          </a:p>
        </p:txBody>
      </p:sp>
      <p:sp>
        <p:nvSpPr>
          <p:cNvPr id="186" name="Rounded Rectangle 185"/>
          <p:cNvSpPr/>
          <p:nvPr/>
        </p:nvSpPr>
        <p:spPr bwMode="ltGray">
          <a:xfrm>
            <a:off x="2208878" y="4478613"/>
            <a:ext cx="1667463" cy="122192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7" name="Rounded Rectangle 186"/>
          <p:cNvSpPr/>
          <p:nvPr/>
        </p:nvSpPr>
        <p:spPr bwMode="ltGray">
          <a:xfrm>
            <a:off x="7092603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02:00:00:00:01:00</a:t>
            </a:r>
          </a:p>
        </p:txBody>
      </p:sp>
      <p:sp>
        <p:nvSpPr>
          <p:cNvPr id="188" name="Rounded Rectangle 187"/>
          <p:cNvSpPr/>
          <p:nvPr/>
        </p:nvSpPr>
        <p:spPr bwMode="ltGray">
          <a:xfrm>
            <a:off x="10125156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02:00:00:00:02:00</a:t>
            </a:r>
          </a:p>
        </p:txBody>
      </p:sp>
      <p:sp>
        <p:nvSpPr>
          <p:cNvPr id="7" name="Freeform 6"/>
          <p:cNvSpPr/>
          <p:nvPr/>
        </p:nvSpPr>
        <p:spPr bwMode="ltGray">
          <a:xfrm>
            <a:off x="6793764" y="2311401"/>
            <a:ext cx="4467459" cy="3855132"/>
          </a:xfrm>
          <a:custGeom>
            <a:avLst/>
            <a:gdLst>
              <a:gd name="connsiteX0" fmla="*/ 4468967 w 4763527"/>
              <a:gd name="connsiteY0" fmla="*/ 3886620 h 3886620"/>
              <a:gd name="connsiteX1" fmla="*/ 4400954 w 4763527"/>
              <a:gd name="connsiteY1" fmla="*/ 3032676 h 3886620"/>
              <a:gd name="connsiteX2" fmla="*/ 871823 w 4763527"/>
              <a:gd name="connsiteY2" fmla="*/ 24981 h 3886620"/>
              <a:gd name="connsiteX3" fmla="*/ 1415929 w 4763527"/>
              <a:gd name="connsiteY3" fmla="*/ 1672412 h 3886620"/>
              <a:gd name="connsiteX4" fmla="*/ 206805 w 4763527"/>
              <a:gd name="connsiteY4" fmla="*/ 3002448 h 3886620"/>
              <a:gd name="connsiteX5" fmla="*/ 10322 w 4763527"/>
              <a:gd name="connsiteY5" fmla="*/ 3863949 h 3886620"/>
              <a:gd name="connsiteX0" fmla="*/ 4423183 w 4717743"/>
              <a:gd name="connsiteY0" fmla="*/ 3886620 h 3886620"/>
              <a:gd name="connsiteX1" fmla="*/ 4355170 w 4717743"/>
              <a:gd name="connsiteY1" fmla="*/ 3032676 h 3886620"/>
              <a:gd name="connsiteX2" fmla="*/ 826039 w 4717743"/>
              <a:gd name="connsiteY2" fmla="*/ 24981 h 3886620"/>
              <a:gd name="connsiteX3" fmla="*/ 1370145 w 4717743"/>
              <a:gd name="connsiteY3" fmla="*/ 1672412 h 3886620"/>
              <a:gd name="connsiteX4" fmla="*/ 161021 w 4717743"/>
              <a:gd name="connsiteY4" fmla="*/ 3002448 h 3886620"/>
              <a:gd name="connsiteX5" fmla="*/ 24994 w 4717743"/>
              <a:gd name="connsiteY5" fmla="*/ 3863949 h 3886620"/>
              <a:gd name="connsiteX0" fmla="*/ 4398189 w 4692749"/>
              <a:gd name="connsiteY0" fmla="*/ 3886620 h 3886620"/>
              <a:gd name="connsiteX1" fmla="*/ 4330176 w 4692749"/>
              <a:gd name="connsiteY1" fmla="*/ 3032676 h 3886620"/>
              <a:gd name="connsiteX2" fmla="*/ 801045 w 4692749"/>
              <a:gd name="connsiteY2" fmla="*/ 24981 h 3886620"/>
              <a:gd name="connsiteX3" fmla="*/ 1345151 w 4692749"/>
              <a:gd name="connsiteY3" fmla="*/ 1672412 h 3886620"/>
              <a:gd name="connsiteX4" fmla="*/ 136027 w 4692749"/>
              <a:gd name="connsiteY4" fmla="*/ 3002448 h 3886620"/>
              <a:gd name="connsiteX5" fmla="*/ 0 w 4692749"/>
              <a:gd name="connsiteY5" fmla="*/ 3863949 h 3886620"/>
              <a:gd name="connsiteX0" fmla="*/ 4435974 w 4730534"/>
              <a:gd name="connsiteY0" fmla="*/ 3886620 h 3886620"/>
              <a:gd name="connsiteX1" fmla="*/ 4367961 w 4730534"/>
              <a:gd name="connsiteY1" fmla="*/ 3032676 h 3886620"/>
              <a:gd name="connsiteX2" fmla="*/ 838830 w 4730534"/>
              <a:gd name="connsiteY2" fmla="*/ 24981 h 3886620"/>
              <a:gd name="connsiteX3" fmla="*/ 1382936 w 4730534"/>
              <a:gd name="connsiteY3" fmla="*/ 1672412 h 3886620"/>
              <a:gd name="connsiteX4" fmla="*/ 173812 w 4730534"/>
              <a:gd name="connsiteY4" fmla="*/ 3002448 h 3886620"/>
              <a:gd name="connsiteX5" fmla="*/ 0 w 4730534"/>
              <a:gd name="connsiteY5" fmla="*/ 3863949 h 3886620"/>
              <a:gd name="connsiteX0" fmla="*/ 4435974 w 4730534"/>
              <a:gd name="connsiteY0" fmla="*/ 3886425 h 3886425"/>
              <a:gd name="connsiteX1" fmla="*/ 4367961 w 4730534"/>
              <a:gd name="connsiteY1" fmla="*/ 3032481 h 3886425"/>
              <a:gd name="connsiteX2" fmla="*/ 838830 w 4730534"/>
              <a:gd name="connsiteY2" fmla="*/ 24786 h 3886425"/>
              <a:gd name="connsiteX3" fmla="*/ 1382936 w 4730534"/>
              <a:gd name="connsiteY3" fmla="*/ 1672217 h 3886425"/>
              <a:gd name="connsiteX4" fmla="*/ 272053 w 4730534"/>
              <a:gd name="connsiteY4" fmla="*/ 2926683 h 3886425"/>
              <a:gd name="connsiteX5" fmla="*/ 0 w 4730534"/>
              <a:gd name="connsiteY5" fmla="*/ 3863754 h 3886425"/>
              <a:gd name="connsiteX0" fmla="*/ 4435974 w 4730534"/>
              <a:gd name="connsiteY0" fmla="*/ 3886425 h 3886425"/>
              <a:gd name="connsiteX1" fmla="*/ 4367961 w 4730534"/>
              <a:gd name="connsiteY1" fmla="*/ 3032481 h 3886425"/>
              <a:gd name="connsiteX2" fmla="*/ 838830 w 4730534"/>
              <a:gd name="connsiteY2" fmla="*/ 24786 h 3886425"/>
              <a:gd name="connsiteX3" fmla="*/ 1382936 w 4730534"/>
              <a:gd name="connsiteY3" fmla="*/ 1672217 h 3886425"/>
              <a:gd name="connsiteX4" fmla="*/ 272053 w 4730534"/>
              <a:gd name="connsiteY4" fmla="*/ 2926683 h 3886425"/>
              <a:gd name="connsiteX5" fmla="*/ 0 w 4730534"/>
              <a:gd name="connsiteY5" fmla="*/ 3863754 h 3886425"/>
              <a:gd name="connsiteX0" fmla="*/ 4435974 w 4730534"/>
              <a:gd name="connsiteY0" fmla="*/ 3886082 h 3886082"/>
              <a:gd name="connsiteX1" fmla="*/ 4367961 w 4730534"/>
              <a:gd name="connsiteY1" fmla="*/ 3032138 h 3886082"/>
              <a:gd name="connsiteX2" fmla="*/ 838830 w 4730534"/>
              <a:gd name="connsiteY2" fmla="*/ 24443 h 3886082"/>
              <a:gd name="connsiteX3" fmla="*/ 1382936 w 4730534"/>
              <a:gd name="connsiteY3" fmla="*/ 1671874 h 3886082"/>
              <a:gd name="connsiteX4" fmla="*/ 377852 w 4730534"/>
              <a:gd name="connsiteY4" fmla="*/ 2790314 h 3886082"/>
              <a:gd name="connsiteX5" fmla="*/ 0 w 4730534"/>
              <a:gd name="connsiteY5" fmla="*/ 3863411 h 3886082"/>
              <a:gd name="connsiteX0" fmla="*/ 4435974 w 4730534"/>
              <a:gd name="connsiteY0" fmla="*/ 3884696 h 3884696"/>
              <a:gd name="connsiteX1" fmla="*/ 4367961 w 4730534"/>
              <a:gd name="connsiteY1" fmla="*/ 3030752 h 3884696"/>
              <a:gd name="connsiteX2" fmla="*/ 838830 w 4730534"/>
              <a:gd name="connsiteY2" fmla="*/ 23057 h 3884696"/>
              <a:gd name="connsiteX3" fmla="*/ 1360265 w 4730534"/>
              <a:gd name="connsiteY3" fmla="*/ 1700716 h 3884696"/>
              <a:gd name="connsiteX4" fmla="*/ 377852 w 4730534"/>
              <a:gd name="connsiteY4" fmla="*/ 2788928 h 3884696"/>
              <a:gd name="connsiteX5" fmla="*/ 0 w 4730534"/>
              <a:gd name="connsiteY5" fmla="*/ 3862025 h 3884696"/>
              <a:gd name="connsiteX0" fmla="*/ 4435974 w 4518007"/>
              <a:gd name="connsiteY0" fmla="*/ 3870246 h 3870246"/>
              <a:gd name="connsiteX1" fmla="*/ 3687828 w 4518007"/>
              <a:gd name="connsiteY1" fmla="*/ 2457083 h 3870246"/>
              <a:gd name="connsiteX2" fmla="*/ 838830 w 4518007"/>
              <a:gd name="connsiteY2" fmla="*/ 8607 h 3870246"/>
              <a:gd name="connsiteX3" fmla="*/ 1360265 w 4518007"/>
              <a:gd name="connsiteY3" fmla="*/ 1686266 h 3870246"/>
              <a:gd name="connsiteX4" fmla="*/ 377852 w 4518007"/>
              <a:gd name="connsiteY4" fmla="*/ 2774478 h 3870246"/>
              <a:gd name="connsiteX5" fmla="*/ 0 w 4518007"/>
              <a:gd name="connsiteY5" fmla="*/ 3847575 h 3870246"/>
              <a:gd name="connsiteX0" fmla="*/ 4435974 w 4444378"/>
              <a:gd name="connsiteY0" fmla="*/ 3870246 h 3870246"/>
              <a:gd name="connsiteX1" fmla="*/ 3687828 w 4444378"/>
              <a:gd name="connsiteY1" fmla="*/ 2457083 h 3870246"/>
              <a:gd name="connsiteX2" fmla="*/ 838830 w 4444378"/>
              <a:gd name="connsiteY2" fmla="*/ 8607 h 3870246"/>
              <a:gd name="connsiteX3" fmla="*/ 1360265 w 4444378"/>
              <a:gd name="connsiteY3" fmla="*/ 1686266 h 3870246"/>
              <a:gd name="connsiteX4" fmla="*/ 377852 w 4444378"/>
              <a:gd name="connsiteY4" fmla="*/ 2774478 h 3870246"/>
              <a:gd name="connsiteX5" fmla="*/ 0 w 4444378"/>
              <a:gd name="connsiteY5" fmla="*/ 3847575 h 3870246"/>
              <a:gd name="connsiteX0" fmla="*/ 4466202 w 4473917"/>
              <a:gd name="connsiteY0" fmla="*/ 3855132 h 3855132"/>
              <a:gd name="connsiteX1" fmla="*/ 3687828 w 4473917"/>
              <a:gd name="connsiteY1" fmla="*/ 2457083 h 3855132"/>
              <a:gd name="connsiteX2" fmla="*/ 838830 w 4473917"/>
              <a:gd name="connsiteY2" fmla="*/ 8607 h 3855132"/>
              <a:gd name="connsiteX3" fmla="*/ 1360265 w 4473917"/>
              <a:gd name="connsiteY3" fmla="*/ 1686266 h 3855132"/>
              <a:gd name="connsiteX4" fmla="*/ 377852 w 4473917"/>
              <a:gd name="connsiteY4" fmla="*/ 2774478 h 3855132"/>
              <a:gd name="connsiteX5" fmla="*/ 0 w 4473917"/>
              <a:gd name="connsiteY5" fmla="*/ 3847575 h 3855132"/>
              <a:gd name="connsiteX0" fmla="*/ 4466202 w 4467162"/>
              <a:gd name="connsiteY0" fmla="*/ 3855132 h 3855132"/>
              <a:gd name="connsiteX1" fmla="*/ 3687828 w 4467162"/>
              <a:gd name="connsiteY1" fmla="*/ 2457083 h 3855132"/>
              <a:gd name="connsiteX2" fmla="*/ 838830 w 4467162"/>
              <a:gd name="connsiteY2" fmla="*/ 8607 h 3855132"/>
              <a:gd name="connsiteX3" fmla="*/ 1360265 w 4467162"/>
              <a:gd name="connsiteY3" fmla="*/ 1686266 h 3855132"/>
              <a:gd name="connsiteX4" fmla="*/ 377852 w 4467162"/>
              <a:gd name="connsiteY4" fmla="*/ 2774478 h 3855132"/>
              <a:gd name="connsiteX5" fmla="*/ 0 w 4467162"/>
              <a:gd name="connsiteY5" fmla="*/ 3847575 h 3855132"/>
              <a:gd name="connsiteX0" fmla="*/ 4466202 w 4467459"/>
              <a:gd name="connsiteY0" fmla="*/ 3855132 h 3855132"/>
              <a:gd name="connsiteX1" fmla="*/ 3687828 w 4467459"/>
              <a:gd name="connsiteY1" fmla="*/ 2457083 h 3855132"/>
              <a:gd name="connsiteX2" fmla="*/ 838830 w 4467459"/>
              <a:gd name="connsiteY2" fmla="*/ 8607 h 3855132"/>
              <a:gd name="connsiteX3" fmla="*/ 1360265 w 4467459"/>
              <a:gd name="connsiteY3" fmla="*/ 1686266 h 3855132"/>
              <a:gd name="connsiteX4" fmla="*/ 377852 w 4467459"/>
              <a:gd name="connsiteY4" fmla="*/ 2774478 h 3855132"/>
              <a:gd name="connsiteX5" fmla="*/ 0 w 4467459"/>
              <a:gd name="connsiteY5" fmla="*/ 3847575 h 3855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7459" h="3855132">
                <a:moveTo>
                  <a:pt x="4466202" y="3855132"/>
                </a:moveTo>
                <a:cubicBezTo>
                  <a:pt x="4482575" y="3107616"/>
                  <a:pt x="4345290" y="3030158"/>
                  <a:pt x="3687828" y="2457083"/>
                </a:cubicBezTo>
                <a:cubicBezTo>
                  <a:pt x="3030366" y="1884008"/>
                  <a:pt x="1226757" y="137077"/>
                  <a:pt x="838830" y="8607"/>
                </a:cubicBezTo>
                <a:cubicBezTo>
                  <a:pt x="450903" y="-119863"/>
                  <a:pt x="1437095" y="1225288"/>
                  <a:pt x="1360265" y="1686266"/>
                </a:cubicBezTo>
                <a:cubicBezTo>
                  <a:pt x="1283435" y="2147244"/>
                  <a:pt x="604563" y="2414260"/>
                  <a:pt x="377852" y="2774478"/>
                </a:cubicBezTo>
                <a:cubicBezTo>
                  <a:pt x="151141" y="3134696"/>
                  <a:pt x="124691" y="3372742"/>
                  <a:pt x="0" y="3847575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7" name="Picture 176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2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04762" y="3475278"/>
            <a:ext cx="424937" cy="424937"/>
          </a:xfrm>
          <a:prstGeom prst="rect">
            <a:avLst/>
          </a:prstGeom>
          <a:ln>
            <a:noFill/>
          </a:ln>
        </p:spPr>
      </p:pic>
      <p:sp>
        <p:nvSpPr>
          <p:cNvPr id="189" name="Rounded Rectangle 188"/>
          <p:cNvSpPr/>
          <p:nvPr/>
        </p:nvSpPr>
        <p:spPr bwMode="ltGray">
          <a:xfrm>
            <a:off x="1196841" y="4593247"/>
            <a:ext cx="1262756" cy="108061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90" name="Rounded Rectangle 189"/>
          <p:cNvSpPr/>
          <p:nvPr/>
        </p:nvSpPr>
        <p:spPr bwMode="ltGray">
          <a:xfrm>
            <a:off x="1196841" y="2650256"/>
            <a:ext cx="1370767" cy="106524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91" name="Rounded Rectangle 190"/>
          <p:cNvSpPr/>
          <p:nvPr/>
        </p:nvSpPr>
        <p:spPr bwMode="ltGray">
          <a:xfrm>
            <a:off x="1473699" y="4491601"/>
            <a:ext cx="712877" cy="97906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92" name="TextBox 191"/>
          <p:cNvSpPr txBox="1"/>
          <p:nvPr/>
        </p:nvSpPr>
        <p:spPr>
          <a:xfrm>
            <a:off x="1723172" y="4349152"/>
            <a:ext cx="405165" cy="125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8325-3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2755325" y="4349152"/>
            <a:ext cx="405165" cy="125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1"/>
                </a:solidFill>
              </a:rPr>
              <a:t>VSX VTEP1</a:t>
            </a:r>
          </a:p>
        </p:txBody>
      </p:sp>
    </p:spTree>
    <p:extLst>
      <p:ext uri="{BB962C8B-B14F-4D97-AF65-F5344CB8AC3E}">
        <p14:creationId xmlns:p14="http://schemas.microsoft.com/office/powerpoint/2010/main" val="18917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6423" y="0"/>
            <a:ext cx="9630037" cy="2708275"/>
          </a:xfrm>
        </p:spPr>
        <p:txBody>
          <a:bodyPr/>
          <a:lstStyle/>
          <a:p>
            <a:r>
              <a:rPr lang="en-US" dirty="0"/>
              <a:t>DC Leafs Configuration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6423" y="2811697"/>
            <a:ext cx="9197989" cy="1085355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VSX / Servers VSX LAGs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Underlay ROPs, Loopbacks, transit VLAN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VRFs and EVPN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Servers SVIs, DHCP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VXLAN Tunnel, VLAN-to-VNI mapping, L3VNI per VRF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OSPF underlay routing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 err="1"/>
              <a:t>iBGP</a:t>
            </a:r>
            <a:r>
              <a:rPr lang="en-US" dirty="0"/>
              <a:t> EVPN AF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 err="1"/>
              <a:t>iBGP</a:t>
            </a:r>
            <a:r>
              <a:rPr lang="en-US" dirty="0"/>
              <a:t> IPv4 AF for Route-Type 5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3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L3VNI – Default route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076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4763323" y="1447800"/>
            <a:ext cx="0" cy="468150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ounded Rectangle 114"/>
          <p:cNvSpPr/>
          <p:nvPr/>
        </p:nvSpPr>
        <p:spPr bwMode="ltGray">
          <a:xfrm>
            <a:off x="5184516" y="3144858"/>
            <a:ext cx="1685995" cy="7743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2459596" y="2609975"/>
            <a:ext cx="1404156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758631" y="3770110"/>
            <a:ext cx="0" cy="781912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8340305" y="3330712"/>
            <a:ext cx="1136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VSX VTEP2</a:t>
            </a:r>
          </a:p>
          <a:p>
            <a:r>
              <a:rPr lang="en-US" sz="1000" dirty="0">
                <a:solidFill>
                  <a:srgbClr val="646569"/>
                </a:solidFill>
              </a:rPr>
              <a:t>L1: 192.168.11.5</a:t>
            </a:r>
            <a:endParaRPr lang="en-US" sz="800" dirty="0">
              <a:solidFill>
                <a:srgbClr val="646569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776185" y="3330712"/>
            <a:ext cx="1136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VSX VTEP1</a:t>
            </a:r>
          </a:p>
          <a:p>
            <a:r>
              <a:rPr lang="fr-FR" sz="10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6" name="Round Diagonal Corner Rectangle 55"/>
          <p:cNvSpPr/>
          <p:nvPr/>
        </p:nvSpPr>
        <p:spPr>
          <a:xfrm flipH="1">
            <a:off x="9166862" y="5770425"/>
            <a:ext cx="2495825" cy="151796"/>
          </a:xfrm>
          <a:prstGeom prst="round2DiagRect">
            <a:avLst/>
          </a:prstGeom>
          <a:noFill/>
          <a:ln w="28575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prstClr val="black"/>
                </a:solidFill>
              </a:rPr>
              <a:t>VLAN 12 / VNI 10012 /  SVI 12 / 10.1.12.0/24</a:t>
            </a:r>
          </a:p>
        </p:txBody>
      </p:sp>
      <p:sp>
        <p:nvSpPr>
          <p:cNvPr id="70" name="Round Diagonal Corner Rectangle 69"/>
          <p:cNvSpPr/>
          <p:nvPr/>
        </p:nvSpPr>
        <p:spPr>
          <a:xfrm flipH="1">
            <a:off x="9156340" y="1625236"/>
            <a:ext cx="1875150" cy="151796"/>
          </a:xfrm>
          <a:prstGeom prst="round2Diag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prstClr val="black"/>
                </a:solidFill>
              </a:rPr>
              <a:t>VRF1 / VNI 100001  </a:t>
            </a:r>
          </a:p>
        </p:txBody>
      </p:sp>
      <p:sp>
        <p:nvSpPr>
          <p:cNvPr id="73" name="Round Diagonal Corner Rectangle 72"/>
          <p:cNvSpPr/>
          <p:nvPr/>
        </p:nvSpPr>
        <p:spPr>
          <a:xfrm flipH="1">
            <a:off x="9156340" y="2007788"/>
            <a:ext cx="1875150" cy="151796"/>
          </a:xfrm>
          <a:prstGeom prst="round2DiagRect">
            <a:avLst/>
          </a:prstGeom>
          <a:noFill/>
          <a:ln w="28575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prstClr val="black"/>
                </a:solidFill>
              </a:rPr>
              <a:t>VRF2 / VNI 100002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41915" y="2063552"/>
            <a:ext cx="431442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402691" y="1703512"/>
            <a:ext cx="0" cy="1686803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834636" y="1703512"/>
            <a:ext cx="4321704" cy="0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573450" y="2063552"/>
            <a:ext cx="0" cy="132676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5402690" y="3691760"/>
            <a:ext cx="0" cy="1300561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575386" y="3691759"/>
            <a:ext cx="0" cy="173650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7966810" y="3691760"/>
            <a:ext cx="0" cy="1300561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834636" y="4992321"/>
            <a:ext cx="4321704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4834636" y="5428259"/>
            <a:ext cx="4321704" cy="0"/>
          </a:xfrm>
          <a:prstGeom prst="line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8148275" y="3691759"/>
            <a:ext cx="0" cy="2154564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500156" y="5872070"/>
            <a:ext cx="165618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ound Diagonal Corner Rectangle 104"/>
          <p:cNvSpPr/>
          <p:nvPr/>
        </p:nvSpPr>
        <p:spPr>
          <a:xfrm flipH="1">
            <a:off x="9166863" y="4886251"/>
            <a:ext cx="2495825" cy="151796"/>
          </a:xfrm>
          <a:prstGeom prst="round2Diag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prstClr val="black"/>
                </a:solidFill>
              </a:rPr>
              <a:t>VLAN 10 / VNI 10010  /  SVI 10 / 10.1.10.0/24</a:t>
            </a:r>
          </a:p>
        </p:txBody>
      </p:sp>
      <p:sp>
        <p:nvSpPr>
          <p:cNvPr id="106" name="Round Diagonal Corner Rectangle 105"/>
          <p:cNvSpPr/>
          <p:nvPr/>
        </p:nvSpPr>
        <p:spPr>
          <a:xfrm flipH="1">
            <a:off x="9180795" y="5352361"/>
            <a:ext cx="2495825" cy="151796"/>
          </a:xfrm>
          <a:prstGeom prst="round2DiagRect">
            <a:avLst/>
          </a:prstGeom>
          <a:noFill/>
          <a:ln w="28575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prstClr val="black"/>
                </a:solidFill>
              </a:rPr>
              <a:t>VLAN 11 / VNI 10011  /  SVI 11 / 10.1.11.0/24</a:t>
            </a:r>
          </a:p>
        </p:txBody>
      </p:sp>
      <p:cxnSp>
        <p:nvCxnSpPr>
          <p:cNvPr id="113" name="Straight Connector 112"/>
          <p:cNvCxnSpPr/>
          <p:nvPr/>
        </p:nvCxnSpPr>
        <p:spPr>
          <a:xfrm>
            <a:off x="7939731" y="1703512"/>
            <a:ext cx="0" cy="1686803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8110490" y="2063552"/>
            <a:ext cx="0" cy="132676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 bwMode="ltGray">
          <a:xfrm>
            <a:off x="8976320" y="1396949"/>
            <a:ext cx="2275779" cy="94527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868474" y="1016732"/>
            <a:ext cx="663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>
                <a:solidFill>
                  <a:prstClr val="black"/>
                </a:solidFill>
              </a:rPr>
              <a:t>L3 VNI</a:t>
            </a:r>
            <a:endParaRPr lang="en-US" sz="1050" b="1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868474" y="3876874"/>
            <a:ext cx="663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>
                <a:solidFill>
                  <a:srgbClr val="646569"/>
                </a:solidFill>
              </a:rPr>
              <a:t>L2 VNI</a:t>
            </a:r>
            <a:endParaRPr lang="en-US" sz="1050" b="1" dirty="0">
              <a:solidFill>
                <a:srgbClr val="646569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302927" y="3254569"/>
            <a:ext cx="541045" cy="562798"/>
            <a:chOff x="2255870" y="791793"/>
            <a:chExt cx="541045" cy="562798"/>
          </a:xfrm>
        </p:grpSpPr>
        <p:sp>
          <p:nvSpPr>
            <p:cNvPr id="42" name="Rounded Rectangle 4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7859594" y="3254569"/>
            <a:ext cx="541045" cy="562798"/>
            <a:chOff x="2255870" y="791793"/>
            <a:chExt cx="541045" cy="562798"/>
          </a:xfrm>
        </p:grpSpPr>
        <p:sp>
          <p:nvSpPr>
            <p:cNvPr id="47" name="Rounded Rectangle 4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cxnSp>
        <p:nvCxnSpPr>
          <p:cNvPr id="52" name="Straight Connector 51"/>
          <p:cNvCxnSpPr/>
          <p:nvPr/>
        </p:nvCxnSpPr>
        <p:spPr>
          <a:xfrm>
            <a:off x="4834636" y="4552022"/>
            <a:ext cx="4321704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 Diagonal Corner Rectangle 53"/>
          <p:cNvSpPr/>
          <p:nvPr/>
        </p:nvSpPr>
        <p:spPr>
          <a:xfrm flipH="1">
            <a:off x="9155566" y="4469051"/>
            <a:ext cx="2495825" cy="151796"/>
          </a:xfrm>
          <a:prstGeom prst="round2Diag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prstClr val="black"/>
                </a:solidFill>
              </a:rPr>
              <a:t>VLAN 20 / VNI 10020 /  SVI 20 / 10.2.20.0/24</a:t>
            </a:r>
          </a:p>
        </p:txBody>
      </p:sp>
      <p:sp>
        <p:nvSpPr>
          <p:cNvPr id="58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8300"/>
                </a:solidFill>
              </a:rPr>
              <a:t>L3VNI flow for Default route</a:t>
            </a: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59" name="Text Placeholder 7"/>
          <p:cNvSpPr txBox="1">
            <a:spLocks/>
          </p:cNvSpPr>
          <p:nvPr/>
        </p:nvSpPr>
        <p:spPr>
          <a:xfrm>
            <a:off x="609441" y="1066800"/>
            <a:ext cx="7501050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D2A45"/>
                </a:solidFill>
              </a:rPr>
              <a:t>VRF1 to external networks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320691" y="3795659"/>
            <a:ext cx="0" cy="781912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 bwMode="ltGray">
          <a:xfrm>
            <a:off x="8976320" y="4257092"/>
            <a:ext cx="2842834" cy="1872208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156" y="4578529"/>
            <a:ext cx="404309" cy="40430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36" y="4140815"/>
            <a:ext cx="404309" cy="40430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156" y="5448010"/>
            <a:ext cx="404309" cy="404309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15" y="5014796"/>
            <a:ext cx="404309" cy="404309"/>
          </a:xfrm>
          <a:prstGeom prst="rect">
            <a:avLst/>
          </a:prstGeom>
        </p:spPr>
      </p:pic>
      <p:sp>
        <p:nvSpPr>
          <p:cNvPr id="116" name="Rounded Rectangle 115"/>
          <p:cNvSpPr/>
          <p:nvPr/>
        </p:nvSpPr>
        <p:spPr bwMode="ltGray">
          <a:xfrm>
            <a:off x="4026089" y="4673891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vubu2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00:50:56:8e:61:91</a:t>
            </a:r>
          </a:p>
        </p:txBody>
      </p:sp>
      <p:sp>
        <p:nvSpPr>
          <p:cNvPr id="117" name="Rounded Rectangle 116"/>
          <p:cNvSpPr/>
          <p:nvPr/>
        </p:nvSpPr>
        <p:spPr bwMode="ltGray">
          <a:xfrm>
            <a:off x="6673275" y="4679559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vlinux27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10.1.10.11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00:50:56:86:2d:79</a:t>
            </a:r>
          </a:p>
        </p:txBody>
      </p:sp>
      <p:sp>
        <p:nvSpPr>
          <p:cNvPr id="118" name="Rounded Rectangle 117"/>
          <p:cNvSpPr/>
          <p:nvPr/>
        </p:nvSpPr>
        <p:spPr bwMode="ltGray">
          <a:xfrm>
            <a:off x="6676186" y="553325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vlinux5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10.1.12.10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00:50:56:80:53:54</a:t>
            </a:r>
          </a:p>
        </p:txBody>
      </p:sp>
      <p:sp>
        <p:nvSpPr>
          <p:cNvPr id="119" name="Rounded Rectangle 118"/>
          <p:cNvSpPr/>
          <p:nvPr/>
        </p:nvSpPr>
        <p:spPr bwMode="ltGray">
          <a:xfrm>
            <a:off x="4016597" y="4237660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vubu3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00:50:56:8e:32:e8</a:t>
            </a:r>
          </a:p>
        </p:txBody>
      </p:sp>
      <p:sp>
        <p:nvSpPr>
          <p:cNvPr id="120" name="Rounded Rectangle 119"/>
          <p:cNvSpPr/>
          <p:nvPr/>
        </p:nvSpPr>
        <p:spPr bwMode="ltGray">
          <a:xfrm>
            <a:off x="4018578" y="5114278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vubu4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10.1.11.10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 00:50:56:8e:4d:9c</a:t>
            </a:r>
          </a:p>
        </p:txBody>
      </p:sp>
      <p:sp>
        <p:nvSpPr>
          <p:cNvPr id="121" name="Rounded Rectangle 120"/>
          <p:cNvSpPr/>
          <p:nvPr/>
        </p:nvSpPr>
        <p:spPr bwMode="ltGray">
          <a:xfrm>
            <a:off x="6678239" y="4235156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vubu6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10.2.20.11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00:50:56:8e:6b:d8</a:t>
            </a: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523" y="4140814"/>
            <a:ext cx="404309" cy="404309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H="1">
            <a:off x="5035687" y="4405676"/>
            <a:ext cx="1104" cy="139448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7689677" y="4398885"/>
            <a:ext cx="1104" cy="139448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7701206" y="4848132"/>
            <a:ext cx="1104" cy="139448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15" y="4574498"/>
            <a:ext cx="404309" cy="404309"/>
          </a:xfrm>
          <a:prstGeom prst="rect">
            <a:avLst/>
          </a:prstGeom>
        </p:spPr>
      </p:pic>
      <p:cxnSp>
        <p:nvCxnSpPr>
          <p:cNvPr id="126" name="Straight Connector 125"/>
          <p:cNvCxnSpPr/>
          <p:nvPr/>
        </p:nvCxnSpPr>
        <p:spPr>
          <a:xfrm flipH="1">
            <a:off x="5042965" y="4844101"/>
            <a:ext cx="1104" cy="139448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5044385" y="5276971"/>
            <a:ext cx="1104" cy="139448"/>
          </a:xfrm>
          <a:prstGeom prst="line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H="1">
            <a:off x="7701206" y="5732621"/>
            <a:ext cx="1104" cy="139448"/>
          </a:xfrm>
          <a:prstGeom prst="line">
            <a:avLst/>
          </a:prstGeom>
          <a:ln w="28575">
            <a:solidFill>
              <a:schemeClr val="accent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ound Diagonal Corner Rectangle 91"/>
          <p:cNvSpPr/>
          <p:nvPr/>
        </p:nvSpPr>
        <p:spPr>
          <a:xfrm flipH="1">
            <a:off x="1185064" y="2539890"/>
            <a:ext cx="1280753" cy="151796"/>
          </a:xfrm>
          <a:prstGeom prst="round2DiagRect">
            <a:avLst/>
          </a:prstGeom>
          <a:noFill/>
          <a:ln w="28575">
            <a:solidFill>
              <a:schemeClr val="accent5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b="1" dirty="0">
                <a:solidFill>
                  <a:prstClr val="black"/>
                </a:solidFill>
              </a:rPr>
              <a:t>SERVICES VRF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3706392" y="2329961"/>
            <a:ext cx="541045" cy="562798"/>
            <a:chOff x="2255870" y="791793"/>
            <a:chExt cx="541045" cy="562798"/>
          </a:xfrm>
        </p:grpSpPr>
        <p:sp>
          <p:nvSpPr>
            <p:cNvPr id="86" name="Rounded Rectangle 85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103" name="Rectangle 102"/>
          <p:cNvSpPr/>
          <p:nvPr/>
        </p:nvSpPr>
        <p:spPr>
          <a:xfrm>
            <a:off x="4281846" y="2336900"/>
            <a:ext cx="660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Campus</a:t>
            </a:r>
          </a:p>
          <a:p>
            <a:r>
              <a:rPr lang="en-US" sz="1000" dirty="0">
                <a:solidFill>
                  <a:srgbClr val="646569"/>
                </a:solidFill>
              </a:rPr>
              <a:t>Cores</a:t>
            </a:r>
          </a:p>
        </p:txBody>
      </p:sp>
      <p:grpSp>
        <p:nvGrpSpPr>
          <p:cNvPr id="108" name="Group 107"/>
          <p:cNvGrpSpPr/>
          <p:nvPr/>
        </p:nvGrpSpPr>
        <p:grpSpPr>
          <a:xfrm>
            <a:off x="3782618" y="2407739"/>
            <a:ext cx="541045" cy="562798"/>
            <a:chOff x="2255870" y="791793"/>
            <a:chExt cx="541045" cy="562798"/>
          </a:xfrm>
        </p:grpSpPr>
        <p:sp>
          <p:nvSpPr>
            <p:cNvPr id="109" name="Rounded Rectangle 10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17" name="Arc 16"/>
          <p:cNvSpPr/>
          <p:nvPr/>
        </p:nvSpPr>
        <p:spPr>
          <a:xfrm rot="10800000">
            <a:off x="4049974" y="2234589"/>
            <a:ext cx="2538602" cy="1329015"/>
          </a:xfrm>
          <a:prstGeom prst="arc">
            <a:avLst>
              <a:gd name="adj1" fmla="val 16200000"/>
              <a:gd name="adj2" fmla="val 21455752"/>
            </a:avLst>
          </a:prstGeom>
          <a:ln w="1905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3492025" y="2928881"/>
            <a:ext cx="119624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D5D654"/>
                </a:solidFill>
              </a:rPr>
              <a:t>SERVICES VRF</a:t>
            </a:r>
            <a:br>
              <a:rPr lang="en-US" sz="1000" dirty="0">
                <a:solidFill>
                  <a:srgbClr val="646569"/>
                </a:solidFill>
              </a:rPr>
            </a:br>
            <a:r>
              <a:rPr lang="en-US" sz="1000" dirty="0">
                <a:solidFill>
                  <a:srgbClr val="646569"/>
                </a:solidFill>
              </a:rPr>
              <a:t>link attach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546052" y="2862741"/>
            <a:ext cx="13415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D5D654">
                    <a:lumMod val="75000"/>
                  </a:srgbClr>
                </a:solidFill>
              </a:rPr>
              <a:t>IVRL on Border Leaf</a:t>
            </a:r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315" y="2188209"/>
            <a:ext cx="404309" cy="404309"/>
          </a:xfrm>
          <a:prstGeom prst="rect">
            <a:avLst/>
          </a:prstGeom>
        </p:spPr>
      </p:pic>
      <p:cxnSp>
        <p:nvCxnSpPr>
          <p:cNvPr id="131" name="Straight Connector 130"/>
          <p:cNvCxnSpPr/>
          <p:nvPr/>
        </p:nvCxnSpPr>
        <p:spPr>
          <a:xfrm flipH="1">
            <a:off x="3011365" y="2457812"/>
            <a:ext cx="1104" cy="139448"/>
          </a:xfrm>
          <a:prstGeom prst="line">
            <a:avLst/>
          </a:prstGeom>
          <a:ln w="28575">
            <a:solidFill>
              <a:schemeClr val="accent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ounded Rectangle 131"/>
          <p:cNvSpPr/>
          <p:nvPr/>
        </p:nvSpPr>
        <p:spPr bwMode="ltGray">
          <a:xfrm>
            <a:off x="3142378" y="2279937"/>
            <a:ext cx="591592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D5D654"/>
                </a:solidFill>
              </a:rPr>
              <a:t>6300-4</a:t>
            </a:r>
          </a:p>
          <a:p>
            <a:pPr>
              <a:lnSpc>
                <a:spcPct val="90000"/>
              </a:lnSpc>
            </a:pPr>
            <a:r>
              <a:rPr lang="en-US" sz="600" b="1" dirty="0">
                <a:solidFill>
                  <a:srgbClr val="D5D654"/>
                </a:solidFill>
              </a:rPr>
              <a:t>192.168.199.2</a:t>
            </a:r>
          </a:p>
        </p:txBody>
      </p:sp>
      <p:sp>
        <p:nvSpPr>
          <p:cNvPr id="24" name="Right Arrow 23"/>
          <p:cNvSpPr/>
          <p:nvPr/>
        </p:nvSpPr>
        <p:spPr bwMode="ltGray">
          <a:xfrm>
            <a:off x="4834989" y="5860934"/>
            <a:ext cx="215162" cy="177436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33" name="Rounded Rectangle 132"/>
          <p:cNvSpPr/>
          <p:nvPr/>
        </p:nvSpPr>
        <p:spPr bwMode="ltGray">
          <a:xfrm>
            <a:off x="5121816" y="5854365"/>
            <a:ext cx="794164" cy="1867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rtlCol="0" anchor="ctr"/>
          <a:lstStyle/>
          <a:p>
            <a:pPr algn="ctr">
              <a:lnSpc>
                <a:spcPct val="90000"/>
              </a:lnSpc>
            </a:pPr>
            <a:r>
              <a:rPr lang="en-US" sz="1050" dirty="0">
                <a:solidFill>
                  <a:srgbClr val="004876"/>
                </a:solidFill>
              </a:rPr>
              <a:t>AS 65001</a:t>
            </a:r>
          </a:p>
        </p:txBody>
      </p:sp>
      <p:sp>
        <p:nvSpPr>
          <p:cNvPr id="134" name="Right Arrow 133"/>
          <p:cNvSpPr/>
          <p:nvPr/>
        </p:nvSpPr>
        <p:spPr bwMode="ltGray">
          <a:xfrm rot="10800000">
            <a:off x="4469412" y="5860934"/>
            <a:ext cx="215162" cy="177436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35" name="Rounded Rectangle 134"/>
          <p:cNvSpPr/>
          <p:nvPr/>
        </p:nvSpPr>
        <p:spPr bwMode="ltGray">
          <a:xfrm>
            <a:off x="3610667" y="5857650"/>
            <a:ext cx="794164" cy="1867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rtlCol="0" anchor="ctr"/>
          <a:lstStyle/>
          <a:p>
            <a:pPr algn="ctr">
              <a:lnSpc>
                <a:spcPct val="90000"/>
              </a:lnSpc>
            </a:pPr>
            <a:r>
              <a:rPr lang="en-US" sz="1050" dirty="0">
                <a:solidFill>
                  <a:srgbClr val="004876">
                    <a:lumMod val="60000"/>
                    <a:lumOff val="40000"/>
                  </a:srgbClr>
                </a:solidFill>
              </a:rPr>
              <a:t>AS 65001</a:t>
            </a:r>
          </a:p>
        </p:txBody>
      </p:sp>
      <p:grpSp>
        <p:nvGrpSpPr>
          <p:cNvPr id="78" name="Group 77"/>
          <p:cNvGrpSpPr>
            <a:grpSpLocks noChangeAspect="1"/>
          </p:cNvGrpSpPr>
          <p:nvPr/>
        </p:nvGrpSpPr>
        <p:grpSpPr>
          <a:xfrm>
            <a:off x="5670048" y="2714376"/>
            <a:ext cx="178236" cy="178383"/>
            <a:chOff x="2814638" y="350837"/>
            <a:chExt cx="1922465" cy="1924050"/>
          </a:xfrm>
        </p:grpSpPr>
        <p:sp>
          <p:nvSpPr>
            <p:cNvPr id="79" name="Freeform 5"/>
            <p:cNvSpPr>
              <a:spLocks/>
            </p:cNvSpPr>
            <p:nvPr/>
          </p:nvSpPr>
          <p:spPr bwMode="auto">
            <a:xfrm>
              <a:off x="2814638" y="350837"/>
              <a:ext cx="1922465" cy="1924050"/>
            </a:xfrm>
            <a:custGeom>
              <a:avLst/>
              <a:gdLst>
                <a:gd name="T0" fmla="*/ 1560 w 3120"/>
                <a:gd name="T1" fmla="*/ 0 h 3120"/>
                <a:gd name="T2" fmla="*/ 0 w 3120"/>
                <a:gd name="T3" fmla="*/ 1560 h 3120"/>
                <a:gd name="T4" fmla="*/ 1560 w 3120"/>
                <a:gd name="T5" fmla="*/ 3120 h 3120"/>
                <a:gd name="T6" fmla="*/ 2658 w 3120"/>
                <a:gd name="T7" fmla="*/ 2669 h 3120"/>
                <a:gd name="T8" fmla="*/ 2684 w 3120"/>
                <a:gd name="T9" fmla="*/ 2605 h 3120"/>
                <a:gd name="T10" fmla="*/ 2658 w 3120"/>
                <a:gd name="T11" fmla="*/ 2542 h 3120"/>
                <a:gd name="T12" fmla="*/ 2594 w 3120"/>
                <a:gd name="T13" fmla="*/ 2515 h 3120"/>
                <a:gd name="T14" fmla="*/ 2531 w 3120"/>
                <a:gd name="T15" fmla="*/ 2541 h 3120"/>
                <a:gd name="T16" fmla="*/ 1560 w 3120"/>
                <a:gd name="T17" fmla="*/ 2940 h 3120"/>
                <a:gd name="T18" fmla="*/ 180 w 3120"/>
                <a:gd name="T19" fmla="*/ 1560 h 3120"/>
                <a:gd name="T20" fmla="*/ 1560 w 3120"/>
                <a:gd name="T21" fmla="*/ 181 h 3120"/>
                <a:gd name="T22" fmla="*/ 2940 w 3120"/>
                <a:gd name="T23" fmla="*/ 1560 h 3120"/>
                <a:gd name="T24" fmla="*/ 2740 w 3120"/>
                <a:gd name="T25" fmla="*/ 2276 h 3120"/>
                <a:gd name="T26" fmla="*/ 2729 w 3120"/>
                <a:gd name="T27" fmla="*/ 2344 h 3120"/>
                <a:gd name="T28" fmla="*/ 2770 w 3120"/>
                <a:gd name="T29" fmla="*/ 2400 h 3120"/>
                <a:gd name="T30" fmla="*/ 2817 w 3120"/>
                <a:gd name="T31" fmla="*/ 2413 h 3120"/>
                <a:gd name="T32" fmla="*/ 2894 w 3120"/>
                <a:gd name="T33" fmla="*/ 2370 h 3120"/>
                <a:gd name="T34" fmla="*/ 3120 w 3120"/>
                <a:gd name="T35" fmla="*/ 1560 h 3120"/>
                <a:gd name="T36" fmla="*/ 1560 w 3120"/>
                <a:gd name="T37" fmla="*/ 0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20" h="3120">
                  <a:moveTo>
                    <a:pt x="1560" y="0"/>
                  </a:moveTo>
                  <a:cubicBezTo>
                    <a:pt x="700" y="0"/>
                    <a:pt x="0" y="700"/>
                    <a:pt x="0" y="1560"/>
                  </a:cubicBezTo>
                  <a:cubicBezTo>
                    <a:pt x="0" y="2421"/>
                    <a:pt x="700" y="3120"/>
                    <a:pt x="1560" y="3120"/>
                  </a:cubicBezTo>
                  <a:cubicBezTo>
                    <a:pt x="1974" y="3120"/>
                    <a:pt x="2363" y="2960"/>
                    <a:pt x="2658" y="2669"/>
                  </a:cubicBezTo>
                  <a:cubicBezTo>
                    <a:pt x="2675" y="2652"/>
                    <a:pt x="2684" y="2629"/>
                    <a:pt x="2684" y="2605"/>
                  </a:cubicBezTo>
                  <a:cubicBezTo>
                    <a:pt x="2685" y="2581"/>
                    <a:pt x="2675" y="2559"/>
                    <a:pt x="2658" y="2542"/>
                  </a:cubicBezTo>
                  <a:cubicBezTo>
                    <a:pt x="2641" y="2524"/>
                    <a:pt x="2619" y="2515"/>
                    <a:pt x="2594" y="2515"/>
                  </a:cubicBezTo>
                  <a:cubicBezTo>
                    <a:pt x="2570" y="2515"/>
                    <a:pt x="2548" y="2524"/>
                    <a:pt x="2531" y="2541"/>
                  </a:cubicBezTo>
                  <a:cubicBezTo>
                    <a:pt x="2271" y="2799"/>
                    <a:pt x="1926" y="2940"/>
                    <a:pt x="1560" y="2940"/>
                  </a:cubicBezTo>
                  <a:cubicBezTo>
                    <a:pt x="799" y="2940"/>
                    <a:pt x="180" y="2321"/>
                    <a:pt x="180" y="1560"/>
                  </a:cubicBezTo>
                  <a:cubicBezTo>
                    <a:pt x="180" y="799"/>
                    <a:pt x="799" y="181"/>
                    <a:pt x="1560" y="181"/>
                  </a:cubicBezTo>
                  <a:cubicBezTo>
                    <a:pt x="2321" y="181"/>
                    <a:pt x="2940" y="799"/>
                    <a:pt x="2940" y="1560"/>
                  </a:cubicBezTo>
                  <a:cubicBezTo>
                    <a:pt x="2940" y="1813"/>
                    <a:pt x="2871" y="2061"/>
                    <a:pt x="2740" y="2276"/>
                  </a:cubicBezTo>
                  <a:cubicBezTo>
                    <a:pt x="2727" y="2297"/>
                    <a:pt x="2724" y="2321"/>
                    <a:pt x="2729" y="2344"/>
                  </a:cubicBezTo>
                  <a:cubicBezTo>
                    <a:pt x="2735" y="2368"/>
                    <a:pt x="2750" y="2387"/>
                    <a:pt x="2770" y="2400"/>
                  </a:cubicBezTo>
                  <a:cubicBezTo>
                    <a:pt x="2784" y="2408"/>
                    <a:pt x="2800" y="2413"/>
                    <a:pt x="2817" y="2413"/>
                  </a:cubicBezTo>
                  <a:cubicBezTo>
                    <a:pt x="2849" y="2413"/>
                    <a:pt x="2877" y="2397"/>
                    <a:pt x="2894" y="2370"/>
                  </a:cubicBezTo>
                  <a:cubicBezTo>
                    <a:pt x="3042" y="2126"/>
                    <a:pt x="3120" y="1847"/>
                    <a:pt x="3120" y="1560"/>
                  </a:cubicBezTo>
                  <a:cubicBezTo>
                    <a:pt x="3120" y="700"/>
                    <a:pt x="2420" y="0"/>
                    <a:pt x="1560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6"/>
            <p:cNvSpPr>
              <a:spLocks/>
            </p:cNvSpPr>
            <p:nvPr/>
          </p:nvSpPr>
          <p:spPr bwMode="auto">
            <a:xfrm>
              <a:off x="3771901" y="782636"/>
              <a:ext cx="536574" cy="534989"/>
            </a:xfrm>
            <a:custGeom>
              <a:avLst/>
              <a:gdLst>
                <a:gd name="T0" fmla="*/ 780 w 871"/>
                <a:gd name="T1" fmla="*/ 685 h 868"/>
                <a:gd name="T2" fmla="*/ 312 w 871"/>
                <a:gd name="T3" fmla="*/ 685 h 868"/>
                <a:gd name="T4" fmla="*/ 833 w 871"/>
                <a:gd name="T5" fmla="*/ 165 h 868"/>
                <a:gd name="T6" fmla="*/ 833 w 871"/>
                <a:gd name="T7" fmla="*/ 35 h 868"/>
                <a:gd name="T8" fmla="*/ 704 w 871"/>
                <a:gd name="T9" fmla="*/ 35 h 868"/>
                <a:gd name="T10" fmla="*/ 183 w 871"/>
                <a:gd name="T11" fmla="*/ 556 h 868"/>
                <a:gd name="T12" fmla="*/ 183 w 871"/>
                <a:gd name="T13" fmla="*/ 97 h 868"/>
                <a:gd name="T14" fmla="*/ 92 w 871"/>
                <a:gd name="T15" fmla="*/ 6 h 868"/>
                <a:gd name="T16" fmla="*/ 0 w 871"/>
                <a:gd name="T17" fmla="*/ 97 h 868"/>
                <a:gd name="T18" fmla="*/ 0 w 871"/>
                <a:gd name="T19" fmla="*/ 868 h 868"/>
                <a:gd name="T20" fmla="*/ 780 w 871"/>
                <a:gd name="T21" fmla="*/ 868 h 868"/>
                <a:gd name="T22" fmla="*/ 871 w 871"/>
                <a:gd name="T23" fmla="*/ 777 h 868"/>
                <a:gd name="T24" fmla="*/ 780 w 871"/>
                <a:gd name="T25" fmla="*/ 685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1" h="868">
                  <a:moveTo>
                    <a:pt x="780" y="685"/>
                  </a:moveTo>
                  <a:cubicBezTo>
                    <a:pt x="312" y="685"/>
                    <a:pt x="312" y="685"/>
                    <a:pt x="312" y="685"/>
                  </a:cubicBezTo>
                  <a:cubicBezTo>
                    <a:pt x="833" y="165"/>
                    <a:pt x="833" y="165"/>
                    <a:pt x="833" y="165"/>
                  </a:cubicBezTo>
                  <a:cubicBezTo>
                    <a:pt x="869" y="129"/>
                    <a:pt x="869" y="71"/>
                    <a:pt x="833" y="35"/>
                  </a:cubicBezTo>
                  <a:cubicBezTo>
                    <a:pt x="797" y="0"/>
                    <a:pt x="739" y="0"/>
                    <a:pt x="704" y="35"/>
                  </a:cubicBezTo>
                  <a:cubicBezTo>
                    <a:pt x="183" y="556"/>
                    <a:pt x="183" y="556"/>
                    <a:pt x="183" y="556"/>
                  </a:cubicBezTo>
                  <a:cubicBezTo>
                    <a:pt x="183" y="97"/>
                    <a:pt x="183" y="97"/>
                    <a:pt x="183" y="97"/>
                  </a:cubicBezTo>
                  <a:cubicBezTo>
                    <a:pt x="183" y="47"/>
                    <a:pt x="142" y="6"/>
                    <a:pt x="92" y="6"/>
                  </a:cubicBezTo>
                  <a:cubicBezTo>
                    <a:pt x="41" y="6"/>
                    <a:pt x="0" y="47"/>
                    <a:pt x="0" y="97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780" y="868"/>
                    <a:pt x="780" y="868"/>
                    <a:pt x="780" y="868"/>
                  </a:cubicBezTo>
                  <a:cubicBezTo>
                    <a:pt x="830" y="868"/>
                    <a:pt x="871" y="827"/>
                    <a:pt x="871" y="777"/>
                  </a:cubicBezTo>
                  <a:cubicBezTo>
                    <a:pt x="871" y="726"/>
                    <a:pt x="830" y="685"/>
                    <a:pt x="780" y="68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7"/>
            <p:cNvSpPr>
              <a:spLocks/>
            </p:cNvSpPr>
            <p:nvPr/>
          </p:nvSpPr>
          <p:spPr bwMode="auto">
            <a:xfrm>
              <a:off x="3233741" y="1317625"/>
              <a:ext cx="536574" cy="533403"/>
            </a:xfrm>
            <a:custGeom>
              <a:avLst/>
              <a:gdLst>
                <a:gd name="T0" fmla="*/ 92 w 871"/>
                <a:gd name="T1" fmla="*/ 0 h 863"/>
                <a:gd name="T2" fmla="*/ 0 w 871"/>
                <a:gd name="T3" fmla="*/ 92 h 863"/>
                <a:gd name="T4" fmla="*/ 92 w 871"/>
                <a:gd name="T5" fmla="*/ 183 h 863"/>
                <a:gd name="T6" fmla="*/ 559 w 871"/>
                <a:gd name="T7" fmla="*/ 183 h 863"/>
                <a:gd name="T8" fmla="*/ 38 w 871"/>
                <a:gd name="T9" fmla="*/ 704 h 863"/>
                <a:gd name="T10" fmla="*/ 38 w 871"/>
                <a:gd name="T11" fmla="*/ 834 h 863"/>
                <a:gd name="T12" fmla="*/ 103 w 871"/>
                <a:gd name="T13" fmla="*/ 860 h 863"/>
                <a:gd name="T14" fmla="*/ 168 w 871"/>
                <a:gd name="T15" fmla="*/ 834 h 863"/>
                <a:gd name="T16" fmla="*/ 688 w 871"/>
                <a:gd name="T17" fmla="*/ 313 h 863"/>
                <a:gd name="T18" fmla="*/ 688 w 871"/>
                <a:gd name="T19" fmla="*/ 772 h 863"/>
                <a:gd name="T20" fmla="*/ 780 w 871"/>
                <a:gd name="T21" fmla="*/ 863 h 863"/>
                <a:gd name="T22" fmla="*/ 871 w 871"/>
                <a:gd name="T23" fmla="*/ 772 h 863"/>
                <a:gd name="T24" fmla="*/ 871 w 871"/>
                <a:gd name="T25" fmla="*/ 0 h 863"/>
                <a:gd name="T26" fmla="*/ 92 w 871"/>
                <a:gd name="T27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1" h="863">
                  <a:moveTo>
                    <a:pt x="92" y="0"/>
                  </a:move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3"/>
                    <a:pt x="92" y="183"/>
                  </a:cubicBezTo>
                  <a:cubicBezTo>
                    <a:pt x="559" y="183"/>
                    <a:pt x="559" y="183"/>
                    <a:pt x="559" y="183"/>
                  </a:cubicBezTo>
                  <a:cubicBezTo>
                    <a:pt x="38" y="704"/>
                    <a:pt x="38" y="704"/>
                    <a:pt x="38" y="704"/>
                  </a:cubicBezTo>
                  <a:cubicBezTo>
                    <a:pt x="3" y="740"/>
                    <a:pt x="3" y="798"/>
                    <a:pt x="38" y="834"/>
                  </a:cubicBezTo>
                  <a:cubicBezTo>
                    <a:pt x="56" y="851"/>
                    <a:pt x="80" y="860"/>
                    <a:pt x="103" y="860"/>
                  </a:cubicBezTo>
                  <a:cubicBezTo>
                    <a:pt x="127" y="860"/>
                    <a:pt x="150" y="851"/>
                    <a:pt x="168" y="834"/>
                  </a:cubicBezTo>
                  <a:cubicBezTo>
                    <a:pt x="688" y="313"/>
                    <a:pt x="688" y="313"/>
                    <a:pt x="688" y="313"/>
                  </a:cubicBezTo>
                  <a:cubicBezTo>
                    <a:pt x="688" y="772"/>
                    <a:pt x="688" y="772"/>
                    <a:pt x="688" y="772"/>
                  </a:cubicBezTo>
                  <a:cubicBezTo>
                    <a:pt x="688" y="822"/>
                    <a:pt x="730" y="863"/>
                    <a:pt x="780" y="863"/>
                  </a:cubicBezTo>
                  <a:cubicBezTo>
                    <a:pt x="830" y="863"/>
                    <a:pt x="871" y="822"/>
                    <a:pt x="871" y="772"/>
                  </a:cubicBezTo>
                  <a:cubicBezTo>
                    <a:pt x="871" y="0"/>
                    <a:pt x="871" y="0"/>
                    <a:pt x="871" y="0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A0D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Freeform 1"/>
          <p:cNvSpPr/>
          <p:nvPr/>
        </p:nvSpPr>
        <p:spPr bwMode="ltGray">
          <a:xfrm>
            <a:off x="3025036" y="1648926"/>
            <a:ext cx="6112861" cy="3414954"/>
          </a:xfrm>
          <a:custGeom>
            <a:avLst/>
            <a:gdLst>
              <a:gd name="connsiteX0" fmla="*/ 2096134 w 6210971"/>
              <a:gd name="connsiteY0" fmla="*/ 3315242 h 3673181"/>
              <a:gd name="connsiteX1" fmla="*/ 2146238 w 6210971"/>
              <a:gd name="connsiteY1" fmla="*/ 3427976 h 3673181"/>
              <a:gd name="connsiteX2" fmla="*/ 2471915 w 6210971"/>
              <a:gd name="connsiteY2" fmla="*/ 3434239 h 3673181"/>
              <a:gd name="connsiteX3" fmla="*/ 2509493 w 6210971"/>
              <a:gd name="connsiteY3" fmla="*/ 240102 h 3673181"/>
              <a:gd name="connsiteX4" fmla="*/ 6210934 w 6210971"/>
              <a:gd name="connsiteY4" fmla="*/ 215050 h 3673181"/>
              <a:gd name="connsiteX5" fmla="*/ 2434337 w 6210971"/>
              <a:gd name="connsiteY5" fmla="*/ 108579 h 3673181"/>
              <a:gd name="connsiteX6" fmla="*/ 2415548 w 6210971"/>
              <a:gd name="connsiteY6" fmla="*/ 1924853 h 3673181"/>
              <a:gd name="connsiteX7" fmla="*/ 1413465 w 6210971"/>
              <a:gd name="connsiteY7" fmla="*/ 1724436 h 3673181"/>
              <a:gd name="connsiteX8" fmla="*/ 1119104 w 6210971"/>
              <a:gd name="connsiteY8" fmla="*/ 1091872 h 3673181"/>
              <a:gd name="connsiteX9" fmla="*/ 98233 w 6210971"/>
              <a:gd name="connsiteY9" fmla="*/ 1066820 h 3673181"/>
              <a:gd name="connsiteX10" fmla="*/ 98233 w 6210971"/>
              <a:gd name="connsiteY10" fmla="*/ 903981 h 3673181"/>
              <a:gd name="connsiteX0" fmla="*/ 2096134 w 6210971"/>
              <a:gd name="connsiteY0" fmla="*/ 3314116 h 3461003"/>
              <a:gd name="connsiteX1" fmla="*/ 2146238 w 6210971"/>
              <a:gd name="connsiteY1" fmla="*/ 3426850 h 3461003"/>
              <a:gd name="connsiteX2" fmla="*/ 2484441 w 6210971"/>
              <a:gd name="connsiteY2" fmla="*/ 3119962 h 3461003"/>
              <a:gd name="connsiteX3" fmla="*/ 2509493 w 6210971"/>
              <a:gd name="connsiteY3" fmla="*/ 238976 h 3461003"/>
              <a:gd name="connsiteX4" fmla="*/ 6210934 w 6210971"/>
              <a:gd name="connsiteY4" fmla="*/ 213924 h 3461003"/>
              <a:gd name="connsiteX5" fmla="*/ 2434337 w 6210971"/>
              <a:gd name="connsiteY5" fmla="*/ 107453 h 3461003"/>
              <a:gd name="connsiteX6" fmla="*/ 2415548 w 6210971"/>
              <a:gd name="connsiteY6" fmla="*/ 1923727 h 3461003"/>
              <a:gd name="connsiteX7" fmla="*/ 1413465 w 6210971"/>
              <a:gd name="connsiteY7" fmla="*/ 1723310 h 3461003"/>
              <a:gd name="connsiteX8" fmla="*/ 1119104 w 6210971"/>
              <a:gd name="connsiteY8" fmla="*/ 1090746 h 3461003"/>
              <a:gd name="connsiteX9" fmla="*/ 98233 w 6210971"/>
              <a:gd name="connsiteY9" fmla="*/ 1065694 h 3461003"/>
              <a:gd name="connsiteX10" fmla="*/ 98233 w 6210971"/>
              <a:gd name="connsiteY10" fmla="*/ 902855 h 3461003"/>
              <a:gd name="connsiteX0" fmla="*/ 2096134 w 6210971"/>
              <a:gd name="connsiteY0" fmla="*/ 3314116 h 3456610"/>
              <a:gd name="connsiteX1" fmla="*/ 2146238 w 6210971"/>
              <a:gd name="connsiteY1" fmla="*/ 3426850 h 3456610"/>
              <a:gd name="connsiteX2" fmla="*/ 2484441 w 6210971"/>
              <a:gd name="connsiteY2" fmla="*/ 3119962 h 3456610"/>
              <a:gd name="connsiteX3" fmla="*/ 2509493 w 6210971"/>
              <a:gd name="connsiteY3" fmla="*/ 238976 h 3456610"/>
              <a:gd name="connsiteX4" fmla="*/ 6210934 w 6210971"/>
              <a:gd name="connsiteY4" fmla="*/ 213924 h 3456610"/>
              <a:gd name="connsiteX5" fmla="*/ 2434337 w 6210971"/>
              <a:gd name="connsiteY5" fmla="*/ 107453 h 3456610"/>
              <a:gd name="connsiteX6" fmla="*/ 2415548 w 6210971"/>
              <a:gd name="connsiteY6" fmla="*/ 1923727 h 3456610"/>
              <a:gd name="connsiteX7" fmla="*/ 1413465 w 6210971"/>
              <a:gd name="connsiteY7" fmla="*/ 1723310 h 3456610"/>
              <a:gd name="connsiteX8" fmla="*/ 1119104 w 6210971"/>
              <a:gd name="connsiteY8" fmla="*/ 1090746 h 3456610"/>
              <a:gd name="connsiteX9" fmla="*/ 98233 w 6210971"/>
              <a:gd name="connsiteY9" fmla="*/ 1065694 h 3456610"/>
              <a:gd name="connsiteX10" fmla="*/ 98233 w 6210971"/>
              <a:gd name="connsiteY10" fmla="*/ 902855 h 3456610"/>
              <a:gd name="connsiteX0" fmla="*/ 2096134 w 6210971"/>
              <a:gd name="connsiteY0" fmla="*/ 3314116 h 3468616"/>
              <a:gd name="connsiteX1" fmla="*/ 2271498 w 6210971"/>
              <a:gd name="connsiteY1" fmla="*/ 3439376 h 3468616"/>
              <a:gd name="connsiteX2" fmla="*/ 2484441 w 6210971"/>
              <a:gd name="connsiteY2" fmla="*/ 3119962 h 3468616"/>
              <a:gd name="connsiteX3" fmla="*/ 2509493 w 6210971"/>
              <a:gd name="connsiteY3" fmla="*/ 238976 h 3468616"/>
              <a:gd name="connsiteX4" fmla="*/ 6210934 w 6210971"/>
              <a:gd name="connsiteY4" fmla="*/ 213924 h 3468616"/>
              <a:gd name="connsiteX5" fmla="*/ 2434337 w 6210971"/>
              <a:gd name="connsiteY5" fmla="*/ 107453 h 3468616"/>
              <a:gd name="connsiteX6" fmla="*/ 2415548 w 6210971"/>
              <a:gd name="connsiteY6" fmla="*/ 1923727 h 3468616"/>
              <a:gd name="connsiteX7" fmla="*/ 1413465 w 6210971"/>
              <a:gd name="connsiteY7" fmla="*/ 1723310 h 3468616"/>
              <a:gd name="connsiteX8" fmla="*/ 1119104 w 6210971"/>
              <a:gd name="connsiteY8" fmla="*/ 1090746 h 3468616"/>
              <a:gd name="connsiteX9" fmla="*/ 98233 w 6210971"/>
              <a:gd name="connsiteY9" fmla="*/ 1065694 h 3468616"/>
              <a:gd name="connsiteX10" fmla="*/ 98233 w 6210971"/>
              <a:gd name="connsiteY10" fmla="*/ 902855 h 3468616"/>
              <a:gd name="connsiteX0" fmla="*/ 2096134 w 6210971"/>
              <a:gd name="connsiteY0" fmla="*/ 3314116 h 3468616"/>
              <a:gd name="connsiteX1" fmla="*/ 2271498 w 6210971"/>
              <a:gd name="connsiteY1" fmla="*/ 3439376 h 3468616"/>
              <a:gd name="connsiteX2" fmla="*/ 2484441 w 6210971"/>
              <a:gd name="connsiteY2" fmla="*/ 3119962 h 3468616"/>
              <a:gd name="connsiteX3" fmla="*/ 2509493 w 6210971"/>
              <a:gd name="connsiteY3" fmla="*/ 238976 h 3468616"/>
              <a:gd name="connsiteX4" fmla="*/ 6210934 w 6210971"/>
              <a:gd name="connsiteY4" fmla="*/ 213924 h 3468616"/>
              <a:gd name="connsiteX5" fmla="*/ 2434337 w 6210971"/>
              <a:gd name="connsiteY5" fmla="*/ 107453 h 3468616"/>
              <a:gd name="connsiteX6" fmla="*/ 2415548 w 6210971"/>
              <a:gd name="connsiteY6" fmla="*/ 1923727 h 3468616"/>
              <a:gd name="connsiteX7" fmla="*/ 1413465 w 6210971"/>
              <a:gd name="connsiteY7" fmla="*/ 1723310 h 3468616"/>
              <a:gd name="connsiteX8" fmla="*/ 1119104 w 6210971"/>
              <a:gd name="connsiteY8" fmla="*/ 1090746 h 3468616"/>
              <a:gd name="connsiteX9" fmla="*/ 98233 w 6210971"/>
              <a:gd name="connsiteY9" fmla="*/ 1065694 h 3468616"/>
              <a:gd name="connsiteX10" fmla="*/ 98233 w 6210971"/>
              <a:gd name="connsiteY10" fmla="*/ 902855 h 3468616"/>
              <a:gd name="connsiteX0" fmla="*/ 2096134 w 6210971"/>
              <a:gd name="connsiteY0" fmla="*/ 3314116 h 3483931"/>
              <a:gd name="connsiteX1" fmla="*/ 2271498 w 6210971"/>
              <a:gd name="connsiteY1" fmla="*/ 3439376 h 3483931"/>
              <a:gd name="connsiteX2" fmla="*/ 2484441 w 6210971"/>
              <a:gd name="connsiteY2" fmla="*/ 3119962 h 3483931"/>
              <a:gd name="connsiteX3" fmla="*/ 2509493 w 6210971"/>
              <a:gd name="connsiteY3" fmla="*/ 238976 h 3483931"/>
              <a:gd name="connsiteX4" fmla="*/ 6210934 w 6210971"/>
              <a:gd name="connsiteY4" fmla="*/ 213924 h 3483931"/>
              <a:gd name="connsiteX5" fmla="*/ 2434337 w 6210971"/>
              <a:gd name="connsiteY5" fmla="*/ 107453 h 3483931"/>
              <a:gd name="connsiteX6" fmla="*/ 2415548 w 6210971"/>
              <a:gd name="connsiteY6" fmla="*/ 1923727 h 3483931"/>
              <a:gd name="connsiteX7" fmla="*/ 1413465 w 6210971"/>
              <a:gd name="connsiteY7" fmla="*/ 1723310 h 3483931"/>
              <a:gd name="connsiteX8" fmla="*/ 1119104 w 6210971"/>
              <a:gd name="connsiteY8" fmla="*/ 1090746 h 3483931"/>
              <a:gd name="connsiteX9" fmla="*/ 98233 w 6210971"/>
              <a:gd name="connsiteY9" fmla="*/ 1065694 h 3483931"/>
              <a:gd name="connsiteX10" fmla="*/ 98233 w 6210971"/>
              <a:gd name="connsiteY10" fmla="*/ 902855 h 3483931"/>
              <a:gd name="connsiteX0" fmla="*/ 2041704 w 6156541"/>
              <a:gd name="connsiteY0" fmla="*/ 3314116 h 3483931"/>
              <a:gd name="connsiteX1" fmla="*/ 2217068 w 6156541"/>
              <a:gd name="connsiteY1" fmla="*/ 3439376 h 3483931"/>
              <a:gd name="connsiteX2" fmla="*/ 2430011 w 6156541"/>
              <a:gd name="connsiteY2" fmla="*/ 3119962 h 3483931"/>
              <a:gd name="connsiteX3" fmla="*/ 2455063 w 6156541"/>
              <a:gd name="connsiteY3" fmla="*/ 238976 h 3483931"/>
              <a:gd name="connsiteX4" fmla="*/ 6156504 w 6156541"/>
              <a:gd name="connsiteY4" fmla="*/ 213924 h 3483931"/>
              <a:gd name="connsiteX5" fmla="*/ 2379907 w 6156541"/>
              <a:gd name="connsiteY5" fmla="*/ 107453 h 3483931"/>
              <a:gd name="connsiteX6" fmla="*/ 2361118 w 6156541"/>
              <a:gd name="connsiteY6" fmla="*/ 1923727 h 3483931"/>
              <a:gd name="connsiteX7" fmla="*/ 1359035 w 6156541"/>
              <a:gd name="connsiteY7" fmla="*/ 1723310 h 3483931"/>
              <a:gd name="connsiteX8" fmla="*/ 1064674 w 6156541"/>
              <a:gd name="connsiteY8" fmla="*/ 1090746 h 3483931"/>
              <a:gd name="connsiteX9" fmla="*/ 166633 w 6156541"/>
              <a:gd name="connsiteY9" fmla="*/ 1065694 h 3483931"/>
              <a:gd name="connsiteX10" fmla="*/ 43803 w 6156541"/>
              <a:gd name="connsiteY10" fmla="*/ 902855 h 3483931"/>
              <a:gd name="connsiteX0" fmla="*/ 2002335 w 6117172"/>
              <a:gd name="connsiteY0" fmla="*/ 3314116 h 3483931"/>
              <a:gd name="connsiteX1" fmla="*/ 2177699 w 6117172"/>
              <a:gd name="connsiteY1" fmla="*/ 3439376 h 3483931"/>
              <a:gd name="connsiteX2" fmla="*/ 2390642 w 6117172"/>
              <a:gd name="connsiteY2" fmla="*/ 3119962 h 3483931"/>
              <a:gd name="connsiteX3" fmla="*/ 2415694 w 6117172"/>
              <a:gd name="connsiteY3" fmla="*/ 238976 h 3483931"/>
              <a:gd name="connsiteX4" fmla="*/ 6117135 w 6117172"/>
              <a:gd name="connsiteY4" fmla="*/ 213924 h 3483931"/>
              <a:gd name="connsiteX5" fmla="*/ 2340538 w 6117172"/>
              <a:gd name="connsiteY5" fmla="*/ 107453 h 3483931"/>
              <a:gd name="connsiteX6" fmla="*/ 2321749 w 6117172"/>
              <a:gd name="connsiteY6" fmla="*/ 1923727 h 3483931"/>
              <a:gd name="connsiteX7" fmla="*/ 1319666 w 6117172"/>
              <a:gd name="connsiteY7" fmla="*/ 1723310 h 3483931"/>
              <a:gd name="connsiteX8" fmla="*/ 1025305 w 6117172"/>
              <a:gd name="connsiteY8" fmla="*/ 1090746 h 3483931"/>
              <a:gd name="connsiteX9" fmla="*/ 127264 w 6117172"/>
              <a:gd name="connsiteY9" fmla="*/ 1065694 h 3483931"/>
              <a:gd name="connsiteX10" fmla="*/ 4434 w 6117172"/>
              <a:gd name="connsiteY10" fmla="*/ 902855 h 3483931"/>
              <a:gd name="connsiteX0" fmla="*/ 1997901 w 6112738"/>
              <a:gd name="connsiteY0" fmla="*/ 3314116 h 3483931"/>
              <a:gd name="connsiteX1" fmla="*/ 2173265 w 6112738"/>
              <a:gd name="connsiteY1" fmla="*/ 3439376 h 3483931"/>
              <a:gd name="connsiteX2" fmla="*/ 2386208 w 6112738"/>
              <a:gd name="connsiteY2" fmla="*/ 3119962 h 3483931"/>
              <a:gd name="connsiteX3" fmla="*/ 2411260 w 6112738"/>
              <a:gd name="connsiteY3" fmla="*/ 238976 h 3483931"/>
              <a:gd name="connsiteX4" fmla="*/ 6112701 w 6112738"/>
              <a:gd name="connsiteY4" fmla="*/ 213924 h 3483931"/>
              <a:gd name="connsiteX5" fmla="*/ 2336104 w 6112738"/>
              <a:gd name="connsiteY5" fmla="*/ 107453 h 3483931"/>
              <a:gd name="connsiteX6" fmla="*/ 2317315 w 6112738"/>
              <a:gd name="connsiteY6" fmla="*/ 1923727 h 3483931"/>
              <a:gd name="connsiteX7" fmla="*/ 1315232 w 6112738"/>
              <a:gd name="connsiteY7" fmla="*/ 1723310 h 3483931"/>
              <a:gd name="connsiteX8" fmla="*/ 1020871 w 6112738"/>
              <a:gd name="connsiteY8" fmla="*/ 1090746 h 3483931"/>
              <a:gd name="connsiteX9" fmla="*/ 252484 w 6112738"/>
              <a:gd name="connsiteY9" fmla="*/ 1052046 h 3483931"/>
              <a:gd name="connsiteX10" fmla="*/ 0 w 6112738"/>
              <a:gd name="connsiteY10" fmla="*/ 902855 h 3483931"/>
              <a:gd name="connsiteX0" fmla="*/ 1997901 w 6112738"/>
              <a:gd name="connsiteY0" fmla="*/ 3314116 h 3483931"/>
              <a:gd name="connsiteX1" fmla="*/ 2173265 w 6112738"/>
              <a:gd name="connsiteY1" fmla="*/ 3439376 h 3483931"/>
              <a:gd name="connsiteX2" fmla="*/ 2386208 w 6112738"/>
              <a:gd name="connsiteY2" fmla="*/ 3119962 h 3483931"/>
              <a:gd name="connsiteX3" fmla="*/ 2411260 w 6112738"/>
              <a:gd name="connsiteY3" fmla="*/ 238976 h 3483931"/>
              <a:gd name="connsiteX4" fmla="*/ 6112701 w 6112738"/>
              <a:gd name="connsiteY4" fmla="*/ 213924 h 3483931"/>
              <a:gd name="connsiteX5" fmla="*/ 2336104 w 6112738"/>
              <a:gd name="connsiteY5" fmla="*/ 107453 h 3483931"/>
              <a:gd name="connsiteX6" fmla="*/ 2317315 w 6112738"/>
              <a:gd name="connsiteY6" fmla="*/ 1923727 h 3483931"/>
              <a:gd name="connsiteX7" fmla="*/ 1315232 w 6112738"/>
              <a:gd name="connsiteY7" fmla="*/ 1723310 h 3483931"/>
              <a:gd name="connsiteX8" fmla="*/ 1020871 w 6112738"/>
              <a:gd name="connsiteY8" fmla="*/ 1090746 h 3483931"/>
              <a:gd name="connsiteX9" fmla="*/ 252484 w 6112738"/>
              <a:gd name="connsiteY9" fmla="*/ 1052046 h 3483931"/>
              <a:gd name="connsiteX10" fmla="*/ 0 w 6112738"/>
              <a:gd name="connsiteY10" fmla="*/ 902855 h 3483931"/>
              <a:gd name="connsiteX0" fmla="*/ 1997901 w 6112738"/>
              <a:gd name="connsiteY0" fmla="*/ 3314116 h 3483931"/>
              <a:gd name="connsiteX1" fmla="*/ 2173265 w 6112738"/>
              <a:gd name="connsiteY1" fmla="*/ 3439376 h 3483931"/>
              <a:gd name="connsiteX2" fmla="*/ 2386208 w 6112738"/>
              <a:gd name="connsiteY2" fmla="*/ 3119962 h 3483931"/>
              <a:gd name="connsiteX3" fmla="*/ 2411260 w 6112738"/>
              <a:gd name="connsiteY3" fmla="*/ 238976 h 3483931"/>
              <a:gd name="connsiteX4" fmla="*/ 6112701 w 6112738"/>
              <a:gd name="connsiteY4" fmla="*/ 213924 h 3483931"/>
              <a:gd name="connsiteX5" fmla="*/ 2336104 w 6112738"/>
              <a:gd name="connsiteY5" fmla="*/ 107453 h 3483931"/>
              <a:gd name="connsiteX6" fmla="*/ 2317315 w 6112738"/>
              <a:gd name="connsiteY6" fmla="*/ 1923727 h 3483931"/>
              <a:gd name="connsiteX7" fmla="*/ 1315232 w 6112738"/>
              <a:gd name="connsiteY7" fmla="*/ 1723310 h 3483931"/>
              <a:gd name="connsiteX8" fmla="*/ 1020871 w 6112738"/>
              <a:gd name="connsiteY8" fmla="*/ 1090746 h 3483931"/>
              <a:gd name="connsiteX9" fmla="*/ 361666 w 6112738"/>
              <a:gd name="connsiteY9" fmla="*/ 1052046 h 3483931"/>
              <a:gd name="connsiteX10" fmla="*/ 0 w 6112738"/>
              <a:gd name="connsiteY10" fmla="*/ 902855 h 3483931"/>
              <a:gd name="connsiteX0" fmla="*/ 1997901 w 6112738"/>
              <a:gd name="connsiteY0" fmla="*/ 3314116 h 3483931"/>
              <a:gd name="connsiteX1" fmla="*/ 2173265 w 6112738"/>
              <a:gd name="connsiteY1" fmla="*/ 3439376 h 3483931"/>
              <a:gd name="connsiteX2" fmla="*/ 2386208 w 6112738"/>
              <a:gd name="connsiteY2" fmla="*/ 3119962 h 3483931"/>
              <a:gd name="connsiteX3" fmla="*/ 2411260 w 6112738"/>
              <a:gd name="connsiteY3" fmla="*/ 238976 h 3483931"/>
              <a:gd name="connsiteX4" fmla="*/ 6112701 w 6112738"/>
              <a:gd name="connsiteY4" fmla="*/ 213924 h 3483931"/>
              <a:gd name="connsiteX5" fmla="*/ 2336104 w 6112738"/>
              <a:gd name="connsiteY5" fmla="*/ 107453 h 3483931"/>
              <a:gd name="connsiteX6" fmla="*/ 2317315 w 6112738"/>
              <a:gd name="connsiteY6" fmla="*/ 1923727 h 3483931"/>
              <a:gd name="connsiteX7" fmla="*/ 1315232 w 6112738"/>
              <a:gd name="connsiteY7" fmla="*/ 1723310 h 3483931"/>
              <a:gd name="connsiteX8" fmla="*/ 1020871 w 6112738"/>
              <a:gd name="connsiteY8" fmla="*/ 1090746 h 3483931"/>
              <a:gd name="connsiteX9" fmla="*/ 361666 w 6112738"/>
              <a:gd name="connsiteY9" fmla="*/ 1052046 h 3483931"/>
              <a:gd name="connsiteX10" fmla="*/ 0 w 6112738"/>
              <a:gd name="connsiteY10" fmla="*/ 902855 h 3483931"/>
              <a:gd name="connsiteX0" fmla="*/ 1997901 w 6112738"/>
              <a:gd name="connsiteY0" fmla="*/ 3314116 h 3483931"/>
              <a:gd name="connsiteX1" fmla="*/ 2173265 w 6112738"/>
              <a:gd name="connsiteY1" fmla="*/ 3439376 h 3483931"/>
              <a:gd name="connsiteX2" fmla="*/ 2386208 w 6112738"/>
              <a:gd name="connsiteY2" fmla="*/ 3119962 h 3483931"/>
              <a:gd name="connsiteX3" fmla="*/ 2411260 w 6112738"/>
              <a:gd name="connsiteY3" fmla="*/ 238976 h 3483931"/>
              <a:gd name="connsiteX4" fmla="*/ 6112701 w 6112738"/>
              <a:gd name="connsiteY4" fmla="*/ 213924 h 3483931"/>
              <a:gd name="connsiteX5" fmla="*/ 2336104 w 6112738"/>
              <a:gd name="connsiteY5" fmla="*/ 107453 h 3483931"/>
              <a:gd name="connsiteX6" fmla="*/ 2317315 w 6112738"/>
              <a:gd name="connsiteY6" fmla="*/ 1923727 h 3483931"/>
              <a:gd name="connsiteX7" fmla="*/ 1315232 w 6112738"/>
              <a:gd name="connsiteY7" fmla="*/ 1723310 h 3483931"/>
              <a:gd name="connsiteX8" fmla="*/ 1020871 w 6112738"/>
              <a:gd name="connsiteY8" fmla="*/ 1090746 h 3483931"/>
              <a:gd name="connsiteX9" fmla="*/ 361666 w 6112738"/>
              <a:gd name="connsiteY9" fmla="*/ 1052046 h 3483931"/>
              <a:gd name="connsiteX10" fmla="*/ 0 w 6112738"/>
              <a:gd name="connsiteY10" fmla="*/ 902855 h 3483931"/>
              <a:gd name="connsiteX0" fmla="*/ 1997901 w 6112738"/>
              <a:gd name="connsiteY0" fmla="*/ 3314116 h 3483931"/>
              <a:gd name="connsiteX1" fmla="*/ 2173265 w 6112738"/>
              <a:gd name="connsiteY1" fmla="*/ 3439376 h 3483931"/>
              <a:gd name="connsiteX2" fmla="*/ 2386208 w 6112738"/>
              <a:gd name="connsiteY2" fmla="*/ 3119962 h 3483931"/>
              <a:gd name="connsiteX3" fmla="*/ 2411260 w 6112738"/>
              <a:gd name="connsiteY3" fmla="*/ 238976 h 3483931"/>
              <a:gd name="connsiteX4" fmla="*/ 6112701 w 6112738"/>
              <a:gd name="connsiteY4" fmla="*/ 213924 h 3483931"/>
              <a:gd name="connsiteX5" fmla="*/ 2336104 w 6112738"/>
              <a:gd name="connsiteY5" fmla="*/ 107453 h 3483931"/>
              <a:gd name="connsiteX6" fmla="*/ 2317315 w 6112738"/>
              <a:gd name="connsiteY6" fmla="*/ 1923727 h 3483931"/>
              <a:gd name="connsiteX7" fmla="*/ 1315232 w 6112738"/>
              <a:gd name="connsiteY7" fmla="*/ 1723310 h 3483931"/>
              <a:gd name="connsiteX8" fmla="*/ 1020871 w 6112738"/>
              <a:gd name="connsiteY8" fmla="*/ 1090746 h 3483931"/>
              <a:gd name="connsiteX9" fmla="*/ 361666 w 6112738"/>
              <a:gd name="connsiteY9" fmla="*/ 1052046 h 3483931"/>
              <a:gd name="connsiteX10" fmla="*/ 0 w 6112738"/>
              <a:gd name="connsiteY10" fmla="*/ 902855 h 3483931"/>
              <a:gd name="connsiteX0" fmla="*/ 1997901 w 6112738"/>
              <a:gd name="connsiteY0" fmla="*/ 3314116 h 3483931"/>
              <a:gd name="connsiteX1" fmla="*/ 2173265 w 6112738"/>
              <a:gd name="connsiteY1" fmla="*/ 3439376 h 3483931"/>
              <a:gd name="connsiteX2" fmla="*/ 2386208 w 6112738"/>
              <a:gd name="connsiteY2" fmla="*/ 3119962 h 3483931"/>
              <a:gd name="connsiteX3" fmla="*/ 2411260 w 6112738"/>
              <a:gd name="connsiteY3" fmla="*/ 238976 h 3483931"/>
              <a:gd name="connsiteX4" fmla="*/ 6112701 w 6112738"/>
              <a:gd name="connsiteY4" fmla="*/ 213924 h 3483931"/>
              <a:gd name="connsiteX5" fmla="*/ 2336104 w 6112738"/>
              <a:gd name="connsiteY5" fmla="*/ 107453 h 3483931"/>
              <a:gd name="connsiteX6" fmla="*/ 2317315 w 6112738"/>
              <a:gd name="connsiteY6" fmla="*/ 1923727 h 3483931"/>
              <a:gd name="connsiteX7" fmla="*/ 1315232 w 6112738"/>
              <a:gd name="connsiteY7" fmla="*/ 1723310 h 3483931"/>
              <a:gd name="connsiteX8" fmla="*/ 1020871 w 6112738"/>
              <a:gd name="connsiteY8" fmla="*/ 1124865 h 3483931"/>
              <a:gd name="connsiteX9" fmla="*/ 361666 w 6112738"/>
              <a:gd name="connsiteY9" fmla="*/ 1052046 h 3483931"/>
              <a:gd name="connsiteX10" fmla="*/ 0 w 6112738"/>
              <a:gd name="connsiteY10" fmla="*/ 902855 h 3483931"/>
              <a:gd name="connsiteX0" fmla="*/ 1997901 w 6112738"/>
              <a:gd name="connsiteY0" fmla="*/ 3314116 h 3483931"/>
              <a:gd name="connsiteX1" fmla="*/ 2173265 w 6112738"/>
              <a:gd name="connsiteY1" fmla="*/ 3439376 h 3483931"/>
              <a:gd name="connsiteX2" fmla="*/ 2386208 w 6112738"/>
              <a:gd name="connsiteY2" fmla="*/ 3119962 h 3483931"/>
              <a:gd name="connsiteX3" fmla="*/ 2411260 w 6112738"/>
              <a:gd name="connsiteY3" fmla="*/ 238976 h 3483931"/>
              <a:gd name="connsiteX4" fmla="*/ 6112701 w 6112738"/>
              <a:gd name="connsiteY4" fmla="*/ 213924 h 3483931"/>
              <a:gd name="connsiteX5" fmla="*/ 2336104 w 6112738"/>
              <a:gd name="connsiteY5" fmla="*/ 107453 h 3483931"/>
              <a:gd name="connsiteX6" fmla="*/ 2317315 w 6112738"/>
              <a:gd name="connsiteY6" fmla="*/ 1923727 h 3483931"/>
              <a:gd name="connsiteX7" fmla="*/ 1376647 w 6112738"/>
              <a:gd name="connsiteY7" fmla="*/ 1777901 h 3483931"/>
              <a:gd name="connsiteX8" fmla="*/ 1020871 w 6112738"/>
              <a:gd name="connsiteY8" fmla="*/ 1124865 h 3483931"/>
              <a:gd name="connsiteX9" fmla="*/ 361666 w 6112738"/>
              <a:gd name="connsiteY9" fmla="*/ 1052046 h 3483931"/>
              <a:gd name="connsiteX10" fmla="*/ 0 w 6112738"/>
              <a:gd name="connsiteY10" fmla="*/ 902855 h 3483931"/>
              <a:gd name="connsiteX0" fmla="*/ 1997901 w 6112738"/>
              <a:gd name="connsiteY0" fmla="*/ 3310170 h 3479985"/>
              <a:gd name="connsiteX1" fmla="*/ 2173265 w 6112738"/>
              <a:gd name="connsiteY1" fmla="*/ 3435430 h 3479985"/>
              <a:gd name="connsiteX2" fmla="*/ 2386208 w 6112738"/>
              <a:gd name="connsiteY2" fmla="*/ 3116016 h 3479985"/>
              <a:gd name="connsiteX3" fmla="*/ 2411260 w 6112738"/>
              <a:gd name="connsiteY3" fmla="*/ 235030 h 3479985"/>
              <a:gd name="connsiteX4" fmla="*/ 6112701 w 6112738"/>
              <a:gd name="connsiteY4" fmla="*/ 209978 h 3479985"/>
              <a:gd name="connsiteX5" fmla="*/ 2336104 w 6112738"/>
              <a:gd name="connsiteY5" fmla="*/ 103507 h 3479985"/>
              <a:gd name="connsiteX6" fmla="*/ 2324139 w 6112738"/>
              <a:gd name="connsiteY6" fmla="*/ 1865190 h 3479985"/>
              <a:gd name="connsiteX7" fmla="*/ 1376647 w 6112738"/>
              <a:gd name="connsiteY7" fmla="*/ 1773955 h 3479985"/>
              <a:gd name="connsiteX8" fmla="*/ 1020871 w 6112738"/>
              <a:gd name="connsiteY8" fmla="*/ 1120919 h 3479985"/>
              <a:gd name="connsiteX9" fmla="*/ 361666 w 6112738"/>
              <a:gd name="connsiteY9" fmla="*/ 1048100 h 3479985"/>
              <a:gd name="connsiteX10" fmla="*/ 0 w 6112738"/>
              <a:gd name="connsiteY10" fmla="*/ 898909 h 3479985"/>
              <a:gd name="connsiteX0" fmla="*/ 1997901 w 6112738"/>
              <a:gd name="connsiteY0" fmla="*/ 3292050 h 3461865"/>
              <a:gd name="connsiteX1" fmla="*/ 2173265 w 6112738"/>
              <a:gd name="connsiteY1" fmla="*/ 3417310 h 3461865"/>
              <a:gd name="connsiteX2" fmla="*/ 2386208 w 6112738"/>
              <a:gd name="connsiteY2" fmla="*/ 3097896 h 3461865"/>
              <a:gd name="connsiteX3" fmla="*/ 2411260 w 6112738"/>
              <a:gd name="connsiteY3" fmla="*/ 216910 h 3461865"/>
              <a:gd name="connsiteX4" fmla="*/ 6112701 w 6112738"/>
              <a:gd name="connsiteY4" fmla="*/ 191858 h 3461865"/>
              <a:gd name="connsiteX5" fmla="*/ 2336104 w 6112738"/>
              <a:gd name="connsiteY5" fmla="*/ 85387 h 3461865"/>
              <a:gd name="connsiteX6" fmla="*/ 2324139 w 6112738"/>
              <a:gd name="connsiteY6" fmla="*/ 1847070 h 3461865"/>
              <a:gd name="connsiteX7" fmla="*/ 1376647 w 6112738"/>
              <a:gd name="connsiteY7" fmla="*/ 1755835 h 3461865"/>
              <a:gd name="connsiteX8" fmla="*/ 1020871 w 6112738"/>
              <a:gd name="connsiteY8" fmla="*/ 1102799 h 3461865"/>
              <a:gd name="connsiteX9" fmla="*/ 361666 w 6112738"/>
              <a:gd name="connsiteY9" fmla="*/ 1029980 h 3461865"/>
              <a:gd name="connsiteX10" fmla="*/ 0 w 6112738"/>
              <a:gd name="connsiteY10" fmla="*/ 880789 h 3461865"/>
              <a:gd name="connsiteX0" fmla="*/ 1997901 w 6112726"/>
              <a:gd name="connsiteY0" fmla="*/ 3292823 h 3462638"/>
              <a:gd name="connsiteX1" fmla="*/ 2173265 w 6112726"/>
              <a:gd name="connsiteY1" fmla="*/ 3418083 h 3462638"/>
              <a:gd name="connsiteX2" fmla="*/ 2386208 w 6112726"/>
              <a:gd name="connsiteY2" fmla="*/ 3098669 h 3462638"/>
              <a:gd name="connsiteX3" fmla="*/ 2411260 w 6112726"/>
              <a:gd name="connsiteY3" fmla="*/ 217683 h 3462638"/>
              <a:gd name="connsiteX4" fmla="*/ 6112701 w 6112726"/>
              <a:gd name="connsiteY4" fmla="*/ 192631 h 3462638"/>
              <a:gd name="connsiteX5" fmla="*/ 2349752 w 6112726"/>
              <a:gd name="connsiteY5" fmla="*/ 106631 h 3462638"/>
              <a:gd name="connsiteX6" fmla="*/ 2324139 w 6112726"/>
              <a:gd name="connsiteY6" fmla="*/ 1847843 h 3462638"/>
              <a:gd name="connsiteX7" fmla="*/ 1376647 w 6112726"/>
              <a:gd name="connsiteY7" fmla="*/ 1756608 h 3462638"/>
              <a:gd name="connsiteX8" fmla="*/ 1020871 w 6112726"/>
              <a:gd name="connsiteY8" fmla="*/ 1103572 h 3462638"/>
              <a:gd name="connsiteX9" fmla="*/ 361666 w 6112726"/>
              <a:gd name="connsiteY9" fmla="*/ 1030753 h 3462638"/>
              <a:gd name="connsiteX10" fmla="*/ 0 w 6112726"/>
              <a:gd name="connsiteY10" fmla="*/ 881562 h 3462638"/>
              <a:gd name="connsiteX0" fmla="*/ 1997901 w 6112726"/>
              <a:gd name="connsiteY0" fmla="*/ 3292823 h 3462638"/>
              <a:gd name="connsiteX1" fmla="*/ 2173265 w 6112726"/>
              <a:gd name="connsiteY1" fmla="*/ 3418083 h 3462638"/>
              <a:gd name="connsiteX2" fmla="*/ 2386208 w 6112726"/>
              <a:gd name="connsiteY2" fmla="*/ 3098669 h 3462638"/>
              <a:gd name="connsiteX3" fmla="*/ 2411260 w 6112726"/>
              <a:gd name="connsiteY3" fmla="*/ 217683 h 3462638"/>
              <a:gd name="connsiteX4" fmla="*/ 6112701 w 6112726"/>
              <a:gd name="connsiteY4" fmla="*/ 192631 h 3462638"/>
              <a:gd name="connsiteX5" fmla="*/ 2349752 w 6112726"/>
              <a:gd name="connsiteY5" fmla="*/ 106631 h 3462638"/>
              <a:gd name="connsiteX6" fmla="*/ 2303667 w 6112726"/>
              <a:gd name="connsiteY6" fmla="*/ 1820548 h 3462638"/>
              <a:gd name="connsiteX7" fmla="*/ 1376647 w 6112726"/>
              <a:gd name="connsiteY7" fmla="*/ 1756608 h 3462638"/>
              <a:gd name="connsiteX8" fmla="*/ 1020871 w 6112726"/>
              <a:gd name="connsiteY8" fmla="*/ 1103572 h 3462638"/>
              <a:gd name="connsiteX9" fmla="*/ 361666 w 6112726"/>
              <a:gd name="connsiteY9" fmla="*/ 1030753 h 3462638"/>
              <a:gd name="connsiteX10" fmla="*/ 0 w 6112726"/>
              <a:gd name="connsiteY10" fmla="*/ 881562 h 3462638"/>
              <a:gd name="connsiteX0" fmla="*/ 1997901 w 6112726"/>
              <a:gd name="connsiteY0" fmla="*/ 3292823 h 3462638"/>
              <a:gd name="connsiteX1" fmla="*/ 2173265 w 6112726"/>
              <a:gd name="connsiteY1" fmla="*/ 3418083 h 3462638"/>
              <a:gd name="connsiteX2" fmla="*/ 2386208 w 6112726"/>
              <a:gd name="connsiteY2" fmla="*/ 3098669 h 3462638"/>
              <a:gd name="connsiteX3" fmla="*/ 2411260 w 6112726"/>
              <a:gd name="connsiteY3" fmla="*/ 217683 h 3462638"/>
              <a:gd name="connsiteX4" fmla="*/ 6112701 w 6112726"/>
              <a:gd name="connsiteY4" fmla="*/ 192631 h 3462638"/>
              <a:gd name="connsiteX5" fmla="*/ 2349752 w 6112726"/>
              <a:gd name="connsiteY5" fmla="*/ 106631 h 3462638"/>
              <a:gd name="connsiteX6" fmla="*/ 2303667 w 6112726"/>
              <a:gd name="connsiteY6" fmla="*/ 1820548 h 3462638"/>
              <a:gd name="connsiteX7" fmla="*/ 1376647 w 6112726"/>
              <a:gd name="connsiteY7" fmla="*/ 1756608 h 3462638"/>
              <a:gd name="connsiteX8" fmla="*/ 1020871 w 6112726"/>
              <a:gd name="connsiteY8" fmla="*/ 1103572 h 3462638"/>
              <a:gd name="connsiteX9" fmla="*/ 361666 w 6112726"/>
              <a:gd name="connsiteY9" fmla="*/ 1030753 h 3462638"/>
              <a:gd name="connsiteX10" fmla="*/ 0 w 6112726"/>
              <a:gd name="connsiteY10" fmla="*/ 881562 h 3462638"/>
              <a:gd name="connsiteX0" fmla="*/ 1997901 w 6112726"/>
              <a:gd name="connsiteY0" fmla="*/ 3292823 h 3462638"/>
              <a:gd name="connsiteX1" fmla="*/ 2173265 w 6112726"/>
              <a:gd name="connsiteY1" fmla="*/ 3418083 h 3462638"/>
              <a:gd name="connsiteX2" fmla="*/ 2386208 w 6112726"/>
              <a:gd name="connsiteY2" fmla="*/ 3098669 h 3462638"/>
              <a:gd name="connsiteX3" fmla="*/ 2411260 w 6112726"/>
              <a:gd name="connsiteY3" fmla="*/ 217683 h 3462638"/>
              <a:gd name="connsiteX4" fmla="*/ 6112701 w 6112726"/>
              <a:gd name="connsiteY4" fmla="*/ 192631 h 3462638"/>
              <a:gd name="connsiteX5" fmla="*/ 2349752 w 6112726"/>
              <a:gd name="connsiteY5" fmla="*/ 106631 h 3462638"/>
              <a:gd name="connsiteX6" fmla="*/ 2303667 w 6112726"/>
              <a:gd name="connsiteY6" fmla="*/ 1820548 h 3462638"/>
              <a:gd name="connsiteX7" fmla="*/ 1376647 w 6112726"/>
              <a:gd name="connsiteY7" fmla="*/ 1756608 h 3462638"/>
              <a:gd name="connsiteX8" fmla="*/ 1020871 w 6112726"/>
              <a:gd name="connsiteY8" fmla="*/ 1103572 h 3462638"/>
              <a:gd name="connsiteX9" fmla="*/ 361666 w 6112726"/>
              <a:gd name="connsiteY9" fmla="*/ 1030753 h 3462638"/>
              <a:gd name="connsiteX10" fmla="*/ 0 w 6112726"/>
              <a:gd name="connsiteY10" fmla="*/ 881562 h 3462638"/>
              <a:gd name="connsiteX0" fmla="*/ 1997901 w 6114298"/>
              <a:gd name="connsiteY0" fmla="*/ 3324811 h 3496877"/>
              <a:gd name="connsiteX1" fmla="*/ 2173265 w 6114298"/>
              <a:gd name="connsiteY1" fmla="*/ 3450071 h 3496877"/>
              <a:gd name="connsiteX2" fmla="*/ 2386208 w 6114298"/>
              <a:gd name="connsiteY2" fmla="*/ 3130657 h 3496877"/>
              <a:gd name="connsiteX3" fmla="*/ 2813869 w 6114298"/>
              <a:gd name="connsiteY3" fmla="*/ 208727 h 3496877"/>
              <a:gd name="connsiteX4" fmla="*/ 6112701 w 6114298"/>
              <a:gd name="connsiteY4" fmla="*/ 224619 h 3496877"/>
              <a:gd name="connsiteX5" fmla="*/ 2349752 w 6114298"/>
              <a:gd name="connsiteY5" fmla="*/ 138619 h 3496877"/>
              <a:gd name="connsiteX6" fmla="*/ 2303667 w 6114298"/>
              <a:gd name="connsiteY6" fmla="*/ 1852536 h 3496877"/>
              <a:gd name="connsiteX7" fmla="*/ 1376647 w 6114298"/>
              <a:gd name="connsiteY7" fmla="*/ 1788596 h 3496877"/>
              <a:gd name="connsiteX8" fmla="*/ 1020871 w 6114298"/>
              <a:gd name="connsiteY8" fmla="*/ 1135560 h 3496877"/>
              <a:gd name="connsiteX9" fmla="*/ 361666 w 6114298"/>
              <a:gd name="connsiteY9" fmla="*/ 1062741 h 3496877"/>
              <a:gd name="connsiteX10" fmla="*/ 0 w 6114298"/>
              <a:gd name="connsiteY10" fmla="*/ 913550 h 3496877"/>
              <a:gd name="connsiteX0" fmla="*/ 1997901 w 6114072"/>
              <a:gd name="connsiteY0" fmla="*/ 3217307 h 3389373"/>
              <a:gd name="connsiteX1" fmla="*/ 2173265 w 6114072"/>
              <a:gd name="connsiteY1" fmla="*/ 3342567 h 3389373"/>
              <a:gd name="connsiteX2" fmla="*/ 2386208 w 6114072"/>
              <a:gd name="connsiteY2" fmla="*/ 3023153 h 3389373"/>
              <a:gd name="connsiteX3" fmla="*/ 2813869 w 6114072"/>
              <a:gd name="connsiteY3" fmla="*/ 101223 h 3389373"/>
              <a:gd name="connsiteX4" fmla="*/ 6112701 w 6114072"/>
              <a:gd name="connsiteY4" fmla="*/ 117115 h 3389373"/>
              <a:gd name="connsiteX5" fmla="*/ 2349752 w 6114072"/>
              <a:gd name="connsiteY5" fmla="*/ 31115 h 3389373"/>
              <a:gd name="connsiteX6" fmla="*/ 2303667 w 6114072"/>
              <a:gd name="connsiteY6" fmla="*/ 1745032 h 3389373"/>
              <a:gd name="connsiteX7" fmla="*/ 1376647 w 6114072"/>
              <a:gd name="connsiteY7" fmla="*/ 1681092 h 3389373"/>
              <a:gd name="connsiteX8" fmla="*/ 1020871 w 6114072"/>
              <a:gd name="connsiteY8" fmla="*/ 1028056 h 3389373"/>
              <a:gd name="connsiteX9" fmla="*/ 361666 w 6114072"/>
              <a:gd name="connsiteY9" fmla="*/ 955237 h 3389373"/>
              <a:gd name="connsiteX10" fmla="*/ 0 w 6114072"/>
              <a:gd name="connsiteY10" fmla="*/ 806046 h 3389373"/>
              <a:gd name="connsiteX0" fmla="*/ 1997901 w 6112848"/>
              <a:gd name="connsiteY0" fmla="*/ 3217307 h 3389373"/>
              <a:gd name="connsiteX1" fmla="*/ 2173265 w 6112848"/>
              <a:gd name="connsiteY1" fmla="*/ 3342567 h 3389373"/>
              <a:gd name="connsiteX2" fmla="*/ 2386208 w 6112848"/>
              <a:gd name="connsiteY2" fmla="*/ 3023153 h 3389373"/>
              <a:gd name="connsiteX3" fmla="*/ 2506795 w 6112848"/>
              <a:gd name="connsiteY3" fmla="*/ 101223 h 3389373"/>
              <a:gd name="connsiteX4" fmla="*/ 6112701 w 6112848"/>
              <a:gd name="connsiteY4" fmla="*/ 117115 h 3389373"/>
              <a:gd name="connsiteX5" fmla="*/ 2349752 w 6112848"/>
              <a:gd name="connsiteY5" fmla="*/ 31115 h 3389373"/>
              <a:gd name="connsiteX6" fmla="*/ 2303667 w 6112848"/>
              <a:gd name="connsiteY6" fmla="*/ 1745032 h 3389373"/>
              <a:gd name="connsiteX7" fmla="*/ 1376647 w 6112848"/>
              <a:gd name="connsiteY7" fmla="*/ 1681092 h 3389373"/>
              <a:gd name="connsiteX8" fmla="*/ 1020871 w 6112848"/>
              <a:gd name="connsiteY8" fmla="*/ 1028056 h 3389373"/>
              <a:gd name="connsiteX9" fmla="*/ 361666 w 6112848"/>
              <a:gd name="connsiteY9" fmla="*/ 955237 h 3389373"/>
              <a:gd name="connsiteX10" fmla="*/ 0 w 6112848"/>
              <a:gd name="connsiteY10" fmla="*/ 806046 h 3389373"/>
              <a:gd name="connsiteX0" fmla="*/ 1997901 w 6112870"/>
              <a:gd name="connsiteY0" fmla="*/ 3323800 h 3473784"/>
              <a:gd name="connsiteX1" fmla="*/ 2173265 w 6112870"/>
              <a:gd name="connsiteY1" fmla="*/ 3449060 h 3473784"/>
              <a:gd name="connsiteX2" fmla="*/ 2427151 w 6112870"/>
              <a:gd name="connsiteY2" fmla="*/ 3115999 h 3473784"/>
              <a:gd name="connsiteX3" fmla="*/ 2506795 w 6112870"/>
              <a:gd name="connsiteY3" fmla="*/ 207716 h 3473784"/>
              <a:gd name="connsiteX4" fmla="*/ 6112701 w 6112870"/>
              <a:gd name="connsiteY4" fmla="*/ 223608 h 3473784"/>
              <a:gd name="connsiteX5" fmla="*/ 2349752 w 6112870"/>
              <a:gd name="connsiteY5" fmla="*/ 137608 h 3473784"/>
              <a:gd name="connsiteX6" fmla="*/ 2303667 w 6112870"/>
              <a:gd name="connsiteY6" fmla="*/ 1851525 h 3473784"/>
              <a:gd name="connsiteX7" fmla="*/ 1376647 w 6112870"/>
              <a:gd name="connsiteY7" fmla="*/ 1787585 h 3473784"/>
              <a:gd name="connsiteX8" fmla="*/ 1020871 w 6112870"/>
              <a:gd name="connsiteY8" fmla="*/ 1134549 h 3473784"/>
              <a:gd name="connsiteX9" fmla="*/ 361666 w 6112870"/>
              <a:gd name="connsiteY9" fmla="*/ 1061730 h 3473784"/>
              <a:gd name="connsiteX10" fmla="*/ 0 w 6112870"/>
              <a:gd name="connsiteY10" fmla="*/ 912539 h 3473784"/>
              <a:gd name="connsiteX0" fmla="*/ 1997901 w 6112870"/>
              <a:gd name="connsiteY0" fmla="*/ 3323800 h 3482539"/>
              <a:gd name="connsiteX1" fmla="*/ 2221032 w 6112870"/>
              <a:gd name="connsiteY1" fmla="*/ 3462708 h 3482539"/>
              <a:gd name="connsiteX2" fmla="*/ 2427151 w 6112870"/>
              <a:gd name="connsiteY2" fmla="*/ 3115999 h 3482539"/>
              <a:gd name="connsiteX3" fmla="*/ 2506795 w 6112870"/>
              <a:gd name="connsiteY3" fmla="*/ 207716 h 3482539"/>
              <a:gd name="connsiteX4" fmla="*/ 6112701 w 6112870"/>
              <a:gd name="connsiteY4" fmla="*/ 223608 h 3482539"/>
              <a:gd name="connsiteX5" fmla="*/ 2349752 w 6112870"/>
              <a:gd name="connsiteY5" fmla="*/ 137608 h 3482539"/>
              <a:gd name="connsiteX6" fmla="*/ 2303667 w 6112870"/>
              <a:gd name="connsiteY6" fmla="*/ 1851525 h 3482539"/>
              <a:gd name="connsiteX7" fmla="*/ 1376647 w 6112870"/>
              <a:gd name="connsiteY7" fmla="*/ 1787585 h 3482539"/>
              <a:gd name="connsiteX8" fmla="*/ 1020871 w 6112870"/>
              <a:gd name="connsiteY8" fmla="*/ 1134549 h 3482539"/>
              <a:gd name="connsiteX9" fmla="*/ 361666 w 6112870"/>
              <a:gd name="connsiteY9" fmla="*/ 1061730 h 3482539"/>
              <a:gd name="connsiteX10" fmla="*/ 0 w 6112870"/>
              <a:gd name="connsiteY10" fmla="*/ 912539 h 3482539"/>
              <a:gd name="connsiteX0" fmla="*/ 1997901 w 6112870"/>
              <a:gd name="connsiteY0" fmla="*/ 3323800 h 3499796"/>
              <a:gd name="connsiteX1" fmla="*/ 2221032 w 6112870"/>
              <a:gd name="connsiteY1" fmla="*/ 3462708 h 3499796"/>
              <a:gd name="connsiteX2" fmla="*/ 2427151 w 6112870"/>
              <a:gd name="connsiteY2" fmla="*/ 3115999 h 3499796"/>
              <a:gd name="connsiteX3" fmla="*/ 2506795 w 6112870"/>
              <a:gd name="connsiteY3" fmla="*/ 207716 h 3499796"/>
              <a:gd name="connsiteX4" fmla="*/ 6112701 w 6112870"/>
              <a:gd name="connsiteY4" fmla="*/ 223608 h 3499796"/>
              <a:gd name="connsiteX5" fmla="*/ 2349752 w 6112870"/>
              <a:gd name="connsiteY5" fmla="*/ 137608 h 3499796"/>
              <a:gd name="connsiteX6" fmla="*/ 2303667 w 6112870"/>
              <a:gd name="connsiteY6" fmla="*/ 1851525 h 3499796"/>
              <a:gd name="connsiteX7" fmla="*/ 1376647 w 6112870"/>
              <a:gd name="connsiteY7" fmla="*/ 1787585 h 3499796"/>
              <a:gd name="connsiteX8" fmla="*/ 1020871 w 6112870"/>
              <a:gd name="connsiteY8" fmla="*/ 1134549 h 3499796"/>
              <a:gd name="connsiteX9" fmla="*/ 361666 w 6112870"/>
              <a:gd name="connsiteY9" fmla="*/ 1061730 h 3499796"/>
              <a:gd name="connsiteX10" fmla="*/ 0 w 6112870"/>
              <a:gd name="connsiteY10" fmla="*/ 912539 h 3499796"/>
              <a:gd name="connsiteX0" fmla="*/ 1997901 w 6112870"/>
              <a:gd name="connsiteY0" fmla="*/ 3303601 h 3470833"/>
              <a:gd name="connsiteX1" fmla="*/ 2221032 w 6112870"/>
              <a:gd name="connsiteY1" fmla="*/ 3442509 h 3470833"/>
              <a:gd name="connsiteX2" fmla="*/ 2406680 w 6112870"/>
              <a:gd name="connsiteY2" fmla="*/ 2822845 h 3470833"/>
              <a:gd name="connsiteX3" fmla="*/ 2506795 w 6112870"/>
              <a:gd name="connsiteY3" fmla="*/ 187517 h 3470833"/>
              <a:gd name="connsiteX4" fmla="*/ 6112701 w 6112870"/>
              <a:gd name="connsiteY4" fmla="*/ 203409 h 3470833"/>
              <a:gd name="connsiteX5" fmla="*/ 2349752 w 6112870"/>
              <a:gd name="connsiteY5" fmla="*/ 117409 h 3470833"/>
              <a:gd name="connsiteX6" fmla="*/ 2303667 w 6112870"/>
              <a:gd name="connsiteY6" fmla="*/ 1831326 h 3470833"/>
              <a:gd name="connsiteX7" fmla="*/ 1376647 w 6112870"/>
              <a:gd name="connsiteY7" fmla="*/ 1767386 h 3470833"/>
              <a:gd name="connsiteX8" fmla="*/ 1020871 w 6112870"/>
              <a:gd name="connsiteY8" fmla="*/ 1114350 h 3470833"/>
              <a:gd name="connsiteX9" fmla="*/ 361666 w 6112870"/>
              <a:gd name="connsiteY9" fmla="*/ 1041531 h 3470833"/>
              <a:gd name="connsiteX10" fmla="*/ 0 w 6112870"/>
              <a:gd name="connsiteY10" fmla="*/ 892340 h 3470833"/>
              <a:gd name="connsiteX0" fmla="*/ 1997901 w 6112870"/>
              <a:gd name="connsiteY0" fmla="*/ 3303601 h 3453811"/>
              <a:gd name="connsiteX1" fmla="*/ 2350686 w 6112870"/>
              <a:gd name="connsiteY1" fmla="*/ 3422037 h 3453811"/>
              <a:gd name="connsiteX2" fmla="*/ 2406680 w 6112870"/>
              <a:gd name="connsiteY2" fmla="*/ 2822845 h 3453811"/>
              <a:gd name="connsiteX3" fmla="*/ 2506795 w 6112870"/>
              <a:gd name="connsiteY3" fmla="*/ 187517 h 3453811"/>
              <a:gd name="connsiteX4" fmla="*/ 6112701 w 6112870"/>
              <a:gd name="connsiteY4" fmla="*/ 203409 h 3453811"/>
              <a:gd name="connsiteX5" fmla="*/ 2349752 w 6112870"/>
              <a:gd name="connsiteY5" fmla="*/ 117409 h 3453811"/>
              <a:gd name="connsiteX6" fmla="*/ 2303667 w 6112870"/>
              <a:gd name="connsiteY6" fmla="*/ 1831326 h 3453811"/>
              <a:gd name="connsiteX7" fmla="*/ 1376647 w 6112870"/>
              <a:gd name="connsiteY7" fmla="*/ 1767386 h 3453811"/>
              <a:gd name="connsiteX8" fmla="*/ 1020871 w 6112870"/>
              <a:gd name="connsiteY8" fmla="*/ 1114350 h 3453811"/>
              <a:gd name="connsiteX9" fmla="*/ 361666 w 6112870"/>
              <a:gd name="connsiteY9" fmla="*/ 1041531 h 3453811"/>
              <a:gd name="connsiteX10" fmla="*/ 0 w 6112870"/>
              <a:gd name="connsiteY10" fmla="*/ 892340 h 3453811"/>
              <a:gd name="connsiteX0" fmla="*/ 1997901 w 6112870"/>
              <a:gd name="connsiteY0" fmla="*/ 3303601 h 3442057"/>
              <a:gd name="connsiteX1" fmla="*/ 2350686 w 6112870"/>
              <a:gd name="connsiteY1" fmla="*/ 3422037 h 3442057"/>
              <a:gd name="connsiteX2" fmla="*/ 2406680 w 6112870"/>
              <a:gd name="connsiteY2" fmla="*/ 2822845 h 3442057"/>
              <a:gd name="connsiteX3" fmla="*/ 2506795 w 6112870"/>
              <a:gd name="connsiteY3" fmla="*/ 187517 h 3442057"/>
              <a:gd name="connsiteX4" fmla="*/ 6112701 w 6112870"/>
              <a:gd name="connsiteY4" fmla="*/ 203409 h 3442057"/>
              <a:gd name="connsiteX5" fmla="*/ 2349752 w 6112870"/>
              <a:gd name="connsiteY5" fmla="*/ 117409 h 3442057"/>
              <a:gd name="connsiteX6" fmla="*/ 2303667 w 6112870"/>
              <a:gd name="connsiteY6" fmla="*/ 1831326 h 3442057"/>
              <a:gd name="connsiteX7" fmla="*/ 1376647 w 6112870"/>
              <a:gd name="connsiteY7" fmla="*/ 1767386 h 3442057"/>
              <a:gd name="connsiteX8" fmla="*/ 1020871 w 6112870"/>
              <a:gd name="connsiteY8" fmla="*/ 1114350 h 3442057"/>
              <a:gd name="connsiteX9" fmla="*/ 361666 w 6112870"/>
              <a:gd name="connsiteY9" fmla="*/ 1041531 h 3442057"/>
              <a:gd name="connsiteX10" fmla="*/ 0 w 6112870"/>
              <a:gd name="connsiteY10" fmla="*/ 892340 h 3442057"/>
              <a:gd name="connsiteX0" fmla="*/ 1997901 w 6112870"/>
              <a:gd name="connsiteY0" fmla="*/ 3303601 h 3453647"/>
              <a:gd name="connsiteX1" fmla="*/ 2316567 w 6112870"/>
              <a:gd name="connsiteY1" fmla="*/ 3435685 h 3453647"/>
              <a:gd name="connsiteX2" fmla="*/ 2406680 w 6112870"/>
              <a:gd name="connsiteY2" fmla="*/ 2822845 h 3453647"/>
              <a:gd name="connsiteX3" fmla="*/ 2506795 w 6112870"/>
              <a:gd name="connsiteY3" fmla="*/ 187517 h 3453647"/>
              <a:gd name="connsiteX4" fmla="*/ 6112701 w 6112870"/>
              <a:gd name="connsiteY4" fmla="*/ 203409 h 3453647"/>
              <a:gd name="connsiteX5" fmla="*/ 2349752 w 6112870"/>
              <a:gd name="connsiteY5" fmla="*/ 117409 h 3453647"/>
              <a:gd name="connsiteX6" fmla="*/ 2303667 w 6112870"/>
              <a:gd name="connsiteY6" fmla="*/ 1831326 h 3453647"/>
              <a:gd name="connsiteX7" fmla="*/ 1376647 w 6112870"/>
              <a:gd name="connsiteY7" fmla="*/ 1767386 h 3453647"/>
              <a:gd name="connsiteX8" fmla="*/ 1020871 w 6112870"/>
              <a:gd name="connsiteY8" fmla="*/ 1114350 h 3453647"/>
              <a:gd name="connsiteX9" fmla="*/ 361666 w 6112870"/>
              <a:gd name="connsiteY9" fmla="*/ 1041531 h 3453647"/>
              <a:gd name="connsiteX10" fmla="*/ 0 w 6112870"/>
              <a:gd name="connsiteY10" fmla="*/ 892340 h 3453647"/>
              <a:gd name="connsiteX0" fmla="*/ 1997901 w 6112870"/>
              <a:gd name="connsiteY0" fmla="*/ 3303601 h 3438170"/>
              <a:gd name="connsiteX1" fmla="*/ 2316567 w 6112870"/>
              <a:gd name="connsiteY1" fmla="*/ 3435685 h 3438170"/>
              <a:gd name="connsiteX2" fmla="*/ 2406680 w 6112870"/>
              <a:gd name="connsiteY2" fmla="*/ 2822845 h 3438170"/>
              <a:gd name="connsiteX3" fmla="*/ 2506795 w 6112870"/>
              <a:gd name="connsiteY3" fmla="*/ 187517 h 3438170"/>
              <a:gd name="connsiteX4" fmla="*/ 6112701 w 6112870"/>
              <a:gd name="connsiteY4" fmla="*/ 203409 h 3438170"/>
              <a:gd name="connsiteX5" fmla="*/ 2349752 w 6112870"/>
              <a:gd name="connsiteY5" fmla="*/ 117409 h 3438170"/>
              <a:gd name="connsiteX6" fmla="*/ 2303667 w 6112870"/>
              <a:gd name="connsiteY6" fmla="*/ 1831326 h 3438170"/>
              <a:gd name="connsiteX7" fmla="*/ 1376647 w 6112870"/>
              <a:gd name="connsiteY7" fmla="*/ 1767386 h 3438170"/>
              <a:gd name="connsiteX8" fmla="*/ 1020871 w 6112870"/>
              <a:gd name="connsiteY8" fmla="*/ 1114350 h 3438170"/>
              <a:gd name="connsiteX9" fmla="*/ 361666 w 6112870"/>
              <a:gd name="connsiteY9" fmla="*/ 1041531 h 3438170"/>
              <a:gd name="connsiteX10" fmla="*/ 0 w 6112870"/>
              <a:gd name="connsiteY10" fmla="*/ 892340 h 3438170"/>
              <a:gd name="connsiteX0" fmla="*/ 1997901 w 6112870"/>
              <a:gd name="connsiteY0" fmla="*/ 3303601 h 3444545"/>
              <a:gd name="connsiteX1" fmla="*/ 2316567 w 6112870"/>
              <a:gd name="connsiteY1" fmla="*/ 3435685 h 3444545"/>
              <a:gd name="connsiteX2" fmla="*/ 2406680 w 6112870"/>
              <a:gd name="connsiteY2" fmla="*/ 2822845 h 3444545"/>
              <a:gd name="connsiteX3" fmla="*/ 2506795 w 6112870"/>
              <a:gd name="connsiteY3" fmla="*/ 187517 h 3444545"/>
              <a:gd name="connsiteX4" fmla="*/ 6112701 w 6112870"/>
              <a:gd name="connsiteY4" fmla="*/ 203409 h 3444545"/>
              <a:gd name="connsiteX5" fmla="*/ 2349752 w 6112870"/>
              <a:gd name="connsiteY5" fmla="*/ 117409 h 3444545"/>
              <a:gd name="connsiteX6" fmla="*/ 2303667 w 6112870"/>
              <a:gd name="connsiteY6" fmla="*/ 1831326 h 3444545"/>
              <a:gd name="connsiteX7" fmla="*/ 1376647 w 6112870"/>
              <a:gd name="connsiteY7" fmla="*/ 1767386 h 3444545"/>
              <a:gd name="connsiteX8" fmla="*/ 1020871 w 6112870"/>
              <a:gd name="connsiteY8" fmla="*/ 1114350 h 3444545"/>
              <a:gd name="connsiteX9" fmla="*/ 361666 w 6112870"/>
              <a:gd name="connsiteY9" fmla="*/ 1041531 h 3444545"/>
              <a:gd name="connsiteX10" fmla="*/ 0 w 6112870"/>
              <a:gd name="connsiteY10" fmla="*/ 892340 h 3444545"/>
              <a:gd name="connsiteX0" fmla="*/ 1997901 w 6112870"/>
              <a:gd name="connsiteY0" fmla="*/ 3277347 h 3474863"/>
              <a:gd name="connsiteX1" fmla="*/ 2316567 w 6112870"/>
              <a:gd name="connsiteY1" fmla="*/ 3409431 h 3474863"/>
              <a:gd name="connsiteX2" fmla="*/ 2420328 w 6112870"/>
              <a:gd name="connsiteY2" fmla="*/ 2441750 h 3474863"/>
              <a:gd name="connsiteX3" fmla="*/ 2506795 w 6112870"/>
              <a:gd name="connsiteY3" fmla="*/ 161263 h 3474863"/>
              <a:gd name="connsiteX4" fmla="*/ 6112701 w 6112870"/>
              <a:gd name="connsiteY4" fmla="*/ 177155 h 3474863"/>
              <a:gd name="connsiteX5" fmla="*/ 2349752 w 6112870"/>
              <a:gd name="connsiteY5" fmla="*/ 91155 h 3474863"/>
              <a:gd name="connsiteX6" fmla="*/ 2303667 w 6112870"/>
              <a:gd name="connsiteY6" fmla="*/ 1805072 h 3474863"/>
              <a:gd name="connsiteX7" fmla="*/ 1376647 w 6112870"/>
              <a:gd name="connsiteY7" fmla="*/ 1741132 h 3474863"/>
              <a:gd name="connsiteX8" fmla="*/ 1020871 w 6112870"/>
              <a:gd name="connsiteY8" fmla="*/ 1088096 h 3474863"/>
              <a:gd name="connsiteX9" fmla="*/ 361666 w 6112870"/>
              <a:gd name="connsiteY9" fmla="*/ 1015277 h 3474863"/>
              <a:gd name="connsiteX10" fmla="*/ 0 w 6112870"/>
              <a:gd name="connsiteY10" fmla="*/ 866086 h 3474863"/>
              <a:gd name="connsiteX0" fmla="*/ 1997901 w 6113174"/>
              <a:gd name="connsiteY0" fmla="*/ 3219088 h 3416604"/>
              <a:gd name="connsiteX1" fmla="*/ 2316567 w 6113174"/>
              <a:gd name="connsiteY1" fmla="*/ 3351172 h 3416604"/>
              <a:gd name="connsiteX2" fmla="*/ 2420328 w 6113174"/>
              <a:gd name="connsiteY2" fmla="*/ 2383491 h 3416604"/>
              <a:gd name="connsiteX3" fmla="*/ 2609153 w 6113174"/>
              <a:gd name="connsiteY3" fmla="*/ 191715 h 3416604"/>
              <a:gd name="connsiteX4" fmla="*/ 6112701 w 6113174"/>
              <a:gd name="connsiteY4" fmla="*/ 118896 h 3416604"/>
              <a:gd name="connsiteX5" fmla="*/ 2349752 w 6113174"/>
              <a:gd name="connsiteY5" fmla="*/ 32896 h 3416604"/>
              <a:gd name="connsiteX6" fmla="*/ 2303667 w 6113174"/>
              <a:gd name="connsiteY6" fmla="*/ 1746813 h 3416604"/>
              <a:gd name="connsiteX7" fmla="*/ 1376647 w 6113174"/>
              <a:gd name="connsiteY7" fmla="*/ 1682873 h 3416604"/>
              <a:gd name="connsiteX8" fmla="*/ 1020871 w 6113174"/>
              <a:gd name="connsiteY8" fmla="*/ 1029837 h 3416604"/>
              <a:gd name="connsiteX9" fmla="*/ 361666 w 6113174"/>
              <a:gd name="connsiteY9" fmla="*/ 957018 h 3416604"/>
              <a:gd name="connsiteX10" fmla="*/ 0 w 6113174"/>
              <a:gd name="connsiteY10" fmla="*/ 807827 h 3416604"/>
              <a:gd name="connsiteX0" fmla="*/ 1997901 w 6113111"/>
              <a:gd name="connsiteY0" fmla="*/ 3219088 h 3416604"/>
              <a:gd name="connsiteX1" fmla="*/ 2316567 w 6113111"/>
              <a:gd name="connsiteY1" fmla="*/ 3351172 h 3416604"/>
              <a:gd name="connsiteX2" fmla="*/ 2420328 w 6113111"/>
              <a:gd name="connsiteY2" fmla="*/ 2383491 h 3416604"/>
              <a:gd name="connsiteX3" fmla="*/ 2609153 w 6113111"/>
              <a:gd name="connsiteY3" fmla="*/ 191715 h 3416604"/>
              <a:gd name="connsiteX4" fmla="*/ 6112701 w 6113111"/>
              <a:gd name="connsiteY4" fmla="*/ 118896 h 3416604"/>
              <a:gd name="connsiteX5" fmla="*/ 2349752 w 6113111"/>
              <a:gd name="connsiteY5" fmla="*/ 32896 h 3416604"/>
              <a:gd name="connsiteX6" fmla="*/ 2303667 w 6113111"/>
              <a:gd name="connsiteY6" fmla="*/ 1746813 h 3416604"/>
              <a:gd name="connsiteX7" fmla="*/ 1376647 w 6113111"/>
              <a:gd name="connsiteY7" fmla="*/ 1682873 h 3416604"/>
              <a:gd name="connsiteX8" fmla="*/ 1020871 w 6113111"/>
              <a:gd name="connsiteY8" fmla="*/ 1029837 h 3416604"/>
              <a:gd name="connsiteX9" fmla="*/ 361666 w 6113111"/>
              <a:gd name="connsiteY9" fmla="*/ 957018 h 3416604"/>
              <a:gd name="connsiteX10" fmla="*/ 0 w 6113111"/>
              <a:gd name="connsiteY10" fmla="*/ 807827 h 3416604"/>
              <a:gd name="connsiteX0" fmla="*/ 1997901 w 6112861"/>
              <a:gd name="connsiteY0" fmla="*/ 3217438 h 3414954"/>
              <a:gd name="connsiteX1" fmla="*/ 2316567 w 6112861"/>
              <a:gd name="connsiteY1" fmla="*/ 3349522 h 3414954"/>
              <a:gd name="connsiteX2" fmla="*/ 2420328 w 6112861"/>
              <a:gd name="connsiteY2" fmla="*/ 2381841 h 3414954"/>
              <a:gd name="connsiteX3" fmla="*/ 2513619 w 6112861"/>
              <a:gd name="connsiteY3" fmla="*/ 108178 h 3414954"/>
              <a:gd name="connsiteX4" fmla="*/ 6112701 w 6112861"/>
              <a:gd name="connsiteY4" fmla="*/ 117246 h 3414954"/>
              <a:gd name="connsiteX5" fmla="*/ 2349752 w 6112861"/>
              <a:gd name="connsiteY5" fmla="*/ 31246 h 3414954"/>
              <a:gd name="connsiteX6" fmla="*/ 2303667 w 6112861"/>
              <a:gd name="connsiteY6" fmla="*/ 1745163 h 3414954"/>
              <a:gd name="connsiteX7" fmla="*/ 1376647 w 6112861"/>
              <a:gd name="connsiteY7" fmla="*/ 1681223 h 3414954"/>
              <a:gd name="connsiteX8" fmla="*/ 1020871 w 6112861"/>
              <a:gd name="connsiteY8" fmla="*/ 1028187 h 3414954"/>
              <a:gd name="connsiteX9" fmla="*/ 361666 w 6112861"/>
              <a:gd name="connsiteY9" fmla="*/ 955368 h 3414954"/>
              <a:gd name="connsiteX10" fmla="*/ 0 w 6112861"/>
              <a:gd name="connsiteY10" fmla="*/ 806177 h 3414954"/>
              <a:gd name="connsiteX0" fmla="*/ 1997901 w 6112861"/>
              <a:gd name="connsiteY0" fmla="*/ 3217438 h 3414954"/>
              <a:gd name="connsiteX1" fmla="*/ 2316567 w 6112861"/>
              <a:gd name="connsiteY1" fmla="*/ 3349522 h 3414954"/>
              <a:gd name="connsiteX2" fmla="*/ 2420328 w 6112861"/>
              <a:gd name="connsiteY2" fmla="*/ 2381841 h 3414954"/>
              <a:gd name="connsiteX3" fmla="*/ 2513619 w 6112861"/>
              <a:gd name="connsiteY3" fmla="*/ 108178 h 3414954"/>
              <a:gd name="connsiteX4" fmla="*/ 6112701 w 6112861"/>
              <a:gd name="connsiteY4" fmla="*/ 117246 h 3414954"/>
              <a:gd name="connsiteX5" fmla="*/ 2349752 w 6112861"/>
              <a:gd name="connsiteY5" fmla="*/ 31246 h 3414954"/>
              <a:gd name="connsiteX6" fmla="*/ 2303667 w 6112861"/>
              <a:gd name="connsiteY6" fmla="*/ 1745163 h 3414954"/>
              <a:gd name="connsiteX7" fmla="*/ 1376647 w 6112861"/>
              <a:gd name="connsiteY7" fmla="*/ 1681223 h 3414954"/>
              <a:gd name="connsiteX8" fmla="*/ 1020871 w 6112861"/>
              <a:gd name="connsiteY8" fmla="*/ 1028187 h 3414954"/>
              <a:gd name="connsiteX9" fmla="*/ 361666 w 6112861"/>
              <a:gd name="connsiteY9" fmla="*/ 955368 h 3414954"/>
              <a:gd name="connsiteX10" fmla="*/ 0 w 6112861"/>
              <a:gd name="connsiteY10" fmla="*/ 806177 h 3414954"/>
              <a:gd name="connsiteX0" fmla="*/ 1997901 w 6112861"/>
              <a:gd name="connsiteY0" fmla="*/ 3217438 h 3414954"/>
              <a:gd name="connsiteX1" fmla="*/ 2316567 w 6112861"/>
              <a:gd name="connsiteY1" fmla="*/ 3349522 h 3414954"/>
              <a:gd name="connsiteX2" fmla="*/ 2420328 w 6112861"/>
              <a:gd name="connsiteY2" fmla="*/ 2381841 h 3414954"/>
              <a:gd name="connsiteX3" fmla="*/ 2513619 w 6112861"/>
              <a:gd name="connsiteY3" fmla="*/ 108178 h 3414954"/>
              <a:gd name="connsiteX4" fmla="*/ 6112701 w 6112861"/>
              <a:gd name="connsiteY4" fmla="*/ 117246 h 3414954"/>
              <a:gd name="connsiteX5" fmla="*/ 2349752 w 6112861"/>
              <a:gd name="connsiteY5" fmla="*/ 31246 h 3414954"/>
              <a:gd name="connsiteX6" fmla="*/ 2303667 w 6112861"/>
              <a:gd name="connsiteY6" fmla="*/ 1745163 h 3414954"/>
              <a:gd name="connsiteX7" fmla="*/ 1376647 w 6112861"/>
              <a:gd name="connsiteY7" fmla="*/ 1681223 h 3414954"/>
              <a:gd name="connsiteX8" fmla="*/ 1020871 w 6112861"/>
              <a:gd name="connsiteY8" fmla="*/ 1028187 h 3414954"/>
              <a:gd name="connsiteX9" fmla="*/ 354842 w 6112861"/>
              <a:gd name="connsiteY9" fmla="*/ 962192 h 3414954"/>
              <a:gd name="connsiteX10" fmla="*/ 0 w 6112861"/>
              <a:gd name="connsiteY10" fmla="*/ 806177 h 3414954"/>
              <a:gd name="connsiteX0" fmla="*/ 1997901 w 6112861"/>
              <a:gd name="connsiteY0" fmla="*/ 3217438 h 3414954"/>
              <a:gd name="connsiteX1" fmla="*/ 2316567 w 6112861"/>
              <a:gd name="connsiteY1" fmla="*/ 3349522 h 3414954"/>
              <a:gd name="connsiteX2" fmla="*/ 2420328 w 6112861"/>
              <a:gd name="connsiteY2" fmla="*/ 2381841 h 3414954"/>
              <a:gd name="connsiteX3" fmla="*/ 2513619 w 6112861"/>
              <a:gd name="connsiteY3" fmla="*/ 108178 h 3414954"/>
              <a:gd name="connsiteX4" fmla="*/ 6112701 w 6112861"/>
              <a:gd name="connsiteY4" fmla="*/ 117246 h 3414954"/>
              <a:gd name="connsiteX5" fmla="*/ 2349752 w 6112861"/>
              <a:gd name="connsiteY5" fmla="*/ 31246 h 3414954"/>
              <a:gd name="connsiteX6" fmla="*/ 2303667 w 6112861"/>
              <a:gd name="connsiteY6" fmla="*/ 1745163 h 3414954"/>
              <a:gd name="connsiteX7" fmla="*/ 1376647 w 6112861"/>
              <a:gd name="connsiteY7" fmla="*/ 1681223 h 3414954"/>
              <a:gd name="connsiteX8" fmla="*/ 1020871 w 6112861"/>
              <a:gd name="connsiteY8" fmla="*/ 1028187 h 3414954"/>
              <a:gd name="connsiteX9" fmla="*/ 354842 w 6112861"/>
              <a:gd name="connsiteY9" fmla="*/ 962192 h 3414954"/>
              <a:gd name="connsiteX10" fmla="*/ 0 w 6112861"/>
              <a:gd name="connsiteY10" fmla="*/ 806177 h 3414954"/>
              <a:gd name="connsiteX0" fmla="*/ 1997901 w 6112861"/>
              <a:gd name="connsiteY0" fmla="*/ 3217438 h 3414954"/>
              <a:gd name="connsiteX1" fmla="*/ 2316567 w 6112861"/>
              <a:gd name="connsiteY1" fmla="*/ 3349522 h 3414954"/>
              <a:gd name="connsiteX2" fmla="*/ 2420328 w 6112861"/>
              <a:gd name="connsiteY2" fmla="*/ 2381841 h 3414954"/>
              <a:gd name="connsiteX3" fmla="*/ 2513619 w 6112861"/>
              <a:gd name="connsiteY3" fmla="*/ 108178 h 3414954"/>
              <a:gd name="connsiteX4" fmla="*/ 6112701 w 6112861"/>
              <a:gd name="connsiteY4" fmla="*/ 117246 h 3414954"/>
              <a:gd name="connsiteX5" fmla="*/ 2349752 w 6112861"/>
              <a:gd name="connsiteY5" fmla="*/ 31246 h 3414954"/>
              <a:gd name="connsiteX6" fmla="*/ 2303667 w 6112861"/>
              <a:gd name="connsiteY6" fmla="*/ 1745163 h 3414954"/>
              <a:gd name="connsiteX7" fmla="*/ 1376647 w 6112861"/>
              <a:gd name="connsiteY7" fmla="*/ 1681223 h 3414954"/>
              <a:gd name="connsiteX8" fmla="*/ 1020871 w 6112861"/>
              <a:gd name="connsiteY8" fmla="*/ 1028187 h 3414954"/>
              <a:gd name="connsiteX9" fmla="*/ 368490 w 6112861"/>
              <a:gd name="connsiteY9" fmla="*/ 962192 h 3414954"/>
              <a:gd name="connsiteX10" fmla="*/ 0 w 6112861"/>
              <a:gd name="connsiteY10" fmla="*/ 806177 h 3414954"/>
              <a:gd name="connsiteX0" fmla="*/ 1997901 w 6112861"/>
              <a:gd name="connsiteY0" fmla="*/ 3217438 h 3414954"/>
              <a:gd name="connsiteX1" fmla="*/ 2316567 w 6112861"/>
              <a:gd name="connsiteY1" fmla="*/ 3349522 h 3414954"/>
              <a:gd name="connsiteX2" fmla="*/ 2420328 w 6112861"/>
              <a:gd name="connsiteY2" fmla="*/ 2381841 h 3414954"/>
              <a:gd name="connsiteX3" fmla="*/ 2513619 w 6112861"/>
              <a:gd name="connsiteY3" fmla="*/ 108178 h 3414954"/>
              <a:gd name="connsiteX4" fmla="*/ 6112701 w 6112861"/>
              <a:gd name="connsiteY4" fmla="*/ 117246 h 3414954"/>
              <a:gd name="connsiteX5" fmla="*/ 2349752 w 6112861"/>
              <a:gd name="connsiteY5" fmla="*/ 31246 h 3414954"/>
              <a:gd name="connsiteX6" fmla="*/ 2303667 w 6112861"/>
              <a:gd name="connsiteY6" fmla="*/ 1745163 h 3414954"/>
              <a:gd name="connsiteX7" fmla="*/ 1376647 w 6112861"/>
              <a:gd name="connsiteY7" fmla="*/ 1681223 h 3414954"/>
              <a:gd name="connsiteX8" fmla="*/ 1020871 w 6112861"/>
              <a:gd name="connsiteY8" fmla="*/ 1028187 h 3414954"/>
              <a:gd name="connsiteX9" fmla="*/ 368490 w 6112861"/>
              <a:gd name="connsiteY9" fmla="*/ 962192 h 3414954"/>
              <a:gd name="connsiteX10" fmla="*/ 0 w 6112861"/>
              <a:gd name="connsiteY10" fmla="*/ 806177 h 341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12861" h="3414954">
                <a:moveTo>
                  <a:pt x="1997901" y="3217438"/>
                </a:moveTo>
                <a:cubicBezTo>
                  <a:pt x="2030899" y="3387372"/>
                  <a:pt x="2246163" y="3488788"/>
                  <a:pt x="2316567" y="3349522"/>
                </a:cubicBezTo>
                <a:cubicBezTo>
                  <a:pt x="2386972" y="3210256"/>
                  <a:pt x="2387486" y="2922065"/>
                  <a:pt x="2420328" y="2381841"/>
                </a:cubicBezTo>
                <a:cubicBezTo>
                  <a:pt x="2453170" y="1841617"/>
                  <a:pt x="2348600" y="233127"/>
                  <a:pt x="2513619" y="108178"/>
                </a:cubicBezTo>
                <a:cubicBezTo>
                  <a:pt x="2678638" y="-16771"/>
                  <a:pt x="6140012" y="130068"/>
                  <a:pt x="6112701" y="117246"/>
                </a:cubicBezTo>
                <a:cubicBezTo>
                  <a:pt x="6085390" y="104424"/>
                  <a:pt x="2472800" y="-69477"/>
                  <a:pt x="2349752" y="31246"/>
                </a:cubicBezTo>
                <a:cubicBezTo>
                  <a:pt x="2226704" y="131969"/>
                  <a:pt x="2452203" y="1463343"/>
                  <a:pt x="2303667" y="1745163"/>
                </a:cubicBezTo>
                <a:cubicBezTo>
                  <a:pt x="2155131" y="2026983"/>
                  <a:pt x="1590446" y="1800719"/>
                  <a:pt x="1376647" y="1681223"/>
                </a:cubicBezTo>
                <a:cubicBezTo>
                  <a:pt x="1162848" y="1561727"/>
                  <a:pt x="1188897" y="1148026"/>
                  <a:pt x="1020871" y="1028187"/>
                </a:cubicBezTo>
                <a:cubicBezTo>
                  <a:pt x="852845" y="908349"/>
                  <a:pt x="572754" y="971898"/>
                  <a:pt x="368490" y="962192"/>
                </a:cubicBezTo>
                <a:cubicBezTo>
                  <a:pt x="164226" y="952486"/>
                  <a:pt x="3637" y="1097128"/>
                  <a:pt x="0" y="806177"/>
                </a:cubicBezTo>
              </a:path>
            </a:pathLst>
          </a:custGeom>
          <a:noFill/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Line Callout 2 (Accent Bar) 255"/>
          <p:cNvSpPr/>
          <p:nvPr/>
        </p:nvSpPr>
        <p:spPr>
          <a:xfrm rot="16200000">
            <a:off x="5185692" y="-1089177"/>
            <a:ext cx="1461190" cy="5431774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55307"/>
              <a:gd name="adj6" fmla="val -75816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274661"/>
            </a:solidFill>
            <a:bevel/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4" name="Line Callout 2 (Accent Bar) 253"/>
          <p:cNvSpPr/>
          <p:nvPr/>
        </p:nvSpPr>
        <p:spPr>
          <a:xfrm flipH="1">
            <a:off x="401678" y="3258336"/>
            <a:ext cx="4182154" cy="3524391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-4086"/>
              <a:gd name="adj6" fmla="val -5734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274661"/>
            </a:solidFill>
            <a:bevel/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033" y="24443"/>
            <a:ext cx="5476251" cy="2346274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6" y="3277338"/>
            <a:ext cx="4505167" cy="3505390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 bwMode="ltGray">
          <a:xfrm>
            <a:off x="2667776" y="3220425"/>
            <a:ext cx="1129161" cy="103488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sp>
        <p:nvSpPr>
          <p:cNvPr id="593" name="TextBox 592"/>
          <p:cNvSpPr txBox="1"/>
          <p:nvPr/>
        </p:nvSpPr>
        <p:spPr>
          <a:xfrm>
            <a:off x="5922375" y="6707422"/>
            <a:ext cx="11181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solidFill>
                  <a:srgbClr val="646569"/>
                </a:solidFill>
              </a:rPr>
              <a:t>ESXi</a:t>
            </a:r>
            <a:r>
              <a:rPr lang="en-US" sz="600" dirty="0">
                <a:solidFill>
                  <a:srgbClr val="646569"/>
                </a:solidFill>
              </a:rPr>
              <a:t>: 15.136.40.25</a:t>
            </a:r>
          </a:p>
        </p:txBody>
      </p:sp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5" name="Rounded Rectangle 594"/>
          <p:cNvSpPr/>
          <p:nvPr/>
        </p:nvSpPr>
        <p:spPr bwMode="ltGray">
          <a:xfrm>
            <a:off x="6593322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vmnic0</a:t>
            </a:r>
          </a:p>
        </p:txBody>
      </p: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0" name="Rounded Rectangle 599"/>
          <p:cNvSpPr/>
          <p:nvPr/>
        </p:nvSpPr>
        <p:spPr bwMode="ltGray">
          <a:xfrm>
            <a:off x="8016828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vmnic1</a:t>
            </a:r>
          </a:p>
        </p:txBody>
      </p: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5" name="Rounded Rectangle 604"/>
          <p:cNvSpPr/>
          <p:nvPr/>
        </p:nvSpPr>
        <p:spPr bwMode="ltGray">
          <a:xfrm>
            <a:off x="9249205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vmnic3</a:t>
            </a:r>
          </a:p>
        </p:txBody>
      </p: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0" name="Rounded Rectangle 609"/>
          <p:cNvSpPr/>
          <p:nvPr/>
        </p:nvSpPr>
        <p:spPr bwMode="ltGray">
          <a:xfrm>
            <a:off x="11189638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vmnic2</a:t>
            </a:r>
          </a:p>
        </p:txBody>
      </p: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6" name="Rounded Rectangle 665"/>
          <p:cNvSpPr/>
          <p:nvPr/>
        </p:nvSpPr>
        <p:spPr bwMode="ltGray">
          <a:xfrm>
            <a:off x="10213447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vmnic6</a:t>
            </a:r>
          </a:p>
        </p:txBody>
      </p: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" name="Rounded Rectangle 378"/>
          <p:cNvSpPr/>
          <p:nvPr/>
        </p:nvSpPr>
        <p:spPr bwMode="ltGray">
          <a:xfrm>
            <a:off x="6906891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vmnic0</a:t>
            </a:r>
          </a:p>
        </p:txBody>
      </p: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46569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9FD4C9">
                    <a:lumMod val="75000"/>
                  </a:srgb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ltGray">
          <a:xfrm>
            <a:off x="6158744" y="6126128"/>
            <a:ext cx="682398" cy="61560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vubu2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00:50:56:8e:61:91</a:t>
            </a:r>
          </a:p>
        </p:txBody>
      </p:sp>
      <p:sp>
        <p:nvSpPr>
          <p:cNvPr id="673" name="Rectangle 672"/>
          <p:cNvSpPr/>
          <p:nvPr/>
        </p:nvSpPr>
        <p:spPr bwMode="ltGray">
          <a:xfrm>
            <a:off x="9284236" y="6126861"/>
            <a:ext cx="700672" cy="61560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vlinux27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00:50:56:86:2d:79</a:t>
            </a:r>
          </a:p>
        </p:txBody>
      </p:sp>
      <p:sp>
        <p:nvSpPr>
          <p:cNvPr id="676" name="TextBox 675"/>
          <p:cNvSpPr txBox="1"/>
          <p:nvPr/>
        </p:nvSpPr>
        <p:spPr>
          <a:xfrm>
            <a:off x="9067714" y="6707422"/>
            <a:ext cx="11181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solidFill>
                  <a:srgbClr val="646569"/>
                </a:solidFill>
              </a:rPr>
              <a:t>ESXi</a:t>
            </a:r>
            <a:r>
              <a:rPr lang="en-US" sz="600" dirty="0">
                <a:solidFill>
                  <a:srgbClr val="646569"/>
                </a:solidFill>
              </a:rPr>
              <a:t>: 15.136.40.23</a:t>
            </a:r>
          </a:p>
        </p:txBody>
      </p:sp>
      <p:sp>
        <p:nvSpPr>
          <p:cNvPr id="677" name="TextBox 676"/>
          <p:cNvSpPr txBox="1"/>
          <p:nvPr/>
        </p:nvSpPr>
        <p:spPr>
          <a:xfrm>
            <a:off x="10896600" y="6707422"/>
            <a:ext cx="11181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solidFill>
                  <a:srgbClr val="646569"/>
                </a:solidFill>
              </a:rPr>
              <a:t>ESXi</a:t>
            </a:r>
            <a:r>
              <a:rPr lang="en-US" sz="600" dirty="0">
                <a:solidFill>
                  <a:srgbClr val="646569"/>
                </a:solidFill>
              </a:rPr>
              <a:t>: 15.136.40.24</a:t>
            </a:r>
          </a:p>
        </p:txBody>
      </p:sp>
      <p:sp>
        <p:nvSpPr>
          <p:cNvPr id="678" name="Rectangle 677"/>
          <p:cNvSpPr/>
          <p:nvPr/>
        </p:nvSpPr>
        <p:spPr bwMode="ltGray">
          <a:xfrm>
            <a:off x="11129288" y="6136663"/>
            <a:ext cx="700672" cy="61560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vlinux5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12</a:t>
            </a:r>
          </a:p>
        </p:txBody>
      </p:sp>
      <p:sp>
        <p:nvSpPr>
          <p:cNvPr id="340" name="Rectangle 339"/>
          <p:cNvSpPr/>
          <p:nvPr/>
        </p:nvSpPr>
        <p:spPr bwMode="ltGray">
          <a:xfrm>
            <a:off x="8023391" y="6126128"/>
            <a:ext cx="700672" cy="61560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7818293" y="6707422"/>
            <a:ext cx="11181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solidFill>
                  <a:srgbClr val="646569"/>
                </a:solidFill>
              </a:rPr>
              <a:t>ESXi</a:t>
            </a:r>
            <a:r>
              <a:rPr lang="en-US" sz="600" dirty="0">
                <a:solidFill>
                  <a:srgbClr val="646569"/>
                </a:solidFill>
              </a:rPr>
              <a:t>: 15.136.40.25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vubu3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383" name="Rectangle 382"/>
          <p:cNvSpPr/>
          <p:nvPr/>
        </p:nvSpPr>
        <p:spPr bwMode="ltGray">
          <a:xfrm>
            <a:off x="6954114" y="6132311"/>
            <a:ext cx="700672" cy="61560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vubu4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 00:50:56:8e:4d:9c</a:t>
            </a:r>
          </a:p>
        </p:txBody>
      </p:sp>
      <p:sp>
        <p:nvSpPr>
          <p:cNvPr id="394" name="TextBox 393"/>
          <p:cNvSpPr txBox="1"/>
          <p:nvPr/>
        </p:nvSpPr>
        <p:spPr>
          <a:xfrm>
            <a:off x="6737592" y="6707422"/>
            <a:ext cx="11181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solidFill>
                  <a:srgbClr val="646569"/>
                </a:solidFill>
              </a:rPr>
              <a:t>ESXi</a:t>
            </a:r>
            <a:r>
              <a:rPr lang="en-US" sz="600" dirty="0">
                <a:solidFill>
                  <a:srgbClr val="646569"/>
                </a:solidFill>
              </a:rPr>
              <a:t>: 15.136.40.27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7" name="Rectangle 396"/>
          <p:cNvSpPr/>
          <p:nvPr/>
        </p:nvSpPr>
        <p:spPr bwMode="ltGray">
          <a:xfrm>
            <a:off x="10233028" y="6121776"/>
            <a:ext cx="700672" cy="61560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398" name="TextBox 397"/>
          <p:cNvSpPr txBox="1"/>
          <p:nvPr/>
        </p:nvSpPr>
        <p:spPr>
          <a:xfrm>
            <a:off x="10027930" y="6707422"/>
            <a:ext cx="11181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solidFill>
                  <a:srgbClr val="646569"/>
                </a:solidFill>
              </a:rPr>
              <a:t>ESXi</a:t>
            </a:r>
            <a:r>
              <a:rPr lang="en-US" sz="600" dirty="0">
                <a:solidFill>
                  <a:srgbClr val="646569"/>
                </a:solidFill>
              </a:rPr>
              <a:t>: 15.136.40.27</a:t>
            </a:r>
          </a:p>
        </p:txBody>
      </p:sp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vubu6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413" name="Rounded Rectangle 412"/>
          <p:cNvSpPr/>
          <p:nvPr/>
        </p:nvSpPr>
        <p:spPr bwMode="ltGray">
          <a:xfrm>
            <a:off x="8319926" y="445938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1/1/22</a:t>
            </a:r>
          </a:p>
        </p:txBody>
      </p:sp>
      <p:sp>
        <p:nvSpPr>
          <p:cNvPr id="539" name="TextBox 538"/>
          <p:cNvSpPr txBox="1"/>
          <p:nvPr/>
        </p:nvSpPr>
        <p:spPr>
          <a:xfrm>
            <a:off x="8329573" y="4832958"/>
            <a:ext cx="1118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46569"/>
                </a:solidFill>
              </a:rPr>
              <a:t>PCAP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15.136.40.98 #6</a:t>
            </a:r>
          </a:p>
        </p:txBody>
      </p:sp>
      <p:cxnSp>
        <p:nvCxnSpPr>
          <p:cNvPr id="540" name="Straight Connector 539"/>
          <p:cNvCxnSpPr/>
          <p:nvPr/>
        </p:nvCxnSpPr>
        <p:spPr>
          <a:xfrm flipH="1" flipV="1">
            <a:off x="8155179" y="4255308"/>
            <a:ext cx="604519" cy="670100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4" name="Rounded Rectangle 543"/>
          <p:cNvSpPr/>
          <p:nvPr/>
        </p:nvSpPr>
        <p:spPr bwMode="ltGray">
          <a:xfrm>
            <a:off x="8319926" y="445938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1/1/22</a:t>
            </a:r>
          </a:p>
        </p:txBody>
      </p:sp>
      <p:cxnSp>
        <p:nvCxnSpPr>
          <p:cNvPr id="545" name="Straight Connector 544"/>
          <p:cNvCxnSpPr/>
          <p:nvPr/>
        </p:nvCxnSpPr>
        <p:spPr>
          <a:xfrm flipV="1">
            <a:off x="5886144" y="4258763"/>
            <a:ext cx="1013574" cy="789059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" name="TextBox 570"/>
          <p:cNvSpPr txBox="1"/>
          <p:nvPr/>
        </p:nvSpPr>
        <p:spPr>
          <a:xfrm>
            <a:off x="5481092" y="4942947"/>
            <a:ext cx="1118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46569"/>
                </a:solidFill>
              </a:rPr>
              <a:t>PCAP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15.136.40.98 #2</a:t>
            </a:r>
          </a:p>
        </p:txBody>
      </p:sp>
      <p:cxnSp>
        <p:nvCxnSpPr>
          <p:cNvPr id="572" name="Straight Connector 571"/>
          <p:cNvCxnSpPr>
            <a:stCxn id="574" idx="1"/>
          </p:cNvCxnSpPr>
          <p:nvPr/>
        </p:nvCxnSpPr>
        <p:spPr>
          <a:xfrm flipH="1">
            <a:off x="9899384" y="2862390"/>
            <a:ext cx="1497493" cy="836354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4" name="TextBox 573"/>
          <p:cNvSpPr txBox="1"/>
          <p:nvPr/>
        </p:nvSpPr>
        <p:spPr>
          <a:xfrm>
            <a:off x="11396877" y="2723890"/>
            <a:ext cx="798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46569"/>
                </a:solidFill>
              </a:rPr>
              <a:t>PCAP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15.136.40.98 #3</a:t>
            </a:r>
          </a:p>
        </p:txBody>
      </p:sp>
      <p:cxnSp>
        <p:nvCxnSpPr>
          <p:cNvPr id="575" name="Straight Connector 574"/>
          <p:cNvCxnSpPr/>
          <p:nvPr/>
        </p:nvCxnSpPr>
        <p:spPr>
          <a:xfrm flipH="1">
            <a:off x="11154845" y="3305949"/>
            <a:ext cx="295982" cy="389340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7" name="TextBox 576"/>
          <p:cNvSpPr txBox="1"/>
          <p:nvPr/>
        </p:nvSpPr>
        <p:spPr>
          <a:xfrm>
            <a:off x="11386794" y="3115150"/>
            <a:ext cx="798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46569"/>
                </a:solidFill>
              </a:rPr>
              <a:t>PCAP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15.136.40.98 #4</a:t>
            </a:r>
          </a:p>
        </p:txBody>
      </p:sp>
      <p:sp>
        <p:nvSpPr>
          <p:cNvPr id="578" name="Rounded Rectangle 577"/>
          <p:cNvSpPr/>
          <p:nvPr/>
        </p:nvSpPr>
        <p:spPr bwMode="ltGray">
          <a:xfrm>
            <a:off x="6355943" y="445684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1/1/40</a:t>
            </a:r>
          </a:p>
        </p:txBody>
      </p:sp>
      <p:sp>
        <p:nvSpPr>
          <p:cNvPr id="579" name="Rounded Rectangle 578"/>
          <p:cNvSpPr/>
          <p:nvPr/>
        </p:nvSpPr>
        <p:spPr bwMode="ltGray">
          <a:xfrm>
            <a:off x="11067993" y="298895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1/1/40</a:t>
            </a:r>
          </a:p>
        </p:txBody>
      </p:sp>
      <p:sp>
        <p:nvSpPr>
          <p:cNvPr id="580" name="Rounded Rectangle 579"/>
          <p:cNvSpPr/>
          <p:nvPr/>
        </p:nvSpPr>
        <p:spPr bwMode="ltGray">
          <a:xfrm>
            <a:off x="11298089" y="339634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8300"/>
                </a:solidFill>
              </a:rPr>
              <a:t>L3VNI flow</a:t>
            </a:r>
          </a:p>
          <a:p>
            <a:pPr>
              <a:defRPr/>
            </a:pPr>
            <a:r>
              <a:rPr lang="en-US" dirty="0">
                <a:solidFill>
                  <a:srgbClr val="FF8300"/>
                </a:solidFill>
              </a:rPr>
              <a:t>for Default route</a:t>
            </a: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206" name="Rounded Rectangle 205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sp>
        <p:nvSpPr>
          <p:cNvPr id="207" name="Rounded Rectangle 206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cxnSp>
        <p:nvCxnSpPr>
          <p:cNvPr id="200" name="Straight Connector 199"/>
          <p:cNvCxnSpPr/>
          <p:nvPr/>
        </p:nvCxnSpPr>
        <p:spPr>
          <a:xfrm>
            <a:off x="3210829" y="2764467"/>
            <a:ext cx="79670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Oval 200"/>
          <p:cNvSpPr/>
          <p:nvPr/>
        </p:nvSpPr>
        <p:spPr bwMode="ltGray">
          <a:xfrm>
            <a:off x="3547570" y="2558187"/>
            <a:ext cx="76694" cy="257337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9FD4C9">
                  <a:lumMod val="75000"/>
                </a:srgbClr>
              </a:solidFill>
            </a:endParaRPr>
          </a:p>
        </p:txBody>
      </p:sp>
      <p:cxnSp>
        <p:nvCxnSpPr>
          <p:cNvPr id="202" name="Straight Connector 201"/>
          <p:cNvCxnSpPr/>
          <p:nvPr/>
        </p:nvCxnSpPr>
        <p:spPr>
          <a:xfrm>
            <a:off x="3210829" y="2621806"/>
            <a:ext cx="77312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Rounded Rectangle 202"/>
          <p:cNvSpPr/>
          <p:nvPr/>
        </p:nvSpPr>
        <p:spPr bwMode="ltGray">
          <a:xfrm>
            <a:off x="3241563" y="2534836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204" name="Rounded Rectangle 203"/>
          <p:cNvSpPr/>
          <p:nvPr/>
        </p:nvSpPr>
        <p:spPr bwMode="ltGray">
          <a:xfrm>
            <a:off x="3241563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205" name="Rounded Rectangle 204"/>
          <p:cNvSpPr/>
          <p:nvPr/>
        </p:nvSpPr>
        <p:spPr bwMode="ltGray">
          <a:xfrm>
            <a:off x="3755405" y="2528888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208" name="Rounded Rectangle 207"/>
          <p:cNvSpPr/>
          <p:nvPr/>
        </p:nvSpPr>
        <p:spPr bwMode="ltGray">
          <a:xfrm>
            <a:off x="3755405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209" name="Rounded Rectangle 208"/>
          <p:cNvSpPr/>
          <p:nvPr/>
        </p:nvSpPr>
        <p:spPr bwMode="ltGray">
          <a:xfrm>
            <a:off x="3200400" y="2301518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LAG200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4480922" y="2360599"/>
            <a:ext cx="774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8400-2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192.168.2.2</a:t>
            </a:r>
          </a:p>
        </p:txBody>
      </p:sp>
      <p:grpSp>
        <p:nvGrpSpPr>
          <p:cNvPr id="211" name="Group 210"/>
          <p:cNvGrpSpPr/>
          <p:nvPr/>
        </p:nvGrpSpPr>
        <p:grpSpPr>
          <a:xfrm>
            <a:off x="3963846" y="2282612"/>
            <a:ext cx="541045" cy="562798"/>
            <a:chOff x="2255870" y="791793"/>
            <a:chExt cx="541045" cy="562798"/>
          </a:xfrm>
        </p:grpSpPr>
        <p:sp>
          <p:nvSpPr>
            <p:cNvPr id="212" name="Rounded Rectangle 21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13" name="Picture 2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214" name="Group 213"/>
          <p:cNvGrpSpPr/>
          <p:nvPr/>
        </p:nvGrpSpPr>
        <p:grpSpPr>
          <a:xfrm>
            <a:off x="2708385" y="2286067"/>
            <a:ext cx="541045" cy="562798"/>
            <a:chOff x="2255870" y="791793"/>
            <a:chExt cx="541045" cy="562798"/>
          </a:xfrm>
        </p:grpSpPr>
        <p:sp>
          <p:nvSpPr>
            <p:cNvPr id="215" name="Rounded Rectangle 21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16" name="Picture 2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220" name="Rounded Rectangle 219"/>
          <p:cNvSpPr/>
          <p:nvPr/>
        </p:nvSpPr>
        <p:spPr bwMode="ltGray">
          <a:xfrm>
            <a:off x="4590245" y="316408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221" name="Rounded Rectangle 220"/>
          <p:cNvSpPr/>
          <p:nvPr/>
        </p:nvSpPr>
        <p:spPr bwMode="ltGray">
          <a:xfrm>
            <a:off x="4676444" y="29427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cxnSp>
        <p:nvCxnSpPr>
          <p:cNvPr id="223" name="Straight Connector 222"/>
          <p:cNvCxnSpPr/>
          <p:nvPr/>
        </p:nvCxnSpPr>
        <p:spPr>
          <a:xfrm>
            <a:off x="2963783" y="2841271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4219244" y="2837816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Rounded Rectangle 224"/>
          <p:cNvSpPr/>
          <p:nvPr/>
        </p:nvSpPr>
        <p:spPr bwMode="ltGray">
          <a:xfrm>
            <a:off x="6208243" y="352421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226" name="Rounded Rectangle 225"/>
          <p:cNvSpPr/>
          <p:nvPr/>
        </p:nvSpPr>
        <p:spPr bwMode="ltGray">
          <a:xfrm>
            <a:off x="7544953" y="351703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227" name="Rounded Rectangle 226"/>
          <p:cNvSpPr/>
          <p:nvPr/>
        </p:nvSpPr>
        <p:spPr bwMode="ltGray">
          <a:xfrm>
            <a:off x="4575120" y="315648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228" name="Rounded Rectangle 227"/>
          <p:cNvSpPr/>
          <p:nvPr/>
        </p:nvSpPr>
        <p:spPr bwMode="ltGray">
          <a:xfrm>
            <a:off x="4661319" y="293511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grpSp>
        <p:nvGrpSpPr>
          <p:cNvPr id="229" name="Group 228"/>
          <p:cNvGrpSpPr/>
          <p:nvPr/>
        </p:nvGrpSpPr>
        <p:grpSpPr>
          <a:xfrm>
            <a:off x="2702157" y="3666427"/>
            <a:ext cx="541045" cy="562798"/>
            <a:chOff x="2255870" y="791793"/>
            <a:chExt cx="541045" cy="562798"/>
          </a:xfrm>
        </p:grpSpPr>
        <p:sp>
          <p:nvSpPr>
            <p:cNvPr id="230" name="Rounded Rectangle 229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31" name="Picture 2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232" name="TextBox 231"/>
          <p:cNvSpPr txBox="1"/>
          <p:nvPr/>
        </p:nvSpPr>
        <p:spPr>
          <a:xfrm>
            <a:off x="3177355" y="376305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15.136.40.244</a:t>
            </a:r>
          </a:p>
        </p:txBody>
      </p:sp>
      <p:cxnSp>
        <p:nvCxnSpPr>
          <p:cNvPr id="233" name="Straight Connector 232"/>
          <p:cNvCxnSpPr>
            <a:endCxn id="231" idx="0"/>
          </p:cNvCxnSpPr>
          <p:nvPr/>
        </p:nvCxnSpPr>
        <p:spPr>
          <a:xfrm>
            <a:off x="2955116" y="2848865"/>
            <a:ext cx="17564" cy="81756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Rounded Rectangle 221"/>
          <p:cNvSpPr/>
          <p:nvPr/>
        </p:nvSpPr>
        <p:spPr bwMode="ltGray">
          <a:xfrm>
            <a:off x="2841991" y="3069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1/1/9</a:t>
            </a:r>
          </a:p>
        </p:txBody>
      </p:sp>
      <p:pic>
        <p:nvPicPr>
          <p:cNvPr id="235" name="Picture 2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70" y="667415"/>
            <a:ext cx="570368" cy="570368"/>
          </a:xfrm>
          <a:prstGeom prst="rect">
            <a:avLst/>
          </a:prstGeom>
        </p:spPr>
      </p:pic>
      <p:sp>
        <p:nvSpPr>
          <p:cNvPr id="236" name="TextBox 235"/>
          <p:cNvSpPr txBox="1"/>
          <p:nvPr/>
        </p:nvSpPr>
        <p:spPr>
          <a:xfrm>
            <a:off x="7592740" y="814276"/>
            <a:ext cx="1118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err="1">
                <a:solidFill>
                  <a:srgbClr val="646569"/>
                </a:solidFill>
              </a:rPr>
              <a:t>ESXi</a:t>
            </a:r>
            <a:r>
              <a:rPr lang="en-US" sz="600" dirty="0">
                <a:solidFill>
                  <a:srgbClr val="646569"/>
                </a:solidFill>
              </a:rPr>
              <a:t>: 15.136.40.27</a:t>
            </a:r>
          </a:p>
          <a:p>
            <a:r>
              <a:rPr lang="en-US" sz="600" dirty="0">
                <a:solidFill>
                  <a:srgbClr val="646569"/>
                </a:solidFill>
              </a:rPr>
              <a:t>vubu7 : 192.168.3.242/29</a:t>
            </a:r>
          </a:p>
        </p:txBody>
      </p:sp>
      <p:cxnSp>
        <p:nvCxnSpPr>
          <p:cNvPr id="237" name="Straight Connector 236"/>
          <p:cNvCxnSpPr/>
          <p:nvPr/>
        </p:nvCxnSpPr>
        <p:spPr>
          <a:xfrm flipH="1">
            <a:off x="7501113" y="1157288"/>
            <a:ext cx="1300" cy="52749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Rounded Rectangle 237"/>
          <p:cNvSpPr/>
          <p:nvPr/>
        </p:nvSpPr>
        <p:spPr bwMode="ltGray">
          <a:xfrm>
            <a:off x="7305872" y="1203955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vmnic3</a:t>
            </a:r>
          </a:p>
        </p:txBody>
      </p:sp>
      <p:sp>
        <p:nvSpPr>
          <p:cNvPr id="239" name="Rounded Rectangle 238"/>
          <p:cNvSpPr/>
          <p:nvPr/>
        </p:nvSpPr>
        <p:spPr bwMode="ltGray">
          <a:xfrm>
            <a:off x="7406617" y="1656306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1/1/1</a:t>
            </a:r>
          </a:p>
        </p:txBody>
      </p:sp>
      <p:sp>
        <p:nvSpPr>
          <p:cNvPr id="240" name="Rounded Rectangle 239"/>
          <p:cNvSpPr/>
          <p:nvPr/>
        </p:nvSpPr>
        <p:spPr bwMode="ltGray">
          <a:xfrm>
            <a:off x="7238820" y="1435848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192.168.3.240/29</a:t>
            </a:r>
          </a:p>
        </p:txBody>
      </p:sp>
      <p:sp>
        <p:nvSpPr>
          <p:cNvPr id="241" name="Rounded Rectangle 240"/>
          <p:cNvSpPr/>
          <p:nvPr/>
        </p:nvSpPr>
        <p:spPr bwMode="ltGray">
          <a:xfrm>
            <a:off x="5052537" y="332060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192.168.4.0/31</a:t>
            </a:r>
          </a:p>
        </p:txBody>
      </p:sp>
      <p:sp>
        <p:nvSpPr>
          <p:cNvPr id="242" name="Rounded Rectangle 241"/>
          <p:cNvSpPr/>
          <p:nvPr/>
        </p:nvSpPr>
        <p:spPr bwMode="ltGray">
          <a:xfrm>
            <a:off x="5684190" y="3140937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192.168.4.2/31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1891044" y="2353471"/>
            <a:ext cx="824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8400-1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192.168.2.1</a:t>
            </a:r>
          </a:p>
        </p:txBody>
      </p:sp>
      <p:pic>
        <p:nvPicPr>
          <p:cNvPr id="244" name="Picture 243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28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71509" y="2891803"/>
            <a:ext cx="424937" cy="424937"/>
          </a:xfrm>
          <a:prstGeom prst="rect">
            <a:avLst/>
          </a:prstGeom>
          <a:ln>
            <a:noFill/>
          </a:ln>
        </p:spPr>
      </p:pic>
      <p:sp>
        <p:nvSpPr>
          <p:cNvPr id="245" name="Freeform 244"/>
          <p:cNvSpPr/>
          <p:nvPr/>
        </p:nvSpPr>
        <p:spPr bwMode="ltGray">
          <a:xfrm>
            <a:off x="7534601" y="2199411"/>
            <a:ext cx="3015570" cy="1831059"/>
          </a:xfrm>
          <a:custGeom>
            <a:avLst/>
            <a:gdLst>
              <a:gd name="connsiteX0" fmla="*/ 0 w 2880360"/>
              <a:gd name="connsiteY0" fmla="*/ 830678 h 830678"/>
              <a:gd name="connsiteX1" fmla="*/ 1882140 w 2880360"/>
              <a:gd name="connsiteY1" fmla="*/ 98 h 830678"/>
              <a:gd name="connsiteX2" fmla="*/ 2880360 w 2880360"/>
              <a:gd name="connsiteY2" fmla="*/ 769718 h 830678"/>
              <a:gd name="connsiteX3" fmla="*/ 2880360 w 2880360"/>
              <a:gd name="connsiteY3" fmla="*/ 769718 h 830678"/>
              <a:gd name="connsiteX0" fmla="*/ 0 w 2880360"/>
              <a:gd name="connsiteY0" fmla="*/ 853554 h 853554"/>
              <a:gd name="connsiteX1" fmla="*/ 1501140 w 2880360"/>
              <a:gd name="connsiteY1" fmla="*/ 114 h 853554"/>
              <a:gd name="connsiteX2" fmla="*/ 2880360 w 2880360"/>
              <a:gd name="connsiteY2" fmla="*/ 792594 h 853554"/>
              <a:gd name="connsiteX3" fmla="*/ 2880360 w 2880360"/>
              <a:gd name="connsiteY3" fmla="*/ 792594 h 85355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04 h 861204"/>
              <a:gd name="connsiteX1" fmla="*/ 1615440 w 2994660"/>
              <a:gd name="connsiteY1" fmla="*/ 144 h 861204"/>
              <a:gd name="connsiteX2" fmla="*/ 2994660 w 2994660"/>
              <a:gd name="connsiteY2" fmla="*/ 792624 h 861204"/>
              <a:gd name="connsiteX3" fmla="*/ 2994660 w 2994660"/>
              <a:gd name="connsiteY3" fmla="*/ 792624 h 861204"/>
              <a:gd name="connsiteX0" fmla="*/ 0 w 2994660"/>
              <a:gd name="connsiteY0" fmla="*/ 861230 h 861230"/>
              <a:gd name="connsiteX1" fmla="*/ 1615440 w 2994660"/>
              <a:gd name="connsiteY1" fmla="*/ 170 h 861230"/>
              <a:gd name="connsiteX2" fmla="*/ 2994660 w 2994660"/>
              <a:gd name="connsiteY2" fmla="*/ 792650 h 861230"/>
              <a:gd name="connsiteX3" fmla="*/ 2994660 w 2994660"/>
              <a:gd name="connsiteY3" fmla="*/ 792650 h 861230"/>
              <a:gd name="connsiteX0" fmla="*/ 0 w 3102947"/>
              <a:gd name="connsiteY0" fmla="*/ 861208 h 884068"/>
              <a:gd name="connsiteX1" fmla="*/ 1615440 w 3102947"/>
              <a:gd name="connsiteY1" fmla="*/ 148 h 884068"/>
              <a:gd name="connsiteX2" fmla="*/ 2994660 w 3102947"/>
              <a:gd name="connsiteY2" fmla="*/ 792628 h 884068"/>
              <a:gd name="connsiteX3" fmla="*/ 3017520 w 3102947"/>
              <a:gd name="connsiteY3" fmla="*/ 884068 h 884068"/>
              <a:gd name="connsiteX0" fmla="*/ 0 w 3017520"/>
              <a:gd name="connsiteY0" fmla="*/ 861094 h 883954"/>
              <a:gd name="connsiteX1" fmla="*/ 1615440 w 3017520"/>
              <a:gd name="connsiteY1" fmla="*/ 34 h 883954"/>
              <a:gd name="connsiteX2" fmla="*/ 3017520 w 3017520"/>
              <a:gd name="connsiteY2" fmla="*/ 883954 h 88395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61064 h 868684"/>
              <a:gd name="connsiteX1" fmla="*/ 1615440 w 3002280"/>
              <a:gd name="connsiteY1" fmla="*/ 4 h 868684"/>
              <a:gd name="connsiteX2" fmla="*/ 3002280 w 3002280"/>
              <a:gd name="connsiteY2" fmla="*/ 868684 h 868684"/>
              <a:gd name="connsiteX0" fmla="*/ 0 w 3002280"/>
              <a:gd name="connsiteY0" fmla="*/ 853834 h 861454"/>
              <a:gd name="connsiteX1" fmla="*/ 1478885 w 3002280"/>
              <a:gd name="connsiteY1" fmla="*/ 4 h 861454"/>
              <a:gd name="connsiteX2" fmla="*/ 3002280 w 3002280"/>
              <a:gd name="connsiteY2" fmla="*/ 861454 h 861454"/>
              <a:gd name="connsiteX0" fmla="*/ 0 w 3002280"/>
              <a:gd name="connsiteY0" fmla="*/ 861063 h 868683"/>
              <a:gd name="connsiteX1" fmla="*/ 1509231 w 3002280"/>
              <a:gd name="connsiteY1" fmla="*/ 3 h 868683"/>
              <a:gd name="connsiteX2" fmla="*/ 3002280 w 3002280"/>
              <a:gd name="connsiteY2" fmla="*/ 868683 h 8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280" h="868683">
                <a:moveTo>
                  <a:pt x="0" y="861063"/>
                </a:moveTo>
                <a:cubicBezTo>
                  <a:pt x="525780" y="321313"/>
                  <a:pt x="1008851" y="-1267"/>
                  <a:pt x="1509231" y="3"/>
                </a:cubicBezTo>
                <a:cubicBezTo>
                  <a:pt x="2009611" y="1273"/>
                  <a:pt x="2687320" y="516893"/>
                  <a:pt x="3002280" y="868683"/>
                </a:cubicBezTo>
              </a:path>
            </a:pathLst>
          </a:custGeom>
          <a:noFill/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Rounded Rectangle 245"/>
          <p:cNvSpPr/>
          <p:nvPr/>
        </p:nvSpPr>
        <p:spPr bwMode="ltGray">
          <a:xfrm>
            <a:off x="7092603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02:00:00:00:01:00</a:t>
            </a:r>
          </a:p>
        </p:txBody>
      </p:sp>
      <p:sp>
        <p:nvSpPr>
          <p:cNvPr id="247" name="Rounded Rectangle 246"/>
          <p:cNvSpPr/>
          <p:nvPr/>
        </p:nvSpPr>
        <p:spPr bwMode="ltGray">
          <a:xfrm>
            <a:off x="10125156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02:00:00:00:02:00</a:t>
            </a:r>
          </a:p>
        </p:txBody>
      </p:sp>
      <p:sp>
        <p:nvSpPr>
          <p:cNvPr id="2" name="Freeform 1"/>
          <p:cNvSpPr/>
          <p:nvPr/>
        </p:nvSpPr>
        <p:spPr bwMode="ltGray">
          <a:xfrm>
            <a:off x="2980471" y="2148813"/>
            <a:ext cx="8325169" cy="3944912"/>
          </a:xfrm>
          <a:custGeom>
            <a:avLst/>
            <a:gdLst>
              <a:gd name="connsiteX0" fmla="*/ 4124017 w 4606295"/>
              <a:gd name="connsiteY0" fmla="*/ 3343708 h 3343708"/>
              <a:gd name="connsiteX1" fmla="*/ 4280966 w 4606295"/>
              <a:gd name="connsiteY1" fmla="*/ 2593082 h 3343708"/>
              <a:gd name="connsiteX2" fmla="*/ 4321909 w 4606295"/>
              <a:gd name="connsiteY2" fmla="*/ 1085004 h 3343708"/>
              <a:gd name="connsiteX3" fmla="*/ 398178 w 4606295"/>
              <a:gd name="connsiteY3" fmla="*/ 7 h 3343708"/>
              <a:gd name="connsiteX4" fmla="*/ 336763 w 4606295"/>
              <a:gd name="connsiteY4" fmla="*/ 1071356 h 3343708"/>
              <a:gd name="connsiteX0" fmla="*/ 3986385 w 4447438"/>
              <a:gd name="connsiteY0" fmla="*/ 3186763 h 3186763"/>
              <a:gd name="connsiteX1" fmla="*/ 4143334 w 4447438"/>
              <a:gd name="connsiteY1" fmla="*/ 2436137 h 3186763"/>
              <a:gd name="connsiteX2" fmla="*/ 4184277 w 4447438"/>
              <a:gd name="connsiteY2" fmla="*/ 928059 h 3186763"/>
              <a:gd name="connsiteX3" fmla="*/ 547149 w 4447438"/>
              <a:gd name="connsiteY3" fmla="*/ 11 h 3186763"/>
              <a:gd name="connsiteX4" fmla="*/ 199131 w 4447438"/>
              <a:gd name="connsiteY4" fmla="*/ 914411 h 3186763"/>
              <a:gd name="connsiteX0" fmla="*/ 3868168 w 4329221"/>
              <a:gd name="connsiteY0" fmla="*/ 3186764 h 3186764"/>
              <a:gd name="connsiteX1" fmla="*/ 4025117 w 4329221"/>
              <a:gd name="connsiteY1" fmla="*/ 2436138 h 3186764"/>
              <a:gd name="connsiteX2" fmla="*/ 4066060 w 4329221"/>
              <a:gd name="connsiteY2" fmla="*/ 928060 h 3186764"/>
              <a:gd name="connsiteX3" fmla="*/ 428932 w 4329221"/>
              <a:gd name="connsiteY3" fmla="*/ 12 h 3186764"/>
              <a:gd name="connsiteX4" fmla="*/ 80914 w 4329221"/>
              <a:gd name="connsiteY4" fmla="*/ 914412 h 3186764"/>
              <a:gd name="connsiteX0" fmla="*/ 3868168 w 4329221"/>
              <a:gd name="connsiteY0" fmla="*/ 3186764 h 3186764"/>
              <a:gd name="connsiteX1" fmla="*/ 4025117 w 4329221"/>
              <a:gd name="connsiteY1" fmla="*/ 2436138 h 3186764"/>
              <a:gd name="connsiteX2" fmla="*/ 4066060 w 4329221"/>
              <a:gd name="connsiteY2" fmla="*/ 928060 h 3186764"/>
              <a:gd name="connsiteX3" fmla="*/ 428932 w 4329221"/>
              <a:gd name="connsiteY3" fmla="*/ 12 h 3186764"/>
              <a:gd name="connsiteX4" fmla="*/ 80914 w 4329221"/>
              <a:gd name="connsiteY4" fmla="*/ 914412 h 3186764"/>
              <a:gd name="connsiteX0" fmla="*/ 3788155 w 4249208"/>
              <a:gd name="connsiteY0" fmla="*/ 3188065 h 3188065"/>
              <a:gd name="connsiteX1" fmla="*/ 3945104 w 4249208"/>
              <a:gd name="connsiteY1" fmla="*/ 2437439 h 3188065"/>
              <a:gd name="connsiteX2" fmla="*/ 3986047 w 4249208"/>
              <a:gd name="connsiteY2" fmla="*/ 929361 h 3188065"/>
              <a:gd name="connsiteX3" fmla="*/ 348919 w 4249208"/>
              <a:gd name="connsiteY3" fmla="*/ 1313 h 3188065"/>
              <a:gd name="connsiteX4" fmla="*/ 901 w 4249208"/>
              <a:gd name="connsiteY4" fmla="*/ 915713 h 3188065"/>
              <a:gd name="connsiteX0" fmla="*/ 3797930 w 4273639"/>
              <a:gd name="connsiteY0" fmla="*/ 3269813 h 3269813"/>
              <a:gd name="connsiteX1" fmla="*/ 3954879 w 4273639"/>
              <a:gd name="connsiteY1" fmla="*/ 2519187 h 3269813"/>
              <a:gd name="connsiteX2" fmla="*/ 3995822 w 4273639"/>
              <a:gd name="connsiteY2" fmla="*/ 1011109 h 3269813"/>
              <a:gd name="connsiteX3" fmla="*/ 160801 w 4273639"/>
              <a:gd name="connsiteY3" fmla="*/ 1175 h 3269813"/>
              <a:gd name="connsiteX4" fmla="*/ 10676 w 4273639"/>
              <a:gd name="connsiteY4" fmla="*/ 997461 h 3269813"/>
              <a:gd name="connsiteX0" fmla="*/ 3797930 w 4013388"/>
              <a:gd name="connsiteY0" fmla="*/ 3269400 h 3269400"/>
              <a:gd name="connsiteX1" fmla="*/ 3954879 w 4013388"/>
              <a:gd name="connsiteY1" fmla="*/ 2518774 h 3269400"/>
              <a:gd name="connsiteX2" fmla="*/ 3995822 w 4013388"/>
              <a:gd name="connsiteY2" fmla="*/ 1010696 h 3269400"/>
              <a:gd name="connsiteX3" fmla="*/ 160801 w 4013388"/>
              <a:gd name="connsiteY3" fmla="*/ 762 h 3269400"/>
              <a:gd name="connsiteX4" fmla="*/ 10676 w 4013388"/>
              <a:gd name="connsiteY4" fmla="*/ 997048 h 3269400"/>
              <a:gd name="connsiteX0" fmla="*/ 3972809 w 4132318"/>
              <a:gd name="connsiteY0" fmla="*/ 3268648 h 3268648"/>
              <a:gd name="connsiteX1" fmla="*/ 4129758 w 4132318"/>
              <a:gd name="connsiteY1" fmla="*/ 2518022 h 3268648"/>
              <a:gd name="connsiteX2" fmla="*/ 4054695 w 4132318"/>
              <a:gd name="connsiteY2" fmla="*/ 975825 h 3268648"/>
              <a:gd name="connsiteX3" fmla="*/ 335680 w 4132318"/>
              <a:gd name="connsiteY3" fmla="*/ 10 h 3268648"/>
              <a:gd name="connsiteX4" fmla="*/ 185555 w 4132318"/>
              <a:gd name="connsiteY4" fmla="*/ 996296 h 3268648"/>
              <a:gd name="connsiteX0" fmla="*/ 3910474 w 4290199"/>
              <a:gd name="connsiteY0" fmla="*/ 3145827 h 3145827"/>
              <a:gd name="connsiteX1" fmla="*/ 4067423 w 4290199"/>
              <a:gd name="connsiteY1" fmla="*/ 2395201 h 3145827"/>
              <a:gd name="connsiteX2" fmla="*/ 3992360 w 4290199"/>
              <a:gd name="connsiteY2" fmla="*/ 853004 h 3145827"/>
              <a:gd name="connsiteX3" fmla="*/ 375703 w 4290199"/>
              <a:gd name="connsiteY3" fmla="*/ 19 h 3145827"/>
              <a:gd name="connsiteX4" fmla="*/ 123220 w 4290199"/>
              <a:gd name="connsiteY4" fmla="*/ 873475 h 3145827"/>
              <a:gd name="connsiteX0" fmla="*/ 3788617 w 4168342"/>
              <a:gd name="connsiteY0" fmla="*/ 3146258 h 3146258"/>
              <a:gd name="connsiteX1" fmla="*/ 3945566 w 4168342"/>
              <a:gd name="connsiteY1" fmla="*/ 2395632 h 3146258"/>
              <a:gd name="connsiteX2" fmla="*/ 3870503 w 4168342"/>
              <a:gd name="connsiteY2" fmla="*/ 853435 h 3146258"/>
              <a:gd name="connsiteX3" fmla="*/ 253846 w 4168342"/>
              <a:gd name="connsiteY3" fmla="*/ 450 h 3146258"/>
              <a:gd name="connsiteX4" fmla="*/ 1363 w 4168342"/>
              <a:gd name="connsiteY4" fmla="*/ 873906 h 3146258"/>
              <a:gd name="connsiteX0" fmla="*/ 3792753 w 4180005"/>
              <a:gd name="connsiteY0" fmla="*/ 3207630 h 3207630"/>
              <a:gd name="connsiteX1" fmla="*/ 3949702 w 4180005"/>
              <a:gd name="connsiteY1" fmla="*/ 2457004 h 3207630"/>
              <a:gd name="connsiteX2" fmla="*/ 3874639 w 4180005"/>
              <a:gd name="connsiteY2" fmla="*/ 914807 h 3207630"/>
              <a:gd name="connsiteX3" fmla="*/ 155624 w 4180005"/>
              <a:gd name="connsiteY3" fmla="*/ 407 h 3207630"/>
              <a:gd name="connsiteX4" fmla="*/ 5499 w 4180005"/>
              <a:gd name="connsiteY4" fmla="*/ 935278 h 3207630"/>
              <a:gd name="connsiteX0" fmla="*/ 3950640 w 4337892"/>
              <a:gd name="connsiteY0" fmla="*/ 3207223 h 3207223"/>
              <a:gd name="connsiteX1" fmla="*/ 4107589 w 4337892"/>
              <a:gd name="connsiteY1" fmla="*/ 2456597 h 3207223"/>
              <a:gd name="connsiteX2" fmla="*/ 4032526 w 4337892"/>
              <a:gd name="connsiteY2" fmla="*/ 914400 h 3207223"/>
              <a:gd name="connsiteX3" fmla="*/ 313511 w 4337892"/>
              <a:gd name="connsiteY3" fmla="*/ 0 h 3207223"/>
              <a:gd name="connsiteX4" fmla="*/ 217977 w 4337892"/>
              <a:gd name="connsiteY4" fmla="*/ 914400 h 3207223"/>
              <a:gd name="connsiteX0" fmla="*/ 3941370 w 4327619"/>
              <a:gd name="connsiteY0" fmla="*/ 3323229 h 3323229"/>
              <a:gd name="connsiteX1" fmla="*/ 4098319 w 4327619"/>
              <a:gd name="connsiteY1" fmla="*/ 2572603 h 3323229"/>
              <a:gd name="connsiteX2" fmla="*/ 4023256 w 4327619"/>
              <a:gd name="connsiteY2" fmla="*/ 1030406 h 3323229"/>
              <a:gd name="connsiteX3" fmla="*/ 317888 w 4327619"/>
              <a:gd name="connsiteY3" fmla="*/ 0 h 3323229"/>
              <a:gd name="connsiteX4" fmla="*/ 208707 w 4327619"/>
              <a:gd name="connsiteY4" fmla="*/ 1030406 h 3323229"/>
              <a:gd name="connsiteX0" fmla="*/ 3754276 w 4140525"/>
              <a:gd name="connsiteY0" fmla="*/ 3323452 h 3323452"/>
              <a:gd name="connsiteX1" fmla="*/ 3911225 w 4140525"/>
              <a:gd name="connsiteY1" fmla="*/ 2572826 h 3323452"/>
              <a:gd name="connsiteX2" fmla="*/ 3836162 w 4140525"/>
              <a:gd name="connsiteY2" fmla="*/ 1030629 h 3323452"/>
              <a:gd name="connsiteX3" fmla="*/ 130794 w 4140525"/>
              <a:gd name="connsiteY3" fmla="*/ 223 h 3323452"/>
              <a:gd name="connsiteX4" fmla="*/ 21613 w 4140525"/>
              <a:gd name="connsiteY4" fmla="*/ 1030629 h 3323452"/>
              <a:gd name="connsiteX0" fmla="*/ 3763393 w 4151148"/>
              <a:gd name="connsiteY0" fmla="*/ 3268879 h 3268879"/>
              <a:gd name="connsiteX1" fmla="*/ 3920342 w 4151148"/>
              <a:gd name="connsiteY1" fmla="*/ 2518253 h 3268879"/>
              <a:gd name="connsiteX2" fmla="*/ 3845279 w 4151148"/>
              <a:gd name="connsiteY2" fmla="*/ 976056 h 3268879"/>
              <a:gd name="connsiteX3" fmla="*/ 119439 w 4151148"/>
              <a:gd name="connsiteY3" fmla="*/ 241 h 3268879"/>
              <a:gd name="connsiteX4" fmla="*/ 30730 w 4151148"/>
              <a:gd name="connsiteY4" fmla="*/ 976056 h 3268879"/>
              <a:gd name="connsiteX0" fmla="*/ 3763393 w 3970472"/>
              <a:gd name="connsiteY0" fmla="*/ 3268852 h 3268852"/>
              <a:gd name="connsiteX1" fmla="*/ 3920342 w 3970472"/>
              <a:gd name="connsiteY1" fmla="*/ 2518226 h 3268852"/>
              <a:gd name="connsiteX2" fmla="*/ 3845279 w 3970472"/>
              <a:gd name="connsiteY2" fmla="*/ 976029 h 3268852"/>
              <a:gd name="connsiteX3" fmla="*/ 119439 w 3970472"/>
              <a:gd name="connsiteY3" fmla="*/ 214 h 3268852"/>
              <a:gd name="connsiteX4" fmla="*/ 30730 w 3970472"/>
              <a:gd name="connsiteY4" fmla="*/ 976029 h 3268852"/>
              <a:gd name="connsiteX0" fmla="*/ 3763393 w 3970472"/>
              <a:gd name="connsiteY0" fmla="*/ 3268852 h 3268852"/>
              <a:gd name="connsiteX1" fmla="*/ 3920342 w 3970472"/>
              <a:gd name="connsiteY1" fmla="*/ 2518226 h 3268852"/>
              <a:gd name="connsiteX2" fmla="*/ 3845279 w 3970472"/>
              <a:gd name="connsiteY2" fmla="*/ 976029 h 3268852"/>
              <a:gd name="connsiteX3" fmla="*/ 119439 w 3970472"/>
              <a:gd name="connsiteY3" fmla="*/ 214 h 3268852"/>
              <a:gd name="connsiteX4" fmla="*/ 30730 w 3970472"/>
              <a:gd name="connsiteY4" fmla="*/ 976029 h 3268852"/>
              <a:gd name="connsiteX0" fmla="*/ 3763393 w 4079703"/>
              <a:gd name="connsiteY0" fmla="*/ 3268812 h 3268812"/>
              <a:gd name="connsiteX1" fmla="*/ 3699378 w 4079703"/>
              <a:gd name="connsiteY1" fmla="*/ 1167057 h 3268812"/>
              <a:gd name="connsiteX2" fmla="*/ 3845279 w 4079703"/>
              <a:gd name="connsiteY2" fmla="*/ 975989 h 3268812"/>
              <a:gd name="connsiteX3" fmla="*/ 119439 w 4079703"/>
              <a:gd name="connsiteY3" fmla="*/ 174 h 3268812"/>
              <a:gd name="connsiteX4" fmla="*/ 30730 w 4079703"/>
              <a:gd name="connsiteY4" fmla="*/ 975989 h 3268812"/>
              <a:gd name="connsiteX0" fmla="*/ 3825837 w 3906187"/>
              <a:gd name="connsiteY0" fmla="*/ 4034939 h 4034939"/>
              <a:gd name="connsiteX1" fmla="*/ 3761822 w 3906187"/>
              <a:gd name="connsiteY1" fmla="*/ 1933184 h 4034939"/>
              <a:gd name="connsiteX2" fmla="*/ 2124662 w 3906187"/>
              <a:gd name="connsiteY2" fmla="*/ 36146 h 4034939"/>
              <a:gd name="connsiteX3" fmla="*/ 181883 w 3906187"/>
              <a:gd name="connsiteY3" fmla="*/ 766301 h 4034939"/>
              <a:gd name="connsiteX4" fmla="*/ 93174 w 3906187"/>
              <a:gd name="connsiteY4" fmla="*/ 1742116 h 4034939"/>
              <a:gd name="connsiteX0" fmla="*/ 3825837 w 3906187"/>
              <a:gd name="connsiteY0" fmla="*/ 4170430 h 4170430"/>
              <a:gd name="connsiteX1" fmla="*/ 3761822 w 3906187"/>
              <a:gd name="connsiteY1" fmla="*/ 2068675 h 4170430"/>
              <a:gd name="connsiteX2" fmla="*/ 2124662 w 3906187"/>
              <a:gd name="connsiteY2" fmla="*/ 171637 h 4170430"/>
              <a:gd name="connsiteX3" fmla="*/ 1610741 w 3906187"/>
              <a:gd name="connsiteY3" fmla="*/ 171636 h 4170430"/>
              <a:gd name="connsiteX4" fmla="*/ 181883 w 3906187"/>
              <a:gd name="connsiteY4" fmla="*/ 901792 h 4170430"/>
              <a:gd name="connsiteX5" fmla="*/ 93174 w 3906187"/>
              <a:gd name="connsiteY5" fmla="*/ 1877607 h 4170430"/>
              <a:gd name="connsiteX0" fmla="*/ 3804102 w 3884452"/>
              <a:gd name="connsiteY0" fmla="*/ 3999448 h 3999448"/>
              <a:gd name="connsiteX1" fmla="*/ 3740087 w 3884452"/>
              <a:gd name="connsiteY1" fmla="*/ 1897693 h 3999448"/>
              <a:gd name="connsiteX2" fmla="*/ 2102927 w 3884452"/>
              <a:gd name="connsiteY2" fmla="*/ 655 h 3999448"/>
              <a:gd name="connsiteX3" fmla="*/ 1794626 w 3884452"/>
              <a:gd name="connsiteY3" fmla="*/ 1672505 h 3999448"/>
              <a:gd name="connsiteX4" fmla="*/ 160148 w 3884452"/>
              <a:gd name="connsiteY4" fmla="*/ 730810 h 3999448"/>
              <a:gd name="connsiteX5" fmla="*/ 71439 w 3884452"/>
              <a:gd name="connsiteY5" fmla="*/ 1706625 h 3999448"/>
              <a:gd name="connsiteX0" fmla="*/ 3804102 w 3884452"/>
              <a:gd name="connsiteY0" fmla="*/ 3999450 h 3999450"/>
              <a:gd name="connsiteX1" fmla="*/ 3740087 w 3884452"/>
              <a:gd name="connsiteY1" fmla="*/ 1897695 h 3999450"/>
              <a:gd name="connsiteX2" fmla="*/ 2102927 w 3884452"/>
              <a:gd name="connsiteY2" fmla="*/ 657 h 3999450"/>
              <a:gd name="connsiteX3" fmla="*/ 1794626 w 3884452"/>
              <a:gd name="connsiteY3" fmla="*/ 1672507 h 3999450"/>
              <a:gd name="connsiteX4" fmla="*/ 160148 w 3884452"/>
              <a:gd name="connsiteY4" fmla="*/ 730812 h 3999450"/>
              <a:gd name="connsiteX5" fmla="*/ 71439 w 3884452"/>
              <a:gd name="connsiteY5" fmla="*/ 1706627 h 3999450"/>
              <a:gd name="connsiteX0" fmla="*/ 3804102 w 3884452"/>
              <a:gd name="connsiteY0" fmla="*/ 3999450 h 3999450"/>
              <a:gd name="connsiteX1" fmla="*/ 3740087 w 3884452"/>
              <a:gd name="connsiteY1" fmla="*/ 1897695 h 3999450"/>
              <a:gd name="connsiteX2" fmla="*/ 2102927 w 3884452"/>
              <a:gd name="connsiteY2" fmla="*/ 657 h 3999450"/>
              <a:gd name="connsiteX3" fmla="*/ 1794626 w 3884452"/>
              <a:gd name="connsiteY3" fmla="*/ 1672507 h 3999450"/>
              <a:gd name="connsiteX4" fmla="*/ 160148 w 3884452"/>
              <a:gd name="connsiteY4" fmla="*/ 730812 h 3999450"/>
              <a:gd name="connsiteX5" fmla="*/ 71439 w 3884452"/>
              <a:gd name="connsiteY5" fmla="*/ 1706627 h 3999450"/>
              <a:gd name="connsiteX0" fmla="*/ 3735196 w 3815546"/>
              <a:gd name="connsiteY0" fmla="*/ 3999450 h 3999450"/>
              <a:gd name="connsiteX1" fmla="*/ 3671181 w 3815546"/>
              <a:gd name="connsiteY1" fmla="*/ 1897695 h 3999450"/>
              <a:gd name="connsiteX2" fmla="*/ 2034021 w 3815546"/>
              <a:gd name="connsiteY2" fmla="*/ 657 h 3999450"/>
              <a:gd name="connsiteX3" fmla="*/ 1725720 w 3815546"/>
              <a:gd name="connsiteY3" fmla="*/ 1672507 h 3999450"/>
              <a:gd name="connsiteX4" fmla="*/ 91242 w 3815546"/>
              <a:gd name="connsiteY4" fmla="*/ 730812 h 3999450"/>
              <a:gd name="connsiteX5" fmla="*/ 2533 w 3815546"/>
              <a:gd name="connsiteY5" fmla="*/ 1706627 h 3999450"/>
              <a:gd name="connsiteX0" fmla="*/ 3744137 w 3824487"/>
              <a:gd name="connsiteY0" fmla="*/ 3999450 h 3999450"/>
              <a:gd name="connsiteX1" fmla="*/ 3680122 w 3824487"/>
              <a:gd name="connsiteY1" fmla="*/ 1897695 h 3999450"/>
              <a:gd name="connsiteX2" fmla="*/ 2042962 w 3824487"/>
              <a:gd name="connsiteY2" fmla="*/ 657 h 3999450"/>
              <a:gd name="connsiteX3" fmla="*/ 1734661 w 3824487"/>
              <a:gd name="connsiteY3" fmla="*/ 1672507 h 3999450"/>
              <a:gd name="connsiteX4" fmla="*/ 38804 w 3824487"/>
              <a:gd name="connsiteY4" fmla="*/ 730812 h 3999450"/>
              <a:gd name="connsiteX5" fmla="*/ 11474 w 3824487"/>
              <a:gd name="connsiteY5" fmla="*/ 1706627 h 3999450"/>
              <a:gd name="connsiteX0" fmla="*/ 3744137 w 3824487"/>
              <a:gd name="connsiteY0" fmla="*/ 3999607 h 3999607"/>
              <a:gd name="connsiteX1" fmla="*/ 3680122 w 3824487"/>
              <a:gd name="connsiteY1" fmla="*/ 1897852 h 3999607"/>
              <a:gd name="connsiteX2" fmla="*/ 2042962 w 3824487"/>
              <a:gd name="connsiteY2" fmla="*/ 814 h 3999607"/>
              <a:gd name="connsiteX3" fmla="*/ 1734661 w 3824487"/>
              <a:gd name="connsiteY3" fmla="*/ 1672664 h 3999607"/>
              <a:gd name="connsiteX4" fmla="*/ 38804 w 3824487"/>
              <a:gd name="connsiteY4" fmla="*/ 730969 h 3999607"/>
              <a:gd name="connsiteX5" fmla="*/ 11474 w 3824487"/>
              <a:gd name="connsiteY5" fmla="*/ 1706784 h 3999607"/>
              <a:gd name="connsiteX0" fmla="*/ 3744137 w 3825155"/>
              <a:gd name="connsiteY0" fmla="*/ 3945047 h 3945047"/>
              <a:gd name="connsiteX1" fmla="*/ 3680122 w 3825155"/>
              <a:gd name="connsiteY1" fmla="*/ 1843292 h 3945047"/>
              <a:gd name="connsiteX2" fmla="*/ 2033755 w 3825155"/>
              <a:gd name="connsiteY2" fmla="*/ 845 h 3945047"/>
              <a:gd name="connsiteX3" fmla="*/ 1734661 w 3825155"/>
              <a:gd name="connsiteY3" fmla="*/ 1618104 h 3945047"/>
              <a:gd name="connsiteX4" fmla="*/ 38804 w 3825155"/>
              <a:gd name="connsiteY4" fmla="*/ 676409 h 3945047"/>
              <a:gd name="connsiteX5" fmla="*/ 11474 w 3825155"/>
              <a:gd name="connsiteY5" fmla="*/ 1652224 h 3945047"/>
              <a:gd name="connsiteX0" fmla="*/ 3744137 w 3744137"/>
              <a:gd name="connsiteY0" fmla="*/ 3944912 h 3944912"/>
              <a:gd name="connsiteX1" fmla="*/ 3680122 w 3744137"/>
              <a:gd name="connsiteY1" fmla="*/ 1843157 h 3944912"/>
              <a:gd name="connsiteX2" fmla="*/ 2033755 w 3744137"/>
              <a:gd name="connsiteY2" fmla="*/ 710 h 3944912"/>
              <a:gd name="connsiteX3" fmla="*/ 1734661 w 3744137"/>
              <a:gd name="connsiteY3" fmla="*/ 1617969 h 3944912"/>
              <a:gd name="connsiteX4" fmla="*/ 38804 w 3744137"/>
              <a:gd name="connsiteY4" fmla="*/ 676274 h 3944912"/>
              <a:gd name="connsiteX5" fmla="*/ 11474 w 3744137"/>
              <a:gd name="connsiteY5" fmla="*/ 1652089 h 394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4137" h="3944912">
                <a:moveTo>
                  <a:pt x="3744137" y="3944912"/>
                </a:moveTo>
                <a:cubicBezTo>
                  <a:pt x="3741672" y="3314271"/>
                  <a:pt x="3756497" y="2261689"/>
                  <a:pt x="3680122" y="1843157"/>
                </a:cubicBezTo>
                <a:cubicBezTo>
                  <a:pt x="3603747" y="1424625"/>
                  <a:pt x="2152378" y="-36822"/>
                  <a:pt x="2033755" y="710"/>
                </a:cubicBezTo>
                <a:cubicBezTo>
                  <a:pt x="1915132" y="38242"/>
                  <a:pt x="1834423" y="1489454"/>
                  <a:pt x="1734661" y="1617969"/>
                </a:cubicBezTo>
                <a:cubicBezTo>
                  <a:pt x="1616485" y="1616831"/>
                  <a:pt x="89692" y="677410"/>
                  <a:pt x="38804" y="676274"/>
                </a:cubicBezTo>
                <a:cubicBezTo>
                  <a:pt x="-12084" y="675138"/>
                  <a:pt x="-3311" y="1047038"/>
                  <a:pt x="11474" y="1652089"/>
                </a:cubicBezTo>
              </a:path>
            </a:pathLst>
          </a:custGeom>
          <a:noFill/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37956" y="3458218"/>
            <a:ext cx="848309" cy="203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b="1" dirty="0">
                <a:solidFill>
                  <a:schemeClr val="accent4"/>
                </a:solidFill>
              </a:rPr>
              <a:t>192.168.199.2</a:t>
            </a:r>
          </a:p>
        </p:txBody>
      </p:sp>
      <p:sp>
        <p:nvSpPr>
          <p:cNvPr id="248" name="Rounded Rectangle 247"/>
          <p:cNvSpPr/>
          <p:nvPr/>
        </p:nvSpPr>
        <p:spPr bwMode="ltGray">
          <a:xfrm>
            <a:off x="2047625" y="5114507"/>
            <a:ext cx="1667463" cy="122192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49" name="Rounded Rectangle 248"/>
          <p:cNvSpPr/>
          <p:nvPr/>
        </p:nvSpPr>
        <p:spPr bwMode="ltGray">
          <a:xfrm>
            <a:off x="1312446" y="5127495"/>
            <a:ext cx="712877" cy="97906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50" name="TextBox 249"/>
          <p:cNvSpPr txBox="1"/>
          <p:nvPr/>
        </p:nvSpPr>
        <p:spPr>
          <a:xfrm>
            <a:off x="1561919" y="4985046"/>
            <a:ext cx="405165" cy="125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8325-3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2594072" y="4985046"/>
            <a:ext cx="405165" cy="125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1"/>
                </a:solidFill>
              </a:rPr>
              <a:t>VSX VTEP1</a:t>
            </a:r>
          </a:p>
        </p:txBody>
      </p:sp>
      <p:sp>
        <p:nvSpPr>
          <p:cNvPr id="252" name="Rounded Rectangle 251"/>
          <p:cNvSpPr/>
          <p:nvPr/>
        </p:nvSpPr>
        <p:spPr bwMode="ltGray">
          <a:xfrm>
            <a:off x="1102917" y="4662558"/>
            <a:ext cx="1370767" cy="106524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53" name="Rounded Rectangle 252"/>
          <p:cNvSpPr/>
          <p:nvPr/>
        </p:nvSpPr>
        <p:spPr bwMode="ltGray">
          <a:xfrm>
            <a:off x="1128315" y="5786695"/>
            <a:ext cx="1262756" cy="108061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619883"/>
              </p:ext>
            </p:extLst>
          </p:nvPr>
        </p:nvGraphicFramePr>
        <p:xfrm>
          <a:off x="151360" y="2817078"/>
          <a:ext cx="205105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10" imgW="2051280" imgH="347400" progId="Package">
                  <p:embed/>
                </p:oleObj>
              </mc:Choice>
              <mc:Fallback>
                <p:oleObj name="Packager Shell Object" showAsIcon="1" r:id="rId10" imgW="2051280" imgH="34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1360" y="2817078"/>
                        <a:ext cx="205105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5" name="Picture 254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28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58423" y="3383450"/>
            <a:ext cx="424937" cy="4249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5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Leaf1-A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628601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Leaf1-A</a:t>
            </a: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VSX Configuration / VLANs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640160" cy="52629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KA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lag 256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vlans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ISL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routing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trunk native 1 tag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trunk allowed all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lacp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mode active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1/1/41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attach KA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8325-2 1/1/41 for keepalive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192.168.0.0/31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1/1/49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VSX ISL link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lag 256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1/1/50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VSX ISL link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lag 256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vsx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system-mac 02:00:00:00:01:00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inter-switch-link lag 256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role primary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keepalive peer 192.168.0.1 source 192.168.0.0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KA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aaa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copp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-policy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dhcp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-relay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dns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l2-vlan-mac-cfg-mode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mclag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-interfaces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qos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-global route-map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sflow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-global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snmp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ssh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-global time vsx-global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20775"/>
            <a:ext cx="4787355" cy="136595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0" name="Rounded Rectangle 179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0" name="Rounded Rectangle 169"/>
          <p:cNvSpPr/>
          <p:nvPr/>
        </p:nvSpPr>
        <p:spPr bwMode="ltGray">
          <a:xfrm>
            <a:off x="5977836" y="3614477"/>
            <a:ext cx="1554225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1" name="Rectangle 180"/>
          <p:cNvSpPr/>
          <p:nvPr/>
        </p:nvSpPr>
        <p:spPr bwMode="ltGray">
          <a:xfrm>
            <a:off x="2580285" y="1859257"/>
            <a:ext cx="1463487" cy="17274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ISL LAG for VSX ISLP</a:t>
            </a:r>
          </a:p>
        </p:txBody>
      </p:sp>
      <p:sp>
        <p:nvSpPr>
          <p:cNvPr id="182" name="Rectangle 181"/>
          <p:cNvSpPr/>
          <p:nvPr/>
        </p:nvSpPr>
        <p:spPr bwMode="ltGray">
          <a:xfrm>
            <a:off x="2580285" y="2790271"/>
            <a:ext cx="2975655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Keepalive circuit (optional, alternative: routed KA)</a:t>
            </a:r>
          </a:p>
        </p:txBody>
      </p:sp>
      <p:sp>
        <p:nvSpPr>
          <p:cNvPr id="183" name="Rectangle 182"/>
          <p:cNvSpPr/>
          <p:nvPr/>
        </p:nvSpPr>
        <p:spPr bwMode="ltGray">
          <a:xfrm>
            <a:off x="2585435" y="3411323"/>
            <a:ext cx="1206310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ISL physical links</a:t>
            </a:r>
          </a:p>
        </p:txBody>
      </p:sp>
      <p:sp>
        <p:nvSpPr>
          <p:cNvPr id="185" name="Rectangle 184"/>
          <p:cNvSpPr/>
          <p:nvPr/>
        </p:nvSpPr>
        <p:spPr bwMode="ltGray">
          <a:xfrm>
            <a:off x="1664293" y="5782246"/>
            <a:ext cx="3129400" cy="174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Transit VLAN between VSX nodes for IGP continuity</a:t>
            </a:r>
          </a:p>
        </p:txBody>
      </p:sp>
      <p:sp>
        <p:nvSpPr>
          <p:cNvPr id="186" name="Rectangle 185"/>
          <p:cNvSpPr/>
          <p:nvPr/>
        </p:nvSpPr>
        <p:spPr bwMode="ltGray">
          <a:xfrm>
            <a:off x="1664293" y="6072314"/>
            <a:ext cx="1063276" cy="43397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Servers VLANs</a:t>
            </a:r>
          </a:p>
        </p:txBody>
      </p:sp>
      <p:sp>
        <p:nvSpPr>
          <p:cNvPr id="187" name="Rectangle 186"/>
          <p:cNvSpPr/>
          <p:nvPr/>
        </p:nvSpPr>
        <p:spPr bwMode="ltGray">
          <a:xfrm>
            <a:off x="2580285" y="4811836"/>
            <a:ext cx="2614189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Follow best practices for system-mac value</a:t>
            </a:r>
          </a:p>
        </p:txBody>
      </p:sp>
    </p:spTree>
    <p:extLst>
      <p:ext uri="{BB962C8B-B14F-4D97-AF65-F5344CB8AC3E}">
        <p14:creationId xmlns:p14="http://schemas.microsoft.com/office/powerpoint/2010/main" val="51965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Leaf1-A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8935180" y="4778528"/>
            <a:ext cx="320949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628601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Leaf1-A</a:t>
            </a: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VSX LAGs to Servers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640160" cy="35394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lag 1 multi-chassis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2930-3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routing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trunk native 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trunk allowed 10-11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lacp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mode active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hash l4-src-dst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lag 2 multi-chassis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2930-4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routing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trunk native 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trunk allowed 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lacp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mode active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9000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Link to 2930-3 (49) - LAG 1 member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lag 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9000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Link to 2930-3 (49) - LAG 2 member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lag 2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79619"/>
            <a:ext cx="4787355" cy="1307107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5977836" y="3614477"/>
            <a:ext cx="1554225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3" name="Rectangle 182"/>
          <p:cNvSpPr/>
          <p:nvPr/>
        </p:nvSpPr>
        <p:spPr bwMode="ltGray">
          <a:xfrm>
            <a:off x="2554510" y="1684783"/>
            <a:ext cx="2245346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VSX LAG to servers (vubu2, vubu4)</a:t>
            </a:r>
          </a:p>
        </p:txBody>
      </p:sp>
      <p:sp>
        <p:nvSpPr>
          <p:cNvPr id="184" name="Rectangle 183"/>
          <p:cNvSpPr/>
          <p:nvPr/>
        </p:nvSpPr>
        <p:spPr bwMode="ltGray">
          <a:xfrm>
            <a:off x="2549932" y="2756780"/>
            <a:ext cx="1741290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VSX LAG to server (vubu3)</a:t>
            </a:r>
          </a:p>
        </p:txBody>
      </p:sp>
      <p:sp>
        <p:nvSpPr>
          <p:cNvPr id="185" name="Rectangle 184"/>
          <p:cNvSpPr/>
          <p:nvPr/>
        </p:nvSpPr>
        <p:spPr bwMode="ltGray">
          <a:xfrm>
            <a:off x="2554510" y="2362141"/>
            <a:ext cx="1345246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Optional L4 hashing</a:t>
            </a:r>
          </a:p>
        </p:txBody>
      </p:sp>
      <p:sp>
        <p:nvSpPr>
          <p:cNvPr id="186" name="Rectangle 185"/>
          <p:cNvSpPr/>
          <p:nvPr/>
        </p:nvSpPr>
        <p:spPr bwMode="ltGray">
          <a:xfrm>
            <a:off x="2549932" y="3654672"/>
            <a:ext cx="1133800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Links to servers</a:t>
            </a:r>
          </a:p>
        </p:txBody>
      </p:sp>
    </p:spTree>
    <p:extLst>
      <p:ext uri="{BB962C8B-B14F-4D97-AF65-F5344CB8AC3E}">
        <p14:creationId xmlns:p14="http://schemas.microsoft.com/office/powerpoint/2010/main" val="18517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Leaf1-A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628601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Leaf1-A</a:t>
            </a: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ROPs to Spines / Loopbacks / Transit VLAN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640160" cy="51398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1/1/23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192.168.3.1/31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1/1/24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192.168.3.9/31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loopback 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192.168.1.3/32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loopback 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192.168.11.3/32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192.168.3.200/31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cost 50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44465"/>
            <a:ext cx="4787355" cy="134226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7" name="Rectangle 176"/>
          <p:cNvSpPr/>
          <p:nvPr/>
        </p:nvSpPr>
        <p:spPr bwMode="ltGray">
          <a:xfrm>
            <a:off x="2378239" y="4906964"/>
            <a:ext cx="3376061" cy="18517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Shared </a:t>
            </a:r>
            <a:r>
              <a:rPr lang="en-US" sz="1000" dirty="0" err="1">
                <a:solidFill>
                  <a:schemeClr val="accent2"/>
                </a:solidFill>
              </a:rPr>
              <a:t>anycast</a:t>
            </a:r>
            <a:r>
              <a:rPr lang="en-US" sz="1000" dirty="0">
                <a:solidFill>
                  <a:schemeClr val="accent2"/>
                </a:solidFill>
              </a:rPr>
              <a:t> Loopback1 of the VSX logical VTEP pair</a:t>
            </a:r>
          </a:p>
        </p:txBody>
      </p:sp>
      <p:sp>
        <p:nvSpPr>
          <p:cNvPr id="178" name="Rectangle 177"/>
          <p:cNvSpPr/>
          <p:nvPr/>
        </p:nvSpPr>
        <p:spPr bwMode="ltGray">
          <a:xfrm>
            <a:off x="2378239" y="4428362"/>
            <a:ext cx="2061578" cy="18842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Unique Loopback0 on each node</a:t>
            </a:r>
          </a:p>
        </p:txBody>
      </p:sp>
      <p:sp>
        <p:nvSpPr>
          <p:cNvPr id="180" name="Rectangle 179"/>
          <p:cNvSpPr/>
          <p:nvPr/>
        </p:nvSpPr>
        <p:spPr bwMode="ltGray">
          <a:xfrm>
            <a:off x="2375074" y="5382320"/>
            <a:ext cx="3373293" cy="1735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Transit VLAN SVI between VSX nodes for IGP continuity</a:t>
            </a:r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5977836" y="3614477"/>
            <a:ext cx="1554225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3" name="Rectangle 182"/>
          <p:cNvSpPr/>
          <p:nvPr/>
        </p:nvSpPr>
        <p:spPr bwMode="ltGray">
          <a:xfrm>
            <a:off x="2554510" y="1684783"/>
            <a:ext cx="1741290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L3 Link to Spine-1 (6300-5)</a:t>
            </a:r>
          </a:p>
        </p:txBody>
      </p:sp>
      <p:sp>
        <p:nvSpPr>
          <p:cNvPr id="184" name="Rectangle 183"/>
          <p:cNvSpPr/>
          <p:nvPr/>
        </p:nvSpPr>
        <p:spPr bwMode="ltGray">
          <a:xfrm>
            <a:off x="2549932" y="3044535"/>
            <a:ext cx="1741290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L3 Link to Spine-2 (6300-6)</a:t>
            </a:r>
          </a:p>
        </p:txBody>
      </p:sp>
    </p:spTree>
    <p:extLst>
      <p:ext uri="{BB962C8B-B14F-4D97-AF65-F5344CB8AC3E}">
        <p14:creationId xmlns:p14="http://schemas.microsoft.com/office/powerpoint/2010/main" val="15024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1283204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VRF </a:t>
            </a:r>
            <a:r>
              <a:rPr lang="en-US" b="1" dirty="0">
                <a:solidFill>
                  <a:srgbClr val="0D2A45"/>
                </a:solidFill>
              </a:rPr>
              <a:t>Route Distinguisher</a:t>
            </a:r>
            <a:r>
              <a:rPr lang="en-US" dirty="0">
                <a:solidFill>
                  <a:srgbClr val="0D2A45"/>
                </a:solidFill>
              </a:rPr>
              <a:t> consideration and recommendation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609440" y="2386070"/>
            <a:ext cx="2426220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192.168.1.3:1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65001:1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65001:1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192.168.1.3:2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65001:2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65001:2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1660231"/>
            <a:ext cx="5303520" cy="320040"/>
          </a:xfrm>
        </p:spPr>
        <p:txBody>
          <a:bodyPr/>
          <a:lstStyle/>
          <a:p>
            <a:r>
              <a:rPr lang="en-US" dirty="0"/>
              <a:t>Unique RD</a:t>
            </a:r>
            <a:r>
              <a:rPr lang="en-US" b="0" dirty="0"/>
              <a:t> per CX node in the VSX Cluster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441" y="4285311"/>
            <a:ext cx="5303520" cy="224003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Provide clear and distinct NLRI sourcing information.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Distinct NLRI advertised by VSX primary and VSX secondary: </a:t>
            </a:r>
            <a:r>
              <a:rPr lang="en-US" dirty="0" err="1"/>
              <a:t>iBGP</a:t>
            </a:r>
            <a:r>
              <a:rPr lang="en-US" dirty="0"/>
              <a:t> Route-Reflector will reflect these 2 distinct entries.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75864" y="1660231"/>
            <a:ext cx="5436760" cy="320040"/>
          </a:xfrm>
        </p:spPr>
        <p:txBody>
          <a:bodyPr/>
          <a:lstStyle/>
          <a:p>
            <a:r>
              <a:rPr lang="en-US" dirty="0"/>
              <a:t>Common RD</a:t>
            </a:r>
            <a:r>
              <a:rPr lang="en-US" b="0" dirty="0"/>
              <a:t> per CX node in the VSX Cluster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75864" y="4285311"/>
            <a:ext cx="5303520" cy="224003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NLRI sourcing information is diluted.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Same NLRI advertised by VSX primary and VSX secondary: </a:t>
            </a:r>
            <a:r>
              <a:rPr lang="en-US" dirty="0" err="1"/>
              <a:t>iBGP</a:t>
            </a:r>
            <a:r>
              <a:rPr lang="en-US" dirty="0"/>
              <a:t> Route-Reflector will reflect only the best route which is from the lowest router-ID (ex: VSX primary).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90" name="TextBox 189"/>
          <p:cNvSpPr txBox="1"/>
          <p:nvPr/>
        </p:nvSpPr>
        <p:spPr>
          <a:xfrm>
            <a:off x="609440" y="209870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Leaf1-A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3479876" y="2386070"/>
            <a:ext cx="2426220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192.168.1.4:1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65001:1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65001:1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192.168.1.4:2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65001:2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65001:2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3479876" y="209870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Leaf1-B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6282727" y="2386070"/>
            <a:ext cx="2426220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192.168.11.3:1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65001:1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65001:1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192.168.11.3:2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65001:2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65001:2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6282727" y="209870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Leaf1-A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9153163" y="2386070"/>
            <a:ext cx="2426220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192.168.11.3:1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65001:1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65001:1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192.168.11.3:2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65001:2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65001:2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9153163" y="209870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Leaf1-B</a:t>
            </a:r>
          </a:p>
        </p:txBody>
      </p:sp>
      <p:sp>
        <p:nvSpPr>
          <p:cNvPr id="183" name="Rectangle 182"/>
          <p:cNvSpPr/>
          <p:nvPr/>
        </p:nvSpPr>
        <p:spPr bwMode="ltGray">
          <a:xfrm>
            <a:off x="2695620" y="3453399"/>
            <a:ext cx="1131161" cy="266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[L0_IP:VRF_ID]</a:t>
            </a:r>
          </a:p>
        </p:txBody>
      </p:sp>
      <p:sp>
        <p:nvSpPr>
          <p:cNvPr id="194" name="Rectangle 193"/>
          <p:cNvSpPr/>
          <p:nvPr/>
        </p:nvSpPr>
        <p:spPr bwMode="ltGray">
          <a:xfrm>
            <a:off x="8362043" y="3453399"/>
            <a:ext cx="1131161" cy="266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[L1_IP:VRF_ID]</a:t>
            </a:r>
          </a:p>
        </p:txBody>
      </p:sp>
    </p:spTree>
    <p:extLst>
      <p:ext uri="{BB962C8B-B14F-4D97-AF65-F5344CB8AC3E}">
        <p14:creationId xmlns:p14="http://schemas.microsoft.com/office/powerpoint/2010/main" val="15650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VRF </a:t>
            </a:r>
            <a:r>
              <a:rPr lang="en-US" b="1" dirty="0">
                <a:solidFill>
                  <a:srgbClr val="0D2A45"/>
                </a:solidFill>
              </a:rPr>
              <a:t>Route Distinguisher</a:t>
            </a:r>
            <a:r>
              <a:rPr lang="en-US" dirty="0">
                <a:solidFill>
                  <a:srgbClr val="0D2A45"/>
                </a:solidFill>
              </a:rPr>
              <a:t> consideration and recommendation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1632012"/>
            <a:ext cx="5303520" cy="320040"/>
          </a:xfrm>
        </p:spPr>
        <p:txBody>
          <a:bodyPr/>
          <a:lstStyle/>
          <a:p>
            <a:r>
              <a:rPr lang="en-US" dirty="0"/>
              <a:t>Unique RD</a:t>
            </a:r>
            <a:r>
              <a:rPr lang="en-US" b="0" dirty="0"/>
              <a:t> per CX node in the VSX Cluster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441" y="4545124"/>
            <a:ext cx="5162523" cy="174706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For the same destination prefix (ex: 10.1.10.0/24), there are 2 distinct NLRIs that are selected and reflected per logical VSX VTEP, one per RD.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75864" y="1632012"/>
            <a:ext cx="5514270" cy="320040"/>
          </a:xfrm>
        </p:spPr>
        <p:txBody>
          <a:bodyPr/>
          <a:lstStyle/>
          <a:p>
            <a:r>
              <a:rPr lang="en-US" dirty="0"/>
              <a:t>Common RD</a:t>
            </a:r>
            <a:r>
              <a:rPr lang="en-US" b="0" dirty="0"/>
              <a:t> per CX node in the VSX Cluster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75864" y="4545124"/>
            <a:ext cx="5580776" cy="22408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For the same destination prefix (ex: 10.1.10.0/24), there are 2 identical routes coming from each VSX nodes. Spine route-reflector selects the best route (route coming from the lowest router-ID) and reflects this single selected route to other RR clients.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54" y="2004400"/>
            <a:ext cx="4694472" cy="2397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863" y="2004400"/>
            <a:ext cx="5514271" cy="2397089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>
            <a:off x="6079394" y="3192737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00067" y="3123650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398682" y="3004243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98682" y="3336982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19536" y="2696186"/>
            <a:ext cx="68407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</a:rPr>
              <a:t>Unique RD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96200" y="2852299"/>
            <a:ext cx="68407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</a:rPr>
              <a:t>Same RD</a:t>
            </a:r>
          </a:p>
        </p:txBody>
      </p:sp>
    </p:spTree>
    <p:extLst>
      <p:ext uri="{BB962C8B-B14F-4D97-AF65-F5344CB8AC3E}">
        <p14:creationId xmlns:p14="http://schemas.microsoft.com/office/powerpoint/2010/main" val="115155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ounded Rectangle 115"/>
          <p:cNvSpPr/>
          <p:nvPr/>
        </p:nvSpPr>
        <p:spPr bwMode="ltGray">
          <a:xfrm>
            <a:off x="184562" y="1492030"/>
            <a:ext cx="5582412" cy="2972073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00" name="Rounded Rectangle 99"/>
          <p:cNvSpPr/>
          <p:nvPr/>
        </p:nvSpPr>
        <p:spPr bwMode="ltGray">
          <a:xfrm>
            <a:off x="6097847" y="3562474"/>
            <a:ext cx="2861249" cy="8026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18" y="5194492"/>
            <a:ext cx="569449" cy="569449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514" y="5194492"/>
            <a:ext cx="569449" cy="569449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35" y="5194492"/>
            <a:ext cx="569449" cy="569449"/>
          </a:xfrm>
          <a:prstGeom prst="rect">
            <a:avLst/>
          </a:prstGeom>
        </p:spPr>
      </p:pic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67400" y="3763369"/>
            <a:ext cx="769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Leaf1-A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401731" y="3770497"/>
            <a:ext cx="7866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Leaf1-B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67066" y="3766148"/>
            <a:ext cx="769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Leaf2-A</a:t>
            </a:r>
          </a:p>
        </p:txBody>
      </p:sp>
      <p:sp>
        <p:nvSpPr>
          <p:cNvPr id="527" name="TextBox 526"/>
          <p:cNvSpPr txBox="1"/>
          <p:nvPr/>
        </p:nvSpPr>
        <p:spPr>
          <a:xfrm>
            <a:off x="11401397" y="3773276"/>
            <a:ext cx="7866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Leaf2-B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Spine-1</a:t>
            </a:r>
          </a:p>
          <a:p>
            <a:r>
              <a:rPr lang="en-US" sz="1000" dirty="0" err="1">
                <a:solidFill>
                  <a:srgbClr val="646569"/>
                </a:solidFill>
              </a:rPr>
              <a:t>iBGP</a:t>
            </a:r>
            <a:r>
              <a:rPr lang="en-US" sz="1000" dirty="0">
                <a:solidFill>
                  <a:srgbClr val="646569"/>
                </a:solidFill>
              </a:rPr>
              <a:t> RR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Spine-2</a:t>
            </a:r>
          </a:p>
          <a:p>
            <a:r>
              <a:rPr lang="en-US" sz="1000" dirty="0" err="1">
                <a:solidFill>
                  <a:srgbClr val="646569"/>
                </a:solidFill>
              </a:rPr>
              <a:t>iBGP</a:t>
            </a:r>
            <a:r>
              <a:rPr lang="en-US" sz="1000" dirty="0">
                <a:solidFill>
                  <a:srgbClr val="646569"/>
                </a:solidFill>
              </a:rPr>
              <a:t> RR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2" name="Straight Connector 611"/>
          <p:cNvCxnSpPr>
            <a:stCxn id="509" idx="2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9" name="Straight Connector 668"/>
          <p:cNvCxnSpPr>
            <a:stCxn id="533" idx="2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Oval 201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203" name="Oval 202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206" name="Oval 205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207" name="Oval 206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208" name="Oval 207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213" name="Straight Connector 212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TextBox 214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46569"/>
                </a:solidFill>
              </a:rPr>
              <a:t>L2 link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9FD4C9">
                    <a:lumMod val="75000"/>
                  </a:srgbClr>
                </a:solidFill>
              </a:rPr>
              <a:t>L3 link</a:t>
            </a:r>
          </a:p>
        </p:txBody>
      </p:sp>
      <p:sp>
        <p:nvSpPr>
          <p:cNvPr id="20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8300"/>
                </a:solidFill>
              </a:rPr>
              <a:t>DC Topology</a:t>
            </a:r>
            <a:endParaRPr lang="en-US" dirty="0">
              <a:solidFill>
                <a:srgbClr val="FF7600"/>
              </a:solidFill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72" y="5194492"/>
            <a:ext cx="569449" cy="569449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325" y="5194492"/>
            <a:ext cx="569449" cy="569449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70" y="5194492"/>
            <a:ext cx="569449" cy="569449"/>
          </a:xfrm>
          <a:prstGeom prst="rect">
            <a:avLst/>
          </a:prstGeom>
        </p:spPr>
      </p:pic>
      <p:cxnSp>
        <p:nvCxnSpPr>
          <p:cNvPr id="132" name="Straight Connector 131"/>
          <p:cNvCxnSpPr/>
          <p:nvPr/>
        </p:nvCxnSpPr>
        <p:spPr>
          <a:xfrm>
            <a:off x="6896543" y="4251853"/>
            <a:ext cx="655982" cy="9902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7559505" y="4248398"/>
            <a:ext cx="592500" cy="98671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 bwMode="ltGray">
          <a:xfrm>
            <a:off x="7413654" y="5080591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483" y="385004"/>
            <a:ext cx="789269" cy="58563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 bwMode="ltGray">
          <a:xfrm>
            <a:off x="5867400" y="1492030"/>
            <a:ext cx="6169260" cy="2972073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ltGray">
          <a:xfrm>
            <a:off x="8492395" y="1363430"/>
            <a:ext cx="1215269" cy="23680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4876"/>
                </a:solidFill>
              </a:rPr>
              <a:t>AS 65001</a:t>
            </a:r>
          </a:p>
        </p:txBody>
      </p:sp>
      <p:sp>
        <p:nvSpPr>
          <p:cNvPr id="4" name="Rounded Rectangle 3"/>
          <p:cNvSpPr/>
          <p:nvPr/>
        </p:nvSpPr>
        <p:spPr bwMode="ltGray">
          <a:xfrm>
            <a:off x="5867399" y="5884213"/>
            <a:ext cx="5803981" cy="17034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prstClr val="white"/>
                </a:solidFill>
              </a:rPr>
              <a:t>VRF1</a:t>
            </a:r>
          </a:p>
        </p:txBody>
      </p:sp>
      <p:sp>
        <p:nvSpPr>
          <p:cNvPr id="80" name="Rounded Rectangle 79"/>
          <p:cNvSpPr/>
          <p:nvPr/>
        </p:nvSpPr>
        <p:spPr bwMode="ltGray">
          <a:xfrm>
            <a:off x="5867399" y="6210986"/>
            <a:ext cx="5803981" cy="1703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prstClr val="white"/>
                </a:solidFill>
              </a:rPr>
              <a:t>VRF2</a:t>
            </a:r>
          </a:p>
        </p:txBody>
      </p:sp>
      <p:sp>
        <p:nvSpPr>
          <p:cNvPr id="5" name="Rounded Rectangle 4"/>
          <p:cNvSpPr/>
          <p:nvPr/>
        </p:nvSpPr>
        <p:spPr bwMode="ltGray">
          <a:xfrm>
            <a:off x="6695734" y="5219654"/>
            <a:ext cx="400815" cy="703915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85" name="Rounded Rectangle 84"/>
          <p:cNvSpPr/>
          <p:nvPr/>
        </p:nvSpPr>
        <p:spPr bwMode="ltGray">
          <a:xfrm>
            <a:off x="7358583" y="5219654"/>
            <a:ext cx="400815" cy="703915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86" name="Rounded Rectangle 85"/>
          <p:cNvSpPr/>
          <p:nvPr/>
        </p:nvSpPr>
        <p:spPr bwMode="ltGray">
          <a:xfrm>
            <a:off x="9214484" y="5211745"/>
            <a:ext cx="400815" cy="703915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87" name="Rounded Rectangle 86"/>
          <p:cNvSpPr/>
          <p:nvPr/>
        </p:nvSpPr>
        <p:spPr bwMode="ltGray">
          <a:xfrm>
            <a:off x="11165188" y="5236328"/>
            <a:ext cx="400815" cy="703915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88" name="Rounded Rectangle 87"/>
          <p:cNvSpPr/>
          <p:nvPr/>
        </p:nvSpPr>
        <p:spPr bwMode="ltGray">
          <a:xfrm>
            <a:off x="7976545" y="5211745"/>
            <a:ext cx="400815" cy="1097575"/>
          </a:xfrm>
          <a:prstGeom prst="round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89" name="Rounded Rectangle 88"/>
          <p:cNvSpPr/>
          <p:nvPr/>
        </p:nvSpPr>
        <p:spPr bwMode="ltGray">
          <a:xfrm>
            <a:off x="10162070" y="5228484"/>
            <a:ext cx="400815" cy="1097575"/>
          </a:xfrm>
          <a:prstGeom prst="round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90" name="Rounded Rectangle 89"/>
          <p:cNvSpPr/>
          <p:nvPr/>
        </p:nvSpPr>
        <p:spPr bwMode="ltGray">
          <a:xfrm>
            <a:off x="6731429" y="5731727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91" name="Rounded Rectangle 90"/>
          <p:cNvSpPr/>
          <p:nvPr/>
        </p:nvSpPr>
        <p:spPr bwMode="ltGray">
          <a:xfrm>
            <a:off x="9247860" y="5731727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92" name="Rounded Rectangle 91"/>
          <p:cNvSpPr/>
          <p:nvPr/>
        </p:nvSpPr>
        <p:spPr bwMode="ltGray">
          <a:xfrm>
            <a:off x="11199827" y="5731727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12</a:t>
            </a:r>
          </a:p>
        </p:txBody>
      </p:sp>
      <p:sp>
        <p:nvSpPr>
          <p:cNvPr id="93" name="Rounded Rectangle 92"/>
          <p:cNvSpPr/>
          <p:nvPr/>
        </p:nvSpPr>
        <p:spPr bwMode="ltGray">
          <a:xfrm>
            <a:off x="8019960" y="5731727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94" name="Rounded Rectangle 93"/>
          <p:cNvSpPr/>
          <p:nvPr/>
        </p:nvSpPr>
        <p:spPr bwMode="ltGray">
          <a:xfrm>
            <a:off x="7391959" y="5731727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11</a:t>
            </a:r>
          </a:p>
        </p:txBody>
      </p:sp>
      <p:sp>
        <p:nvSpPr>
          <p:cNvPr id="95" name="Rounded Rectangle 94"/>
          <p:cNvSpPr/>
          <p:nvPr/>
        </p:nvSpPr>
        <p:spPr bwMode="ltGray">
          <a:xfrm>
            <a:off x="10199798" y="5731727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052551" y="3637104"/>
            <a:ext cx="907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VSX VTEP1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041387" y="3637104"/>
            <a:ext cx="907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VSX VTEP2</a:t>
            </a:r>
          </a:p>
        </p:txBody>
      </p:sp>
      <p:graphicFrame>
        <p:nvGraphicFramePr>
          <p:cNvPr id="98" name="Table 97"/>
          <p:cNvGraphicFramePr>
            <a:graphicFrameLocks noGrp="1"/>
          </p:cNvGraphicFramePr>
          <p:nvPr/>
        </p:nvGraphicFramePr>
        <p:xfrm>
          <a:off x="609441" y="4762124"/>
          <a:ext cx="4377373" cy="161676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714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1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63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69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2242">
                <a:tc>
                  <a:txBody>
                    <a:bodyPr/>
                    <a:lstStyle/>
                    <a:p>
                      <a:r>
                        <a:rPr lang="en-US" sz="1000" dirty="0"/>
                        <a:t>Tenant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VRF</a:t>
                      </a:r>
                    </a:p>
                    <a:p>
                      <a:r>
                        <a:rPr lang="en-US" sz="1000" dirty="0"/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VLAN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SVI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Subnet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L2VNI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L3VNI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055">
                <a:tc rowSpan="3">
                  <a:txBody>
                    <a:bodyPr/>
                    <a:lstStyle/>
                    <a:p>
                      <a:r>
                        <a:rPr lang="en-US" sz="1000" dirty="0"/>
                        <a:t>Tenant 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000" dirty="0"/>
                        <a:t>VRF1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10.1.10.0/24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10010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000" dirty="0"/>
                        <a:t>100001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055"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10.1.11.0/24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10011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055"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10.1.12.0/24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10012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64">
                <a:tc>
                  <a:txBody>
                    <a:bodyPr/>
                    <a:lstStyle/>
                    <a:p>
                      <a:r>
                        <a:rPr lang="en-US" sz="1000" dirty="0"/>
                        <a:t>Tenant 2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VRF2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10.2.20.0/24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10020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100002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9" name="Picture 98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76" y="3184604"/>
            <a:ext cx="2351428" cy="975982"/>
          </a:xfrm>
          <a:prstGeom prst="rect">
            <a:avLst/>
          </a:prstGeom>
        </p:spPr>
      </p:pic>
      <p:sp>
        <p:nvSpPr>
          <p:cNvPr id="101" name="Rounded Rectangle 100"/>
          <p:cNvSpPr/>
          <p:nvPr/>
        </p:nvSpPr>
        <p:spPr bwMode="ltGray">
          <a:xfrm>
            <a:off x="1331097" y="3809569"/>
            <a:ext cx="1460254" cy="188320"/>
          </a:xfrm>
          <a:prstGeom prst="round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prstClr val="white"/>
                </a:solidFill>
              </a:rPr>
              <a:t>VRF SERVICES</a:t>
            </a:r>
          </a:p>
        </p:txBody>
      </p:sp>
      <p:cxnSp>
        <p:nvCxnSpPr>
          <p:cNvPr id="102" name="Straight Connector 101"/>
          <p:cNvCxnSpPr/>
          <p:nvPr/>
        </p:nvCxnSpPr>
        <p:spPr>
          <a:xfrm>
            <a:off x="3210829" y="2764467"/>
            <a:ext cx="79670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 bwMode="ltGray">
          <a:xfrm>
            <a:off x="3547570" y="2558187"/>
            <a:ext cx="76694" cy="257337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104" name="Straight Connector 103"/>
          <p:cNvCxnSpPr/>
          <p:nvPr/>
        </p:nvCxnSpPr>
        <p:spPr>
          <a:xfrm>
            <a:off x="3210829" y="2621806"/>
            <a:ext cx="77312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480922" y="2360599"/>
            <a:ext cx="738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Core-2</a:t>
            </a:r>
          </a:p>
          <a:p>
            <a:r>
              <a:rPr lang="en-US" sz="1000" dirty="0" err="1">
                <a:solidFill>
                  <a:srgbClr val="646569"/>
                </a:solidFill>
              </a:rPr>
              <a:t>iBGP</a:t>
            </a:r>
            <a:r>
              <a:rPr lang="en-US" sz="1000" dirty="0">
                <a:solidFill>
                  <a:srgbClr val="646569"/>
                </a:solidFill>
              </a:rPr>
              <a:t> RR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3963846" y="2282612"/>
            <a:ext cx="541045" cy="562798"/>
            <a:chOff x="2255870" y="791793"/>
            <a:chExt cx="541045" cy="562798"/>
          </a:xfrm>
        </p:grpSpPr>
        <p:sp>
          <p:nvSpPr>
            <p:cNvPr id="107" name="Rounded Rectangle 10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109" name="Group 108"/>
          <p:cNvGrpSpPr/>
          <p:nvPr/>
        </p:nvGrpSpPr>
        <p:grpSpPr>
          <a:xfrm>
            <a:off x="2708385" y="2286067"/>
            <a:ext cx="541045" cy="562798"/>
            <a:chOff x="2255870" y="791793"/>
            <a:chExt cx="541045" cy="562798"/>
          </a:xfrm>
        </p:grpSpPr>
        <p:sp>
          <p:nvSpPr>
            <p:cNvPr id="110" name="Rounded Rectangle 109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cxnSp>
        <p:nvCxnSpPr>
          <p:cNvPr id="112" name="Straight Connector 111"/>
          <p:cNvCxnSpPr>
            <a:stCxn id="111" idx="2"/>
            <a:endCxn id="113" idx="0"/>
          </p:cNvCxnSpPr>
          <p:nvPr/>
        </p:nvCxnSpPr>
        <p:spPr>
          <a:xfrm>
            <a:off x="2978908" y="2848865"/>
            <a:ext cx="3595" cy="659672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" name="Picture 112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19" y="3508537"/>
            <a:ext cx="570368" cy="570368"/>
          </a:xfrm>
          <a:prstGeom prst="rect">
            <a:avLst/>
          </a:prstGeom>
        </p:spPr>
      </p:pic>
      <p:cxnSp>
        <p:nvCxnSpPr>
          <p:cNvPr id="114" name="Straight Connector 113"/>
          <p:cNvCxnSpPr>
            <a:stCxn id="111" idx="2"/>
          </p:cNvCxnSpPr>
          <p:nvPr/>
        </p:nvCxnSpPr>
        <p:spPr>
          <a:xfrm>
            <a:off x="2978908" y="2848865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108" idx="2"/>
          </p:cNvCxnSpPr>
          <p:nvPr/>
        </p:nvCxnSpPr>
        <p:spPr>
          <a:xfrm>
            <a:off x="4234369" y="2845410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ounded Rectangle 116"/>
          <p:cNvSpPr/>
          <p:nvPr/>
        </p:nvSpPr>
        <p:spPr bwMode="ltGray">
          <a:xfrm>
            <a:off x="2456770" y="1367569"/>
            <a:ext cx="1215269" cy="23680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4876">
                    <a:lumMod val="60000"/>
                    <a:lumOff val="40000"/>
                  </a:srgbClr>
                </a:solidFill>
              </a:rPr>
              <a:t>AS 65100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988504" y="3338646"/>
            <a:ext cx="907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D5D654">
                    <a:lumMod val="75000"/>
                  </a:srgbClr>
                </a:solidFill>
              </a:rPr>
              <a:t>Border Leaf</a:t>
            </a:r>
          </a:p>
        </p:txBody>
      </p:sp>
      <p:sp>
        <p:nvSpPr>
          <p:cNvPr id="120" name="Rounded Rectangle 119"/>
          <p:cNvSpPr/>
          <p:nvPr/>
        </p:nvSpPr>
        <p:spPr bwMode="ltGray">
          <a:xfrm>
            <a:off x="2780967" y="3535098"/>
            <a:ext cx="400815" cy="543807"/>
          </a:xfrm>
          <a:prstGeom prst="round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14831" y="1544573"/>
            <a:ext cx="121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876">
                    <a:lumMod val="60000"/>
                    <a:lumOff val="40000"/>
                  </a:srgbClr>
                </a:solidFill>
              </a:rPr>
              <a:t>Campus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659742" y="1544573"/>
            <a:ext cx="121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876"/>
                </a:solidFill>
              </a:rPr>
              <a:t>DC</a:t>
            </a:r>
          </a:p>
        </p:txBody>
      </p:sp>
    </p:spTree>
    <p:extLst>
      <p:ext uri="{BB962C8B-B14F-4D97-AF65-F5344CB8AC3E}">
        <p14:creationId xmlns:p14="http://schemas.microsoft.com/office/powerpoint/2010/main" val="27685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route-type 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Spine-1</a:t>
            </a:r>
            <a:r>
              <a:rPr lang="en-US" dirty="0"/>
              <a:t>: RT5 – IP prefix route (subnet advertisement)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6782704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5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RT5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15480" y="5409220"/>
            <a:ext cx="452572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All leaf switches have unique VRF RD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(VSX primary RD and VSX secondary RD are different)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097" y="2060848"/>
            <a:ext cx="4812903" cy="381838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35369" y="2974396"/>
            <a:ext cx="828092" cy="108012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35369" y="3462059"/>
            <a:ext cx="828092" cy="108012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35369" y="3956445"/>
            <a:ext cx="828092" cy="108012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935369" y="4440170"/>
            <a:ext cx="828092" cy="108012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2" name="Line Callout 2 (Accent Bar) 21"/>
          <p:cNvSpPr/>
          <p:nvPr/>
        </p:nvSpPr>
        <p:spPr>
          <a:xfrm>
            <a:off x="8076220" y="1447800"/>
            <a:ext cx="2880320" cy="411316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417417"/>
              <a:gd name="adj6" fmla="val -18947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Single </a:t>
            </a:r>
            <a:r>
              <a:rPr lang="en-US" sz="1050" u="sng" dirty="0">
                <a:solidFill>
                  <a:schemeClr val="accent2"/>
                </a:solidFill>
                <a:cs typeface="Courier New" panose="02070309020205020404" pitchFamily="49" charset="0"/>
              </a:rPr>
              <a:t>unique</a:t>
            </a: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 RT5 entry from each leaf VTEP</a:t>
            </a:r>
          </a:p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sourcing the same subnet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639616" y="1476528"/>
            <a:ext cx="5066225" cy="2182980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633472" y="1488969"/>
            <a:ext cx="5059927" cy="2644119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627376" y="1482749"/>
            <a:ext cx="5053583" cy="3138019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040216" y="127852"/>
            <a:ext cx="2551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RT5 RD =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VTEP_L0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:VRF-ID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1064552" y="1535767"/>
            <a:ext cx="82748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Unique RD</a:t>
            </a:r>
          </a:p>
        </p:txBody>
      </p:sp>
    </p:spTree>
    <p:extLst>
      <p:ext uri="{BB962C8B-B14F-4D97-AF65-F5344CB8AC3E}">
        <p14:creationId xmlns:p14="http://schemas.microsoft.com/office/powerpoint/2010/main" val="382065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route-type 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Spine-1</a:t>
            </a:r>
            <a:r>
              <a:rPr lang="en-US" dirty="0"/>
              <a:t>: RT5 – IP prefix route (subnet advertisement)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6854712" cy="29238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5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       (L3VNI 100001)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192.168.11.3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192.168.11.3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[5]:[0]:[0]:[24]:[10.1.11.0]                           192.168.11.3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[5]:[0]:[0]:[24]:[10.1.11.0]                           192.168.11.3    0          100        0       ?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       (L3VNI 100001)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192.168.11.5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192.168.11.5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[5]:[0]:[0]:[24]:[10.1.12.0]                           192.168.11.5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[5]:[0]:[0]:[24]:[10.1.12.0]                           192.168.11.5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RT5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0602" y="5409220"/>
            <a:ext cx="394941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When Leaf2-A and Leaf2-B have same VRF RD</a:t>
            </a:r>
          </a:p>
        </p:txBody>
      </p:sp>
      <p:sp>
        <p:nvSpPr>
          <p:cNvPr id="8" name="Line Callout 2 (Accent Bar) 7"/>
          <p:cNvSpPr/>
          <p:nvPr/>
        </p:nvSpPr>
        <p:spPr>
          <a:xfrm>
            <a:off x="8184231" y="2211810"/>
            <a:ext cx="3672409" cy="1188132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68125"/>
              <a:gd name="adj6" fmla="val -14541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r>
              <a:rPr lang="en-US" sz="1200" dirty="0">
                <a:solidFill>
                  <a:schemeClr val="accent2"/>
                </a:solidFill>
              </a:rPr>
              <a:t>If Leaf2-A and Leaf2-B have same VRF RD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then there is an election of a best route among two entries advertised from </a:t>
            </a:r>
            <a:r>
              <a:rPr lang="en-US" sz="1200" dirty="0">
                <a:solidFill>
                  <a:schemeClr val="accent2"/>
                </a:solidFill>
                <a:cs typeface="Courier New" panose="02070309020205020404" pitchFamily="49" charset="0"/>
              </a:rPr>
              <a:t>each logical VSX VTEP:</a:t>
            </a:r>
          </a:p>
          <a:p>
            <a:pPr marL="171450" lvl="0" indent="-171450">
              <a:buFontTx/>
              <a:buChar char="-"/>
            </a:pPr>
            <a:r>
              <a:rPr lang="en-US" sz="120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coming from VSX primary</a:t>
            </a:r>
            <a:br>
              <a:rPr lang="en-US" sz="1200" dirty="0">
                <a:solidFill>
                  <a:schemeClr val="accent2"/>
                </a:solidFill>
                <a:cs typeface="Courier New" panose="02070309020205020404" pitchFamily="49" charset="0"/>
              </a:rPr>
            </a:br>
            <a:r>
              <a:rPr lang="en-US" sz="1200" dirty="0">
                <a:solidFill>
                  <a:schemeClr val="accent1"/>
                </a:solidFill>
                <a:cs typeface="Courier New" panose="02070309020205020404" pitchFamily="49" charset="0"/>
              </a:rPr>
              <a:t>(preferred due to lowest router-ID)</a:t>
            </a:r>
          </a:p>
          <a:p>
            <a:pPr marL="171450" lvl="0" indent="-171450">
              <a:buFontTx/>
              <a:buChar char="-"/>
            </a:pPr>
            <a:r>
              <a:rPr lang="en-US" sz="120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coming from VSX secondary</a:t>
            </a:r>
            <a:endParaRPr lang="it-IT" sz="120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32221" y="2964392"/>
            <a:ext cx="910901" cy="108012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03808" y="3068960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481" y="2999873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40216" y="127852"/>
            <a:ext cx="2551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RT5 RD =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VTEP_L1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:VRF-ID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90365" y="1753184"/>
            <a:ext cx="126014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Same RD example</a:t>
            </a:r>
          </a:p>
        </p:txBody>
      </p:sp>
    </p:spTree>
    <p:extLst>
      <p:ext uri="{BB962C8B-B14F-4D97-AF65-F5344CB8AC3E}">
        <p14:creationId xmlns:p14="http://schemas.microsoft.com/office/powerpoint/2010/main" val="116945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Leaf1-A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628601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Leaf1-A</a:t>
            </a: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VRFs / EVPN / Common VRF RD option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640160" cy="31700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192.168.11.3:1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65001:1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65001:1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192.168.11.3:2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65001:2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65001:2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auto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export 65001:10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65001:10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redistribute host-route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auto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export 65001:11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65001:11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redistribute host-route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auto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export auto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auto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redistribute host-route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44465"/>
            <a:ext cx="4787355" cy="134226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5977836" y="3614477"/>
            <a:ext cx="1554225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3" name="Rectangle 182"/>
          <p:cNvSpPr/>
          <p:nvPr/>
        </p:nvSpPr>
        <p:spPr bwMode="ltGray">
          <a:xfrm>
            <a:off x="2690515" y="1601881"/>
            <a:ext cx="3073438" cy="292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RD is common per VRF between VSX nodes</a:t>
            </a:r>
            <a:br>
              <a:rPr lang="en-US" sz="1000" dirty="0">
                <a:solidFill>
                  <a:schemeClr val="accent2"/>
                </a:solidFill>
              </a:rPr>
            </a:br>
            <a:r>
              <a:rPr lang="en-US" sz="1000" dirty="0">
                <a:solidFill>
                  <a:schemeClr val="accent2"/>
                </a:solidFill>
              </a:rPr>
              <a:t>Recommendation value: [L1:VRF_ID]</a:t>
            </a:r>
          </a:p>
        </p:txBody>
      </p:sp>
      <p:sp>
        <p:nvSpPr>
          <p:cNvPr id="184" name="Rectangle 183"/>
          <p:cNvSpPr/>
          <p:nvPr/>
        </p:nvSpPr>
        <p:spPr bwMode="ltGray">
          <a:xfrm>
            <a:off x="2685937" y="3094435"/>
            <a:ext cx="2460406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RT can be set to [</a:t>
            </a:r>
            <a:r>
              <a:rPr lang="en-US" sz="1000" dirty="0" err="1">
                <a:solidFill>
                  <a:schemeClr val="accent2"/>
                </a:solidFill>
              </a:rPr>
              <a:t>AS_number:VLAN_ID</a:t>
            </a:r>
            <a:r>
              <a:rPr lang="en-US" sz="1000" dirty="0">
                <a:solidFill>
                  <a:schemeClr val="accent2"/>
                </a:solidFill>
              </a:rPr>
              <a:t>]</a:t>
            </a:r>
          </a:p>
        </p:txBody>
      </p:sp>
      <p:sp>
        <p:nvSpPr>
          <p:cNvPr id="185" name="Rectangle 184"/>
          <p:cNvSpPr/>
          <p:nvPr/>
        </p:nvSpPr>
        <p:spPr bwMode="ltGray">
          <a:xfrm>
            <a:off x="2690515" y="1940034"/>
            <a:ext cx="2175631" cy="18461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RT proposal: [</a:t>
            </a:r>
            <a:r>
              <a:rPr lang="en-US" sz="1000" dirty="0" err="1">
                <a:solidFill>
                  <a:schemeClr val="accent2"/>
                </a:solidFill>
              </a:rPr>
              <a:t>AS_number:VRF_ID</a:t>
            </a:r>
            <a:r>
              <a:rPr lang="en-US" sz="1000" dirty="0">
                <a:solidFill>
                  <a:schemeClr val="accent2"/>
                </a:solidFill>
              </a:rPr>
              <a:t>]</a:t>
            </a:r>
          </a:p>
        </p:txBody>
      </p:sp>
      <p:sp>
        <p:nvSpPr>
          <p:cNvPr id="186" name="Rectangle 185"/>
          <p:cNvSpPr/>
          <p:nvPr/>
        </p:nvSpPr>
        <p:spPr bwMode="ltGray">
          <a:xfrm>
            <a:off x="2685937" y="2846098"/>
            <a:ext cx="2032013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RD auto is: [VTEP_L1:VLAN_ID]</a:t>
            </a:r>
          </a:p>
        </p:txBody>
      </p:sp>
      <p:sp>
        <p:nvSpPr>
          <p:cNvPr id="3" name="Rectangle 2"/>
          <p:cNvSpPr/>
          <p:nvPr/>
        </p:nvSpPr>
        <p:spPr>
          <a:xfrm>
            <a:off x="340158" y="4999733"/>
            <a:ext cx="5639117" cy="152862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redistribute host-route </a:t>
            </a: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is used to advertise /32 host routes to remote VTEPs</a:t>
            </a:r>
          </a:p>
          <a:p>
            <a:pPr>
              <a:lnSpc>
                <a:spcPts val="1400"/>
              </a:lnSpc>
            </a:pPr>
            <a:endParaRPr lang="en-US" sz="1000" spc="5" dirty="0">
              <a:solidFill>
                <a:schemeClr val="accent2"/>
              </a:solidFill>
              <a:ea typeface="Arial" panose="020B0604020202020204" pitchFamily="34" charset="0"/>
              <a:cs typeface="Open Sans Light" panose="020B0306030504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sz="1000" u="sng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Example</a:t>
            </a: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: 	10.1.10.10/32 is connected to Leaf1-A/Leaf1-B</a:t>
            </a:r>
          </a:p>
          <a:p>
            <a:pPr>
              <a:lnSpc>
                <a:spcPts val="1400"/>
              </a:lnSpc>
            </a:pP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	10.1.12.10/32 is connected to Leaf2-A/Leaf2-B</a:t>
            </a:r>
          </a:p>
          <a:p>
            <a:pPr>
              <a:lnSpc>
                <a:spcPts val="1400"/>
              </a:lnSpc>
            </a:pPr>
            <a:endParaRPr lang="en-US" sz="1000" spc="5" dirty="0">
              <a:solidFill>
                <a:schemeClr val="accent2"/>
              </a:solidFill>
              <a:ea typeface="Arial" panose="020B0604020202020204" pitchFamily="34" charset="0"/>
              <a:cs typeface="Open Sans Light" panose="020B0306030504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This command is required as the same subnet is spread across multiple VTEPs.</a:t>
            </a:r>
          </a:p>
          <a:p>
            <a:pPr>
              <a:lnSpc>
                <a:spcPts val="1400"/>
              </a:lnSpc>
            </a:pP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Without host routes, a remote VTEP would not be aware of the correct destination VTEP to send traffic to.</a:t>
            </a:r>
            <a:endParaRPr lang="en-US" sz="1000" spc="5" dirty="0">
              <a:solidFill>
                <a:schemeClr val="accent2"/>
              </a:solidFill>
              <a:effectLst/>
              <a:ea typeface="Arial" panose="020B0604020202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7" name="Rectangle 186"/>
          <p:cNvSpPr/>
          <p:nvPr/>
        </p:nvSpPr>
        <p:spPr bwMode="ltGray">
          <a:xfrm>
            <a:off x="2685937" y="4301771"/>
            <a:ext cx="1421832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RT can be set to auto</a:t>
            </a:r>
          </a:p>
        </p:txBody>
      </p:sp>
      <p:sp>
        <p:nvSpPr>
          <p:cNvPr id="188" name="Rectangle 187"/>
          <p:cNvSpPr/>
          <p:nvPr/>
        </p:nvSpPr>
        <p:spPr bwMode="ltGray">
          <a:xfrm>
            <a:off x="2685937" y="3348214"/>
            <a:ext cx="1285827" cy="16737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Host-route injection</a:t>
            </a:r>
          </a:p>
        </p:txBody>
      </p:sp>
    </p:spTree>
    <p:extLst>
      <p:ext uri="{BB962C8B-B14F-4D97-AF65-F5344CB8AC3E}">
        <p14:creationId xmlns:p14="http://schemas.microsoft.com/office/powerpoint/2010/main" val="25365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Leaf1-A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628601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Leaf1-A</a:t>
            </a: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VRFs / EVPN / Distinct VRF RD option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640160" cy="31700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192.168.1.3:1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65001:1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65001:1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192.168.1.3:2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65001:2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65001:2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auto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export 65001:10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65001:10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redistribute host-route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auto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export 65001:11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65001:11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redistribute host-route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auto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export auto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auto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redistribute host-route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44465"/>
            <a:ext cx="4787355" cy="134226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5977836" y="3614477"/>
            <a:ext cx="1554225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3" name="Rectangle 182"/>
          <p:cNvSpPr/>
          <p:nvPr/>
        </p:nvSpPr>
        <p:spPr bwMode="ltGray">
          <a:xfrm>
            <a:off x="2690515" y="1601881"/>
            <a:ext cx="3073438" cy="292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RD is unique per VRF for each VSX nodes</a:t>
            </a:r>
            <a:br>
              <a:rPr lang="en-US" sz="1000" dirty="0">
                <a:solidFill>
                  <a:schemeClr val="accent2"/>
                </a:solidFill>
              </a:rPr>
            </a:br>
            <a:r>
              <a:rPr lang="en-US" sz="1000" dirty="0">
                <a:solidFill>
                  <a:schemeClr val="accent2"/>
                </a:solidFill>
              </a:rPr>
              <a:t>Recommendation value: [L0:VRF_ID]</a:t>
            </a:r>
          </a:p>
        </p:txBody>
      </p:sp>
      <p:sp>
        <p:nvSpPr>
          <p:cNvPr id="184" name="Rectangle 183"/>
          <p:cNvSpPr/>
          <p:nvPr/>
        </p:nvSpPr>
        <p:spPr bwMode="ltGray">
          <a:xfrm>
            <a:off x="2685937" y="3094435"/>
            <a:ext cx="2460406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RT can be set to [</a:t>
            </a:r>
            <a:r>
              <a:rPr lang="en-US" sz="1000" dirty="0" err="1">
                <a:solidFill>
                  <a:schemeClr val="accent2"/>
                </a:solidFill>
              </a:rPr>
              <a:t>AS_number:VLAN_ID</a:t>
            </a:r>
            <a:r>
              <a:rPr lang="en-US" sz="1000" dirty="0">
                <a:solidFill>
                  <a:schemeClr val="accent2"/>
                </a:solidFill>
              </a:rPr>
              <a:t>]</a:t>
            </a:r>
          </a:p>
        </p:txBody>
      </p:sp>
      <p:sp>
        <p:nvSpPr>
          <p:cNvPr id="185" name="Rectangle 184"/>
          <p:cNvSpPr/>
          <p:nvPr/>
        </p:nvSpPr>
        <p:spPr bwMode="ltGray">
          <a:xfrm>
            <a:off x="2690515" y="1940034"/>
            <a:ext cx="2175631" cy="18461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RT proposal: [</a:t>
            </a:r>
            <a:r>
              <a:rPr lang="en-US" sz="1000" dirty="0" err="1">
                <a:solidFill>
                  <a:schemeClr val="accent2"/>
                </a:solidFill>
              </a:rPr>
              <a:t>AS_number:VRF_ID</a:t>
            </a:r>
            <a:r>
              <a:rPr lang="en-US" sz="1000" dirty="0">
                <a:solidFill>
                  <a:schemeClr val="accent2"/>
                </a:solidFill>
              </a:rPr>
              <a:t>]</a:t>
            </a:r>
          </a:p>
        </p:txBody>
      </p:sp>
      <p:sp>
        <p:nvSpPr>
          <p:cNvPr id="186" name="Rectangle 185"/>
          <p:cNvSpPr/>
          <p:nvPr/>
        </p:nvSpPr>
        <p:spPr bwMode="ltGray">
          <a:xfrm>
            <a:off x="2685937" y="2846098"/>
            <a:ext cx="2032013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RD auto is: [VTEP_L1:VLAN_ID]</a:t>
            </a:r>
          </a:p>
        </p:txBody>
      </p:sp>
      <p:sp>
        <p:nvSpPr>
          <p:cNvPr id="3" name="Rectangle 2"/>
          <p:cNvSpPr/>
          <p:nvPr/>
        </p:nvSpPr>
        <p:spPr>
          <a:xfrm>
            <a:off x="340158" y="4999733"/>
            <a:ext cx="5639117" cy="152862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redistribute host-route </a:t>
            </a: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is used to advertise /32 host routes to remote VTEPs</a:t>
            </a:r>
          </a:p>
          <a:p>
            <a:pPr>
              <a:lnSpc>
                <a:spcPts val="1400"/>
              </a:lnSpc>
            </a:pPr>
            <a:endParaRPr lang="en-US" sz="1000" spc="5" dirty="0">
              <a:solidFill>
                <a:schemeClr val="accent2"/>
              </a:solidFill>
              <a:ea typeface="Arial" panose="020B0604020202020204" pitchFamily="34" charset="0"/>
              <a:cs typeface="Open Sans Light" panose="020B0306030504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sz="1000" u="sng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Example</a:t>
            </a: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: 	10.1.10.10/32 is connected to Leaf1-A/Leaf1-B</a:t>
            </a:r>
          </a:p>
          <a:p>
            <a:pPr>
              <a:lnSpc>
                <a:spcPts val="1400"/>
              </a:lnSpc>
            </a:pP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	10.1.12.10/32 is connected to Leaf2-A/Leaf2-B</a:t>
            </a:r>
          </a:p>
          <a:p>
            <a:pPr>
              <a:lnSpc>
                <a:spcPts val="1400"/>
              </a:lnSpc>
            </a:pPr>
            <a:endParaRPr lang="en-US" sz="1000" spc="5" dirty="0">
              <a:solidFill>
                <a:schemeClr val="accent2"/>
              </a:solidFill>
              <a:ea typeface="Arial" panose="020B0604020202020204" pitchFamily="34" charset="0"/>
              <a:cs typeface="Open Sans Light" panose="020B0306030504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This command is required as the same subnet is spread across multiple VTEPs.</a:t>
            </a:r>
          </a:p>
          <a:p>
            <a:pPr>
              <a:lnSpc>
                <a:spcPts val="1400"/>
              </a:lnSpc>
            </a:pP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Without host routes, a remote VTEP would not be aware of the correct destination VTEP to send traffic to.</a:t>
            </a:r>
            <a:endParaRPr lang="en-US" sz="1000" spc="5" dirty="0">
              <a:solidFill>
                <a:schemeClr val="accent2"/>
              </a:solidFill>
              <a:effectLst/>
              <a:ea typeface="Arial" panose="020B0604020202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7" name="Rectangle 186"/>
          <p:cNvSpPr/>
          <p:nvPr/>
        </p:nvSpPr>
        <p:spPr bwMode="ltGray">
          <a:xfrm>
            <a:off x="2685937" y="4301771"/>
            <a:ext cx="1421832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RT can be set to auto</a:t>
            </a:r>
          </a:p>
        </p:txBody>
      </p:sp>
      <p:sp>
        <p:nvSpPr>
          <p:cNvPr id="188" name="Rectangle 187"/>
          <p:cNvSpPr/>
          <p:nvPr/>
        </p:nvSpPr>
        <p:spPr bwMode="ltGray">
          <a:xfrm>
            <a:off x="2685937" y="3348214"/>
            <a:ext cx="1285827" cy="16737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Host-route injection</a:t>
            </a:r>
          </a:p>
        </p:txBody>
      </p:sp>
    </p:spTree>
    <p:extLst>
      <p:ext uri="{BB962C8B-B14F-4D97-AF65-F5344CB8AC3E}">
        <p14:creationId xmlns:p14="http://schemas.microsoft.com/office/powerpoint/2010/main" val="185026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Leaf1-A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628601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Leaf1-A</a:t>
            </a: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Endpoint SVIs / DHCP relay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640160" cy="36625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 active-gateways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attach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9000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10.1.10.1/24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active-gateway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mac 12:00:00:00:01:00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active-gateway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10.1.10.1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helper-address 192.168.3.242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 active-gateways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attach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9000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10.1.11.1/24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active-gateway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mac 12:00:00:00:01:00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active-gateway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10.1.11.1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 active-gateways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attach VRF2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description </a:t>
            </a:r>
            <a:r>
              <a:rPr lang="en-US" sz="800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overlapping_subnet_test</a:t>
            </a:r>
            <a:endParaRPr lang="en-US" sz="800" dirty="0"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9000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addess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10.2.20.1/24 	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address 10.1.10.1/24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active-gateway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mac 12:00:00:00:01:00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active-gateway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10.2.20.1    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 active-gateway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10.1.10.1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helper-address 192.168.3.242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source-interface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dhcp_relay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interface loopback0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dhcp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-relay option 82 source-interface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44465"/>
            <a:ext cx="4787355" cy="134226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5977836" y="3614477"/>
            <a:ext cx="1554225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3" name="Rectangle 182"/>
          <p:cNvSpPr/>
          <p:nvPr/>
        </p:nvSpPr>
        <p:spPr bwMode="ltGray">
          <a:xfrm>
            <a:off x="3527424" y="1743147"/>
            <a:ext cx="913198" cy="13694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Per VRF SVI</a:t>
            </a:r>
          </a:p>
        </p:txBody>
      </p:sp>
      <p:sp>
        <p:nvSpPr>
          <p:cNvPr id="185" name="Rectangle 184"/>
          <p:cNvSpPr/>
          <p:nvPr/>
        </p:nvSpPr>
        <p:spPr bwMode="ltGray">
          <a:xfrm>
            <a:off x="3527424" y="2006885"/>
            <a:ext cx="1087816" cy="14133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SVI IP </a:t>
            </a:r>
            <a:r>
              <a:rPr lang="en-US" sz="1000" dirty="0">
                <a:solidFill>
                  <a:schemeClr val="accent2"/>
                </a:solidFill>
                <a:latin typeface="Symbol" panose="05050102010706020507" pitchFamily="18" charset="2"/>
              </a:rPr>
              <a:t>=</a:t>
            </a:r>
            <a:r>
              <a:rPr lang="en-US" sz="1000" dirty="0">
                <a:solidFill>
                  <a:schemeClr val="accent2"/>
                </a:solidFill>
              </a:rPr>
              <a:t> AG IP</a:t>
            </a:r>
          </a:p>
        </p:txBody>
      </p:sp>
      <p:sp>
        <p:nvSpPr>
          <p:cNvPr id="3" name="Rectangle 2"/>
          <p:cNvSpPr/>
          <p:nvPr/>
        </p:nvSpPr>
        <p:spPr>
          <a:xfrm>
            <a:off x="340679" y="5397674"/>
            <a:ext cx="5639117" cy="43569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Configuration simplification with same IP address for both SVI and Active Gateway is available since 10.6. In 10.5, SVI IP address was different from the </a:t>
            </a:r>
            <a:r>
              <a:rPr lang="en-US" sz="1000" spc="5" dirty="0" err="1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anycast</a:t>
            </a: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 Active Gateway IP address.</a:t>
            </a:r>
          </a:p>
        </p:txBody>
      </p:sp>
      <p:sp>
        <p:nvSpPr>
          <p:cNvPr id="188" name="Rectangle 187"/>
          <p:cNvSpPr/>
          <p:nvPr/>
        </p:nvSpPr>
        <p:spPr bwMode="ltGray">
          <a:xfrm>
            <a:off x="3527424" y="2177929"/>
            <a:ext cx="2424560" cy="15502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Follow best practices for AG MAC value</a:t>
            </a:r>
          </a:p>
        </p:txBody>
      </p:sp>
      <p:sp>
        <p:nvSpPr>
          <p:cNvPr id="189" name="Rectangle 188"/>
          <p:cNvSpPr/>
          <p:nvPr/>
        </p:nvSpPr>
        <p:spPr bwMode="ltGray">
          <a:xfrm>
            <a:off x="3527424" y="2423232"/>
            <a:ext cx="1798265" cy="15247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DHCP relay in underlay VRF</a:t>
            </a:r>
          </a:p>
        </p:txBody>
      </p:sp>
      <p:sp>
        <p:nvSpPr>
          <p:cNvPr id="190" name="Rectangle 189"/>
          <p:cNvSpPr/>
          <p:nvPr/>
        </p:nvSpPr>
        <p:spPr bwMode="ltGray">
          <a:xfrm>
            <a:off x="3527424" y="4926701"/>
            <a:ext cx="1376268" cy="14798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DHCP relay sourcing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345909" y="6025122"/>
            <a:ext cx="5631928" cy="63094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The </a:t>
            </a:r>
            <a:r>
              <a:rPr lang="en-US" sz="1000" b="1" spc="5" dirty="0" err="1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dhcp</a:t>
            </a:r>
            <a:r>
              <a:rPr lang="en-US" sz="1000" b="1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-relay</a:t>
            </a: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 commands ensure that VTEP DHCP relay communication uses Lo0 to DHCP server and DHCP-relay option 82, sub-option 5, 11 and 151 are sent to the DHCP server using Lo0 IP address.</a:t>
            </a:r>
          </a:p>
        </p:txBody>
      </p:sp>
      <p:sp>
        <p:nvSpPr>
          <p:cNvPr id="184" name="Rounded Rectangle 183"/>
          <p:cNvSpPr/>
          <p:nvPr/>
        </p:nvSpPr>
        <p:spPr bwMode="ltGray">
          <a:xfrm>
            <a:off x="6673576" y="3876326"/>
            <a:ext cx="432742" cy="19042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SVI10 10.1.10.2</a:t>
            </a:r>
          </a:p>
        </p:txBody>
      </p:sp>
      <p:sp>
        <p:nvSpPr>
          <p:cNvPr id="186" name="Rounded Rectangle 185"/>
          <p:cNvSpPr/>
          <p:nvPr/>
        </p:nvSpPr>
        <p:spPr bwMode="ltGray">
          <a:xfrm>
            <a:off x="7933192" y="3876326"/>
            <a:ext cx="432742" cy="19042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SVI10 10.1.10.3</a:t>
            </a:r>
          </a:p>
        </p:txBody>
      </p:sp>
      <p:sp>
        <p:nvSpPr>
          <p:cNvPr id="187" name="Rounded Rectangle 186"/>
          <p:cNvSpPr/>
          <p:nvPr/>
        </p:nvSpPr>
        <p:spPr bwMode="ltGray">
          <a:xfrm>
            <a:off x="9686354" y="3875530"/>
            <a:ext cx="432742" cy="19042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SVI10 10.1.10.4</a:t>
            </a:r>
          </a:p>
        </p:txBody>
      </p:sp>
      <p:sp>
        <p:nvSpPr>
          <p:cNvPr id="192" name="Rounded Rectangle 191"/>
          <p:cNvSpPr/>
          <p:nvPr/>
        </p:nvSpPr>
        <p:spPr bwMode="ltGray">
          <a:xfrm>
            <a:off x="10935956" y="3875530"/>
            <a:ext cx="432742" cy="19042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SVI10 10.1.10.5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93" name="Rectangle 192"/>
          <p:cNvSpPr/>
          <p:nvPr/>
        </p:nvSpPr>
        <p:spPr bwMode="ltGray">
          <a:xfrm>
            <a:off x="3932876" y="4252255"/>
            <a:ext cx="1798265" cy="15247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i="1" dirty="0">
                <a:solidFill>
                  <a:schemeClr val="accent4"/>
                </a:solidFill>
              </a:rPr>
              <a:t>For overlapping subnet  test</a:t>
            </a:r>
          </a:p>
        </p:txBody>
      </p:sp>
    </p:spTree>
    <p:extLst>
      <p:ext uri="{BB962C8B-B14F-4D97-AF65-F5344CB8AC3E}">
        <p14:creationId xmlns:p14="http://schemas.microsoft.com/office/powerpoint/2010/main" val="266660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Leaf1-A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628601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Leaf1-A</a:t>
            </a: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VXLAN interface / Virtual-MAC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640160" cy="24314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vxlan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source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192.168.11.3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vxlan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-counters aggregate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10010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10011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10020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100001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routing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100002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routing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virtual-mac 02:00:00:00:01:00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44465"/>
            <a:ext cx="4787355" cy="134226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5977836" y="3614477"/>
            <a:ext cx="1554225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3" name="Rectangle 182"/>
          <p:cNvSpPr/>
          <p:nvPr/>
        </p:nvSpPr>
        <p:spPr bwMode="ltGray">
          <a:xfrm>
            <a:off x="2336432" y="1856210"/>
            <a:ext cx="2353358" cy="1610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Optional counters for VXLAN statistics</a:t>
            </a:r>
          </a:p>
        </p:txBody>
      </p:sp>
      <p:sp>
        <p:nvSpPr>
          <p:cNvPr id="186" name="Rectangle 185"/>
          <p:cNvSpPr/>
          <p:nvPr/>
        </p:nvSpPr>
        <p:spPr bwMode="ltGray">
          <a:xfrm>
            <a:off x="2331854" y="2108776"/>
            <a:ext cx="1704162" cy="14679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1-to-1 VLAN-VNI mapping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40158" y="4564649"/>
            <a:ext cx="5639117" cy="810478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virtual-mac</a:t>
            </a: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 is </a:t>
            </a:r>
            <a:r>
              <a:rPr lang="en-US" sz="1000" u="sng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required</a:t>
            </a: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 for symmetric IRB Distributed L3 Gateways deployments.</a:t>
            </a:r>
          </a:p>
          <a:p>
            <a:pPr>
              <a:lnSpc>
                <a:spcPts val="1400"/>
              </a:lnSpc>
            </a:pP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This is used as the Destination Router MAC for L3VNI routing to reach the egress VTEP router.</a:t>
            </a:r>
          </a:p>
          <a:p>
            <a:pPr>
              <a:lnSpc>
                <a:spcPts val="1400"/>
              </a:lnSpc>
            </a:pPr>
            <a:r>
              <a:rPr lang="en-US" sz="1000" spc="5" dirty="0">
                <a:solidFill>
                  <a:schemeClr val="accent2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On VSX logical VTEPs, the value should be the same for both nodes of the VSX logical VTEP pair. Different virtual-macs should be used for other VTEPs or VSX VTEP pairs.</a:t>
            </a:r>
          </a:p>
        </p:txBody>
      </p:sp>
      <p:sp>
        <p:nvSpPr>
          <p:cNvPr id="188" name="Rectangle 187"/>
          <p:cNvSpPr/>
          <p:nvPr/>
        </p:nvSpPr>
        <p:spPr bwMode="ltGray">
          <a:xfrm>
            <a:off x="2336432" y="1650834"/>
            <a:ext cx="3327520" cy="16004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VXLAN tunnel source IP = </a:t>
            </a:r>
            <a:r>
              <a:rPr lang="en-US" sz="1000" dirty="0" err="1">
                <a:solidFill>
                  <a:schemeClr val="accent2"/>
                </a:solidFill>
              </a:rPr>
              <a:t>anycast</a:t>
            </a:r>
            <a:r>
              <a:rPr lang="en-US" sz="1000" dirty="0">
                <a:solidFill>
                  <a:schemeClr val="accent2"/>
                </a:solidFill>
              </a:rPr>
              <a:t> shared Loopback1</a:t>
            </a:r>
          </a:p>
        </p:txBody>
      </p:sp>
      <p:sp>
        <p:nvSpPr>
          <p:cNvPr id="189" name="Rectangle 188"/>
          <p:cNvSpPr/>
          <p:nvPr/>
        </p:nvSpPr>
        <p:spPr bwMode="ltGray">
          <a:xfrm>
            <a:off x="2331854" y="2968605"/>
            <a:ext cx="1891938" cy="18799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L3 VNI associated to </a:t>
            </a:r>
            <a:r>
              <a:rPr lang="en-US" sz="1000" dirty="0" err="1">
                <a:solidFill>
                  <a:schemeClr val="accent2"/>
                </a:solidFill>
              </a:rPr>
              <a:t>vrf</a:t>
            </a:r>
            <a:r>
              <a:rPr lang="en-US" sz="1000" dirty="0">
                <a:solidFill>
                  <a:schemeClr val="accent2"/>
                </a:solidFill>
              </a:rPr>
              <a:t> VRF1</a:t>
            </a:r>
          </a:p>
        </p:txBody>
      </p:sp>
      <p:sp>
        <p:nvSpPr>
          <p:cNvPr id="190" name="Rectangle 189"/>
          <p:cNvSpPr/>
          <p:nvPr/>
        </p:nvSpPr>
        <p:spPr bwMode="ltGray">
          <a:xfrm>
            <a:off x="2331854" y="3650006"/>
            <a:ext cx="2508450" cy="16465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VTEP virtual-MAC for L3VNI functionality</a:t>
            </a:r>
          </a:p>
        </p:txBody>
      </p:sp>
      <p:sp>
        <p:nvSpPr>
          <p:cNvPr id="184" name="Rounded Rectangle 183"/>
          <p:cNvSpPr/>
          <p:nvPr/>
        </p:nvSpPr>
        <p:spPr bwMode="ltGray">
          <a:xfrm>
            <a:off x="7092603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02:00:00:00:01:00</a:t>
            </a:r>
          </a:p>
        </p:txBody>
      </p:sp>
      <p:sp>
        <p:nvSpPr>
          <p:cNvPr id="185" name="Rounded Rectangle 184"/>
          <p:cNvSpPr/>
          <p:nvPr/>
        </p:nvSpPr>
        <p:spPr bwMode="ltGray">
          <a:xfrm>
            <a:off x="10125156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02:00:00:00:02:00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7" name="Rectangle 186"/>
          <p:cNvSpPr/>
          <p:nvPr/>
        </p:nvSpPr>
        <p:spPr bwMode="ltGray">
          <a:xfrm>
            <a:off x="2331854" y="3298210"/>
            <a:ext cx="1891938" cy="18799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L3 VNI associated to </a:t>
            </a:r>
            <a:r>
              <a:rPr lang="en-US" sz="1000" dirty="0" err="1">
                <a:solidFill>
                  <a:schemeClr val="accent2"/>
                </a:solidFill>
              </a:rPr>
              <a:t>vrf</a:t>
            </a:r>
            <a:r>
              <a:rPr lang="en-US" sz="1000" dirty="0">
                <a:solidFill>
                  <a:schemeClr val="accent2"/>
                </a:solidFill>
              </a:rPr>
              <a:t> VRF2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342564" y="5601837"/>
            <a:ext cx="5639117" cy="451406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spc="5" dirty="0">
                <a:solidFill>
                  <a:schemeClr val="accent4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L3VNI</a:t>
            </a:r>
            <a:r>
              <a:rPr lang="en-US" sz="1000" spc="5" dirty="0">
                <a:solidFill>
                  <a:schemeClr val="accent4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 is </a:t>
            </a:r>
            <a:r>
              <a:rPr lang="en-US" sz="1000" u="sng" spc="5" dirty="0">
                <a:solidFill>
                  <a:schemeClr val="accent4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optional</a:t>
            </a:r>
            <a:r>
              <a:rPr lang="en-US" sz="1000" spc="5" dirty="0">
                <a:solidFill>
                  <a:schemeClr val="accent4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. Deployment might not necessary required routing. For instance, L3 overlay</a:t>
            </a:r>
          </a:p>
          <a:p>
            <a:pPr>
              <a:lnSpc>
                <a:spcPts val="1400"/>
              </a:lnSpc>
            </a:pPr>
            <a:r>
              <a:rPr lang="en-US" sz="1000" spc="5" dirty="0">
                <a:solidFill>
                  <a:schemeClr val="accent4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Routing might be done in some cases by a pair of Firewalls.</a:t>
            </a:r>
          </a:p>
        </p:txBody>
      </p:sp>
    </p:spTree>
    <p:extLst>
      <p:ext uri="{BB962C8B-B14F-4D97-AF65-F5344CB8AC3E}">
        <p14:creationId xmlns:p14="http://schemas.microsoft.com/office/powerpoint/2010/main" val="22231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Leaf1-A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628601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Leaf1-A</a:t>
            </a: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Routing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467088"/>
            <a:ext cx="5640160" cy="51552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router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router-id 192.168.1.3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max-metric router-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lsa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include-stub on-startup 300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passive-interface default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trap-enable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area 0.0.0.0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prefix-list endpoint-VRF1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10 permit 10.1.0.0/16 le 32</a:t>
            </a:r>
          </a:p>
          <a:p>
            <a:r>
              <a:rPr lang="fr-FR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fr-FR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prefix-list</a:t>
            </a:r>
            <a:r>
              <a:rPr lang="fr-FR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endpoint-VRF2 </a:t>
            </a:r>
            <a:r>
              <a:rPr lang="fr-FR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fr-FR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10 permit 10.2.0.0/16 le 32</a:t>
            </a:r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route-map connected-bgp-VRF1 permit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match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prefix-list endpoint-VRF1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route-map connected-bgp-VRF2 permit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match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prefix-list endpoint-VRF2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router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65001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router-id 192.168.1.3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trap-enable</a:t>
            </a:r>
          </a:p>
          <a:p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fast-external-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fallover</a:t>
            </a:r>
            <a:endParaRPr lang="en-US" sz="700" i="1" dirty="0"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log-neighbor-changes</a:t>
            </a:r>
          </a:p>
          <a:p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deterministic-med</a:t>
            </a:r>
          </a:p>
          <a:p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always-compare-med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spine-RR peer-group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spine-RR remote-as 65001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spine-RR description Spine and RR peer-group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spine-RR password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spine-RR fall-over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spine-RR update-source loopback 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192.168.1.1 peer-group spine-RR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192.168.1.2 peer-group spine-RR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address-family l2vpn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spine-RR send-community extended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192.168.1.1 activate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192.168.1.2 activate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exit-address-family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VRF1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router-id 192.168.1.3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address-family ipv4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redistribute connected route-map connected-bgp-VRF1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exit-address-family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VRF2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router-id 192.168.1.3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address-family ipv4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redistribute connected route-map connected-bgp-VRF2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exit-address-family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44465"/>
            <a:ext cx="4787355" cy="134226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5977836" y="3614477"/>
            <a:ext cx="1554225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4" name="Rectangle 183"/>
          <p:cNvSpPr/>
          <p:nvPr/>
        </p:nvSpPr>
        <p:spPr bwMode="ltGray">
          <a:xfrm>
            <a:off x="2597413" y="3475410"/>
            <a:ext cx="2749653" cy="18842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If used, must be the same in the BGP domain</a:t>
            </a:r>
          </a:p>
        </p:txBody>
      </p:sp>
      <p:sp>
        <p:nvSpPr>
          <p:cNvPr id="185" name="Rectangle 184"/>
          <p:cNvSpPr/>
          <p:nvPr/>
        </p:nvSpPr>
        <p:spPr bwMode="ltGray">
          <a:xfrm>
            <a:off x="3622232" y="1692371"/>
            <a:ext cx="2077724" cy="1780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best practice for HA during reboot</a:t>
            </a:r>
          </a:p>
        </p:txBody>
      </p:sp>
      <p:sp>
        <p:nvSpPr>
          <p:cNvPr id="187" name="Rectangle 186"/>
          <p:cNvSpPr/>
          <p:nvPr/>
        </p:nvSpPr>
        <p:spPr bwMode="ltGray">
          <a:xfrm>
            <a:off x="3510904" y="4502200"/>
            <a:ext cx="2291342" cy="18842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 err="1">
                <a:solidFill>
                  <a:schemeClr val="accent2"/>
                </a:solidFill>
              </a:rPr>
              <a:t>iBGP</a:t>
            </a:r>
            <a:r>
              <a:rPr lang="en-US" sz="1000" dirty="0">
                <a:solidFill>
                  <a:schemeClr val="accent2"/>
                </a:solidFill>
              </a:rPr>
              <a:t> peering between loopbacks</a:t>
            </a:r>
          </a:p>
        </p:txBody>
      </p:sp>
      <p:sp>
        <p:nvSpPr>
          <p:cNvPr id="192" name="Rectangle 191"/>
          <p:cNvSpPr/>
          <p:nvPr/>
        </p:nvSpPr>
        <p:spPr bwMode="ltGray">
          <a:xfrm>
            <a:off x="3516220" y="4796120"/>
            <a:ext cx="2017999" cy="18414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Extended community is required</a:t>
            </a:r>
          </a:p>
        </p:txBody>
      </p:sp>
      <p:sp>
        <p:nvSpPr>
          <p:cNvPr id="193" name="Rectangle 192"/>
          <p:cNvSpPr/>
          <p:nvPr/>
        </p:nvSpPr>
        <p:spPr bwMode="ltGray">
          <a:xfrm>
            <a:off x="3618463" y="2663402"/>
            <a:ext cx="1887974" cy="18033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Control for RT5 route injection</a:t>
            </a:r>
          </a:p>
        </p:txBody>
      </p:sp>
      <p:sp>
        <p:nvSpPr>
          <p:cNvPr id="194" name="Rectangle 193"/>
          <p:cNvSpPr/>
          <p:nvPr/>
        </p:nvSpPr>
        <p:spPr bwMode="ltGray">
          <a:xfrm>
            <a:off x="2935200" y="5450718"/>
            <a:ext cx="2867046" cy="16752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Used to advertise EVPN Type 5 IP prefix routes</a:t>
            </a:r>
          </a:p>
        </p:txBody>
      </p:sp>
    </p:spTree>
    <p:extLst>
      <p:ext uri="{BB962C8B-B14F-4D97-AF65-F5344CB8AC3E}">
        <p14:creationId xmlns:p14="http://schemas.microsoft.com/office/powerpoint/2010/main" val="38123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Leaf1-B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784887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Leaf1-B</a:t>
            </a: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VSX Configuration / VLANs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640160" cy="52629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KA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lag 256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vlans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ISL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routing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trunk native 1 tag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trunk allowed all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lacp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mode active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1/1/41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attach KA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8325-1 1/1/41 for keepalive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192.168.0.1/31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1/1/49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VSX ISL link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lag 256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1/1/50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VSX ISL link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lag 256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vsx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system-mac 02:00:00:00:01:00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inter-switch-link lag 256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role primary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keepalive peer 192.168.0.0 source 192.168.0.1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KA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aaa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copp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-policy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dhcp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-relay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dns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l2-vlan-mac-cfg-mode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mclag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-interfaces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qos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-global route-map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sflow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-global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snmp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ssh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-global time vsx-global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20775"/>
            <a:ext cx="4787355" cy="136595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0" name="Rounded Rectangle 179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60454" y="2990918"/>
            <a:ext cx="3017982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0" name="Rounded Rectangle 169"/>
          <p:cNvSpPr/>
          <p:nvPr/>
        </p:nvSpPr>
        <p:spPr bwMode="ltGray">
          <a:xfrm>
            <a:off x="7540696" y="3614477"/>
            <a:ext cx="1607047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4201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Leaf1-B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8935180" y="4778528"/>
            <a:ext cx="320949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VSX LAGs to Servers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640160" cy="35394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lag 1 multi-chassis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2930-3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routing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trunk native 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trunk allowed 10-11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lacp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mode active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hash l4-src-dst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lag 2 multi-chassis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2930-4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routing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trunk native 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trunk allowed 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lacp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mode active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9000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Link to 2930-3 (50) - LAG 1 member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lag 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9000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Link to 2930-3 (50) - LAG 2 member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lag 2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79619"/>
            <a:ext cx="4787355" cy="1307107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7" name="TextBox 186"/>
          <p:cNvSpPr txBox="1"/>
          <p:nvPr/>
        </p:nvSpPr>
        <p:spPr>
          <a:xfrm>
            <a:off x="784887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Leaf1-B</a:t>
            </a:r>
          </a:p>
        </p:txBody>
      </p:sp>
      <p:sp>
        <p:nvSpPr>
          <p:cNvPr id="188" name="Rounded Rectangle 187"/>
          <p:cNvSpPr/>
          <p:nvPr/>
        </p:nvSpPr>
        <p:spPr bwMode="ltGray">
          <a:xfrm>
            <a:off x="7540696" y="3614477"/>
            <a:ext cx="1607047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757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Leaf1-B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ROPs to Spines / Loopbacks / Transit VLAN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640160" cy="51398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1/1/23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192.168.3.3/31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1/1/24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192.168.3.11/31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loopback 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192.168.1.4/32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loopback 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192.168.11.3/32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192.168.3.201/31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cost 50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44465"/>
            <a:ext cx="4787355" cy="134226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5" name="TextBox 184"/>
          <p:cNvSpPr txBox="1"/>
          <p:nvPr/>
        </p:nvSpPr>
        <p:spPr>
          <a:xfrm>
            <a:off x="784887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Leaf1-B</a:t>
            </a:r>
          </a:p>
        </p:txBody>
      </p:sp>
      <p:sp>
        <p:nvSpPr>
          <p:cNvPr id="186" name="Rounded Rectangle 185"/>
          <p:cNvSpPr/>
          <p:nvPr/>
        </p:nvSpPr>
        <p:spPr bwMode="ltGray">
          <a:xfrm>
            <a:off x="7540696" y="3614477"/>
            <a:ext cx="1607047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7" name="Rectangle 186"/>
          <p:cNvSpPr/>
          <p:nvPr/>
        </p:nvSpPr>
        <p:spPr bwMode="ltGray">
          <a:xfrm>
            <a:off x="2378239" y="4906964"/>
            <a:ext cx="3376061" cy="18517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Shared </a:t>
            </a:r>
            <a:r>
              <a:rPr lang="en-US" sz="1000" dirty="0" err="1">
                <a:solidFill>
                  <a:schemeClr val="accent2"/>
                </a:solidFill>
              </a:rPr>
              <a:t>anycast</a:t>
            </a:r>
            <a:r>
              <a:rPr lang="en-US" sz="1000" dirty="0">
                <a:solidFill>
                  <a:schemeClr val="accent2"/>
                </a:solidFill>
              </a:rPr>
              <a:t> Loopback1 of the VSX logical VTEP pair</a:t>
            </a:r>
          </a:p>
        </p:txBody>
      </p:sp>
    </p:spTree>
    <p:extLst>
      <p:ext uri="{BB962C8B-B14F-4D97-AF65-F5344CB8AC3E}">
        <p14:creationId xmlns:p14="http://schemas.microsoft.com/office/powerpoint/2010/main" val="363220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ounded Rectangle 99"/>
          <p:cNvSpPr/>
          <p:nvPr/>
        </p:nvSpPr>
        <p:spPr bwMode="ltGray">
          <a:xfrm>
            <a:off x="6097847" y="3562474"/>
            <a:ext cx="2861249" cy="8026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18" y="5194492"/>
            <a:ext cx="569449" cy="569449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514" y="5194492"/>
            <a:ext cx="569449" cy="569449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35" y="5194492"/>
            <a:ext cx="569449" cy="569449"/>
          </a:xfrm>
          <a:prstGeom prst="rect">
            <a:avLst/>
          </a:prstGeom>
        </p:spPr>
      </p:pic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67400" y="3763369"/>
            <a:ext cx="769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Leaf1-A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401731" y="3770497"/>
            <a:ext cx="7866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Leaf1-B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67066" y="3766148"/>
            <a:ext cx="769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Leaf2-A</a:t>
            </a:r>
          </a:p>
        </p:txBody>
      </p:sp>
      <p:sp>
        <p:nvSpPr>
          <p:cNvPr id="527" name="TextBox 526"/>
          <p:cNvSpPr txBox="1"/>
          <p:nvPr/>
        </p:nvSpPr>
        <p:spPr>
          <a:xfrm>
            <a:off x="11401397" y="3773276"/>
            <a:ext cx="7866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Leaf2-B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Spine-1</a:t>
            </a:r>
          </a:p>
          <a:p>
            <a:r>
              <a:rPr lang="en-US" sz="1000" dirty="0" err="1">
                <a:solidFill>
                  <a:srgbClr val="646569"/>
                </a:solidFill>
              </a:rPr>
              <a:t>iBGP</a:t>
            </a:r>
            <a:r>
              <a:rPr lang="en-US" sz="1000" dirty="0">
                <a:solidFill>
                  <a:srgbClr val="646569"/>
                </a:solidFill>
              </a:rPr>
              <a:t> RR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Spine-2</a:t>
            </a:r>
          </a:p>
          <a:p>
            <a:r>
              <a:rPr lang="en-US" sz="1000" dirty="0" err="1">
                <a:solidFill>
                  <a:srgbClr val="646569"/>
                </a:solidFill>
              </a:rPr>
              <a:t>iBGP</a:t>
            </a:r>
            <a:r>
              <a:rPr lang="en-US" sz="1000" dirty="0">
                <a:solidFill>
                  <a:srgbClr val="646569"/>
                </a:solidFill>
              </a:rPr>
              <a:t> RR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2" name="Straight Connector 611"/>
          <p:cNvCxnSpPr>
            <a:stCxn id="509" idx="2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9" name="Straight Connector 668"/>
          <p:cNvCxnSpPr>
            <a:stCxn id="533" idx="2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Oval 201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203" name="Oval 202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206" name="Oval 205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207" name="Oval 206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208" name="Oval 207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213" name="Straight Connector 212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TextBox 214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46569"/>
                </a:solidFill>
              </a:rPr>
              <a:t>L2 link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9FD4C9">
                    <a:lumMod val="75000"/>
                  </a:srgbClr>
                </a:solidFill>
              </a:rPr>
              <a:t>L3 link</a:t>
            </a:r>
          </a:p>
        </p:txBody>
      </p:sp>
      <p:sp>
        <p:nvSpPr>
          <p:cNvPr id="20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8300"/>
                </a:solidFill>
              </a:rPr>
              <a:t>Routing Design</a:t>
            </a:r>
            <a:endParaRPr lang="en-US" dirty="0">
              <a:solidFill>
                <a:srgbClr val="FF7600"/>
              </a:solidFill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72" y="5194492"/>
            <a:ext cx="569449" cy="569449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325" y="5194492"/>
            <a:ext cx="569449" cy="569449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70" y="5194492"/>
            <a:ext cx="569449" cy="569449"/>
          </a:xfrm>
          <a:prstGeom prst="rect">
            <a:avLst/>
          </a:prstGeom>
        </p:spPr>
      </p:pic>
      <p:cxnSp>
        <p:nvCxnSpPr>
          <p:cNvPr id="132" name="Straight Connector 131"/>
          <p:cNvCxnSpPr/>
          <p:nvPr/>
        </p:nvCxnSpPr>
        <p:spPr>
          <a:xfrm>
            <a:off x="6896543" y="4251853"/>
            <a:ext cx="655982" cy="9902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7559505" y="4248398"/>
            <a:ext cx="592500" cy="98671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 bwMode="ltGray">
          <a:xfrm>
            <a:off x="7413654" y="5080591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483" y="385004"/>
            <a:ext cx="789269" cy="58563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 bwMode="ltGray">
          <a:xfrm>
            <a:off x="5867400" y="1492030"/>
            <a:ext cx="6169260" cy="2972073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ltGray">
          <a:xfrm>
            <a:off x="8492395" y="1363430"/>
            <a:ext cx="1215269" cy="23680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4876"/>
                </a:solidFill>
              </a:rPr>
              <a:t>AS 65001</a:t>
            </a:r>
          </a:p>
        </p:txBody>
      </p:sp>
      <p:sp>
        <p:nvSpPr>
          <p:cNvPr id="4" name="Rounded Rectangle 3"/>
          <p:cNvSpPr/>
          <p:nvPr/>
        </p:nvSpPr>
        <p:spPr bwMode="ltGray">
          <a:xfrm>
            <a:off x="5867399" y="5884213"/>
            <a:ext cx="5803981" cy="17034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prstClr val="white"/>
                </a:solidFill>
              </a:rPr>
              <a:t>VRF1</a:t>
            </a:r>
          </a:p>
        </p:txBody>
      </p:sp>
      <p:sp>
        <p:nvSpPr>
          <p:cNvPr id="80" name="Rounded Rectangle 79"/>
          <p:cNvSpPr/>
          <p:nvPr/>
        </p:nvSpPr>
        <p:spPr bwMode="ltGray">
          <a:xfrm>
            <a:off x="5867399" y="6210986"/>
            <a:ext cx="5803981" cy="1703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prstClr val="white"/>
                </a:solidFill>
              </a:rPr>
              <a:t>VRF2</a:t>
            </a:r>
          </a:p>
        </p:txBody>
      </p:sp>
      <p:sp>
        <p:nvSpPr>
          <p:cNvPr id="5" name="Rounded Rectangle 4"/>
          <p:cNvSpPr/>
          <p:nvPr/>
        </p:nvSpPr>
        <p:spPr bwMode="ltGray">
          <a:xfrm>
            <a:off x="6695734" y="5219654"/>
            <a:ext cx="400815" cy="703915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85" name="Rounded Rectangle 84"/>
          <p:cNvSpPr/>
          <p:nvPr/>
        </p:nvSpPr>
        <p:spPr bwMode="ltGray">
          <a:xfrm>
            <a:off x="7358583" y="5219654"/>
            <a:ext cx="400815" cy="703915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86" name="Rounded Rectangle 85"/>
          <p:cNvSpPr/>
          <p:nvPr/>
        </p:nvSpPr>
        <p:spPr bwMode="ltGray">
          <a:xfrm>
            <a:off x="9214484" y="5211745"/>
            <a:ext cx="400815" cy="703915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87" name="Rounded Rectangle 86"/>
          <p:cNvSpPr/>
          <p:nvPr/>
        </p:nvSpPr>
        <p:spPr bwMode="ltGray">
          <a:xfrm>
            <a:off x="11165188" y="5236328"/>
            <a:ext cx="400815" cy="703915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88" name="Rounded Rectangle 87"/>
          <p:cNvSpPr/>
          <p:nvPr/>
        </p:nvSpPr>
        <p:spPr bwMode="ltGray">
          <a:xfrm>
            <a:off x="7976545" y="5211745"/>
            <a:ext cx="400815" cy="1097575"/>
          </a:xfrm>
          <a:prstGeom prst="round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89" name="Rounded Rectangle 88"/>
          <p:cNvSpPr/>
          <p:nvPr/>
        </p:nvSpPr>
        <p:spPr bwMode="ltGray">
          <a:xfrm>
            <a:off x="10162070" y="5228484"/>
            <a:ext cx="400815" cy="1097575"/>
          </a:xfrm>
          <a:prstGeom prst="round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90" name="Rounded Rectangle 89"/>
          <p:cNvSpPr/>
          <p:nvPr/>
        </p:nvSpPr>
        <p:spPr bwMode="ltGray">
          <a:xfrm>
            <a:off x="6731429" y="5731727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91" name="Rounded Rectangle 90"/>
          <p:cNvSpPr/>
          <p:nvPr/>
        </p:nvSpPr>
        <p:spPr bwMode="ltGray">
          <a:xfrm>
            <a:off x="9247860" y="5731727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92" name="Rounded Rectangle 91"/>
          <p:cNvSpPr/>
          <p:nvPr/>
        </p:nvSpPr>
        <p:spPr bwMode="ltGray">
          <a:xfrm>
            <a:off x="11199827" y="5731727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12</a:t>
            </a:r>
          </a:p>
        </p:txBody>
      </p:sp>
      <p:sp>
        <p:nvSpPr>
          <p:cNvPr id="93" name="Rounded Rectangle 92"/>
          <p:cNvSpPr/>
          <p:nvPr/>
        </p:nvSpPr>
        <p:spPr bwMode="ltGray">
          <a:xfrm>
            <a:off x="8019960" y="5731727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94" name="Rounded Rectangle 93"/>
          <p:cNvSpPr/>
          <p:nvPr/>
        </p:nvSpPr>
        <p:spPr bwMode="ltGray">
          <a:xfrm>
            <a:off x="7391959" y="5731727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11</a:t>
            </a:r>
          </a:p>
        </p:txBody>
      </p:sp>
      <p:sp>
        <p:nvSpPr>
          <p:cNvPr id="95" name="Rounded Rectangle 94"/>
          <p:cNvSpPr/>
          <p:nvPr/>
        </p:nvSpPr>
        <p:spPr bwMode="ltGray">
          <a:xfrm>
            <a:off x="10199798" y="5731727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052551" y="3637104"/>
            <a:ext cx="907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VSX VTEP1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041387" y="3637104"/>
            <a:ext cx="907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VSX VTEP2</a:t>
            </a:r>
          </a:p>
        </p:txBody>
      </p:sp>
      <p:graphicFrame>
        <p:nvGraphicFramePr>
          <p:cNvPr id="98" name="Table 97"/>
          <p:cNvGraphicFramePr>
            <a:graphicFrameLocks noGrp="1"/>
          </p:cNvGraphicFramePr>
          <p:nvPr/>
        </p:nvGraphicFramePr>
        <p:xfrm>
          <a:off x="609441" y="4762124"/>
          <a:ext cx="4377373" cy="161676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714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1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63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69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2242">
                <a:tc>
                  <a:txBody>
                    <a:bodyPr/>
                    <a:lstStyle/>
                    <a:p>
                      <a:r>
                        <a:rPr lang="en-US" sz="1000" dirty="0"/>
                        <a:t>Tenant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VRF</a:t>
                      </a:r>
                    </a:p>
                    <a:p>
                      <a:r>
                        <a:rPr lang="en-US" sz="1000" dirty="0"/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VLAN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SVI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Subnet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L2VNI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L3VNI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055">
                <a:tc rowSpan="3">
                  <a:txBody>
                    <a:bodyPr/>
                    <a:lstStyle/>
                    <a:p>
                      <a:r>
                        <a:rPr lang="en-US" sz="1000" dirty="0"/>
                        <a:t>Tenant 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000" dirty="0"/>
                        <a:t>VRF1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10.1.10.0/24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10010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000" dirty="0"/>
                        <a:t>100001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055"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10.1.11.0/24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10011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055"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10.1.12.0/24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10012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64">
                <a:tc>
                  <a:txBody>
                    <a:bodyPr/>
                    <a:lstStyle/>
                    <a:p>
                      <a:r>
                        <a:rPr lang="en-US" sz="1000" dirty="0"/>
                        <a:t>Tenant 2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VRF2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10.2.20.0/24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10020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100002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9" name="Picture 98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76" y="3184604"/>
            <a:ext cx="2351428" cy="975982"/>
          </a:xfrm>
          <a:prstGeom prst="rect">
            <a:avLst/>
          </a:prstGeom>
        </p:spPr>
      </p:pic>
      <p:sp>
        <p:nvSpPr>
          <p:cNvPr id="101" name="Rounded Rectangle 100"/>
          <p:cNvSpPr/>
          <p:nvPr/>
        </p:nvSpPr>
        <p:spPr bwMode="ltGray">
          <a:xfrm>
            <a:off x="1331097" y="3809569"/>
            <a:ext cx="1460254" cy="188320"/>
          </a:xfrm>
          <a:prstGeom prst="round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prstClr val="white"/>
                </a:solidFill>
              </a:rPr>
              <a:t>VRF SERVICES</a:t>
            </a:r>
          </a:p>
        </p:txBody>
      </p:sp>
      <p:cxnSp>
        <p:nvCxnSpPr>
          <p:cNvPr id="102" name="Straight Connector 101"/>
          <p:cNvCxnSpPr/>
          <p:nvPr/>
        </p:nvCxnSpPr>
        <p:spPr>
          <a:xfrm>
            <a:off x="3210829" y="2764467"/>
            <a:ext cx="79670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 bwMode="ltGray">
          <a:xfrm>
            <a:off x="3547570" y="2558187"/>
            <a:ext cx="76694" cy="257337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104" name="Straight Connector 103"/>
          <p:cNvCxnSpPr/>
          <p:nvPr/>
        </p:nvCxnSpPr>
        <p:spPr>
          <a:xfrm>
            <a:off x="3210829" y="2621806"/>
            <a:ext cx="77312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480922" y="2360599"/>
            <a:ext cx="738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Core-2</a:t>
            </a:r>
          </a:p>
          <a:p>
            <a:r>
              <a:rPr lang="en-US" sz="1000" dirty="0" err="1">
                <a:solidFill>
                  <a:srgbClr val="646569"/>
                </a:solidFill>
              </a:rPr>
              <a:t>iBGP</a:t>
            </a:r>
            <a:r>
              <a:rPr lang="en-US" sz="1000" dirty="0">
                <a:solidFill>
                  <a:srgbClr val="646569"/>
                </a:solidFill>
              </a:rPr>
              <a:t> RR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3963846" y="2282612"/>
            <a:ext cx="541045" cy="562798"/>
            <a:chOff x="2255870" y="791793"/>
            <a:chExt cx="541045" cy="562798"/>
          </a:xfrm>
        </p:grpSpPr>
        <p:sp>
          <p:nvSpPr>
            <p:cNvPr id="107" name="Rounded Rectangle 10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109" name="Group 108"/>
          <p:cNvGrpSpPr/>
          <p:nvPr/>
        </p:nvGrpSpPr>
        <p:grpSpPr>
          <a:xfrm>
            <a:off x="2708385" y="2286067"/>
            <a:ext cx="541045" cy="562798"/>
            <a:chOff x="2255870" y="791793"/>
            <a:chExt cx="541045" cy="562798"/>
          </a:xfrm>
        </p:grpSpPr>
        <p:sp>
          <p:nvSpPr>
            <p:cNvPr id="110" name="Rounded Rectangle 109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cxnSp>
        <p:nvCxnSpPr>
          <p:cNvPr id="112" name="Straight Connector 111"/>
          <p:cNvCxnSpPr>
            <a:stCxn id="111" idx="2"/>
            <a:endCxn id="113" idx="0"/>
          </p:cNvCxnSpPr>
          <p:nvPr/>
        </p:nvCxnSpPr>
        <p:spPr>
          <a:xfrm>
            <a:off x="2978908" y="2848865"/>
            <a:ext cx="3595" cy="659672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" name="Picture 112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19" y="3508537"/>
            <a:ext cx="570368" cy="570368"/>
          </a:xfrm>
          <a:prstGeom prst="rect">
            <a:avLst/>
          </a:prstGeom>
        </p:spPr>
      </p:pic>
      <p:cxnSp>
        <p:nvCxnSpPr>
          <p:cNvPr id="114" name="Straight Connector 113"/>
          <p:cNvCxnSpPr>
            <a:stCxn id="111" idx="2"/>
          </p:cNvCxnSpPr>
          <p:nvPr/>
        </p:nvCxnSpPr>
        <p:spPr>
          <a:xfrm>
            <a:off x="2978908" y="2848865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108" idx="2"/>
          </p:cNvCxnSpPr>
          <p:nvPr/>
        </p:nvCxnSpPr>
        <p:spPr>
          <a:xfrm>
            <a:off x="4234369" y="2845410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ounded Rectangle 115"/>
          <p:cNvSpPr/>
          <p:nvPr/>
        </p:nvSpPr>
        <p:spPr bwMode="ltGray">
          <a:xfrm>
            <a:off x="184562" y="1492030"/>
            <a:ext cx="5582412" cy="2972073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17" name="Rounded Rectangle 116"/>
          <p:cNvSpPr/>
          <p:nvPr/>
        </p:nvSpPr>
        <p:spPr bwMode="ltGray">
          <a:xfrm>
            <a:off x="2456770" y="1367569"/>
            <a:ext cx="1215269" cy="23680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4876">
                    <a:lumMod val="60000"/>
                    <a:lumOff val="40000"/>
                  </a:srgbClr>
                </a:solidFill>
              </a:rPr>
              <a:t>AS 65100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988504" y="3338646"/>
            <a:ext cx="907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D5D654">
                    <a:lumMod val="75000"/>
                  </a:srgbClr>
                </a:solidFill>
              </a:rPr>
              <a:t>Border Leaf</a:t>
            </a:r>
          </a:p>
        </p:txBody>
      </p:sp>
      <p:sp>
        <p:nvSpPr>
          <p:cNvPr id="120" name="Rounded Rectangle 119"/>
          <p:cNvSpPr/>
          <p:nvPr/>
        </p:nvSpPr>
        <p:spPr bwMode="ltGray">
          <a:xfrm>
            <a:off x="2780967" y="3535098"/>
            <a:ext cx="400815" cy="543807"/>
          </a:xfrm>
          <a:prstGeom prst="round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14831" y="1544573"/>
            <a:ext cx="121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876">
                    <a:lumMod val="60000"/>
                    <a:lumOff val="40000"/>
                  </a:srgbClr>
                </a:solidFill>
              </a:rPr>
              <a:t>Campus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659742" y="1544573"/>
            <a:ext cx="121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876"/>
                </a:solidFill>
              </a:rPr>
              <a:t>DC</a:t>
            </a:r>
          </a:p>
        </p:txBody>
      </p:sp>
      <p:sp>
        <p:nvSpPr>
          <p:cNvPr id="119" name="Rounded Rectangle 118"/>
          <p:cNvSpPr/>
          <p:nvPr/>
        </p:nvSpPr>
        <p:spPr bwMode="ltGray">
          <a:xfrm>
            <a:off x="7388090" y="4113076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sp>
        <p:nvSpPr>
          <p:cNvPr id="121" name="Rounded Rectangle 120"/>
          <p:cNvSpPr/>
          <p:nvPr/>
        </p:nvSpPr>
        <p:spPr bwMode="ltGray">
          <a:xfrm>
            <a:off x="10369420" y="410023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grpSp>
        <p:nvGrpSpPr>
          <p:cNvPr id="124" name="Group 123"/>
          <p:cNvGrpSpPr>
            <a:grpSpLocks noChangeAspect="1"/>
          </p:cNvGrpSpPr>
          <p:nvPr/>
        </p:nvGrpSpPr>
        <p:grpSpPr>
          <a:xfrm>
            <a:off x="6660977" y="4033079"/>
            <a:ext cx="178236" cy="178383"/>
            <a:chOff x="2814638" y="350838"/>
            <a:chExt cx="1922462" cy="1924050"/>
          </a:xfrm>
        </p:grpSpPr>
        <p:sp>
          <p:nvSpPr>
            <p:cNvPr id="127" name="Freeform 5"/>
            <p:cNvSpPr>
              <a:spLocks/>
            </p:cNvSpPr>
            <p:nvPr/>
          </p:nvSpPr>
          <p:spPr bwMode="auto">
            <a:xfrm>
              <a:off x="2814638" y="350838"/>
              <a:ext cx="1922462" cy="1924050"/>
            </a:xfrm>
            <a:custGeom>
              <a:avLst/>
              <a:gdLst>
                <a:gd name="T0" fmla="*/ 1560 w 3120"/>
                <a:gd name="T1" fmla="*/ 0 h 3120"/>
                <a:gd name="T2" fmla="*/ 0 w 3120"/>
                <a:gd name="T3" fmla="*/ 1560 h 3120"/>
                <a:gd name="T4" fmla="*/ 1560 w 3120"/>
                <a:gd name="T5" fmla="*/ 3120 h 3120"/>
                <a:gd name="T6" fmla="*/ 2658 w 3120"/>
                <a:gd name="T7" fmla="*/ 2669 h 3120"/>
                <a:gd name="T8" fmla="*/ 2684 w 3120"/>
                <a:gd name="T9" fmla="*/ 2605 h 3120"/>
                <a:gd name="T10" fmla="*/ 2658 w 3120"/>
                <a:gd name="T11" fmla="*/ 2542 h 3120"/>
                <a:gd name="T12" fmla="*/ 2594 w 3120"/>
                <a:gd name="T13" fmla="*/ 2515 h 3120"/>
                <a:gd name="T14" fmla="*/ 2531 w 3120"/>
                <a:gd name="T15" fmla="*/ 2541 h 3120"/>
                <a:gd name="T16" fmla="*/ 1560 w 3120"/>
                <a:gd name="T17" fmla="*/ 2940 h 3120"/>
                <a:gd name="T18" fmla="*/ 180 w 3120"/>
                <a:gd name="T19" fmla="*/ 1560 h 3120"/>
                <a:gd name="T20" fmla="*/ 1560 w 3120"/>
                <a:gd name="T21" fmla="*/ 181 h 3120"/>
                <a:gd name="T22" fmla="*/ 2940 w 3120"/>
                <a:gd name="T23" fmla="*/ 1560 h 3120"/>
                <a:gd name="T24" fmla="*/ 2740 w 3120"/>
                <a:gd name="T25" fmla="*/ 2276 h 3120"/>
                <a:gd name="T26" fmla="*/ 2729 w 3120"/>
                <a:gd name="T27" fmla="*/ 2344 h 3120"/>
                <a:gd name="T28" fmla="*/ 2770 w 3120"/>
                <a:gd name="T29" fmla="*/ 2400 h 3120"/>
                <a:gd name="T30" fmla="*/ 2817 w 3120"/>
                <a:gd name="T31" fmla="*/ 2413 h 3120"/>
                <a:gd name="T32" fmla="*/ 2894 w 3120"/>
                <a:gd name="T33" fmla="*/ 2370 h 3120"/>
                <a:gd name="T34" fmla="*/ 3120 w 3120"/>
                <a:gd name="T35" fmla="*/ 1560 h 3120"/>
                <a:gd name="T36" fmla="*/ 1560 w 3120"/>
                <a:gd name="T37" fmla="*/ 0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20" h="3120">
                  <a:moveTo>
                    <a:pt x="1560" y="0"/>
                  </a:moveTo>
                  <a:cubicBezTo>
                    <a:pt x="700" y="0"/>
                    <a:pt x="0" y="700"/>
                    <a:pt x="0" y="1560"/>
                  </a:cubicBezTo>
                  <a:cubicBezTo>
                    <a:pt x="0" y="2421"/>
                    <a:pt x="700" y="3120"/>
                    <a:pt x="1560" y="3120"/>
                  </a:cubicBezTo>
                  <a:cubicBezTo>
                    <a:pt x="1974" y="3120"/>
                    <a:pt x="2363" y="2960"/>
                    <a:pt x="2658" y="2669"/>
                  </a:cubicBezTo>
                  <a:cubicBezTo>
                    <a:pt x="2675" y="2652"/>
                    <a:pt x="2684" y="2629"/>
                    <a:pt x="2684" y="2605"/>
                  </a:cubicBezTo>
                  <a:cubicBezTo>
                    <a:pt x="2685" y="2581"/>
                    <a:pt x="2675" y="2559"/>
                    <a:pt x="2658" y="2542"/>
                  </a:cubicBezTo>
                  <a:cubicBezTo>
                    <a:pt x="2641" y="2524"/>
                    <a:pt x="2619" y="2515"/>
                    <a:pt x="2594" y="2515"/>
                  </a:cubicBezTo>
                  <a:cubicBezTo>
                    <a:pt x="2570" y="2515"/>
                    <a:pt x="2548" y="2524"/>
                    <a:pt x="2531" y="2541"/>
                  </a:cubicBezTo>
                  <a:cubicBezTo>
                    <a:pt x="2271" y="2799"/>
                    <a:pt x="1926" y="2940"/>
                    <a:pt x="1560" y="2940"/>
                  </a:cubicBezTo>
                  <a:cubicBezTo>
                    <a:pt x="799" y="2940"/>
                    <a:pt x="180" y="2321"/>
                    <a:pt x="180" y="1560"/>
                  </a:cubicBezTo>
                  <a:cubicBezTo>
                    <a:pt x="180" y="799"/>
                    <a:pt x="799" y="181"/>
                    <a:pt x="1560" y="181"/>
                  </a:cubicBezTo>
                  <a:cubicBezTo>
                    <a:pt x="2321" y="181"/>
                    <a:pt x="2940" y="799"/>
                    <a:pt x="2940" y="1560"/>
                  </a:cubicBezTo>
                  <a:cubicBezTo>
                    <a:pt x="2940" y="1813"/>
                    <a:pt x="2871" y="2061"/>
                    <a:pt x="2740" y="2276"/>
                  </a:cubicBezTo>
                  <a:cubicBezTo>
                    <a:pt x="2727" y="2297"/>
                    <a:pt x="2724" y="2321"/>
                    <a:pt x="2729" y="2344"/>
                  </a:cubicBezTo>
                  <a:cubicBezTo>
                    <a:pt x="2735" y="2368"/>
                    <a:pt x="2750" y="2387"/>
                    <a:pt x="2770" y="2400"/>
                  </a:cubicBezTo>
                  <a:cubicBezTo>
                    <a:pt x="2784" y="2408"/>
                    <a:pt x="2800" y="2413"/>
                    <a:pt x="2817" y="2413"/>
                  </a:cubicBezTo>
                  <a:cubicBezTo>
                    <a:pt x="2849" y="2413"/>
                    <a:pt x="2877" y="2397"/>
                    <a:pt x="2894" y="2370"/>
                  </a:cubicBezTo>
                  <a:cubicBezTo>
                    <a:pt x="3042" y="2126"/>
                    <a:pt x="3120" y="1847"/>
                    <a:pt x="3120" y="1560"/>
                  </a:cubicBezTo>
                  <a:cubicBezTo>
                    <a:pt x="3120" y="700"/>
                    <a:pt x="2420" y="0"/>
                    <a:pt x="1560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6"/>
            <p:cNvSpPr>
              <a:spLocks/>
            </p:cNvSpPr>
            <p:nvPr/>
          </p:nvSpPr>
          <p:spPr bwMode="auto">
            <a:xfrm>
              <a:off x="3771900" y="782638"/>
              <a:ext cx="536575" cy="534988"/>
            </a:xfrm>
            <a:custGeom>
              <a:avLst/>
              <a:gdLst>
                <a:gd name="T0" fmla="*/ 780 w 871"/>
                <a:gd name="T1" fmla="*/ 685 h 868"/>
                <a:gd name="T2" fmla="*/ 312 w 871"/>
                <a:gd name="T3" fmla="*/ 685 h 868"/>
                <a:gd name="T4" fmla="*/ 833 w 871"/>
                <a:gd name="T5" fmla="*/ 165 h 868"/>
                <a:gd name="T6" fmla="*/ 833 w 871"/>
                <a:gd name="T7" fmla="*/ 35 h 868"/>
                <a:gd name="T8" fmla="*/ 704 w 871"/>
                <a:gd name="T9" fmla="*/ 35 h 868"/>
                <a:gd name="T10" fmla="*/ 183 w 871"/>
                <a:gd name="T11" fmla="*/ 556 h 868"/>
                <a:gd name="T12" fmla="*/ 183 w 871"/>
                <a:gd name="T13" fmla="*/ 97 h 868"/>
                <a:gd name="T14" fmla="*/ 92 w 871"/>
                <a:gd name="T15" fmla="*/ 6 h 868"/>
                <a:gd name="T16" fmla="*/ 0 w 871"/>
                <a:gd name="T17" fmla="*/ 97 h 868"/>
                <a:gd name="T18" fmla="*/ 0 w 871"/>
                <a:gd name="T19" fmla="*/ 868 h 868"/>
                <a:gd name="T20" fmla="*/ 780 w 871"/>
                <a:gd name="T21" fmla="*/ 868 h 868"/>
                <a:gd name="T22" fmla="*/ 871 w 871"/>
                <a:gd name="T23" fmla="*/ 777 h 868"/>
                <a:gd name="T24" fmla="*/ 780 w 871"/>
                <a:gd name="T25" fmla="*/ 685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1" h="868">
                  <a:moveTo>
                    <a:pt x="780" y="685"/>
                  </a:moveTo>
                  <a:cubicBezTo>
                    <a:pt x="312" y="685"/>
                    <a:pt x="312" y="685"/>
                    <a:pt x="312" y="685"/>
                  </a:cubicBezTo>
                  <a:cubicBezTo>
                    <a:pt x="833" y="165"/>
                    <a:pt x="833" y="165"/>
                    <a:pt x="833" y="165"/>
                  </a:cubicBezTo>
                  <a:cubicBezTo>
                    <a:pt x="869" y="129"/>
                    <a:pt x="869" y="71"/>
                    <a:pt x="833" y="35"/>
                  </a:cubicBezTo>
                  <a:cubicBezTo>
                    <a:pt x="797" y="0"/>
                    <a:pt x="739" y="0"/>
                    <a:pt x="704" y="35"/>
                  </a:cubicBezTo>
                  <a:cubicBezTo>
                    <a:pt x="183" y="556"/>
                    <a:pt x="183" y="556"/>
                    <a:pt x="183" y="556"/>
                  </a:cubicBezTo>
                  <a:cubicBezTo>
                    <a:pt x="183" y="97"/>
                    <a:pt x="183" y="97"/>
                    <a:pt x="183" y="97"/>
                  </a:cubicBezTo>
                  <a:cubicBezTo>
                    <a:pt x="183" y="47"/>
                    <a:pt x="142" y="6"/>
                    <a:pt x="92" y="6"/>
                  </a:cubicBezTo>
                  <a:cubicBezTo>
                    <a:pt x="41" y="6"/>
                    <a:pt x="0" y="47"/>
                    <a:pt x="0" y="97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780" y="868"/>
                    <a:pt x="780" y="868"/>
                    <a:pt x="780" y="868"/>
                  </a:cubicBezTo>
                  <a:cubicBezTo>
                    <a:pt x="830" y="868"/>
                    <a:pt x="871" y="827"/>
                    <a:pt x="871" y="777"/>
                  </a:cubicBezTo>
                  <a:cubicBezTo>
                    <a:pt x="871" y="726"/>
                    <a:pt x="830" y="685"/>
                    <a:pt x="780" y="68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7"/>
            <p:cNvSpPr>
              <a:spLocks/>
            </p:cNvSpPr>
            <p:nvPr/>
          </p:nvSpPr>
          <p:spPr bwMode="auto">
            <a:xfrm>
              <a:off x="3233738" y="1317626"/>
              <a:ext cx="536575" cy="533400"/>
            </a:xfrm>
            <a:custGeom>
              <a:avLst/>
              <a:gdLst>
                <a:gd name="T0" fmla="*/ 92 w 871"/>
                <a:gd name="T1" fmla="*/ 0 h 863"/>
                <a:gd name="T2" fmla="*/ 0 w 871"/>
                <a:gd name="T3" fmla="*/ 92 h 863"/>
                <a:gd name="T4" fmla="*/ 92 w 871"/>
                <a:gd name="T5" fmla="*/ 183 h 863"/>
                <a:gd name="T6" fmla="*/ 559 w 871"/>
                <a:gd name="T7" fmla="*/ 183 h 863"/>
                <a:gd name="T8" fmla="*/ 38 w 871"/>
                <a:gd name="T9" fmla="*/ 704 h 863"/>
                <a:gd name="T10" fmla="*/ 38 w 871"/>
                <a:gd name="T11" fmla="*/ 834 h 863"/>
                <a:gd name="T12" fmla="*/ 103 w 871"/>
                <a:gd name="T13" fmla="*/ 860 h 863"/>
                <a:gd name="T14" fmla="*/ 168 w 871"/>
                <a:gd name="T15" fmla="*/ 834 h 863"/>
                <a:gd name="T16" fmla="*/ 688 w 871"/>
                <a:gd name="T17" fmla="*/ 313 h 863"/>
                <a:gd name="T18" fmla="*/ 688 w 871"/>
                <a:gd name="T19" fmla="*/ 772 h 863"/>
                <a:gd name="T20" fmla="*/ 780 w 871"/>
                <a:gd name="T21" fmla="*/ 863 h 863"/>
                <a:gd name="T22" fmla="*/ 871 w 871"/>
                <a:gd name="T23" fmla="*/ 772 h 863"/>
                <a:gd name="T24" fmla="*/ 871 w 871"/>
                <a:gd name="T25" fmla="*/ 0 h 863"/>
                <a:gd name="T26" fmla="*/ 92 w 871"/>
                <a:gd name="T27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1" h="863">
                  <a:moveTo>
                    <a:pt x="92" y="0"/>
                  </a:move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3"/>
                    <a:pt x="92" y="183"/>
                  </a:cubicBezTo>
                  <a:cubicBezTo>
                    <a:pt x="559" y="183"/>
                    <a:pt x="559" y="183"/>
                    <a:pt x="559" y="183"/>
                  </a:cubicBezTo>
                  <a:cubicBezTo>
                    <a:pt x="38" y="704"/>
                    <a:pt x="38" y="704"/>
                    <a:pt x="38" y="704"/>
                  </a:cubicBezTo>
                  <a:cubicBezTo>
                    <a:pt x="3" y="740"/>
                    <a:pt x="3" y="798"/>
                    <a:pt x="38" y="834"/>
                  </a:cubicBezTo>
                  <a:cubicBezTo>
                    <a:pt x="56" y="851"/>
                    <a:pt x="80" y="860"/>
                    <a:pt x="103" y="860"/>
                  </a:cubicBezTo>
                  <a:cubicBezTo>
                    <a:pt x="127" y="860"/>
                    <a:pt x="150" y="851"/>
                    <a:pt x="168" y="834"/>
                  </a:cubicBezTo>
                  <a:cubicBezTo>
                    <a:pt x="688" y="313"/>
                    <a:pt x="688" y="313"/>
                    <a:pt x="688" y="313"/>
                  </a:cubicBezTo>
                  <a:cubicBezTo>
                    <a:pt x="688" y="772"/>
                    <a:pt x="688" y="772"/>
                    <a:pt x="688" y="772"/>
                  </a:cubicBezTo>
                  <a:cubicBezTo>
                    <a:pt x="688" y="822"/>
                    <a:pt x="730" y="863"/>
                    <a:pt x="780" y="863"/>
                  </a:cubicBezTo>
                  <a:cubicBezTo>
                    <a:pt x="830" y="863"/>
                    <a:pt x="871" y="822"/>
                    <a:pt x="871" y="772"/>
                  </a:cubicBezTo>
                  <a:cubicBezTo>
                    <a:pt x="871" y="0"/>
                    <a:pt x="871" y="0"/>
                    <a:pt x="871" y="0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A0D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6293861" y="4047689"/>
            <a:ext cx="285863" cy="1374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chemeClr val="accent5">
                    <a:lumMod val="50000"/>
                  </a:schemeClr>
                </a:solidFill>
              </a:rPr>
              <a:t>IVRL</a:t>
            </a:r>
          </a:p>
        </p:txBody>
      </p:sp>
      <p:grpSp>
        <p:nvGrpSpPr>
          <p:cNvPr id="134" name="Group 133"/>
          <p:cNvGrpSpPr>
            <a:grpSpLocks noChangeAspect="1"/>
          </p:cNvGrpSpPr>
          <p:nvPr/>
        </p:nvGrpSpPr>
        <p:grpSpPr>
          <a:xfrm>
            <a:off x="8211185" y="4028403"/>
            <a:ext cx="178236" cy="178383"/>
            <a:chOff x="2814638" y="350838"/>
            <a:chExt cx="1922462" cy="1924050"/>
          </a:xfrm>
        </p:grpSpPr>
        <p:sp>
          <p:nvSpPr>
            <p:cNvPr id="135" name="Freeform 5"/>
            <p:cNvSpPr>
              <a:spLocks/>
            </p:cNvSpPr>
            <p:nvPr/>
          </p:nvSpPr>
          <p:spPr bwMode="auto">
            <a:xfrm>
              <a:off x="2814638" y="350838"/>
              <a:ext cx="1922462" cy="1924050"/>
            </a:xfrm>
            <a:custGeom>
              <a:avLst/>
              <a:gdLst>
                <a:gd name="T0" fmla="*/ 1560 w 3120"/>
                <a:gd name="T1" fmla="*/ 0 h 3120"/>
                <a:gd name="T2" fmla="*/ 0 w 3120"/>
                <a:gd name="T3" fmla="*/ 1560 h 3120"/>
                <a:gd name="T4" fmla="*/ 1560 w 3120"/>
                <a:gd name="T5" fmla="*/ 3120 h 3120"/>
                <a:gd name="T6" fmla="*/ 2658 w 3120"/>
                <a:gd name="T7" fmla="*/ 2669 h 3120"/>
                <a:gd name="T8" fmla="*/ 2684 w 3120"/>
                <a:gd name="T9" fmla="*/ 2605 h 3120"/>
                <a:gd name="T10" fmla="*/ 2658 w 3120"/>
                <a:gd name="T11" fmla="*/ 2542 h 3120"/>
                <a:gd name="T12" fmla="*/ 2594 w 3120"/>
                <a:gd name="T13" fmla="*/ 2515 h 3120"/>
                <a:gd name="T14" fmla="*/ 2531 w 3120"/>
                <a:gd name="T15" fmla="*/ 2541 h 3120"/>
                <a:gd name="T16" fmla="*/ 1560 w 3120"/>
                <a:gd name="T17" fmla="*/ 2940 h 3120"/>
                <a:gd name="T18" fmla="*/ 180 w 3120"/>
                <a:gd name="T19" fmla="*/ 1560 h 3120"/>
                <a:gd name="T20" fmla="*/ 1560 w 3120"/>
                <a:gd name="T21" fmla="*/ 181 h 3120"/>
                <a:gd name="T22" fmla="*/ 2940 w 3120"/>
                <a:gd name="T23" fmla="*/ 1560 h 3120"/>
                <a:gd name="T24" fmla="*/ 2740 w 3120"/>
                <a:gd name="T25" fmla="*/ 2276 h 3120"/>
                <a:gd name="T26" fmla="*/ 2729 w 3120"/>
                <a:gd name="T27" fmla="*/ 2344 h 3120"/>
                <a:gd name="T28" fmla="*/ 2770 w 3120"/>
                <a:gd name="T29" fmla="*/ 2400 h 3120"/>
                <a:gd name="T30" fmla="*/ 2817 w 3120"/>
                <a:gd name="T31" fmla="*/ 2413 h 3120"/>
                <a:gd name="T32" fmla="*/ 2894 w 3120"/>
                <a:gd name="T33" fmla="*/ 2370 h 3120"/>
                <a:gd name="T34" fmla="*/ 3120 w 3120"/>
                <a:gd name="T35" fmla="*/ 1560 h 3120"/>
                <a:gd name="T36" fmla="*/ 1560 w 3120"/>
                <a:gd name="T37" fmla="*/ 0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20" h="3120">
                  <a:moveTo>
                    <a:pt x="1560" y="0"/>
                  </a:moveTo>
                  <a:cubicBezTo>
                    <a:pt x="700" y="0"/>
                    <a:pt x="0" y="700"/>
                    <a:pt x="0" y="1560"/>
                  </a:cubicBezTo>
                  <a:cubicBezTo>
                    <a:pt x="0" y="2421"/>
                    <a:pt x="700" y="3120"/>
                    <a:pt x="1560" y="3120"/>
                  </a:cubicBezTo>
                  <a:cubicBezTo>
                    <a:pt x="1974" y="3120"/>
                    <a:pt x="2363" y="2960"/>
                    <a:pt x="2658" y="2669"/>
                  </a:cubicBezTo>
                  <a:cubicBezTo>
                    <a:pt x="2675" y="2652"/>
                    <a:pt x="2684" y="2629"/>
                    <a:pt x="2684" y="2605"/>
                  </a:cubicBezTo>
                  <a:cubicBezTo>
                    <a:pt x="2685" y="2581"/>
                    <a:pt x="2675" y="2559"/>
                    <a:pt x="2658" y="2542"/>
                  </a:cubicBezTo>
                  <a:cubicBezTo>
                    <a:pt x="2641" y="2524"/>
                    <a:pt x="2619" y="2515"/>
                    <a:pt x="2594" y="2515"/>
                  </a:cubicBezTo>
                  <a:cubicBezTo>
                    <a:pt x="2570" y="2515"/>
                    <a:pt x="2548" y="2524"/>
                    <a:pt x="2531" y="2541"/>
                  </a:cubicBezTo>
                  <a:cubicBezTo>
                    <a:pt x="2271" y="2799"/>
                    <a:pt x="1926" y="2940"/>
                    <a:pt x="1560" y="2940"/>
                  </a:cubicBezTo>
                  <a:cubicBezTo>
                    <a:pt x="799" y="2940"/>
                    <a:pt x="180" y="2321"/>
                    <a:pt x="180" y="1560"/>
                  </a:cubicBezTo>
                  <a:cubicBezTo>
                    <a:pt x="180" y="799"/>
                    <a:pt x="799" y="181"/>
                    <a:pt x="1560" y="181"/>
                  </a:cubicBezTo>
                  <a:cubicBezTo>
                    <a:pt x="2321" y="181"/>
                    <a:pt x="2940" y="799"/>
                    <a:pt x="2940" y="1560"/>
                  </a:cubicBezTo>
                  <a:cubicBezTo>
                    <a:pt x="2940" y="1813"/>
                    <a:pt x="2871" y="2061"/>
                    <a:pt x="2740" y="2276"/>
                  </a:cubicBezTo>
                  <a:cubicBezTo>
                    <a:pt x="2727" y="2297"/>
                    <a:pt x="2724" y="2321"/>
                    <a:pt x="2729" y="2344"/>
                  </a:cubicBezTo>
                  <a:cubicBezTo>
                    <a:pt x="2735" y="2368"/>
                    <a:pt x="2750" y="2387"/>
                    <a:pt x="2770" y="2400"/>
                  </a:cubicBezTo>
                  <a:cubicBezTo>
                    <a:pt x="2784" y="2408"/>
                    <a:pt x="2800" y="2413"/>
                    <a:pt x="2817" y="2413"/>
                  </a:cubicBezTo>
                  <a:cubicBezTo>
                    <a:pt x="2849" y="2413"/>
                    <a:pt x="2877" y="2397"/>
                    <a:pt x="2894" y="2370"/>
                  </a:cubicBezTo>
                  <a:cubicBezTo>
                    <a:pt x="3042" y="2126"/>
                    <a:pt x="3120" y="1847"/>
                    <a:pt x="3120" y="1560"/>
                  </a:cubicBezTo>
                  <a:cubicBezTo>
                    <a:pt x="3120" y="700"/>
                    <a:pt x="2420" y="0"/>
                    <a:pt x="1560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6"/>
            <p:cNvSpPr>
              <a:spLocks/>
            </p:cNvSpPr>
            <p:nvPr/>
          </p:nvSpPr>
          <p:spPr bwMode="auto">
            <a:xfrm>
              <a:off x="3771900" y="782638"/>
              <a:ext cx="536575" cy="534988"/>
            </a:xfrm>
            <a:custGeom>
              <a:avLst/>
              <a:gdLst>
                <a:gd name="T0" fmla="*/ 780 w 871"/>
                <a:gd name="T1" fmla="*/ 685 h 868"/>
                <a:gd name="T2" fmla="*/ 312 w 871"/>
                <a:gd name="T3" fmla="*/ 685 h 868"/>
                <a:gd name="T4" fmla="*/ 833 w 871"/>
                <a:gd name="T5" fmla="*/ 165 h 868"/>
                <a:gd name="T6" fmla="*/ 833 w 871"/>
                <a:gd name="T7" fmla="*/ 35 h 868"/>
                <a:gd name="T8" fmla="*/ 704 w 871"/>
                <a:gd name="T9" fmla="*/ 35 h 868"/>
                <a:gd name="T10" fmla="*/ 183 w 871"/>
                <a:gd name="T11" fmla="*/ 556 h 868"/>
                <a:gd name="T12" fmla="*/ 183 w 871"/>
                <a:gd name="T13" fmla="*/ 97 h 868"/>
                <a:gd name="T14" fmla="*/ 92 w 871"/>
                <a:gd name="T15" fmla="*/ 6 h 868"/>
                <a:gd name="T16" fmla="*/ 0 w 871"/>
                <a:gd name="T17" fmla="*/ 97 h 868"/>
                <a:gd name="T18" fmla="*/ 0 w 871"/>
                <a:gd name="T19" fmla="*/ 868 h 868"/>
                <a:gd name="T20" fmla="*/ 780 w 871"/>
                <a:gd name="T21" fmla="*/ 868 h 868"/>
                <a:gd name="T22" fmla="*/ 871 w 871"/>
                <a:gd name="T23" fmla="*/ 777 h 868"/>
                <a:gd name="T24" fmla="*/ 780 w 871"/>
                <a:gd name="T25" fmla="*/ 685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1" h="868">
                  <a:moveTo>
                    <a:pt x="780" y="685"/>
                  </a:moveTo>
                  <a:cubicBezTo>
                    <a:pt x="312" y="685"/>
                    <a:pt x="312" y="685"/>
                    <a:pt x="312" y="685"/>
                  </a:cubicBezTo>
                  <a:cubicBezTo>
                    <a:pt x="833" y="165"/>
                    <a:pt x="833" y="165"/>
                    <a:pt x="833" y="165"/>
                  </a:cubicBezTo>
                  <a:cubicBezTo>
                    <a:pt x="869" y="129"/>
                    <a:pt x="869" y="71"/>
                    <a:pt x="833" y="35"/>
                  </a:cubicBezTo>
                  <a:cubicBezTo>
                    <a:pt x="797" y="0"/>
                    <a:pt x="739" y="0"/>
                    <a:pt x="704" y="35"/>
                  </a:cubicBezTo>
                  <a:cubicBezTo>
                    <a:pt x="183" y="556"/>
                    <a:pt x="183" y="556"/>
                    <a:pt x="183" y="556"/>
                  </a:cubicBezTo>
                  <a:cubicBezTo>
                    <a:pt x="183" y="97"/>
                    <a:pt x="183" y="97"/>
                    <a:pt x="183" y="97"/>
                  </a:cubicBezTo>
                  <a:cubicBezTo>
                    <a:pt x="183" y="47"/>
                    <a:pt x="142" y="6"/>
                    <a:pt x="92" y="6"/>
                  </a:cubicBezTo>
                  <a:cubicBezTo>
                    <a:pt x="41" y="6"/>
                    <a:pt x="0" y="47"/>
                    <a:pt x="0" y="97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780" y="868"/>
                    <a:pt x="780" y="868"/>
                    <a:pt x="780" y="868"/>
                  </a:cubicBezTo>
                  <a:cubicBezTo>
                    <a:pt x="830" y="868"/>
                    <a:pt x="871" y="827"/>
                    <a:pt x="871" y="777"/>
                  </a:cubicBezTo>
                  <a:cubicBezTo>
                    <a:pt x="871" y="726"/>
                    <a:pt x="830" y="685"/>
                    <a:pt x="780" y="68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7"/>
            <p:cNvSpPr>
              <a:spLocks/>
            </p:cNvSpPr>
            <p:nvPr/>
          </p:nvSpPr>
          <p:spPr bwMode="auto">
            <a:xfrm>
              <a:off x="3233738" y="1317626"/>
              <a:ext cx="536575" cy="533400"/>
            </a:xfrm>
            <a:custGeom>
              <a:avLst/>
              <a:gdLst>
                <a:gd name="T0" fmla="*/ 92 w 871"/>
                <a:gd name="T1" fmla="*/ 0 h 863"/>
                <a:gd name="T2" fmla="*/ 0 w 871"/>
                <a:gd name="T3" fmla="*/ 92 h 863"/>
                <a:gd name="T4" fmla="*/ 92 w 871"/>
                <a:gd name="T5" fmla="*/ 183 h 863"/>
                <a:gd name="T6" fmla="*/ 559 w 871"/>
                <a:gd name="T7" fmla="*/ 183 h 863"/>
                <a:gd name="T8" fmla="*/ 38 w 871"/>
                <a:gd name="T9" fmla="*/ 704 h 863"/>
                <a:gd name="T10" fmla="*/ 38 w 871"/>
                <a:gd name="T11" fmla="*/ 834 h 863"/>
                <a:gd name="T12" fmla="*/ 103 w 871"/>
                <a:gd name="T13" fmla="*/ 860 h 863"/>
                <a:gd name="T14" fmla="*/ 168 w 871"/>
                <a:gd name="T15" fmla="*/ 834 h 863"/>
                <a:gd name="T16" fmla="*/ 688 w 871"/>
                <a:gd name="T17" fmla="*/ 313 h 863"/>
                <a:gd name="T18" fmla="*/ 688 w 871"/>
                <a:gd name="T19" fmla="*/ 772 h 863"/>
                <a:gd name="T20" fmla="*/ 780 w 871"/>
                <a:gd name="T21" fmla="*/ 863 h 863"/>
                <a:gd name="T22" fmla="*/ 871 w 871"/>
                <a:gd name="T23" fmla="*/ 772 h 863"/>
                <a:gd name="T24" fmla="*/ 871 w 871"/>
                <a:gd name="T25" fmla="*/ 0 h 863"/>
                <a:gd name="T26" fmla="*/ 92 w 871"/>
                <a:gd name="T27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1" h="863">
                  <a:moveTo>
                    <a:pt x="92" y="0"/>
                  </a:move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3"/>
                    <a:pt x="92" y="183"/>
                  </a:cubicBezTo>
                  <a:cubicBezTo>
                    <a:pt x="559" y="183"/>
                    <a:pt x="559" y="183"/>
                    <a:pt x="559" y="183"/>
                  </a:cubicBezTo>
                  <a:cubicBezTo>
                    <a:pt x="38" y="704"/>
                    <a:pt x="38" y="704"/>
                    <a:pt x="38" y="704"/>
                  </a:cubicBezTo>
                  <a:cubicBezTo>
                    <a:pt x="3" y="740"/>
                    <a:pt x="3" y="798"/>
                    <a:pt x="38" y="834"/>
                  </a:cubicBezTo>
                  <a:cubicBezTo>
                    <a:pt x="56" y="851"/>
                    <a:pt x="80" y="860"/>
                    <a:pt x="103" y="860"/>
                  </a:cubicBezTo>
                  <a:cubicBezTo>
                    <a:pt x="127" y="860"/>
                    <a:pt x="150" y="851"/>
                    <a:pt x="168" y="834"/>
                  </a:cubicBezTo>
                  <a:cubicBezTo>
                    <a:pt x="688" y="313"/>
                    <a:pt x="688" y="313"/>
                    <a:pt x="688" y="313"/>
                  </a:cubicBezTo>
                  <a:cubicBezTo>
                    <a:pt x="688" y="772"/>
                    <a:pt x="688" y="772"/>
                    <a:pt x="688" y="772"/>
                  </a:cubicBezTo>
                  <a:cubicBezTo>
                    <a:pt x="688" y="822"/>
                    <a:pt x="730" y="863"/>
                    <a:pt x="780" y="863"/>
                  </a:cubicBezTo>
                  <a:cubicBezTo>
                    <a:pt x="830" y="863"/>
                    <a:pt x="871" y="822"/>
                    <a:pt x="871" y="772"/>
                  </a:cubicBezTo>
                  <a:cubicBezTo>
                    <a:pt x="871" y="0"/>
                    <a:pt x="871" y="0"/>
                    <a:pt x="871" y="0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A0D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8484149" y="4043013"/>
            <a:ext cx="285863" cy="1374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chemeClr val="accent5">
                    <a:lumMod val="50000"/>
                  </a:schemeClr>
                </a:solidFill>
              </a:rPr>
              <a:t>IVRL</a:t>
            </a:r>
          </a:p>
        </p:txBody>
      </p:sp>
      <p:cxnSp>
        <p:nvCxnSpPr>
          <p:cNvPr id="140" name="Straight Arrow Connector 139"/>
          <p:cNvCxnSpPr/>
          <p:nvPr/>
        </p:nvCxnSpPr>
        <p:spPr>
          <a:xfrm>
            <a:off x="5044263" y="2878607"/>
            <a:ext cx="1387017" cy="298933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ounded Rectangle 142"/>
          <p:cNvSpPr/>
          <p:nvPr/>
        </p:nvSpPr>
        <p:spPr bwMode="ltGray">
          <a:xfrm>
            <a:off x="5497182" y="2963624"/>
            <a:ext cx="716092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cxnSp>
        <p:nvCxnSpPr>
          <p:cNvPr id="144" name="Straight Arrow Connector 143"/>
          <p:cNvCxnSpPr/>
          <p:nvPr/>
        </p:nvCxnSpPr>
        <p:spPr>
          <a:xfrm>
            <a:off x="4670760" y="3351773"/>
            <a:ext cx="1387017" cy="298933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ounded Rectangle 145"/>
          <p:cNvSpPr/>
          <p:nvPr/>
        </p:nvSpPr>
        <p:spPr bwMode="ltGray">
          <a:xfrm>
            <a:off x="5123679" y="3436790"/>
            <a:ext cx="716092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cxnSp>
        <p:nvCxnSpPr>
          <p:cNvPr id="149" name="Straight Arrow Connector 148"/>
          <p:cNvCxnSpPr/>
          <p:nvPr/>
        </p:nvCxnSpPr>
        <p:spPr>
          <a:xfrm>
            <a:off x="7248726" y="4014329"/>
            <a:ext cx="537381" cy="1145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>
            <a:off x="3327576" y="2527800"/>
            <a:ext cx="537381" cy="1145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ounded Rectangle 150"/>
          <p:cNvSpPr/>
          <p:nvPr/>
        </p:nvSpPr>
        <p:spPr bwMode="ltGray">
          <a:xfrm>
            <a:off x="3244479" y="2247581"/>
            <a:ext cx="716092" cy="20456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VLAN 1156</a:t>
            </a:r>
          </a:p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sp>
        <p:nvSpPr>
          <p:cNvPr id="152" name="Rounded Rectangle 151"/>
          <p:cNvSpPr/>
          <p:nvPr/>
        </p:nvSpPr>
        <p:spPr bwMode="ltGray">
          <a:xfrm>
            <a:off x="7162299" y="3772594"/>
            <a:ext cx="716092" cy="20456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VLAN 1150</a:t>
            </a:r>
          </a:p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iBGP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cxnSp>
        <p:nvCxnSpPr>
          <p:cNvPr id="153" name="Straight Arrow Connector 152"/>
          <p:cNvCxnSpPr/>
          <p:nvPr/>
        </p:nvCxnSpPr>
        <p:spPr>
          <a:xfrm flipH="1">
            <a:off x="6980933" y="2331901"/>
            <a:ext cx="394585" cy="966845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ounded Rectangle 153"/>
          <p:cNvSpPr/>
          <p:nvPr/>
        </p:nvSpPr>
        <p:spPr bwMode="ltGray">
          <a:xfrm>
            <a:off x="6877859" y="2771964"/>
            <a:ext cx="444637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chemeClr val="accent2"/>
                </a:solidFill>
              </a:rPr>
              <a:t>iBGP</a:t>
            </a:r>
            <a:r>
              <a:rPr lang="en-US" sz="600" dirty="0">
                <a:solidFill>
                  <a:schemeClr val="accent2"/>
                </a:solidFill>
              </a:rPr>
              <a:t> EVPN</a:t>
            </a:r>
          </a:p>
        </p:txBody>
      </p:sp>
      <p:cxnSp>
        <p:nvCxnSpPr>
          <p:cNvPr id="155" name="Straight Arrow Connector 154"/>
          <p:cNvCxnSpPr/>
          <p:nvPr/>
        </p:nvCxnSpPr>
        <p:spPr>
          <a:xfrm flipH="1">
            <a:off x="8089164" y="2321431"/>
            <a:ext cx="2035993" cy="81508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ounded Rectangle 155"/>
          <p:cNvSpPr/>
          <p:nvPr/>
        </p:nvSpPr>
        <p:spPr bwMode="ltGray">
          <a:xfrm>
            <a:off x="8455106" y="2769466"/>
            <a:ext cx="444637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chemeClr val="accent2"/>
                </a:solidFill>
              </a:rPr>
              <a:t>iBGP</a:t>
            </a:r>
            <a:r>
              <a:rPr lang="en-US" sz="600" dirty="0">
                <a:solidFill>
                  <a:schemeClr val="accent2"/>
                </a:solidFill>
              </a:rPr>
              <a:t> EVPN</a:t>
            </a:r>
          </a:p>
        </p:txBody>
      </p:sp>
      <p:cxnSp>
        <p:nvCxnSpPr>
          <p:cNvPr id="157" name="Straight Arrow Connector 156"/>
          <p:cNvCxnSpPr/>
          <p:nvPr/>
        </p:nvCxnSpPr>
        <p:spPr>
          <a:xfrm flipH="1">
            <a:off x="8507850" y="2528154"/>
            <a:ext cx="1721049" cy="1037593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ounded Rectangle 157"/>
          <p:cNvSpPr/>
          <p:nvPr/>
        </p:nvSpPr>
        <p:spPr bwMode="ltGray">
          <a:xfrm>
            <a:off x="9541804" y="2763174"/>
            <a:ext cx="444637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chemeClr val="accent2"/>
                </a:solidFill>
              </a:rPr>
              <a:t>iBGP</a:t>
            </a:r>
            <a:r>
              <a:rPr lang="en-US" sz="600" dirty="0">
                <a:solidFill>
                  <a:schemeClr val="accent2"/>
                </a:solidFill>
              </a:rPr>
              <a:t> EVPN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>
            <a:off x="7626508" y="2377706"/>
            <a:ext cx="556964" cy="121402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ounded Rectangle 159"/>
          <p:cNvSpPr/>
          <p:nvPr/>
        </p:nvSpPr>
        <p:spPr bwMode="ltGray">
          <a:xfrm>
            <a:off x="7644527" y="2767522"/>
            <a:ext cx="444637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chemeClr val="accent2"/>
                </a:solidFill>
              </a:rPr>
              <a:t>iBGP</a:t>
            </a:r>
            <a:r>
              <a:rPr lang="en-US" sz="600" dirty="0">
                <a:solidFill>
                  <a:schemeClr val="accent2"/>
                </a:solidFill>
              </a:rPr>
              <a:t> EVPN</a:t>
            </a:r>
          </a:p>
        </p:txBody>
      </p:sp>
      <p:cxnSp>
        <p:nvCxnSpPr>
          <p:cNvPr id="161" name="Straight Arrow Connector 160"/>
          <p:cNvCxnSpPr/>
          <p:nvPr/>
        </p:nvCxnSpPr>
        <p:spPr>
          <a:xfrm>
            <a:off x="10659080" y="2302849"/>
            <a:ext cx="559883" cy="131500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ounded Rectangle 161"/>
          <p:cNvSpPr/>
          <p:nvPr/>
        </p:nvSpPr>
        <p:spPr bwMode="ltGray">
          <a:xfrm>
            <a:off x="10774940" y="2757282"/>
            <a:ext cx="444637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chemeClr val="accent2"/>
                </a:solidFill>
              </a:rPr>
              <a:t>iBGP</a:t>
            </a:r>
            <a:r>
              <a:rPr lang="en-US" sz="600" dirty="0">
                <a:solidFill>
                  <a:schemeClr val="accent2"/>
                </a:solidFill>
              </a:rPr>
              <a:t> EVPN</a:t>
            </a:r>
          </a:p>
        </p:txBody>
      </p:sp>
      <p:cxnSp>
        <p:nvCxnSpPr>
          <p:cNvPr id="163" name="Straight Arrow Connector 162"/>
          <p:cNvCxnSpPr/>
          <p:nvPr/>
        </p:nvCxnSpPr>
        <p:spPr>
          <a:xfrm>
            <a:off x="10313464" y="3268562"/>
            <a:ext cx="596291" cy="245136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ounded Rectangle 163"/>
          <p:cNvSpPr/>
          <p:nvPr/>
        </p:nvSpPr>
        <p:spPr bwMode="ltGray">
          <a:xfrm>
            <a:off x="10428681" y="3249832"/>
            <a:ext cx="444637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chemeClr val="accent2"/>
                </a:solidFill>
              </a:rPr>
              <a:t>iBGP</a:t>
            </a:r>
            <a:r>
              <a:rPr lang="en-US" sz="600" dirty="0">
                <a:solidFill>
                  <a:schemeClr val="accent2"/>
                </a:solidFill>
              </a:rPr>
              <a:t> EVPN</a:t>
            </a:r>
          </a:p>
        </p:txBody>
      </p:sp>
      <p:cxnSp>
        <p:nvCxnSpPr>
          <p:cNvPr id="165" name="Straight Arrow Connector 164"/>
          <p:cNvCxnSpPr/>
          <p:nvPr/>
        </p:nvCxnSpPr>
        <p:spPr>
          <a:xfrm>
            <a:off x="9327979" y="3256391"/>
            <a:ext cx="517250" cy="30964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ounded Rectangle 165"/>
          <p:cNvSpPr/>
          <p:nvPr/>
        </p:nvSpPr>
        <p:spPr bwMode="ltGray">
          <a:xfrm>
            <a:off x="9467647" y="3243723"/>
            <a:ext cx="444637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chemeClr val="accent2"/>
                </a:solidFill>
              </a:rPr>
              <a:t>iBGP</a:t>
            </a:r>
            <a:r>
              <a:rPr lang="en-US" sz="600" dirty="0">
                <a:solidFill>
                  <a:schemeClr val="accent2"/>
                </a:solidFill>
              </a:rPr>
              <a:t> EVPN</a:t>
            </a:r>
          </a:p>
        </p:txBody>
      </p:sp>
      <p:cxnSp>
        <p:nvCxnSpPr>
          <p:cNvPr id="168" name="Straight Arrow Connector 167"/>
          <p:cNvCxnSpPr/>
          <p:nvPr/>
        </p:nvCxnSpPr>
        <p:spPr>
          <a:xfrm flipH="1">
            <a:off x="10035682" y="2524686"/>
            <a:ext cx="458358" cy="1057242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ounded Rectangle 170"/>
          <p:cNvSpPr/>
          <p:nvPr/>
        </p:nvSpPr>
        <p:spPr bwMode="ltGray">
          <a:xfrm>
            <a:off x="10196520" y="2758325"/>
            <a:ext cx="444637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chemeClr val="accent2"/>
                </a:solidFill>
              </a:rPr>
              <a:t>iBGP</a:t>
            </a:r>
            <a:r>
              <a:rPr lang="en-US" sz="600" dirty="0">
                <a:solidFill>
                  <a:schemeClr val="accent2"/>
                </a:solidFill>
              </a:rPr>
              <a:t> EVPN</a:t>
            </a:r>
          </a:p>
        </p:txBody>
      </p:sp>
    </p:spTree>
    <p:extLst>
      <p:ext uri="{BB962C8B-B14F-4D97-AF65-F5344CB8AC3E}">
        <p14:creationId xmlns:p14="http://schemas.microsoft.com/office/powerpoint/2010/main" val="325772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Leaf1-B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VRFs / EVPN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640160" cy="31700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192.168.1.4:1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65001:1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65001:1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192.168.1.4:2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65001:2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65001:2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auto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export 65001:10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65001:10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redistribute host-route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auto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export 65001:11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65001:11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redistribute host-route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auto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export auto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auto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redistribute host-route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44465"/>
            <a:ext cx="4787355" cy="134226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9" name="TextBox 188"/>
          <p:cNvSpPr txBox="1"/>
          <p:nvPr/>
        </p:nvSpPr>
        <p:spPr>
          <a:xfrm>
            <a:off x="784887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Leaf1-B</a:t>
            </a:r>
          </a:p>
        </p:txBody>
      </p:sp>
      <p:sp>
        <p:nvSpPr>
          <p:cNvPr id="190" name="Rounded Rectangle 189"/>
          <p:cNvSpPr/>
          <p:nvPr/>
        </p:nvSpPr>
        <p:spPr bwMode="ltGray">
          <a:xfrm>
            <a:off x="7540696" y="3614477"/>
            <a:ext cx="1607047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0" name="Rectangle 179"/>
          <p:cNvSpPr/>
          <p:nvPr/>
        </p:nvSpPr>
        <p:spPr bwMode="ltGray">
          <a:xfrm>
            <a:off x="2690515" y="1601881"/>
            <a:ext cx="2760386" cy="292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RD is common per VRF between VSX nodes</a:t>
            </a:r>
            <a:br>
              <a:rPr lang="en-US" sz="1000" dirty="0">
                <a:solidFill>
                  <a:schemeClr val="accent2"/>
                </a:solidFill>
              </a:rPr>
            </a:br>
            <a:r>
              <a:rPr lang="en-US" sz="1000" dirty="0">
                <a:solidFill>
                  <a:schemeClr val="accent2"/>
                </a:solidFill>
              </a:rPr>
              <a:t>Recommendation value: [L1:VRF_ID]</a:t>
            </a:r>
          </a:p>
        </p:txBody>
      </p:sp>
      <p:sp>
        <p:nvSpPr>
          <p:cNvPr id="183" name="Rectangle 182"/>
          <p:cNvSpPr/>
          <p:nvPr/>
        </p:nvSpPr>
        <p:spPr bwMode="ltGray">
          <a:xfrm>
            <a:off x="2685937" y="2846098"/>
            <a:ext cx="2032013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RD auto is: [VTEP_L1:VLAN_ID]</a:t>
            </a:r>
          </a:p>
        </p:txBody>
      </p:sp>
    </p:spTree>
    <p:extLst>
      <p:ext uri="{BB962C8B-B14F-4D97-AF65-F5344CB8AC3E}">
        <p14:creationId xmlns:p14="http://schemas.microsoft.com/office/powerpoint/2010/main" val="204697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Leaf1-B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Endpoint SVIs / DHCP relay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640160" cy="36625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 active-gateways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attach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9000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10.1.10.1/24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active-gateway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mac 12:00:00:00:01:00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active-gateway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10.1.10.1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helper-address 192.168.3.242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 active-gateways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attach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9000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10.1.11.1/24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active-gateway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mac 12:00:00:00:01:00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active-gateway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10.1.11.1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vsx-sync active-gateways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attach VRF2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description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overlapping_subnet_test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9000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10.2.20.1/24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active-gateway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mac 12:00:00:00:01:00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active-gateway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10.2.20.1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helper-address 192.168.3.242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source-interface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dhcp_relay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interface loopback0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dhcp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-relay option 82 source-interface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44465"/>
            <a:ext cx="4787355" cy="134226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4" name="TextBox 183"/>
          <p:cNvSpPr txBox="1"/>
          <p:nvPr/>
        </p:nvSpPr>
        <p:spPr>
          <a:xfrm>
            <a:off x="784887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Leaf1-B</a:t>
            </a:r>
          </a:p>
        </p:txBody>
      </p:sp>
      <p:sp>
        <p:nvSpPr>
          <p:cNvPr id="186" name="Rounded Rectangle 185"/>
          <p:cNvSpPr/>
          <p:nvPr/>
        </p:nvSpPr>
        <p:spPr bwMode="ltGray">
          <a:xfrm>
            <a:off x="7540696" y="3614477"/>
            <a:ext cx="1607047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7" name="Rectangle 186"/>
          <p:cNvSpPr/>
          <p:nvPr/>
        </p:nvSpPr>
        <p:spPr bwMode="ltGray">
          <a:xfrm>
            <a:off x="3527423" y="2006884"/>
            <a:ext cx="1632473" cy="205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Unique SVI IP per switch</a:t>
            </a:r>
          </a:p>
        </p:txBody>
      </p:sp>
    </p:spTree>
    <p:extLst>
      <p:ext uri="{BB962C8B-B14F-4D97-AF65-F5344CB8AC3E}">
        <p14:creationId xmlns:p14="http://schemas.microsoft.com/office/powerpoint/2010/main" val="35024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Leaf1-B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VXLAN interface / Virtual-MAC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640160" cy="24314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vxlan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source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192.168.11.3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vxlan</a:t>
            </a:r>
            <a:r>
              <a:rPr lang="en-US" sz="8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-counters aggregate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10010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10011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10020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20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100001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routing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100002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routing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VRF2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virtual-mac 02:00:00:00:01:00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44465"/>
            <a:ext cx="4787355" cy="134226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84887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Leaf1-B</a:t>
            </a:r>
          </a:p>
        </p:txBody>
      </p:sp>
      <p:sp>
        <p:nvSpPr>
          <p:cNvPr id="187" name="Rectangle 186"/>
          <p:cNvSpPr/>
          <p:nvPr/>
        </p:nvSpPr>
        <p:spPr bwMode="ltGray">
          <a:xfrm>
            <a:off x="2336432" y="1650834"/>
            <a:ext cx="3327520" cy="16004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VXLAN tunnel source IP = </a:t>
            </a:r>
            <a:r>
              <a:rPr lang="en-US" sz="1000" dirty="0" err="1">
                <a:solidFill>
                  <a:schemeClr val="accent2"/>
                </a:solidFill>
              </a:rPr>
              <a:t>anycast</a:t>
            </a:r>
            <a:r>
              <a:rPr lang="en-US" sz="1000" dirty="0">
                <a:solidFill>
                  <a:schemeClr val="accent2"/>
                </a:solidFill>
              </a:rPr>
              <a:t> shared Loopback1</a:t>
            </a:r>
          </a:p>
        </p:txBody>
      </p:sp>
      <p:sp>
        <p:nvSpPr>
          <p:cNvPr id="191" name="Rectangle 190"/>
          <p:cNvSpPr/>
          <p:nvPr/>
        </p:nvSpPr>
        <p:spPr bwMode="ltGray">
          <a:xfrm>
            <a:off x="2331854" y="3577197"/>
            <a:ext cx="3332098" cy="30438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Same VTEP virtual-MAC between the VSX primary and the VSX secondary</a:t>
            </a:r>
          </a:p>
        </p:txBody>
      </p:sp>
      <p:sp>
        <p:nvSpPr>
          <p:cNvPr id="180" name="Rounded Rectangle 179"/>
          <p:cNvSpPr/>
          <p:nvPr/>
        </p:nvSpPr>
        <p:spPr bwMode="ltGray">
          <a:xfrm>
            <a:off x="10125156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02:00:00:00:02:00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5" name="Rounded Rectangle 184"/>
          <p:cNvSpPr/>
          <p:nvPr/>
        </p:nvSpPr>
        <p:spPr bwMode="ltGray">
          <a:xfrm>
            <a:off x="7540696" y="3614477"/>
            <a:ext cx="1607047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7092603" y="4155530"/>
            <a:ext cx="881265" cy="2377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Virtual-MAC 02:00:00:00:01:00</a:t>
            </a:r>
          </a:p>
        </p:txBody>
      </p:sp>
    </p:spTree>
    <p:extLst>
      <p:ext uri="{BB962C8B-B14F-4D97-AF65-F5344CB8AC3E}">
        <p14:creationId xmlns:p14="http://schemas.microsoft.com/office/powerpoint/2010/main" val="79754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Leaf1-B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Routing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640160" cy="51552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router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router-id 192.168.1.4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max-metric router-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lsa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include-stub on-startup 300</a:t>
            </a:r>
            <a:endParaRPr lang="en-US" sz="700" i="1" dirty="0"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passive-interface default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trap-enable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area 0.0.0.0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prefix-list endpoint-VRF1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10 permit 10.1.0.0/16 le 32</a:t>
            </a:r>
          </a:p>
          <a:p>
            <a:r>
              <a:rPr lang="fr-FR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fr-FR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prefix-list</a:t>
            </a:r>
            <a:r>
              <a:rPr lang="fr-FR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endpoint-VRF2 </a:t>
            </a:r>
            <a:r>
              <a:rPr lang="fr-FR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fr-FR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10 permit 10.2.0.0/16 le 32</a:t>
            </a:r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route-map connected-bgp-VRF1 permit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match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prefix-list endpoint-VRF1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route-map connected-bgp-VRF2 permit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match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prefix-list endpoint-VRF2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router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65001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router-id 192.168.1.4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trap-enable</a:t>
            </a:r>
          </a:p>
          <a:p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fast-external-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fallover</a:t>
            </a:r>
            <a:endParaRPr lang="en-US" sz="700" i="1" dirty="0"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log-neighbor-changes</a:t>
            </a:r>
          </a:p>
          <a:p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deterministic-med</a:t>
            </a:r>
          </a:p>
          <a:p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always-compare-med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spine-RR peer-group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spine-RR remote-as 65001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spine-RR description Spine and RR peer-group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spine-RR password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spine-RR fall-over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spine-RR update-source loopback 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192.168.1.1 peer-group spine-RR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neighbor 192.168.1.2 peer-group spine-RR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address-family l2vpn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spine-RR send-community extended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192.168.1.1 activate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192.168.1.2 activate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exit-address-family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VRF1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router-id 192.168.1.4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address-family ipv4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redistribute connected route-map connected-bgp-VRF1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exit-address-family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VRF2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router-id 192.168.1.4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address-family ipv4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redistribute connected route-map connected-bgp-VRF2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exit-address-family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44465"/>
            <a:ext cx="4787355" cy="134226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3" name="TextBox 182"/>
          <p:cNvSpPr txBox="1"/>
          <p:nvPr/>
        </p:nvSpPr>
        <p:spPr>
          <a:xfrm>
            <a:off x="784887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Leaf1-B</a:t>
            </a:r>
          </a:p>
        </p:txBody>
      </p:sp>
      <p:sp>
        <p:nvSpPr>
          <p:cNvPr id="186" name="Rounded Rectangle 185"/>
          <p:cNvSpPr/>
          <p:nvPr/>
        </p:nvSpPr>
        <p:spPr bwMode="ltGray">
          <a:xfrm>
            <a:off x="7540696" y="3614477"/>
            <a:ext cx="1607047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8" name="Rectangle 187"/>
          <p:cNvSpPr/>
          <p:nvPr/>
        </p:nvSpPr>
        <p:spPr bwMode="ltGray">
          <a:xfrm>
            <a:off x="2772680" y="3101675"/>
            <a:ext cx="3077470" cy="19693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Most BGP configuration inherited through vsx-sync</a:t>
            </a:r>
          </a:p>
        </p:txBody>
      </p:sp>
      <p:sp>
        <p:nvSpPr>
          <p:cNvPr id="178" name="Rectangle 177"/>
          <p:cNvSpPr/>
          <p:nvPr/>
        </p:nvSpPr>
        <p:spPr bwMode="ltGray">
          <a:xfrm>
            <a:off x="3622232" y="1789238"/>
            <a:ext cx="2077724" cy="1780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best practice for HA during reboot</a:t>
            </a:r>
          </a:p>
        </p:txBody>
      </p:sp>
    </p:spTree>
    <p:extLst>
      <p:ext uri="{BB962C8B-B14F-4D97-AF65-F5344CB8AC3E}">
        <p14:creationId xmlns:p14="http://schemas.microsoft.com/office/powerpoint/2010/main" val="146699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6423" y="0"/>
            <a:ext cx="7253773" cy="2708275"/>
          </a:xfrm>
        </p:spPr>
        <p:txBody>
          <a:bodyPr/>
          <a:lstStyle/>
          <a:p>
            <a:r>
              <a:rPr lang="en-US" dirty="0"/>
              <a:t>DC Border Leafs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6423" y="2811697"/>
            <a:ext cx="6569697" cy="1085355"/>
          </a:xfrm>
        </p:spPr>
        <p:txBody>
          <a:bodyPr/>
          <a:lstStyle/>
          <a:p>
            <a:r>
              <a:rPr lang="en-US" dirty="0"/>
              <a:t>Additional Configuration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SERVICES VRF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IPv4 IVRL (Inter VRFs Route Leaking)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ROPs, SERVICES VRF Transit VLAN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92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ounded Rectangle 188"/>
          <p:cNvSpPr/>
          <p:nvPr/>
        </p:nvSpPr>
        <p:spPr bwMode="ltGray">
          <a:xfrm>
            <a:off x="6097847" y="3562474"/>
            <a:ext cx="2861249" cy="8026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46569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9FD4C9">
                    <a:lumMod val="75000"/>
                  </a:srgb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vubu2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vlinux27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vlinux5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vubu3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vubu4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vubu6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8300"/>
                </a:solidFill>
              </a:rPr>
              <a:t>Border Leaf1-A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D2A45"/>
                </a:solidFill>
              </a:rPr>
              <a:t>VRFs: SERVICES VRF, Route-Target import/export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44465"/>
            <a:ext cx="4787355" cy="134226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5977836" y="3614477"/>
            <a:ext cx="1554225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158" y="4999733"/>
            <a:ext cx="5639117" cy="810478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spc="5" dirty="0">
                <a:solidFill>
                  <a:srgbClr val="004876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Security for inter-VRF traffic </a:t>
            </a:r>
            <a:r>
              <a:rPr lang="en-US" sz="1000" spc="5" dirty="0">
                <a:solidFill>
                  <a:srgbClr val="004876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is usually enforced on devices connecting the Border Leafs:</a:t>
            </a:r>
          </a:p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000" spc="5" dirty="0">
                <a:solidFill>
                  <a:srgbClr val="004876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In this example, ACL can be applied on Campus 8400-1 or 8400-2</a:t>
            </a:r>
          </a:p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000" spc="5" dirty="0">
                <a:solidFill>
                  <a:srgbClr val="004876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It could be transparent Firewalls between Border Leafs and Campus Cores.</a:t>
            </a:r>
          </a:p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000" spc="5" dirty="0">
                <a:solidFill>
                  <a:srgbClr val="004876"/>
                </a:solidFill>
                <a:ea typeface="Arial" panose="020B0604020202020204" pitchFamily="34" charset="0"/>
                <a:cs typeface="Open Sans Light" panose="020B0306030504020204" pitchFamily="34" charset="0"/>
              </a:rPr>
              <a:t>Instead of 8400 Cores, it could be L3 Firewalls directly connecting Border Leafs.</a:t>
            </a:r>
          </a:p>
        </p:txBody>
      </p:sp>
      <p:cxnSp>
        <p:nvCxnSpPr>
          <p:cNvPr id="196" name="Straight Connector 195"/>
          <p:cNvCxnSpPr/>
          <p:nvPr/>
        </p:nvCxnSpPr>
        <p:spPr>
          <a:xfrm>
            <a:off x="2963783" y="2841271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4219244" y="2837816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Rounded Rectangle 197"/>
          <p:cNvSpPr/>
          <p:nvPr/>
        </p:nvSpPr>
        <p:spPr bwMode="ltGray">
          <a:xfrm>
            <a:off x="6208243" y="352421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199" name="Rounded Rectangle 198"/>
          <p:cNvSpPr/>
          <p:nvPr/>
        </p:nvSpPr>
        <p:spPr bwMode="ltGray">
          <a:xfrm>
            <a:off x="7544953" y="351703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016150" cy="31700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SERVICES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192.168.1.3:5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address-family ipv4 unicast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export 65001:5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65001:1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65001:2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exit-address-family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VRF1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192.168.1.3:1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65001:1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65001:1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address-family ipv4 unicast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export 65001:1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65001:5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exit-address-family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VRF2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192.168.1.3:2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65001:2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65001:2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address-family ipv4 unicast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export 65001:2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65001:5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</p:txBody>
      </p:sp>
      <p:sp>
        <p:nvSpPr>
          <p:cNvPr id="184" name="Rectangle 183"/>
          <p:cNvSpPr/>
          <p:nvPr/>
        </p:nvSpPr>
        <p:spPr bwMode="ltGray">
          <a:xfrm>
            <a:off x="2681974" y="3129614"/>
            <a:ext cx="1397802" cy="16202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Exporting VRF1</a:t>
            </a:r>
          </a:p>
        </p:txBody>
      </p:sp>
      <p:sp>
        <p:nvSpPr>
          <p:cNvPr id="186" name="Rectangle 185"/>
          <p:cNvSpPr/>
          <p:nvPr/>
        </p:nvSpPr>
        <p:spPr bwMode="ltGray">
          <a:xfrm>
            <a:off x="2685937" y="1600735"/>
            <a:ext cx="2416904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SERVICES VRF used for default route</a:t>
            </a:r>
          </a:p>
        </p:txBody>
      </p:sp>
      <p:sp>
        <p:nvSpPr>
          <p:cNvPr id="191" name="Rectangle 190"/>
          <p:cNvSpPr/>
          <p:nvPr/>
        </p:nvSpPr>
        <p:spPr bwMode="ltGray">
          <a:xfrm>
            <a:off x="2687017" y="1903955"/>
            <a:ext cx="1500771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Exporting SERVICES</a:t>
            </a:r>
          </a:p>
        </p:txBody>
      </p:sp>
      <p:sp>
        <p:nvSpPr>
          <p:cNvPr id="192" name="Rectangle 191"/>
          <p:cNvSpPr/>
          <p:nvPr/>
        </p:nvSpPr>
        <p:spPr bwMode="ltGray">
          <a:xfrm>
            <a:off x="2687017" y="2132319"/>
            <a:ext cx="1500771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Importing VRF1, VRF2</a:t>
            </a:r>
          </a:p>
        </p:txBody>
      </p:sp>
      <p:sp>
        <p:nvSpPr>
          <p:cNvPr id="193" name="Rectangle 192"/>
          <p:cNvSpPr/>
          <p:nvPr/>
        </p:nvSpPr>
        <p:spPr bwMode="ltGray">
          <a:xfrm>
            <a:off x="2681974" y="3320988"/>
            <a:ext cx="1397802" cy="16202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Importing SERVICES</a:t>
            </a:r>
          </a:p>
        </p:txBody>
      </p:sp>
      <p:sp>
        <p:nvSpPr>
          <p:cNvPr id="194" name="Rectangle 193"/>
          <p:cNvSpPr/>
          <p:nvPr/>
        </p:nvSpPr>
        <p:spPr bwMode="ltGray">
          <a:xfrm>
            <a:off x="2681974" y="4219216"/>
            <a:ext cx="1397802" cy="16202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Exporting VRF2</a:t>
            </a:r>
          </a:p>
        </p:txBody>
      </p:sp>
      <p:sp>
        <p:nvSpPr>
          <p:cNvPr id="195" name="Rectangle 194"/>
          <p:cNvSpPr/>
          <p:nvPr/>
        </p:nvSpPr>
        <p:spPr bwMode="ltGray">
          <a:xfrm>
            <a:off x="2681974" y="4410590"/>
            <a:ext cx="1397802" cy="16202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Importing SERVICES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5988504" y="3338646"/>
            <a:ext cx="907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D5D654">
                    <a:lumMod val="75000"/>
                  </a:srgbClr>
                </a:solidFill>
              </a:rPr>
              <a:t>Border Leaf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8601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8300"/>
                </a:solidFill>
              </a:rPr>
              <a:t>Leaf1-A</a:t>
            </a:r>
          </a:p>
        </p:txBody>
      </p:sp>
    </p:spTree>
    <p:extLst>
      <p:ext uri="{BB962C8B-B14F-4D97-AF65-F5344CB8AC3E}">
        <p14:creationId xmlns:p14="http://schemas.microsoft.com/office/powerpoint/2010/main" val="297353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" name="Straight Arrow Connector 205"/>
          <p:cNvCxnSpPr/>
          <p:nvPr/>
        </p:nvCxnSpPr>
        <p:spPr>
          <a:xfrm>
            <a:off x="4670760" y="3351773"/>
            <a:ext cx="1387017" cy="298933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ounded Rectangle 206"/>
          <p:cNvSpPr/>
          <p:nvPr/>
        </p:nvSpPr>
        <p:spPr bwMode="ltGray">
          <a:xfrm>
            <a:off x="5123679" y="3436790"/>
            <a:ext cx="716092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sp>
        <p:nvSpPr>
          <p:cNvPr id="189" name="Rounded Rectangle 188"/>
          <p:cNvSpPr/>
          <p:nvPr/>
        </p:nvSpPr>
        <p:spPr bwMode="ltGray">
          <a:xfrm>
            <a:off x="6097847" y="3562474"/>
            <a:ext cx="2861249" cy="8026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46569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9FD4C9">
                    <a:lumMod val="75000"/>
                  </a:srgb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vubu2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vlinux27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vlinux5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vubu3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vubu4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vubu6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8300"/>
                </a:solidFill>
              </a:rPr>
              <a:t>Border Leaf1-A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D2A45"/>
                </a:solidFill>
              </a:rPr>
              <a:t>ROP, SERVICES VRF Transit VLAN/SVI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44465"/>
            <a:ext cx="4787355" cy="134226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5977836" y="3614477"/>
            <a:ext cx="1554225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196" name="Straight Connector 195"/>
          <p:cNvCxnSpPr/>
          <p:nvPr/>
        </p:nvCxnSpPr>
        <p:spPr>
          <a:xfrm>
            <a:off x="2963783" y="2841271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4219244" y="2837816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Rounded Rectangle 197"/>
          <p:cNvSpPr/>
          <p:nvPr/>
        </p:nvSpPr>
        <p:spPr bwMode="ltGray">
          <a:xfrm>
            <a:off x="6208243" y="352421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199" name="Rounded Rectangle 198"/>
          <p:cNvSpPr/>
          <p:nvPr/>
        </p:nvSpPr>
        <p:spPr bwMode="ltGray">
          <a:xfrm>
            <a:off x="7544953" y="351703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372504"/>
            <a:ext cx="5016150" cy="54784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1/1/51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attach SERVICES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description 8400-1 1/3/3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address 192.168.4.1/31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1150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vsx-sync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description overlay SERVICES VRF transit VLAN for border leaf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1150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attach SERVICES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address 192.168.150.0/31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aspath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-list campus-as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10 permit .$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route-map border permit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match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aspath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-list campus-as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router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65001</a:t>
            </a:r>
          </a:p>
          <a:p>
            <a:r>
              <a:rPr lang="en-US" sz="700" i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&lt;…omitted for example…&gt;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SERVICES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router-id 192.168.1.3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trap-enable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fast-external-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fallover</a:t>
            </a:r>
            <a:endParaRPr lang="en-US" sz="7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log-neighbor-changes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campus-core-RR peer-group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campus-core-RR remote-as 65100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campus-core-RR description border-leaf peering with Campus core route-reflectors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peer-group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remote-as 65001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description vsx-peer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iBGP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peering for resiliency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192.168.4.0 vsx-sync-exclude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192.168.4.0 peer-group campus-core-RR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192.168.150.1 vsx-sync-exclude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192.168.150.1 peer-group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endParaRPr lang="en-US" sz="7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address-family ipv4 unicast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campus-core-RR send-community both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campus-core-RR soft-reconfiguration inbound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next-hop-self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route-map border in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route-map border out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send-community standard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soft-reconfiguration inbound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192.168.4.0 activate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192.168.150.1 activate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exit-address-family</a:t>
            </a:r>
          </a:p>
        </p:txBody>
      </p:sp>
      <p:sp>
        <p:nvSpPr>
          <p:cNvPr id="184" name="Rectangle 183"/>
          <p:cNvSpPr/>
          <p:nvPr/>
        </p:nvSpPr>
        <p:spPr bwMode="ltGray">
          <a:xfrm>
            <a:off x="2681974" y="2624868"/>
            <a:ext cx="883204" cy="16202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Transit SVI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5988504" y="3338646"/>
            <a:ext cx="907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D5D654">
                    <a:lumMod val="75000"/>
                  </a:srgbClr>
                </a:solidFill>
              </a:rPr>
              <a:t>Border Leaf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86016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8300"/>
                </a:solidFill>
              </a:rPr>
              <a:t>Leaf1-A</a:t>
            </a:r>
          </a:p>
        </p:txBody>
      </p:sp>
      <p:cxnSp>
        <p:nvCxnSpPr>
          <p:cNvPr id="200" name="Straight Arrow Connector 199"/>
          <p:cNvCxnSpPr/>
          <p:nvPr/>
        </p:nvCxnSpPr>
        <p:spPr>
          <a:xfrm>
            <a:off x="7248726" y="4014329"/>
            <a:ext cx="537381" cy="1145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ounded Rectangle 200"/>
          <p:cNvSpPr/>
          <p:nvPr/>
        </p:nvSpPr>
        <p:spPr bwMode="ltGray">
          <a:xfrm>
            <a:off x="7162299" y="3772594"/>
            <a:ext cx="716092" cy="20456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VLAN 1150</a:t>
            </a:r>
          </a:p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iBGP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sp>
        <p:nvSpPr>
          <p:cNvPr id="202" name="Rectangle 201"/>
          <p:cNvSpPr/>
          <p:nvPr/>
        </p:nvSpPr>
        <p:spPr bwMode="ltGray">
          <a:xfrm>
            <a:off x="2681974" y="1424685"/>
            <a:ext cx="1685834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L3 Link to Core-1 (8400-1)</a:t>
            </a:r>
          </a:p>
        </p:txBody>
      </p:sp>
      <p:sp>
        <p:nvSpPr>
          <p:cNvPr id="203" name="Rectangle 202"/>
          <p:cNvSpPr/>
          <p:nvPr/>
        </p:nvSpPr>
        <p:spPr bwMode="ltGray">
          <a:xfrm>
            <a:off x="2681974" y="2130211"/>
            <a:ext cx="2549930" cy="1960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Transit VLAN between border VSX peers</a:t>
            </a:r>
          </a:p>
        </p:txBody>
      </p:sp>
      <p:sp>
        <p:nvSpPr>
          <p:cNvPr id="204" name="Rectangle 203"/>
          <p:cNvSpPr/>
          <p:nvPr/>
        </p:nvSpPr>
        <p:spPr bwMode="ltGray">
          <a:xfrm>
            <a:off x="3647728" y="5286486"/>
            <a:ext cx="1116124" cy="16202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Campus peering</a:t>
            </a:r>
          </a:p>
        </p:txBody>
      </p:sp>
      <p:sp>
        <p:nvSpPr>
          <p:cNvPr id="205" name="Rectangle 204"/>
          <p:cNvSpPr/>
          <p:nvPr/>
        </p:nvSpPr>
        <p:spPr bwMode="ltGray">
          <a:xfrm>
            <a:off x="3647728" y="5488026"/>
            <a:ext cx="1116124" cy="16202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VSX peering</a:t>
            </a:r>
          </a:p>
        </p:txBody>
      </p:sp>
      <p:sp>
        <p:nvSpPr>
          <p:cNvPr id="208" name="Rectangle 207"/>
          <p:cNvSpPr/>
          <p:nvPr/>
        </p:nvSpPr>
        <p:spPr bwMode="ltGray">
          <a:xfrm>
            <a:off x="2679717" y="3328234"/>
            <a:ext cx="2113090" cy="28771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Filter out routes originated on the VTEP from EVPN to IPv4 AF</a:t>
            </a:r>
          </a:p>
        </p:txBody>
      </p:sp>
    </p:spTree>
    <p:extLst>
      <p:ext uri="{BB962C8B-B14F-4D97-AF65-F5344CB8AC3E}">
        <p14:creationId xmlns:p14="http://schemas.microsoft.com/office/powerpoint/2010/main" val="332164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ounded Rectangle 188"/>
          <p:cNvSpPr/>
          <p:nvPr/>
        </p:nvSpPr>
        <p:spPr bwMode="ltGray">
          <a:xfrm>
            <a:off x="6097847" y="3562474"/>
            <a:ext cx="2861249" cy="8026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46569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9FD4C9">
                    <a:lumMod val="75000"/>
                  </a:srgb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vubu2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vlinux27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vlinux5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vubu3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vubu4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vubu6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8300"/>
                </a:solidFill>
              </a:rPr>
              <a:t>Border Leaf1-B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D2A45"/>
                </a:solidFill>
              </a:rPr>
              <a:t>VRFs: SERVICES VRF, Route-Target import/export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44465"/>
            <a:ext cx="4787355" cy="134226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7505939" y="3614477"/>
            <a:ext cx="1554225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196" name="Straight Connector 195"/>
          <p:cNvCxnSpPr/>
          <p:nvPr/>
        </p:nvCxnSpPr>
        <p:spPr>
          <a:xfrm>
            <a:off x="2963783" y="2841271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4219244" y="2837816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Rounded Rectangle 197"/>
          <p:cNvSpPr/>
          <p:nvPr/>
        </p:nvSpPr>
        <p:spPr bwMode="ltGray">
          <a:xfrm>
            <a:off x="6208243" y="352421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199" name="Rounded Rectangle 198"/>
          <p:cNvSpPr/>
          <p:nvPr/>
        </p:nvSpPr>
        <p:spPr bwMode="ltGray">
          <a:xfrm>
            <a:off x="7544953" y="351703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540191"/>
            <a:ext cx="5016150" cy="31700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SERVICES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192.168.1.4:5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address-family ipv4 unicast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export 65001:5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65001:1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65001:2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exit-address-family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VRF1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192.168.1.4:1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65001:1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65001:1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address-family ipv4 unicast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export 65001:1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65001:5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exit-address-family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VRF2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192.168.1.4:2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route-target export 65001:2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route-target import 65001:2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address-family ipv4 unicast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export 65001:2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route-target import 65001:5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5988504" y="3338646"/>
            <a:ext cx="907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D5D654">
                    <a:lumMod val="75000"/>
                  </a:srgbClr>
                </a:solidFill>
              </a:rPr>
              <a:t>Border Leaf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14119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8300"/>
                </a:solidFill>
              </a:rPr>
              <a:t>Leaf1-B</a:t>
            </a:r>
          </a:p>
        </p:txBody>
      </p:sp>
    </p:spTree>
    <p:extLst>
      <p:ext uri="{BB962C8B-B14F-4D97-AF65-F5344CB8AC3E}">
        <p14:creationId xmlns:p14="http://schemas.microsoft.com/office/powerpoint/2010/main" val="7748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" name="Straight Arrow Connector 205"/>
          <p:cNvCxnSpPr/>
          <p:nvPr/>
        </p:nvCxnSpPr>
        <p:spPr>
          <a:xfrm>
            <a:off x="4670760" y="3351773"/>
            <a:ext cx="1387017" cy="298933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ounded Rectangle 206"/>
          <p:cNvSpPr/>
          <p:nvPr/>
        </p:nvSpPr>
        <p:spPr bwMode="ltGray">
          <a:xfrm>
            <a:off x="5123679" y="3436790"/>
            <a:ext cx="716092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sp>
        <p:nvSpPr>
          <p:cNvPr id="189" name="Rounded Rectangle 188"/>
          <p:cNvSpPr/>
          <p:nvPr/>
        </p:nvSpPr>
        <p:spPr bwMode="ltGray">
          <a:xfrm>
            <a:off x="6097847" y="3562474"/>
            <a:ext cx="2861249" cy="8026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46569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9FD4C9">
                    <a:lumMod val="75000"/>
                  </a:srgb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vubu2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vlinux27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vlinux5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vubu3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vubu4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vubu6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8300"/>
                </a:solidFill>
              </a:rPr>
              <a:t>Border Leaf1-B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192.168.110.0/31</a:t>
            </a:r>
          </a:p>
        </p:txBody>
      </p:sp>
      <p:sp>
        <p:nvSpPr>
          <p:cNvPr id="168" name="Rectangle 167"/>
          <p:cNvSpPr/>
          <p:nvPr/>
        </p:nvSpPr>
        <p:spPr bwMode="ltGray">
          <a:xfrm>
            <a:off x="6096000" y="4778528"/>
            <a:ext cx="6048672" cy="207947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D2A45"/>
                </a:solidFill>
              </a:rPr>
              <a:t>ROP, SERVICES VRF Transit VLAN/SVI</a:t>
            </a:r>
          </a:p>
        </p:txBody>
      </p:sp>
      <p:sp>
        <p:nvSpPr>
          <p:cNvPr id="175" name="Rectangle 174"/>
          <p:cNvSpPr/>
          <p:nvPr/>
        </p:nvSpPr>
        <p:spPr bwMode="ltGray">
          <a:xfrm>
            <a:off x="6754543" y="1644465"/>
            <a:ext cx="4787355" cy="134226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sp>
        <p:nvSpPr>
          <p:cNvPr id="176" name="Rectangle 175"/>
          <p:cNvSpPr/>
          <p:nvPr/>
        </p:nvSpPr>
        <p:spPr bwMode="ltGray">
          <a:xfrm>
            <a:off x="9059572" y="2990918"/>
            <a:ext cx="3018863" cy="1781332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196" name="Straight Connector 195"/>
          <p:cNvCxnSpPr/>
          <p:nvPr/>
        </p:nvCxnSpPr>
        <p:spPr>
          <a:xfrm>
            <a:off x="2963783" y="2841271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4219244" y="2837816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Rounded Rectangle 197"/>
          <p:cNvSpPr/>
          <p:nvPr/>
        </p:nvSpPr>
        <p:spPr bwMode="ltGray">
          <a:xfrm>
            <a:off x="6208243" y="352421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199" name="Rounded Rectangle 198"/>
          <p:cNvSpPr/>
          <p:nvPr/>
        </p:nvSpPr>
        <p:spPr bwMode="ltGray">
          <a:xfrm>
            <a:off x="7544953" y="351703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0158" y="1372504"/>
            <a:ext cx="5016150" cy="54784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1/1/51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attach SERVICES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description 8400-2 1/3/3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address 192.168.4.3/31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1150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vsx-sync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description overlay SERVICES VRF transit VLAN for border leaf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1150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attach SERVICES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address 192.168.150.1/31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aspath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-list campus-as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10 permit .$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route-map border permit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match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aspath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-list campus-as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router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65001</a:t>
            </a:r>
          </a:p>
          <a:p>
            <a:r>
              <a:rPr lang="en-US" sz="700" i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&lt;…omitted for example…&gt;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SERVICES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router-id 192.168.1.4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trap-enable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fast-external-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fallover</a:t>
            </a:r>
            <a:endParaRPr lang="en-US" sz="7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log-neighbor-changes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campus-core-RR peer-group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campus-core-RR remote-as 65100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campus-core-RR description border-leaf peering with Campus core route-reflectors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peer-group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remote-as 65001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description vsx-peer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iBGP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peering for resiliency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192.168.4.2 vsx-sync-exclude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192.168.4.2 peer-group campus-core-RR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192.168.150.0 vsx-sync-exclude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192.168.150.0 peer-group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endParaRPr lang="en-US" sz="7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address-family ipv4 unicast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campus-core-RR send-community both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campus-core-RR soft-reconfiguration inbound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next-hop-self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route-map border in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route-map border out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send-community standard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</a:t>
            </a:r>
            <a:r>
              <a:rPr lang="en-US" sz="7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vsx_peer</a:t>
            </a:r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soft-reconfiguration inbound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192.168.4.2 activate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192.168.150.0 activate</a:t>
            </a:r>
          </a:p>
          <a:p>
            <a:r>
              <a:rPr lang="en-US" sz="7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exit-address-family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5988504" y="3338646"/>
            <a:ext cx="907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D5D654">
                    <a:lumMod val="75000"/>
                  </a:srgbClr>
                </a:solidFill>
              </a:rPr>
              <a:t>Border Leaf</a:t>
            </a:r>
          </a:p>
        </p:txBody>
      </p:sp>
      <p:cxnSp>
        <p:nvCxnSpPr>
          <p:cNvPr id="200" name="Straight Arrow Connector 199"/>
          <p:cNvCxnSpPr/>
          <p:nvPr/>
        </p:nvCxnSpPr>
        <p:spPr>
          <a:xfrm>
            <a:off x="7248726" y="4014329"/>
            <a:ext cx="537381" cy="1145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ounded Rectangle 200"/>
          <p:cNvSpPr/>
          <p:nvPr/>
        </p:nvSpPr>
        <p:spPr bwMode="ltGray">
          <a:xfrm>
            <a:off x="7162299" y="3772594"/>
            <a:ext cx="716092" cy="20456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VLAN 1150</a:t>
            </a:r>
          </a:p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iBGP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sp>
        <p:nvSpPr>
          <p:cNvPr id="193" name="Rounded Rectangle 192"/>
          <p:cNvSpPr/>
          <p:nvPr/>
        </p:nvSpPr>
        <p:spPr bwMode="ltGray">
          <a:xfrm>
            <a:off x="7505939" y="3614477"/>
            <a:ext cx="1554225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7814119" y="3218110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8300"/>
                </a:solidFill>
              </a:rPr>
              <a:t>Leaf1-B</a:t>
            </a:r>
          </a:p>
        </p:txBody>
      </p:sp>
    </p:spTree>
    <p:extLst>
      <p:ext uri="{BB962C8B-B14F-4D97-AF65-F5344CB8AC3E}">
        <p14:creationId xmlns:p14="http://schemas.microsoft.com/office/powerpoint/2010/main" val="4489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6423" y="0"/>
            <a:ext cx="11178209" cy="2708275"/>
          </a:xfrm>
        </p:spPr>
        <p:txBody>
          <a:bodyPr/>
          <a:lstStyle/>
          <a:p>
            <a:r>
              <a:rPr lang="en-US" dirty="0"/>
              <a:t>Campus Cores Configuration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6423" y="2811697"/>
            <a:ext cx="11106201" cy="1085355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SERVICES VRF, ROPs, Loopbacks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Transit VLAN/SVI, OSPF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 err="1"/>
              <a:t>iBGP</a:t>
            </a:r>
            <a:r>
              <a:rPr lang="en-US" dirty="0"/>
              <a:t> peering with other RR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 err="1"/>
              <a:t>eBGP</a:t>
            </a:r>
            <a:r>
              <a:rPr lang="en-US" dirty="0"/>
              <a:t> peering with DC Border Leaf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Default route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32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4763323" y="1447800"/>
            <a:ext cx="0" cy="468150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ounded Rectangle 114"/>
          <p:cNvSpPr/>
          <p:nvPr/>
        </p:nvSpPr>
        <p:spPr bwMode="ltGray">
          <a:xfrm>
            <a:off x="5184516" y="3144858"/>
            <a:ext cx="1685995" cy="7743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2459596" y="2609975"/>
            <a:ext cx="1404156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758631" y="3770110"/>
            <a:ext cx="0" cy="781912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8340305" y="3330712"/>
            <a:ext cx="1136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VSX VTEP2</a:t>
            </a:r>
          </a:p>
          <a:p>
            <a:r>
              <a:rPr lang="en-US" sz="1000" dirty="0">
                <a:solidFill>
                  <a:srgbClr val="646569"/>
                </a:solidFill>
              </a:rPr>
              <a:t>L1: 192.168.11.5</a:t>
            </a:r>
            <a:endParaRPr lang="en-US" sz="800" dirty="0">
              <a:solidFill>
                <a:srgbClr val="646569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776185" y="3330712"/>
            <a:ext cx="1136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VSX VTEP1</a:t>
            </a:r>
          </a:p>
          <a:p>
            <a:r>
              <a:rPr lang="fr-FR" sz="10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6" name="Round Diagonal Corner Rectangle 55"/>
          <p:cNvSpPr/>
          <p:nvPr/>
        </p:nvSpPr>
        <p:spPr>
          <a:xfrm flipH="1">
            <a:off x="9166862" y="5770425"/>
            <a:ext cx="2495825" cy="151796"/>
          </a:xfrm>
          <a:prstGeom prst="round2DiagRect">
            <a:avLst/>
          </a:prstGeom>
          <a:noFill/>
          <a:ln w="28575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prstClr val="black"/>
                </a:solidFill>
              </a:rPr>
              <a:t>VLAN 12 / VNI 10012 /  SVI 12 / 10.1.12.0/24</a:t>
            </a:r>
          </a:p>
        </p:txBody>
      </p:sp>
      <p:sp>
        <p:nvSpPr>
          <p:cNvPr id="70" name="Round Diagonal Corner Rectangle 69"/>
          <p:cNvSpPr/>
          <p:nvPr/>
        </p:nvSpPr>
        <p:spPr>
          <a:xfrm flipH="1">
            <a:off x="9156340" y="1625236"/>
            <a:ext cx="1875150" cy="151796"/>
          </a:xfrm>
          <a:prstGeom prst="round2Diag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prstClr val="black"/>
                </a:solidFill>
              </a:rPr>
              <a:t>VRF1 / VNI 100001  </a:t>
            </a:r>
          </a:p>
        </p:txBody>
      </p:sp>
      <p:sp>
        <p:nvSpPr>
          <p:cNvPr id="73" name="Round Diagonal Corner Rectangle 72"/>
          <p:cNvSpPr/>
          <p:nvPr/>
        </p:nvSpPr>
        <p:spPr>
          <a:xfrm flipH="1">
            <a:off x="9156340" y="2007788"/>
            <a:ext cx="1875150" cy="151796"/>
          </a:xfrm>
          <a:prstGeom prst="round2DiagRect">
            <a:avLst/>
          </a:prstGeom>
          <a:noFill/>
          <a:ln w="28575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prstClr val="black"/>
                </a:solidFill>
              </a:rPr>
              <a:t>VRF2 / VNI 100002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41915" y="2063552"/>
            <a:ext cx="431442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402691" y="1703512"/>
            <a:ext cx="0" cy="1686803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834636" y="1703512"/>
            <a:ext cx="4321704" cy="0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573450" y="2063552"/>
            <a:ext cx="0" cy="132676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5402690" y="3691760"/>
            <a:ext cx="0" cy="1300561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575386" y="3691759"/>
            <a:ext cx="0" cy="173650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7966810" y="3691760"/>
            <a:ext cx="0" cy="1300561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834636" y="4992321"/>
            <a:ext cx="4321704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4834636" y="5428259"/>
            <a:ext cx="4321704" cy="0"/>
          </a:xfrm>
          <a:prstGeom prst="line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8148275" y="3691759"/>
            <a:ext cx="0" cy="2154564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500156" y="5872070"/>
            <a:ext cx="165618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ound Diagonal Corner Rectangle 104"/>
          <p:cNvSpPr/>
          <p:nvPr/>
        </p:nvSpPr>
        <p:spPr>
          <a:xfrm flipH="1">
            <a:off x="9166863" y="4886251"/>
            <a:ext cx="2495825" cy="151796"/>
          </a:xfrm>
          <a:prstGeom prst="round2Diag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prstClr val="black"/>
                </a:solidFill>
              </a:rPr>
              <a:t>VLAN 10 / VNI 10010  /  SVI 10 / 10.1.10.0/24</a:t>
            </a:r>
          </a:p>
        </p:txBody>
      </p:sp>
      <p:sp>
        <p:nvSpPr>
          <p:cNvPr id="106" name="Round Diagonal Corner Rectangle 105"/>
          <p:cNvSpPr/>
          <p:nvPr/>
        </p:nvSpPr>
        <p:spPr>
          <a:xfrm flipH="1">
            <a:off x="9180795" y="5352361"/>
            <a:ext cx="2495825" cy="151796"/>
          </a:xfrm>
          <a:prstGeom prst="round2DiagRect">
            <a:avLst/>
          </a:prstGeom>
          <a:noFill/>
          <a:ln w="28575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prstClr val="black"/>
                </a:solidFill>
              </a:rPr>
              <a:t>VLAN 11 / VNI 10011  /  SVI 11 / 10.1.11.0/24</a:t>
            </a:r>
          </a:p>
        </p:txBody>
      </p:sp>
      <p:cxnSp>
        <p:nvCxnSpPr>
          <p:cNvPr id="113" name="Straight Connector 112"/>
          <p:cNvCxnSpPr/>
          <p:nvPr/>
        </p:nvCxnSpPr>
        <p:spPr>
          <a:xfrm>
            <a:off x="7939731" y="1703512"/>
            <a:ext cx="0" cy="1686803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8110490" y="2063552"/>
            <a:ext cx="0" cy="132676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 bwMode="ltGray">
          <a:xfrm>
            <a:off x="8976320" y="1396949"/>
            <a:ext cx="2275779" cy="94527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868474" y="1016732"/>
            <a:ext cx="663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>
                <a:solidFill>
                  <a:prstClr val="black"/>
                </a:solidFill>
              </a:rPr>
              <a:t>L3 VNI</a:t>
            </a:r>
            <a:endParaRPr lang="en-US" sz="1050" b="1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868474" y="3876874"/>
            <a:ext cx="663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>
                <a:solidFill>
                  <a:srgbClr val="646569"/>
                </a:solidFill>
              </a:rPr>
              <a:t>L2 VNI</a:t>
            </a:r>
            <a:endParaRPr lang="en-US" sz="1050" b="1" dirty="0">
              <a:solidFill>
                <a:srgbClr val="646569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302927" y="3254569"/>
            <a:ext cx="541045" cy="562798"/>
            <a:chOff x="2255870" y="791793"/>
            <a:chExt cx="541045" cy="562798"/>
          </a:xfrm>
        </p:grpSpPr>
        <p:sp>
          <p:nvSpPr>
            <p:cNvPr id="42" name="Rounded Rectangle 4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7859594" y="3254569"/>
            <a:ext cx="541045" cy="562798"/>
            <a:chOff x="2255870" y="791793"/>
            <a:chExt cx="541045" cy="562798"/>
          </a:xfrm>
        </p:grpSpPr>
        <p:sp>
          <p:nvSpPr>
            <p:cNvPr id="47" name="Rounded Rectangle 4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cxnSp>
        <p:nvCxnSpPr>
          <p:cNvPr id="52" name="Straight Connector 51"/>
          <p:cNvCxnSpPr/>
          <p:nvPr/>
        </p:nvCxnSpPr>
        <p:spPr>
          <a:xfrm>
            <a:off x="4834636" y="4552022"/>
            <a:ext cx="4321704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 Diagonal Corner Rectangle 53"/>
          <p:cNvSpPr/>
          <p:nvPr/>
        </p:nvSpPr>
        <p:spPr>
          <a:xfrm flipH="1">
            <a:off x="9155566" y="4469051"/>
            <a:ext cx="2495825" cy="151796"/>
          </a:xfrm>
          <a:prstGeom prst="round2Diag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prstClr val="black"/>
                </a:solidFill>
              </a:rPr>
              <a:t>VLAN 20 / VNI 10020 /  SVI 20 / 10.2.20.0/24</a:t>
            </a:r>
          </a:p>
        </p:txBody>
      </p:sp>
      <p:sp>
        <p:nvSpPr>
          <p:cNvPr id="58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8300"/>
                </a:solidFill>
              </a:rPr>
              <a:t>VNIs Logical View</a:t>
            </a: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59" name="Text Placeholder 7"/>
          <p:cNvSpPr txBox="1">
            <a:spLocks/>
          </p:cNvSpPr>
          <p:nvPr/>
        </p:nvSpPr>
        <p:spPr>
          <a:xfrm>
            <a:off x="609441" y="1066800"/>
            <a:ext cx="7501050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D2A45"/>
                </a:solidFill>
              </a:rPr>
              <a:t>L2VNI / L3VNI per Tenant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320691" y="3795659"/>
            <a:ext cx="0" cy="781912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 bwMode="ltGray">
          <a:xfrm>
            <a:off x="8976320" y="4257092"/>
            <a:ext cx="2842834" cy="1872208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156" y="4578529"/>
            <a:ext cx="404309" cy="40430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36" y="4140815"/>
            <a:ext cx="404309" cy="40430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156" y="5448010"/>
            <a:ext cx="404309" cy="404309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15" y="5014796"/>
            <a:ext cx="404309" cy="404309"/>
          </a:xfrm>
          <a:prstGeom prst="rect">
            <a:avLst/>
          </a:prstGeom>
        </p:spPr>
      </p:pic>
      <p:sp>
        <p:nvSpPr>
          <p:cNvPr id="116" name="Rounded Rectangle 115"/>
          <p:cNvSpPr/>
          <p:nvPr/>
        </p:nvSpPr>
        <p:spPr bwMode="ltGray">
          <a:xfrm>
            <a:off x="4026089" y="4673891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vubu2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00:50:56:8e:61:91</a:t>
            </a:r>
          </a:p>
        </p:txBody>
      </p:sp>
      <p:sp>
        <p:nvSpPr>
          <p:cNvPr id="117" name="Rounded Rectangle 116"/>
          <p:cNvSpPr/>
          <p:nvPr/>
        </p:nvSpPr>
        <p:spPr bwMode="ltGray">
          <a:xfrm>
            <a:off x="6673275" y="4679559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vlinux27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10.1.10.11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00:50:56:86:2d:79</a:t>
            </a:r>
          </a:p>
        </p:txBody>
      </p:sp>
      <p:sp>
        <p:nvSpPr>
          <p:cNvPr id="118" name="Rounded Rectangle 117"/>
          <p:cNvSpPr/>
          <p:nvPr/>
        </p:nvSpPr>
        <p:spPr bwMode="ltGray">
          <a:xfrm>
            <a:off x="6676186" y="553325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vlinux5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10.1.12.10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00:50:56:80:53:54</a:t>
            </a:r>
          </a:p>
        </p:txBody>
      </p:sp>
      <p:sp>
        <p:nvSpPr>
          <p:cNvPr id="119" name="Rounded Rectangle 118"/>
          <p:cNvSpPr/>
          <p:nvPr/>
        </p:nvSpPr>
        <p:spPr bwMode="ltGray">
          <a:xfrm>
            <a:off x="4016597" y="4237660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vubu3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00:50:56:8e:32:e8</a:t>
            </a:r>
          </a:p>
        </p:txBody>
      </p:sp>
      <p:sp>
        <p:nvSpPr>
          <p:cNvPr id="120" name="Rounded Rectangle 119"/>
          <p:cNvSpPr/>
          <p:nvPr/>
        </p:nvSpPr>
        <p:spPr bwMode="ltGray">
          <a:xfrm>
            <a:off x="4018578" y="5114278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vubu4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10.1.11.10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 00:50:56:8e:4d:9c</a:t>
            </a:r>
          </a:p>
        </p:txBody>
      </p:sp>
      <p:sp>
        <p:nvSpPr>
          <p:cNvPr id="121" name="Rounded Rectangle 120"/>
          <p:cNvSpPr/>
          <p:nvPr/>
        </p:nvSpPr>
        <p:spPr bwMode="ltGray">
          <a:xfrm>
            <a:off x="6678239" y="4235156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vubu6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10.2.20.11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00:50:56:8e:6b:d8</a:t>
            </a: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523" y="4140814"/>
            <a:ext cx="404309" cy="404309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H="1">
            <a:off x="5035687" y="4405676"/>
            <a:ext cx="1104" cy="139448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7689677" y="4398885"/>
            <a:ext cx="1104" cy="139448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7701206" y="4848132"/>
            <a:ext cx="1104" cy="139448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15" y="4574498"/>
            <a:ext cx="404309" cy="404309"/>
          </a:xfrm>
          <a:prstGeom prst="rect">
            <a:avLst/>
          </a:prstGeom>
        </p:spPr>
      </p:pic>
      <p:cxnSp>
        <p:nvCxnSpPr>
          <p:cNvPr id="126" name="Straight Connector 125"/>
          <p:cNvCxnSpPr/>
          <p:nvPr/>
        </p:nvCxnSpPr>
        <p:spPr>
          <a:xfrm flipH="1">
            <a:off x="5042965" y="4844101"/>
            <a:ext cx="1104" cy="139448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5044385" y="5276971"/>
            <a:ext cx="1104" cy="139448"/>
          </a:xfrm>
          <a:prstGeom prst="line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H="1">
            <a:off x="7701206" y="5732621"/>
            <a:ext cx="1104" cy="139448"/>
          </a:xfrm>
          <a:prstGeom prst="line">
            <a:avLst/>
          </a:prstGeom>
          <a:ln w="28575">
            <a:solidFill>
              <a:schemeClr val="accent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ound Diagonal Corner Rectangle 91"/>
          <p:cNvSpPr/>
          <p:nvPr/>
        </p:nvSpPr>
        <p:spPr>
          <a:xfrm flipH="1">
            <a:off x="1185064" y="2539890"/>
            <a:ext cx="1280753" cy="151796"/>
          </a:xfrm>
          <a:prstGeom prst="round2DiagRect">
            <a:avLst/>
          </a:prstGeom>
          <a:noFill/>
          <a:ln w="28575">
            <a:solidFill>
              <a:schemeClr val="accent5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b="1" dirty="0">
                <a:solidFill>
                  <a:prstClr val="black"/>
                </a:solidFill>
              </a:rPr>
              <a:t>SERVICES VRF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3706392" y="2329961"/>
            <a:ext cx="541045" cy="562798"/>
            <a:chOff x="2255870" y="791793"/>
            <a:chExt cx="541045" cy="562798"/>
          </a:xfrm>
        </p:grpSpPr>
        <p:sp>
          <p:nvSpPr>
            <p:cNvPr id="86" name="Rounded Rectangle 85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103" name="Rectangle 102"/>
          <p:cNvSpPr/>
          <p:nvPr/>
        </p:nvSpPr>
        <p:spPr>
          <a:xfrm>
            <a:off x="4281846" y="2336900"/>
            <a:ext cx="660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Campus</a:t>
            </a:r>
          </a:p>
          <a:p>
            <a:r>
              <a:rPr lang="en-US" sz="1000" dirty="0">
                <a:solidFill>
                  <a:srgbClr val="646569"/>
                </a:solidFill>
              </a:rPr>
              <a:t>Cores</a:t>
            </a:r>
          </a:p>
        </p:txBody>
      </p:sp>
      <p:grpSp>
        <p:nvGrpSpPr>
          <p:cNvPr id="108" name="Group 107"/>
          <p:cNvGrpSpPr/>
          <p:nvPr/>
        </p:nvGrpSpPr>
        <p:grpSpPr>
          <a:xfrm>
            <a:off x="3782618" y="2407739"/>
            <a:ext cx="541045" cy="562798"/>
            <a:chOff x="2255870" y="791793"/>
            <a:chExt cx="541045" cy="562798"/>
          </a:xfrm>
        </p:grpSpPr>
        <p:sp>
          <p:nvSpPr>
            <p:cNvPr id="109" name="Rounded Rectangle 10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17" name="Arc 16"/>
          <p:cNvSpPr/>
          <p:nvPr/>
        </p:nvSpPr>
        <p:spPr>
          <a:xfrm rot="10800000">
            <a:off x="4049974" y="2234589"/>
            <a:ext cx="2538602" cy="1329015"/>
          </a:xfrm>
          <a:prstGeom prst="arc">
            <a:avLst>
              <a:gd name="adj1" fmla="val 16200000"/>
              <a:gd name="adj2" fmla="val 21455752"/>
            </a:avLst>
          </a:prstGeom>
          <a:ln w="1905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3492025" y="2928881"/>
            <a:ext cx="119624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D5D654"/>
                </a:solidFill>
              </a:rPr>
              <a:t>SERVICES VRF</a:t>
            </a:r>
            <a:br>
              <a:rPr lang="en-US" sz="1000" dirty="0">
                <a:solidFill>
                  <a:srgbClr val="646569"/>
                </a:solidFill>
              </a:rPr>
            </a:br>
            <a:r>
              <a:rPr lang="en-US" sz="1000" dirty="0">
                <a:solidFill>
                  <a:srgbClr val="646569"/>
                </a:solidFill>
              </a:rPr>
              <a:t>link attach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546052" y="2862741"/>
            <a:ext cx="13415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D5D654">
                    <a:lumMod val="75000"/>
                  </a:srgbClr>
                </a:solidFill>
              </a:rPr>
              <a:t>IVRL on Border Leaf</a:t>
            </a:r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315" y="2188209"/>
            <a:ext cx="404309" cy="404309"/>
          </a:xfrm>
          <a:prstGeom prst="rect">
            <a:avLst/>
          </a:prstGeom>
        </p:spPr>
      </p:pic>
      <p:cxnSp>
        <p:nvCxnSpPr>
          <p:cNvPr id="131" name="Straight Connector 130"/>
          <p:cNvCxnSpPr/>
          <p:nvPr/>
        </p:nvCxnSpPr>
        <p:spPr>
          <a:xfrm flipH="1">
            <a:off x="3011365" y="2457812"/>
            <a:ext cx="1104" cy="139448"/>
          </a:xfrm>
          <a:prstGeom prst="line">
            <a:avLst/>
          </a:prstGeom>
          <a:ln w="28575">
            <a:solidFill>
              <a:schemeClr val="accent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ounded Rectangle 131"/>
          <p:cNvSpPr/>
          <p:nvPr/>
        </p:nvSpPr>
        <p:spPr bwMode="ltGray">
          <a:xfrm>
            <a:off x="3142378" y="2279937"/>
            <a:ext cx="591592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D5D654"/>
                </a:solidFill>
              </a:rPr>
              <a:t>6300-4</a:t>
            </a:r>
          </a:p>
          <a:p>
            <a:pPr>
              <a:lnSpc>
                <a:spcPct val="90000"/>
              </a:lnSpc>
            </a:pPr>
            <a:r>
              <a:rPr lang="en-US" sz="600" b="1" dirty="0">
                <a:solidFill>
                  <a:srgbClr val="D5D654"/>
                </a:solidFill>
              </a:rPr>
              <a:t>192.168.199.2</a:t>
            </a:r>
          </a:p>
        </p:txBody>
      </p:sp>
      <p:sp>
        <p:nvSpPr>
          <p:cNvPr id="24" name="Right Arrow 23"/>
          <p:cNvSpPr/>
          <p:nvPr/>
        </p:nvSpPr>
        <p:spPr bwMode="ltGray">
          <a:xfrm>
            <a:off x="4834989" y="5860934"/>
            <a:ext cx="215162" cy="177436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33" name="Rounded Rectangle 132"/>
          <p:cNvSpPr/>
          <p:nvPr/>
        </p:nvSpPr>
        <p:spPr bwMode="ltGray">
          <a:xfrm>
            <a:off x="5121816" y="5854365"/>
            <a:ext cx="794164" cy="1867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rtlCol="0" anchor="ctr"/>
          <a:lstStyle/>
          <a:p>
            <a:pPr algn="ctr">
              <a:lnSpc>
                <a:spcPct val="90000"/>
              </a:lnSpc>
            </a:pPr>
            <a:r>
              <a:rPr lang="en-US" sz="1050" dirty="0">
                <a:solidFill>
                  <a:srgbClr val="004876"/>
                </a:solidFill>
              </a:rPr>
              <a:t>AS 65001</a:t>
            </a:r>
          </a:p>
        </p:txBody>
      </p:sp>
      <p:sp>
        <p:nvSpPr>
          <p:cNvPr id="134" name="Right Arrow 133"/>
          <p:cNvSpPr/>
          <p:nvPr/>
        </p:nvSpPr>
        <p:spPr bwMode="ltGray">
          <a:xfrm rot="10800000">
            <a:off x="4469412" y="5860934"/>
            <a:ext cx="215162" cy="177436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35" name="Rounded Rectangle 134"/>
          <p:cNvSpPr/>
          <p:nvPr/>
        </p:nvSpPr>
        <p:spPr bwMode="ltGray">
          <a:xfrm>
            <a:off x="3610667" y="5857650"/>
            <a:ext cx="794164" cy="1867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rtlCol="0" anchor="ctr"/>
          <a:lstStyle/>
          <a:p>
            <a:pPr algn="ctr">
              <a:lnSpc>
                <a:spcPct val="90000"/>
              </a:lnSpc>
            </a:pPr>
            <a:r>
              <a:rPr lang="en-US" sz="1050" dirty="0">
                <a:solidFill>
                  <a:srgbClr val="004876">
                    <a:lumMod val="60000"/>
                    <a:lumOff val="40000"/>
                  </a:srgbClr>
                </a:solidFill>
              </a:rPr>
              <a:t>AS 65001</a:t>
            </a:r>
          </a:p>
        </p:txBody>
      </p:sp>
      <p:grpSp>
        <p:nvGrpSpPr>
          <p:cNvPr id="78" name="Group 77"/>
          <p:cNvGrpSpPr>
            <a:grpSpLocks noChangeAspect="1"/>
          </p:cNvGrpSpPr>
          <p:nvPr/>
        </p:nvGrpSpPr>
        <p:grpSpPr>
          <a:xfrm>
            <a:off x="5670048" y="2714376"/>
            <a:ext cx="178236" cy="178383"/>
            <a:chOff x="2814638" y="350838"/>
            <a:chExt cx="1922462" cy="1924050"/>
          </a:xfrm>
        </p:grpSpPr>
        <p:sp>
          <p:nvSpPr>
            <p:cNvPr id="79" name="Freeform 5"/>
            <p:cNvSpPr>
              <a:spLocks/>
            </p:cNvSpPr>
            <p:nvPr/>
          </p:nvSpPr>
          <p:spPr bwMode="auto">
            <a:xfrm>
              <a:off x="2814638" y="350838"/>
              <a:ext cx="1922462" cy="1924050"/>
            </a:xfrm>
            <a:custGeom>
              <a:avLst/>
              <a:gdLst>
                <a:gd name="T0" fmla="*/ 1560 w 3120"/>
                <a:gd name="T1" fmla="*/ 0 h 3120"/>
                <a:gd name="T2" fmla="*/ 0 w 3120"/>
                <a:gd name="T3" fmla="*/ 1560 h 3120"/>
                <a:gd name="T4" fmla="*/ 1560 w 3120"/>
                <a:gd name="T5" fmla="*/ 3120 h 3120"/>
                <a:gd name="T6" fmla="*/ 2658 w 3120"/>
                <a:gd name="T7" fmla="*/ 2669 h 3120"/>
                <a:gd name="T8" fmla="*/ 2684 w 3120"/>
                <a:gd name="T9" fmla="*/ 2605 h 3120"/>
                <a:gd name="T10" fmla="*/ 2658 w 3120"/>
                <a:gd name="T11" fmla="*/ 2542 h 3120"/>
                <a:gd name="T12" fmla="*/ 2594 w 3120"/>
                <a:gd name="T13" fmla="*/ 2515 h 3120"/>
                <a:gd name="T14" fmla="*/ 2531 w 3120"/>
                <a:gd name="T15" fmla="*/ 2541 h 3120"/>
                <a:gd name="T16" fmla="*/ 1560 w 3120"/>
                <a:gd name="T17" fmla="*/ 2940 h 3120"/>
                <a:gd name="T18" fmla="*/ 180 w 3120"/>
                <a:gd name="T19" fmla="*/ 1560 h 3120"/>
                <a:gd name="T20" fmla="*/ 1560 w 3120"/>
                <a:gd name="T21" fmla="*/ 181 h 3120"/>
                <a:gd name="T22" fmla="*/ 2940 w 3120"/>
                <a:gd name="T23" fmla="*/ 1560 h 3120"/>
                <a:gd name="T24" fmla="*/ 2740 w 3120"/>
                <a:gd name="T25" fmla="*/ 2276 h 3120"/>
                <a:gd name="T26" fmla="*/ 2729 w 3120"/>
                <a:gd name="T27" fmla="*/ 2344 h 3120"/>
                <a:gd name="T28" fmla="*/ 2770 w 3120"/>
                <a:gd name="T29" fmla="*/ 2400 h 3120"/>
                <a:gd name="T30" fmla="*/ 2817 w 3120"/>
                <a:gd name="T31" fmla="*/ 2413 h 3120"/>
                <a:gd name="T32" fmla="*/ 2894 w 3120"/>
                <a:gd name="T33" fmla="*/ 2370 h 3120"/>
                <a:gd name="T34" fmla="*/ 3120 w 3120"/>
                <a:gd name="T35" fmla="*/ 1560 h 3120"/>
                <a:gd name="T36" fmla="*/ 1560 w 3120"/>
                <a:gd name="T37" fmla="*/ 0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20" h="3120">
                  <a:moveTo>
                    <a:pt x="1560" y="0"/>
                  </a:moveTo>
                  <a:cubicBezTo>
                    <a:pt x="700" y="0"/>
                    <a:pt x="0" y="700"/>
                    <a:pt x="0" y="1560"/>
                  </a:cubicBezTo>
                  <a:cubicBezTo>
                    <a:pt x="0" y="2421"/>
                    <a:pt x="700" y="3120"/>
                    <a:pt x="1560" y="3120"/>
                  </a:cubicBezTo>
                  <a:cubicBezTo>
                    <a:pt x="1974" y="3120"/>
                    <a:pt x="2363" y="2960"/>
                    <a:pt x="2658" y="2669"/>
                  </a:cubicBezTo>
                  <a:cubicBezTo>
                    <a:pt x="2675" y="2652"/>
                    <a:pt x="2684" y="2629"/>
                    <a:pt x="2684" y="2605"/>
                  </a:cubicBezTo>
                  <a:cubicBezTo>
                    <a:pt x="2685" y="2581"/>
                    <a:pt x="2675" y="2559"/>
                    <a:pt x="2658" y="2542"/>
                  </a:cubicBezTo>
                  <a:cubicBezTo>
                    <a:pt x="2641" y="2524"/>
                    <a:pt x="2619" y="2515"/>
                    <a:pt x="2594" y="2515"/>
                  </a:cubicBezTo>
                  <a:cubicBezTo>
                    <a:pt x="2570" y="2515"/>
                    <a:pt x="2548" y="2524"/>
                    <a:pt x="2531" y="2541"/>
                  </a:cubicBezTo>
                  <a:cubicBezTo>
                    <a:pt x="2271" y="2799"/>
                    <a:pt x="1926" y="2940"/>
                    <a:pt x="1560" y="2940"/>
                  </a:cubicBezTo>
                  <a:cubicBezTo>
                    <a:pt x="799" y="2940"/>
                    <a:pt x="180" y="2321"/>
                    <a:pt x="180" y="1560"/>
                  </a:cubicBezTo>
                  <a:cubicBezTo>
                    <a:pt x="180" y="799"/>
                    <a:pt x="799" y="181"/>
                    <a:pt x="1560" y="181"/>
                  </a:cubicBezTo>
                  <a:cubicBezTo>
                    <a:pt x="2321" y="181"/>
                    <a:pt x="2940" y="799"/>
                    <a:pt x="2940" y="1560"/>
                  </a:cubicBezTo>
                  <a:cubicBezTo>
                    <a:pt x="2940" y="1813"/>
                    <a:pt x="2871" y="2061"/>
                    <a:pt x="2740" y="2276"/>
                  </a:cubicBezTo>
                  <a:cubicBezTo>
                    <a:pt x="2727" y="2297"/>
                    <a:pt x="2724" y="2321"/>
                    <a:pt x="2729" y="2344"/>
                  </a:cubicBezTo>
                  <a:cubicBezTo>
                    <a:pt x="2735" y="2368"/>
                    <a:pt x="2750" y="2387"/>
                    <a:pt x="2770" y="2400"/>
                  </a:cubicBezTo>
                  <a:cubicBezTo>
                    <a:pt x="2784" y="2408"/>
                    <a:pt x="2800" y="2413"/>
                    <a:pt x="2817" y="2413"/>
                  </a:cubicBezTo>
                  <a:cubicBezTo>
                    <a:pt x="2849" y="2413"/>
                    <a:pt x="2877" y="2397"/>
                    <a:pt x="2894" y="2370"/>
                  </a:cubicBezTo>
                  <a:cubicBezTo>
                    <a:pt x="3042" y="2126"/>
                    <a:pt x="3120" y="1847"/>
                    <a:pt x="3120" y="1560"/>
                  </a:cubicBezTo>
                  <a:cubicBezTo>
                    <a:pt x="3120" y="700"/>
                    <a:pt x="2420" y="0"/>
                    <a:pt x="1560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6"/>
            <p:cNvSpPr>
              <a:spLocks/>
            </p:cNvSpPr>
            <p:nvPr/>
          </p:nvSpPr>
          <p:spPr bwMode="auto">
            <a:xfrm>
              <a:off x="3771900" y="782638"/>
              <a:ext cx="536575" cy="534988"/>
            </a:xfrm>
            <a:custGeom>
              <a:avLst/>
              <a:gdLst>
                <a:gd name="T0" fmla="*/ 780 w 871"/>
                <a:gd name="T1" fmla="*/ 685 h 868"/>
                <a:gd name="T2" fmla="*/ 312 w 871"/>
                <a:gd name="T3" fmla="*/ 685 h 868"/>
                <a:gd name="T4" fmla="*/ 833 w 871"/>
                <a:gd name="T5" fmla="*/ 165 h 868"/>
                <a:gd name="T6" fmla="*/ 833 w 871"/>
                <a:gd name="T7" fmla="*/ 35 h 868"/>
                <a:gd name="T8" fmla="*/ 704 w 871"/>
                <a:gd name="T9" fmla="*/ 35 h 868"/>
                <a:gd name="T10" fmla="*/ 183 w 871"/>
                <a:gd name="T11" fmla="*/ 556 h 868"/>
                <a:gd name="T12" fmla="*/ 183 w 871"/>
                <a:gd name="T13" fmla="*/ 97 h 868"/>
                <a:gd name="T14" fmla="*/ 92 w 871"/>
                <a:gd name="T15" fmla="*/ 6 h 868"/>
                <a:gd name="T16" fmla="*/ 0 w 871"/>
                <a:gd name="T17" fmla="*/ 97 h 868"/>
                <a:gd name="T18" fmla="*/ 0 w 871"/>
                <a:gd name="T19" fmla="*/ 868 h 868"/>
                <a:gd name="T20" fmla="*/ 780 w 871"/>
                <a:gd name="T21" fmla="*/ 868 h 868"/>
                <a:gd name="T22" fmla="*/ 871 w 871"/>
                <a:gd name="T23" fmla="*/ 777 h 868"/>
                <a:gd name="T24" fmla="*/ 780 w 871"/>
                <a:gd name="T25" fmla="*/ 685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1" h="868">
                  <a:moveTo>
                    <a:pt x="780" y="685"/>
                  </a:moveTo>
                  <a:cubicBezTo>
                    <a:pt x="312" y="685"/>
                    <a:pt x="312" y="685"/>
                    <a:pt x="312" y="685"/>
                  </a:cubicBezTo>
                  <a:cubicBezTo>
                    <a:pt x="833" y="165"/>
                    <a:pt x="833" y="165"/>
                    <a:pt x="833" y="165"/>
                  </a:cubicBezTo>
                  <a:cubicBezTo>
                    <a:pt x="869" y="129"/>
                    <a:pt x="869" y="71"/>
                    <a:pt x="833" y="35"/>
                  </a:cubicBezTo>
                  <a:cubicBezTo>
                    <a:pt x="797" y="0"/>
                    <a:pt x="739" y="0"/>
                    <a:pt x="704" y="35"/>
                  </a:cubicBezTo>
                  <a:cubicBezTo>
                    <a:pt x="183" y="556"/>
                    <a:pt x="183" y="556"/>
                    <a:pt x="183" y="556"/>
                  </a:cubicBezTo>
                  <a:cubicBezTo>
                    <a:pt x="183" y="97"/>
                    <a:pt x="183" y="97"/>
                    <a:pt x="183" y="97"/>
                  </a:cubicBezTo>
                  <a:cubicBezTo>
                    <a:pt x="183" y="47"/>
                    <a:pt x="142" y="6"/>
                    <a:pt x="92" y="6"/>
                  </a:cubicBezTo>
                  <a:cubicBezTo>
                    <a:pt x="41" y="6"/>
                    <a:pt x="0" y="47"/>
                    <a:pt x="0" y="97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780" y="868"/>
                    <a:pt x="780" y="868"/>
                    <a:pt x="780" y="868"/>
                  </a:cubicBezTo>
                  <a:cubicBezTo>
                    <a:pt x="830" y="868"/>
                    <a:pt x="871" y="827"/>
                    <a:pt x="871" y="777"/>
                  </a:cubicBezTo>
                  <a:cubicBezTo>
                    <a:pt x="871" y="726"/>
                    <a:pt x="830" y="685"/>
                    <a:pt x="780" y="68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7"/>
            <p:cNvSpPr>
              <a:spLocks/>
            </p:cNvSpPr>
            <p:nvPr/>
          </p:nvSpPr>
          <p:spPr bwMode="auto">
            <a:xfrm>
              <a:off x="3233738" y="1317626"/>
              <a:ext cx="536575" cy="533400"/>
            </a:xfrm>
            <a:custGeom>
              <a:avLst/>
              <a:gdLst>
                <a:gd name="T0" fmla="*/ 92 w 871"/>
                <a:gd name="T1" fmla="*/ 0 h 863"/>
                <a:gd name="T2" fmla="*/ 0 w 871"/>
                <a:gd name="T3" fmla="*/ 92 h 863"/>
                <a:gd name="T4" fmla="*/ 92 w 871"/>
                <a:gd name="T5" fmla="*/ 183 h 863"/>
                <a:gd name="T6" fmla="*/ 559 w 871"/>
                <a:gd name="T7" fmla="*/ 183 h 863"/>
                <a:gd name="T8" fmla="*/ 38 w 871"/>
                <a:gd name="T9" fmla="*/ 704 h 863"/>
                <a:gd name="T10" fmla="*/ 38 w 871"/>
                <a:gd name="T11" fmla="*/ 834 h 863"/>
                <a:gd name="T12" fmla="*/ 103 w 871"/>
                <a:gd name="T13" fmla="*/ 860 h 863"/>
                <a:gd name="T14" fmla="*/ 168 w 871"/>
                <a:gd name="T15" fmla="*/ 834 h 863"/>
                <a:gd name="T16" fmla="*/ 688 w 871"/>
                <a:gd name="T17" fmla="*/ 313 h 863"/>
                <a:gd name="T18" fmla="*/ 688 w 871"/>
                <a:gd name="T19" fmla="*/ 772 h 863"/>
                <a:gd name="T20" fmla="*/ 780 w 871"/>
                <a:gd name="T21" fmla="*/ 863 h 863"/>
                <a:gd name="T22" fmla="*/ 871 w 871"/>
                <a:gd name="T23" fmla="*/ 772 h 863"/>
                <a:gd name="T24" fmla="*/ 871 w 871"/>
                <a:gd name="T25" fmla="*/ 0 h 863"/>
                <a:gd name="T26" fmla="*/ 92 w 871"/>
                <a:gd name="T27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1" h="863">
                  <a:moveTo>
                    <a:pt x="92" y="0"/>
                  </a:move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3"/>
                    <a:pt x="92" y="183"/>
                  </a:cubicBezTo>
                  <a:cubicBezTo>
                    <a:pt x="559" y="183"/>
                    <a:pt x="559" y="183"/>
                    <a:pt x="559" y="183"/>
                  </a:cubicBezTo>
                  <a:cubicBezTo>
                    <a:pt x="38" y="704"/>
                    <a:pt x="38" y="704"/>
                    <a:pt x="38" y="704"/>
                  </a:cubicBezTo>
                  <a:cubicBezTo>
                    <a:pt x="3" y="740"/>
                    <a:pt x="3" y="798"/>
                    <a:pt x="38" y="834"/>
                  </a:cubicBezTo>
                  <a:cubicBezTo>
                    <a:pt x="56" y="851"/>
                    <a:pt x="80" y="860"/>
                    <a:pt x="103" y="860"/>
                  </a:cubicBezTo>
                  <a:cubicBezTo>
                    <a:pt x="127" y="860"/>
                    <a:pt x="150" y="851"/>
                    <a:pt x="168" y="834"/>
                  </a:cubicBezTo>
                  <a:cubicBezTo>
                    <a:pt x="688" y="313"/>
                    <a:pt x="688" y="313"/>
                    <a:pt x="688" y="313"/>
                  </a:cubicBezTo>
                  <a:cubicBezTo>
                    <a:pt x="688" y="772"/>
                    <a:pt x="688" y="772"/>
                    <a:pt x="688" y="772"/>
                  </a:cubicBezTo>
                  <a:cubicBezTo>
                    <a:pt x="688" y="822"/>
                    <a:pt x="730" y="863"/>
                    <a:pt x="780" y="863"/>
                  </a:cubicBezTo>
                  <a:cubicBezTo>
                    <a:pt x="830" y="863"/>
                    <a:pt x="871" y="822"/>
                    <a:pt x="871" y="772"/>
                  </a:cubicBezTo>
                  <a:cubicBezTo>
                    <a:pt x="871" y="0"/>
                    <a:pt x="871" y="0"/>
                    <a:pt x="871" y="0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A0D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407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ounded Rectangle 253"/>
          <p:cNvSpPr/>
          <p:nvPr/>
        </p:nvSpPr>
        <p:spPr bwMode="ltGray">
          <a:xfrm>
            <a:off x="1856204" y="2182156"/>
            <a:ext cx="1543456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19" name="Rounded Rectangle 18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20" name="Rounded Rectangle 1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25" name="Rounded Rectangle 2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28" name="Rounded Rectangle 2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30" name="Rounded Rectangle 29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31" name="Rounded Rectangle 30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32" name="Rounded Rectangle 31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sp>
        <p:nvSpPr>
          <p:cNvPr id="33" name="Rounded Rectangle 32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38" name="Rounded Rectangle 37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39" name="Rounded Rectangle 38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44" name="Rounded Rectangle 43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47" name="Rounded Rectangle 4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49" name="Rounded Rectangle 48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0" name="Rounded Rectangle 49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1" name="Rounded Rectangle 50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52" name="Rounded Rectangle 51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4" name="Rounded Rectangle 53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8" name="Rounded Rectangle 5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61" name="Straight Connector 60"/>
          <p:cNvCxnSpPr>
            <a:stCxn id="55" idx="2"/>
            <a:endCxn id="2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5" idx="2"/>
            <a:endCxn id="2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9" idx="2"/>
            <a:endCxn id="2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59" idx="2"/>
            <a:endCxn id="2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9" idx="2"/>
            <a:endCxn id="48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9" idx="2"/>
            <a:endCxn id="45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55" idx="2"/>
            <a:endCxn id="48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55" idx="2"/>
            <a:endCxn id="45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3"/>
          <p:cNvSpPr/>
          <p:nvPr/>
        </p:nvSpPr>
        <p:spPr bwMode="ltGray">
          <a:xfrm>
            <a:off x="6593322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vmnic0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ounded Rectangle 75"/>
          <p:cNvSpPr/>
          <p:nvPr/>
        </p:nvSpPr>
        <p:spPr bwMode="ltGray">
          <a:xfrm>
            <a:off x="8016828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vmnic1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77"/>
          <p:cNvSpPr/>
          <p:nvPr/>
        </p:nvSpPr>
        <p:spPr bwMode="ltGray">
          <a:xfrm>
            <a:off x="9249205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vmnic3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/>
          <p:cNvSpPr/>
          <p:nvPr/>
        </p:nvSpPr>
        <p:spPr bwMode="ltGray">
          <a:xfrm>
            <a:off x="11189638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vmnic2</a:t>
            </a:r>
          </a:p>
        </p:txBody>
      </p:sp>
      <p:sp>
        <p:nvSpPr>
          <p:cNvPr id="81" name="Rounded Rectangle 8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1/0/1</a:t>
            </a:r>
          </a:p>
        </p:txBody>
      </p:sp>
      <p:cxnSp>
        <p:nvCxnSpPr>
          <p:cNvPr id="82" name="Straight Connector 81"/>
          <p:cNvCxnSpPr>
            <a:stCxn id="29" idx="2"/>
            <a:endCxn id="69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26" idx="2"/>
            <a:endCxn id="70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26" idx="2"/>
            <a:endCxn id="69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29" idx="2"/>
            <a:endCxn id="70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48" idx="2"/>
            <a:endCxn id="71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45" idx="2"/>
            <a:endCxn id="71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48" idx="2"/>
            <a:endCxn id="72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45" idx="2"/>
            <a:endCxn id="72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91" name="Rounded Rectangle 90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92" name="Rounded Rectangle 91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95" name="Rounded Rectangle 94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98" name="Straight Connector 97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98"/>
          <p:cNvSpPr/>
          <p:nvPr/>
        </p:nvSpPr>
        <p:spPr bwMode="ltGray">
          <a:xfrm>
            <a:off x="10213447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vmnic6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01" name="Rounded Rectangle 100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</a:t>
            </a:r>
          </a:p>
        </p:txBody>
      </p:sp>
      <p:cxnSp>
        <p:nvCxnSpPr>
          <p:cNvPr id="102" name="Straight Connector 101"/>
          <p:cNvCxnSpPr>
            <a:stCxn id="48" idx="2"/>
            <a:endCxn id="97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45" idx="2"/>
            <a:endCxn id="97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ounded Rectangle 103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105" name="Rounded Rectangle 104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106" name="Rounded Rectangle 105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107" name="Rounded Rectangle 106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108" name="Rounded Rectangle 107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109" name="Rounded Rectangle 108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110" name="Rounded Rectangle 109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111" name="Rounded Rectangle 110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112" name="Rounded Rectangle 111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113" name="Rounded Rectangle 112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114" name="Rounded Rectangle 113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115" name="Rounded Rectangle 114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116" name="Rounded Rectangle 115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117" name="Rounded Rectangle 116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118" name="Rounded Rectangle 117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119" name="Rounded Rectangle 118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120" name="Rounded Rectangle 119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121" name="Rounded Rectangle 120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122" name="Rounded Rectangle 121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123" name="Rounded Rectangle 122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124" name="Rounded Rectangle 123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125" name="Rounded Rectangle 124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sp>
        <p:nvSpPr>
          <p:cNvPr id="126" name="Rounded Rectangle 125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127" name="Rounded Rectangle 126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cxnSp>
        <p:nvCxnSpPr>
          <p:cNvPr id="128" name="Straight Connector 12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ounded Rectangle 128"/>
          <p:cNvSpPr/>
          <p:nvPr/>
        </p:nvSpPr>
        <p:spPr bwMode="ltGray">
          <a:xfrm>
            <a:off x="6906891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vmnic0</a:t>
            </a:r>
          </a:p>
        </p:txBody>
      </p:sp>
      <p:sp>
        <p:nvSpPr>
          <p:cNvPr id="130" name="Rounded Rectangle 12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131" name="Rounded Rectangle 130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25</a:t>
            </a:r>
          </a:p>
        </p:txBody>
      </p:sp>
      <p:sp>
        <p:nvSpPr>
          <p:cNvPr id="132" name="Rounded Rectangle 131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26</a:t>
            </a:r>
          </a:p>
        </p:txBody>
      </p:sp>
      <p:sp>
        <p:nvSpPr>
          <p:cNvPr id="133" name="Rounded Rectangle 132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134" name="Rounded Rectangle 133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135" name="Rounded Rectangle 134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136" name="Rounded Rectangle 135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137" name="Rounded Rectangle 136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138" name="Rounded Rectangle 137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139" name="Rounded Rectangle 138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140" name="Rounded Rectangle 139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1/0/49</a:t>
            </a:r>
          </a:p>
        </p:txBody>
      </p:sp>
      <p:sp>
        <p:nvSpPr>
          <p:cNvPr id="141" name="Rounded Rectangle 140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1/0/50</a:t>
            </a:r>
          </a:p>
        </p:txBody>
      </p:sp>
      <p:sp>
        <p:nvSpPr>
          <p:cNvPr id="142" name="Rounded Rectangle 141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192.168.3.0/31</a:t>
            </a:r>
          </a:p>
        </p:txBody>
      </p:sp>
      <p:sp>
        <p:nvSpPr>
          <p:cNvPr id="143" name="Rounded Rectangle 142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192.168.3.2/31</a:t>
            </a:r>
          </a:p>
        </p:txBody>
      </p:sp>
      <p:sp>
        <p:nvSpPr>
          <p:cNvPr id="144" name="Rounded Rectangle 14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192.168.3.4/31</a:t>
            </a:r>
          </a:p>
        </p:txBody>
      </p:sp>
      <p:sp>
        <p:nvSpPr>
          <p:cNvPr id="145" name="Rounded Rectangle 14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192.168.3.6/31</a:t>
            </a:r>
          </a:p>
        </p:txBody>
      </p:sp>
      <p:sp>
        <p:nvSpPr>
          <p:cNvPr id="146" name="Rounded Rectangle 145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192.168.3.8/31</a:t>
            </a:r>
          </a:p>
        </p:txBody>
      </p:sp>
      <p:sp>
        <p:nvSpPr>
          <p:cNvPr id="147" name="Rounded Rectangle 146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192.168.3.10/31</a:t>
            </a:r>
          </a:p>
        </p:txBody>
      </p:sp>
      <p:sp>
        <p:nvSpPr>
          <p:cNvPr id="148" name="Rounded Rectangle 147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192.168.3.12/31</a:t>
            </a:r>
          </a:p>
        </p:txBody>
      </p:sp>
      <p:sp>
        <p:nvSpPr>
          <p:cNvPr id="149" name="Rounded Rectangle 148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192.168.3.14/31</a:t>
            </a:r>
          </a:p>
        </p:txBody>
      </p:sp>
      <p:sp>
        <p:nvSpPr>
          <p:cNvPr id="150" name="Rounded Rectangle 14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151" name="Rounded Rectangle 150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192.168.0.0/31</a:t>
            </a:r>
          </a:p>
        </p:txBody>
      </p:sp>
      <p:sp>
        <p:nvSpPr>
          <p:cNvPr id="152" name="Rounded Rectangle 151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192.168.0.2/31</a:t>
            </a:r>
          </a:p>
        </p:txBody>
      </p:sp>
      <p:sp>
        <p:nvSpPr>
          <p:cNvPr id="153" name="Oval 152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54" name="Oval 153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55" name="Oval 154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56" name="Oval 155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57" name="Oval 156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58" name="Rounded Rectangle 157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1</a:t>
            </a:r>
          </a:p>
        </p:txBody>
      </p:sp>
      <p:sp>
        <p:nvSpPr>
          <p:cNvPr id="159" name="Rounded Rectangle 158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2</a:t>
            </a:r>
          </a:p>
        </p:txBody>
      </p:sp>
      <p:sp>
        <p:nvSpPr>
          <p:cNvPr id="160" name="Rounded Rectangle 159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37</a:t>
            </a: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163" name="Rounded Rectangle 162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vubu2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00:50:56:8e:61:91</a:t>
            </a:r>
          </a:p>
        </p:txBody>
      </p:sp>
      <p:pic>
        <p:nvPicPr>
          <p:cNvPr id="164" name="Picture 16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165" name="Rounded Rectangle 16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vlinux27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00:50:56:86:2d:79</a:t>
            </a:r>
          </a:p>
        </p:txBody>
      </p:sp>
      <p:pic>
        <p:nvPicPr>
          <p:cNvPr id="166" name="Picture 165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167" name="Rounded Rectangle 166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vlinux5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00:50:56:80:53:54</a:t>
            </a:r>
          </a:p>
        </p:txBody>
      </p:sp>
      <p:sp>
        <p:nvSpPr>
          <p:cNvPr id="168" name="Rounded Rectangle 167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169" name="Rounded Rectangle 168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170" name="Rounded Rectangle 169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12</a:t>
            </a:r>
          </a:p>
        </p:txBody>
      </p:sp>
      <p:sp>
        <p:nvSpPr>
          <p:cNvPr id="171" name="Rounded Rectangle 170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vubu3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00:50:56:8e:32:e8</a:t>
            </a:r>
          </a:p>
        </p:txBody>
      </p:sp>
      <p:sp>
        <p:nvSpPr>
          <p:cNvPr id="172" name="Rounded Rectangle 171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174" name="Rounded Rectangle 173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vubu4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 00:50:56:8e:4d:9c</a:t>
            </a:r>
          </a:p>
        </p:txBody>
      </p:sp>
      <p:sp>
        <p:nvSpPr>
          <p:cNvPr id="175" name="Rounded Rectangle 17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11</a:t>
            </a:r>
          </a:p>
        </p:txBody>
      </p:sp>
      <p:pic>
        <p:nvPicPr>
          <p:cNvPr id="176" name="Picture 17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177" name="Rounded Rectangle 176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vubu6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00:50:56:8e:6b:d8</a:t>
            </a:r>
          </a:p>
        </p:txBody>
      </p:sp>
      <p:sp>
        <p:nvSpPr>
          <p:cNvPr id="178" name="Rounded Rectangle 177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8319926" y="445938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1/1/22</a:t>
            </a:r>
          </a:p>
        </p:txBody>
      </p:sp>
      <p:sp>
        <p:nvSpPr>
          <p:cNvPr id="180" name="Rounded Rectangle 179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cxnSp>
        <p:nvCxnSpPr>
          <p:cNvPr id="182" name="Straight Connector 181"/>
          <p:cNvCxnSpPr/>
          <p:nvPr/>
        </p:nvCxnSpPr>
        <p:spPr>
          <a:xfrm>
            <a:off x="3210829" y="2764467"/>
            <a:ext cx="79670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Oval 182"/>
          <p:cNvSpPr/>
          <p:nvPr/>
        </p:nvSpPr>
        <p:spPr bwMode="ltGray">
          <a:xfrm>
            <a:off x="3547570" y="2558187"/>
            <a:ext cx="76694" cy="257337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9FD4C9">
                  <a:lumMod val="75000"/>
                </a:srgbClr>
              </a:solidFill>
            </a:endParaRPr>
          </a:p>
        </p:txBody>
      </p:sp>
      <p:cxnSp>
        <p:nvCxnSpPr>
          <p:cNvPr id="184" name="Straight Connector 183"/>
          <p:cNvCxnSpPr/>
          <p:nvPr/>
        </p:nvCxnSpPr>
        <p:spPr>
          <a:xfrm>
            <a:off x="3210829" y="2621806"/>
            <a:ext cx="77312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Rounded Rectangle 184"/>
          <p:cNvSpPr/>
          <p:nvPr/>
        </p:nvSpPr>
        <p:spPr bwMode="ltGray">
          <a:xfrm>
            <a:off x="3241563" y="2534836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186" name="Rounded Rectangle 185"/>
          <p:cNvSpPr/>
          <p:nvPr/>
        </p:nvSpPr>
        <p:spPr bwMode="ltGray">
          <a:xfrm>
            <a:off x="3241563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187" name="Rounded Rectangle 186"/>
          <p:cNvSpPr/>
          <p:nvPr/>
        </p:nvSpPr>
        <p:spPr bwMode="ltGray">
          <a:xfrm>
            <a:off x="3755405" y="2528888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188" name="Rounded Rectangle 187"/>
          <p:cNvSpPr/>
          <p:nvPr/>
        </p:nvSpPr>
        <p:spPr bwMode="ltGray">
          <a:xfrm>
            <a:off x="3755405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189" name="Rounded Rectangle 188"/>
          <p:cNvSpPr/>
          <p:nvPr/>
        </p:nvSpPr>
        <p:spPr bwMode="ltGray">
          <a:xfrm>
            <a:off x="3200400" y="2301518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LAG200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480922" y="2360599"/>
            <a:ext cx="89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8400-2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192.168.2.2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L10: 192.168.200.5</a:t>
            </a:r>
          </a:p>
        </p:txBody>
      </p:sp>
      <p:grpSp>
        <p:nvGrpSpPr>
          <p:cNvPr id="191" name="Group 190"/>
          <p:cNvGrpSpPr/>
          <p:nvPr/>
        </p:nvGrpSpPr>
        <p:grpSpPr>
          <a:xfrm>
            <a:off x="3963846" y="2282612"/>
            <a:ext cx="541045" cy="562798"/>
            <a:chOff x="2255870" y="791793"/>
            <a:chExt cx="541045" cy="562798"/>
          </a:xfrm>
        </p:grpSpPr>
        <p:sp>
          <p:nvSpPr>
            <p:cNvPr id="192" name="Rounded Rectangle 19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193" name="Picture 19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708385" y="2286067"/>
            <a:ext cx="541045" cy="562798"/>
            <a:chOff x="2255870" y="791793"/>
            <a:chExt cx="541045" cy="562798"/>
          </a:xfrm>
        </p:grpSpPr>
        <p:sp>
          <p:nvSpPr>
            <p:cNvPr id="195" name="Rounded Rectangle 19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197" name="Rounded Rectangle 196"/>
          <p:cNvSpPr/>
          <p:nvPr/>
        </p:nvSpPr>
        <p:spPr bwMode="ltGray">
          <a:xfrm>
            <a:off x="4590245" y="316408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198" name="Rounded Rectangle 197"/>
          <p:cNvSpPr/>
          <p:nvPr/>
        </p:nvSpPr>
        <p:spPr bwMode="ltGray">
          <a:xfrm>
            <a:off x="4676444" y="29427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cxnSp>
        <p:nvCxnSpPr>
          <p:cNvPr id="199" name="Straight Connector 198"/>
          <p:cNvCxnSpPr/>
          <p:nvPr/>
        </p:nvCxnSpPr>
        <p:spPr>
          <a:xfrm>
            <a:off x="2963783" y="2841271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4219244" y="2837816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ounded Rectangle 200"/>
          <p:cNvSpPr/>
          <p:nvPr/>
        </p:nvSpPr>
        <p:spPr bwMode="ltGray">
          <a:xfrm>
            <a:off x="6208243" y="352421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202" name="Rounded Rectangle 201"/>
          <p:cNvSpPr/>
          <p:nvPr/>
        </p:nvSpPr>
        <p:spPr bwMode="ltGray">
          <a:xfrm>
            <a:off x="7544953" y="351703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203" name="Rounded Rectangle 202"/>
          <p:cNvSpPr/>
          <p:nvPr/>
        </p:nvSpPr>
        <p:spPr bwMode="ltGray">
          <a:xfrm>
            <a:off x="4575120" y="315648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204" name="Rounded Rectangle 203"/>
          <p:cNvSpPr/>
          <p:nvPr/>
        </p:nvSpPr>
        <p:spPr bwMode="ltGray">
          <a:xfrm>
            <a:off x="4661319" y="293511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grpSp>
        <p:nvGrpSpPr>
          <p:cNvPr id="205" name="Group 204"/>
          <p:cNvGrpSpPr/>
          <p:nvPr/>
        </p:nvGrpSpPr>
        <p:grpSpPr>
          <a:xfrm>
            <a:off x="2702157" y="3666427"/>
            <a:ext cx="541045" cy="562798"/>
            <a:chOff x="2255870" y="791793"/>
            <a:chExt cx="541045" cy="562798"/>
          </a:xfrm>
        </p:grpSpPr>
        <p:sp>
          <p:nvSpPr>
            <p:cNvPr id="206" name="Rounded Rectangle 205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07" name="Picture 20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208" name="TextBox 207"/>
          <p:cNvSpPr txBox="1"/>
          <p:nvPr/>
        </p:nvSpPr>
        <p:spPr>
          <a:xfrm>
            <a:off x="3177355" y="376305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15.136.40.244</a:t>
            </a:r>
          </a:p>
        </p:txBody>
      </p:sp>
      <p:cxnSp>
        <p:nvCxnSpPr>
          <p:cNvPr id="209" name="Straight Connector 208"/>
          <p:cNvCxnSpPr>
            <a:endCxn id="207" idx="0"/>
          </p:cNvCxnSpPr>
          <p:nvPr/>
        </p:nvCxnSpPr>
        <p:spPr>
          <a:xfrm>
            <a:off x="2955116" y="2848865"/>
            <a:ext cx="17564" cy="81756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ounded Rectangle 209"/>
          <p:cNvSpPr/>
          <p:nvPr/>
        </p:nvSpPr>
        <p:spPr bwMode="ltGray">
          <a:xfrm>
            <a:off x="2841991" y="3069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1/1/9</a:t>
            </a:r>
          </a:p>
        </p:txBody>
      </p:sp>
      <p:sp>
        <p:nvSpPr>
          <p:cNvPr id="211" name="Rounded Rectangle 210"/>
          <p:cNvSpPr/>
          <p:nvPr/>
        </p:nvSpPr>
        <p:spPr bwMode="ltGray">
          <a:xfrm>
            <a:off x="5052537" y="332060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192.168.4.0/31</a:t>
            </a:r>
          </a:p>
        </p:txBody>
      </p:sp>
      <p:sp>
        <p:nvSpPr>
          <p:cNvPr id="212" name="Rounded Rectangle 211"/>
          <p:cNvSpPr/>
          <p:nvPr/>
        </p:nvSpPr>
        <p:spPr bwMode="ltGray">
          <a:xfrm>
            <a:off x="5684190" y="3140937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192.168.4.2/31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1813124" y="2353471"/>
            <a:ext cx="902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8400-1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192.168.2.1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L10: 192.168.200.1</a:t>
            </a:r>
          </a:p>
        </p:txBody>
      </p:sp>
      <p:sp>
        <p:nvSpPr>
          <p:cNvPr id="247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8300"/>
                </a:solidFill>
              </a:rPr>
              <a:t>Core-1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48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D2A45"/>
                </a:solidFill>
              </a:rPr>
              <a:t>VRF / ROPs to Leafs / Loopback / OSPF</a:t>
            </a:r>
          </a:p>
        </p:txBody>
      </p:sp>
      <p:sp>
        <p:nvSpPr>
          <p:cNvPr id="249" name="Rectangle 248"/>
          <p:cNvSpPr/>
          <p:nvPr/>
        </p:nvSpPr>
        <p:spPr bwMode="ltGray">
          <a:xfrm>
            <a:off x="6442786" y="1479776"/>
            <a:ext cx="5726873" cy="5276088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6472401" y="8313"/>
            <a:ext cx="5640160" cy="68634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SERVICES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fr-F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vlan 1156</a:t>
            </a:r>
          </a:p>
          <a:p>
            <a:r>
              <a:rPr lang="fr-F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description SERVICES transit VLAN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lag 200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no routing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trunk native 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trunk allowed 1156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lacp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mode active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1/3/1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lag 200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1/3/3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attach SERVICES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description 8325-1 1/1/51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address 192.168.4.0/31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1/8/1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lag 200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loopback 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address 192.168.2.1/32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loopback 10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attach SERVICES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address 192.168.200.1/30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15 area 0.0.0.0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1156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attach SERVICES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address 192.168.156.0/31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15 area 0.0.0.0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i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800" i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i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800" i="1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800" i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AQBapUbZyuMyDkoDN0zeQbI8qY17dlU3LitKLwE+4EU4v8nuBQAAABt51nkM</a:t>
            </a:r>
          </a:p>
          <a:p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router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15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SERVICES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router-id 192.168.2.1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max-metric router-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lsa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include-stub on-startup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passive-interface default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graceful-restart restart-interval 660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area 0.0.0.0</a:t>
            </a:r>
          </a:p>
        </p:txBody>
      </p:sp>
      <p:sp>
        <p:nvSpPr>
          <p:cNvPr id="251" name="Rectangle 250"/>
          <p:cNvSpPr/>
          <p:nvPr/>
        </p:nvSpPr>
        <p:spPr bwMode="ltGray">
          <a:xfrm>
            <a:off x="8805370" y="2174434"/>
            <a:ext cx="3138346" cy="19613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L3 link to DC border-leaf 8325-1 for SERVICES VRF 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2224468" y="1865081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8300"/>
                </a:solidFill>
              </a:rPr>
              <a:t>Core-1</a:t>
            </a:r>
          </a:p>
        </p:txBody>
      </p:sp>
      <p:sp>
        <p:nvSpPr>
          <p:cNvPr id="259" name="Rectangle 258"/>
          <p:cNvSpPr/>
          <p:nvPr/>
        </p:nvSpPr>
        <p:spPr bwMode="ltGray">
          <a:xfrm>
            <a:off x="8814463" y="52650"/>
            <a:ext cx="2764920" cy="1677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SERVICES VRF (ex: containing default route)</a:t>
            </a:r>
          </a:p>
        </p:txBody>
      </p:sp>
      <p:sp>
        <p:nvSpPr>
          <p:cNvPr id="260" name="Rectangle 259"/>
          <p:cNvSpPr/>
          <p:nvPr/>
        </p:nvSpPr>
        <p:spPr bwMode="ltGray">
          <a:xfrm>
            <a:off x="8811391" y="5912617"/>
            <a:ext cx="2700300" cy="34058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Campus IGP and DC IGP are separated.</a:t>
            </a:r>
            <a:br>
              <a:rPr lang="en-US" sz="1000" dirty="0">
                <a:solidFill>
                  <a:srgbClr val="004876"/>
                </a:solidFill>
              </a:rPr>
            </a:br>
            <a:r>
              <a:rPr lang="en-US" sz="1000" dirty="0">
                <a:solidFill>
                  <a:srgbClr val="004876"/>
                </a:solidFill>
              </a:rPr>
              <a:t>No OSPF peering between Campus and DC.</a:t>
            </a:r>
          </a:p>
        </p:txBody>
      </p:sp>
      <p:sp>
        <p:nvSpPr>
          <p:cNvPr id="214" name="Rectangle 213"/>
          <p:cNvSpPr/>
          <p:nvPr/>
        </p:nvSpPr>
        <p:spPr bwMode="ltGray">
          <a:xfrm>
            <a:off x="8817720" y="362785"/>
            <a:ext cx="1615058" cy="1714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SERVICES transit VLAN</a:t>
            </a:r>
          </a:p>
        </p:txBody>
      </p:sp>
      <p:sp>
        <p:nvSpPr>
          <p:cNvPr id="215" name="Rectangle 214"/>
          <p:cNvSpPr/>
          <p:nvPr/>
        </p:nvSpPr>
        <p:spPr bwMode="ltGray">
          <a:xfrm>
            <a:off x="8814463" y="1513850"/>
            <a:ext cx="1615058" cy="1714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Interconnection to Core-2</a:t>
            </a:r>
          </a:p>
        </p:txBody>
      </p:sp>
      <p:sp>
        <p:nvSpPr>
          <p:cNvPr id="216" name="Rectangle 215"/>
          <p:cNvSpPr/>
          <p:nvPr/>
        </p:nvSpPr>
        <p:spPr bwMode="ltGray">
          <a:xfrm>
            <a:off x="8808995" y="702312"/>
            <a:ext cx="1027066" cy="1775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LAG to Core-2</a:t>
            </a:r>
          </a:p>
        </p:txBody>
      </p:sp>
      <p:sp>
        <p:nvSpPr>
          <p:cNvPr id="217" name="Rectangle 216"/>
          <p:cNvSpPr/>
          <p:nvPr/>
        </p:nvSpPr>
        <p:spPr bwMode="ltGray">
          <a:xfrm>
            <a:off x="8806929" y="2963523"/>
            <a:ext cx="1615058" cy="1714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Interconnection to Core-2</a:t>
            </a:r>
          </a:p>
        </p:txBody>
      </p:sp>
      <p:sp>
        <p:nvSpPr>
          <p:cNvPr id="218" name="Rectangle 217"/>
          <p:cNvSpPr/>
          <p:nvPr/>
        </p:nvSpPr>
        <p:spPr bwMode="ltGray">
          <a:xfrm>
            <a:off x="8806184" y="4722733"/>
            <a:ext cx="1811510" cy="21144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SERVICES VRF Transit SVI</a:t>
            </a:r>
          </a:p>
        </p:txBody>
      </p:sp>
      <p:cxnSp>
        <p:nvCxnSpPr>
          <p:cNvPr id="219" name="Straight Arrow Connector 218"/>
          <p:cNvCxnSpPr/>
          <p:nvPr/>
        </p:nvCxnSpPr>
        <p:spPr>
          <a:xfrm>
            <a:off x="5044263" y="2878607"/>
            <a:ext cx="1387017" cy="298933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Rounded Rectangle 219"/>
          <p:cNvSpPr/>
          <p:nvPr/>
        </p:nvSpPr>
        <p:spPr bwMode="ltGray">
          <a:xfrm>
            <a:off x="5497182" y="2963624"/>
            <a:ext cx="716092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cxnSp>
        <p:nvCxnSpPr>
          <p:cNvPr id="221" name="Straight Arrow Connector 220"/>
          <p:cNvCxnSpPr/>
          <p:nvPr/>
        </p:nvCxnSpPr>
        <p:spPr>
          <a:xfrm>
            <a:off x="4670760" y="3351773"/>
            <a:ext cx="1387017" cy="298933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Rounded Rectangle 221"/>
          <p:cNvSpPr/>
          <p:nvPr/>
        </p:nvSpPr>
        <p:spPr bwMode="ltGray">
          <a:xfrm>
            <a:off x="5123679" y="3436790"/>
            <a:ext cx="716092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3327576" y="2527800"/>
            <a:ext cx="537381" cy="1145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Rounded Rectangle 223"/>
          <p:cNvSpPr/>
          <p:nvPr/>
        </p:nvSpPr>
        <p:spPr bwMode="ltGray">
          <a:xfrm>
            <a:off x="3244479" y="2247581"/>
            <a:ext cx="716092" cy="20456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VLAN 1156</a:t>
            </a:r>
          </a:p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sp>
        <p:nvSpPr>
          <p:cNvPr id="225" name="Rectangle 224"/>
          <p:cNvSpPr/>
          <p:nvPr/>
        </p:nvSpPr>
        <p:spPr bwMode="ltGray">
          <a:xfrm>
            <a:off x="8804079" y="4101168"/>
            <a:ext cx="1719115" cy="17887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SERVICES VRF Loopback</a:t>
            </a:r>
          </a:p>
        </p:txBody>
      </p:sp>
    </p:spTree>
    <p:extLst>
      <p:ext uri="{BB962C8B-B14F-4D97-AF65-F5344CB8AC3E}">
        <p14:creationId xmlns:p14="http://schemas.microsoft.com/office/powerpoint/2010/main" val="29544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ltGray">
          <a:xfrm>
            <a:off x="1856204" y="2182156"/>
            <a:ext cx="1543456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16" name="Rounded Rectangle 15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19" name="Rounded Rectangle 1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21" name="Rounded Rectangle 2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22" name="Rounded Rectangle 2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23" name="Rounded Rectangle 2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sp>
        <p:nvSpPr>
          <p:cNvPr id="24" name="Rounded Rectangle 2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26" name="Rounded Rectangle 25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cxnSp>
        <p:nvCxnSpPr>
          <p:cNvPr id="28" name="Straight Connector 27"/>
          <p:cNvCxnSpPr>
            <a:stCxn id="27" idx="2"/>
            <a:endCxn id="20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0" idx="2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1" name="Rounded Rectangle 30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2" name="Rounded Rectangle 31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3" name="Rounded Rectangle 32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4" name="Rounded Rectangle 33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5" name="Rounded Rectangle 34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6" name="Rounded Rectangle 35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sp>
        <p:nvSpPr>
          <p:cNvPr id="37" name="Rounded Rectangle 36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192.168.3.0/31</a:t>
            </a:r>
          </a:p>
        </p:txBody>
      </p:sp>
      <p:sp>
        <p:nvSpPr>
          <p:cNvPr id="38" name="Rounded Rectangle 37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192.168.0.0/31</a:t>
            </a:r>
          </a:p>
        </p:txBody>
      </p:sp>
      <p:sp>
        <p:nvSpPr>
          <p:cNvPr id="39" name="Oval 38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1</a:t>
            </a:r>
          </a:p>
        </p:txBody>
      </p:sp>
      <p:sp>
        <p:nvSpPr>
          <p:cNvPr id="41" name="Rounded Rectangle 4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3210829" y="2764467"/>
            <a:ext cx="79670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 bwMode="ltGray">
          <a:xfrm>
            <a:off x="3547570" y="2558187"/>
            <a:ext cx="76694" cy="257337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9FD4C9">
                  <a:lumMod val="75000"/>
                </a:srgbClr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3210829" y="2621806"/>
            <a:ext cx="77312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 bwMode="ltGray">
          <a:xfrm>
            <a:off x="3241563" y="2534836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46" name="Rounded Rectangle 45"/>
          <p:cNvSpPr/>
          <p:nvPr/>
        </p:nvSpPr>
        <p:spPr bwMode="ltGray">
          <a:xfrm>
            <a:off x="3241563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47" name="Rounded Rectangle 46"/>
          <p:cNvSpPr/>
          <p:nvPr/>
        </p:nvSpPr>
        <p:spPr bwMode="ltGray">
          <a:xfrm>
            <a:off x="3755405" y="2528888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48" name="Rounded Rectangle 47"/>
          <p:cNvSpPr/>
          <p:nvPr/>
        </p:nvSpPr>
        <p:spPr bwMode="ltGray">
          <a:xfrm>
            <a:off x="3755405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49" name="Rounded Rectangle 48"/>
          <p:cNvSpPr/>
          <p:nvPr/>
        </p:nvSpPr>
        <p:spPr bwMode="ltGray">
          <a:xfrm>
            <a:off x="3200400" y="2301518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LAG200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480922" y="2360599"/>
            <a:ext cx="89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8400-2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192.168.2.2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L10: 192.168.200.5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963846" y="2282612"/>
            <a:ext cx="541045" cy="562798"/>
            <a:chOff x="2255870" y="791793"/>
            <a:chExt cx="541045" cy="562798"/>
          </a:xfrm>
        </p:grpSpPr>
        <p:sp>
          <p:nvSpPr>
            <p:cNvPr id="52" name="Rounded Rectangle 5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2708385" y="2286067"/>
            <a:ext cx="541045" cy="562798"/>
            <a:chOff x="2255870" y="791793"/>
            <a:chExt cx="541045" cy="562798"/>
          </a:xfrm>
        </p:grpSpPr>
        <p:sp>
          <p:nvSpPr>
            <p:cNvPr id="55" name="Rounded Rectangle 5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7" name="Rounded Rectangle 56"/>
          <p:cNvSpPr/>
          <p:nvPr/>
        </p:nvSpPr>
        <p:spPr bwMode="ltGray">
          <a:xfrm>
            <a:off x="4590245" y="316408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58" name="Rounded Rectangle 57"/>
          <p:cNvSpPr/>
          <p:nvPr/>
        </p:nvSpPr>
        <p:spPr bwMode="ltGray">
          <a:xfrm>
            <a:off x="4676444" y="29427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2963783" y="2841271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 bwMode="ltGray">
          <a:xfrm>
            <a:off x="6208243" y="352421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61" name="Rounded Rectangle 60"/>
          <p:cNvSpPr/>
          <p:nvPr/>
        </p:nvSpPr>
        <p:spPr bwMode="ltGray">
          <a:xfrm>
            <a:off x="7544953" y="351703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62" name="Rounded Rectangle 61"/>
          <p:cNvSpPr/>
          <p:nvPr/>
        </p:nvSpPr>
        <p:spPr bwMode="ltGray">
          <a:xfrm>
            <a:off x="4575120" y="315648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63" name="Rounded Rectangle 62"/>
          <p:cNvSpPr/>
          <p:nvPr/>
        </p:nvSpPr>
        <p:spPr bwMode="ltGray">
          <a:xfrm>
            <a:off x="4661319" y="293511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702157" y="3666427"/>
            <a:ext cx="541045" cy="562798"/>
            <a:chOff x="2255870" y="791793"/>
            <a:chExt cx="541045" cy="562798"/>
          </a:xfrm>
        </p:grpSpPr>
        <p:sp>
          <p:nvSpPr>
            <p:cNvPr id="65" name="Rounded Rectangle 6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67" name="TextBox 66"/>
          <p:cNvSpPr txBox="1"/>
          <p:nvPr/>
        </p:nvSpPr>
        <p:spPr>
          <a:xfrm>
            <a:off x="3177355" y="376305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15.136.40.244</a:t>
            </a:r>
          </a:p>
        </p:txBody>
      </p:sp>
      <p:cxnSp>
        <p:nvCxnSpPr>
          <p:cNvPr id="68" name="Straight Connector 67"/>
          <p:cNvCxnSpPr>
            <a:endCxn id="66" idx="0"/>
          </p:cNvCxnSpPr>
          <p:nvPr/>
        </p:nvCxnSpPr>
        <p:spPr>
          <a:xfrm>
            <a:off x="2955116" y="2848865"/>
            <a:ext cx="17564" cy="81756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 bwMode="ltGray">
          <a:xfrm>
            <a:off x="2841991" y="3069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1/1/9</a:t>
            </a:r>
          </a:p>
        </p:txBody>
      </p:sp>
      <p:sp>
        <p:nvSpPr>
          <p:cNvPr id="70" name="Rounded Rectangle 69"/>
          <p:cNvSpPr/>
          <p:nvPr/>
        </p:nvSpPr>
        <p:spPr bwMode="ltGray">
          <a:xfrm>
            <a:off x="5052537" y="332060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192.168.4.0/31</a:t>
            </a:r>
          </a:p>
        </p:txBody>
      </p:sp>
      <p:sp>
        <p:nvSpPr>
          <p:cNvPr id="71" name="Rounded Rectangle 70"/>
          <p:cNvSpPr/>
          <p:nvPr/>
        </p:nvSpPr>
        <p:spPr bwMode="ltGray">
          <a:xfrm>
            <a:off x="5684190" y="3140937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192.168.4.2/31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813124" y="2353471"/>
            <a:ext cx="902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8400-1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192.168.2.1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L10: 192.168.200.1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224468" y="1865081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8300"/>
                </a:solidFill>
              </a:rPr>
              <a:t>Core-1</a:t>
            </a: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5044263" y="2878607"/>
            <a:ext cx="1387017" cy="298933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 bwMode="ltGray">
          <a:xfrm>
            <a:off x="5497182" y="2963624"/>
            <a:ext cx="716092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4670760" y="3351773"/>
            <a:ext cx="1387017" cy="298933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ounded Rectangle 76"/>
          <p:cNvSpPr/>
          <p:nvPr/>
        </p:nvSpPr>
        <p:spPr bwMode="ltGray">
          <a:xfrm>
            <a:off x="5123679" y="3436790"/>
            <a:ext cx="716092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3327576" y="2527800"/>
            <a:ext cx="537381" cy="1145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 bwMode="ltGray">
          <a:xfrm>
            <a:off x="3244479" y="2247581"/>
            <a:ext cx="716092" cy="20456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VLAN 1156</a:t>
            </a:r>
          </a:p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5339916" y="872716"/>
            <a:ext cx="6727951" cy="58785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prefix-list default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10 permit 0.0.0.0/32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route-map campus-dc permit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match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address prefix-list default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route-map campus-dc deny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20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router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65100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router-id 192.168.2.1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trap-enable</a:t>
            </a:r>
          </a:p>
          <a:p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fast-external-</a:t>
            </a:r>
            <a:r>
              <a:rPr lang="en-US" sz="800" i="1" dirty="0" err="1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fallover</a:t>
            </a:r>
            <a:endParaRPr lang="en-US" sz="800" i="1" dirty="0">
              <a:solidFill>
                <a:srgbClr val="58595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log-neighbor-changes</a:t>
            </a:r>
          </a:p>
          <a:p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deterministic-med</a:t>
            </a:r>
          </a:p>
          <a:p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always-compare-med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cluster-id 192.168.2.0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 snip – default VRF BGP peering configuration &gt;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…</a:t>
            </a:r>
          </a:p>
          <a:p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SERVICES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router-id 192.168.2.1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trap-enable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fast-external-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fallover</a:t>
            </a:r>
            <a:endParaRPr lang="en-US" sz="8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log-neighbor-changes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DC-border peer-group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DC-border remote-as 65001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DC-border description peering with DC border leafs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RR peer-group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RR remote-as 65100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RR description peering with other RR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neighbor RR password </a:t>
            </a:r>
            <a:r>
              <a:rPr lang="en-US" sz="800" i="1" dirty="0" err="1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AQBapUbZyuMyDkoDN0zeQbI8qY17dlU3LitKLwE+4EU4v8nuBQAAABt51nkM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RR fall-over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RR update-source loopback 10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192.168.4.1 peer-group DC-border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192.168.200.5 peer-group RR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address-family ipv4 unicast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DC-border default-originate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DC-border route-map campus-dc out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DC-border send-community standard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neighbor DC-border soft-reconfiguration inbound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RR next-hop-self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RR send-community standard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neighbor RR soft-reconfiguration inbound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192.168.4.1 activate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192.168.200.5 activate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redistribute connected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redistribute static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exit-address-family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route 0.0.0.0/0 192.168.199.2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SERVICES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Core-1 Configuration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D2A45"/>
                </a:solidFill>
              </a:rPr>
              <a:t>BGP Routing</a:t>
            </a:r>
          </a:p>
        </p:txBody>
      </p:sp>
      <p:sp>
        <p:nvSpPr>
          <p:cNvPr id="7" name="Rectangle 6"/>
          <p:cNvSpPr/>
          <p:nvPr/>
        </p:nvSpPr>
        <p:spPr bwMode="ltGray">
          <a:xfrm>
            <a:off x="9867741" y="6493131"/>
            <a:ext cx="2124236" cy="17444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Default route injection for testing</a:t>
            </a:r>
          </a:p>
        </p:txBody>
      </p:sp>
      <p:sp>
        <p:nvSpPr>
          <p:cNvPr id="9" name="Rectangle 8"/>
          <p:cNvSpPr/>
          <p:nvPr/>
        </p:nvSpPr>
        <p:spPr bwMode="ltGray">
          <a:xfrm>
            <a:off x="9867741" y="4464469"/>
            <a:ext cx="1584176" cy="15531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 err="1">
                <a:solidFill>
                  <a:srgbClr val="004876"/>
                </a:solidFill>
              </a:rPr>
              <a:t>eBGP</a:t>
            </a:r>
            <a:r>
              <a:rPr lang="en-US" sz="1000" dirty="0">
                <a:solidFill>
                  <a:srgbClr val="004876"/>
                </a:solidFill>
              </a:rPr>
              <a:t> to DC border-leaf</a:t>
            </a:r>
          </a:p>
        </p:txBody>
      </p:sp>
      <p:sp>
        <p:nvSpPr>
          <p:cNvPr id="11" name="Rectangle 10"/>
          <p:cNvSpPr/>
          <p:nvPr/>
        </p:nvSpPr>
        <p:spPr bwMode="ltGray">
          <a:xfrm>
            <a:off x="9867741" y="4867218"/>
            <a:ext cx="1584176" cy="15743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Originating Default route</a:t>
            </a:r>
          </a:p>
        </p:txBody>
      </p:sp>
      <p:sp>
        <p:nvSpPr>
          <p:cNvPr id="12" name="Rectangle 11"/>
          <p:cNvSpPr/>
          <p:nvPr/>
        </p:nvSpPr>
        <p:spPr bwMode="ltGray">
          <a:xfrm>
            <a:off x="9867741" y="4644029"/>
            <a:ext cx="1120006" cy="1630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 err="1">
                <a:solidFill>
                  <a:srgbClr val="004876"/>
                </a:solidFill>
              </a:rPr>
              <a:t>iBGP</a:t>
            </a:r>
            <a:r>
              <a:rPr lang="en-US" sz="1000" dirty="0">
                <a:solidFill>
                  <a:srgbClr val="004876"/>
                </a:solidFill>
              </a:rPr>
              <a:t> to Core-2</a:t>
            </a:r>
          </a:p>
        </p:txBody>
      </p:sp>
      <p:sp>
        <p:nvSpPr>
          <p:cNvPr id="13" name="Rectangle 12"/>
          <p:cNvSpPr/>
          <p:nvPr/>
        </p:nvSpPr>
        <p:spPr bwMode="ltGray">
          <a:xfrm>
            <a:off x="9867741" y="5397798"/>
            <a:ext cx="1768078" cy="2007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Next-hop-self to </a:t>
            </a:r>
            <a:r>
              <a:rPr lang="en-US" sz="1000" dirty="0" err="1">
                <a:solidFill>
                  <a:srgbClr val="004876"/>
                </a:solidFill>
              </a:rPr>
              <a:t>iBGP</a:t>
            </a:r>
            <a:r>
              <a:rPr lang="en-US" sz="1000" dirty="0">
                <a:solidFill>
                  <a:srgbClr val="004876"/>
                </a:solidFill>
              </a:rPr>
              <a:t> peers </a:t>
            </a:r>
          </a:p>
        </p:txBody>
      </p:sp>
      <p:sp>
        <p:nvSpPr>
          <p:cNvPr id="80" name="Rectangle 79"/>
          <p:cNvSpPr/>
          <p:nvPr/>
        </p:nvSpPr>
        <p:spPr bwMode="ltGray">
          <a:xfrm>
            <a:off x="9867741" y="5061630"/>
            <a:ext cx="2060907" cy="15446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Outbound filtering for default only</a:t>
            </a:r>
          </a:p>
        </p:txBody>
      </p:sp>
      <p:sp>
        <p:nvSpPr>
          <p:cNvPr id="81" name="Rectangle 80"/>
          <p:cNvSpPr/>
          <p:nvPr/>
        </p:nvSpPr>
        <p:spPr bwMode="ltGray">
          <a:xfrm>
            <a:off x="9867741" y="929428"/>
            <a:ext cx="1268819" cy="18496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Default route prefix</a:t>
            </a:r>
          </a:p>
        </p:txBody>
      </p:sp>
      <p:sp>
        <p:nvSpPr>
          <p:cNvPr id="82" name="Rectangle 81"/>
          <p:cNvSpPr/>
          <p:nvPr/>
        </p:nvSpPr>
        <p:spPr bwMode="ltGray">
          <a:xfrm>
            <a:off x="9867740" y="1191714"/>
            <a:ext cx="1927880" cy="18835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Default route only route-map</a:t>
            </a:r>
          </a:p>
        </p:txBody>
      </p:sp>
    </p:spTree>
    <p:extLst>
      <p:ext uri="{BB962C8B-B14F-4D97-AF65-F5344CB8AC3E}">
        <p14:creationId xmlns:p14="http://schemas.microsoft.com/office/powerpoint/2010/main" val="35515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19" name="Rounded Rectangle 18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20" name="Rounded Rectangle 1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25" name="Rounded Rectangle 2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28" name="Rounded Rectangle 2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30" name="Rounded Rectangle 29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31" name="Rounded Rectangle 30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32" name="Rounded Rectangle 31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sp>
        <p:nvSpPr>
          <p:cNvPr id="33" name="Rounded Rectangle 32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38" name="Rounded Rectangle 37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39" name="Rounded Rectangle 38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44" name="Rounded Rectangle 43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47" name="Rounded Rectangle 4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49" name="Rounded Rectangle 48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0" name="Rounded Rectangle 49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1" name="Rounded Rectangle 50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52" name="Rounded Rectangle 51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4" name="Rounded Rectangle 53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8" name="Rounded Rectangle 5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61" name="Straight Connector 60"/>
          <p:cNvCxnSpPr>
            <a:stCxn id="55" idx="2"/>
            <a:endCxn id="2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5" idx="2"/>
            <a:endCxn id="2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9" idx="2"/>
            <a:endCxn id="2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59" idx="2"/>
            <a:endCxn id="2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9" idx="2"/>
            <a:endCxn id="48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9" idx="2"/>
            <a:endCxn id="45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55" idx="2"/>
            <a:endCxn id="48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55" idx="2"/>
            <a:endCxn id="45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3"/>
          <p:cNvSpPr/>
          <p:nvPr/>
        </p:nvSpPr>
        <p:spPr bwMode="ltGray">
          <a:xfrm>
            <a:off x="6593322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vmnic0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ounded Rectangle 75"/>
          <p:cNvSpPr/>
          <p:nvPr/>
        </p:nvSpPr>
        <p:spPr bwMode="ltGray">
          <a:xfrm>
            <a:off x="8016828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vmnic1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77"/>
          <p:cNvSpPr/>
          <p:nvPr/>
        </p:nvSpPr>
        <p:spPr bwMode="ltGray">
          <a:xfrm>
            <a:off x="9249205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vmnic3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/>
          <p:cNvSpPr/>
          <p:nvPr/>
        </p:nvSpPr>
        <p:spPr bwMode="ltGray">
          <a:xfrm>
            <a:off x="11189638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vmnic2</a:t>
            </a:r>
          </a:p>
        </p:txBody>
      </p:sp>
      <p:sp>
        <p:nvSpPr>
          <p:cNvPr id="81" name="Rounded Rectangle 8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1/0/1</a:t>
            </a:r>
          </a:p>
        </p:txBody>
      </p:sp>
      <p:cxnSp>
        <p:nvCxnSpPr>
          <p:cNvPr id="82" name="Straight Connector 81"/>
          <p:cNvCxnSpPr>
            <a:stCxn id="29" idx="2"/>
            <a:endCxn id="69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26" idx="2"/>
            <a:endCxn id="70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26" idx="2"/>
            <a:endCxn id="69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29" idx="2"/>
            <a:endCxn id="70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48" idx="2"/>
            <a:endCxn id="71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45" idx="2"/>
            <a:endCxn id="71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48" idx="2"/>
            <a:endCxn id="72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45" idx="2"/>
            <a:endCxn id="72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91" name="Rounded Rectangle 90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92" name="Rounded Rectangle 91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95" name="Rounded Rectangle 94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98" name="Straight Connector 97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98"/>
          <p:cNvSpPr/>
          <p:nvPr/>
        </p:nvSpPr>
        <p:spPr bwMode="ltGray">
          <a:xfrm>
            <a:off x="10213447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vmnic6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01" name="Rounded Rectangle 100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</a:t>
            </a:r>
          </a:p>
        </p:txBody>
      </p:sp>
      <p:cxnSp>
        <p:nvCxnSpPr>
          <p:cNvPr id="102" name="Straight Connector 101"/>
          <p:cNvCxnSpPr>
            <a:stCxn id="48" idx="2"/>
            <a:endCxn id="97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45" idx="2"/>
            <a:endCxn id="97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ounded Rectangle 103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105" name="Rounded Rectangle 104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106" name="Rounded Rectangle 105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107" name="Rounded Rectangle 106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108" name="Rounded Rectangle 107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109" name="Rounded Rectangle 108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110" name="Rounded Rectangle 109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111" name="Rounded Rectangle 110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112" name="Rounded Rectangle 111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113" name="Rounded Rectangle 112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114" name="Rounded Rectangle 113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115" name="Rounded Rectangle 114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116" name="Rounded Rectangle 115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117" name="Rounded Rectangle 116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118" name="Rounded Rectangle 117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119" name="Rounded Rectangle 118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120" name="Rounded Rectangle 119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121" name="Rounded Rectangle 120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122" name="Rounded Rectangle 121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123" name="Rounded Rectangle 122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124" name="Rounded Rectangle 123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125" name="Rounded Rectangle 124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sp>
        <p:nvSpPr>
          <p:cNvPr id="126" name="Rounded Rectangle 125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127" name="Rounded Rectangle 126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cxnSp>
        <p:nvCxnSpPr>
          <p:cNvPr id="128" name="Straight Connector 12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ounded Rectangle 128"/>
          <p:cNvSpPr/>
          <p:nvPr/>
        </p:nvSpPr>
        <p:spPr bwMode="ltGray">
          <a:xfrm>
            <a:off x="6906891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vmnic0</a:t>
            </a:r>
          </a:p>
        </p:txBody>
      </p:sp>
      <p:sp>
        <p:nvSpPr>
          <p:cNvPr id="130" name="Rounded Rectangle 12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131" name="Rounded Rectangle 130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25</a:t>
            </a:r>
          </a:p>
        </p:txBody>
      </p:sp>
      <p:sp>
        <p:nvSpPr>
          <p:cNvPr id="132" name="Rounded Rectangle 131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26</a:t>
            </a:r>
          </a:p>
        </p:txBody>
      </p:sp>
      <p:sp>
        <p:nvSpPr>
          <p:cNvPr id="133" name="Rounded Rectangle 132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134" name="Rounded Rectangle 133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135" name="Rounded Rectangle 134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136" name="Rounded Rectangle 135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137" name="Rounded Rectangle 136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138" name="Rounded Rectangle 137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139" name="Rounded Rectangle 138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140" name="Rounded Rectangle 139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1/0/49</a:t>
            </a:r>
          </a:p>
        </p:txBody>
      </p:sp>
      <p:sp>
        <p:nvSpPr>
          <p:cNvPr id="141" name="Rounded Rectangle 140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1/0/50</a:t>
            </a:r>
          </a:p>
        </p:txBody>
      </p:sp>
      <p:sp>
        <p:nvSpPr>
          <p:cNvPr id="142" name="Rounded Rectangle 141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192.168.3.0/31</a:t>
            </a:r>
          </a:p>
        </p:txBody>
      </p:sp>
      <p:sp>
        <p:nvSpPr>
          <p:cNvPr id="143" name="Rounded Rectangle 142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192.168.3.2/31</a:t>
            </a:r>
          </a:p>
        </p:txBody>
      </p:sp>
      <p:sp>
        <p:nvSpPr>
          <p:cNvPr id="144" name="Rounded Rectangle 14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192.168.3.4/31</a:t>
            </a:r>
          </a:p>
        </p:txBody>
      </p:sp>
      <p:sp>
        <p:nvSpPr>
          <p:cNvPr id="145" name="Rounded Rectangle 14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192.168.3.6/31</a:t>
            </a:r>
          </a:p>
        </p:txBody>
      </p:sp>
      <p:sp>
        <p:nvSpPr>
          <p:cNvPr id="146" name="Rounded Rectangle 145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192.168.3.8/31</a:t>
            </a:r>
          </a:p>
        </p:txBody>
      </p:sp>
      <p:sp>
        <p:nvSpPr>
          <p:cNvPr id="147" name="Rounded Rectangle 146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192.168.3.10/31</a:t>
            </a:r>
          </a:p>
        </p:txBody>
      </p:sp>
      <p:sp>
        <p:nvSpPr>
          <p:cNvPr id="148" name="Rounded Rectangle 147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192.168.3.12/31</a:t>
            </a:r>
          </a:p>
        </p:txBody>
      </p:sp>
      <p:sp>
        <p:nvSpPr>
          <p:cNvPr id="149" name="Rounded Rectangle 148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192.168.3.14/31</a:t>
            </a:r>
          </a:p>
        </p:txBody>
      </p:sp>
      <p:sp>
        <p:nvSpPr>
          <p:cNvPr id="150" name="Rounded Rectangle 14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151" name="Rounded Rectangle 150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192.168.0.0/31</a:t>
            </a:r>
          </a:p>
        </p:txBody>
      </p:sp>
      <p:sp>
        <p:nvSpPr>
          <p:cNvPr id="152" name="Rounded Rectangle 151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192.168.0.2/31</a:t>
            </a:r>
          </a:p>
        </p:txBody>
      </p:sp>
      <p:sp>
        <p:nvSpPr>
          <p:cNvPr id="153" name="Oval 152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54" name="Oval 153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55" name="Oval 154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56" name="Oval 155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57" name="Oval 156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58" name="Rounded Rectangle 157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1</a:t>
            </a:r>
          </a:p>
        </p:txBody>
      </p:sp>
      <p:sp>
        <p:nvSpPr>
          <p:cNvPr id="159" name="Rounded Rectangle 158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2</a:t>
            </a:r>
          </a:p>
        </p:txBody>
      </p:sp>
      <p:sp>
        <p:nvSpPr>
          <p:cNvPr id="160" name="Rounded Rectangle 159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37</a:t>
            </a: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163" name="Rounded Rectangle 162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vubu2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00:50:56:8e:61:91</a:t>
            </a:r>
          </a:p>
        </p:txBody>
      </p:sp>
      <p:pic>
        <p:nvPicPr>
          <p:cNvPr id="164" name="Picture 16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165" name="Rounded Rectangle 16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vlinux27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00:50:56:86:2d:79</a:t>
            </a:r>
          </a:p>
        </p:txBody>
      </p:sp>
      <p:pic>
        <p:nvPicPr>
          <p:cNvPr id="166" name="Picture 165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167" name="Rounded Rectangle 166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vlinux5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00:50:56:80:53:54</a:t>
            </a:r>
          </a:p>
        </p:txBody>
      </p:sp>
      <p:sp>
        <p:nvSpPr>
          <p:cNvPr id="168" name="Rounded Rectangle 167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169" name="Rounded Rectangle 168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170" name="Rounded Rectangle 169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12</a:t>
            </a:r>
          </a:p>
        </p:txBody>
      </p:sp>
      <p:sp>
        <p:nvSpPr>
          <p:cNvPr id="171" name="Rounded Rectangle 170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vubu3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00:50:56:8e:32:e8</a:t>
            </a:r>
          </a:p>
        </p:txBody>
      </p:sp>
      <p:sp>
        <p:nvSpPr>
          <p:cNvPr id="172" name="Rounded Rectangle 171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174" name="Rounded Rectangle 173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vubu4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 00:50:56:8e:4d:9c</a:t>
            </a:r>
          </a:p>
        </p:txBody>
      </p:sp>
      <p:sp>
        <p:nvSpPr>
          <p:cNvPr id="175" name="Rounded Rectangle 17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11</a:t>
            </a:r>
          </a:p>
        </p:txBody>
      </p:sp>
      <p:pic>
        <p:nvPicPr>
          <p:cNvPr id="176" name="Picture 17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177" name="Rounded Rectangle 176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vubu6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00:50:56:8e:6b:d8</a:t>
            </a:r>
          </a:p>
        </p:txBody>
      </p:sp>
      <p:sp>
        <p:nvSpPr>
          <p:cNvPr id="178" name="Rounded Rectangle 177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8319926" y="445938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1/1/22</a:t>
            </a:r>
          </a:p>
        </p:txBody>
      </p:sp>
      <p:sp>
        <p:nvSpPr>
          <p:cNvPr id="180" name="Rounded Rectangle 179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cxnSp>
        <p:nvCxnSpPr>
          <p:cNvPr id="182" name="Straight Connector 181"/>
          <p:cNvCxnSpPr/>
          <p:nvPr/>
        </p:nvCxnSpPr>
        <p:spPr>
          <a:xfrm>
            <a:off x="3210829" y="2764467"/>
            <a:ext cx="79670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Oval 182"/>
          <p:cNvSpPr/>
          <p:nvPr/>
        </p:nvSpPr>
        <p:spPr bwMode="ltGray">
          <a:xfrm>
            <a:off x="3547570" y="2558187"/>
            <a:ext cx="76694" cy="257337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9FD4C9">
                  <a:lumMod val="75000"/>
                </a:srgbClr>
              </a:solidFill>
            </a:endParaRPr>
          </a:p>
        </p:txBody>
      </p:sp>
      <p:cxnSp>
        <p:nvCxnSpPr>
          <p:cNvPr id="184" name="Straight Connector 183"/>
          <p:cNvCxnSpPr/>
          <p:nvPr/>
        </p:nvCxnSpPr>
        <p:spPr>
          <a:xfrm>
            <a:off x="3210829" y="2621806"/>
            <a:ext cx="77312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Rounded Rectangle 184"/>
          <p:cNvSpPr/>
          <p:nvPr/>
        </p:nvSpPr>
        <p:spPr bwMode="ltGray">
          <a:xfrm>
            <a:off x="3241563" y="2534836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186" name="Rounded Rectangle 185"/>
          <p:cNvSpPr/>
          <p:nvPr/>
        </p:nvSpPr>
        <p:spPr bwMode="ltGray">
          <a:xfrm>
            <a:off x="3241563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187" name="Rounded Rectangle 186"/>
          <p:cNvSpPr/>
          <p:nvPr/>
        </p:nvSpPr>
        <p:spPr bwMode="ltGray">
          <a:xfrm>
            <a:off x="3755405" y="2528888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188" name="Rounded Rectangle 187"/>
          <p:cNvSpPr/>
          <p:nvPr/>
        </p:nvSpPr>
        <p:spPr bwMode="ltGray">
          <a:xfrm>
            <a:off x="3755405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189" name="Rounded Rectangle 188"/>
          <p:cNvSpPr/>
          <p:nvPr/>
        </p:nvSpPr>
        <p:spPr bwMode="ltGray">
          <a:xfrm>
            <a:off x="3200400" y="2301518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LAG200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480922" y="2360599"/>
            <a:ext cx="89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8400-2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192.168.2.2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L10: 192.168.200.5</a:t>
            </a:r>
          </a:p>
        </p:txBody>
      </p:sp>
      <p:grpSp>
        <p:nvGrpSpPr>
          <p:cNvPr id="191" name="Group 190"/>
          <p:cNvGrpSpPr/>
          <p:nvPr/>
        </p:nvGrpSpPr>
        <p:grpSpPr>
          <a:xfrm>
            <a:off x="3963846" y="2282612"/>
            <a:ext cx="541045" cy="562798"/>
            <a:chOff x="2255870" y="791793"/>
            <a:chExt cx="541045" cy="562798"/>
          </a:xfrm>
        </p:grpSpPr>
        <p:sp>
          <p:nvSpPr>
            <p:cNvPr id="192" name="Rounded Rectangle 19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193" name="Picture 19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708385" y="2286067"/>
            <a:ext cx="541045" cy="562798"/>
            <a:chOff x="2255870" y="791793"/>
            <a:chExt cx="541045" cy="562798"/>
          </a:xfrm>
        </p:grpSpPr>
        <p:sp>
          <p:nvSpPr>
            <p:cNvPr id="195" name="Rounded Rectangle 19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197" name="Rounded Rectangle 196"/>
          <p:cNvSpPr/>
          <p:nvPr/>
        </p:nvSpPr>
        <p:spPr bwMode="ltGray">
          <a:xfrm>
            <a:off x="4590245" y="316408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198" name="Rounded Rectangle 197"/>
          <p:cNvSpPr/>
          <p:nvPr/>
        </p:nvSpPr>
        <p:spPr bwMode="ltGray">
          <a:xfrm>
            <a:off x="4676444" y="29427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cxnSp>
        <p:nvCxnSpPr>
          <p:cNvPr id="199" name="Straight Connector 198"/>
          <p:cNvCxnSpPr/>
          <p:nvPr/>
        </p:nvCxnSpPr>
        <p:spPr>
          <a:xfrm>
            <a:off x="2963783" y="2841271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4219244" y="2837816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ounded Rectangle 200"/>
          <p:cNvSpPr/>
          <p:nvPr/>
        </p:nvSpPr>
        <p:spPr bwMode="ltGray">
          <a:xfrm>
            <a:off x="6208243" y="352421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202" name="Rounded Rectangle 201"/>
          <p:cNvSpPr/>
          <p:nvPr/>
        </p:nvSpPr>
        <p:spPr bwMode="ltGray">
          <a:xfrm>
            <a:off x="7544953" y="351703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203" name="Rounded Rectangle 202"/>
          <p:cNvSpPr/>
          <p:nvPr/>
        </p:nvSpPr>
        <p:spPr bwMode="ltGray">
          <a:xfrm>
            <a:off x="4575120" y="315648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204" name="Rounded Rectangle 203"/>
          <p:cNvSpPr/>
          <p:nvPr/>
        </p:nvSpPr>
        <p:spPr bwMode="ltGray">
          <a:xfrm>
            <a:off x="4661319" y="293511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grpSp>
        <p:nvGrpSpPr>
          <p:cNvPr id="205" name="Group 204"/>
          <p:cNvGrpSpPr/>
          <p:nvPr/>
        </p:nvGrpSpPr>
        <p:grpSpPr>
          <a:xfrm>
            <a:off x="2702157" y="3666427"/>
            <a:ext cx="541045" cy="562798"/>
            <a:chOff x="2255870" y="791793"/>
            <a:chExt cx="541045" cy="562798"/>
          </a:xfrm>
        </p:grpSpPr>
        <p:sp>
          <p:nvSpPr>
            <p:cNvPr id="206" name="Rounded Rectangle 205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07" name="Picture 20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208" name="TextBox 207"/>
          <p:cNvSpPr txBox="1"/>
          <p:nvPr/>
        </p:nvSpPr>
        <p:spPr>
          <a:xfrm>
            <a:off x="3177355" y="376305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15.136.40.244</a:t>
            </a:r>
          </a:p>
        </p:txBody>
      </p:sp>
      <p:cxnSp>
        <p:nvCxnSpPr>
          <p:cNvPr id="209" name="Straight Connector 208"/>
          <p:cNvCxnSpPr>
            <a:endCxn id="207" idx="0"/>
          </p:cNvCxnSpPr>
          <p:nvPr/>
        </p:nvCxnSpPr>
        <p:spPr>
          <a:xfrm>
            <a:off x="2955116" y="2848865"/>
            <a:ext cx="17564" cy="81756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ounded Rectangle 209"/>
          <p:cNvSpPr/>
          <p:nvPr/>
        </p:nvSpPr>
        <p:spPr bwMode="ltGray">
          <a:xfrm>
            <a:off x="2841991" y="3069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1/1/9</a:t>
            </a:r>
          </a:p>
        </p:txBody>
      </p:sp>
      <p:sp>
        <p:nvSpPr>
          <p:cNvPr id="211" name="Rounded Rectangle 210"/>
          <p:cNvSpPr/>
          <p:nvPr/>
        </p:nvSpPr>
        <p:spPr bwMode="ltGray">
          <a:xfrm>
            <a:off x="5052537" y="332060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192.168.4.0/31</a:t>
            </a:r>
          </a:p>
        </p:txBody>
      </p:sp>
      <p:sp>
        <p:nvSpPr>
          <p:cNvPr id="212" name="Rounded Rectangle 211"/>
          <p:cNvSpPr/>
          <p:nvPr/>
        </p:nvSpPr>
        <p:spPr bwMode="ltGray">
          <a:xfrm>
            <a:off x="5684190" y="3140937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192.168.4.2/31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1813124" y="2353471"/>
            <a:ext cx="902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8400-1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192.168.2.1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L10: 192.168.200.1</a:t>
            </a:r>
          </a:p>
        </p:txBody>
      </p:sp>
      <p:sp>
        <p:nvSpPr>
          <p:cNvPr id="247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8300"/>
                </a:solidFill>
              </a:rPr>
              <a:t>Core-2 Configuration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48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D2A45"/>
                </a:solidFill>
              </a:rPr>
              <a:t>VRF / ROPs to Leafs / Loopback / IGP</a:t>
            </a:r>
          </a:p>
        </p:txBody>
      </p:sp>
      <p:sp>
        <p:nvSpPr>
          <p:cNvPr id="249" name="Rectangle 248"/>
          <p:cNvSpPr/>
          <p:nvPr/>
        </p:nvSpPr>
        <p:spPr bwMode="ltGray">
          <a:xfrm>
            <a:off x="6442786" y="1479776"/>
            <a:ext cx="5726873" cy="5276088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6472401" y="8313"/>
            <a:ext cx="5640160" cy="68634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SERVICES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fr-F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vlan 1156</a:t>
            </a:r>
          </a:p>
          <a:p>
            <a:r>
              <a:rPr lang="fr-FR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description SERVICES transit VLAN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lag 200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no routing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trunk native 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trunk allowed 1156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lacp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mode active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1/3/1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lag 200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1/3/3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attach SERVICES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description 8325-2 1/1/51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address 192.168.4.2/31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1/8/1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no shutdown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lag 200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loopback 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address 192.168.2.2/32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 area 0.0.0.0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loopback 10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attach SERVICES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address 192.168.200.5/30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15 area 0.0.0.0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interface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1156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attach SERVICES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mtu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9198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address 192.168.156.1/31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15 area 0.0.0.0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no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passive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network point-to-point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authentication message-digest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i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i="1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i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message-digest-key 1 md5 </a:t>
            </a:r>
            <a:r>
              <a:rPr lang="en-US" sz="800" i="1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800" i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AQBapUbZyuMyDkoDN0zeQbI8qY0p5vpa77xnpPQEngEkpWjWBQAAAIouj7OC</a:t>
            </a:r>
          </a:p>
          <a:p>
            <a:endParaRPr lang="en-US" sz="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router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15 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SERVICES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router-id 192.168.2.1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max-metric router-</a:t>
            </a:r>
            <a:r>
              <a:rPr lang="en-US" sz="8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lsa</a:t>
            </a:r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include-stub on-startup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passive-interface default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graceful-restart restart-interval 660</a:t>
            </a:r>
          </a:p>
          <a:p>
            <a:r>
              <a:rPr lang="en-US" sz="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area 0.0.0.0</a:t>
            </a:r>
          </a:p>
        </p:txBody>
      </p:sp>
      <p:sp>
        <p:nvSpPr>
          <p:cNvPr id="250" name="Rectangle 249"/>
          <p:cNvSpPr/>
          <p:nvPr/>
        </p:nvSpPr>
        <p:spPr bwMode="ltGray">
          <a:xfrm>
            <a:off x="8804079" y="4101168"/>
            <a:ext cx="1719115" cy="17887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SERVICES VRF Loopback</a:t>
            </a:r>
          </a:p>
        </p:txBody>
      </p:sp>
      <p:sp>
        <p:nvSpPr>
          <p:cNvPr id="251" name="Rectangle 250"/>
          <p:cNvSpPr/>
          <p:nvPr/>
        </p:nvSpPr>
        <p:spPr bwMode="ltGray">
          <a:xfrm>
            <a:off x="8805370" y="2174434"/>
            <a:ext cx="3138346" cy="19613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L3 link to DC border-leaf 8325-2 for SERVICES VRF </a:t>
            </a:r>
          </a:p>
        </p:txBody>
      </p:sp>
      <p:sp>
        <p:nvSpPr>
          <p:cNvPr id="259" name="Rectangle 258"/>
          <p:cNvSpPr/>
          <p:nvPr/>
        </p:nvSpPr>
        <p:spPr bwMode="ltGray">
          <a:xfrm>
            <a:off x="8814463" y="52650"/>
            <a:ext cx="2764920" cy="1677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SERVICES VRF (ex: containing default route)</a:t>
            </a:r>
          </a:p>
        </p:txBody>
      </p:sp>
      <p:sp>
        <p:nvSpPr>
          <p:cNvPr id="260" name="Rectangle 259"/>
          <p:cNvSpPr/>
          <p:nvPr/>
        </p:nvSpPr>
        <p:spPr bwMode="ltGray">
          <a:xfrm>
            <a:off x="8811391" y="5912617"/>
            <a:ext cx="2700300" cy="34058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Campus IGP and DC IGP are separated.</a:t>
            </a:r>
            <a:br>
              <a:rPr lang="en-US" sz="1000" dirty="0">
                <a:solidFill>
                  <a:srgbClr val="004876"/>
                </a:solidFill>
              </a:rPr>
            </a:br>
            <a:r>
              <a:rPr lang="en-US" sz="1000" dirty="0">
                <a:solidFill>
                  <a:srgbClr val="004876"/>
                </a:solidFill>
              </a:rPr>
              <a:t>No OSPF peering between Campus and DC.</a:t>
            </a:r>
          </a:p>
        </p:txBody>
      </p:sp>
      <p:sp>
        <p:nvSpPr>
          <p:cNvPr id="214" name="Rectangle 213"/>
          <p:cNvSpPr/>
          <p:nvPr/>
        </p:nvSpPr>
        <p:spPr bwMode="ltGray">
          <a:xfrm>
            <a:off x="8817720" y="362785"/>
            <a:ext cx="1615058" cy="1714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SERVICES transit VLAN</a:t>
            </a:r>
          </a:p>
        </p:txBody>
      </p:sp>
      <p:sp>
        <p:nvSpPr>
          <p:cNvPr id="215" name="Rectangle 214"/>
          <p:cNvSpPr/>
          <p:nvPr/>
        </p:nvSpPr>
        <p:spPr bwMode="ltGray">
          <a:xfrm>
            <a:off x="8814463" y="1513850"/>
            <a:ext cx="1615058" cy="1714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Interconnection to Core-1</a:t>
            </a:r>
          </a:p>
        </p:txBody>
      </p:sp>
      <p:sp>
        <p:nvSpPr>
          <p:cNvPr id="216" name="Rectangle 215"/>
          <p:cNvSpPr/>
          <p:nvPr/>
        </p:nvSpPr>
        <p:spPr bwMode="ltGray">
          <a:xfrm>
            <a:off x="8808995" y="702312"/>
            <a:ext cx="1027066" cy="1775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LAG to Core-1</a:t>
            </a:r>
          </a:p>
        </p:txBody>
      </p:sp>
      <p:sp>
        <p:nvSpPr>
          <p:cNvPr id="217" name="Rectangle 216"/>
          <p:cNvSpPr/>
          <p:nvPr/>
        </p:nvSpPr>
        <p:spPr bwMode="ltGray">
          <a:xfrm>
            <a:off x="8806929" y="2963523"/>
            <a:ext cx="1615058" cy="1714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Interconnection to Core-1</a:t>
            </a:r>
          </a:p>
        </p:txBody>
      </p:sp>
      <p:sp>
        <p:nvSpPr>
          <p:cNvPr id="218" name="Rectangle 217"/>
          <p:cNvSpPr/>
          <p:nvPr/>
        </p:nvSpPr>
        <p:spPr bwMode="ltGray">
          <a:xfrm>
            <a:off x="8806184" y="4722733"/>
            <a:ext cx="1811510" cy="21144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SERVICES VRF Transit SVI</a:t>
            </a:r>
          </a:p>
        </p:txBody>
      </p:sp>
      <p:cxnSp>
        <p:nvCxnSpPr>
          <p:cNvPr id="219" name="Straight Arrow Connector 218"/>
          <p:cNvCxnSpPr/>
          <p:nvPr/>
        </p:nvCxnSpPr>
        <p:spPr>
          <a:xfrm>
            <a:off x="5044263" y="2878607"/>
            <a:ext cx="1387017" cy="298933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Rounded Rectangle 219"/>
          <p:cNvSpPr/>
          <p:nvPr/>
        </p:nvSpPr>
        <p:spPr bwMode="ltGray">
          <a:xfrm>
            <a:off x="5497182" y="2963624"/>
            <a:ext cx="716092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cxnSp>
        <p:nvCxnSpPr>
          <p:cNvPr id="221" name="Straight Arrow Connector 220"/>
          <p:cNvCxnSpPr/>
          <p:nvPr/>
        </p:nvCxnSpPr>
        <p:spPr>
          <a:xfrm>
            <a:off x="4670760" y="3351773"/>
            <a:ext cx="1387017" cy="298933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Rounded Rectangle 221"/>
          <p:cNvSpPr/>
          <p:nvPr/>
        </p:nvSpPr>
        <p:spPr bwMode="ltGray">
          <a:xfrm>
            <a:off x="5123679" y="3436790"/>
            <a:ext cx="716092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3327576" y="2527800"/>
            <a:ext cx="537381" cy="1145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Rounded Rectangle 223"/>
          <p:cNvSpPr/>
          <p:nvPr/>
        </p:nvSpPr>
        <p:spPr bwMode="ltGray">
          <a:xfrm>
            <a:off x="3244479" y="2247581"/>
            <a:ext cx="716092" cy="20456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VLAN 1156</a:t>
            </a:r>
          </a:p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4196842" y="1866156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8300"/>
                </a:solidFill>
              </a:rPr>
              <a:t>Core-2</a:t>
            </a:r>
          </a:p>
        </p:txBody>
      </p:sp>
      <p:sp>
        <p:nvSpPr>
          <p:cNvPr id="226" name="Rounded Rectangle 225"/>
          <p:cNvSpPr/>
          <p:nvPr/>
        </p:nvSpPr>
        <p:spPr bwMode="ltGray">
          <a:xfrm>
            <a:off x="3828578" y="2183231"/>
            <a:ext cx="1543456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ltGray">
          <a:xfrm>
            <a:off x="1856204" y="2182156"/>
            <a:ext cx="1543456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16" name="Rounded Rectangle 15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19" name="Rounded Rectangle 1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21" name="Rounded Rectangle 2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22" name="Rounded Rectangle 2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23" name="Rounded Rectangle 2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sp>
        <p:nvSpPr>
          <p:cNvPr id="24" name="Rounded Rectangle 2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26" name="Rounded Rectangle 25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cxnSp>
        <p:nvCxnSpPr>
          <p:cNvPr id="28" name="Straight Connector 27"/>
          <p:cNvCxnSpPr>
            <a:stCxn id="27" idx="2"/>
            <a:endCxn id="20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0" idx="2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1" name="Rounded Rectangle 30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2" name="Rounded Rectangle 31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3" name="Rounded Rectangle 32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4" name="Rounded Rectangle 33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5" name="Rounded Rectangle 34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6" name="Rounded Rectangle 35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sp>
        <p:nvSpPr>
          <p:cNvPr id="37" name="Rounded Rectangle 36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192.168.3.0/31</a:t>
            </a:r>
          </a:p>
        </p:txBody>
      </p:sp>
      <p:sp>
        <p:nvSpPr>
          <p:cNvPr id="38" name="Rounded Rectangle 37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192.168.0.0/31</a:t>
            </a:r>
          </a:p>
        </p:txBody>
      </p:sp>
      <p:sp>
        <p:nvSpPr>
          <p:cNvPr id="39" name="Oval 38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1</a:t>
            </a:r>
          </a:p>
        </p:txBody>
      </p:sp>
      <p:sp>
        <p:nvSpPr>
          <p:cNvPr id="41" name="Rounded Rectangle 4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3210829" y="2764467"/>
            <a:ext cx="79670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 bwMode="ltGray">
          <a:xfrm>
            <a:off x="3547570" y="2558187"/>
            <a:ext cx="76694" cy="257337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9FD4C9">
                  <a:lumMod val="75000"/>
                </a:srgbClr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3210829" y="2621806"/>
            <a:ext cx="77312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 bwMode="ltGray">
          <a:xfrm>
            <a:off x="3241563" y="2534836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46" name="Rounded Rectangle 45"/>
          <p:cNvSpPr/>
          <p:nvPr/>
        </p:nvSpPr>
        <p:spPr bwMode="ltGray">
          <a:xfrm>
            <a:off x="3241563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47" name="Rounded Rectangle 46"/>
          <p:cNvSpPr/>
          <p:nvPr/>
        </p:nvSpPr>
        <p:spPr bwMode="ltGray">
          <a:xfrm>
            <a:off x="3755405" y="2528888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48" name="Rounded Rectangle 47"/>
          <p:cNvSpPr/>
          <p:nvPr/>
        </p:nvSpPr>
        <p:spPr bwMode="ltGray">
          <a:xfrm>
            <a:off x="3755405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49" name="Rounded Rectangle 48"/>
          <p:cNvSpPr/>
          <p:nvPr/>
        </p:nvSpPr>
        <p:spPr bwMode="ltGray">
          <a:xfrm>
            <a:off x="3200400" y="2301518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LAG200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480922" y="2360599"/>
            <a:ext cx="89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8400-2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192.168.2.2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L10: 192.168.200.5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963846" y="2282612"/>
            <a:ext cx="541045" cy="562798"/>
            <a:chOff x="2255870" y="791793"/>
            <a:chExt cx="541045" cy="562798"/>
          </a:xfrm>
        </p:grpSpPr>
        <p:sp>
          <p:nvSpPr>
            <p:cNvPr id="52" name="Rounded Rectangle 5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2708385" y="2286067"/>
            <a:ext cx="541045" cy="562798"/>
            <a:chOff x="2255870" y="791793"/>
            <a:chExt cx="541045" cy="562798"/>
          </a:xfrm>
        </p:grpSpPr>
        <p:sp>
          <p:nvSpPr>
            <p:cNvPr id="55" name="Rounded Rectangle 5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7" name="Rounded Rectangle 56"/>
          <p:cNvSpPr/>
          <p:nvPr/>
        </p:nvSpPr>
        <p:spPr bwMode="ltGray">
          <a:xfrm>
            <a:off x="4590245" y="316408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58" name="Rounded Rectangle 57"/>
          <p:cNvSpPr/>
          <p:nvPr/>
        </p:nvSpPr>
        <p:spPr bwMode="ltGray">
          <a:xfrm>
            <a:off x="4676444" y="29427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2963783" y="2841271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 bwMode="ltGray">
          <a:xfrm>
            <a:off x="6208243" y="352421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61" name="Rounded Rectangle 60"/>
          <p:cNvSpPr/>
          <p:nvPr/>
        </p:nvSpPr>
        <p:spPr bwMode="ltGray">
          <a:xfrm>
            <a:off x="7544953" y="351703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62" name="Rounded Rectangle 61"/>
          <p:cNvSpPr/>
          <p:nvPr/>
        </p:nvSpPr>
        <p:spPr bwMode="ltGray">
          <a:xfrm>
            <a:off x="4575120" y="315648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63" name="Rounded Rectangle 62"/>
          <p:cNvSpPr/>
          <p:nvPr/>
        </p:nvSpPr>
        <p:spPr bwMode="ltGray">
          <a:xfrm>
            <a:off x="4661319" y="293511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702157" y="3666427"/>
            <a:ext cx="541045" cy="562798"/>
            <a:chOff x="2255870" y="791793"/>
            <a:chExt cx="541045" cy="562798"/>
          </a:xfrm>
        </p:grpSpPr>
        <p:sp>
          <p:nvSpPr>
            <p:cNvPr id="65" name="Rounded Rectangle 6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67" name="TextBox 66"/>
          <p:cNvSpPr txBox="1"/>
          <p:nvPr/>
        </p:nvSpPr>
        <p:spPr>
          <a:xfrm>
            <a:off x="3177355" y="376305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15.136.40.244</a:t>
            </a:r>
          </a:p>
        </p:txBody>
      </p:sp>
      <p:cxnSp>
        <p:nvCxnSpPr>
          <p:cNvPr id="68" name="Straight Connector 67"/>
          <p:cNvCxnSpPr>
            <a:endCxn id="66" idx="0"/>
          </p:cNvCxnSpPr>
          <p:nvPr/>
        </p:nvCxnSpPr>
        <p:spPr>
          <a:xfrm>
            <a:off x="2955116" y="2848865"/>
            <a:ext cx="17564" cy="81756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 bwMode="ltGray">
          <a:xfrm>
            <a:off x="2841991" y="3069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1/1/9</a:t>
            </a:r>
          </a:p>
        </p:txBody>
      </p:sp>
      <p:sp>
        <p:nvSpPr>
          <p:cNvPr id="70" name="Rounded Rectangle 69"/>
          <p:cNvSpPr/>
          <p:nvPr/>
        </p:nvSpPr>
        <p:spPr bwMode="ltGray">
          <a:xfrm>
            <a:off x="5052537" y="332060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192.168.4.0/31</a:t>
            </a:r>
          </a:p>
        </p:txBody>
      </p:sp>
      <p:sp>
        <p:nvSpPr>
          <p:cNvPr id="71" name="Rounded Rectangle 70"/>
          <p:cNvSpPr/>
          <p:nvPr/>
        </p:nvSpPr>
        <p:spPr bwMode="ltGray">
          <a:xfrm>
            <a:off x="5684190" y="3140937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192.168.4.2/31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813124" y="2353471"/>
            <a:ext cx="902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8400-1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192.168.2.1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L10: 192.168.200.1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224468" y="1865081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8300"/>
                </a:solidFill>
              </a:rPr>
              <a:t>Core-1</a:t>
            </a: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5044263" y="2878607"/>
            <a:ext cx="1387017" cy="298933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 bwMode="ltGray">
          <a:xfrm>
            <a:off x="5497182" y="2963624"/>
            <a:ext cx="716092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4670760" y="3351773"/>
            <a:ext cx="1387017" cy="298933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ounded Rectangle 76"/>
          <p:cNvSpPr/>
          <p:nvPr/>
        </p:nvSpPr>
        <p:spPr bwMode="ltGray">
          <a:xfrm>
            <a:off x="5123679" y="3436790"/>
            <a:ext cx="716092" cy="1182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3327576" y="2527800"/>
            <a:ext cx="537381" cy="1145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 bwMode="ltGray">
          <a:xfrm>
            <a:off x="3244479" y="2247581"/>
            <a:ext cx="716092" cy="20456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VLAN 1156</a:t>
            </a:r>
          </a:p>
          <a:p>
            <a:pPr algn="ctr">
              <a:lnSpc>
                <a:spcPct val="90000"/>
              </a:lnSpc>
            </a:pPr>
            <a:r>
              <a:rPr lang="en-US" sz="600" dirty="0" err="1">
                <a:solidFill>
                  <a:srgbClr val="D5D654">
                    <a:lumMod val="75000"/>
                  </a:srgbClr>
                </a:solidFill>
              </a:rPr>
              <a:t>eBGP</a:t>
            </a:r>
            <a:r>
              <a:rPr lang="en-US" sz="600" dirty="0">
                <a:solidFill>
                  <a:srgbClr val="D5D654">
                    <a:lumMod val="75000"/>
                  </a:srgbClr>
                </a:solidFill>
              </a:rPr>
              <a:t> SERVICES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5339916" y="872716"/>
            <a:ext cx="6727951" cy="58785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prefix-list default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10 permit 0.0.0.0/32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route-map campus-dc permit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match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address prefix-list default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route-map campus-dc deny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20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router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65100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router-id 192.168.2.2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trap-enable</a:t>
            </a:r>
          </a:p>
          <a:p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fast-external-</a:t>
            </a:r>
            <a:r>
              <a:rPr lang="en-US" sz="800" i="1" dirty="0" err="1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fallover</a:t>
            </a:r>
            <a:endParaRPr lang="en-US" sz="800" i="1" dirty="0">
              <a:solidFill>
                <a:srgbClr val="58595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log-neighbor-changes</a:t>
            </a:r>
          </a:p>
          <a:p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deterministic-med</a:t>
            </a:r>
          </a:p>
          <a:p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 err="1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i="1" dirty="0">
                <a:solidFill>
                  <a:srgbClr val="58595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always-compare-med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cluster-id 192.168.2.0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 snip – default VRF BGP peering configuration &gt;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…</a:t>
            </a:r>
          </a:p>
          <a:p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SERVICES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router-id 192.168.2.2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trap-enable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fast-external-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fallover</a:t>
            </a:r>
            <a:endParaRPr lang="en-US" sz="8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log-neighbor-changes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DC-border peer-group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DC-border remote-as 65001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DC-border description peering with DC border leafs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RR peer-group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RR remote-as 65100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RR description peering with other RR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neighbor RR password </a:t>
            </a:r>
            <a:r>
              <a:rPr lang="en-US" sz="800" i="1" dirty="0" err="1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AQBapUbZyuMyDkoDN0zeQbI8qY17dlU3LitKLwE+4EU4v8nuBQAAABt51nkM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RR fall-over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RR update-source loopback 10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192.168.4.1 peer-group DC-border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neighbor 192.168.200.5 peer-group RR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address-family ipv4 unicast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DC-border default-originate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DC-border route-map campus-dc out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DC-border send-community standard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neighbor DC-border soft-reconfiguration inbound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RR next-hop-self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RR send-community standard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neighbor RR soft-reconfiguration inbound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192.168.4.3 activate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neighbor 192.168.200.1 activate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redistribute connected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redistribute static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exit-address-family</a:t>
            </a:r>
          </a:p>
          <a:p>
            <a:r>
              <a:rPr lang="en-US" sz="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Core-2 Configuration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D2A45"/>
                </a:solidFill>
              </a:rPr>
              <a:t>BGP Routing</a:t>
            </a:r>
          </a:p>
        </p:txBody>
      </p:sp>
      <p:sp>
        <p:nvSpPr>
          <p:cNvPr id="9" name="Rectangle 8"/>
          <p:cNvSpPr/>
          <p:nvPr/>
        </p:nvSpPr>
        <p:spPr bwMode="ltGray">
          <a:xfrm>
            <a:off x="9867741" y="4464469"/>
            <a:ext cx="1584176" cy="15531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 err="1">
                <a:solidFill>
                  <a:srgbClr val="004876"/>
                </a:solidFill>
              </a:rPr>
              <a:t>eBGP</a:t>
            </a:r>
            <a:r>
              <a:rPr lang="en-US" sz="1000" dirty="0">
                <a:solidFill>
                  <a:srgbClr val="004876"/>
                </a:solidFill>
              </a:rPr>
              <a:t> to DC border-leaf</a:t>
            </a:r>
          </a:p>
        </p:txBody>
      </p:sp>
      <p:sp>
        <p:nvSpPr>
          <p:cNvPr id="11" name="Rectangle 10"/>
          <p:cNvSpPr/>
          <p:nvPr/>
        </p:nvSpPr>
        <p:spPr bwMode="ltGray">
          <a:xfrm>
            <a:off x="9867741" y="4867218"/>
            <a:ext cx="1584176" cy="15743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Originating Default route</a:t>
            </a:r>
          </a:p>
        </p:txBody>
      </p:sp>
      <p:sp>
        <p:nvSpPr>
          <p:cNvPr id="12" name="Rectangle 11"/>
          <p:cNvSpPr/>
          <p:nvPr/>
        </p:nvSpPr>
        <p:spPr bwMode="ltGray">
          <a:xfrm>
            <a:off x="9867741" y="4644029"/>
            <a:ext cx="1120006" cy="1630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 err="1">
                <a:solidFill>
                  <a:srgbClr val="004876"/>
                </a:solidFill>
              </a:rPr>
              <a:t>iBGP</a:t>
            </a:r>
            <a:r>
              <a:rPr lang="en-US" sz="1000" dirty="0">
                <a:solidFill>
                  <a:srgbClr val="004876"/>
                </a:solidFill>
              </a:rPr>
              <a:t> to Core-2</a:t>
            </a:r>
          </a:p>
        </p:txBody>
      </p:sp>
      <p:sp>
        <p:nvSpPr>
          <p:cNvPr id="13" name="Rectangle 12"/>
          <p:cNvSpPr/>
          <p:nvPr/>
        </p:nvSpPr>
        <p:spPr bwMode="ltGray">
          <a:xfrm>
            <a:off x="9867741" y="5397798"/>
            <a:ext cx="1768078" cy="2007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Next-hop-self to </a:t>
            </a:r>
            <a:r>
              <a:rPr lang="en-US" sz="1000" dirty="0" err="1">
                <a:solidFill>
                  <a:srgbClr val="004876"/>
                </a:solidFill>
              </a:rPr>
              <a:t>iBGP</a:t>
            </a:r>
            <a:r>
              <a:rPr lang="en-US" sz="1000" dirty="0">
                <a:solidFill>
                  <a:srgbClr val="004876"/>
                </a:solidFill>
              </a:rPr>
              <a:t> peers </a:t>
            </a:r>
          </a:p>
        </p:txBody>
      </p:sp>
      <p:sp>
        <p:nvSpPr>
          <p:cNvPr id="80" name="Rectangle 79"/>
          <p:cNvSpPr/>
          <p:nvPr/>
        </p:nvSpPr>
        <p:spPr bwMode="ltGray">
          <a:xfrm>
            <a:off x="9867741" y="5061630"/>
            <a:ext cx="2060907" cy="15446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Outbound filtering for default only</a:t>
            </a:r>
          </a:p>
        </p:txBody>
      </p:sp>
      <p:sp>
        <p:nvSpPr>
          <p:cNvPr id="81" name="Rectangle 80"/>
          <p:cNvSpPr/>
          <p:nvPr/>
        </p:nvSpPr>
        <p:spPr bwMode="ltGray">
          <a:xfrm>
            <a:off x="9867741" y="929428"/>
            <a:ext cx="1268819" cy="18496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Default route prefix</a:t>
            </a:r>
          </a:p>
        </p:txBody>
      </p:sp>
      <p:sp>
        <p:nvSpPr>
          <p:cNvPr id="82" name="Rectangle 81"/>
          <p:cNvSpPr/>
          <p:nvPr/>
        </p:nvSpPr>
        <p:spPr bwMode="ltGray">
          <a:xfrm>
            <a:off x="9867740" y="1191714"/>
            <a:ext cx="1927880" cy="18835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004876"/>
                </a:solidFill>
              </a:rPr>
              <a:t>Default route only route-map</a:t>
            </a:r>
          </a:p>
        </p:txBody>
      </p:sp>
    </p:spTree>
    <p:extLst>
      <p:ext uri="{BB962C8B-B14F-4D97-AF65-F5344CB8AC3E}">
        <p14:creationId xmlns:p14="http://schemas.microsoft.com/office/powerpoint/2010/main" val="396744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6423" y="0"/>
            <a:ext cx="6821725" cy="2708275"/>
          </a:xfrm>
        </p:spPr>
        <p:txBody>
          <a:bodyPr/>
          <a:lstStyle/>
          <a:p>
            <a:r>
              <a:rPr lang="en-US" dirty="0"/>
              <a:t>Configuration files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All devices</a:t>
            </a:r>
          </a:p>
        </p:txBody>
      </p:sp>
    </p:spTree>
    <p:extLst>
      <p:ext uri="{BB962C8B-B14F-4D97-AF65-F5344CB8AC3E}">
        <p14:creationId xmlns:p14="http://schemas.microsoft.com/office/powerpoint/2010/main" val="2908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accent1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/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>
                    <a:lumMod val="75000"/>
                  </a:scheme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vubu2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vlinux27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vlinux5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vubu3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vubu4</a:t>
            </a:r>
            <a:br>
              <a:rPr lang="en-US" sz="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75000"/>
                  </a:scheme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3">
                    <a:lumMod val="50000"/>
                  </a:scheme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vubu6</a:t>
            </a:r>
            <a:br>
              <a:rPr lang="en-US" sz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1">
                    <a:lumMod val="75000"/>
                  </a:schemeClr>
                </a:solidFill>
              </a:rPr>
              <a:t>VLAN 20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Configuration files</a:t>
            </a:r>
            <a:endParaRPr lang="en-US" sz="4800" dirty="0">
              <a:solidFill>
                <a:srgbClr val="FF7600"/>
              </a:solidFill>
            </a:endParaRPr>
          </a:p>
        </p:txBody>
      </p:sp>
      <p:sp>
        <p:nvSpPr>
          <p:cNvPr id="286" name="Rounded Rectangle 285"/>
          <p:cNvSpPr/>
          <p:nvPr/>
        </p:nvSpPr>
        <p:spPr bwMode="ltGray">
          <a:xfrm>
            <a:off x="7229799" y="4313134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4"/>
                </a:solidFill>
              </a:rPr>
              <a:t>192.168.110.0/31</a:t>
            </a:r>
          </a:p>
        </p:txBody>
      </p:sp>
      <p:sp>
        <p:nvSpPr>
          <p:cNvPr id="173" name="Text Placeholder 7"/>
          <p:cNvSpPr txBox="1">
            <a:spLocks/>
          </p:cNvSpPr>
          <p:nvPr/>
        </p:nvSpPr>
        <p:spPr>
          <a:xfrm>
            <a:off x="609440" y="1066800"/>
            <a:ext cx="10969943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D2A45"/>
                </a:solidFill>
              </a:rPr>
              <a:t>Double-click on CFG file</a:t>
            </a:r>
          </a:p>
        </p:txBody>
      </p:sp>
      <p:sp>
        <p:nvSpPr>
          <p:cNvPr id="181" name="Rounded Rectangle 180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2" name="Rounded Rectangle 181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chemeClr val="accent2"/>
                </a:solidFill>
              </a:rPr>
              <a:t>VLAN 2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7775673" y="3267599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Leaf1-B</a:t>
            </a:r>
          </a:p>
        </p:txBody>
      </p:sp>
      <p:sp>
        <p:nvSpPr>
          <p:cNvPr id="179" name="Rounded Rectangle 178"/>
          <p:cNvSpPr/>
          <p:nvPr/>
        </p:nvSpPr>
        <p:spPr bwMode="ltGray">
          <a:xfrm>
            <a:off x="10785793" y="3595456"/>
            <a:ext cx="714827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0" name="Rounded Rectangle 179"/>
          <p:cNvSpPr/>
          <p:nvPr/>
        </p:nvSpPr>
        <p:spPr bwMode="ltGray">
          <a:xfrm>
            <a:off x="9531100" y="3610355"/>
            <a:ext cx="714827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5" name="TextBox 184"/>
          <p:cNvSpPr txBox="1"/>
          <p:nvPr/>
        </p:nvSpPr>
        <p:spPr>
          <a:xfrm>
            <a:off x="10758863" y="3276618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Leaf2-B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9494955" y="3274905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Leaf2-A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7099410" y="1419655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Spine-1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10124687" y="1418421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Spine-2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84416"/>
              </p:ext>
            </p:extLst>
          </p:nvPr>
        </p:nvGraphicFramePr>
        <p:xfrm>
          <a:off x="7083782" y="1029793"/>
          <a:ext cx="884237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6" imgW="883800" imgH="347400" progId="Package">
                  <p:embed/>
                </p:oleObj>
              </mc:Choice>
              <mc:Fallback>
                <p:oleObj name="Packager Shell Object" showAsIcon="1" r:id="rId6" imgW="883800" imgH="34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3782" y="1029793"/>
                        <a:ext cx="884237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973928"/>
              </p:ext>
            </p:extLst>
          </p:nvPr>
        </p:nvGraphicFramePr>
        <p:xfrm>
          <a:off x="10062141" y="1029906"/>
          <a:ext cx="884237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8" imgW="883800" imgH="347400" progId="Package">
                  <p:embed/>
                </p:oleObj>
              </mc:Choice>
              <mc:Fallback>
                <p:oleObj name="Packager Shell Object" showAsIcon="1" r:id="rId8" imgW="883800" imgH="34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062141" y="1029906"/>
                        <a:ext cx="884237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8" name="Straight Connector 187"/>
          <p:cNvCxnSpPr/>
          <p:nvPr/>
        </p:nvCxnSpPr>
        <p:spPr>
          <a:xfrm>
            <a:off x="3210829" y="2764467"/>
            <a:ext cx="79670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Oval 190"/>
          <p:cNvSpPr/>
          <p:nvPr/>
        </p:nvSpPr>
        <p:spPr bwMode="ltGray">
          <a:xfrm>
            <a:off x="3547570" y="2558187"/>
            <a:ext cx="76694" cy="257337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9FD4C9">
                  <a:lumMod val="75000"/>
                </a:srgbClr>
              </a:solidFill>
            </a:endParaRPr>
          </a:p>
        </p:txBody>
      </p:sp>
      <p:cxnSp>
        <p:nvCxnSpPr>
          <p:cNvPr id="192" name="Straight Connector 191"/>
          <p:cNvCxnSpPr/>
          <p:nvPr/>
        </p:nvCxnSpPr>
        <p:spPr>
          <a:xfrm>
            <a:off x="3210829" y="2621806"/>
            <a:ext cx="77312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ounded Rectangle 192"/>
          <p:cNvSpPr/>
          <p:nvPr/>
        </p:nvSpPr>
        <p:spPr bwMode="ltGray">
          <a:xfrm>
            <a:off x="3241563" y="2534836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194" name="Rounded Rectangle 193"/>
          <p:cNvSpPr/>
          <p:nvPr/>
        </p:nvSpPr>
        <p:spPr bwMode="ltGray">
          <a:xfrm>
            <a:off x="3241563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195" name="Rounded Rectangle 194"/>
          <p:cNvSpPr/>
          <p:nvPr/>
        </p:nvSpPr>
        <p:spPr bwMode="ltGray">
          <a:xfrm>
            <a:off x="3755405" y="2528888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196" name="Rounded Rectangle 195"/>
          <p:cNvSpPr/>
          <p:nvPr/>
        </p:nvSpPr>
        <p:spPr bwMode="ltGray">
          <a:xfrm>
            <a:off x="3755405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197" name="Rounded Rectangle 196"/>
          <p:cNvSpPr/>
          <p:nvPr/>
        </p:nvSpPr>
        <p:spPr bwMode="ltGray">
          <a:xfrm>
            <a:off x="3200400" y="2301518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LAG200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4480922" y="2360599"/>
            <a:ext cx="774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8400-2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192.168.2.2</a:t>
            </a:r>
          </a:p>
        </p:txBody>
      </p:sp>
      <p:grpSp>
        <p:nvGrpSpPr>
          <p:cNvPr id="199" name="Group 198"/>
          <p:cNvGrpSpPr/>
          <p:nvPr/>
        </p:nvGrpSpPr>
        <p:grpSpPr>
          <a:xfrm>
            <a:off x="3963846" y="2282612"/>
            <a:ext cx="541045" cy="562798"/>
            <a:chOff x="2255870" y="791793"/>
            <a:chExt cx="541045" cy="562798"/>
          </a:xfrm>
        </p:grpSpPr>
        <p:sp>
          <p:nvSpPr>
            <p:cNvPr id="200" name="Rounded Rectangle 199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01" name="Picture 20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202" name="Group 201"/>
          <p:cNvGrpSpPr/>
          <p:nvPr/>
        </p:nvGrpSpPr>
        <p:grpSpPr>
          <a:xfrm>
            <a:off x="2708385" y="2286067"/>
            <a:ext cx="541045" cy="562798"/>
            <a:chOff x="2255870" y="791793"/>
            <a:chExt cx="541045" cy="562798"/>
          </a:xfrm>
        </p:grpSpPr>
        <p:sp>
          <p:nvSpPr>
            <p:cNvPr id="203" name="Rounded Rectangle 202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04" name="Picture 20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205" name="Rounded Rectangle 204"/>
          <p:cNvSpPr/>
          <p:nvPr/>
        </p:nvSpPr>
        <p:spPr bwMode="ltGray">
          <a:xfrm>
            <a:off x="4590245" y="316408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206" name="Rounded Rectangle 205"/>
          <p:cNvSpPr/>
          <p:nvPr/>
        </p:nvSpPr>
        <p:spPr bwMode="ltGray">
          <a:xfrm>
            <a:off x="4676444" y="29427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cxnSp>
        <p:nvCxnSpPr>
          <p:cNvPr id="207" name="Straight Connector 206"/>
          <p:cNvCxnSpPr/>
          <p:nvPr/>
        </p:nvCxnSpPr>
        <p:spPr>
          <a:xfrm>
            <a:off x="2963783" y="2841271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4219244" y="2837816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Rounded Rectangle 208"/>
          <p:cNvSpPr/>
          <p:nvPr/>
        </p:nvSpPr>
        <p:spPr bwMode="ltGray">
          <a:xfrm>
            <a:off x="6208243" y="352421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210" name="Rounded Rectangle 209"/>
          <p:cNvSpPr/>
          <p:nvPr/>
        </p:nvSpPr>
        <p:spPr bwMode="ltGray">
          <a:xfrm>
            <a:off x="7544953" y="351703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211" name="Rounded Rectangle 210"/>
          <p:cNvSpPr/>
          <p:nvPr/>
        </p:nvSpPr>
        <p:spPr bwMode="ltGray">
          <a:xfrm>
            <a:off x="4575120" y="315648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212" name="Rounded Rectangle 211"/>
          <p:cNvSpPr/>
          <p:nvPr/>
        </p:nvSpPr>
        <p:spPr bwMode="ltGray">
          <a:xfrm>
            <a:off x="4661319" y="293511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grpSp>
        <p:nvGrpSpPr>
          <p:cNvPr id="213" name="Group 212"/>
          <p:cNvGrpSpPr/>
          <p:nvPr/>
        </p:nvGrpSpPr>
        <p:grpSpPr>
          <a:xfrm>
            <a:off x="2702157" y="3666427"/>
            <a:ext cx="541045" cy="562798"/>
            <a:chOff x="2255870" y="791793"/>
            <a:chExt cx="541045" cy="562798"/>
          </a:xfrm>
        </p:grpSpPr>
        <p:sp>
          <p:nvSpPr>
            <p:cNvPr id="214" name="Rounded Rectangle 213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216" name="TextBox 215"/>
          <p:cNvSpPr txBox="1"/>
          <p:nvPr/>
        </p:nvSpPr>
        <p:spPr>
          <a:xfrm>
            <a:off x="3177355" y="376305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15.136.40.244</a:t>
            </a:r>
          </a:p>
        </p:txBody>
      </p:sp>
      <p:cxnSp>
        <p:nvCxnSpPr>
          <p:cNvPr id="217" name="Straight Connector 216"/>
          <p:cNvCxnSpPr>
            <a:endCxn id="215" idx="0"/>
          </p:cNvCxnSpPr>
          <p:nvPr/>
        </p:nvCxnSpPr>
        <p:spPr>
          <a:xfrm>
            <a:off x="2955116" y="2848865"/>
            <a:ext cx="17564" cy="81756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ounded Rectangle 217"/>
          <p:cNvSpPr/>
          <p:nvPr/>
        </p:nvSpPr>
        <p:spPr bwMode="ltGray">
          <a:xfrm>
            <a:off x="2841991" y="3069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1/1/9</a:t>
            </a:r>
          </a:p>
        </p:txBody>
      </p:sp>
      <p:sp>
        <p:nvSpPr>
          <p:cNvPr id="219" name="Rounded Rectangle 218"/>
          <p:cNvSpPr/>
          <p:nvPr/>
        </p:nvSpPr>
        <p:spPr bwMode="ltGray">
          <a:xfrm>
            <a:off x="5052537" y="332060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192.168.4.0/31</a:t>
            </a:r>
          </a:p>
        </p:txBody>
      </p:sp>
      <p:sp>
        <p:nvSpPr>
          <p:cNvPr id="220" name="Rounded Rectangle 219"/>
          <p:cNvSpPr/>
          <p:nvPr/>
        </p:nvSpPr>
        <p:spPr bwMode="ltGray">
          <a:xfrm>
            <a:off x="5684190" y="3140937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192.168.4.2/31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1891044" y="2353471"/>
            <a:ext cx="824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8400-1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192.168.2.1</a:t>
            </a:r>
          </a:p>
        </p:txBody>
      </p:sp>
      <p:sp>
        <p:nvSpPr>
          <p:cNvPr id="186" name="Rounded Rectangle 185"/>
          <p:cNvSpPr/>
          <p:nvPr/>
        </p:nvSpPr>
        <p:spPr bwMode="ltGray">
          <a:xfrm>
            <a:off x="7800981" y="3605997"/>
            <a:ext cx="714827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78" name="Rounded Rectangle 177"/>
          <p:cNvSpPr/>
          <p:nvPr/>
        </p:nvSpPr>
        <p:spPr bwMode="ltGray">
          <a:xfrm>
            <a:off x="6546288" y="3620896"/>
            <a:ext cx="714827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184" name="TextBox 183"/>
          <p:cNvSpPr txBox="1"/>
          <p:nvPr/>
        </p:nvSpPr>
        <p:spPr>
          <a:xfrm>
            <a:off x="6511765" y="3265886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Leaf1-A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3852226" y="1846522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Core-2</a:t>
            </a:r>
          </a:p>
        </p:txBody>
      </p:sp>
      <p:sp>
        <p:nvSpPr>
          <p:cNvPr id="223" name="Rounded Rectangle 222"/>
          <p:cNvSpPr/>
          <p:nvPr/>
        </p:nvSpPr>
        <p:spPr bwMode="ltGray">
          <a:xfrm>
            <a:off x="3877534" y="2184920"/>
            <a:ext cx="714827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24" name="Rounded Rectangle 223"/>
          <p:cNvSpPr/>
          <p:nvPr/>
        </p:nvSpPr>
        <p:spPr bwMode="ltGray">
          <a:xfrm>
            <a:off x="2622841" y="2199819"/>
            <a:ext cx="714827" cy="74991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25" name="TextBox 224"/>
          <p:cNvSpPr txBox="1"/>
          <p:nvPr/>
        </p:nvSpPr>
        <p:spPr>
          <a:xfrm>
            <a:off x="2588318" y="1844809"/>
            <a:ext cx="914400" cy="2486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Core-1</a:t>
            </a:r>
          </a:p>
        </p:txBody>
      </p:sp>
      <p:sp>
        <p:nvSpPr>
          <p:cNvPr id="4" name="Rectangle 3"/>
          <p:cNvSpPr/>
          <p:nvPr/>
        </p:nvSpPr>
        <p:spPr bwMode="ltGray">
          <a:xfrm>
            <a:off x="6487923" y="2273334"/>
            <a:ext cx="5278163" cy="1036410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910737"/>
              </p:ext>
            </p:extLst>
          </p:nvPr>
        </p:nvGraphicFramePr>
        <p:xfrm>
          <a:off x="6456846" y="2947612"/>
          <a:ext cx="83820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11" imgW="838440" imgH="347400" progId="Package">
                  <p:embed/>
                </p:oleObj>
              </mc:Choice>
              <mc:Fallback>
                <p:oleObj name="Packager Shell Object" showAsIcon="1" r:id="rId11" imgW="838440" imgH="34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56846" y="2947612"/>
                        <a:ext cx="83820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461440"/>
              </p:ext>
            </p:extLst>
          </p:nvPr>
        </p:nvGraphicFramePr>
        <p:xfrm>
          <a:off x="7731808" y="2949113"/>
          <a:ext cx="83820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13" imgW="838440" imgH="347400" progId="Package">
                  <p:embed/>
                </p:oleObj>
              </mc:Choice>
              <mc:Fallback>
                <p:oleObj name="Packager Shell Object" showAsIcon="1" r:id="rId13" imgW="838440" imgH="34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731808" y="2949113"/>
                        <a:ext cx="838200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020083"/>
              </p:ext>
            </p:extLst>
          </p:nvPr>
        </p:nvGraphicFramePr>
        <p:xfrm>
          <a:off x="9467344" y="2930143"/>
          <a:ext cx="83820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15" imgW="838440" imgH="347400" progId="Package">
                  <p:embed/>
                </p:oleObj>
              </mc:Choice>
              <mc:Fallback>
                <p:oleObj name="Packager Shell Object" showAsIcon="1" r:id="rId15" imgW="838440" imgH="34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467344" y="2930143"/>
                        <a:ext cx="838200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367536"/>
              </p:ext>
            </p:extLst>
          </p:nvPr>
        </p:nvGraphicFramePr>
        <p:xfrm>
          <a:off x="10697006" y="2939507"/>
          <a:ext cx="83820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17" imgW="838440" imgH="347400" progId="Package">
                  <p:embed/>
                </p:oleObj>
              </mc:Choice>
              <mc:Fallback>
                <p:oleObj name="Packager Shell Object" showAsIcon="1" r:id="rId17" imgW="838440" imgH="34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0697006" y="2939507"/>
                        <a:ext cx="83820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965473"/>
              </p:ext>
            </p:extLst>
          </p:nvPr>
        </p:nvGraphicFramePr>
        <p:xfrm>
          <a:off x="2460543" y="1507286"/>
          <a:ext cx="935037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19" imgW="935280" imgH="347400" progId="Package">
                  <p:embed/>
                </p:oleObj>
              </mc:Choice>
              <mc:Fallback>
                <p:oleObj name="Packager Shell Object" showAsIcon="1" r:id="rId19" imgW="935280" imgH="34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460543" y="1507286"/>
                        <a:ext cx="935037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903472"/>
              </p:ext>
            </p:extLst>
          </p:nvPr>
        </p:nvGraphicFramePr>
        <p:xfrm>
          <a:off x="3735368" y="1497554"/>
          <a:ext cx="935037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1" imgW="935280" imgH="347400" progId="Package">
                  <p:embed/>
                </p:oleObj>
              </mc:Choice>
              <mc:Fallback>
                <p:oleObj name="Packager Shell Object" showAsIcon="1" r:id="rId21" imgW="935280" imgH="34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735368" y="1497554"/>
                        <a:ext cx="935037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983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Spines: show LLDP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7177340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lldp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neighbors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LLDP Neighbor Information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Total Neighbor Entries          : 4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Total Neighbor Entries Deleted  : 1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Total Neighbor Entries Dropped  : 0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Total Neighbor Entries Aged-Out : 1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LOCAL-PORT  CHASSIS-ID         PORT-ID          PORT-DESC               TTL      SYS-NAME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1/1/25      54:80:28:fd:f3:00  1/1/23           1/1/23                  120      8325-1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1/1/26      54:80:28:fc:5c:00  1/1/23           1/1/23                  120      8325-2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1/1/27      54:80:28:fc:ac:00  1/1/23           1/1/23                  120      8325-3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1/1/28      54:80:28:fd:42:00  1/1/23           1/1/23                  120      8325-4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848" y="4221088"/>
            <a:ext cx="7177340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6300F-6-spine2#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lldp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neighbors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LLDP Neighbor Information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Total Neighbor Entries          : 4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Total Neighbor Entries Deleted  : 3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Total Neighbor Entries Dropped  : 0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Total Neighbor Entries Aged-Out : 3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LOCAL-PORT  CHASSIS-ID         PORT-ID          PORT-DESC               TTL      SYS-NAME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1/1/25      54:80:28:fd:f3:00  1/1/24           1/1/24                  120      8325-1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1/1/26      54:80:28:fc:5c:00  1/1/24           1/1/24                  120      8325-2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1/1/27      54:80:28:fc:ac:00  1/1/24           1/1/24                  120      8325-3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1/1/28      54:80:28:fd:42:00  1/1/24           1/1/24                  120      8325-4</a:t>
            </a:r>
          </a:p>
        </p:txBody>
      </p:sp>
    </p:spTree>
    <p:extLst>
      <p:ext uri="{BB962C8B-B14F-4D97-AF65-F5344CB8AC3E}">
        <p14:creationId xmlns:p14="http://schemas.microsoft.com/office/powerpoint/2010/main" val="329676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Underlay OSPF routing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Spine-1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5774592" cy="24006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neighbors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OSPF Process ID 1 VRF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Neighbors: 4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Neighbor ID      Priority  State           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Nbr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      Interface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192.168.1.3      n/a       FULL              192.168.3.1        1/1/25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192.168.1.4      n/a       FULL              192.168.3.3        1/1/26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192.168.1.5      n/a       FULL              192.168.3.5        1/1/27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192.168.1.6      n/a       FULL              192.168.3.7        1/1/28</a:t>
            </a:r>
          </a:p>
        </p:txBody>
      </p:sp>
      <p:sp>
        <p:nvSpPr>
          <p:cNvPr id="6" name="Rectangle 5"/>
          <p:cNvSpPr/>
          <p:nvPr/>
        </p:nvSpPr>
        <p:spPr>
          <a:xfrm>
            <a:off x="6744072" y="404664"/>
            <a:ext cx="3504932" cy="62478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route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Displaying ipv4 routes selected for forwarding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'[x/y]' denotes [distance/metric]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192.168.1.2/32,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192.168.3.7,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192.168.3.5,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192.168.1.3/32,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192.168.3.1,  [110/10],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192.168.1.4/32,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192.168.3.3,  [110/10],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192.168.1.5/32,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192.168.3.5,  [110/4],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192.168.1.6/32,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192.168.3.7,  [110/4],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192.168.3.8/31,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192.168.3.7,  [110/18],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192.168.3.5,  [110/18],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192.168.3.10/31,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192.168.3.7,  [110/18],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192.168.3.5,  [110/18],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192.168.3.12/31,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192.168.3.5,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192.168.3.14/31,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192.168.3.7,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192.168.3.200/31,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192.168.3.3,  [110/60],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192.168.3.1,  [110/60],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192.168.3.202/31,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192.168.3.7,  [110/54],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192.168.3.5,  [110/54],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192.168.11.3/32,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192.168.3.3,  [110/10],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192.168.3.1,  [110/10],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192.168.11.5/32,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192.168.3.7,  [110/4],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192.168.3.5,  [110/4],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Left Bracket 6"/>
          <p:cNvSpPr/>
          <p:nvPr/>
        </p:nvSpPr>
        <p:spPr>
          <a:xfrm>
            <a:off x="6716912" y="5625244"/>
            <a:ext cx="135171" cy="936104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75820" y="5966338"/>
            <a:ext cx="216024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4572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ECMP to logical VTEP </a:t>
            </a:r>
            <a:r>
              <a:rPr lang="en-US" sz="1050" dirty="0" err="1">
                <a:solidFill>
                  <a:schemeClr val="accent2"/>
                </a:solidFill>
              </a:rPr>
              <a:t>anycast</a:t>
            </a:r>
            <a:r>
              <a:rPr lang="en-US" sz="1050" dirty="0">
                <a:solidFill>
                  <a:schemeClr val="accent2"/>
                </a:solidFill>
              </a:rPr>
              <a:t> IP</a:t>
            </a:r>
          </a:p>
        </p:txBody>
      </p:sp>
    </p:spTree>
    <p:extLst>
      <p:ext uri="{BB962C8B-B14F-4D97-AF65-F5344CB8AC3E}">
        <p14:creationId xmlns:p14="http://schemas.microsoft.com/office/powerpoint/2010/main" val="404372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Underlay OSPF routing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Spine-2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5774592" cy="24006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6300F-6-spine2#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neighbors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OSPF Process ID 1 VRF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Neighbors: 4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Neighbor ID      Priority  State           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Nbr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      Interface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192.168.1.3      n/a       FULL              192.168.3.9        1/1/25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192.168.1.4      n/a       FULL              192.168.3.11       1/1/26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192.168.1.5      n/a       FULL              192.168.3.13       1/1/27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192.168.1.6      n/a       FULL              192.168.3.15       1/1/28</a:t>
            </a:r>
          </a:p>
        </p:txBody>
      </p:sp>
      <p:sp>
        <p:nvSpPr>
          <p:cNvPr id="6" name="Rectangle 5"/>
          <p:cNvSpPr/>
          <p:nvPr/>
        </p:nvSpPr>
        <p:spPr>
          <a:xfrm>
            <a:off x="6744072" y="188640"/>
            <a:ext cx="3780420" cy="65556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6300F-6-spine2#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route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Displaying ipv4 routes selected for forwarding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'[x/y]' denotes [distance/metric]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192.168.1.1/32,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192.168.3.13,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192.168.3.15,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192.168.1.3/32,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192.168.3.9,  [110/10],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192.168.1.4/32,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192.168.3.11,  [110/10],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192.168.1.5/32,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192.168.3.13,  [110/4],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192.168.1.6/32,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192.168.3.15,  [110/4],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192.168.3.0/31,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192.168.3.13,  [110/18],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192.168.3.15,  [110/18],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192.168.3.2/31,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192.168.3.13,  [110/18],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192.168.3.15,  [110/18],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192.168.3.4/31,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192.168.3.13,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192.168.3.6/31,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192.168.3.15,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192.168.3.200/31,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192.168.3.11,  [110/60],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192.168.3.9,  [110/60],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192.168.3.202/31,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192.168.3.13,  [110/54],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192.168.3.15,  [110/54],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192.168.3.240/29, </a:t>
            </a:r>
            <a:r>
              <a:rPr lang="en-US" sz="10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192.168.3.13,  [110/108],  </a:t>
            </a:r>
            <a:r>
              <a:rPr lang="en-US" sz="10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i="1" dirty="0"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192.168.3.15,  [110/108],  </a:t>
            </a:r>
            <a:r>
              <a:rPr lang="en-US" sz="10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i="1" dirty="0"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192.168.11.3/32,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192.168.3.11,  [110/10],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192.168.3.9,  [110/10],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192.168.11.5/32,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192.168.3.13,  [110/4],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192.168.3.15,  [110/4],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10421530" y="5445224"/>
            <a:ext cx="1260815" cy="205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DHCP relay server</a:t>
            </a:r>
          </a:p>
        </p:txBody>
      </p:sp>
    </p:spTree>
    <p:extLst>
      <p:ext uri="{BB962C8B-B14F-4D97-AF65-F5344CB8AC3E}">
        <p14:creationId xmlns:p14="http://schemas.microsoft.com/office/powerpoint/2010/main" val="284323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Underlay OSPF routing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Leaf1-A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5774592" cy="20928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neighbors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OSPF Process ID 1 VRF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Neighbors: 3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Neighbor ID      Priority  State           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Nbr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      Interface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192.168.1.1      n/a       FULL              192.168.3.0        1/1/23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192.168.1.2      n/a       FULL              192.168.3.8        1/1/24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192.168.1.4      n/a       FULL              192.168.3.201      vlan2</a:t>
            </a:r>
          </a:p>
        </p:txBody>
      </p:sp>
      <p:sp>
        <p:nvSpPr>
          <p:cNvPr id="6" name="Rectangle 5"/>
          <p:cNvSpPr/>
          <p:nvPr/>
        </p:nvSpPr>
        <p:spPr>
          <a:xfrm>
            <a:off x="6744072" y="188640"/>
            <a:ext cx="3780420" cy="60939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route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Displaying ipv4 routes selected for forwarding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'[x/y]' denotes [distance/metric]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192.168.1.1/32,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192.168.3.0,  [110/10],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192.168.1.2/32,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192.168.3.8,  [110/10],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192.168.1.4/32,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192.168.3.8,  [110/20],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192.168.3.0,  [110/20],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192.168.1.5/32,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192.168.3.8,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192.168.3.0,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192.168.1.6/32,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192.168.3.8,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192.168.3.0,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192.168.3.2/31,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192.168.3.0,  [110/20],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192.168.3.4/31,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192.168.3.0,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192.168.3.6/31,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192.168.3.0,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192.168.3.10/31,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192.168.3.8,  [110/20],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192.168.3.12/31,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192.168.3.8,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192.168.3.14/31,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192.168.3.8,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192.168.3.202/31,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192.168.3.8,  [110/64],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192.168.3.0,  [110/64],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192.168.3.240/29, </a:t>
            </a:r>
            <a:r>
              <a:rPr lang="en-US" sz="10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192.168.3.0,  [110/110],  </a:t>
            </a:r>
            <a:r>
              <a:rPr lang="en-US" sz="10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i="1" dirty="0"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192.168.11.5/32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192.168.3.8,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192.168.3.0,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10421530" y="5517232"/>
            <a:ext cx="1260815" cy="205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DHCP relay server</a:t>
            </a:r>
          </a:p>
        </p:txBody>
      </p:sp>
      <p:sp>
        <p:nvSpPr>
          <p:cNvPr id="8" name="Rectangle 7"/>
          <p:cNvSpPr/>
          <p:nvPr/>
        </p:nvSpPr>
        <p:spPr bwMode="ltGray">
          <a:xfrm>
            <a:off x="5302323" y="5877272"/>
            <a:ext cx="1584176" cy="205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 err="1">
                <a:solidFill>
                  <a:schemeClr val="accent2"/>
                </a:solidFill>
              </a:rPr>
              <a:t>Anycast</a:t>
            </a:r>
            <a:r>
              <a:rPr lang="en-US" sz="1000" dirty="0">
                <a:solidFill>
                  <a:schemeClr val="accent2"/>
                </a:solidFill>
              </a:rPr>
              <a:t> L1 VSX VTEP2</a:t>
            </a:r>
          </a:p>
        </p:txBody>
      </p:sp>
    </p:spTree>
    <p:extLst>
      <p:ext uri="{BB962C8B-B14F-4D97-AF65-F5344CB8AC3E}">
        <p14:creationId xmlns:p14="http://schemas.microsoft.com/office/powerpoint/2010/main" val="9529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67400" y="3763369"/>
            <a:ext cx="769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401731" y="377049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67066" y="3766148"/>
            <a:ext cx="769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</p:txBody>
      </p:sp>
      <p:sp>
        <p:nvSpPr>
          <p:cNvPr id="527" name="TextBox 526"/>
          <p:cNvSpPr txBox="1"/>
          <p:nvPr/>
        </p:nvSpPr>
        <p:spPr>
          <a:xfrm>
            <a:off x="11401397" y="3773276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 flipH="1">
            <a:off x="6745580" y="5806222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 flipH="1">
            <a:off x="8169086" y="5806222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552178" y="5387567"/>
            <a:ext cx="7866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/>
          <p:cNvCxnSpPr/>
          <p:nvPr/>
        </p:nvCxnSpPr>
        <p:spPr>
          <a:xfrm flipH="1">
            <a:off x="7059149" y="58058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Oval 201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203" name="Oval 202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206" name="Oval 205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207" name="Oval 206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208" name="Oval 207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213" name="Straight Connector 212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TextBox 214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46569"/>
                </a:solidFill>
              </a:rPr>
              <a:t>L2 link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9FD4C9">
                    <a:lumMod val="75000"/>
                  </a:srgbClr>
                </a:solidFill>
              </a:rPr>
              <a:t>L3 link</a:t>
            </a:r>
          </a:p>
        </p:txBody>
      </p:sp>
      <p:sp>
        <p:nvSpPr>
          <p:cNvPr id="20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8300"/>
                </a:solidFill>
              </a:rPr>
              <a:t>Physical Set-up</a:t>
            </a:r>
            <a:endParaRPr lang="en-US" dirty="0">
              <a:solidFill>
                <a:srgbClr val="FF7600"/>
              </a:solidFill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135" name="Rounded Rectangle 1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136" name="Rounded Rectangle 135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137" name="Rounded Rectangle 136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12</a:t>
            </a:r>
          </a:p>
        </p:txBody>
      </p:sp>
      <p:sp>
        <p:nvSpPr>
          <p:cNvPr id="140" name="Rounded Rectangle 139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144" name="Rounded Rectangle 143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11</a:t>
            </a:r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148" name="Rounded Rectangle 147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132" name="Rounded Rectangle 131"/>
          <p:cNvSpPr/>
          <p:nvPr/>
        </p:nvSpPr>
        <p:spPr bwMode="ltGray">
          <a:xfrm>
            <a:off x="5926848" y="650599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vubu2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00:50:56:8e:61:91</a:t>
            </a:r>
          </a:p>
        </p:txBody>
      </p:sp>
      <p:sp>
        <p:nvSpPr>
          <p:cNvPr id="138" name="Rounded Rectangle 137"/>
          <p:cNvSpPr/>
          <p:nvPr/>
        </p:nvSpPr>
        <p:spPr bwMode="ltGray">
          <a:xfrm>
            <a:off x="9323796" y="650599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vlinux27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00:50:56:86:2d:79</a:t>
            </a:r>
          </a:p>
        </p:txBody>
      </p:sp>
      <p:sp>
        <p:nvSpPr>
          <p:cNvPr id="141" name="Rounded Rectangle 140"/>
          <p:cNvSpPr/>
          <p:nvPr/>
        </p:nvSpPr>
        <p:spPr bwMode="ltGray">
          <a:xfrm>
            <a:off x="11168848" y="650599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vlinux5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00:50:56:80:53:54</a:t>
            </a:r>
          </a:p>
        </p:txBody>
      </p:sp>
      <p:sp>
        <p:nvSpPr>
          <p:cNvPr id="146" name="Rounded Rectangle 145"/>
          <p:cNvSpPr/>
          <p:nvPr/>
        </p:nvSpPr>
        <p:spPr bwMode="ltGray">
          <a:xfrm>
            <a:off x="8061134" y="650599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vubu3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00:50:56:8e:32:e8</a:t>
            </a:r>
          </a:p>
        </p:txBody>
      </p:sp>
      <p:sp>
        <p:nvSpPr>
          <p:cNvPr id="152" name="Rounded Rectangle 151"/>
          <p:cNvSpPr/>
          <p:nvPr/>
        </p:nvSpPr>
        <p:spPr bwMode="ltGray">
          <a:xfrm>
            <a:off x="6993674" y="650599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vubu4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 00:50:56:8e:4d:9c</a:t>
            </a:r>
          </a:p>
        </p:txBody>
      </p:sp>
      <p:sp>
        <p:nvSpPr>
          <p:cNvPr id="153" name="Rounded Rectangle 152"/>
          <p:cNvSpPr/>
          <p:nvPr/>
        </p:nvSpPr>
        <p:spPr bwMode="ltGray">
          <a:xfrm>
            <a:off x="10270771" y="650599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vubu6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00:50:56:8e:6b:d8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4236575"/>
            <a:ext cx="5278607" cy="24393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u="sng" dirty="0"/>
              <a:t>Notes/Warnings on the demo context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This set-up is for demo only.</a:t>
            </a:r>
          </a:p>
          <a:p>
            <a:pPr lvl="1"/>
            <a:r>
              <a:rPr lang="en-US" dirty="0"/>
              <a:t>6300 as a spine is only for lab/demo purpose and not for production (it was not tested and is not currently supported as a spine as not a use-case) </a:t>
            </a:r>
          </a:p>
          <a:p>
            <a:pPr lvl="1"/>
            <a:r>
              <a:rPr lang="en-US" dirty="0"/>
              <a:t>Servers should be directly connected to 8325 TORs. Intermediate switches are used here for lab optimization to maximize the number of hosts with LACP.</a:t>
            </a:r>
          </a:p>
          <a:p>
            <a:endParaRPr lang="en-US" dirty="0"/>
          </a:p>
        </p:txBody>
      </p:sp>
      <p:cxnSp>
        <p:nvCxnSpPr>
          <p:cNvPr id="99" name="Straight Connector 98"/>
          <p:cNvCxnSpPr/>
          <p:nvPr/>
        </p:nvCxnSpPr>
        <p:spPr>
          <a:xfrm>
            <a:off x="3210829" y="2764467"/>
            <a:ext cx="79670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 bwMode="ltGray">
          <a:xfrm>
            <a:off x="3547570" y="2558187"/>
            <a:ext cx="76694" cy="257337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3210829" y="2621806"/>
            <a:ext cx="77312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4480922" y="2360599"/>
            <a:ext cx="738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8400-2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15.136.40.236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3963846" y="2282612"/>
            <a:ext cx="541045" cy="562798"/>
            <a:chOff x="2255870" y="791793"/>
            <a:chExt cx="541045" cy="562798"/>
          </a:xfrm>
        </p:grpSpPr>
        <p:sp>
          <p:nvSpPr>
            <p:cNvPr id="104" name="Rounded Rectangle 103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106" name="Group 105"/>
          <p:cNvGrpSpPr/>
          <p:nvPr/>
        </p:nvGrpSpPr>
        <p:grpSpPr>
          <a:xfrm>
            <a:off x="2708385" y="2286067"/>
            <a:ext cx="541045" cy="562798"/>
            <a:chOff x="2255870" y="791793"/>
            <a:chExt cx="541045" cy="562798"/>
          </a:xfrm>
        </p:grpSpPr>
        <p:sp>
          <p:nvSpPr>
            <p:cNvPr id="107" name="Rounded Rectangle 10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cxnSp>
        <p:nvCxnSpPr>
          <p:cNvPr id="109" name="Straight Connector 108"/>
          <p:cNvCxnSpPr>
            <a:stCxn id="108" idx="2"/>
          </p:cNvCxnSpPr>
          <p:nvPr/>
        </p:nvCxnSpPr>
        <p:spPr>
          <a:xfrm>
            <a:off x="2978908" y="2848865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105" idx="2"/>
          </p:cNvCxnSpPr>
          <p:nvPr/>
        </p:nvCxnSpPr>
        <p:spPr>
          <a:xfrm>
            <a:off x="4234369" y="2845410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108" idx="2"/>
            <a:endCxn id="113" idx="0"/>
          </p:cNvCxnSpPr>
          <p:nvPr/>
        </p:nvCxnSpPr>
        <p:spPr>
          <a:xfrm>
            <a:off x="2978908" y="2848865"/>
            <a:ext cx="8193" cy="44600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3185157" y="3460405"/>
            <a:ext cx="15534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6300-4</a:t>
            </a:r>
          </a:p>
          <a:p>
            <a:r>
              <a:rPr lang="en-US" sz="1000" dirty="0">
                <a:solidFill>
                  <a:srgbClr val="646569"/>
                </a:solidFill>
              </a:rPr>
              <a:t>(simulating a server)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15.136.40.244</a:t>
            </a: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17" y="3294872"/>
            <a:ext cx="570368" cy="570368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2014075" y="2353471"/>
            <a:ext cx="701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8400-1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15.136.40.235</a:t>
            </a:r>
          </a:p>
        </p:txBody>
      </p:sp>
    </p:spTree>
    <p:extLst>
      <p:ext uri="{BB962C8B-B14F-4D97-AF65-F5344CB8AC3E}">
        <p14:creationId xmlns:p14="http://schemas.microsoft.com/office/powerpoint/2010/main" val="22436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Underlay OSPF routing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Leaf1-B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5774592" cy="20928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8325-2#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neighbors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OSPF Process ID 1 VRF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Neighbors: 3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Neighbor ID      Priority  State           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Nbr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      Interface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192.168.1.1      n/a       FULL              192.168.3.2        1/1/23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192.168.1.2      n/a       FULL              192.168.3.10       1/1/24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192.168.1.3      n/a       FULL              192.168.3.200      vlan2</a:t>
            </a:r>
          </a:p>
        </p:txBody>
      </p:sp>
      <p:sp>
        <p:nvSpPr>
          <p:cNvPr id="6" name="Rectangle 5"/>
          <p:cNvSpPr/>
          <p:nvPr/>
        </p:nvSpPr>
        <p:spPr>
          <a:xfrm>
            <a:off x="6744072" y="188640"/>
            <a:ext cx="3780420" cy="60939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8325-2#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route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Displaying ipv4 routes selected for forwarding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'[x/y]' denotes [distance/metric]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192.168.1.1/32,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192.168.3.2,  [110/10],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192.168.1.2/32,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192.168.3.10,  [110/10],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192.168.1.3/32,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192.168.3.2,  [110/20],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192.168.3.10,  [110/20],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192.168.1.5/32,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192.168.3.2,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192.168.3.10,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192.168.1.6/32,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192.168.3.2,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192.168.3.10,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192.168.3.0/31,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192.168.3.2,  [110/20],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192.168.3.4/31,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192.168.3.2,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192.168.3.6/31,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192.168.3.2,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192.168.3.8/31,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192.168.3.10,  [110/20],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192.168.3.12/31,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192.168.3.10,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192.168.3.14/31,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192.168.3.10,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192.168.3.202/31,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192.168.3.2,  [110/64],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192.168.3.10,  [110/64],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192.168.3.240/29, </a:t>
            </a:r>
            <a:r>
              <a:rPr lang="en-US" sz="10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192.168.3.2,  [110/110],  </a:t>
            </a:r>
            <a:r>
              <a:rPr lang="en-US" sz="10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i="1" dirty="0"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192.168.11.5/32,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192.168.3.2,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192.168.3.10,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10421530" y="5517232"/>
            <a:ext cx="1260815" cy="205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DHCP relay server</a:t>
            </a:r>
          </a:p>
        </p:txBody>
      </p:sp>
    </p:spTree>
    <p:extLst>
      <p:ext uri="{BB962C8B-B14F-4D97-AF65-F5344CB8AC3E}">
        <p14:creationId xmlns:p14="http://schemas.microsoft.com/office/powerpoint/2010/main" val="37460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Underlay OSPF routing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Leaf2-A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5774592" cy="20928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8325-3#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neighbors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OSPF Process ID 1 VRF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Neighbors: 3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Neighbor ID      Priority  State           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Nbr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      Interface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192.168.1.1      n/a       FULL              192.168.3.4        1/1/23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192.168.1.2      n/a       FULL              192.168.3.12       1/1/24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192.168.1.6      n/a       FULL              192.168.3.203      vlan2</a:t>
            </a:r>
          </a:p>
        </p:txBody>
      </p:sp>
      <p:sp>
        <p:nvSpPr>
          <p:cNvPr id="6" name="Rectangle 5"/>
          <p:cNvSpPr/>
          <p:nvPr/>
        </p:nvSpPr>
        <p:spPr>
          <a:xfrm>
            <a:off x="6744072" y="188640"/>
            <a:ext cx="3780420" cy="60939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8325-3#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route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Displaying ipv4 routes selected for forwarding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'[x/y]' denotes [distance/metric]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192.168.1.1/32,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192.168.3.4,  [110/4],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192.168.1.2/32,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192.168.3.12,  [110/4],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192.168.1.3/32,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192.168.3.4,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192.168.3.12,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192.168.1.4/32,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192.168.3.4,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192.168.3.12,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192.168.1.6/32,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192.168.3.4,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192.168.3.12,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192.168.3.0/31,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192.168.3.4,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192.168.3.2/31,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192.168.3.4,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192.168.3.6/31,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192.168.3.4,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192.168.3.8/31,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192.168.3.12,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192.168.3.10/31,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192.168.3.12,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192.168.3.14/31,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192.168.3.12,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192.168.3.200/31,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192.168.3.4,  [110/64],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192.168.3.12,  [110/64],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192.168.3.240/29, </a:t>
            </a:r>
            <a:r>
              <a:rPr lang="en-US" sz="10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192.168.3.4,  [110/104],  </a:t>
            </a:r>
            <a:r>
              <a:rPr lang="en-US" sz="10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i="1" dirty="0"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192.168.11.3/32,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192.168.3.4,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192.168.3.12,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10421530" y="5517232"/>
            <a:ext cx="1260815" cy="205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DHCP relay server</a:t>
            </a:r>
          </a:p>
        </p:txBody>
      </p:sp>
    </p:spTree>
    <p:extLst>
      <p:ext uri="{BB962C8B-B14F-4D97-AF65-F5344CB8AC3E}">
        <p14:creationId xmlns:p14="http://schemas.microsoft.com/office/powerpoint/2010/main" val="277661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Underlay OSPF routing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Leaf2-B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5774592" cy="20928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8325-4#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neighbors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OSPF Process ID 1 VRF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Neighbors: 3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Neighbor ID      Priority  State           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Nbr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Address       Interface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192.168.1.1      n/a       FULL              192.168.3.6        1/1/23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192.168.1.2      n/a       FULL              192.168.3.14       1/1/24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192.168.1.5      n/a       FULL              192.168.3.202      vlan2</a:t>
            </a:r>
          </a:p>
        </p:txBody>
      </p:sp>
      <p:sp>
        <p:nvSpPr>
          <p:cNvPr id="6" name="Rectangle 5"/>
          <p:cNvSpPr/>
          <p:nvPr/>
        </p:nvSpPr>
        <p:spPr>
          <a:xfrm>
            <a:off x="6744072" y="188640"/>
            <a:ext cx="3780420" cy="60939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8325-4#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route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Displaying ipv4 routes selected for forwarding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'[x/y]' denotes [distance/metric]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192.168.1.1/32,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192.168.3.6,  [110/4],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192.168.1.2/32,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192.168.3.14,  [110/4],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192.168.1.3/32,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192.168.3.6,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192.168.3.14,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192.168.1.4/32,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192.168.3.6,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192.168.3.14,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192.168.1.5/32,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192.168.3.6,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192.168.3.14,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192.168.3.0/31,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192.168.3.6,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192.168.3.2/31,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192.168.3.6,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192.168.3.4/31,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192.168.3.6,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192.168.3.8/31,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192.168.3.14,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192.168.3.10/31,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192.168.3.14,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192.168.3.12/31,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192.168.3.14,  [110/8],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192.168.3.200/31,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192.168.3.6,  [110/64],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192.168.3.14,  [110/64],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192.168.3.240/29, </a:t>
            </a:r>
            <a:r>
              <a:rPr lang="en-US" sz="10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i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192.168.3.6,  [110/104],  </a:t>
            </a:r>
            <a:r>
              <a:rPr lang="en-US" sz="1000" i="1" dirty="0" err="1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i="1" dirty="0"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192.168.11.3/32,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192.168.3.6,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via  192.168.3.14,  [110/14],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ospf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10421530" y="5517232"/>
            <a:ext cx="1260815" cy="205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DHCP relay server</a:t>
            </a:r>
          </a:p>
        </p:txBody>
      </p:sp>
    </p:spTree>
    <p:extLst>
      <p:ext uri="{BB962C8B-B14F-4D97-AF65-F5344CB8AC3E}">
        <p14:creationId xmlns:p14="http://schemas.microsoft.com/office/powerpoint/2010/main" val="22288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sessions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585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sessions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Spine-1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39" y="1581912"/>
            <a:ext cx="6530677" cy="3323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all-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all summary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BGP Summary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Local AS               : 65001        BGP Router Identifier  : 192.168.1.1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Peers                  : 4            Log Neighbor Changes   : Yes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. Hold Time         : 180        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. Keep Alive        : 60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IPv4 Unicast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IPv6 Unicast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L2VPN EVPN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        Remote-AS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MsgRcvd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MsgSent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Up/Down Time State      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AdminStatus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192.168.1.3     65001       6066    7095    00h:01m:43s  Established   Up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192.168.1.4     65001       5994    7168    00h:01m:47s  Established   Up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192.168.1.5     65001       5940    7094    00h:01m:51s  Established   Up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192.168.1.6     65001       5946    6944    00h:01m:56s  Established   Up</a:t>
            </a:r>
          </a:p>
        </p:txBody>
      </p:sp>
      <p:sp>
        <p:nvSpPr>
          <p:cNvPr id="5" name="Rectangle 4"/>
          <p:cNvSpPr/>
          <p:nvPr/>
        </p:nvSpPr>
        <p:spPr bwMode="ltGray">
          <a:xfrm>
            <a:off x="7032104" y="4365104"/>
            <a:ext cx="2667980" cy="2520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All VSX nodes have their own control-plane</a:t>
            </a:r>
          </a:p>
        </p:txBody>
      </p:sp>
    </p:spTree>
    <p:extLst>
      <p:ext uri="{BB962C8B-B14F-4D97-AF65-F5344CB8AC3E}">
        <p14:creationId xmlns:p14="http://schemas.microsoft.com/office/powerpoint/2010/main" val="403181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sessions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Spine-2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39" y="1581912"/>
            <a:ext cx="6494673" cy="3323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6300F-6-spine2# show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all-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all summary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BGP Summary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Local AS               : 65001        BGP Router Identifier  : 192.168.1.2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Peers                  : 4            Log Neighbor Changes   : Yes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. Hold Time         : 180        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. Keep Alive        : 60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IPv4 Unicast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IPv6 Unicast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L2VPN EVPN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        Remote-AS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MsgRcvd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MsgSent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Up/Down Time State      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AdminStatus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192.168.1.3     65001       6075    7116    00h:02m:31s  Established   Up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192.168.1.4     65001       6014    7171    00h:02m:35s  Established   Up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192.168.1.5     65001       5947    7085    00h:02m:39s  Established   Up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192.168.1.6     65001       5963    6979    00h:02m:44s  Established   Up</a:t>
            </a:r>
          </a:p>
        </p:txBody>
      </p:sp>
      <p:sp>
        <p:nvSpPr>
          <p:cNvPr id="5" name="Rectangle 4"/>
          <p:cNvSpPr/>
          <p:nvPr/>
        </p:nvSpPr>
        <p:spPr bwMode="ltGray">
          <a:xfrm>
            <a:off x="7032104" y="4365104"/>
            <a:ext cx="2667980" cy="2520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All VSX nodes have their own control-plane</a:t>
            </a:r>
          </a:p>
        </p:txBody>
      </p:sp>
    </p:spTree>
    <p:extLst>
      <p:ext uri="{BB962C8B-B14F-4D97-AF65-F5344CB8AC3E}">
        <p14:creationId xmlns:p14="http://schemas.microsoft.com/office/powerpoint/2010/main" val="334211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sessions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Leaf1-A</a:t>
            </a:r>
          </a:p>
        </p:txBody>
      </p:sp>
      <p:sp>
        <p:nvSpPr>
          <p:cNvPr id="2" name="Rectangle 1"/>
          <p:cNvSpPr/>
          <p:nvPr/>
        </p:nvSpPr>
        <p:spPr>
          <a:xfrm>
            <a:off x="5087889" y="5877"/>
            <a:ext cx="4716524" cy="6771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show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all-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all summary</a:t>
            </a:r>
          </a:p>
          <a:p>
            <a:r>
              <a:rPr lang="en-US" sz="700" kern="0" dirty="0">
                <a:solidFill>
                  <a:prstClr val="black"/>
                </a:solidFill>
                <a:highlight>
                  <a:srgbClr val="FFFF00"/>
                </a:highlight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BGP Summary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Local AS               : 65001        BGP Router Identifier  : 192.168.1.3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Peers                  : 2            Log Neighbor Changes   : Yes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Hold Time         : 180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Keep Alive        : 60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Confederation Id       : 0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IPv4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IPv6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</a:t>
            </a:r>
            <a:r>
              <a:rPr lang="en-US" sz="700" kern="0" dirty="0">
                <a:solidFill>
                  <a:prstClr val="black"/>
                </a:solidFill>
                <a:highlight>
                  <a:srgbClr val="FFFF00"/>
                </a:highlight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L2VPN EVPN</a:t>
            </a:r>
            <a:endParaRPr lang="en-US" sz="1000" kern="0" dirty="0">
              <a:solidFill>
                <a:prstClr val="black"/>
              </a:solidFill>
              <a:highlight>
                <a:srgbClr val="FFFF00"/>
              </a:highlight>
              <a:latin typeface="Courier New" panose="02070309020205020404" pitchFamily="49" charset="0"/>
              <a:ea typeface="MS PGothic" panose="020B0600070205080204" pitchFamily="34" charset="-128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        Remote-AS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MsgRcvd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MsgSent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Up/Down Time State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AdminStatus</a:t>
            </a:r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192.168.1.1     65001       139     108     01h:16m:30s  Established   Up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192.168.1.2     65001       137     110     01h:16m:25s  Established   Up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kern="0" dirty="0">
                <a:solidFill>
                  <a:prstClr val="black"/>
                </a:solidFill>
                <a:highlight>
                  <a:srgbClr val="FFFF00"/>
                </a:highlight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VRF : SERVICES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BGP Summary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Local AS               : 65001        BGP Router Identifier  : 192.168.1.3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Peers                  : 2            Log Neighbor Changes   : Yes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Hold Time         : 180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Keep Alive        : 60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Confederation Id       : 0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</a:t>
            </a:r>
            <a:r>
              <a:rPr lang="en-US" sz="700" kern="0" dirty="0">
                <a:solidFill>
                  <a:prstClr val="black"/>
                </a:solidFill>
                <a:highlight>
                  <a:srgbClr val="FFFF00"/>
                </a:highlight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IPv4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        Remote-AS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MsgRcvd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MsgSent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Up/Down Time State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AdminStatus</a:t>
            </a:r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192.168.4.0     65100       94      94      01h:16m:32s  Established   Up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192.168.150.1   65001       92      92      01h:16m:25s  Established   Up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IPv6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VRF : VRF1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BGP Summary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Local AS               : 65001        BGP Router Identifier  : 192.168.1.3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Peers                  : 0            Log Neighbor Changes   : Yes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Hold Time         : 180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Keep Alive        : 60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Confederation Id       : 0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IPv4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IPv6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VRF : VRF2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BGP Summary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Local AS               : 65001        BGP Router Identifier  : 192.168.1.3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Peers                  : 0            Log Neighbor Changes   : Yes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Hold Time         : 180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Keep Alive        : 60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Confederation Id       : 0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IPv4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IPv6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</p:txBody>
      </p:sp>
      <p:sp>
        <p:nvSpPr>
          <p:cNvPr id="5" name="Rectangle 4"/>
          <p:cNvSpPr/>
          <p:nvPr/>
        </p:nvSpPr>
        <p:spPr bwMode="ltGray">
          <a:xfrm>
            <a:off x="9624392" y="1810419"/>
            <a:ext cx="2268252" cy="2520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Each VSX node peers with all spines</a:t>
            </a:r>
          </a:p>
        </p:txBody>
      </p:sp>
      <p:sp>
        <p:nvSpPr>
          <p:cNvPr id="6" name="Rectangle 5"/>
          <p:cNvSpPr/>
          <p:nvPr/>
        </p:nvSpPr>
        <p:spPr bwMode="ltGray">
          <a:xfrm>
            <a:off x="9624392" y="3455290"/>
            <a:ext cx="1908212" cy="2520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VSX peer for SERVICES VRF</a:t>
            </a:r>
          </a:p>
        </p:txBody>
      </p:sp>
      <p:sp>
        <p:nvSpPr>
          <p:cNvPr id="7" name="Rectangle 6"/>
          <p:cNvSpPr/>
          <p:nvPr/>
        </p:nvSpPr>
        <p:spPr bwMode="ltGray">
          <a:xfrm>
            <a:off x="9624392" y="3144887"/>
            <a:ext cx="2412268" cy="2520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Campus Core peer for SERVICES VRF</a:t>
            </a:r>
          </a:p>
        </p:txBody>
      </p:sp>
    </p:spTree>
    <p:extLst>
      <p:ext uri="{BB962C8B-B14F-4D97-AF65-F5344CB8AC3E}">
        <p14:creationId xmlns:p14="http://schemas.microsoft.com/office/powerpoint/2010/main" val="62970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sessions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Leaf1-B</a:t>
            </a:r>
          </a:p>
        </p:txBody>
      </p:sp>
      <p:sp>
        <p:nvSpPr>
          <p:cNvPr id="2" name="Rectangle 1"/>
          <p:cNvSpPr/>
          <p:nvPr/>
        </p:nvSpPr>
        <p:spPr>
          <a:xfrm>
            <a:off x="5087889" y="5877"/>
            <a:ext cx="4716524" cy="6771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8325-2# show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all-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all summary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BGP Summary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Local AS               : 65001        BGP Router Identifier  : 192.168.1.4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Peers                  : 2            Log Neighbor Changes   : Yes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Hold Time         : 180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Keep Alive        : 60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Confederation Id       : 0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IPv4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IPv6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L2VPN EVPN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        Remote-AS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MsgRcvd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MsgSent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Up/Down Time State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AdminStatus</a:t>
            </a:r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192.168.1.1     65001       149     112     01h:19m:38s  Established   Up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192.168.1.2     65001       153     111     01h:19m:34s  Established   Up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VRF : SERVICES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BGP Summary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Local AS               : 65001        BGP Router Identifier  : 192.168.1.4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Peers                  : 2            Log Neighbor Changes   : Yes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Hold Time         : 180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Keep Alive        : 60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Confederation Id       : 0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IPv4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        Remote-AS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MsgRcvd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MsgSent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Up/Down Time State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AdminStatus</a:t>
            </a:r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192.168.4.2     65100       103     98      01h:19m:47s  Established   Up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192.168.150.0   65001       96      96      01h:19m:40s  Established   Up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IPv6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VRF : VRF1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BGP Summary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Local AS               : 65001        BGP Router Identifier  : 192.168.1.4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Peers                  : 0            Log Neighbor Changes   : Yes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Hold Time         : 180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Keep Alive        : 60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Confederation Id       : 0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IPv4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IPv6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VRF : VRF2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BGP Summary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Local AS               : 65001        BGP Router Identifier  : 192.168.1.4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Peers                  : 0            Log Neighbor Changes   : Yes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Hold Time         : 180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 Keep Alive        : 60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Confederation Id       : 0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IPv4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IPv6 Unicast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</p:txBody>
      </p:sp>
      <p:sp>
        <p:nvSpPr>
          <p:cNvPr id="5" name="Rectangle 4"/>
          <p:cNvSpPr/>
          <p:nvPr/>
        </p:nvSpPr>
        <p:spPr bwMode="ltGray">
          <a:xfrm>
            <a:off x="9624392" y="1810419"/>
            <a:ext cx="2268252" cy="2520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Each VSX node peers with all spines</a:t>
            </a:r>
          </a:p>
        </p:txBody>
      </p:sp>
      <p:sp>
        <p:nvSpPr>
          <p:cNvPr id="6" name="Rectangle 5"/>
          <p:cNvSpPr/>
          <p:nvPr/>
        </p:nvSpPr>
        <p:spPr bwMode="ltGray">
          <a:xfrm>
            <a:off x="9624392" y="3455290"/>
            <a:ext cx="1908212" cy="2520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VSX peer for SERVICES VRF</a:t>
            </a:r>
          </a:p>
        </p:txBody>
      </p:sp>
      <p:sp>
        <p:nvSpPr>
          <p:cNvPr id="7" name="Rectangle 6"/>
          <p:cNvSpPr/>
          <p:nvPr/>
        </p:nvSpPr>
        <p:spPr bwMode="ltGray">
          <a:xfrm>
            <a:off x="9624392" y="3144887"/>
            <a:ext cx="2412268" cy="2520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Campus Core peer for SERVICES VRF</a:t>
            </a:r>
          </a:p>
        </p:txBody>
      </p:sp>
    </p:spTree>
    <p:extLst>
      <p:ext uri="{BB962C8B-B14F-4D97-AF65-F5344CB8AC3E}">
        <p14:creationId xmlns:p14="http://schemas.microsoft.com/office/powerpoint/2010/main" val="368396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sessions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Campus Cores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39" y="1581912"/>
            <a:ext cx="5918609" cy="2062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8400-1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# show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SERVICES all summary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SERVICES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BGP Summary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Local AS               : 65100        BGP Router Identifier  : 192.168.2.1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Peers                  : 2            Log Neighbor Changes   : Yes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. Hold Time         : 180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. Keep Alive        : 60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IPv4 Unicast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        Remote-AS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MsgRcvd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MsgSent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Up/Down Time State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AdminStatus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192.168.4.1     65001       12951   12931   17h:25m:31s  Established   Up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192.168.200.5   65100       11688   11675   00m:01w:00d  Established   Up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IPv6 Unicast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</p:txBody>
      </p:sp>
      <p:sp>
        <p:nvSpPr>
          <p:cNvPr id="6" name="Rectangle 5"/>
          <p:cNvSpPr/>
          <p:nvPr/>
        </p:nvSpPr>
        <p:spPr bwMode="ltGray">
          <a:xfrm>
            <a:off x="5752373" y="1654063"/>
            <a:ext cx="684076" cy="2520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Core-1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439" y="3969060"/>
            <a:ext cx="5918609" cy="2062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8400-2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# show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SERVICES all summary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SERVICES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BGP Summary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Local AS               : 65100        BGP Router Identifier  : 192.168.2.1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Peers                  : 2            Log Neighbor Changes   : Yes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. Hold Time         : 180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. Keep Alive        : 60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IPv4 Unicast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        Remote-AS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MsgRcvd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MsgSent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Up/Down Time State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AdminStatus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192.168.4.1     65001       12951   12931   17h:25m:31s  Established   Up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192.168.200.5   65100       11688   11675   00m:01w:00d  Established   Up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Address-family : IPv6 Unicast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</a:t>
            </a:r>
          </a:p>
        </p:txBody>
      </p:sp>
      <p:sp>
        <p:nvSpPr>
          <p:cNvPr id="8" name="Rectangle 7"/>
          <p:cNvSpPr/>
          <p:nvPr/>
        </p:nvSpPr>
        <p:spPr bwMode="ltGray">
          <a:xfrm>
            <a:off x="5752373" y="4041211"/>
            <a:ext cx="684076" cy="2520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Core-2</a:t>
            </a:r>
          </a:p>
        </p:txBody>
      </p:sp>
      <p:sp>
        <p:nvSpPr>
          <p:cNvPr id="9" name="Rectangle 8"/>
          <p:cNvSpPr/>
          <p:nvPr/>
        </p:nvSpPr>
        <p:spPr bwMode="ltGray">
          <a:xfrm>
            <a:off x="6094410" y="2815780"/>
            <a:ext cx="1153718" cy="2520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Leaf1-A peering</a:t>
            </a:r>
          </a:p>
        </p:txBody>
      </p:sp>
      <p:sp>
        <p:nvSpPr>
          <p:cNvPr id="10" name="Rectangle 9"/>
          <p:cNvSpPr/>
          <p:nvPr/>
        </p:nvSpPr>
        <p:spPr bwMode="ltGray">
          <a:xfrm>
            <a:off x="6094410" y="3122390"/>
            <a:ext cx="1153717" cy="2520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Core-2 peering</a:t>
            </a:r>
          </a:p>
        </p:txBody>
      </p:sp>
      <p:sp>
        <p:nvSpPr>
          <p:cNvPr id="11" name="Rectangle 10"/>
          <p:cNvSpPr/>
          <p:nvPr/>
        </p:nvSpPr>
        <p:spPr bwMode="ltGray">
          <a:xfrm>
            <a:off x="6099565" y="5210622"/>
            <a:ext cx="1148562" cy="2520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Leaf1-A peering</a:t>
            </a:r>
          </a:p>
        </p:txBody>
      </p:sp>
      <p:sp>
        <p:nvSpPr>
          <p:cNvPr id="12" name="Rectangle 11"/>
          <p:cNvSpPr/>
          <p:nvPr/>
        </p:nvSpPr>
        <p:spPr bwMode="ltGray">
          <a:xfrm>
            <a:off x="6099565" y="5517232"/>
            <a:ext cx="1148562" cy="2520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accent2"/>
                </a:solidFill>
              </a:rPr>
              <a:t>Core-1 peering</a:t>
            </a:r>
          </a:p>
        </p:txBody>
      </p:sp>
    </p:spTree>
    <p:extLst>
      <p:ext uri="{BB962C8B-B14F-4D97-AF65-F5344CB8AC3E}">
        <p14:creationId xmlns:p14="http://schemas.microsoft.com/office/powerpoint/2010/main" val="41463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EVPN route-types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051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sp>
        <p:nvSpPr>
          <p:cNvPr id="593" name="TextBox 592"/>
          <p:cNvSpPr txBox="1"/>
          <p:nvPr/>
        </p:nvSpPr>
        <p:spPr>
          <a:xfrm>
            <a:off x="5922375" y="6707422"/>
            <a:ext cx="11181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solidFill>
                  <a:srgbClr val="646569"/>
                </a:solidFill>
              </a:rPr>
              <a:t>ESXi</a:t>
            </a:r>
            <a:r>
              <a:rPr lang="en-US" sz="600" dirty="0">
                <a:solidFill>
                  <a:srgbClr val="646569"/>
                </a:solidFill>
              </a:rPr>
              <a:t>: 15.136.40.25</a:t>
            </a:r>
          </a:p>
        </p:txBody>
      </p:sp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5" name="Rounded Rectangle 594"/>
          <p:cNvSpPr/>
          <p:nvPr/>
        </p:nvSpPr>
        <p:spPr bwMode="ltGray">
          <a:xfrm>
            <a:off x="6593322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vmnic0</a:t>
            </a:r>
          </a:p>
        </p:txBody>
      </p: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0" name="Rounded Rectangle 599"/>
          <p:cNvSpPr/>
          <p:nvPr/>
        </p:nvSpPr>
        <p:spPr bwMode="ltGray">
          <a:xfrm>
            <a:off x="8016828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vmnic1</a:t>
            </a:r>
          </a:p>
        </p:txBody>
      </p: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5" name="Rounded Rectangle 604"/>
          <p:cNvSpPr/>
          <p:nvPr/>
        </p:nvSpPr>
        <p:spPr bwMode="ltGray">
          <a:xfrm>
            <a:off x="9249205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vmnic3</a:t>
            </a:r>
          </a:p>
        </p:txBody>
      </p: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0" name="Rounded Rectangle 609"/>
          <p:cNvSpPr/>
          <p:nvPr/>
        </p:nvSpPr>
        <p:spPr bwMode="ltGray">
          <a:xfrm>
            <a:off x="11189638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vmnic2</a:t>
            </a:r>
          </a:p>
        </p:txBody>
      </p: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6" name="Rounded Rectangle 665"/>
          <p:cNvSpPr/>
          <p:nvPr/>
        </p:nvSpPr>
        <p:spPr bwMode="ltGray">
          <a:xfrm>
            <a:off x="10213447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vmnic6</a:t>
            </a:r>
          </a:p>
        </p:txBody>
      </p: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" name="Rounded Rectangle 378"/>
          <p:cNvSpPr/>
          <p:nvPr/>
        </p:nvSpPr>
        <p:spPr bwMode="ltGray">
          <a:xfrm>
            <a:off x="6906891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vmnic0</a:t>
            </a:r>
          </a:p>
        </p:txBody>
      </p: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192.168.0.2/31</a:t>
            </a:r>
          </a:p>
        </p:txBody>
      </p:sp>
      <p:cxnSp>
        <p:nvCxnSpPr>
          <p:cNvPr id="606" name="Straight Connector 605"/>
          <p:cNvCxnSpPr/>
          <p:nvPr/>
        </p:nvCxnSpPr>
        <p:spPr>
          <a:xfrm>
            <a:off x="11342852" y="314507"/>
            <a:ext cx="300488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11342852" y="121977"/>
            <a:ext cx="30048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TextBox 613"/>
          <p:cNvSpPr txBox="1"/>
          <p:nvPr/>
        </p:nvSpPr>
        <p:spPr>
          <a:xfrm>
            <a:off x="11608045" y="-398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46569"/>
                </a:solidFill>
              </a:rPr>
              <a:t>L2 link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1608045" y="186703"/>
            <a:ext cx="629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9FD4C9">
                    <a:lumMod val="75000"/>
                  </a:srgbClr>
                </a:solidFill>
              </a:rPr>
              <a:t>L3 link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ltGray">
          <a:xfrm>
            <a:off x="6158744" y="6126128"/>
            <a:ext cx="682398" cy="61560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vubu2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00:50:56:8e:61:91</a:t>
            </a:r>
          </a:p>
        </p:txBody>
      </p:sp>
      <p:sp>
        <p:nvSpPr>
          <p:cNvPr id="673" name="Rectangle 672"/>
          <p:cNvSpPr/>
          <p:nvPr/>
        </p:nvSpPr>
        <p:spPr bwMode="ltGray">
          <a:xfrm>
            <a:off x="9284236" y="6126861"/>
            <a:ext cx="700672" cy="61560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vlinux27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00:50:56:86:2d:79</a:t>
            </a:r>
          </a:p>
        </p:txBody>
      </p:sp>
      <p:sp>
        <p:nvSpPr>
          <p:cNvPr id="676" name="TextBox 675"/>
          <p:cNvSpPr txBox="1"/>
          <p:nvPr/>
        </p:nvSpPr>
        <p:spPr>
          <a:xfrm>
            <a:off x="9067714" y="6707422"/>
            <a:ext cx="11181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solidFill>
                  <a:srgbClr val="646569"/>
                </a:solidFill>
              </a:rPr>
              <a:t>ESXi</a:t>
            </a:r>
            <a:r>
              <a:rPr lang="en-US" sz="600" dirty="0">
                <a:solidFill>
                  <a:srgbClr val="646569"/>
                </a:solidFill>
              </a:rPr>
              <a:t>: 15.136.40.23</a:t>
            </a:r>
          </a:p>
        </p:txBody>
      </p:sp>
      <p:sp>
        <p:nvSpPr>
          <p:cNvPr id="677" name="TextBox 676"/>
          <p:cNvSpPr txBox="1"/>
          <p:nvPr/>
        </p:nvSpPr>
        <p:spPr>
          <a:xfrm>
            <a:off x="10896600" y="6707422"/>
            <a:ext cx="11181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solidFill>
                  <a:srgbClr val="646569"/>
                </a:solidFill>
              </a:rPr>
              <a:t>ESXi</a:t>
            </a:r>
            <a:r>
              <a:rPr lang="en-US" sz="600" dirty="0">
                <a:solidFill>
                  <a:srgbClr val="646569"/>
                </a:solidFill>
              </a:rPr>
              <a:t>: 15.136.40.24</a:t>
            </a:r>
          </a:p>
        </p:txBody>
      </p:sp>
      <p:sp>
        <p:nvSpPr>
          <p:cNvPr id="678" name="Rectangle 677"/>
          <p:cNvSpPr/>
          <p:nvPr/>
        </p:nvSpPr>
        <p:spPr bwMode="ltGray">
          <a:xfrm>
            <a:off x="11129288" y="6136663"/>
            <a:ext cx="700672" cy="61560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vlinux5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12</a:t>
            </a:r>
          </a:p>
        </p:txBody>
      </p:sp>
      <p:sp>
        <p:nvSpPr>
          <p:cNvPr id="340" name="Rectangle 339"/>
          <p:cNvSpPr/>
          <p:nvPr/>
        </p:nvSpPr>
        <p:spPr bwMode="ltGray">
          <a:xfrm>
            <a:off x="8023391" y="6126128"/>
            <a:ext cx="700672" cy="61560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7818293" y="6707422"/>
            <a:ext cx="11181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solidFill>
                  <a:srgbClr val="646569"/>
                </a:solidFill>
              </a:rPr>
              <a:t>ESXi</a:t>
            </a:r>
            <a:r>
              <a:rPr lang="en-US" sz="600" dirty="0">
                <a:solidFill>
                  <a:srgbClr val="646569"/>
                </a:solidFill>
              </a:rPr>
              <a:t>: 15.136.40.25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vubu3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383" name="Rectangle 382"/>
          <p:cNvSpPr/>
          <p:nvPr/>
        </p:nvSpPr>
        <p:spPr bwMode="ltGray">
          <a:xfrm>
            <a:off x="6954114" y="6132311"/>
            <a:ext cx="700672" cy="61560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vubu4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 00:50:56:8e:4d:9c</a:t>
            </a:r>
          </a:p>
        </p:txBody>
      </p:sp>
      <p:sp>
        <p:nvSpPr>
          <p:cNvPr id="394" name="TextBox 393"/>
          <p:cNvSpPr txBox="1"/>
          <p:nvPr/>
        </p:nvSpPr>
        <p:spPr>
          <a:xfrm>
            <a:off x="6737592" y="6707422"/>
            <a:ext cx="11181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solidFill>
                  <a:srgbClr val="646569"/>
                </a:solidFill>
              </a:rPr>
              <a:t>ESXi</a:t>
            </a:r>
            <a:r>
              <a:rPr lang="en-US" sz="600" dirty="0">
                <a:solidFill>
                  <a:srgbClr val="646569"/>
                </a:solidFill>
              </a:rPr>
              <a:t>: 15.136.40.27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7" name="Rectangle 396"/>
          <p:cNvSpPr/>
          <p:nvPr/>
        </p:nvSpPr>
        <p:spPr bwMode="ltGray">
          <a:xfrm>
            <a:off x="10233028" y="6121776"/>
            <a:ext cx="700672" cy="61560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398" name="TextBox 397"/>
          <p:cNvSpPr txBox="1"/>
          <p:nvPr/>
        </p:nvSpPr>
        <p:spPr>
          <a:xfrm>
            <a:off x="10027930" y="6707422"/>
            <a:ext cx="11181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solidFill>
                  <a:srgbClr val="646569"/>
                </a:solidFill>
              </a:rPr>
              <a:t>ESXi</a:t>
            </a:r>
            <a:r>
              <a:rPr lang="en-US" sz="600" dirty="0">
                <a:solidFill>
                  <a:srgbClr val="646569"/>
                </a:solidFill>
              </a:rPr>
              <a:t>: 15.136.40.27</a:t>
            </a:r>
          </a:p>
        </p:txBody>
      </p:sp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vubu6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413" name="Rounded Rectangle 412"/>
          <p:cNvSpPr/>
          <p:nvPr/>
        </p:nvSpPr>
        <p:spPr bwMode="ltGray">
          <a:xfrm>
            <a:off x="8319926" y="445938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1/1/22</a:t>
            </a:r>
          </a:p>
        </p:txBody>
      </p:sp>
      <p:sp>
        <p:nvSpPr>
          <p:cNvPr id="539" name="TextBox 538"/>
          <p:cNvSpPr txBox="1"/>
          <p:nvPr/>
        </p:nvSpPr>
        <p:spPr>
          <a:xfrm>
            <a:off x="8329573" y="4832958"/>
            <a:ext cx="1118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46569"/>
                </a:solidFill>
              </a:rPr>
              <a:t>PCAP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15.136.40.98 #6</a:t>
            </a:r>
          </a:p>
        </p:txBody>
      </p:sp>
      <p:cxnSp>
        <p:nvCxnSpPr>
          <p:cNvPr id="540" name="Straight Connector 539"/>
          <p:cNvCxnSpPr/>
          <p:nvPr/>
        </p:nvCxnSpPr>
        <p:spPr>
          <a:xfrm flipH="1" flipV="1">
            <a:off x="8155179" y="4255308"/>
            <a:ext cx="604519" cy="670100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4" name="Rounded Rectangle 543"/>
          <p:cNvSpPr/>
          <p:nvPr/>
        </p:nvSpPr>
        <p:spPr bwMode="ltGray">
          <a:xfrm>
            <a:off x="8319926" y="445938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1/1/22</a:t>
            </a:r>
          </a:p>
        </p:txBody>
      </p:sp>
      <p:cxnSp>
        <p:nvCxnSpPr>
          <p:cNvPr id="545" name="Straight Connector 544"/>
          <p:cNvCxnSpPr/>
          <p:nvPr/>
        </p:nvCxnSpPr>
        <p:spPr>
          <a:xfrm flipV="1">
            <a:off x="5886144" y="4258763"/>
            <a:ext cx="1013574" cy="789059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" name="TextBox 570"/>
          <p:cNvSpPr txBox="1"/>
          <p:nvPr/>
        </p:nvSpPr>
        <p:spPr>
          <a:xfrm>
            <a:off x="5481092" y="4942947"/>
            <a:ext cx="1118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46569"/>
                </a:solidFill>
              </a:rPr>
              <a:t>PCAP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15.136.40.98 #2</a:t>
            </a:r>
          </a:p>
        </p:txBody>
      </p:sp>
      <p:cxnSp>
        <p:nvCxnSpPr>
          <p:cNvPr id="572" name="Straight Connector 571"/>
          <p:cNvCxnSpPr>
            <a:stCxn id="574" idx="1"/>
          </p:cNvCxnSpPr>
          <p:nvPr/>
        </p:nvCxnSpPr>
        <p:spPr>
          <a:xfrm flipH="1">
            <a:off x="9899384" y="2862390"/>
            <a:ext cx="1497493" cy="836354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4" name="TextBox 573"/>
          <p:cNvSpPr txBox="1"/>
          <p:nvPr/>
        </p:nvSpPr>
        <p:spPr>
          <a:xfrm>
            <a:off x="11396877" y="2723890"/>
            <a:ext cx="798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46569"/>
                </a:solidFill>
              </a:rPr>
              <a:t>PCAP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15.136.40.98 #3</a:t>
            </a:r>
          </a:p>
        </p:txBody>
      </p:sp>
      <p:cxnSp>
        <p:nvCxnSpPr>
          <p:cNvPr id="575" name="Straight Connector 574"/>
          <p:cNvCxnSpPr/>
          <p:nvPr/>
        </p:nvCxnSpPr>
        <p:spPr>
          <a:xfrm flipH="1">
            <a:off x="11154845" y="3305949"/>
            <a:ext cx="295982" cy="389340"/>
          </a:xfrm>
          <a:prstGeom prst="line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7" name="TextBox 576"/>
          <p:cNvSpPr txBox="1"/>
          <p:nvPr/>
        </p:nvSpPr>
        <p:spPr>
          <a:xfrm>
            <a:off x="11386794" y="3115150"/>
            <a:ext cx="798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46569"/>
                </a:solidFill>
              </a:rPr>
              <a:t>PCAP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15.136.40.98 #4</a:t>
            </a:r>
          </a:p>
        </p:txBody>
      </p:sp>
      <p:sp>
        <p:nvSpPr>
          <p:cNvPr id="578" name="Rounded Rectangle 577"/>
          <p:cNvSpPr/>
          <p:nvPr/>
        </p:nvSpPr>
        <p:spPr bwMode="ltGray">
          <a:xfrm>
            <a:off x="6355943" y="445684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1/1/40</a:t>
            </a:r>
          </a:p>
        </p:txBody>
      </p:sp>
      <p:sp>
        <p:nvSpPr>
          <p:cNvPr id="579" name="Rounded Rectangle 578"/>
          <p:cNvSpPr/>
          <p:nvPr/>
        </p:nvSpPr>
        <p:spPr bwMode="ltGray">
          <a:xfrm>
            <a:off x="11067993" y="298895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1/1/40</a:t>
            </a:r>
          </a:p>
        </p:txBody>
      </p:sp>
      <p:sp>
        <p:nvSpPr>
          <p:cNvPr id="580" name="Rounded Rectangle 579"/>
          <p:cNvSpPr/>
          <p:nvPr/>
        </p:nvSpPr>
        <p:spPr bwMode="ltGray">
          <a:xfrm>
            <a:off x="11298089" y="339634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1/1/40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8300"/>
                </a:solidFill>
              </a:rPr>
              <a:t>Set-up Details</a:t>
            </a: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206" name="Rounded Rectangle 205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sp>
        <p:nvSpPr>
          <p:cNvPr id="207" name="Rounded Rectangle 206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cxnSp>
        <p:nvCxnSpPr>
          <p:cNvPr id="200" name="Straight Connector 199"/>
          <p:cNvCxnSpPr/>
          <p:nvPr/>
        </p:nvCxnSpPr>
        <p:spPr>
          <a:xfrm>
            <a:off x="3210829" y="2764467"/>
            <a:ext cx="79670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Oval 200"/>
          <p:cNvSpPr/>
          <p:nvPr/>
        </p:nvSpPr>
        <p:spPr bwMode="ltGray">
          <a:xfrm>
            <a:off x="3547570" y="2558187"/>
            <a:ext cx="76694" cy="257337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9FD4C9">
                  <a:lumMod val="75000"/>
                </a:srgbClr>
              </a:solidFill>
            </a:endParaRPr>
          </a:p>
        </p:txBody>
      </p:sp>
      <p:cxnSp>
        <p:nvCxnSpPr>
          <p:cNvPr id="202" name="Straight Connector 201"/>
          <p:cNvCxnSpPr/>
          <p:nvPr/>
        </p:nvCxnSpPr>
        <p:spPr>
          <a:xfrm>
            <a:off x="3210829" y="2621806"/>
            <a:ext cx="77312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Rounded Rectangle 202"/>
          <p:cNvSpPr/>
          <p:nvPr/>
        </p:nvSpPr>
        <p:spPr bwMode="ltGray">
          <a:xfrm>
            <a:off x="3241563" y="2534836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204" name="Rounded Rectangle 203"/>
          <p:cNvSpPr/>
          <p:nvPr/>
        </p:nvSpPr>
        <p:spPr bwMode="ltGray">
          <a:xfrm>
            <a:off x="3241563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205" name="Rounded Rectangle 204"/>
          <p:cNvSpPr/>
          <p:nvPr/>
        </p:nvSpPr>
        <p:spPr bwMode="ltGray">
          <a:xfrm>
            <a:off x="3755405" y="2528888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208" name="Rounded Rectangle 207"/>
          <p:cNvSpPr/>
          <p:nvPr/>
        </p:nvSpPr>
        <p:spPr bwMode="ltGray">
          <a:xfrm>
            <a:off x="3755405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209" name="Rounded Rectangle 208"/>
          <p:cNvSpPr/>
          <p:nvPr/>
        </p:nvSpPr>
        <p:spPr bwMode="ltGray">
          <a:xfrm>
            <a:off x="3200400" y="2301518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LAG200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4480922" y="2360599"/>
            <a:ext cx="774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8400-2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192.168.2.2</a:t>
            </a:r>
          </a:p>
        </p:txBody>
      </p:sp>
      <p:grpSp>
        <p:nvGrpSpPr>
          <p:cNvPr id="211" name="Group 210"/>
          <p:cNvGrpSpPr/>
          <p:nvPr/>
        </p:nvGrpSpPr>
        <p:grpSpPr>
          <a:xfrm>
            <a:off x="3963846" y="2282612"/>
            <a:ext cx="541045" cy="562798"/>
            <a:chOff x="2255870" y="791793"/>
            <a:chExt cx="541045" cy="562798"/>
          </a:xfrm>
        </p:grpSpPr>
        <p:sp>
          <p:nvSpPr>
            <p:cNvPr id="212" name="Rounded Rectangle 21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13" name="Picture 2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214" name="Group 213"/>
          <p:cNvGrpSpPr/>
          <p:nvPr/>
        </p:nvGrpSpPr>
        <p:grpSpPr>
          <a:xfrm>
            <a:off x="2708385" y="2286067"/>
            <a:ext cx="541045" cy="562798"/>
            <a:chOff x="2255870" y="791793"/>
            <a:chExt cx="541045" cy="562798"/>
          </a:xfrm>
        </p:grpSpPr>
        <p:sp>
          <p:nvSpPr>
            <p:cNvPr id="215" name="Rounded Rectangle 21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16" name="Picture 2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220" name="Rounded Rectangle 219"/>
          <p:cNvSpPr/>
          <p:nvPr/>
        </p:nvSpPr>
        <p:spPr bwMode="ltGray">
          <a:xfrm>
            <a:off x="4590245" y="316408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221" name="Rounded Rectangle 220"/>
          <p:cNvSpPr/>
          <p:nvPr/>
        </p:nvSpPr>
        <p:spPr bwMode="ltGray">
          <a:xfrm>
            <a:off x="4676444" y="29427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cxnSp>
        <p:nvCxnSpPr>
          <p:cNvPr id="223" name="Straight Connector 222"/>
          <p:cNvCxnSpPr/>
          <p:nvPr/>
        </p:nvCxnSpPr>
        <p:spPr>
          <a:xfrm>
            <a:off x="2963783" y="2841271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4219244" y="2837816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Rounded Rectangle 224"/>
          <p:cNvSpPr/>
          <p:nvPr/>
        </p:nvSpPr>
        <p:spPr bwMode="ltGray">
          <a:xfrm>
            <a:off x="6208243" y="352421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226" name="Rounded Rectangle 225"/>
          <p:cNvSpPr/>
          <p:nvPr/>
        </p:nvSpPr>
        <p:spPr bwMode="ltGray">
          <a:xfrm>
            <a:off x="7544953" y="351703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227" name="Rounded Rectangle 226"/>
          <p:cNvSpPr/>
          <p:nvPr/>
        </p:nvSpPr>
        <p:spPr bwMode="ltGray">
          <a:xfrm>
            <a:off x="4575120" y="315648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228" name="Rounded Rectangle 227"/>
          <p:cNvSpPr/>
          <p:nvPr/>
        </p:nvSpPr>
        <p:spPr bwMode="ltGray">
          <a:xfrm>
            <a:off x="4661319" y="293511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grpSp>
        <p:nvGrpSpPr>
          <p:cNvPr id="229" name="Group 228"/>
          <p:cNvGrpSpPr/>
          <p:nvPr/>
        </p:nvGrpSpPr>
        <p:grpSpPr>
          <a:xfrm>
            <a:off x="2702157" y="3666427"/>
            <a:ext cx="541045" cy="562798"/>
            <a:chOff x="2255870" y="791793"/>
            <a:chExt cx="541045" cy="562798"/>
          </a:xfrm>
        </p:grpSpPr>
        <p:sp>
          <p:nvSpPr>
            <p:cNvPr id="230" name="Rounded Rectangle 229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31" name="Picture 2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232" name="TextBox 231"/>
          <p:cNvSpPr txBox="1"/>
          <p:nvPr/>
        </p:nvSpPr>
        <p:spPr>
          <a:xfrm>
            <a:off x="3177355" y="376305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15.136.40.244</a:t>
            </a:r>
          </a:p>
        </p:txBody>
      </p:sp>
      <p:cxnSp>
        <p:nvCxnSpPr>
          <p:cNvPr id="233" name="Straight Connector 232"/>
          <p:cNvCxnSpPr>
            <a:endCxn id="231" idx="0"/>
          </p:cNvCxnSpPr>
          <p:nvPr/>
        </p:nvCxnSpPr>
        <p:spPr>
          <a:xfrm>
            <a:off x="2955116" y="2848865"/>
            <a:ext cx="17564" cy="81756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Rounded Rectangle 221"/>
          <p:cNvSpPr/>
          <p:nvPr/>
        </p:nvSpPr>
        <p:spPr bwMode="ltGray">
          <a:xfrm>
            <a:off x="2841991" y="3069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1/1/9</a:t>
            </a:r>
          </a:p>
        </p:txBody>
      </p:sp>
      <p:sp>
        <p:nvSpPr>
          <p:cNvPr id="234" name="Content Placeholder 5"/>
          <p:cNvSpPr txBox="1">
            <a:spLocks/>
          </p:cNvSpPr>
          <p:nvPr/>
        </p:nvSpPr>
        <p:spPr>
          <a:xfrm>
            <a:off x="609600" y="4800961"/>
            <a:ext cx="5278607" cy="1639153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</a:rPr>
              <a:t>Details are given to better understand the output of the following show commands</a:t>
            </a:r>
          </a:p>
          <a:p>
            <a:pPr lvl="1"/>
            <a:r>
              <a:rPr lang="en-US" sz="1400" dirty="0">
                <a:solidFill>
                  <a:prstClr val="black"/>
                </a:solidFill>
              </a:rPr>
              <a:t>L0 and L1 IP addresses</a:t>
            </a:r>
          </a:p>
          <a:p>
            <a:pPr lvl="1"/>
            <a:r>
              <a:rPr lang="en-US" sz="1400" dirty="0">
                <a:solidFill>
                  <a:prstClr val="black"/>
                </a:solidFill>
              </a:rPr>
              <a:t>Virtual Machine IP and MAC addresses</a:t>
            </a:r>
          </a:p>
          <a:p>
            <a:pPr lvl="1"/>
            <a:r>
              <a:rPr lang="en-US" sz="1400" dirty="0">
                <a:solidFill>
                  <a:prstClr val="black"/>
                </a:solidFill>
              </a:rPr>
              <a:t>Interconnectivity subnet</a:t>
            </a:r>
          </a:p>
          <a:p>
            <a:pPr lvl="1"/>
            <a:r>
              <a:rPr lang="en-US" sz="1400" dirty="0">
                <a:solidFill>
                  <a:prstClr val="black"/>
                </a:solidFill>
              </a:rPr>
              <a:t>Traffic capture capability</a:t>
            </a:r>
          </a:p>
          <a:p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35" name="Picture 2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70" y="667415"/>
            <a:ext cx="570368" cy="570368"/>
          </a:xfrm>
          <a:prstGeom prst="rect">
            <a:avLst/>
          </a:prstGeom>
        </p:spPr>
      </p:pic>
      <p:sp>
        <p:nvSpPr>
          <p:cNvPr id="236" name="TextBox 235"/>
          <p:cNvSpPr txBox="1"/>
          <p:nvPr/>
        </p:nvSpPr>
        <p:spPr>
          <a:xfrm>
            <a:off x="7592740" y="814276"/>
            <a:ext cx="1118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err="1">
                <a:solidFill>
                  <a:srgbClr val="646569"/>
                </a:solidFill>
              </a:rPr>
              <a:t>ESXi</a:t>
            </a:r>
            <a:r>
              <a:rPr lang="en-US" sz="600" dirty="0">
                <a:solidFill>
                  <a:srgbClr val="646569"/>
                </a:solidFill>
              </a:rPr>
              <a:t>: 15.136.40.27</a:t>
            </a:r>
          </a:p>
          <a:p>
            <a:r>
              <a:rPr lang="en-US" sz="600" dirty="0">
                <a:solidFill>
                  <a:srgbClr val="646569"/>
                </a:solidFill>
              </a:rPr>
              <a:t>vubu7 : 192.168.3.242/29</a:t>
            </a:r>
          </a:p>
        </p:txBody>
      </p:sp>
      <p:cxnSp>
        <p:nvCxnSpPr>
          <p:cNvPr id="237" name="Straight Connector 236"/>
          <p:cNvCxnSpPr/>
          <p:nvPr/>
        </p:nvCxnSpPr>
        <p:spPr>
          <a:xfrm flipH="1">
            <a:off x="7501113" y="1157288"/>
            <a:ext cx="1300" cy="52749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Rounded Rectangle 237"/>
          <p:cNvSpPr/>
          <p:nvPr/>
        </p:nvSpPr>
        <p:spPr bwMode="ltGray">
          <a:xfrm>
            <a:off x="7305872" y="1203955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vmnic3</a:t>
            </a:r>
          </a:p>
        </p:txBody>
      </p:sp>
      <p:sp>
        <p:nvSpPr>
          <p:cNvPr id="239" name="Rounded Rectangle 238"/>
          <p:cNvSpPr/>
          <p:nvPr/>
        </p:nvSpPr>
        <p:spPr bwMode="ltGray">
          <a:xfrm>
            <a:off x="7406617" y="1656306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1/1/1</a:t>
            </a:r>
          </a:p>
        </p:txBody>
      </p:sp>
      <p:sp>
        <p:nvSpPr>
          <p:cNvPr id="240" name="Rounded Rectangle 239"/>
          <p:cNvSpPr/>
          <p:nvPr/>
        </p:nvSpPr>
        <p:spPr bwMode="ltGray">
          <a:xfrm>
            <a:off x="7238820" y="1435848"/>
            <a:ext cx="623278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192.168.3.240/29</a:t>
            </a:r>
          </a:p>
        </p:txBody>
      </p:sp>
      <p:sp>
        <p:nvSpPr>
          <p:cNvPr id="241" name="Rounded Rectangle 240"/>
          <p:cNvSpPr/>
          <p:nvPr/>
        </p:nvSpPr>
        <p:spPr bwMode="ltGray">
          <a:xfrm>
            <a:off x="5052537" y="332060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192.168.4.0/31</a:t>
            </a:r>
          </a:p>
        </p:txBody>
      </p:sp>
      <p:sp>
        <p:nvSpPr>
          <p:cNvPr id="242" name="Rounded Rectangle 241"/>
          <p:cNvSpPr/>
          <p:nvPr/>
        </p:nvSpPr>
        <p:spPr bwMode="ltGray">
          <a:xfrm>
            <a:off x="5684190" y="3140937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192.168.4.2/31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1891044" y="2353471"/>
            <a:ext cx="824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8400-1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192.168.2.1</a:t>
            </a:r>
          </a:p>
        </p:txBody>
      </p:sp>
    </p:spTree>
    <p:extLst>
      <p:ext uri="{BB962C8B-B14F-4D97-AF65-F5344CB8AC3E}">
        <p14:creationId xmlns:p14="http://schemas.microsoft.com/office/powerpoint/2010/main" val="538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decision tree reminder</a:t>
            </a:r>
          </a:p>
        </p:txBody>
      </p:sp>
      <p:sp>
        <p:nvSpPr>
          <p:cNvPr id="10" name="Subtitl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586075803"/>
              </p:ext>
            </p:extLst>
          </p:nvPr>
        </p:nvGraphicFramePr>
        <p:xfrm>
          <a:off x="609441" y="1499078"/>
          <a:ext cx="11193347" cy="49682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02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2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3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646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836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Step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BGP attribute / criteria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Attribute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type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Comment</a:t>
                      </a:r>
                    </a:p>
                  </a:txBody>
                  <a:tcPr marL="121944" marR="121944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191">
                <a:tc>
                  <a:txBody>
                    <a:bodyPr/>
                    <a:lstStyle/>
                    <a:p>
                      <a:r>
                        <a:rPr lang="en-US" sz="1500" dirty="0"/>
                        <a:t>1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next hop reachability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l"/>
                      <a:endParaRPr lang="en-US" sz="1500" dirty="0"/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Next-hop</a:t>
                      </a:r>
                      <a:r>
                        <a:rPr lang="en-US" sz="1500" baseline="0" dirty="0"/>
                        <a:t> in routing table (ex: in OSPF)</a:t>
                      </a:r>
                      <a:endParaRPr lang="en-US" sz="1500" dirty="0"/>
                    </a:p>
                  </a:txBody>
                  <a:tcPr marL="121944" marR="121944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19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2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highest </a:t>
                      </a:r>
                      <a:r>
                        <a:rPr lang="en-US" sz="1500" baseline="0" dirty="0"/>
                        <a:t>weight</a:t>
                      </a:r>
                      <a:endParaRPr lang="en-US" sz="1500" dirty="0"/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proprietary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local to router</a:t>
                      </a:r>
                    </a:p>
                  </a:txBody>
                  <a:tcPr marL="121944" marR="121944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315">
                <a:tc>
                  <a:txBody>
                    <a:bodyPr/>
                    <a:lstStyle/>
                    <a:p>
                      <a:r>
                        <a:rPr lang="en-US" sz="1500" dirty="0"/>
                        <a:t>3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highest local-preference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discretionary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Globally defined within</a:t>
                      </a:r>
                      <a:r>
                        <a:rPr lang="en-US" sz="1500" baseline="0" dirty="0"/>
                        <a:t> the AS. Default LP=100</a:t>
                      </a:r>
                      <a:endParaRPr lang="en-US" sz="1500" dirty="0"/>
                    </a:p>
                  </a:txBody>
                  <a:tcPr marL="121944" marR="121944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315">
                <a:tc>
                  <a:txBody>
                    <a:bodyPr/>
                    <a:lstStyle/>
                    <a:p>
                      <a:r>
                        <a:rPr lang="en-US" sz="1500" dirty="0"/>
                        <a:t>4</a:t>
                      </a:r>
                    </a:p>
                  </a:txBody>
                  <a:tcPr marL="121944" marR="121944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router</a:t>
                      </a:r>
                      <a:r>
                        <a:rPr lang="en-US" sz="1500" baseline="0" dirty="0"/>
                        <a:t> originated</a:t>
                      </a:r>
                      <a:endParaRPr lang="en-US" sz="1500" dirty="0"/>
                    </a:p>
                  </a:txBody>
                  <a:tcPr marL="121944" marR="121944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/>
                    </a:p>
                  </a:txBody>
                  <a:tcPr marL="121944" marR="121944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route</a:t>
                      </a:r>
                      <a:r>
                        <a:rPr lang="en-US" sz="1500" baseline="0" dirty="0"/>
                        <a:t> locally originated by itself</a:t>
                      </a:r>
                      <a:br>
                        <a:rPr lang="en-US" sz="1500" baseline="0" dirty="0"/>
                      </a:br>
                      <a:r>
                        <a:rPr lang="en-US" sz="1500" baseline="0" dirty="0"/>
                        <a:t>(like redistribution or route leaking)</a:t>
                      </a:r>
                      <a:endParaRPr lang="en-US" sz="1500" dirty="0"/>
                    </a:p>
                  </a:txBody>
                  <a:tcPr marL="121944" marR="121944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39">
                <a:tc>
                  <a:txBody>
                    <a:bodyPr/>
                    <a:lstStyle/>
                    <a:p>
                      <a:r>
                        <a:rPr lang="en-US" sz="1500" dirty="0"/>
                        <a:t>5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shortest AS-PATH length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Mandatory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Can be skipped with </a:t>
                      </a:r>
                      <a:r>
                        <a:rPr lang="en-US" sz="1500" dirty="0" err="1"/>
                        <a:t>bgp</a:t>
                      </a:r>
                      <a:r>
                        <a:rPr lang="en-US" sz="1500" dirty="0"/>
                        <a:t> </a:t>
                      </a:r>
                      <a:r>
                        <a:rPr lang="en-US" sz="1500" dirty="0" err="1"/>
                        <a:t>bestpath</a:t>
                      </a:r>
                      <a:r>
                        <a:rPr lang="en-US" sz="1500" dirty="0"/>
                        <a:t> as-path</a:t>
                      </a:r>
                      <a:r>
                        <a:rPr lang="en-US" sz="1500" baseline="0" dirty="0"/>
                        <a:t> ignore.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Selection</a:t>
                      </a:r>
                      <a:r>
                        <a:rPr lang="en-US" sz="1500" baseline="0" dirty="0"/>
                        <a:t> can be stopped with </a:t>
                      </a:r>
                      <a:r>
                        <a:rPr lang="en-US" sz="1500" dirty="0" err="1"/>
                        <a:t>bgp</a:t>
                      </a:r>
                      <a:r>
                        <a:rPr lang="en-US" sz="1500" dirty="0"/>
                        <a:t> </a:t>
                      </a:r>
                      <a:r>
                        <a:rPr lang="en-US" sz="1500" dirty="0" err="1"/>
                        <a:t>bestpath</a:t>
                      </a:r>
                      <a:r>
                        <a:rPr lang="en-US" sz="1500" dirty="0"/>
                        <a:t> as-path</a:t>
                      </a:r>
                      <a:r>
                        <a:rPr lang="en-US" sz="1500" baseline="0" dirty="0"/>
                        <a:t> multipath-relax</a:t>
                      </a:r>
                      <a:endParaRPr lang="en-US" sz="1500" dirty="0"/>
                    </a:p>
                  </a:txBody>
                  <a:tcPr marL="121944" marR="121944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191">
                <a:tc>
                  <a:txBody>
                    <a:bodyPr/>
                    <a:lstStyle/>
                    <a:p>
                      <a:r>
                        <a:rPr lang="en-US" sz="1500" dirty="0"/>
                        <a:t>6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lowest origin type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Mandatory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IGP &lt; EGP &lt; incomplete</a:t>
                      </a:r>
                    </a:p>
                  </a:txBody>
                  <a:tcPr marL="121944" marR="121944" marT="60960" marB="609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39">
                <a:tc>
                  <a:txBody>
                    <a:bodyPr/>
                    <a:lstStyle/>
                    <a:p>
                      <a:r>
                        <a:rPr lang="en-US" sz="1500" dirty="0"/>
                        <a:t>7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/>
                        <a:t>lowest </a:t>
                      </a:r>
                      <a:r>
                        <a:rPr lang="en-US" sz="1500" b="1" dirty="0"/>
                        <a:t>M</a:t>
                      </a:r>
                      <a:r>
                        <a:rPr lang="en-US" sz="1500" dirty="0"/>
                        <a:t>ulti-</a:t>
                      </a:r>
                      <a:r>
                        <a:rPr lang="en-US" sz="1500" b="1" dirty="0"/>
                        <a:t>E</a:t>
                      </a:r>
                      <a:r>
                        <a:rPr lang="en-US" sz="1500" dirty="0"/>
                        <a:t>xit-</a:t>
                      </a:r>
                      <a:r>
                        <a:rPr lang="en-US" sz="1500" b="1" dirty="0"/>
                        <a:t>D</a:t>
                      </a:r>
                      <a:r>
                        <a:rPr lang="en-US" sz="1500" dirty="0"/>
                        <a:t>iscriminator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Optional non-transitive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MEDs</a:t>
                      </a:r>
                      <a:r>
                        <a:rPr lang="en-US" sz="1500" baseline="0" dirty="0"/>
                        <a:t> are compared if routes came from the same remote AS or if </a:t>
                      </a:r>
                      <a:r>
                        <a:rPr lang="en-US" sz="1500" baseline="0" dirty="0" err="1"/>
                        <a:t>bgp</a:t>
                      </a:r>
                      <a:r>
                        <a:rPr lang="en-US" sz="1500" baseline="0" dirty="0"/>
                        <a:t> always-compare-med is enabled</a:t>
                      </a:r>
                      <a:endParaRPr lang="en-US" sz="1500" dirty="0"/>
                    </a:p>
                  </a:txBody>
                  <a:tcPr marL="121944" marR="121944" marT="60960" marB="6096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315">
                <a:tc>
                  <a:txBody>
                    <a:bodyPr/>
                    <a:lstStyle/>
                    <a:p>
                      <a:r>
                        <a:rPr lang="en-US" sz="1500" dirty="0"/>
                        <a:t>8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eBGP</a:t>
                      </a:r>
                      <a:r>
                        <a:rPr lang="en-US" sz="1500" dirty="0"/>
                        <a:t> preferred</a:t>
                      </a:r>
                      <a:r>
                        <a:rPr lang="en-US" sz="1500" baseline="0" dirty="0"/>
                        <a:t> over </a:t>
                      </a:r>
                      <a:r>
                        <a:rPr lang="en-US" sz="1500" baseline="0" dirty="0" err="1"/>
                        <a:t>iBGP</a:t>
                      </a:r>
                      <a:r>
                        <a:rPr lang="en-US" sz="1500" baseline="0" dirty="0"/>
                        <a:t> or confederation</a:t>
                      </a:r>
                      <a:endParaRPr lang="en-US" sz="1500" dirty="0"/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/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aseline="0" dirty="0"/>
                        <a:t>confederation paths are treated as </a:t>
                      </a:r>
                      <a:r>
                        <a:rPr lang="en-US" sz="1500" baseline="0" dirty="0" err="1"/>
                        <a:t>iBGP</a:t>
                      </a:r>
                      <a:endParaRPr lang="en-US" sz="1500" dirty="0"/>
                    </a:p>
                  </a:txBody>
                  <a:tcPr marL="121944" marR="121944" marT="60960" marB="6096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643">
                <a:tc>
                  <a:txBody>
                    <a:bodyPr/>
                    <a:lstStyle/>
                    <a:p>
                      <a:r>
                        <a:rPr lang="en-US" sz="1500" dirty="0"/>
                        <a:t>9</a:t>
                      </a:r>
                    </a:p>
                  </a:txBody>
                  <a:tcPr marL="121944" marR="121944" marT="60960" marB="6096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lowest IGP cost to the BGP</a:t>
                      </a:r>
                      <a:r>
                        <a:rPr lang="en-US" sz="1500" baseline="0" dirty="0"/>
                        <a:t> next-hop</a:t>
                      </a:r>
                      <a:endParaRPr lang="en-US" sz="1500" dirty="0"/>
                    </a:p>
                  </a:txBody>
                  <a:tcPr marL="121944" marR="121944" marT="60960" marB="6096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500" dirty="0"/>
                    </a:p>
                  </a:txBody>
                  <a:tcPr marL="121944" marR="121944" marT="60960" marB="6096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closest IGP neighbor</a:t>
                      </a:r>
                    </a:p>
                  </a:txBody>
                  <a:tcPr marL="121944" marR="121944" marT="60960" marB="6096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1221205" y="2232737"/>
            <a:ext cx="0" cy="416346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21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decision tree reminder</a:t>
            </a:r>
          </a:p>
        </p:txBody>
      </p:sp>
      <p:sp>
        <p:nvSpPr>
          <p:cNvPr id="10" name="Subtitl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Cont.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985670292"/>
              </p:ext>
            </p:extLst>
          </p:nvPr>
        </p:nvGraphicFramePr>
        <p:xfrm>
          <a:off x="609441" y="1499078"/>
          <a:ext cx="11193347" cy="27736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02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2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3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646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836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Step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BGP attribute / criteria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Attribute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type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Comment</a:t>
                      </a:r>
                    </a:p>
                  </a:txBody>
                  <a:tcPr marL="121944" marR="121944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191">
                <a:tc>
                  <a:txBody>
                    <a:bodyPr/>
                    <a:lstStyle/>
                    <a:p>
                      <a:r>
                        <a:rPr lang="en-US" sz="1500" dirty="0"/>
                        <a:t>10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Oldest </a:t>
                      </a:r>
                      <a:r>
                        <a:rPr lang="en-US" sz="1500" dirty="0" err="1"/>
                        <a:t>eBGP</a:t>
                      </a:r>
                      <a:r>
                        <a:rPr lang="en-US" sz="1500" dirty="0"/>
                        <a:t> route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N/A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most stable path</a:t>
                      </a:r>
                    </a:p>
                  </a:txBody>
                  <a:tcPr marL="121944" marR="121944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19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11</a:t>
                      </a:r>
                    </a:p>
                  </a:txBody>
                  <a:tcPr marL="121944" marR="121944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lowest router ID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OR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lowest originator ID (in case of RR)</a:t>
                      </a:r>
                    </a:p>
                  </a:txBody>
                  <a:tcPr marL="121944" marR="121944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Mandatory</a:t>
                      </a:r>
                    </a:p>
                  </a:txBody>
                  <a:tcPr marL="121944" marR="121944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500" dirty="0"/>
                    </a:p>
                  </a:txBody>
                  <a:tcPr marL="121944" marR="121944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315">
                <a:tc>
                  <a:txBody>
                    <a:bodyPr/>
                    <a:lstStyle/>
                    <a:p>
                      <a:r>
                        <a:rPr lang="en-US" sz="1500" dirty="0"/>
                        <a:t>12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lowest cluster list length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Optional non-transitive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l"/>
                      <a:endParaRPr lang="en-US" sz="1500" dirty="0"/>
                    </a:p>
                  </a:txBody>
                  <a:tcPr marL="121944" marR="121944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315">
                <a:tc>
                  <a:txBody>
                    <a:bodyPr/>
                    <a:lstStyle/>
                    <a:p>
                      <a:r>
                        <a:rPr lang="en-US" sz="1500" dirty="0"/>
                        <a:t>13</a:t>
                      </a:r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lowest</a:t>
                      </a:r>
                      <a:r>
                        <a:rPr lang="en-US" sz="1600" baseline="0" dirty="0"/>
                        <a:t> BGP peer IP address</a:t>
                      </a:r>
                      <a:endParaRPr lang="en-US" sz="1500" dirty="0"/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/>
                    </a:p>
                  </a:txBody>
                  <a:tcPr marL="121944" marR="121944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IPv6 is preferred</a:t>
                      </a:r>
                      <a:r>
                        <a:rPr lang="en-US" sz="1500" baseline="0" dirty="0"/>
                        <a:t> over </a:t>
                      </a:r>
                      <a:r>
                        <a:rPr lang="en-US" sz="1500" dirty="0"/>
                        <a:t>IPv4</a:t>
                      </a:r>
                    </a:p>
                  </a:txBody>
                  <a:tcPr marL="121944" marR="121944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1170405" y="2222577"/>
            <a:ext cx="0" cy="196890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22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peering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Spine-1 and Spine-2 peering uptime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700808"/>
            <a:ext cx="6073930" cy="16927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show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summary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BGP Summary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Local AS               : 65001        BGP Router Identifier  : 192.168.1.1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Peers                  : 4            Log Neighbor Changes   : Yes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. Hold Time         : 180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. Keep Alive        : 60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        Remote-AS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MsgRcvd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MsgSent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Up/Down Time State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AdminStatus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192.168.1.3     65001       11583   11561   03d:01h:11m  Established   Up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192.168.1.4     65001       11551   11602   06d:22h:55m  Established   Up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192.168.1.5     65001       11556   11593   06d:22h:23m  Established   Up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192.168.1.6     65001       11555   11609   06d:22h:23m  Established   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RT2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440" y="3717032"/>
            <a:ext cx="6073930" cy="16927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6300F-6-spine2# show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summary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BGP Summary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Local AS               : 65001        BGP Router Identifier  : 192.168.1.1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Peers                  : 4            Log Neighbor Changes   : Yes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. Hold Time         : 180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. Keep Alive        : 60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Neighbor        Remote-AS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MsgRcvd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MsgSent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Up/Down Time State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AdminStatus</a:t>
            </a:r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192.168.1.3     65001       11600   11596   03d:01h:13m  Established   Up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192.168.1.4     65001       11562   11585   05d:01h:37m  Established   Up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192.168.1.5     65001       11567   11618   05d:01h:36m  Established   Up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192.168.1.6     65001       11568   11642   05d:01h:36m  Established   Up</a:t>
            </a:r>
          </a:p>
        </p:txBody>
      </p:sp>
      <p:sp>
        <p:nvSpPr>
          <p:cNvPr id="9" name="Line Callout 2 (Accent Bar) 8"/>
          <p:cNvSpPr/>
          <p:nvPr/>
        </p:nvSpPr>
        <p:spPr>
          <a:xfrm>
            <a:off x="7644172" y="2528900"/>
            <a:ext cx="4212468" cy="552172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62333"/>
              <a:gd name="adj6" fmla="val -8361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BGP peering has been reset on purpose to show use-case with VSX primary having uptime lower than secondary. Following data are captured after convergence.</a:t>
            </a:r>
          </a:p>
        </p:txBody>
      </p:sp>
    </p:spTree>
    <p:extLst>
      <p:ext uri="{BB962C8B-B14F-4D97-AF65-F5344CB8AC3E}">
        <p14:creationId xmlns:p14="http://schemas.microsoft.com/office/powerpoint/2010/main" val="115364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route-type 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Spine-1</a:t>
            </a:r>
            <a:r>
              <a:rPr lang="en-US" dirty="0"/>
              <a:t>: RT3 - inclusive multicast route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6767840" cy="46474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3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[3]:[0]:[192.168.11.3]   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[3]:[0]:[192.168.11.3]      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[3]:[0]:[192.168.11.3]   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[3]:[0]:[192.168.11.3]      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[3]:[0]:[192.168.11.3]   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[3]:[0]:[192.168.11.3]      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RT3 </a:t>
            </a:r>
          </a:p>
        </p:txBody>
      </p:sp>
      <p:sp>
        <p:nvSpPr>
          <p:cNvPr id="6" name="Rectangle 5"/>
          <p:cNvSpPr/>
          <p:nvPr/>
        </p:nvSpPr>
        <p:spPr>
          <a:xfrm>
            <a:off x="8040216" y="664419"/>
            <a:ext cx="389381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used for automatic discovery of VTEPs and dynamic establishment of VXLAN tunnels.</a:t>
            </a:r>
          </a:p>
        </p:txBody>
      </p:sp>
      <p:pic>
        <p:nvPicPr>
          <p:cNvPr id="499" name="Picture 4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097" y="2060848"/>
            <a:ext cx="4812903" cy="3818388"/>
          </a:xfrm>
          <a:prstGeom prst="rect">
            <a:avLst/>
          </a:prstGeom>
        </p:spPr>
      </p:pic>
      <p:sp>
        <p:nvSpPr>
          <p:cNvPr id="8" name="Left Bracket 7"/>
          <p:cNvSpPr/>
          <p:nvPr/>
        </p:nvSpPr>
        <p:spPr>
          <a:xfrm>
            <a:off x="569220" y="3212976"/>
            <a:ext cx="76806" cy="866872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ket 9"/>
          <p:cNvSpPr/>
          <p:nvPr/>
        </p:nvSpPr>
        <p:spPr>
          <a:xfrm>
            <a:off x="569220" y="5219609"/>
            <a:ext cx="76806" cy="866872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ket 10"/>
          <p:cNvSpPr/>
          <p:nvPr/>
        </p:nvSpPr>
        <p:spPr>
          <a:xfrm>
            <a:off x="569220" y="4213960"/>
            <a:ext cx="76806" cy="368839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ket 11"/>
          <p:cNvSpPr/>
          <p:nvPr/>
        </p:nvSpPr>
        <p:spPr>
          <a:xfrm>
            <a:off x="569220" y="4723554"/>
            <a:ext cx="76806" cy="368839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16000" y="3320988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673" y="3251901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6" name="Line Callout 2 (Accent Bar) 15"/>
          <p:cNvSpPr/>
          <p:nvPr/>
        </p:nvSpPr>
        <p:spPr>
          <a:xfrm>
            <a:off x="8076220" y="1299734"/>
            <a:ext cx="3024336" cy="680149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314083"/>
              <a:gd name="adj6" fmla="val -192082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Two RT3 entries from each logical VSX VTEP:</a:t>
            </a:r>
          </a:p>
          <a:p>
            <a:pPr marL="171450" lvl="0" indent="-171450">
              <a:buFontTx/>
              <a:buChar char="-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coming from VSX primary</a:t>
            </a:r>
            <a:b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</a:b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(preferred due to lowest router-ID)</a:t>
            </a:r>
          </a:p>
          <a:p>
            <a:pPr marL="171450" lvl="0" indent="-171450">
              <a:buFontTx/>
              <a:buChar char="-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coming from VSX secondary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16000" y="3812118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673" y="3743031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65959" y="3537277"/>
            <a:ext cx="6735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  <a:cs typeface="Courier New" panose="02070309020205020404" pitchFamily="49" charset="0"/>
              </a:rPr>
              <a:t>VNI 10010</a:t>
            </a:r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40216" y="127852"/>
            <a:ext cx="2551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RT3 RD =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VTEP_L1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:VLAN-ID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813130" y="1570378"/>
            <a:ext cx="76625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Same RD</a:t>
            </a:r>
          </a:p>
        </p:txBody>
      </p:sp>
    </p:spTree>
    <p:extLst>
      <p:ext uri="{BB962C8B-B14F-4D97-AF65-F5344CB8AC3E}">
        <p14:creationId xmlns:p14="http://schemas.microsoft.com/office/powerpoint/2010/main" val="44708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route-type 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Leaf1-A</a:t>
            </a:r>
            <a:r>
              <a:rPr lang="en-US" dirty="0"/>
              <a:t> (VSX lowest router-ID)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6782704" cy="4278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show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3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192.168.1.3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RT3 </a:t>
            </a:r>
          </a:p>
        </p:txBody>
      </p:sp>
      <p:sp>
        <p:nvSpPr>
          <p:cNvPr id="6" name="Left Bracket 5"/>
          <p:cNvSpPr/>
          <p:nvPr/>
        </p:nvSpPr>
        <p:spPr>
          <a:xfrm>
            <a:off x="569220" y="3212976"/>
            <a:ext cx="86388" cy="755175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ket 6"/>
          <p:cNvSpPr/>
          <p:nvPr/>
        </p:nvSpPr>
        <p:spPr>
          <a:xfrm>
            <a:off x="569220" y="4905164"/>
            <a:ext cx="76806" cy="866872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569220" y="4043612"/>
            <a:ext cx="76806" cy="332736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/>
          <p:cNvSpPr/>
          <p:nvPr/>
        </p:nvSpPr>
        <p:spPr>
          <a:xfrm>
            <a:off x="569220" y="4464317"/>
            <a:ext cx="76806" cy="368839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ne Callout 2 (Accent Bar) 9"/>
          <p:cNvSpPr/>
          <p:nvPr/>
        </p:nvSpPr>
        <p:spPr>
          <a:xfrm>
            <a:off x="7788188" y="2168860"/>
            <a:ext cx="4176464" cy="864096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143223"/>
              <a:gd name="adj6" fmla="val -131892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single RT3 entry per VNI on local VTEP, locally originated, </a:t>
            </a: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. </a:t>
            </a:r>
          </a:p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No other entries because this entry is originated from the VSX node having the </a:t>
            </a:r>
            <a:r>
              <a:rPr lang="en-US" sz="1050" b="1" u="sng" dirty="0">
                <a:solidFill>
                  <a:schemeClr val="accent2"/>
                </a:solidFill>
                <a:cs typeface="Courier New" panose="02070309020205020404" pitchFamily="49" charset="0"/>
              </a:rPr>
              <a:t>lowest router-ID</a:t>
            </a: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. It is the best route (decision tree up to router-ID criteria) reflected by Route-Reflectors and not reflected back to the sourcing RR-client.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11" name="Line Callout 2 (Accent Bar) 10"/>
          <p:cNvSpPr/>
          <p:nvPr/>
        </p:nvSpPr>
        <p:spPr>
          <a:xfrm>
            <a:off x="7780312" y="3380884"/>
            <a:ext cx="3024336" cy="680149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58645"/>
              <a:gd name="adj6" fmla="val -181802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Two RT3 entries per VNI from remote VTEP:</a:t>
            </a:r>
          </a:p>
          <a:p>
            <a:pPr marL="171450" lvl="0" indent="-171450">
              <a:buFontTx/>
              <a:buChar char="-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reflected from RR1 (Spine-1)</a:t>
            </a:r>
            <a:b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</a:b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(preferred due to RR1 lowest originator-ID)</a:t>
            </a:r>
          </a:p>
          <a:p>
            <a:pPr marL="171450" lvl="0" indent="-171450">
              <a:buFontTx/>
              <a:buChar char="-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reflected from RR2 (Spine-2)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16000" y="3686423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673" y="3617336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16000" y="3335608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673" y="3266521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65959" y="3469980"/>
            <a:ext cx="6735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  <a:cs typeface="Courier New" panose="02070309020205020404" pitchFamily="49" charset="0"/>
              </a:rPr>
              <a:t>VNI 10010</a:t>
            </a:r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40216" y="127852"/>
            <a:ext cx="2551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RT3 RD =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VTEP_L1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:VLAN-ID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9416" y="3335608"/>
            <a:ext cx="108012" cy="127001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591609" y="2204864"/>
            <a:ext cx="987774" cy="16384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667727" y="3626812"/>
            <a:ext cx="76625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Same RD</a:t>
            </a:r>
          </a:p>
        </p:txBody>
      </p:sp>
    </p:spTree>
    <p:extLst>
      <p:ext uri="{BB962C8B-B14F-4D97-AF65-F5344CB8AC3E}">
        <p14:creationId xmlns:p14="http://schemas.microsoft.com/office/powerpoint/2010/main" val="297130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route-type 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Leaf1-B</a:t>
            </a:r>
            <a:r>
              <a:rPr lang="en-US" dirty="0"/>
              <a:t> (VSX highest router-ID)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6782704" cy="50167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8325-2# show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3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192.168.1.4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[3]:[0]:[192.168.11.3]   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[3]:[0]:[192.168.11.3]      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[3]:[0]:[192.168.11.3]   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[3]:[0]:[192.168.11.3]      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[3]:[0]:[192.168.11.3]   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[3]:[0]:[192.168.11.3]      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RT3 </a:t>
            </a:r>
          </a:p>
        </p:txBody>
      </p:sp>
      <p:sp>
        <p:nvSpPr>
          <p:cNvPr id="6" name="Left Bracket 5"/>
          <p:cNvSpPr/>
          <p:nvPr/>
        </p:nvSpPr>
        <p:spPr>
          <a:xfrm>
            <a:off x="569220" y="3212976"/>
            <a:ext cx="76806" cy="957426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ket 6"/>
          <p:cNvSpPr/>
          <p:nvPr/>
        </p:nvSpPr>
        <p:spPr>
          <a:xfrm>
            <a:off x="569220" y="5481228"/>
            <a:ext cx="76806" cy="866872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569220" y="4420972"/>
            <a:ext cx="76806" cy="368839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/>
          <p:cNvSpPr/>
          <p:nvPr/>
        </p:nvSpPr>
        <p:spPr>
          <a:xfrm>
            <a:off x="569220" y="5040381"/>
            <a:ext cx="76806" cy="260827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ne Callout 2 (Accent Bar) 9"/>
          <p:cNvSpPr/>
          <p:nvPr/>
        </p:nvSpPr>
        <p:spPr>
          <a:xfrm>
            <a:off x="7788188" y="2492896"/>
            <a:ext cx="3564396" cy="252028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361921"/>
              <a:gd name="adj6" fmla="val -155478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RT3 entry locally originated on the local VTEP, </a:t>
            </a: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best </a:t>
            </a:r>
            <a:endParaRPr lang="it-IT" sz="1050" dirty="0">
              <a:solidFill>
                <a:schemeClr val="accent1"/>
              </a:solidFill>
              <a:cs typeface="Courier New" panose="02070309020205020404" pitchFamily="49" charset="0"/>
            </a:endParaRPr>
          </a:p>
        </p:txBody>
      </p:sp>
      <p:sp>
        <p:nvSpPr>
          <p:cNvPr id="11" name="Line Callout 2 (Accent Bar) 10"/>
          <p:cNvSpPr/>
          <p:nvPr/>
        </p:nvSpPr>
        <p:spPr>
          <a:xfrm>
            <a:off x="7780312" y="4107999"/>
            <a:ext cx="3024336" cy="680149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-6783"/>
              <a:gd name="adj6" fmla="val -18220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Two RT3 entries per VNI from remote VTEP:</a:t>
            </a:r>
          </a:p>
          <a:p>
            <a:pPr marL="171450" lvl="0" indent="-171450">
              <a:buFontTx/>
              <a:buChar char="-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reflected from RR1 (Spine-1)</a:t>
            </a:r>
            <a:b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</a:b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(preferred due to RR1 lowest originator-ID)</a:t>
            </a:r>
          </a:p>
          <a:p>
            <a:pPr marL="171450" lvl="0" indent="-171450">
              <a:buFontTx/>
              <a:buChar char="-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reflected from RR2 (spine-2)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16000" y="3936611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673" y="3867524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16000" y="3312326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673" y="3243239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65959" y="3469980"/>
            <a:ext cx="6735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  <a:cs typeface="Courier New" panose="02070309020205020404" pitchFamily="49" charset="0"/>
              </a:rPr>
              <a:t>VNI 10010</a:t>
            </a:r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17" name="Line Callout 2 (Accent Bar) 16"/>
          <p:cNvSpPr/>
          <p:nvPr/>
        </p:nvSpPr>
        <p:spPr>
          <a:xfrm>
            <a:off x="7788188" y="2810875"/>
            <a:ext cx="4284476" cy="432363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159838"/>
              <a:gd name="adj6" fmla="val -12913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RT3 entry from the VSX peer (with lowest router-ID) of same the logical VSX VTEP, reflected by RR1 (Spine-1) 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19" name="Line Callout 2 (Accent Bar) 18"/>
          <p:cNvSpPr/>
          <p:nvPr/>
        </p:nvSpPr>
        <p:spPr>
          <a:xfrm>
            <a:off x="7788908" y="3375826"/>
            <a:ext cx="4284476" cy="377210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68023"/>
              <a:gd name="adj6" fmla="val -129143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RT3 entry from the VSX peer (with lowest router-ID) of same the logical VSX VTEP, reflected by RR2 (spine-2)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40216" y="127852"/>
            <a:ext cx="2551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RT3 RD =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VTEP_L1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:VLAN-ID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9416" y="3335608"/>
            <a:ext cx="108012" cy="127001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502459" y="2541414"/>
            <a:ext cx="987774" cy="16384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300602" y="2332801"/>
            <a:ext cx="76625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Same RD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658339" y="4371576"/>
            <a:ext cx="76625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Same RD</a:t>
            </a:r>
          </a:p>
        </p:txBody>
      </p:sp>
    </p:spTree>
    <p:extLst>
      <p:ext uri="{BB962C8B-B14F-4D97-AF65-F5344CB8AC3E}">
        <p14:creationId xmlns:p14="http://schemas.microsoft.com/office/powerpoint/2010/main" val="317961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EVPN route-type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Spine-1</a:t>
            </a:r>
            <a:r>
              <a:rPr lang="en-US" dirty="0"/>
              <a:t>: RT2 – MAC/IP route (hosts)</a:t>
            </a:r>
          </a:p>
        </p:txBody>
      </p:sp>
      <p:sp>
        <p:nvSpPr>
          <p:cNvPr id="2" name="Rectangle 1"/>
          <p:cNvSpPr/>
          <p:nvPr/>
        </p:nvSpPr>
        <p:spPr>
          <a:xfrm>
            <a:off x="67790" y="1370957"/>
            <a:ext cx="6073930" cy="54784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2895" y="724626"/>
            <a:ext cx="5904529" cy="6124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72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RT2 </a:t>
            </a:r>
          </a:p>
        </p:txBody>
      </p:sp>
      <p:sp>
        <p:nvSpPr>
          <p:cNvPr id="8" name="Rectangle 7"/>
          <p:cNvSpPr/>
          <p:nvPr/>
        </p:nvSpPr>
        <p:spPr>
          <a:xfrm>
            <a:off x="8040216" y="127852"/>
            <a:ext cx="2551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RT2 RD =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VTEP_L1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:VLAN-ID</a:t>
            </a:r>
          </a:p>
        </p:txBody>
      </p:sp>
      <p:sp>
        <p:nvSpPr>
          <p:cNvPr id="9" name="Right Arrow 8"/>
          <p:cNvSpPr/>
          <p:nvPr/>
        </p:nvSpPr>
        <p:spPr>
          <a:xfrm rot="10800000">
            <a:off x="2750282" y="2688183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6336" y="2628573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1" name="Line Callout 2 (Accent Bar) 10"/>
          <p:cNvSpPr/>
          <p:nvPr/>
        </p:nvSpPr>
        <p:spPr>
          <a:xfrm>
            <a:off x="6851478" y="646582"/>
            <a:ext cx="3024336" cy="680149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320155"/>
              <a:gd name="adj6" fmla="val -144461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Two RT2 entries from each logical VSX VTEP:</a:t>
            </a:r>
          </a:p>
          <a:p>
            <a:pPr marL="171450" lvl="0" indent="-171450">
              <a:buFontTx/>
              <a:buChar char="-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coming from VSX primary</a:t>
            </a:r>
            <a:b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</a:b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(preferred due to lowest router-ID)</a:t>
            </a:r>
          </a:p>
          <a:p>
            <a:pPr marL="171450" lvl="0" indent="-171450">
              <a:buFontTx/>
              <a:buChar char="-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coming from VSX secondary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88388" y="917226"/>
            <a:ext cx="76625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Same RD</a:t>
            </a:r>
          </a:p>
        </p:txBody>
      </p:sp>
      <p:sp>
        <p:nvSpPr>
          <p:cNvPr id="13" name="Line Callout 2 (Accent Bar) 12"/>
          <p:cNvSpPr/>
          <p:nvPr/>
        </p:nvSpPr>
        <p:spPr>
          <a:xfrm>
            <a:off x="5302221" y="115922"/>
            <a:ext cx="2321504" cy="396044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718823"/>
              <a:gd name="adj6" fmla="val -135382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MAC only route-type 2: mandatory</a:t>
            </a:r>
          </a:p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MAC-IP route-type 2: optional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22894" y="6597352"/>
            <a:ext cx="1652097" cy="154184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7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EVPN route-type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Spine-1</a:t>
            </a:r>
            <a:r>
              <a:rPr lang="en-US" dirty="0"/>
              <a:t>: RT2 – MAC/IP route (hosts)</a:t>
            </a:r>
          </a:p>
        </p:txBody>
      </p:sp>
      <p:sp>
        <p:nvSpPr>
          <p:cNvPr id="2" name="Rectangle 1"/>
          <p:cNvSpPr/>
          <p:nvPr/>
        </p:nvSpPr>
        <p:spPr>
          <a:xfrm>
            <a:off x="67790" y="1807369"/>
            <a:ext cx="6073930" cy="4616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2895" y="1447800"/>
            <a:ext cx="5904529" cy="5262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60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RT2 </a:t>
            </a:r>
          </a:p>
        </p:txBody>
      </p:sp>
      <p:sp>
        <p:nvSpPr>
          <p:cNvPr id="8" name="Rectangle 7"/>
          <p:cNvSpPr/>
          <p:nvPr/>
        </p:nvSpPr>
        <p:spPr>
          <a:xfrm>
            <a:off x="8040216" y="127852"/>
            <a:ext cx="2551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RT2 RD =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VTEP_L1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:VLAN-ID</a:t>
            </a:r>
          </a:p>
        </p:txBody>
      </p:sp>
      <p:sp>
        <p:nvSpPr>
          <p:cNvPr id="9" name="Right Arrow 8"/>
          <p:cNvSpPr/>
          <p:nvPr/>
        </p:nvSpPr>
        <p:spPr>
          <a:xfrm rot="10800000">
            <a:off x="2750282" y="3124595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6336" y="3064985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1" name="Line Callout 2 (Accent Bar) 10"/>
          <p:cNvSpPr/>
          <p:nvPr/>
        </p:nvSpPr>
        <p:spPr>
          <a:xfrm>
            <a:off x="6851478" y="646582"/>
            <a:ext cx="3024336" cy="680149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384174"/>
              <a:gd name="adj6" fmla="val -144461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Two RT2 entries from each logical VSX VTEP:</a:t>
            </a:r>
          </a:p>
          <a:p>
            <a:pPr marL="171450" lvl="0" indent="-171450">
              <a:buFontTx/>
              <a:buChar char="-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coming from VSX primary</a:t>
            </a:r>
            <a:b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</a:b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(preferred due to lowest router-ID)</a:t>
            </a:r>
          </a:p>
          <a:p>
            <a:pPr marL="171450" lvl="0" indent="-171450">
              <a:buFontTx/>
              <a:buChar char="-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coming from VSX secondary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88388" y="917226"/>
            <a:ext cx="76625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Same RD</a:t>
            </a:r>
          </a:p>
        </p:txBody>
      </p:sp>
      <p:sp>
        <p:nvSpPr>
          <p:cNvPr id="13" name="Line Callout 2 (Accent Bar) 12"/>
          <p:cNvSpPr/>
          <p:nvPr/>
        </p:nvSpPr>
        <p:spPr>
          <a:xfrm>
            <a:off x="5302221" y="115922"/>
            <a:ext cx="2321504" cy="396044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828767"/>
              <a:gd name="adj6" fmla="val -163141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MAC only route-type 2: mandatory</a:t>
            </a:r>
          </a:p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MAC-IP route-type 2: optional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22894" y="6479173"/>
            <a:ext cx="1652097" cy="154184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EVPN route-type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Leaf1-A</a:t>
            </a:r>
            <a:r>
              <a:rPr lang="en-US" dirty="0"/>
              <a:t>: RT2 – MAC/IP route (hosts)</a:t>
            </a:r>
          </a:p>
        </p:txBody>
      </p:sp>
      <p:sp>
        <p:nvSpPr>
          <p:cNvPr id="2" name="Rectangle 1"/>
          <p:cNvSpPr/>
          <p:nvPr/>
        </p:nvSpPr>
        <p:spPr>
          <a:xfrm>
            <a:off x="67790" y="1370957"/>
            <a:ext cx="6066310" cy="54784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 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2895" y="1570256"/>
            <a:ext cx="5904529" cy="4293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 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54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RT2 </a:t>
            </a:r>
          </a:p>
        </p:txBody>
      </p:sp>
      <p:sp>
        <p:nvSpPr>
          <p:cNvPr id="8" name="Line Callout 2 (Accent Bar) 7"/>
          <p:cNvSpPr/>
          <p:nvPr/>
        </p:nvSpPr>
        <p:spPr>
          <a:xfrm>
            <a:off x="6348028" y="521208"/>
            <a:ext cx="4716524" cy="730264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358842"/>
              <a:gd name="adj6" fmla="val -74838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single RT2 entry per VNI on local VTEP, locally originated, </a:t>
            </a: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. </a:t>
            </a:r>
          </a:p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No other entries because this entry is originated from the VSX node having the </a:t>
            </a:r>
            <a:r>
              <a:rPr lang="en-US" sz="1050" b="1" u="sng" dirty="0">
                <a:solidFill>
                  <a:schemeClr val="accent2"/>
                </a:solidFill>
                <a:cs typeface="Courier New" panose="02070309020205020404" pitchFamily="49" charset="0"/>
              </a:rPr>
              <a:t>lowest router-ID</a:t>
            </a: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. It is the best route (decision tree up to router-ID criteria) reflected by Route-Reflectors and not reflected back to the sourcing RR-client.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0616" y="2695996"/>
            <a:ext cx="108012" cy="127001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151449" y="563099"/>
            <a:ext cx="987774" cy="16384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0800000">
            <a:off x="2750282" y="2688183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6336" y="2628573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31360" y="5649439"/>
            <a:ext cx="1652097" cy="154184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EVPN route-type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Leaf1-A</a:t>
            </a:r>
            <a:r>
              <a:rPr lang="en-US" dirty="0"/>
              <a:t>: RT2 – MAC/IP route (hosts)</a:t>
            </a:r>
          </a:p>
        </p:txBody>
      </p:sp>
      <p:sp>
        <p:nvSpPr>
          <p:cNvPr id="2" name="Rectangle 1"/>
          <p:cNvSpPr/>
          <p:nvPr/>
        </p:nvSpPr>
        <p:spPr>
          <a:xfrm>
            <a:off x="67790" y="1807369"/>
            <a:ext cx="6066310" cy="4078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2895" y="1570256"/>
            <a:ext cx="5904529" cy="4293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45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RT2 </a:t>
            </a:r>
          </a:p>
        </p:txBody>
      </p:sp>
      <p:sp>
        <p:nvSpPr>
          <p:cNvPr id="8" name="Line Callout 2 (Accent Bar) 7"/>
          <p:cNvSpPr/>
          <p:nvPr/>
        </p:nvSpPr>
        <p:spPr>
          <a:xfrm>
            <a:off x="6348028" y="521208"/>
            <a:ext cx="4716524" cy="730264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358842"/>
              <a:gd name="adj6" fmla="val -74838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single RT2 entry per VNI on local VTEP, locally originated, </a:t>
            </a: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. </a:t>
            </a:r>
          </a:p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No other entries because this entry is originated from the VSX node having the </a:t>
            </a:r>
            <a:r>
              <a:rPr lang="en-US" sz="1050" b="1" u="sng" dirty="0">
                <a:solidFill>
                  <a:schemeClr val="accent2"/>
                </a:solidFill>
                <a:cs typeface="Courier New" panose="02070309020205020404" pitchFamily="49" charset="0"/>
              </a:rPr>
              <a:t>lowest router-ID</a:t>
            </a: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. It is the best route (decision tree up to router-ID criteria) reflected by Route-Reflectors and not reflected back to the sourcing RR-client.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0616" y="3132408"/>
            <a:ext cx="108012" cy="127001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151449" y="563099"/>
            <a:ext cx="987774" cy="16384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0800000">
            <a:off x="2750282" y="3124595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6336" y="3064985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31360" y="5649439"/>
            <a:ext cx="1652097" cy="154184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ounded Rectangle 516"/>
          <p:cNvSpPr/>
          <p:nvPr/>
        </p:nvSpPr>
        <p:spPr bwMode="ltGray">
          <a:xfrm>
            <a:off x="9587832" y="3659471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 bwMode="ltGray">
          <a:xfrm>
            <a:off x="6588166" y="3656692"/>
            <a:ext cx="1870892" cy="6423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FF8300"/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7131639" y="4119899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Oval 494"/>
          <p:cNvSpPr/>
          <p:nvPr/>
        </p:nvSpPr>
        <p:spPr bwMode="ltGray">
          <a:xfrm>
            <a:off x="7466247" y="3916049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496" name="Straight Connector 495"/>
          <p:cNvCxnSpPr/>
          <p:nvPr/>
        </p:nvCxnSpPr>
        <p:spPr>
          <a:xfrm>
            <a:off x="7131639" y="3977238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ounded Rectangle 496"/>
          <p:cNvSpPr/>
          <p:nvPr/>
        </p:nvSpPr>
        <p:spPr bwMode="ltGray">
          <a:xfrm>
            <a:off x="7159307" y="3892698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498" name="Rounded Rectangle 497"/>
          <p:cNvSpPr/>
          <p:nvPr/>
        </p:nvSpPr>
        <p:spPr bwMode="ltGray">
          <a:xfrm>
            <a:off x="7666005" y="3886750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1/1/49</a:t>
            </a:r>
          </a:p>
        </p:txBody>
      </p:sp>
      <p:sp>
        <p:nvSpPr>
          <p:cNvPr id="500" name="Rounded Rectangle 499"/>
          <p:cNvSpPr/>
          <p:nvPr/>
        </p:nvSpPr>
        <p:spPr bwMode="ltGray">
          <a:xfrm>
            <a:off x="7113385" y="3923234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501" name="Straight Connector 500"/>
          <p:cNvCxnSpPr/>
          <p:nvPr/>
        </p:nvCxnSpPr>
        <p:spPr>
          <a:xfrm>
            <a:off x="7121907" y="3798959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5882030" y="3763369"/>
            <a:ext cx="7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15.136.40.237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sp>
        <p:nvSpPr>
          <p:cNvPr id="503" name="TextBox 502"/>
          <p:cNvSpPr txBox="1"/>
          <p:nvPr/>
        </p:nvSpPr>
        <p:spPr>
          <a:xfrm>
            <a:off x="8394416" y="3770497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15.136.40.238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192.168.11.3</a:t>
            </a:r>
          </a:p>
        </p:txBody>
      </p:sp>
      <p:grpSp>
        <p:nvGrpSpPr>
          <p:cNvPr id="504" name="Group 503"/>
          <p:cNvGrpSpPr/>
          <p:nvPr/>
        </p:nvGrpSpPr>
        <p:grpSpPr>
          <a:xfrm>
            <a:off x="7884656" y="3692510"/>
            <a:ext cx="541045" cy="562798"/>
            <a:chOff x="2255870" y="791793"/>
            <a:chExt cx="541045" cy="562798"/>
          </a:xfrm>
        </p:grpSpPr>
        <p:sp>
          <p:nvSpPr>
            <p:cNvPr id="505" name="Rounded Rectangle 50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6" name="Picture 50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6629195" y="3695965"/>
            <a:ext cx="541045" cy="562798"/>
            <a:chOff x="2255870" y="791793"/>
            <a:chExt cx="541045" cy="562798"/>
          </a:xfrm>
        </p:grpSpPr>
        <p:sp>
          <p:nvSpPr>
            <p:cNvPr id="508" name="Rounded Rectangle 507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09" name="Picture 5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11" name="Rounded Rectangle 510"/>
          <p:cNvSpPr/>
          <p:nvPr/>
        </p:nvSpPr>
        <p:spPr bwMode="ltGray">
          <a:xfrm>
            <a:off x="7161875" y="4130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512" name="Rounded Rectangle 511"/>
          <p:cNvSpPr/>
          <p:nvPr/>
        </p:nvSpPr>
        <p:spPr bwMode="ltGray">
          <a:xfrm>
            <a:off x="7668573" y="4124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1/1/50</a:t>
            </a:r>
          </a:p>
        </p:txBody>
      </p:sp>
      <p:sp>
        <p:nvSpPr>
          <p:cNvPr id="513" name="Rounded Rectangle 512"/>
          <p:cNvSpPr/>
          <p:nvPr/>
        </p:nvSpPr>
        <p:spPr bwMode="ltGray">
          <a:xfrm>
            <a:off x="7155376" y="371388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sp>
        <p:nvSpPr>
          <p:cNvPr id="514" name="Rounded Rectangle 513"/>
          <p:cNvSpPr/>
          <p:nvPr/>
        </p:nvSpPr>
        <p:spPr bwMode="ltGray">
          <a:xfrm>
            <a:off x="7662074" y="370793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1/1/41</a:t>
            </a:r>
          </a:p>
        </p:txBody>
      </p:sp>
      <p:cxnSp>
        <p:nvCxnSpPr>
          <p:cNvPr id="518" name="Straight Connector 517"/>
          <p:cNvCxnSpPr/>
          <p:nvPr/>
        </p:nvCxnSpPr>
        <p:spPr>
          <a:xfrm>
            <a:off x="10131305" y="4122678"/>
            <a:ext cx="79391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Oval 518"/>
          <p:cNvSpPr/>
          <p:nvPr/>
        </p:nvSpPr>
        <p:spPr bwMode="ltGray">
          <a:xfrm>
            <a:off x="10465913" y="3918828"/>
            <a:ext cx="76694" cy="257337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cxnSp>
        <p:nvCxnSpPr>
          <p:cNvPr id="520" name="Straight Connector 519"/>
          <p:cNvCxnSpPr/>
          <p:nvPr/>
        </p:nvCxnSpPr>
        <p:spPr>
          <a:xfrm>
            <a:off x="10131305" y="3980017"/>
            <a:ext cx="770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ounded Rectangle 520"/>
          <p:cNvSpPr/>
          <p:nvPr/>
        </p:nvSpPr>
        <p:spPr bwMode="ltGray">
          <a:xfrm>
            <a:off x="10158973" y="3895477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522" name="Rounded Rectangle 521"/>
          <p:cNvSpPr/>
          <p:nvPr/>
        </p:nvSpPr>
        <p:spPr bwMode="ltGray">
          <a:xfrm>
            <a:off x="10665671" y="3889529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1/1/55</a:t>
            </a:r>
          </a:p>
        </p:txBody>
      </p:sp>
      <p:sp>
        <p:nvSpPr>
          <p:cNvPr id="524" name="Rounded Rectangle 523"/>
          <p:cNvSpPr/>
          <p:nvPr/>
        </p:nvSpPr>
        <p:spPr bwMode="ltGray">
          <a:xfrm>
            <a:off x="10113051" y="3926013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646569"/>
                </a:solidFill>
              </a:rPr>
              <a:t>ISL (LAG256)</a:t>
            </a:r>
          </a:p>
        </p:txBody>
      </p:sp>
      <p:cxnSp>
        <p:nvCxnSpPr>
          <p:cNvPr id="525" name="Straight Connector 524"/>
          <p:cNvCxnSpPr/>
          <p:nvPr/>
        </p:nvCxnSpPr>
        <p:spPr>
          <a:xfrm>
            <a:off x="10121573" y="3801738"/>
            <a:ext cx="78005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8896326" y="3773276"/>
            <a:ext cx="769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8325-3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15.136.40.233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192.168.1.5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  <a:p>
            <a:pPr algn="r"/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11394082" y="3773276"/>
            <a:ext cx="78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8325-4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15.136.40.234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L1: 192.168.11.5</a:t>
            </a:r>
          </a:p>
        </p:txBody>
      </p:sp>
      <p:grpSp>
        <p:nvGrpSpPr>
          <p:cNvPr id="528" name="Group 527"/>
          <p:cNvGrpSpPr/>
          <p:nvPr/>
        </p:nvGrpSpPr>
        <p:grpSpPr>
          <a:xfrm>
            <a:off x="10884322" y="3695289"/>
            <a:ext cx="541045" cy="562798"/>
            <a:chOff x="2255870" y="791793"/>
            <a:chExt cx="541045" cy="562798"/>
          </a:xfrm>
        </p:grpSpPr>
        <p:sp>
          <p:nvSpPr>
            <p:cNvPr id="529" name="Rounded Rectangle 528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0" name="Picture 5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531" name="Group 530"/>
          <p:cNvGrpSpPr/>
          <p:nvPr/>
        </p:nvGrpSpPr>
        <p:grpSpPr>
          <a:xfrm>
            <a:off x="9628861" y="3698744"/>
            <a:ext cx="541045" cy="562798"/>
            <a:chOff x="2255870" y="791793"/>
            <a:chExt cx="541045" cy="562798"/>
          </a:xfrm>
        </p:grpSpPr>
        <p:sp>
          <p:nvSpPr>
            <p:cNvPr id="532" name="Rounded Rectangle 53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33" name="Picture 5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35" name="Rounded Rectangle 534"/>
          <p:cNvSpPr/>
          <p:nvPr/>
        </p:nvSpPr>
        <p:spPr bwMode="ltGray">
          <a:xfrm>
            <a:off x="10161541" y="4133443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36" name="Rounded Rectangle 535"/>
          <p:cNvSpPr/>
          <p:nvPr/>
        </p:nvSpPr>
        <p:spPr bwMode="ltGray">
          <a:xfrm>
            <a:off x="10668239" y="4127495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1/1/56</a:t>
            </a:r>
          </a:p>
        </p:txBody>
      </p:sp>
      <p:sp>
        <p:nvSpPr>
          <p:cNvPr id="537" name="Rounded Rectangle 536"/>
          <p:cNvSpPr/>
          <p:nvPr/>
        </p:nvSpPr>
        <p:spPr bwMode="ltGray">
          <a:xfrm>
            <a:off x="10155042" y="3716664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538" name="Rounded Rectangle 537"/>
          <p:cNvSpPr/>
          <p:nvPr/>
        </p:nvSpPr>
        <p:spPr bwMode="ltGray">
          <a:xfrm>
            <a:off x="10661740" y="3710716"/>
            <a:ext cx="22461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grpSp>
        <p:nvGrpSpPr>
          <p:cNvPr id="556" name="Group 555"/>
          <p:cNvGrpSpPr/>
          <p:nvPr/>
        </p:nvGrpSpPr>
        <p:grpSpPr>
          <a:xfrm>
            <a:off x="7230590" y="1684783"/>
            <a:ext cx="541045" cy="562798"/>
            <a:chOff x="2255870" y="791793"/>
            <a:chExt cx="541045" cy="562798"/>
          </a:xfrm>
        </p:grpSpPr>
        <p:sp>
          <p:nvSpPr>
            <p:cNvPr id="557" name="Rounded Rectangle 556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58" name="Picture 5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59" name="TextBox 558"/>
          <p:cNvSpPr txBox="1"/>
          <p:nvPr/>
        </p:nvSpPr>
        <p:spPr>
          <a:xfrm>
            <a:off x="7705788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6300-5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15.136.40.245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192.168.1.1</a:t>
            </a:r>
          </a:p>
        </p:txBody>
      </p:sp>
      <p:grpSp>
        <p:nvGrpSpPr>
          <p:cNvPr id="560" name="Group 559"/>
          <p:cNvGrpSpPr/>
          <p:nvPr/>
        </p:nvGrpSpPr>
        <p:grpSpPr>
          <a:xfrm>
            <a:off x="10272084" y="1684783"/>
            <a:ext cx="541045" cy="562798"/>
            <a:chOff x="2255870" y="791793"/>
            <a:chExt cx="541045" cy="562798"/>
          </a:xfrm>
        </p:grpSpPr>
        <p:sp>
          <p:nvSpPr>
            <p:cNvPr id="561" name="Rounded Rectangle 560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562" name="Picture 5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563" name="TextBox 562"/>
          <p:cNvSpPr txBox="1"/>
          <p:nvPr/>
        </p:nvSpPr>
        <p:spPr>
          <a:xfrm>
            <a:off x="10747282" y="1781413"/>
            <a:ext cx="78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6300-6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192168.1.2</a:t>
            </a:r>
          </a:p>
        </p:txBody>
      </p:sp>
      <p:cxnSp>
        <p:nvCxnSpPr>
          <p:cNvPr id="564" name="Straight Connector 563"/>
          <p:cNvCxnSpPr>
            <a:stCxn id="558" idx="2"/>
            <a:endCxn id="509" idx="0"/>
          </p:cNvCxnSpPr>
          <p:nvPr/>
        </p:nvCxnSpPr>
        <p:spPr>
          <a:xfrm flipH="1">
            <a:off x="6899718" y="2247581"/>
            <a:ext cx="601395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>
            <a:stCxn id="558" idx="2"/>
            <a:endCxn id="506" idx="0"/>
          </p:cNvCxnSpPr>
          <p:nvPr/>
        </p:nvCxnSpPr>
        <p:spPr>
          <a:xfrm>
            <a:off x="7501113" y="2247581"/>
            <a:ext cx="654066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>
            <a:stCxn id="562" idx="2"/>
            <a:endCxn id="509" idx="0"/>
          </p:cNvCxnSpPr>
          <p:nvPr/>
        </p:nvCxnSpPr>
        <p:spPr>
          <a:xfrm flipH="1">
            <a:off x="6899718" y="2247581"/>
            <a:ext cx="3642889" cy="144838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>
            <a:stCxn id="562" idx="2"/>
            <a:endCxn id="506" idx="0"/>
          </p:cNvCxnSpPr>
          <p:nvPr/>
        </p:nvCxnSpPr>
        <p:spPr>
          <a:xfrm flipH="1">
            <a:off x="8155179" y="2247581"/>
            <a:ext cx="2387428" cy="144492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>
            <a:stCxn id="562" idx="2"/>
            <a:endCxn id="533" idx="0"/>
          </p:cNvCxnSpPr>
          <p:nvPr/>
        </p:nvCxnSpPr>
        <p:spPr>
          <a:xfrm flipH="1">
            <a:off x="9899384" y="2247581"/>
            <a:ext cx="643223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62" idx="2"/>
            <a:endCxn id="530" idx="0"/>
          </p:cNvCxnSpPr>
          <p:nvPr/>
        </p:nvCxnSpPr>
        <p:spPr>
          <a:xfrm>
            <a:off x="10542607" y="2247581"/>
            <a:ext cx="612238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stCxn id="558" idx="2"/>
            <a:endCxn id="533" idx="0"/>
          </p:cNvCxnSpPr>
          <p:nvPr/>
        </p:nvCxnSpPr>
        <p:spPr>
          <a:xfrm>
            <a:off x="7501113" y="2247581"/>
            <a:ext cx="2398271" cy="145116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>
            <a:stCxn id="558" idx="2"/>
            <a:endCxn id="530" idx="0"/>
          </p:cNvCxnSpPr>
          <p:nvPr/>
        </p:nvCxnSpPr>
        <p:spPr>
          <a:xfrm>
            <a:off x="7501113" y="2247581"/>
            <a:ext cx="3653732" cy="14477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8" name="Picture 5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6628902" y="5256250"/>
            <a:ext cx="549095" cy="556462"/>
          </a:xfrm>
          <a:prstGeom prst="rect">
            <a:avLst/>
          </a:prstGeom>
        </p:spPr>
      </p:pic>
      <p:pic>
        <p:nvPicPr>
          <p:cNvPr id="589" name="Picture 5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7884656" y="5256250"/>
            <a:ext cx="549095" cy="556462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9112138" y="5250856"/>
            <a:ext cx="549095" cy="556462"/>
          </a:xfrm>
          <a:prstGeom prst="rect">
            <a:avLst/>
          </a:prstGeom>
        </p:spPr>
      </p:pic>
      <p:pic>
        <p:nvPicPr>
          <p:cNvPr id="591" name="Picture 5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11058950" y="5252544"/>
            <a:ext cx="549095" cy="556462"/>
          </a:xfrm>
          <a:prstGeom prst="rect">
            <a:avLst/>
          </a:prstGeom>
        </p:spPr>
      </p:pic>
      <p:cxnSp>
        <p:nvCxnSpPr>
          <p:cNvPr id="594" name="Straight Connector 593"/>
          <p:cNvCxnSpPr/>
          <p:nvPr/>
        </p:nvCxnSpPr>
        <p:spPr>
          <a:xfrm>
            <a:off x="6748250" y="5820182"/>
            <a:ext cx="3614" cy="33568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5" name="Rounded Rectangle 594"/>
          <p:cNvSpPr/>
          <p:nvPr/>
        </p:nvSpPr>
        <p:spPr bwMode="ltGray">
          <a:xfrm>
            <a:off x="6593322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vmnic0</a:t>
            </a:r>
          </a:p>
        </p:txBody>
      </p:sp>
      <p:cxnSp>
        <p:nvCxnSpPr>
          <p:cNvPr id="599" name="Straight Connector 598"/>
          <p:cNvCxnSpPr/>
          <p:nvPr/>
        </p:nvCxnSpPr>
        <p:spPr>
          <a:xfrm>
            <a:off x="8171756" y="5820182"/>
            <a:ext cx="0" cy="2932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0" name="Rounded Rectangle 599"/>
          <p:cNvSpPr/>
          <p:nvPr/>
        </p:nvSpPr>
        <p:spPr bwMode="ltGray">
          <a:xfrm>
            <a:off x="8016828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vmnic1</a:t>
            </a:r>
          </a:p>
        </p:txBody>
      </p:sp>
      <p:cxnSp>
        <p:nvCxnSpPr>
          <p:cNvPr id="604" name="Straight Connector 603"/>
          <p:cNvCxnSpPr/>
          <p:nvPr/>
        </p:nvCxnSpPr>
        <p:spPr>
          <a:xfrm flipH="1">
            <a:off x="9401463" y="5782466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5" name="Rounded Rectangle 604"/>
          <p:cNvSpPr/>
          <p:nvPr/>
        </p:nvSpPr>
        <p:spPr bwMode="ltGray">
          <a:xfrm>
            <a:off x="9249205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vmnic3</a:t>
            </a:r>
          </a:p>
        </p:txBody>
      </p:sp>
      <p:cxnSp>
        <p:nvCxnSpPr>
          <p:cNvPr id="609" name="Straight Connector 608"/>
          <p:cNvCxnSpPr/>
          <p:nvPr/>
        </p:nvCxnSpPr>
        <p:spPr>
          <a:xfrm flipH="1">
            <a:off x="11341896" y="5775307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0" name="Rounded Rectangle 609"/>
          <p:cNvSpPr/>
          <p:nvPr/>
        </p:nvSpPr>
        <p:spPr bwMode="ltGray">
          <a:xfrm>
            <a:off x="11189638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vmnic2</a:t>
            </a:r>
          </a:p>
        </p:txBody>
      </p:sp>
      <p:sp>
        <p:nvSpPr>
          <p:cNvPr id="611" name="Rounded Rectangle 610"/>
          <p:cNvSpPr/>
          <p:nvPr/>
        </p:nvSpPr>
        <p:spPr bwMode="ltGray">
          <a:xfrm>
            <a:off x="11248834" y="5759519"/>
            <a:ext cx="186123" cy="7955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1/0/1</a:t>
            </a:r>
          </a:p>
        </p:txBody>
      </p:sp>
      <p:cxnSp>
        <p:nvCxnSpPr>
          <p:cNvPr id="612" name="Straight Connector 611"/>
          <p:cNvCxnSpPr>
            <a:stCxn id="509" idx="2"/>
            <a:endCxn id="588" idx="0"/>
          </p:cNvCxnSpPr>
          <p:nvPr/>
        </p:nvCxnSpPr>
        <p:spPr>
          <a:xfrm>
            <a:off x="6899718" y="4258763"/>
            <a:ext cx="3732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>
            <a:stCxn id="506" idx="2"/>
            <a:endCxn id="589" idx="0"/>
          </p:cNvCxnSpPr>
          <p:nvPr/>
        </p:nvCxnSpPr>
        <p:spPr>
          <a:xfrm>
            <a:off x="8155179" y="4255308"/>
            <a:ext cx="4025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>
            <a:stCxn id="506" idx="2"/>
            <a:endCxn id="588" idx="0"/>
          </p:cNvCxnSpPr>
          <p:nvPr/>
        </p:nvCxnSpPr>
        <p:spPr>
          <a:xfrm flipH="1">
            <a:off x="6903450" y="4255308"/>
            <a:ext cx="1251729" cy="10009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>
            <a:stCxn id="509" idx="2"/>
            <a:endCxn id="589" idx="0"/>
          </p:cNvCxnSpPr>
          <p:nvPr/>
        </p:nvCxnSpPr>
        <p:spPr>
          <a:xfrm>
            <a:off x="6899718" y="4258763"/>
            <a:ext cx="1259486" cy="99748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>
            <a:stCxn id="533" idx="2"/>
            <a:endCxn id="590" idx="0"/>
          </p:cNvCxnSpPr>
          <p:nvPr/>
        </p:nvCxnSpPr>
        <p:spPr>
          <a:xfrm flipH="1">
            <a:off x="9386686" y="4261542"/>
            <a:ext cx="512698" cy="9893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>
            <a:stCxn id="530" idx="2"/>
            <a:endCxn id="590" idx="0"/>
          </p:cNvCxnSpPr>
          <p:nvPr/>
        </p:nvCxnSpPr>
        <p:spPr>
          <a:xfrm flipH="1">
            <a:off x="9386686" y="4258087"/>
            <a:ext cx="1768159" cy="992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>
            <a:stCxn id="533" idx="2"/>
            <a:endCxn id="591" idx="0"/>
          </p:cNvCxnSpPr>
          <p:nvPr/>
        </p:nvCxnSpPr>
        <p:spPr>
          <a:xfrm>
            <a:off x="9899384" y="4261542"/>
            <a:ext cx="1434114" cy="9910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30" idx="2"/>
            <a:endCxn id="591" idx="0"/>
          </p:cNvCxnSpPr>
          <p:nvPr/>
        </p:nvCxnSpPr>
        <p:spPr>
          <a:xfrm>
            <a:off x="11154845" y="4258087"/>
            <a:ext cx="178653" cy="99445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TextBox 635"/>
          <p:cNvSpPr txBox="1"/>
          <p:nvPr/>
        </p:nvSpPr>
        <p:spPr>
          <a:xfrm>
            <a:off x="7098745" y="5359079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2930-3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 bwMode="ltGray">
          <a:xfrm>
            <a:off x="6692791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37" name="Rounded Rectangle 636"/>
          <p:cNvSpPr/>
          <p:nvPr/>
        </p:nvSpPr>
        <p:spPr bwMode="ltGray">
          <a:xfrm>
            <a:off x="8107095" y="5750059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38" name="TextBox 637"/>
          <p:cNvSpPr txBox="1"/>
          <p:nvPr/>
        </p:nvSpPr>
        <p:spPr>
          <a:xfrm>
            <a:off x="8353803" y="5358870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2930-4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9587936" y="5391073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2930-2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 bwMode="ltGray">
          <a:xfrm>
            <a:off x="9352968" y="5748681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655" name="TextBox 654"/>
          <p:cNvSpPr txBox="1"/>
          <p:nvPr/>
        </p:nvSpPr>
        <p:spPr>
          <a:xfrm>
            <a:off x="11528097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5700-1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15.136.40.196</a:t>
            </a:r>
          </a:p>
        </p:txBody>
      </p:sp>
      <p:pic>
        <p:nvPicPr>
          <p:cNvPr id="662" name="Picture 6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3444" r="13949" b="12976"/>
          <a:stretch/>
        </p:blipFill>
        <p:spPr>
          <a:xfrm>
            <a:off x="10076380" y="5247350"/>
            <a:ext cx="549095" cy="556462"/>
          </a:xfrm>
          <a:prstGeom prst="rect">
            <a:avLst/>
          </a:prstGeom>
        </p:spPr>
      </p:pic>
      <p:cxnSp>
        <p:nvCxnSpPr>
          <p:cNvPr id="665" name="Straight Connector 664"/>
          <p:cNvCxnSpPr/>
          <p:nvPr/>
        </p:nvCxnSpPr>
        <p:spPr>
          <a:xfrm flipH="1">
            <a:off x="10365705" y="5778960"/>
            <a:ext cx="2670" cy="3688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6" name="Rounded Rectangle 665"/>
          <p:cNvSpPr/>
          <p:nvPr/>
        </p:nvSpPr>
        <p:spPr bwMode="ltGray">
          <a:xfrm>
            <a:off x="10213447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vmnic6</a:t>
            </a:r>
          </a:p>
        </p:txBody>
      </p:sp>
      <p:sp>
        <p:nvSpPr>
          <p:cNvPr id="667" name="TextBox 666"/>
          <p:cNvSpPr txBox="1"/>
          <p:nvPr/>
        </p:nvSpPr>
        <p:spPr>
          <a:xfrm>
            <a:off x="10552178" y="538756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2930-1</a:t>
            </a:r>
          </a:p>
          <a:p>
            <a:endParaRPr lang="en-US" sz="600" dirty="0">
              <a:solidFill>
                <a:srgbClr val="646569"/>
              </a:solidFill>
            </a:endParaRPr>
          </a:p>
        </p:txBody>
      </p:sp>
      <p:sp>
        <p:nvSpPr>
          <p:cNvPr id="668" name="Rounded Rectangle 667"/>
          <p:cNvSpPr/>
          <p:nvPr/>
        </p:nvSpPr>
        <p:spPr bwMode="ltGray">
          <a:xfrm>
            <a:off x="10317210" y="5745175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</a:t>
            </a:r>
          </a:p>
        </p:txBody>
      </p:sp>
      <p:cxnSp>
        <p:nvCxnSpPr>
          <p:cNvPr id="669" name="Straight Connector 668"/>
          <p:cNvCxnSpPr>
            <a:stCxn id="533" idx="2"/>
            <a:endCxn id="662" idx="0"/>
          </p:cNvCxnSpPr>
          <p:nvPr/>
        </p:nvCxnSpPr>
        <p:spPr>
          <a:xfrm>
            <a:off x="9899384" y="4261542"/>
            <a:ext cx="451544" cy="9858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530" idx="2"/>
            <a:endCxn id="662" idx="0"/>
          </p:cNvCxnSpPr>
          <p:nvPr/>
        </p:nvCxnSpPr>
        <p:spPr>
          <a:xfrm flipH="1">
            <a:off x="10350928" y="4258087"/>
            <a:ext cx="803917" cy="9892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Rounded Rectangle 352"/>
          <p:cNvSpPr/>
          <p:nvPr/>
        </p:nvSpPr>
        <p:spPr bwMode="ltGray">
          <a:xfrm>
            <a:off x="7211402" y="250415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54" name="Rounded Rectangle 353"/>
          <p:cNvSpPr/>
          <p:nvPr/>
        </p:nvSpPr>
        <p:spPr bwMode="ltGray">
          <a:xfrm>
            <a:off x="7548423" y="251006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55" name="Rounded Rectangle 354"/>
          <p:cNvSpPr/>
          <p:nvPr/>
        </p:nvSpPr>
        <p:spPr bwMode="ltGray">
          <a:xfrm>
            <a:off x="7870034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356" name="Rounded Rectangle 355"/>
          <p:cNvSpPr/>
          <p:nvPr/>
        </p:nvSpPr>
        <p:spPr bwMode="ltGray">
          <a:xfrm>
            <a:off x="8205373" y="250998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357" name="Rounded Rectangle 356"/>
          <p:cNvSpPr/>
          <p:nvPr/>
        </p:nvSpPr>
        <p:spPr bwMode="ltGray">
          <a:xfrm>
            <a:off x="9595761" y="2515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1/1/25</a:t>
            </a:r>
          </a:p>
        </p:txBody>
      </p:sp>
      <p:sp>
        <p:nvSpPr>
          <p:cNvPr id="358" name="Rounded Rectangle 357"/>
          <p:cNvSpPr/>
          <p:nvPr/>
        </p:nvSpPr>
        <p:spPr bwMode="ltGray">
          <a:xfrm>
            <a:off x="9932782" y="252124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1/1/26</a:t>
            </a:r>
          </a:p>
        </p:txBody>
      </p:sp>
      <p:sp>
        <p:nvSpPr>
          <p:cNvPr id="359" name="Rounded Rectangle 358"/>
          <p:cNvSpPr/>
          <p:nvPr/>
        </p:nvSpPr>
        <p:spPr bwMode="ltGray">
          <a:xfrm>
            <a:off x="10254393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1/1/27</a:t>
            </a:r>
          </a:p>
        </p:txBody>
      </p:sp>
      <p:sp>
        <p:nvSpPr>
          <p:cNvPr id="360" name="Rounded Rectangle 359"/>
          <p:cNvSpPr/>
          <p:nvPr/>
        </p:nvSpPr>
        <p:spPr bwMode="ltGray">
          <a:xfrm>
            <a:off x="10589732" y="252115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1/1/28</a:t>
            </a:r>
          </a:p>
        </p:txBody>
      </p:sp>
      <p:sp>
        <p:nvSpPr>
          <p:cNvPr id="361" name="Rounded Rectangle 360"/>
          <p:cNvSpPr/>
          <p:nvPr/>
        </p:nvSpPr>
        <p:spPr bwMode="ltGray">
          <a:xfrm>
            <a:off x="6877443" y="34993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2" name="Rounded Rectangle 361"/>
          <p:cNvSpPr/>
          <p:nvPr/>
        </p:nvSpPr>
        <p:spPr bwMode="ltGray">
          <a:xfrm>
            <a:off x="8006810" y="3515592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3" name="Rounded Rectangle 362"/>
          <p:cNvSpPr/>
          <p:nvPr/>
        </p:nvSpPr>
        <p:spPr bwMode="ltGray">
          <a:xfrm>
            <a:off x="9131601" y="321811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4" name="Rounded Rectangle 363"/>
          <p:cNvSpPr/>
          <p:nvPr/>
        </p:nvSpPr>
        <p:spPr bwMode="ltGray">
          <a:xfrm>
            <a:off x="10488657" y="340855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1/1/23</a:t>
            </a:r>
          </a:p>
        </p:txBody>
      </p:sp>
      <p:sp>
        <p:nvSpPr>
          <p:cNvPr id="365" name="Rounded Rectangle 364"/>
          <p:cNvSpPr/>
          <p:nvPr/>
        </p:nvSpPr>
        <p:spPr bwMode="ltGray">
          <a:xfrm>
            <a:off x="8079874" y="312900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6" name="Rounded Rectangle 365"/>
          <p:cNvSpPr/>
          <p:nvPr/>
        </p:nvSpPr>
        <p:spPr bwMode="ltGray">
          <a:xfrm>
            <a:off x="8669736" y="323645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7" name="Rounded Rectangle 366"/>
          <p:cNvSpPr/>
          <p:nvPr/>
        </p:nvSpPr>
        <p:spPr bwMode="ltGray">
          <a:xfrm>
            <a:off x="9904465" y="3392207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8" name="Rounded Rectangle 367"/>
          <p:cNvSpPr/>
          <p:nvPr/>
        </p:nvSpPr>
        <p:spPr bwMode="ltGray">
          <a:xfrm>
            <a:off x="10952440" y="341276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1/1/24</a:t>
            </a:r>
          </a:p>
        </p:txBody>
      </p:sp>
      <p:sp>
        <p:nvSpPr>
          <p:cNvPr id="369" name="Rounded Rectangle 368"/>
          <p:cNvSpPr/>
          <p:nvPr/>
        </p:nvSpPr>
        <p:spPr bwMode="ltGray">
          <a:xfrm>
            <a:off x="6755990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70" name="Rounded Rectangle 369"/>
          <p:cNvSpPr/>
          <p:nvPr/>
        </p:nvSpPr>
        <p:spPr bwMode="ltGray">
          <a:xfrm>
            <a:off x="7786901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1/1/1</a:t>
            </a:r>
          </a:p>
        </p:txBody>
      </p:sp>
      <p:sp>
        <p:nvSpPr>
          <p:cNvPr id="371" name="Rounded Rectangle 370"/>
          <p:cNvSpPr/>
          <p:nvPr/>
        </p:nvSpPr>
        <p:spPr bwMode="ltGray">
          <a:xfrm>
            <a:off x="7040887" y="43835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72" name="Rounded Rectangle 371"/>
          <p:cNvSpPr/>
          <p:nvPr/>
        </p:nvSpPr>
        <p:spPr bwMode="ltGray">
          <a:xfrm>
            <a:off x="8078028" y="438989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</a:t>
            </a:r>
          </a:p>
        </p:txBody>
      </p:sp>
      <p:sp>
        <p:nvSpPr>
          <p:cNvPr id="373" name="Rounded Rectangle 372"/>
          <p:cNvSpPr/>
          <p:nvPr/>
        </p:nvSpPr>
        <p:spPr bwMode="ltGray">
          <a:xfrm>
            <a:off x="6754352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74" name="Rounded Rectangle 373"/>
          <p:cNvSpPr/>
          <p:nvPr/>
        </p:nvSpPr>
        <p:spPr bwMode="ltGray">
          <a:xfrm>
            <a:off x="7022664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sp>
        <p:nvSpPr>
          <p:cNvPr id="375" name="Rounded Rectangle 374"/>
          <p:cNvSpPr/>
          <p:nvPr/>
        </p:nvSpPr>
        <p:spPr bwMode="ltGray">
          <a:xfrm>
            <a:off x="7741948" y="49825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49</a:t>
            </a:r>
          </a:p>
        </p:txBody>
      </p:sp>
      <p:sp>
        <p:nvSpPr>
          <p:cNvPr id="376" name="Rounded Rectangle 375"/>
          <p:cNvSpPr/>
          <p:nvPr/>
        </p:nvSpPr>
        <p:spPr bwMode="ltGray">
          <a:xfrm>
            <a:off x="8039520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50</a:t>
            </a:r>
          </a:p>
        </p:txBody>
      </p:sp>
      <p:cxnSp>
        <p:nvCxnSpPr>
          <p:cNvPr id="378" name="Straight Connector 377"/>
          <p:cNvCxnSpPr/>
          <p:nvPr/>
        </p:nvCxnSpPr>
        <p:spPr>
          <a:xfrm>
            <a:off x="7061819" y="5819820"/>
            <a:ext cx="288" cy="35238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" name="Rounded Rectangle 378"/>
          <p:cNvSpPr/>
          <p:nvPr/>
        </p:nvSpPr>
        <p:spPr bwMode="ltGray">
          <a:xfrm>
            <a:off x="6906891" y="5984347"/>
            <a:ext cx="362701" cy="105882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vmnic0</a:t>
            </a:r>
          </a:p>
        </p:txBody>
      </p:sp>
      <p:sp>
        <p:nvSpPr>
          <p:cNvPr id="380" name="Rounded Rectangle 379"/>
          <p:cNvSpPr/>
          <p:nvPr/>
        </p:nvSpPr>
        <p:spPr bwMode="ltGray">
          <a:xfrm>
            <a:off x="7006360" y="5749697"/>
            <a:ext cx="115568" cy="10588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384" name="Rounded Rectangle 383"/>
          <p:cNvSpPr/>
          <p:nvPr/>
        </p:nvSpPr>
        <p:spPr bwMode="ltGray">
          <a:xfrm>
            <a:off x="9349924" y="498153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25</a:t>
            </a:r>
          </a:p>
        </p:txBody>
      </p:sp>
      <p:sp>
        <p:nvSpPr>
          <p:cNvPr id="385" name="Rounded Rectangle 384"/>
          <p:cNvSpPr/>
          <p:nvPr/>
        </p:nvSpPr>
        <p:spPr bwMode="ltGray">
          <a:xfrm>
            <a:off x="9611906" y="498771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26</a:t>
            </a:r>
          </a:p>
        </p:txBody>
      </p:sp>
      <p:sp>
        <p:nvSpPr>
          <p:cNvPr id="386" name="Rounded Rectangle 385"/>
          <p:cNvSpPr/>
          <p:nvPr/>
        </p:nvSpPr>
        <p:spPr bwMode="ltGray">
          <a:xfrm>
            <a:off x="9636437" y="438369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387" name="Rounded Rectangle 386"/>
          <p:cNvSpPr/>
          <p:nvPr/>
        </p:nvSpPr>
        <p:spPr bwMode="ltGray">
          <a:xfrm>
            <a:off x="10730818" y="432376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1/1/37</a:t>
            </a:r>
          </a:p>
        </p:txBody>
      </p:sp>
      <p:sp>
        <p:nvSpPr>
          <p:cNvPr id="401" name="Rounded Rectangle 400"/>
          <p:cNvSpPr/>
          <p:nvPr/>
        </p:nvSpPr>
        <p:spPr bwMode="ltGray">
          <a:xfrm>
            <a:off x="10770010" y="455616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402" name="Rounded Rectangle 401"/>
          <p:cNvSpPr/>
          <p:nvPr/>
        </p:nvSpPr>
        <p:spPr bwMode="ltGray">
          <a:xfrm>
            <a:off x="10100782" y="4987294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</a:t>
            </a:r>
          </a:p>
        </p:txBody>
      </p:sp>
      <p:sp>
        <p:nvSpPr>
          <p:cNvPr id="403" name="Rounded Rectangle 402"/>
          <p:cNvSpPr/>
          <p:nvPr/>
        </p:nvSpPr>
        <p:spPr bwMode="ltGray">
          <a:xfrm>
            <a:off x="10377394" y="4993478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2</a:t>
            </a:r>
          </a:p>
        </p:txBody>
      </p:sp>
      <p:sp>
        <p:nvSpPr>
          <p:cNvPr id="406" name="Rounded Rectangle 405"/>
          <p:cNvSpPr/>
          <p:nvPr/>
        </p:nvSpPr>
        <p:spPr bwMode="ltGray">
          <a:xfrm>
            <a:off x="10227139" y="451087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407" name="Rounded Rectangle 406"/>
          <p:cNvSpPr/>
          <p:nvPr/>
        </p:nvSpPr>
        <p:spPr bwMode="ltGray">
          <a:xfrm>
            <a:off x="11086107" y="439074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1/1/39</a:t>
            </a:r>
          </a:p>
        </p:txBody>
      </p:sp>
      <p:sp>
        <p:nvSpPr>
          <p:cNvPr id="409" name="Rounded Rectangle 408"/>
          <p:cNvSpPr/>
          <p:nvPr/>
        </p:nvSpPr>
        <p:spPr bwMode="ltGray">
          <a:xfrm>
            <a:off x="10892068" y="498808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1/0/49</a:t>
            </a:r>
          </a:p>
        </p:txBody>
      </p:sp>
      <p:sp>
        <p:nvSpPr>
          <p:cNvPr id="410" name="Rounded Rectangle 409"/>
          <p:cNvSpPr/>
          <p:nvPr/>
        </p:nvSpPr>
        <p:spPr bwMode="ltGray">
          <a:xfrm>
            <a:off x="11249699" y="499462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1/0/50</a:t>
            </a:r>
          </a:p>
        </p:txBody>
      </p:sp>
      <p:sp>
        <p:nvSpPr>
          <p:cNvPr id="404" name="Rounded Rectangle 403"/>
          <p:cNvSpPr/>
          <p:nvPr/>
        </p:nvSpPr>
        <p:spPr bwMode="ltGray">
          <a:xfrm>
            <a:off x="6822024" y="2648720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192.168.3.0/31</a:t>
            </a:r>
          </a:p>
        </p:txBody>
      </p:sp>
      <p:sp>
        <p:nvSpPr>
          <p:cNvPr id="408" name="Rounded Rectangle 407"/>
          <p:cNvSpPr/>
          <p:nvPr/>
        </p:nvSpPr>
        <p:spPr bwMode="ltGray">
          <a:xfrm>
            <a:off x="7460219" y="2670959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192.168.3.2/31</a:t>
            </a:r>
          </a:p>
        </p:txBody>
      </p:sp>
      <p:sp>
        <p:nvSpPr>
          <p:cNvPr id="424" name="Rounded Rectangle 423"/>
          <p:cNvSpPr/>
          <p:nvPr/>
        </p:nvSpPr>
        <p:spPr bwMode="ltGray">
          <a:xfrm>
            <a:off x="8071229" y="2780234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192.168.3.4/31</a:t>
            </a:r>
          </a:p>
        </p:txBody>
      </p:sp>
      <p:sp>
        <p:nvSpPr>
          <p:cNvPr id="425" name="Rounded Rectangle 424"/>
          <p:cNvSpPr/>
          <p:nvPr/>
        </p:nvSpPr>
        <p:spPr bwMode="ltGray">
          <a:xfrm>
            <a:off x="8435542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192.168.3.6/31</a:t>
            </a:r>
          </a:p>
        </p:txBody>
      </p:sp>
      <p:sp>
        <p:nvSpPr>
          <p:cNvPr id="444" name="Rounded Rectangle 443"/>
          <p:cNvSpPr/>
          <p:nvPr/>
        </p:nvSpPr>
        <p:spPr bwMode="ltGray">
          <a:xfrm>
            <a:off x="9050440" y="265103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192.168.3.8/31</a:t>
            </a:r>
          </a:p>
        </p:txBody>
      </p:sp>
      <p:sp>
        <p:nvSpPr>
          <p:cNvPr id="445" name="Rounded Rectangle 444"/>
          <p:cNvSpPr/>
          <p:nvPr/>
        </p:nvSpPr>
        <p:spPr bwMode="ltGray">
          <a:xfrm>
            <a:off x="9219251" y="278605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192.168.3.10/31</a:t>
            </a:r>
          </a:p>
        </p:txBody>
      </p:sp>
      <p:sp>
        <p:nvSpPr>
          <p:cNvPr id="449" name="Rounded Rectangle 448"/>
          <p:cNvSpPr/>
          <p:nvPr/>
        </p:nvSpPr>
        <p:spPr bwMode="ltGray">
          <a:xfrm>
            <a:off x="9894361" y="2792555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192.168.3.12/31</a:t>
            </a:r>
          </a:p>
        </p:txBody>
      </p:sp>
      <p:sp>
        <p:nvSpPr>
          <p:cNvPr id="451" name="Rounded Rectangle 450"/>
          <p:cNvSpPr/>
          <p:nvPr/>
        </p:nvSpPr>
        <p:spPr bwMode="ltGray">
          <a:xfrm>
            <a:off x="10619214" y="2792068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192.168.3.14/31</a:t>
            </a:r>
          </a:p>
        </p:txBody>
      </p:sp>
      <p:sp>
        <p:nvSpPr>
          <p:cNvPr id="400" name="Rounded Rectangle 399"/>
          <p:cNvSpPr/>
          <p:nvPr/>
        </p:nvSpPr>
        <p:spPr bwMode="ltGray">
          <a:xfrm>
            <a:off x="9935427" y="460080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1/1/7</a:t>
            </a:r>
          </a:p>
        </p:txBody>
      </p:sp>
      <p:sp>
        <p:nvSpPr>
          <p:cNvPr id="596" name="Rounded Rectangle 595"/>
          <p:cNvSpPr/>
          <p:nvPr/>
        </p:nvSpPr>
        <p:spPr bwMode="ltGray">
          <a:xfrm>
            <a:off x="7245439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192.168.0.0/31</a:t>
            </a:r>
          </a:p>
        </p:txBody>
      </p:sp>
      <p:sp>
        <p:nvSpPr>
          <p:cNvPr id="601" name="Rounded Rectangle 600"/>
          <p:cNvSpPr/>
          <p:nvPr/>
        </p:nvSpPr>
        <p:spPr bwMode="ltGray">
          <a:xfrm>
            <a:off x="10270765" y="3807568"/>
            <a:ext cx="566616" cy="8118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192.168.0.2/31</a:t>
            </a:r>
          </a:p>
        </p:txBody>
      </p:sp>
      <p:sp>
        <p:nvSpPr>
          <p:cNvPr id="617" name="Oval 616"/>
          <p:cNvSpPr/>
          <p:nvPr/>
        </p:nvSpPr>
        <p:spPr bwMode="ltGray">
          <a:xfrm rot="877680">
            <a:off x="6847169" y="5101044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19" name="Oval 618"/>
          <p:cNvSpPr/>
          <p:nvPr/>
        </p:nvSpPr>
        <p:spPr bwMode="ltGray">
          <a:xfrm rot="20722320" flipH="1">
            <a:off x="7955964" y="5098678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1" name="Oval 630"/>
          <p:cNvSpPr/>
          <p:nvPr/>
        </p:nvSpPr>
        <p:spPr bwMode="ltGray">
          <a:xfrm rot="1860320">
            <a:off x="9401325" y="5095576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2" name="Oval 631"/>
          <p:cNvSpPr/>
          <p:nvPr/>
        </p:nvSpPr>
        <p:spPr bwMode="ltGray">
          <a:xfrm>
            <a:off x="10241991" y="5090280"/>
            <a:ext cx="269611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34" name="Oval 633"/>
          <p:cNvSpPr/>
          <p:nvPr/>
        </p:nvSpPr>
        <p:spPr bwMode="ltGray">
          <a:xfrm rot="20394253">
            <a:off x="11145056" y="5105752"/>
            <a:ext cx="222819" cy="8234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prstClr val="white"/>
              </a:solidFill>
            </a:endParaRPr>
          </a:p>
        </p:txBody>
      </p:sp>
      <p:sp>
        <p:nvSpPr>
          <p:cNvPr id="649" name="Rounded Rectangle 648"/>
          <p:cNvSpPr/>
          <p:nvPr/>
        </p:nvSpPr>
        <p:spPr bwMode="ltGray">
          <a:xfrm>
            <a:off x="6848445" y="484265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1</a:t>
            </a:r>
          </a:p>
        </p:txBody>
      </p:sp>
      <p:sp>
        <p:nvSpPr>
          <p:cNvPr id="656" name="Rounded Rectangle 655"/>
          <p:cNvSpPr/>
          <p:nvPr/>
        </p:nvSpPr>
        <p:spPr bwMode="ltGray">
          <a:xfrm>
            <a:off x="7745157" y="4845672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2</a:t>
            </a:r>
          </a:p>
        </p:txBody>
      </p:sp>
      <p:sp>
        <p:nvSpPr>
          <p:cNvPr id="658" name="Rounded Rectangle 657"/>
          <p:cNvSpPr/>
          <p:nvPr/>
        </p:nvSpPr>
        <p:spPr bwMode="ltGray">
          <a:xfrm>
            <a:off x="9516425" y="4837448"/>
            <a:ext cx="468277" cy="1080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LAG 37</a:t>
            </a:r>
          </a:p>
        </p:txBody>
      </p:sp>
      <p:pic>
        <p:nvPicPr>
          <p:cNvPr id="659" name="Picture 65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04" y="6116326"/>
            <a:ext cx="404309" cy="404309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19" y="6116326"/>
            <a:ext cx="404309" cy="404309"/>
          </a:xfrm>
          <a:prstGeom prst="rect">
            <a:avLst/>
          </a:prstGeom>
        </p:spPr>
      </p:pic>
      <p:sp>
        <p:nvSpPr>
          <p:cNvPr id="671" name="Rounded Rectangle 670"/>
          <p:cNvSpPr/>
          <p:nvPr/>
        </p:nvSpPr>
        <p:spPr bwMode="ltGray">
          <a:xfrm>
            <a:off x="5926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vubu2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10.1.10.10</a:t>
            </a:r>
          </a:p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00:50:56:8e:61:91</a:t>
            </a:r>
          </a:p>
        </p:txBody>
      </p:sp>
      <p:pic>
        <p:nvPicPr>
          <p:cNvPr id="674" name="Picture 67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39" y="6116326"/>
            <a:ext cx="404309" cy="404309"/>
          </a:xfrm>
          <a:prstGeom prst="rect">
            <a:avLst/>
          </a:prstGeom>
        </p:spPr>
      </p:pic>
      <p:sp>
        <p:nvSpPr>
          <p:cNvPr id="675" name="Rounded Rectangle 674"/>
          <p:cNvSpPr/>
          <p:nvPr/>
        </p:nvSpPr>
        <p:spPr bwMode="ltGray">
          <a:xfrm>
            <a:off x="9323796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vlinux27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00:50:56:86:2d:79</a:t>
            </a:r>
          </a:p>
        </p:txBody>
      </p:sp>
      <p:pic>
        <p:nvPicPr>
          <p:cNvPr id="679" name="Picture 67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91" y="6116326"/>
            <a:ext cx="404309" cy="404309"/>
          </a:xfrm>
          <a:prstGeom prst="rect">
            <a:avLst/>
          </a:prstGeom>
        </p:spPr>
      </p:pic>
      <p:sp>
        <p:nvSpPr>
          <p:cNvPr id="680" name="Rounded Rectangle 679"/>
          <p:cNvSpPr/>
          <p:nvPr/>
        </p:nvSpPr>
        <p:spPr bwMode="ltGray">
          <a:xfrm>
            <a:off x="11168848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vlinux5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10.1.12.10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00:50:56:80:53:54</a:t>
            </a:r>
          </a:p>
        </p:txBody>
      </p:sp>
      <p:sp>
        <p:nvSpPr>
          <p:cNvPr id="335" name="Rounded Rectangle 334"/>
          <p:cNvSpPr/>
          <p:nvPr/>
        </p:nvSpPr>
        <p:spPr bwMode="ltGray">
          <a:xfrm>
            <a:off x="6225417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338" name="Rounded Rectangle 337"/>
          <p:cNvSpPr/>
          <p:nvPr/>
        </p:nvSpPr>
        <p:spPr bwMode="ltGray">
          <a:xfrm>
            <a:off x="9596230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10</a:t>
            </a:r>
          </a:p>
        </p:txBody>
      </p:sp>
      <p:sp>
        <p:nvSpPr>
          <p:cNvPr id="339" name="Rounded Rectangle 338"/>
          <p:cNvSpPr/>
          <p:nvPr/>
        </p:nvSpPr>
        <p:spPr bwMode="ltGray">
          <a:xfrm>
            <a:off x="11432024" y="6289301"/>
            <a:ext cx="334062" cy="1025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12</a:t>
            </a:r>
          </a:p>
        </p:txBody>
      </p:sp>
      <p:sp>
        <p:nvSpPr>
          <p:cNvPr id="348" name="Rounded Rectangle 347"/>
          <p:cNvSpPr/>
          <p:nvPr/>
        </p:nvSpPr>
        <p:spPr bwMode="ltGray">
          <a:xfrm>
            <a:off x="806113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vubu3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00:50:56:8e:32:e8</a:t>
            </a:r>
          </a:p>
        </p:txBody>
      </p:sp>
      <p:sp>
        <p:nvSpPr>
          <p:cNvPr id="349" name="Rounded Rectangle 348"/>
          <p:cNvSpPr/>
          <p:nvPr/>
        </p:nvSpPr>
        <p:spPr bwMode="ltGray">
          <a:xfrm>
            <a:off x="8336504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pic>
        <p:nvPicPr>
          <p:cNvPr id="392" name="Picture 39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17" y="6121776"/>
            <a:ext cx="404309" cy="404309"/>
          </a:xfrm>
          <a:prstGeom prst="rect">
            <a:avLst/>
          </a:prstGeom>
        </p:spPr>
      </p:pic>
      <p:sp>
        <p:nvSpPr>
          <p:cNvPr id="393" name="Rounded Rectangle 392"/>
          <p:cNvSpPr/>
          <p:nvPr/>
        </p:nvSpPr>
        <p:spPr bwMode="ltGray">
          <a:xfrm>
            <a:off x="6993674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vubu4</a:t>
            </a:r>
            <a:br>
              <a:rPr lang="en-US" sz="600" dirty="0">
                <a:solidFill>
                  <a:srgbClr val="9FD4C9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10.1.11.10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75000"/>
                  </a:srgbClr>
                </a:solidFill>
              </a:rPr>
              <a:t> 00:50:56:8e:4d:9c</a:t>
            </a:r>
          </a:p>
        </p:txBody>
      </p:sp>
      <p:sp>
        <p:nvSpPr>
          <p:cNvPr id="395" name="Rounded Rectangle 394"/>
          <p:cNvSpPr/>
          <p:nvPr/>
        </p:nvSpPr>
        <p:spPr bwMode="ltGray">
          <a:xfrm>
            <a:off x="7266108" y="6289301"/>
            <a:ext cx="334062" cy="102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9FD4C9">
                    <a:lumMod val="50000"/>
                  </a:srgbClr>
                </a:solidFill>
              </a:rPr>
              <a:t>VLAN 11</a:t>
            </a:r>
          </a:p>
        </p:txBody>
      </p:sp>
      <p:pic>
        <p:nvPicPr>
          <p:cNvPr id="382" name="Picture 38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56" y="6111974"/>
            <a:ext cx="404309" cy="404309"/>
          </a:xfrm>
          <a:prstGeom prst="rect">
            <a:avLst/>
          </a:prstGeom>
        </p:spPr>
      </p:pic>
      <p:sp>
        <p:nvSpPr>
          <p:cNvPr id="399" name="Rounded Rectangle 398"/>
          <p:cNvSpPr/>
          <p:nvPr/>
        </p:nvSpPr>
        <p:spPr bwMode="ltGray">
          <a:xfrm>
            <a:off x="10270771" y="6499015"/>
            <a:ext cx="884803" cy="2197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vubu6</a:t>
            </a:r>
            <a:br>
              <a:rPr lang="en-US" sz="600" dirty="0">
                <a:solidFill>
                  <a:srgbClr val="FF8300">
                    <a:lumMod val="75000"/>
                  </a:srgbClr>
                </a:solidFill>
              </a:rPr>
            </a:b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10.2.20.11</a:t>
            </a:r>
          </a:p>
          <a:p>
            <a:pPr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00:50:56:8e:6b:d8</a:t>
            </a:r>
          </a:p>
        </p:txBody>
      </p:sp>
      <p:sp>
        <p:nvSpPr>
          <p:cNvPr id="405" name="Rounded Rectangle 404"/>
          <p:cNvSpPr/>
          <p:nvPr/>
        </p:nvSpPr>
        <p:spPr bwMode="ltGray">
          <a:xfrm>
            <a:off x="10546141" y="6289301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8300">
                    <a:lumMod val="75000"/>
                  </a:srgbClr>
                </a:solidFill>
              </a:rPr>
              <a:t>VLAN 20</a:t>
            </a:r>
          </a:p>
        </p:txBody>
      </p:sp>
      <p:sp>
        <p:nvSpPr>
          <p:cNvPr id="413" name="Rounded Rectangle 412"/>
          <p:cNvSpPr/>
          <p:nvPr/>
        </p:nvSpPr>
        <p:spPr bwMode="ltGray">
          <a:xfrm>
            <a:off x="8319926" y="4459383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1/1/22</a:t>
            </a:r>
          </a:p>
        </p:txBody>
      </p:sp>
      <p:sp>
        <p:nvSpPr>
          <p:cNvPr id="480" name="Title 3"/>
          <p:cNvSpPr txBox="1">
            <a:spLocks/>
          </p:cNvSpPr>
          <p:nvPr/>
        </p:nvSpPr>
        <p:spPr>
          <a:xfrm>
            <a:off x="609441" y="521208"/>
            <a:ext cx="10969943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206" name="Rounded Rectangle 205"/>
          <p:cNvSpPr/>
          <p:nvPr/>
        </p:nvSpPr>
        <p:spPr bwMode="ltGray">
          <a:xfrm>
            <a:off x="7388090" y="4181285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sp>
        <p:nvSpPr>
          <p:cNvPr id="207" name="Rounded Rectangle 206"/>
          <p:cNvSpPr/>
          <p:nvPr/>
        </p:nvSpPr>
        <p:spPr bwMode="ltGray">
          <a:xfrm>
            <a:off x="10369420" y="4177253"/>
            <a:ext cx="334062" cy="1025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004876"/>
                </a:solidFill>
              </a:rPr>
              <a:t>VLAN 2</a:t>
            </a:r>
          </a:p>
        </p:txBody>
      </p:sp>
      <p:cxnSp>
        <p:nvCxnSpPr>
          <p:cNvPr id="200" name="Straight Connector 199"/>
          <p:cNvCxnSpPr/>
          <p:nvPr/>
        </p:nvCxnSpPr>
        <p:spPr>
          <a:xfrm>
            <a:off x="3210829" y="2764467"/>
            <a:ext cx="79670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Oval 200"/>
          <p:cNvSpPr/>
          <p:nvPr/>
        </p:nvSpPr>
        <p:spPr bwMode="ltGray">
          <a:xfrm>
            <a:off x="3547570" y="2558187"/>
            <a:ext cx="76694" cy="257337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rgbClr val="9FD4C9">
                  <a:lumMod val="75000"/>
                </a:srgbClr>
              </a:solidFill>
            </a:endParaRPr>
          </a:p>
        </p:txBody>
      </p:sp>
      <p:cxnSp>
        <p:nvCxnSpPr>
          <p:cNvPr id="202" name="Straight Connector 201"/>
          <p:cNvCxnSpPr/>
          <p:nvPr/>
        </p:nvCxnSpPr>
        <p:spPr>
          <a:xfrm>
            <a:off x="3210829" y="2621806"/>
            <a:ext cx="77312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Rounded Rectangle 202"/>
          <p:cNvSpPr/>
          <p:nvPr/>
        </p:nvSpPr>
        <p:spPr bwMode="ltGray">
          <a:xfrm>
            <a:off x="3241563" y="2534836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204" name="Rounded Rectangle 203"/>
          <p:cNvSpPr/>
          <p:nvPr/>
        </p:nvSpPr>
        <p:spPr bwMode="ltGray">
          <a:xfrm>
            <a:off x="3241563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205" name="Rounded Rectangle 204"/>
          <p:cNvSpPr/>
          <p:nvPr/>
        </p:nvSpPr>
        <p:spPr bwMode="ltGray">
          <a:xfrm>
            <a:off x="3755405" y="2528888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1/3/1</a:t>
            </a:r>
          </a:p>
        </p:txBody>
      </p:sp>
      <p:sp>
        <p:nvSpPr>
          <p:cNvPr id="208" name="Rounded Rectangle 207"/>
          <p:cNvSpPr/>
          <p:nvPr/>
        </p:nvSpPr>
        <p:spPr bwMode="ltGray">
          <a:xfrm>
            <a:off x="3755405" y="2772549"/>
            <a:ext cx="204198" cy="985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>
              <a:lnSpc>
                <a:spcPct val="90000"/>
              </a:lnSpc>
            </a:pPr>
            <a:r>
              <a:rPr lang="en-US" sz="600" dirty="0">
                <a:solidFill>
                  <a:prstClr val="white">
                    <a:lumMod val="50000"/>
                  </a:prstClr>
                </a:solidFill>
              </a:rPr>
              <a:t>1/8/1</a:t>
            </a:r>
          </a:p>
        </p:txBody>
      </p:sp>
      <p:sp>
        <p:nvSpPr>
          <p:cNvPr id="209" name="Rounded Rectangle 208"/>
          <p:cNvSpPr/>
          <p:nvPr/>
        </p:nvSpPr>
        <p:spPr bwMode="ltGray">
          <a:xfrm>
            <a:off x="3200400" y="2301518"/>
            <a:ext cx="868340" cy="26002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chemeClr val="accent4"/>
                </a:solidFill>
              </a:rPr>
              <a:t>LAG200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4480922" y="2360599"/>
            <a:ext cx="774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8400-2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15.136.40.236</a:t>
            </a:r>
          </a:p>
          <a:p>
            <a:r>
              <a:rPr lang="en-US" sz="600" dirty="0">
                <a:solidFill>
                  <a:srgbClr val="646569"/>
                </a:solidFill>
              </a:rPr>
              <a:t>L0: 192.168.2.2</a:t>
            </a:r>
          </a:p>
        </p:txBody>
      </p:sp>
      <p:grpSp>
        <p:nvGrpSpPr>
          <p:cNvPr id="211" name="Group 210"/>
          <p:cNvGrpSpPr/>
          <p:nvPr/>
        </p:nvGrpSpPr>
        <p:grpSpPr>
          <a:xfrm>
            <a:off x="3963846" y="2282612"/>
            <a:ext cx="541045" cy="562798"/>
            <a:chOff x="2255870" y="791793"/>
            <a:chExt cx="541045" cy="562798"/>
          </a:xfrm>
        </p:grpSpPr>
        <p:sp>
          <p:nvSpPr>
            <p:cNvPr id="212" name="Rounded Rectangle 211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13" name="Picture 2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grpSp>
        <p:nvGrpSpPr>
          <p:cNvPr id="214" name="Group 213"/>
          <p:cNvGrpSpPr/>
          <p:nvPr/>
        </p:nvGrpSpPr>
        <p:grpSpPr>
          <a:xfrm>
            <a:off x="2708385" y="2286067"/>
            <a:ext cx="541045" cy="562798"/>
            <a:chOff x="2255870" y="791793"/>
            <a:chExt cx="541045" cy="562798"/>
          </a:xfrm>
        </p:grpSpPr>
        <p:sp>
          <p:nvSpPr>
            <p:cNvPr id="215" name="Rounded Rectangle 214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16" name="Picture 2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220" name="Rounded Rectangle 219"/>
          <p:cNvSpPr/>
          <p:nvPr/>
        </p:nvSpPr>
        <p:spPr bwMode="ltGray">
          <a:xfrm>
            <a:off x="4590245" y="316408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221" name="Rounded Rectangle 220"/>
          <p:cNvSpPr/>
          <p:nvPr/>
        </p:nvSpPr>
        <p:spPr bwMode="ltGray">
          <a:xfrm>
            <a:off x="4676444" y="2942709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cxnSp>
        <p:nvCxnSpPr>
          <p:cNvPr id="223" name="Straight Connector 222"/>
          <p:cNvCxnSpPr/>
          <p:nvPr/>
        </p:nvCxnSpPr>
        <p:spPr>
          <a:xfrm>
            <a:off x="2963783" y="2841271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4219244" y="2837816"/>
            <a:ext cx="3920810" cy="84710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Rounded Rectangle 224"/>
          <p:cNvSpPr/>
          <p:nvPr/>
        </p:nvSpPr>
        <p:spPr bwMode="ltGray">
          <a:xfrm>
            <a:off x="6208243" y="352421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226" name="Rounded Rectangle 225"/>
          <p:cNvSpPr/>
          <p:nvPr/>
        </p:nvSpPr>
        <p:spPr bwMode="ltGray">
          <a:xfrm>
            <a:off x="7544953" y="3517030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1/1/51</a:t>
            </a:r>
          </a:p>
        </p:txBody>
      </p:sp>
      <p:sp>
        <p:nvSpPr>
          <p:cNvPr id="227" name="Rounded Rectangle 226"/>
          <p:cNvSpPr/>
          <p:nvPr/>
        </p:nvSpPr>
        <p:spPr bwMode="ltGray">
          <a:xfrm>
            <a:off x="4575120" y="3156486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sp>
        <p:nvSpPr>
          <p:cNvPr id="228" name="Rounded Rectangle 227"/>
          <p:cNvSpPr/>
          <p:nvPr/>
        </p:nvSpPr>
        <p:spPr bwMode="ltGray">
          <a:xfrm>
            <a:off x="4661319" y="2935115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1/3/3</a:t>
            </a:r>
          </a:p>
        </p:txBody>
      </p:sp>
      <p:grpSp>
        <p:nvGrpSpPr>
          <p:cNvPr id="229" name="Group 228"/>
          <p:cNvGrpSpPr/>
          <p:nvPr/>
        </p:nvGrpSpPr>
        <p:grpSpPr>
          <a:xfrm>
            <a:off x="2702157" y="3666427"/>
            <a:ext cx="541045" cy="562798"/>
            <a:chOff x="2255870" y="791793"/>
            <a:chExt cx="541045" cy="562798"/>
          </a:xfrm>
        </p:grpSpPr>
        <p:sp>
          <p:nvSpPr>
            <p:cNvPr id="230" name="Rounded Rectangle 229"/>
            <p:cNvSpPr/>
            <p:nvPr/>
          </p:nvSpPr>
          <p:spPr bwMode="ltGray">
            <a:xfrm>
              <a:off x="2275977" y="814388"/>
              <a:ext cx="495797" cy="50720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>
                <a:solidFill>
                  <a:prstClr val="white"/>
                </a:solidFill>
              </a:endParaRPr>
            </a:p>
          </p:txBody>
        </p:sp>
        <p:pic>
          <p:nvPicPr>
            <p:cNvPr id="231" name="Picture 2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9" t="13899" r="13445" b="13374"/>
            <a:stretch/>
          </p:blipFill>
          <p:spPr>
            <a:xfrm>
              <a:off x="2255870" y="791793"/>
              <a:ext cx="541045" cy="562798"/>
            </a:xfrm>
            <a:prstGeom prst="rect">
              <a:avLst/>
            </a:prstGeom>
          </p:spPr>
        </p:pic>
      </p:grpSp>
      <p:sp>
        <p:nvSpPr>
          <p:cNvPr id="232" name="TextBox 231"/>
          <p:cNvSpPr txBox="1"/>
          <p:nvPr/>
        </p:nvSpPr>
        <p:spPr>
          <a:xfrm>
            <a:off x="3177355" y="3763057"/>
            <a:ext cx="78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46569"/>
                </a:solidFill>
              </a:rPr>
              <a:t>6300-4</a:t>
            </a:r>
          </a:p>
          <a:p>
            <a:r>
              <a:rPr lang="en-US" sz="600" dirty="0">
                <a:solidFill>
                  <a:srgbClr val="646569"/>
                </a:solidFill>
              </a:rPr>
              <a:t>15.136.40.244</a:t>
            </a:r>
          </a:p>
        </p:txBody>
      </p:sp>
      <p:cxnSp>
        <p:nvCxnSpPr>
          <p:cNvPr id="233" name="Straight Connector 232"/>
          <p:cNvCxnSpPr>
            <a:endCxn id="231" idx="0"/>
          </p:cNvCxnSpPr>
          <p:nvPr/>
        </p:nvCxnSpPr>
        <p:spPr>
          <a:xfrm>
            <a:off x="2955116" y="2848865"/>
            <a:ext cx="17564" cy="81756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Rounded Rectangle 221"/>
          <p:cNvSpPr/>
          <p:nvPr/>
        </p:nvSpPr>
        <p:spPr bwMode="ltGray">
          <a:xfrm>
            <a:off x="2841991" y="3069331"/>
            <a:ext cx="240300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1/1/9</a:t>
            </a:r>
          </a:p>
        </p:txBody>
      </p:sp>
      <p:sp>
        <p:nvSpPr>
          <p:cNvPr id="241" name="Rounded Rectangle 240"/>
          <p:cNvSpPr/>
          <p:nvPr/>
        </p:nvSpPr>
        <p:spPr bwMode="ltGray">
          <a:xfrm>
            <a:off x="5052537" y="3320606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192.168.4.0/31</a:t>
            </a:r>
          </a:p>
        </p:txBody>
      </p:sp>
      <p:sp>
        <p:nvSpPr>
          <p:cNvPr id="242" name="Rounded Rectangle 241"/>
          <p:cNvSpPr/>
          <p:nvPr/>
        </p:nvSpPr>
        <p:spPr bwMode="ltGray">
          <a:xfrm>
            <a:off x="5684190" y="3140937"/>
            <a:ext cx="566616" cy="108060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646569"/>
                </a:solidFill>
              </a:rPr>
              <a:t>192.168.4.2/31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1891044" y="2353471"/>
            <a:ext cx="824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646569"/>
                </a:solidFill>
              </a:rPr>
              <a:t>8400-1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15.136.40.235</a:t>
            </a:r>
          </a:p>
          <a:p>
            <a:pPr algn="r"/>
            <a:r>
              <a:rPr lang="en-US" sz="600" dirty="0">
                <a:solidFill>
                  <a:srgbClr val="646569"/>
                </a:solidFill>
              </a:rPr>
              <a:t>L0: 192.168.2.1</a:t>
            </a:r>
          </a:p>
        </p:txBody>
      </p:sp>
    </p:spTree>
    <p:extLst>
      <p:ext uri="{BB962C8B-B14F-4D97-AF65-F5344CB8AC3E}">
        <p14:creationId xmlns:p14="http://schemas.microsoft.com/office/powerpoint/2010/main" val="275644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EVPN route-type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Leaf1-B</a:t>
            </a:r>
            <a:r>
              <a:rPr lang="en-US" dirty="0"/>
              <a:t>: RT2 – MAC/IP route (hosts)</a:t>
            </a:r>
          </a:p>
        </p:txBody>
      </p:sp>
      <p:sp>
        <p:nvSpPr>
          <p:cNvPr id="2" name="Rectangle 1"/>
          <p:cNvSpPr/>
          <p:nvPr/>
        </p:nvSpPr>
        <p:spPr>
          <a:xfrm>
            <a:off x="67790" y="1412776"/>
            <a:ext cx="6066310" cy="53707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2895" y="-1495713"/>
            <a:ext cx="5904529" cy="82791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 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 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90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305360" y="892470"/>
            <a:ext cx="108012" cy="127001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57683" y="98276"/>
            <a:ext cx="987774" cy="16384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80616" y="2732358"/>
            <a:ext cx="108012" cy="127001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10800000">
            <a:off x="2750282" y="2724545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86336" y="2664935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8" name="Line Callout 2 (Accent Bar) 7"/>
          <p:cNvSpPr/>
          <p:nvPr/>
        </p:nvSpPr>
        <p:spPr>
          <a:xfrm>
            <a:off x="6643412" y="49758"/>
            <a:ext cx="3564396" cy="252028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1077476"/>
              <a:gd name="adj6" fmla="val -109515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RT3 entry locally originated on the local VTEP, </a:t>
            </a: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best </a:t>
            </a:r>
            <a:endParaRPr lang="it-IT" sz="1050" dirty="0">
              <a:solidFill>
                <a:schemeClr val="accent1"/>
              </a:solidFill>
              <a:cs typeface="Courier New" panose="02070309020205020404" pitchFamily="49" charset="0"/>
            </a:endParaRPr>
          </a:p>
        </p:txBody>
      </p:sp>
      <p:sp>
        <p:nvSpPr>
          <p:cNvPr id="9" name="Line Callout 2 (Accent Bar) 8"/>
          <p:cNvSpPr/>
          <p:nvPr/>
        </p:nvSpPr>
        <p:spPr>
          <a:xfrm>
            <a:off x="6643412" y="367737"/>
            <a:ext cx="4284476" cy="432363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588691"/>
              <a:gd name="adj6" fmla="val -91195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RT3 entry from the VSX peer (with lowest router-ID) of same the logical VSX VTEP, reflected by RR1 (Spine-1) 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10" name="Line Callout 2 (Accent Bar) 9"/>
          <p:cNvSpPr/>
          <p:nvPr/>
        </p:nvSpPr>
        <p:spPr>
          <a:xfrm>
            <a:off x="6644132" y="932688"/>
            <a:ext cx="4284476" cy="377210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559580"/>
              <a:gd name="adj6" fmla="val -90905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RT3 entry from the VSX peer (with lowest router-ID) of same the logical VSX VTEP, reflected by RR2 (spine-2)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357683" y="98276"/>
            <a:ext cx="987774" cy="16384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Line Callout 2 (Accent Bar) 16"/>
          <p:cNvSpPr/>
          <p:nvPr/>
        </p:nvSpPr>
        <p:spPr>
          <a:xfrm flipH="1">
            <a:off x="4007768" y="6057292"/>
            <a:ext cx="2952780" cy="252028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205116"/>
              <a:gd name="adj6" fmla="val -22532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More entries than on lowest router-ID VSX peer</a:t>
            </a:r>
            <a:endParaRPr lang="it-IT" sz="1050" dirty="0">
              <a:solidFill>
                <a:schemeClr val="accent1"/>
              </a:solidFill>
              <a:cs typeface="Courier New" panose="02070309020205020404" pitchFamily="49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22895" y="6546378"/>
            <a:ext cx="1652097" cy="154184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EVPN route-type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Leaf1-B</a:t>
            </a:r>
            <a:r>
              <a:rPr lang="en-US" dirty="0"/>
              <a:t>: RT2 – MAC/IP route (hosts)</a:t>
            </a:r>
          </a:p>
        </p:txBody>
      </p:sp>
      <p:sp>
        <p:nvSpPr>
          <p:cNvPr id="2" name="Rectangle 1"/>
          <p:cNvSpPr/>
          <p:nvPr/>
        </p:nvSpPr>
        <p:spPr>
          <a:xfrm>
            <a:off x="67790" y="1412776"/>
            <a:ext cx="6066310" cy="53707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2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2895" y="551002"/>
            <a:ext cx="5904529" cy="62324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75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RT2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305360" y="892470"/>
            <a:ext cx="108012" cy="127001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57683" y="98276"/>
            <a:ext cx="987774" cy="16384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80616" y="2732358"/>
            <a:ext cx="108012" cy="127001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10800000">
            <a:off x="2750282" y="2724545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86336" y="2664935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8" name="Line Callout 2 (Accent Bar) 7"/>
          <p:cNvSpPr/>
          <p:nvPr/>
        </p:nvSpPr>
        <p:spPr>
          <a:xfrm>
            <a:off x="6643412" y="49758"/>
            <a:ext cx="3564396" cy="252028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1077476"/>
              <a:gd name="adj6" fmla="val -109515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RT3 entry locally originated on the local VTEP, </a:t>
            </a: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best </a:t>
            </a:r>
            <a:endParaRPr lang="it-IT" sz="1050" dirty="0">
              <a:solidFill>
                <a:schemeClr val="accent1"/>
              </a:solidFill>
              <a:cs typeface="Courier New" panose="02070309020205020404" pitchFamily="49" charset="0"/>
            </a:endParaRPr>
          </a:p>
        </p:txBody>
      </p:sp>
      <p:sp>
        <p:nvSpPr>
          <p:cNvPr id="9" name="Line Callout 2 (Accent Bar) 8"/>
          <p:cNvSpPr/>
          <p:nvPr/>
        </p:nvSpPr>
        <p:spPr>
          <a:xfrm>
            <a:off x="6643412" y="367737"/>
            <a:ext cx="4284476" cy="432363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588691"/>
              <a:gd name="adj6" fmla="val -91195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RT3 entry from the VSX peer (with lowest router-ID) of same the logical VSX VTEP, reflected by RR1 (Spine-1) 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10" name="Line Callout 2 (Accent Bar) 9"/>
          <p:cNvSpPr/>
          <p:nvPr/>
        </p:nvSpPr>
        <p:spPr>
          <a:xfrm>
            <a:off x="6644132" y="932688"/>
            <a:ext cx="4284476" cy="377210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559580"/>
              <a:gd name="adj6" fmla="val -90905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RT3 entry from the VSX peer (with lowest router-ID) of same the logical VSX VTEP, reflected by RR2 (spine-2)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357683" y="98276"/>
            <a:ext cx="987774" cy="16384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Line Callout 2 (Accent Bar) 16"/>
          <p:cNvSpPr/>
          <p:nvPr/>
        </p:nvSpPr>
        <p:spPr>
          <a:xfrm flipH="1">
            <a:off x="4007768" y="6057292"/>
            <a:ext cx="2952780" cy="252028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205116"/>
              <a:gd name="adj6" fmla="val -22532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More entries than on lowest router-ID VSX peer</a:t>
            </a:r>
            <a:endParaRPr lang="it-IT" sz="1050" dirty="0">
              <a:solidFill>
                <a:schemeClr val="accent1"/>
              </a:solidFill>
              <a:cs typeface="Courier New" panose="02070309020205020404" pitchFamily="49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22895" y="6546378"/>
            <a:ext cx="1652097" cy="154184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6423" y="0"/>
            <a:ext cx="9161985" cy="2708275"/>
          </a:xfrm>
        </p:spPr>
        <p:txBody>
          <a:bodyPr/>
          <a:lstStyle/>
          <a:p>
            <a:r>
              <a:rPr lang="en-US" dirty="0"/>
              <a:t>Common VRF RD Option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Per VSX logical VTEP</a:t>
            </a:r>
          </a:p>
          <a:p>
            <a:endParaRPr lang="en-US" dirty="0"/>
          </a:p>
          <a:p>
            <a:r>
              <a:rPr lang="en-US" sz="2000" i="1" dirty="0"/>
              <a:t>Impact on RT5</a:t>
            </a:r>
          </a:p>
        </p:txBody>
      </p:sp>
    </p:spTree>
    <p:extLst>
      <p:ext uri="{BB962C8B-B14F-4D97-AF65-F5344CB8AC3E}">
        <p14:creationId xmlns:p14="http://schemas.microsoft.com/office/powerpoint/2010/main" val="227772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route-type 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Spine-1</a:t>
            </a:r>
            <a:r>
              <a:rPr lang="en-US" dirty="0"/>
              <a:t>: RT5 – IP prefix route (subnet advertisement)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6854712" cy="4278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5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192.168.11.3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192.168.11.3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[5]:[0]:[0]:[24]:[10.1.11.0]                           192.168.11.3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[5]:[0]:[0]:[24]:[10.1.11.0]                           192.168.11.3    0          100        0       ?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192.168.11.5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192.168.11.5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[5]:[0]:[0]:[24]:[10.1.12.0]                           192.168.11.5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[5]:[0]:[0]:[24]:[10.1.12.0]                           192.168.11.5    0          100        0       ?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192.168.11.3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192.168.11.3    0          100        0       ?</a:t>
            </a:r>
          </a:p>
          <a:p>
            <a:endParaRPr lang="it-IT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192.168.11.5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192.168.11.5    0          100        0       ?</a:t>
            </a:r>
          </a:p>
          <a:p>
            <a:r>
              <a:rPr lang="it-IT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RT5 </a:t>
            </a:r>
          </a:p>
        </p:txBody>
      </p:sp>
      <p:sp>
        <p:nvSpPr>
          <p:cNvPr id="8" name="Line Callout 2 (Accent Bar) 7"/>
          <p:cNvSpPr/>
          <p:nvPr/>
        </p:nvSpPr>
        <p:spPr>
          <a:xfrm>
            <a:off x="8184231" y="1978829"/>
            <a:ext cx="3672409" cy="1188132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119236"/>
              <a:gd name="adj6" fmla="val -15166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r>
              <a:rPr lang="en-US" sz="1200" dirty="0">
                <a:solidFill>
                  <a:schemeClr val="accent2"/>
                </a:solidFill>
              </a:rPr>
              <a:t>Leaf1-A and Leaf1-B have the same VRF RD.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There is an election of a best route among two entries advertised from </a:t>
            </a:r>
            <a:r>
              <a:rPr lang="en-US" sz="1200" dirty="0">
                <a:solidFill>
                  <a:schemeClr val="accent2"/>
                </a:solidFill>
                <a:cs typeface="Courier New" panose="02070309020205020404" pitchFamily="49" charset="0"/>
              </a:rPr>
              <a:t>each logical VSX VTEP:</a:t>
            </a:r>
          </a:p>
          <a:p>
            <a:pPr marL="171450" lvl="0" indent="-171450">
              <a:buFontTx/>
              <a:buChar char="-"/>
            </a:pPr>
            <a:r>
              <a:rPr lang="en-US" sz="120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coming from VSX primary</a:t>
            </a:r>
            <a:br>
              <a:rPr lang="en-US" sz="1200" dirty="0">
                <a:solidFill>
                  <a:schemeClr val="accent2"/>
                </a:solidFill>
                <a:cs typeface="Courier New" panose="02070309020205020404" pitchFamily="49" charset="0"/>
              </a:rPr>
            </a:br>
            <a:r>
              <a:rPr lang="en-US" sz="1200" dirty="0">
                <a:solidFill>
                  <a:schemeClr val="accent1"/>
                </a:solidFill>
                <a:cs typeface="Courier New" panose="02070309020205020404" pitchFamily="49" charset="0"/>
              </a:rPr>
              <a:t>(preferred due to lowest router-ID)</a:t>
            </a:r>
          </a:p>
          <a:p>
            <a:pPr marL="171450" lvl="0" indent="-171450">
              <a:buFontTx/>
              <a:buChar char="-"/>
            </a:pPr>
            <a:r>
              <a:rPr lang="en-US" sz="120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coming from VSX secondary</a:t>
            </a:r>
            <a:endParaRPr lang="it-IT" sz="120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03808" y="3313765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481" y="3244678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40216" y="127852"/>
            <a:ext cx="2551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RT5 RD =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VTEP_L1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:VRF-ID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03808" y="4026490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481" y="3957403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8" name="Line Callout 2 (Accent Bar) 17"/>
          <p:cNvSpPr/>
          <p:nvPr/>
        </p:nvSpPr>
        <p:spPr>
          <a:xfrm>
            <a:off x="8178057" y="3380255"/>
            <a:ext cx="3672409" cy="1188132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61376"/>
              <a:gd name="adj6" fmla="val -151022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r>
              <a:rPr lang="en-US" sz="1200" dirty="0">
                <a:solidFill>
                  <a:schemeClr val="accent2"/>
                </a:solidFill>
              </a:rPr>
              <a:t>Leaf2-A and Leaf2-B have the same VRF RD.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There is an election of a best route among two entries advertised from </a:t>
            </a:r>
            <a:r>
              <a:rPr lang="en-US" sz="1200" dirty="0">
                <a:solidFill>
                  <a:schemeClr val="accent2"/>
                </a:solidFill>
                <a:cs typeface="Courier New" panose="02070309020205020404" pitchFamily="49" charset="0"/>
              </a:rPr>
              <a:t>each logical VSX VTEP:</a:t>
            </a:r>
          </a:p>
          <a:p>
            <a:pPr marL="171450" lvl="0" indent="-171450">
              <a:buFontTx/>
              <a:buChar char="-"/>
            </a:pPr>
            <a:r>
              <a:rPr lang="en-US" sz="120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coming from VSX primary</a:t>
            </a:r>
            <a:br>
              <a:rPr lang="en-US" sz="1200" dirty="0">
                <a:solidFill>
                  <a:schemeClr val="accent2"/>
                </a:solidFill>
                <a:cs typeface="Courier New" panose="02070309020205020404" pitchFamily="49" charset="0"/>
              </a:rPr>
            </a:br>
            <a:r>
              <a:rPr lang="en-US" sz="1200" dirty="0">
                <a:solidFill>
                  <a:schemeClr val="accent1"/>
                </a:solidFill>
                <a:cs typeface="Courier New" panose="02070309020205020404" pitchFamily="49" charset="0"/>
              </a:rPr>
              <a:t>(preferred due to lowest router-ID)</a:t>
            </a:r>
          </a:p>
          <a:p>
            <a:pPr marL="171450" lvl="0" indent="-171450">
              <a:buFontTx/>
              <a:buChar char="-"/>
            </a:pPr>
            <a:r>
              <a:rPr lang="en-US" sz="120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coming from VSX secondary</a:t>
            </a:r>
            <a:endParaRPr lang="it-IT" sz="120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196256" y="2703599"/>
            <a:ext cx="76625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Same RD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196256" y="4089991"/>
            <a:ext cx="76625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Same RD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53427" y="579454"/>
            <a:ext cx="394941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When Leaf2-A and Leaf2-B have same VRF RD</a:t>
            </a:r>
          </a:p>
        </p:txBody>
      </p:sp>
    </p:spTree>
    <p:extLst>
      <p:ext uri="{BB962C8B-B14F-4D97-AF65-F5344CB8AC3E}">
        <p14:creationId xmlns:p14="http://schemas.microsoft.com/office/powerpoint/2010/main" val="37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440" y="1581912"/>
            <a:ext cx="6854712" cy="39087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5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192.168.1.3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[5]:[0]:[0]:[24]:[10.1.11.0]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 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 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[5]:[0]:[0]:[24]:[10.2.20.0]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12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403808" y="3683868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481" y="3614781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03808" y="3174051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481" y="3104964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route-type 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Leaf1-A</a:t>
            </a:r>
            <a:r>
              <a:rPr lang="en-US" dirty="0"/>
              <a:t>: RT5 – IP prefix route (subnet advertisement)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RT5 </a:t>
            </a:r>
          </a:p>
        </p:txBody>
      </p:sp>
      <p:sp>
        <p:nvSpPr>
          <p:cNvPr id="6" name="Line Callout 2 (Accent Bar) 5"/>
          <p:cNvSpPr/>
          <p:nvPr/>
        </p:nvSpPr>
        <p:spPr>
          <a:xfrm>
            <a:off x="7860196" y="1707383"/>
            <a:ext cx="2772308" cy="552172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286674"/>
              <a:gd name="adj6" fmla="val -189193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For RT5 10.1.10.0/24: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1 RIB entry for the local VSX VTEP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2 RIB entries for the remote VSX VTEP</a:t>
            </a:r>
          </a:p>
        </p:txBody>
      </p:sp>
      <p:sp>
        <p:nvSpPr>
          <p:cNvPr id="20" name="Line Callout 2 (Accent Bar) 19"/>
          <p:cNvSpPr/>
          <p:nvPr/>
        </p:nvSpPr>
        <p:spPr>
          <a:xfrm>
            <a:off x="7860196" y="2412833"/>
            <a:ext cx="4212468" cy="713620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120241"/>
              <a:gd name="adj6" fmla="val -124761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single RT5 entry per VNI on the local VTEP, locally originated, </a:t>
            </a: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. </a:t>
            </a:r>
          </a:p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No other entries to compete for route election because no other candidate ECMP route.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40216" y="127852"/>
            <a:ext cx="2551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RT5 RD =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VTEP_L1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:VRF-ID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47044" y="3203099"/>
            <a:ext cx="108012" cy="127001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878637" y="2456262"/>
            <a:ext cx="987774" cy="16384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239894" y="1819560"/>
            <a:ext cx="82748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Same RD</a:t>
            </a:r>
          </a:p>
        </p:txBody>
      </p:sp>
      <p:sp>
        <p:nvSpPr>
          <p:cNvPr id="30" name="Line Callout 2 (Accent Bar) 29"/>
          <p:cNvSpPr/>
          <p:nvPr/>
        </p:nvSpPr>
        <p:spPr>
          <a:xfrm>
            <a:off x="7859476" y="3590009"/>
            <a:ext cx="4284476" cy="501478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30507"/>
              <a:gd name="adj6" fmla="val -121925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RT5 entry from the </a:t>
            </a:r>
            <a:r>
              <a:rPr lang="en-US" sz="1050" b="1" dirty="0">
                <a:solidFill>
                  <a:schemeClr val="accent2"/>
                </a:solidFill>
                <a:cs typeface="Courier New" panose="02070309020205020404" pitchFamily="49" charset="0"/>
              </a:rPr>
              <a:t>remote VTEP VSX primary</a:t>
            </a: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 (selected by RR due to lowest router-ID, reflected by RR1 (Spine-1). </a:t>
            </a: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Elected as best due to lowest RR originator-ID (Spine-1).</a:t>
            </a:r>
            <a:endParaRPr lang="it-IT" sz="1050" dirty="0">
              <a:solidFill>
                <a:schemeClr val="accent1"/>
              </a:solidFill>
              <a:cs typeface="Courier New" panose="02070309020205020404" pitchFamily="49" charset="0"/>
            </a:endParaRPr>
          </a:p>
        </p:txBody>
      </p:sp>
      <p:sp>
        <p:nvSpPr>
          <p:cNvPr id="45" name="Line Callout 2 (Accent Bar) 44"/>
          <p:cNvSpPr/>
          <p:nvPr/>
        </p:nvSpPr>
        <p:spPr>
          <a:xfrm>
            <a:off x="7859476" y="4226634"/>
            <a:ext cx="4284476" cy="501478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-66127"/>
              <a:gd name="adj6" fmla="val -122109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RT5 entry from the </a:t>
            </a:r>
            <a:r>
              <a:rPr lang="en-US" sz="1050" b="1" dirty="0">
                <a:solidFill>
                  <a:schemeClr val="accent2"/>
                </a:solidFill>
                <a:cs typeface="Courier New" panose="02070309020205020404" pitchFamily="49" charset="0"/>
              </a:rPr>
              <a:t>remote VTEP VSX primary</a:t>
            </a: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 (selected by RR due to lowest router-ID, reflected by RR2 (Spine-2). Not selected due to highest RR originator-ID (Spine-2).</a:t>
            </a:r>
            <a:endParaRPr lang="it-IT" sz="1050" dirty="0">
              <a:solidFill>
                <a:schemeClr val="accent1"/>
              </a:solidFill>
              <a:cs typeface="Courier New" panose="020703090202050204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53427" y="579454"/>
            <a:ext cx="394941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When Leaf2-A and Leaf2-B have same VRF RD</a:t>
            </a:r>
          </a:p>
        </p:txBody>
      </p:sp>
    </p:spTree>
    <p:extLst>
      <p:ext uri="{BB962C8B-B14F-4D97-AF65-F5344CB8AC3E}">
        <p14:creationId xmlns:p14="http://schemas.microsoft.com/office/powerpoint/2010/main" val="17955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route-type 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Leaf1-B</a:t>
            </a:r>
            <a:r>
              <a:rPr lang="en-US" dirty="0"/>
              <a:t>: RT5 – IP prefix route (subnet advertisement)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6854712" cy="47705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8325-2# 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5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192.168.1.3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 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 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[5]:[0]:[0]:[24]:[10.1.11.0]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[5]:[0]:[0]:[24]:[10.2.20.0]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RT5 </a:t>
            </a:r>
          </a:p>
        </p:txBody>
      </p:sp>
      <p:sp>
        <p:nvSpPr>
          <p:cNvPr id="7" name="Line Callout 2 (Accent Bar) 6"/>
          <p:cNvSpPr/>
          <p:nvPr/>
        </p:nvSpPr>
        <p:spPr>
          <a:xfrm>
            <a:off x="7788188" y="2492896"/>
            <a:ext cx="3564396" cy="252028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403833"/>
              <a:gd name="adj6" fmla="val -144595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RT3 entry locally originated on the local VTEP, </a:t>
            </a: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best </a:t>
            </a:r>
            <a:endParaRPr lang="it-IT" sz="1050" dirty="0">
              <a:solidFill>
                <a:schemeClr val="accent1"/>
              </a:solidFill>
              <a:cs typeface="Courier New" panose="02070309020205020404" pitchFamily="49" charset="0"/>
            </a:endParaRPr>
          </a:p>
        </p:txBody>
      </p:sp>
      <p:sp>
        <p:nvSpPr>
          <p:cNvPr id="8" name="Line Callout 2 (Accent Bar) 7"/>
          <p:cNvSpPr/>
          <p:nvPr/>
        </p:nvSpPr>
        <p:spPr>
          <a:xfrm>
            <a:off x="7780312" y="4107999"/>
            <a:ext cx="3068216" cy="680149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64499"/>
              <a:gd name="adj6" fmla="val -167931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Two RT3 entries per VNI from remote VSX VTEP:</a:t>
            </a:r>
          </a:p>
          <a:p>
            <a:pPr marL="171450" lvl="0" indent="-171450">
              <a:buFontTx/>
              <a:buChar char="-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reflected from RR1 (Spine-1)</a:t>
            </a:r>
            <a:b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</a:b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(preferred due to RR1 lowest originator-ID)</a:t>
            </a:r>
          </a:p>
          <a:p>
            <a:pPr marL="171450" lvl="0" indent="-171450">
              <a:buFontTx/>
              <a:buChar char="-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entry reflected from RR2 (spine-2)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16000" y="4397703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673" y="4328616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16000" y="3426079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73" y="3356992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4" name="Line Callout 2 (Accent Bar) 13"/>
          <p:cNvSpPr/>
          <p:nvPr/>
        </p:nvSpPr>
        <p:spPr>
          <a:xfrm>
            <a:off x="7788188" y="2810875"/>
            <a:ext cx="4284476" cy="432363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195780"/>
              <a:gd name="adj6" fmla="val -12089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RT3 entry from the VSX peer (with lowest router-ID) of same the logical VSX VTEP, reflected by RR1 (Spine-1) 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15" name="Line Callout 2 (Accent Bar) 14"/>
          <p:cNvSpPr/>
          <p:nvPr/>
        </p:nvSpPr>
        <p:spPr>
          <a:xfrm>
            <a:off x="7794551" y="3309189"/>
            <a:ext cx="4284476" cy="377210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123850"/>
              <a:gd name="adj6" fmla="val -12086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RT3 entry from the VSX peer (with lowest router-ID) of same the logical VSX VTEP, reflected by RR2 (spine-2)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502459" y="2541414"/>
            <a:ext cx="987774" cy="16384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300602" y="2332801"/>
            <a:ext cx="76625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Same RD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658339" y="4371576"/>
            <a:ext cx="76625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Same RD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9416" y="3446015"/>
            <a:ext cx="108012" cy="127001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40216" y="127852"/>
            <a:ext cx="2551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RT5 RD =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VTEP_L1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:VRF-ID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053427" y="579454"/>
            <a:ext cx="394941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When Leaf2-A and Leaf2-B have same VRF RD</a:t>
            </a:r>
          </a:p>
        </p:txBody>
      </p:sp>
    </p:spTree>
    <p:extLst>
      <p:ext uri="{BB962C8B-B14F-4D97-AF65-F5344CB8AC3E}">
        <p14:creationId xmlns:p14="http://schemas.microsoft.com/office/powerpoint/2010/main" val="325904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6423" y="0"/>
            <a:ext cx="9306001" cy="2708275"/>
          </a:xfrm>
        </p:spPr>
        <p:txBody>
          <a:bodyPr/>
          <a:lstStyle/>
          <a:p>
            <a:r>
              <a:rPr lang="en-US" dirty="0"/>
              <a:t>Distinct VRF RD Option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On each CX nodes</a:t>
            </a:r>
          </a:p>
          <a:p>
            <a:endParaRPr lang="en-US" dirty="0"/>
          </a:p>
          <a:p>
            <a:r>
              <a:rPr lang="en-US" sz="2000" i="1" dirty="0"/>
              <a:t>Impact on RT5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5020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route-type 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Spine-1</a:t>
            </a:r>
            <a:r>
              <a:rPr lang="en-US" dirty="0"/>
              <a:t>: RT5 – IP prefix route (subnet advertisement)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463290"/>
            <a:ext cx="6782704" cy="53860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5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192.168.1.4:2        (L3VNI 100002)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192.168.1.6:2        (L3VNI 100002)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RT5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097" y="2060848"/>
            <a:ext cx="4812903" cy="3818388"/>
          </a:xfrm>
          <a:prstGeom prst="rect">
            <a:avLst/>
          </a:prstGeom>
        </p:spPr>
      </p:pic>
      <p:sp>
        <p:nvSpPr>
          <p:cNvPr id="10" name="Left Bracket 9"/>
          <p:cNvSpPr/>
          <p:nvPr/>
        </p:nvSpPr>
        <p:spPr>
          <a:xfrm>
            <a:off x="569220" y="4185345"/>
            <a:ext cx="76806" cy="368839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ket 10"/>
          <p:cNvSpPr/>
          <p:nvPr/>
        </p:nvSpPr>
        <p:spPr>
          <a:xfrm>
            <a:off x="569220" y="4606051"/>
            <a:ext cx="76806" cy="368839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935369" y="2855774"/>
            <a:ext cx="828092" cy="108012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35369" y="3464612"/>
            <a:ext cx="828092" cy="108012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35369" y="4063399"/>
            <a:ext cx="828092" cy="108012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935369" y="4554174"/>
            <a:ext cx="828092" cy="108012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2" name="Line Callout 2 (Accent Bar) 21"/>
          <p:cNvSpPr/>
          <p:nvPr/>
        </p:nvSpPr>
        <p:spPr>
          <a:xfrm>
            <a:off x="8076220" y="1447800"/>
            <a:ext cx="2880320" cy="411316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440707"/>
              <a:gd name="adj6" fmla="val -19037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Single </a:t>
            </a:r>
            <a:r>
              <a:rPr lang="en-US" sz="1050" u="sng" dirty="0">
                <a:solidFill>
                  <a:schemeClr val="accent2"/>
                </a:solidFill>
                <a:cs typeface="Courier New" panose="02070309020205020404" pitchFamily="49" charset="0"/>
              </a:rPr>
              <a:t>unique</a:t>
            </a: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 RT5 entry from each leaf VTEP</a:t>
            </a:r>
          </a:p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sourcing the same subnet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627376" y="1463290"/>
            <a:ext cx="5066024" cy="2279136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627376" y="1463290"/>
            <a:ext cx="5066024" cy="2783192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627376" y="1463290"/>
            <a:ext cx="5066024" cy="3287248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040216" y="127852"/>
            <a:ext cx="2551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RT5 RD =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VTEP_L0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:VRF-ID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1064552" y="1535767"/>
            <a:ext cx="82748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Unique RD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40217" y="630235"/>
            <a:ext cx="3924436" cy="49244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When all leaf switches have unique VRF RD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(VSX primary RD and VSX secondary RD are different)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440" y="1581912"/>
            <a:ext cx="6854712" cy="67403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5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192.168.1.3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[5]:[0]:[0]:[24]:[10.1.11.0]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[5]:[0]:[0]:[24]:[10.2.20.0]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192.168.1.4:2        (L3VNI 100002)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192.168.1.6:2        (L3VNI 100002)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27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403808" y="5389949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481" y="5320862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424710" y="4650881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383" y="4581794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03808" y="3155465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481" y="3086378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route-type 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Leaf1-A</a:t>
            </a:r>
            <a:r>
              <a:rPr lang="en-US" dirty="0"/>
              <a:t>: RT5 – IP prefix route (subnet advertisement)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RT5 </a:t>
            </a:r>
          </a:p>
        </p:txBody>
      </p:sp>
      <p:sp>
        <p:nvSpPr>
          <p:cNvPr id="6" name="Line Callout 2 (Accent Bar) 5"/>
          <p:cNvSpPr/>
          <p:nvPr/>
        </p:nvSpPr>
        <p:spPr>
          <a:xfrm>
            <a:off x="7860196" y="1707383"/>
            <a:ext cx="2772308" cy="552172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285097"/>
              <a:gd name="adj6" fmla="val -188565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For RT5 10.1.10.0/24: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3 RIB entries for the local VSX VTEP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4 RIB entries for the remote VSX VTEP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3372" y="3248510"/>
            <a:ext cx="252028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3372" y="3969060"/>
            <a:ext cx="252028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3372" y="4113076"/>
            <a:ext cx="252028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3372" y="3248510"/>
            <a:ext cx="0" cy="86456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3372" y="4740910"/>
            <a:ext cx="252028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3372" y="4884926"/>
            <a:ext cx="252028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3372" y="5460990"/>
            <a:ext cx="252028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3372" y="5605006"/>
            <a:ext cx="252028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3372" y="4740910"/>
            <a:ext cx="0" cy="86409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ine Callout 2 (Accent Bar) 19"/>
          <p:cNvSpPr/>
          <p:nvPr/>
        </p:nvSpPr>
        <p:spPr>
          <a:xfrm>
            <a:off x="7860196" y="2412833"/>
            <a:ext cx="4212468" cy="713620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120241"/>
              <a:gd name="adj6" fmla="val -124761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single RT5 entry per VNI on the local VTEP, locally originated, </a:t>
            </a: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. </a:t>
            </a:r>
          </a:p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No other entries to compete for route election because no other candidate ECMP route.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24" name="Line Callout 2 (Accent Bar) 23"/>
          <p:cNvSpPr/>
          <p:nvPr/>
        </p:nvSpPr>
        <p:spPr>
          <a:xfrm>
            <a:off x="7861504" y="3279731"/>
            <a:ext cx="4284476" cy="432363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165612"/>
              <a:gd name="adj6" fmla="val -122851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RT5 entry from the VSX peer (different RT5 RD) of same the logical VSX VTEP (same NH_IP), reflected by RR1 (Spine-1) 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25" name="Line Callout 2 (Accent Bar) 24"/>
          <p:cNvSpPr/>
          <p:nvPr/>
        </p:nvSpPr>
        <p:spPr>
          <a:xfrm>
            <a:off x="7862224" y="3865372"/>
            <a:ext cx="4284476" cy="377210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65021"/>
              <a:gd name="adj6" fmla="val -122215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RT5 entry from the VSX peer (different RT5 RD) of same the logical VSX VTEP (same NH_IP), reflected by RR2 (spine-2)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40216" y="127852"/>
            <a:ext cx="2551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RT5 RD =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VTEP_L0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:VRF-ID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47044" y="3205598"/>
            <a:ext cx="108012" cy="127001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878637" y="2456262"/>
            <a:ext cx="987774" cy="16384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239894" y="1819560"/>
            <a:ext cx="82748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Unique RD</a:t>
            </a:r>
          </a:p>
        </p:txBody>
      </p:sp>
      <p:sp>
        <p:nvSpPr>
          <p:cNvPr id="30" name="Line Callout 2 (Accent Bar) 29"/>
          <p:cNvSpPr/>
          <p:nvPr/>
        </p:nvSpPr>
        <p:spPr>
          <a:xfrm>
            <a:off x="7860784" y="4395860"/>
            <a:ext cx="4284476" cy="500016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63276"/>
              <a:gd name="adj6" fmla="val -121945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RT5 entry from the remote VTEP VSX primary (different RT5 RD and different NH_IP), reflected by RR1 (Spine-1). </a:t>
            </a: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Best (lowest originator-ID).</a:t>
            </a:r>
            <a:endParaRPr lang="it-IT" sz="1050" dirty="0">
              <a:solidFill>
                <a:schemeClr val="accent1"/>
              </a:solidFill>
              <a:cs typeface="Courier New" panose="02070309020205020404" pitchFamily="49" charset="0"/>
            </a:endParaRPr>
          </a:p>
        </p:txBody>
      </p:sp>
      <p:sp>
        <p:nvSpPr>
          <p:cNvPr id="31" name="Line Callout 2 (Accent Bar) 30"/>
          <p:cNvSpPr/>
          <p:nvPr/>
        </p:nvSpPr>
        <p:spPr>
          <a:xfrm>
            <a:off x="7861504" y="5049154"/>
            <a:ext cx="4284476" cy="377210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-54501"/>
              <a:gd name="adj6" fmla="val -122419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RT5 entry from the remote VTEP VSX primary (different RT5 RD and different NH_IP), reflected by RR1 (Spine-2) 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36" name="Line Callout 2 (Accent Bar) 35"/>
          <p:cNvSpPr/>
          <p:nvPr/>
        </p:nvSpPr>
        <p:spPr>
          <a:xfrm>
            <a:off x="7869626" y="5579642"/>
            <a:ext cx="4284476" cy="500016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-26093"/>
              <a:gd name="adj6" fmla="val -122703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RT5 entry from the remote VTEP VSX secondary (different RT5 RD and different NH_IP), reflected by RR1 (Spine-1). </a:t>
            </a: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Best (lowest originator-ID).</a:t>
            </a:r>
            <a:endParaRPr lang="it-IT" sz="1050" dirty="0">
              <a:solidFill>
                <a:schemeClr val="accent1"/>
              </a:solidFill>
              <a:cs typeface="Courier New" panose="02070309020205020404" pitchFamily="49" charset="0"/>
            </a:endParaRPr>
          </a:p>
        </p:txBody>
      </p:sp>
      <p:sp>
        <p:nvSpPr>
          <p:cNvPr id="37" name="Line Callout 2 (Accent Bar) 36"/>
          <p:cNvSpPr/>
          <p:nvPr/>
        </p:nvSpPr>
        <p:spPr>
          <a:xfrm>
            <a:off x="7870346" y="6232937"/>
            <a:ext cx="4284476" cy="377210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-174023"/>
              <a:gd name="adj6" fmla="val -122253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RT5 entry from the remote VTEP VSX primary (different RT5 RD and different NH_IP), reflected by RR1 (Spine-2) 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73672" y="4524887"/>
            <a:ext cx="2181968" cy="270220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73672" y="5247683"/>
            <a:ext cx="2181968" cy="269268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45340" y="3309200"/>
            <a:ext cx="564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  <a:cs typeface="Courier New" panose="02070309020205020404" pitchFamily="49" charset="0"/>
              </a:rPr>
              <a:t>Election in this group</a:t>
            </a:r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45340" y="4893572"/>
            <a:ext cx="564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  <a:cs typeface="Courier New" panose="02070309020205020404" pitchFamily="49" charset="0"/>
              </a:rPr>
              <a:t>Election in this group</a:t>
            </a:r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43" name="Line Callout 2 (Accent Bar) 42"/>
          <p:cNvSpPr/>
          <p:nvPr/>
        </p:nvSpPr>
        <p:spPr>
          <a:xfrm>
            <a:off x="1523492" y="6652761"/>
            <a:ext cx="4358105" cy="232623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7954"/>
              <a:gd name="adj5" fmla="val -508854"/>
              <a:gd name="adj6" fmla="val -1485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2 different routes (different RD) candidate for ECMP (same Next-Hop)</a:t>
            </a:r>
            <a:endParaRPr lang="it-IT" sz="1050" dirty="0">
              <a:solidFill>
                <a:schemeClr val="accent1"/>
              </a:solidFill>
              <a:cs typeface="Courier New" panose="02070309020205020404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847044" y="4740910"/>
            <a:ext cx="352412" cy="1944216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8040217" y="630235"/>
            <a:ext cx="3924436" cy="49244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When all leaf switches have unique VRF RD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(VSX primary RD and VSX secondary RD are different)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440" y="1581912"/>
            <a:ext cx="6854712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5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192.168.1.3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192.168.1.3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[5]:[0]:[0]:[24]:[10.1.11.0]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14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403808" y="5014143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481" y="4945056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424710" y="4275075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383" y="4205988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03808" y="3047923"/>
            <a:ext cx="269864" cy="1270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481" y="2978836"/>
            <a:ext cx="425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route-type 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Leaf1-A</a:t>
            </a:r>
            <a:r>
              <a:rPr lang="en-US" dirty="0"/>
              <a:t>: RT5 – IP prefix route (subnet advertisement)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RT5 </a:t>
            </a:r>
          </a:p>
        </p:txBody>
      </p:sp>
      <p:sp>
        <p:nvSpPr>
          <p:cNvPr id="6" name="Line Callout 2 (Accent Bar) 5"/>
          <p:cNvSpPr/>
          <p:nvPr/>
        </p:nvSpPr>
        <p:spPr>
          <a:xfrm>
            <a:off x="7860196" y="1707383"/>
            <a:ext cx="2772308" cy="552172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263017"/>
              <a:gd name="adj6" fmla="val -188565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For RT5 10.1.10.0/24: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3 RIB entries for the local VSX VTEP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4 RIB entries for the remote VSX VTEP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3372" y="3140968"/>
            <a:ext cx="252028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3372" y="3609020"/>
            <a:ext cx="252028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3372" y="3753036"/>
            <a:ext cx="252028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3372" y="3140968"/>
            <a:ext cx="0" cy="61206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3372" y="4365104"/>
            <a:ext cx="252028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3372" y="4509120"/>
            <a:ext cx="252028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3372" y="5085184"/>
            <a:ext cx="252028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3372" y="5229200"/>
            <a:ext cx="252028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3372" y="4365104"/>
            <a:ext cx="0" cy="86409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ine Callout 2 (Accent Bar) 19"/>
          <p:cNvSpPr/>
          <p:nvPr/>
        </p:nvSpPr>
        <p:spPr>
          <a:xfrm>
            <a:off x="7860196" y="2412833"/>
            <a:ext cx="4212468" cy="713620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104377"/>
              <a:gd name="adj6" fmla="val -124348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One single RT5 entry per VNI on the local VTEP, locally originated, </a:t>
            </a: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best</a:t>
            </a:r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. </a:t>
            </a:r>
          </a:p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No other entries to compete for route election because no other candidate ECMP route.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24" name="Line Callout 2 (Accent Bar) 23"/>
          <p:cNvSpPr/>
          <p:nvPr/>
        </p:nvSpPr>
        <p:spPr>
          <a:xfrm>
            <a:off x="7861504" y="3279731"/>
            <a:ext cx="4284476" cy="432363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79002"/>
              <a:gd name="adj6" fmla="val -12244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RT5 entry from the VSX peer (different RT5 RD) of same the logical VSX VTEP (same NH_IP), reflected by RR1 (Spine-1) 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25" name="Line Callout 2 (Accent Bar) 24"/>
          <p:cNvSpPr/>
          <p:nvPr/>
        </p:nvSpPr>
        <p:spPr>
          <a:xfrm>
            <a:off x="7862224" y="3865372"/>
            <a:ext cx="4284476" cy="377210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-27326"/>
              <a:gd name="adj6" fmla="val -122012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RT5 entry from the VSX peer (different RT5 RD) of same the logical VSX VTEP (same NH_IP), reflected by RR2 (spine-2)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40216" y="127852"/>
            <a:ext cx="2551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RT5 RD =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VTEP_L0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:VRF-ID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47044" y="3098056"/>
            <a:ext cx="108012" cy="127001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878637" y="2456262"/>
            <a:ext cx="987774" cy="163849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239894" y="1819560"/>
            <a:ext cx="82748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Unique RD</a:t>
            </a:r>
          </a:p>
        </p:txBody>
      </p:sp>
      <p:sp>
        <p:nvSpPr>
          <p:cNvPr id="30" name="Line Callout 2 (Accent Bar) 29"/>
          <p:cNvSpPr/>
          <p:nvPr/>
        </p:nvSpPr>
        <p:spPr>
          <a:xfrm>
            <a:off x="7860784" y="4395860"/>
            <a:ext cx="4284476" cy="500016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-2907"/>
              <a:gd name="adj6" fmla="val -122148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RT5 entry from the remote VTEP VSX primary (different RT5 RD and different NH_IP), reflected by RR1 (Spine-1). </a:t>
            </a: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Best (lowest originator-ID).</a:t>
            </a:r>
            <a:endParaRPr lang="it-IT" sz="1050" dirty="0">
              <a:solidFill>
                <a:schemeClr val="accent1"/>
              </a:solidFill>
              <a:cs typeface="Courier New" panose="02070309020205020404" pitchFamily="49" charset="0"/>
            </a:endParaRPr>
          </a:p>
        </p:txBody>
      </p:sp>
      <p:sp>
        <p:nvSpPr>
          <p:cNvPr id="31" name="Line Callout 2 (Accent Bar) 30"/>
          <p:cNvSpPr/>
          <p:nvPr/>
        </p:nvSpPr>
        <p:spPr>
          <a:xfrm>
            <a:off x="7861504" y="5049154"/>
            <a:ext cx="4284476" cy="377210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-146848"/>
              <a:gd name="adj6" fmla="val -122012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RT5 entry from the remote VTEP VSX primary (different RT5 RD and different NH_IP), reflected by RR1 (Spine-2) 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36" name="Line Callout 2 (Accent Bar) 35"/>
          <p:cNvSpPr/>
          <p:nvPr/>
        </p:nvSpPr>
        <p:spPr>
          <a:xfrm>
            <a:off x="7869626" y="5579642"/>
            <a:ext cx="4284476" cy="500016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-90534"/>
              <a:gd name="adj6" fmla="val -12229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RT5 entry from the remote VTEP VSX secondary (different RT5 RD and different NH_IP), reflected by RR1 (Spine-1). </a:t>
            </a:r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Best (lowest originator-ID).</a:t>
            </a:r>
            <a:endParaRPr lang="it-IT" sz="1050" dirty="0">
              <a:solidFill>
                <a:schemeClr val="accent1"/>
              </a:solidFill>
              <a:cs typeface="Courier New" panose="02070309020205020404" pitchFamily="49" charset="0"/>
            </a:endParaRPr>
          </a:p>
        </p:txBody>
      </p:sp>
      <p:sp>
        <p:nvSpPr>
          <p:cNvPr id="37" name="Line Callout 2 (Accent Bar) 36"/>
          <p:cNvSpPr/>
          <p:nvPr/>
        </p:nvSpPr>
        <p:spPr>
          <a:xfrm>
            <a:off x="7870346" y="6232937"/>
            <a:ext cx="4284476" cy="377210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12990"/>
              <a:gd name="adj5" fmla="val -266370"/>
              <a:gd name="adj6" fmla="val -12245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2"/>
                </a:solidFill>
                <a:cs typeface="Courier New" panose="02070309020205020404" pitchFamily="49" charset="0"/>
              </a:rPr>
              <a:t>RT5 entry from the remote VTEP VSX primary (different RT5 RD and different NH_IP), reflected by RR1 (Spine-2) </a:t>
            </a:r>
            <a:endParaRPr lang="it-IT" sz="1050" dirty="0">
              <a:solidFill>
                <a:schemeClr val="accent2"/>
              </a:solidFill>
              <a:cs typeface="Courier New" panose="02070309020205020404" pitchFamily="49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73672" y="4149080"/>
            <a:ext cx="2181968" cy="303129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73672" y="4871876"/>
            <a:ext cx="2181968" cy="303129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45340" y="3201658"/>
            <a:ext cx="564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  <a:cs typeface="Courier New" panose="02070309020205020404" pitchFamily="49" charset="0"/>
              </a:rPr>
              <a:t>Election in this group</a:t>
            </a:r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45340" y="4517766"/>
            <a:ext cx="564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  <a:cs typeface="Courier New" panose="02070309020205020404" pitchFamily="49" charset="0"/>
              </a:rPr>
              <a:t>Election in this group</a:t>
            </a:r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43" name="Line Callout 2 (Accent Bar) 42"/>
          <p:cNvSpPr/>
          <p:nvPr/>
        </p:nvSpPr>
        <p:spPr>
          <a:xfrm>
            <a:off x="1523492" y="6276955"/>
            <a:ext cx="4358105" cy="232623"/>
          </a:xfrm>
          <a:prstGeom prst="accentCallout2">
            <a:avLst>
              <a:gd name="adj1" fmla="val 8033"/>
              <a:gd name="adj2" fmla="val -586"/>
              <a:gd name="adj3" fmla="val 8033"/>
              <a:gd name="adj4" fmla="val -7954"/>
              <a:gd name="adj5" fmla="val -508854"/>
              <a:gd name="adj6" fmla="val -1485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/>
            </a:solidFill>
            <a:beve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/>
            <a:r>
              <a:rPr lang="en-US" sz="1050" dirty="0">
                <a:solidFill>
                  <a:schemeClr val="accent1"/>
                </a:solidFill>
                <a:cs typeface="Courier New" panose="02070309020205020404" pitchFamily="49" charset="0"/>
              </a:rPr>
              <a:t>2 different routes (different RD) candidate for ECMP (same Next-Hop)</a:t>
            </a:r>
            <a:endParaRPr lang="it-IT" sz="1050" dirty="0">
              <a:solidFill>
                <a:schemeClr val="accent1"/>
              </a:solidFill>
              <a:cs typeface="Courier New" panose="02070309020205020404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847044" y="4365104"/>
            <a:ext cx="352412" cy="1944216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8040217" y="630235"/>
            <a:ext cx="3924436" cy="49244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When all leaf switches have unique VRF RD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(VSX primary RD and VSX secondary RD are different)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6423" y="-1"/>
            <a:ext cx="8225881" cy="2708275"/>
          </a:xfrm>
        </p:spPr>
        <p:txBody>
          <a:bodyPr/>
          <a:lstStyle/>
          <a:p>
            <a:r>
              <a:rPr lang="en-US" dirty="0"/>
              <a:t>Configuration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6423" y="2811697"/>
            <a:ext cx="6029637" cy="1085355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Spines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VSX VTEP Leafs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VSX VTEP Border Leaf add-on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8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route-type 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Leaf1-B</a:t>
            </a:r>
            <a:r>
              <a:rPr lang="en-US" dirty="0"/>
              <a:t>: RT5 – IP prefix route (subnet advertisement)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6386660" cy="59093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8325-2#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 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5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7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7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192.168.1.3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192.168.11.3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[5]:[0]:[0]:[24]:[10.1.11.0]                           192.168.11.3    0          100        0       ?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192.168.1.6:1        (L3VNI 100001)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192.168.11.3    0          100        0       ?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192.168.1.4:2        (L3VNI 100002)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[5]:[0]:[0]:[24]:[10.2.20.0]                           192.168.11.3    0          100        0       ?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192.168.1.6:2        (L3VNI 100002)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27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RT5 </a:t>
            </a:r>
          </a:p>
        </p:txBody>
      </p:sp>
      <p:sp>
        <p:nvSpPr>
          <p:cNvPr id="6" name="Rectangle 5"/>
          <p:cNvSpPr/>
          <p:nvPr/>
        </p:nvSpPr>
        <p:spPr>
          <a:xfrm>
            <a:off x="8040216" y="127852"/>
            <a:ext cx="2551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RT5 RD =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VTEP_L0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:VRF-ID</a:t>
            </a:r>
          </a:p>
        </p:txBody>
      </p:sp>
      <p:sp>
        <p:nvSpPr>
          <p:cNvPr id="7" name="Rectangle 6"/>
          <p:cNvSpPr/>
          <p:nvPr/>
        </p:nvSpPr>
        <p:spPr>
          <a:xfrm>
            <a:off x="8040217" y="630235"/>
            <a:ext cx="3924436" cy="49244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When all leaf switches have unique VRF RD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(VSX primary RD and VSX secondary RD are different)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route-type 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Leaf1-B</a:t>
            </a:r>
            <a:r>
              <a:rPr lang="en-US" dirty="0"/>
              <a:t>: RT5 – IP prefix route (subnet advertisement)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6854712" cy="4278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8325-2#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route-type 5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192.168.1.3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192.168.11.3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[5]:[0]:[0]:[24]:[10.1.11.0]                           192.168.11.3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192.168.1.6:1        (L3VNI 100001)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4592" y="313944"/>
            <a:ext cx="64807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RT5 </a:t>
            </a:r>
          </a:p>
        </p:txBody>
      </p:sp>
      <p:sp>
        <p:nvSpPr>
          <p:cNvPr id="6" name="Rectangle 5"/>
          <p:cNvSpPr/>
          <p:nvPr/>
        </p:nvSpPr>
        <p:spPr>
          <a:xfrm>
            <a:off x="8040216" y="127852"/>
            <a:ext cx="25513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RT5 RD =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VTEP_L0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:VRF-ID</a:t>
            </a:r>
          </a:p>
        </p:txBody>
      </p:sp>
      <p:sp>
        <p:nvSpPr>
          <p:cNvPr id="7" name="Rectangle 6"/>
          <p:cNvSpPr/>
          <p:nvPr/>
        </p:nvSpPr>
        <p:spPr>
          <a:xfrm>
            <a:off x="8040217" y="630235"/>
            <a:ext cx="3924436" cy="49244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When all leaf switches have unique VRF RD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(VSX primary RD and VSX secondary RD are different)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3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EVPN VNI / VTEP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05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6423" y="0"/>
            <a:ext cx="9161985" cy="2708275"/>
          </a:xfrm>
        </p:spPr>
        <p:txBody>
          <a:bodyPr/>
          <a:lstStyle/>
          <a:p>
            <a:r>
              <a:rPr lang="en-US" dirty="0"/>
              <a:t>Common VRF RD Option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Per VSX logical VTEP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000" i="1" dirty="0"/>
              <a:t>Impact on RT5</a:t>
            </a:r>
          </a:p>
        </p:txBody>
      </p:sp>
    </p:spTree>
    <p:extLst>
      <p:ext uri="{BB962C8B-B14F-4D97-AF65-F5344CB8AC3E}">
        <p14:creationId xmlns:p14="http://schemas.microsoft.com/office/powerpoint/2010/main" val="16884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VNI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Spine-1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452753"/>
            <a:ext cx="5234532" cy="5355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10010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16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10011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8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1175754"/>
            <a:ext cx="5184576" cy="563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100001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[5]:[0]:[0]:[24]:[10.1.11.0]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[5]:[0]:[0]:[24]:[10.1.11.0]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[5]:[0]:[0]:[24]:[10.1.12.0]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[5]:[0]:[0]:[24]:[10.1.12.0]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34</a:t>
            </a:r>
          </a:p>
        </p:txBody>
      </p:sp>
      <p:sp>
        <p:nvSpPr>
          <p:cNvPr id="11" name="Left Bracket 10"/>
          <p:cNvSpPr/>
          <p:nvPr/>
        </p:nvSpPr>
        <p:spPr>
          <a:xfrm>
            <a:off x="569220" y="2816442"/>
            <a:ext cx="93720" cy="3780909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ket 11"/>
          <p:cNvSpPr/>
          <p:nvPr/>
        </p:nvSpPr>
        <p:spPr>
          <a:xfrm>
            <a:off x="6598919" y="2600908"/>
            <a:ext cx="82460" cy="1079386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90138" y="2980089"/>
            <a:ext cx="4541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RT5</a:t>
            </a:r>
          </a:p>
        </p:txBody>
      </p:sp>
      <p:sp>
        <p:nvSpPr>
          <p:cNvPr id="9" name="Rectangle 8"/>
          <p:cNvSpPr/>
          <p:nvPr/>
        </p:nvSpPr>
        <p:spPr>
          <a:xfrm>
            <a:off x="47328" y="4457916"/>
            <a:ext cx="57289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RT2/3</a:t>
            </a:r>
          </a:p>
        </p:txBody>
      </p:sp>
      <p:sp>
        <p:nvSpPr>
          <p:cNvPr id="18" name="Left Bracket 17"/>
          <p:cNvSpPr/>
          <p:nvPr/>
        </p:nvSpPr>
        <p:spPr>
          <a:xfrm>
            <a:off x="6598919" y="3891008"/>
            <a:ext cx="90639" cy="2706343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190138" y="4990263"/>
            <a:ext cx="4541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35860" y="1335786"/>
            <a:ext cx="53938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L2VNI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837546" y="969322"/>
            <a:ext cx="53938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L3VNI</a:t>
            </a:r>
          </a:p>
        </p:txBody>
      </p:sp>
    </p:spTree>
    <p:extLst>
      <p:ext uri="{BB962C8B-B14F-4D97-AF65-F5344CB8AC3E}">
        <p14:creationId xmlns:p14="http://schemas.microsoft.com/office/powerpoint/2010/main" val="33684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VNI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Leaf1-A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5234532" cy="4616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10010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12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10011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4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1397300"/>
            <a:ext cx="5184576" cy="48013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100001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[5]:[0]:[0]:[24]:[10.1.11.0]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25</a:t>
            </a:r>
          </a:p>
        </p:txBody>
      </p:sp>
      <p:sp>
        <p:nvSpPr>
          <p:cNvPr id="11" name="Left Bracket 10"/>
          <p:cNvSpPr/>
          <p:nvPr/>
        </p:nvSpPr>
        <p:spPr>
          <a:xfrm>
            <a:off x="569220" y="2816443"/>
            <a:ext cx="88141" cy="3240850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9588" y="4457916"/>
            <a:ext cx="52063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RT2/3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35860" y="1397300"/>
            <a:ext cx="53938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L2VNI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837546" y="1246375"/>
            <a:ext cx="53938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L3VNI</a:t>
            </a:r>
          </a:p>
        </p:txBody>
      </p:sp>
      <p:sp>
        <p:nvSpPr>
          <p:cNvPr id="18" name="Left Bracket 17"/>
          <p:cNvSpPr/>
          <p:nvPr/>
        </p:nvSpPr>
        <p:spPr>
          <a:xfrm>
            <a:off x="6598919" y="2724726"/>
            <a:ext cx="106681" cy="933049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190138" y="3037878"/>
            <a:ext cx="4541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RT5</a:t>
            </a:r>
          </a:p>
        </p:txBody>
      </p:sp>
      <p:sp>
        <p:nvSpPr>
          <p:cNvPr id="27" name="Left Bracket 26"/>
          <p:cNvSpPr/>
          <p:nvPr/>
        </p:nvSpPr>
        <p:spPr>
          <a:xfrm>
            <a:off x="6598920" y="3825044"/>
            <a:ext cx="106680" cy="2206301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190138" y="4754914"/>
            <a:ext cx="4541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RT2</a:t>
            </a:r>
          </a:p>
        </p:txBody>
      </p:sp>
    </p:spTree>
    <p:extLst>
      <p:ext uri="{BB962C8B-B14F-4D97-AF65-F5344CB8AC3E}">
        <p14:creationId xmlns:p14="http://schemas.microsoft.com/office/powerpoint/2010/main" val="425412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VNI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Leaf1-A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5234532" cy="4616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10010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12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10011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4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1489579"/>
            <a:ext cx="5184576" cy="47089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100001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[5]:[0]:[0]:[24]:[10.1.11.0]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24</a:t>
            </a:r>
          </a:p>
        </p:txBody>
      </p:sp>
      <p:sp>
        <p:nvSpPr>
          <p:cNvPr id="11" name="Left Bracket 10"/>
          <p:cNvSpPr/>
          <p:nvPr/>
        </p:nvSpPr>
        <p:spPr>
          <a:xfrm>
            <a:off x="569220" y="2816443"/>
            <a:ext cx="88141" cy="3240850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9588" y="4457916"/>
            <a:ext cx="52063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RT2/3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35860" y="1397300"/>
            <a:ext cx="53938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L2VNI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837546" y="1338654"/>
            <a:ext cx="53938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L3VNI</a:t>
            </a:r>
          </a:p>
        </p:txBody>
      </p:sp>
      <p:sp>
        <p:nvSpPr>
          <p:cNvPr id="15" name="Left Bracket 14"/>
          <p:cNvSpPr/>
          <p:nvPr/>
        </p:nvSpPr>
        <p:spPr>
          <a:xfrm>
            <a:off x="6598920" y="2855021"/>
            <a:ext cx="82460" cy="340956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190138" y="2897607"/>
            <a:ext cx="4541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RT5</a:t>
            </a:r>
          </a:p>
        </p:txBody>
      </p:sp>
      <p:sp>
        <p:nvSpPr>
          <p:cNvPr id="20" name="Left Bracket 19"/>
          <p:cNvSpPr/>
          <p:nvPr/>
        </p:nvSpPr>
        <p:spPr>
          <a:xfrm>
            <a:off x="6598919" y="4129292"/>
            <a:ext cx="90639" cy="432021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90138" y="4218344"/>
            <a:ext cx="4541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RT5</a:t>
            </a:r>
          </a:p>
        </p:txBody>
      </p:sp>
      <p:sp>
        <p:nvSpPr>
          <p:cNvPr id="22" name="Left Bracket 21"/>
          <p:cNvSpPr/>
          <p:nvPr/>
        </p:nvSpPr>
        <p:spPr>
          <a:xfrm>
            <a:off x="6598919" y="3269357"/>
            <a:ext cx="90639" cy="767656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190138" y="3524973"/>
            <a:ext cx="4541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RT2</a:t>
            </a:r>
          </a:p>
        </p:txBody>
      </p:sp>
      <p:sp>
        <p:nvSpPr>
          <p:cNvPr id="24" name="Left Bracket 23"/>
          <p:cNvSpPr/>
          <p:nvPr/>
        </p:nvSpPr>
        <p:spPr>
          <a:xfrm>
            <a:off x="6598919" y="4741902"/>
            <a:ext cx="90639" cy="1271711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190138" y="5135058"/>
            <a:ext cx="4541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RT2</a:t>
            </a:r>
          </a:p>
        </p:txBody>
      </p:sp>
    </p:spTree>
    <p:extLst>
      <p:ext uri="{BB962C8B-B14F-4D97-AF65-F5344CB8AC3E}">
        <p14:creationId xmlns:p14="http://schemas.microsoft.com/office/powerpoint/2010/main" val="26096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VTEP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Spine-1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717934"/>
            <a:ext cx="5810436" cy="45719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Display EVPN routes from one specific VTEP</a:t>
            </a:r>
            <a:br>
              <a:rPr lang="en-US" dirty="0"/>
            </a:br>
            <a:r>
              <a:rPr lang="en-US" dirty="0"/>
              <a:t>show </a:t>
            </a:r>
            <a:r>
              <a:rPr lang="en-US" dirty="0" err="1"/>
              <a:t>bgp</a:t>
            </a:r>
            <a:r>
              <a:rPr lang="en-US" dirty="0"/>
              <a:t> l2vpn </a:t>
            </a:r>
            <a:r>
              <a:rPr lang="en-US" dirty="0" err="1"/>
              <a:t>evpn</a:t>
            </a:r>
            <a:r>
              <a:rPr lang="en-US" dirty="0"/>
              <a:t> </a:t>
            </a:r>
            <a:r>
              <a:rPr lang="en-US" dirty="0" err="1"/>
              <a:t>vtep</a:t>
            </a:r>
            <a:r>
              <a:rPr lang="en-US" dirty="0"/>
              <a:t> </a:t>
            </a:r>
            <a:r>
              <a:rPr lang="en-US" i="1" dirty="0"/>
              <a:t>&lt;</a:t>
            </a:r>
            <a:r>
              <a:rPr lang="en-US" i="1" dirty="0" err="1"/>
              <a:t>ip_address</a:t>
            </a:r>
            <a:r>
              <a:rPr lang="en-US" i="1" dirty="0"/>
              <a:t>&gt;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2064" y="2514376"/>
            <a:ext cx="5184576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[5]:[0]:[0]:[24]:[10.1.11.0]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[5]:[0]:[0]:[24]:[10.1.11.0]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48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440" y="2514376"/>
            <a:ext cx="5184576" cy="32316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show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vtep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192.168.11.3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9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VTEP VNI route-type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Spine-1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717934"/>
            <a:ext cx="10526960" cy="45719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Display EVPN routes </a:t>
            </a:r>
            <a:r>
              <a:rPr lang="en-US" b="1" dirty="0"/>
              <a:t>from one specific VTEP </a:t>
            </a:r>
            <a:r>
              <a:rPr lang="en-US" dirty="0"/>
              <a:t>for a </a:t>
            </a:r>
            <a:r>
              <a:rPr lang="en-US" b="1" dirty="0"/>
              <a:t>given L3VNI</a:t>
            </a:r>
            <a:r>
              <a:rPr lang="en-US" dirty="0"/>
              <a:t>, for </a:t>
            </a:r>
            <a:r>
              <a:rPr lang="en-US" b="1" dirty="0"/>
              <a:t>RT2 (hosts)</a:t>
            </a:r>
            <a:br>
              <a:rPr lang="en-US" b="1" dirty="0"/>
            </a:br>
            <a:r>
              <a:rPr lang="en-US" sz="1600" dirty="0"/>
              <a:t>show </a:t>
            </a:r>
            <a:r>
              <a:rPr lang="en-US" sz="1600" dirty="0" err="1"/>
              <a:t>bgp</a:t>
            </a:r>
            <a:r>
              <a:rPr lang="en-US" sz="1600" dirty="0"/>
              <a:t> l2vpn </a:t>
            </a:r>
            <a:r>
              <a:rPr lang="en-US" sz="1600" dirty="0" err="1"/>
              <a:t>evpn</a:t>
            </a:r>
            <a:r>
              <a:rPr lang="en-US" sz="1600" dirty="0"/>
              <a:t> </a:t>
            </a:r>
            <a:r>
              <a:rPr lang="en-US" sz="1600" dirty="0" err="1"/>
              <a:t>vtep</a:t>
            </a:r>
            <a:r>
              <a:rPr lang="en-US" sz="1600" dirty="0"/>
              <a:t> </a:t>
            </a:r>
            <a:r>
              <a:rPr lang="en-US" sz="1600" i="1" dirty="0"/>
              <a:t>&lt;</a:t>
            </a:r>
            <a:r>
              <a:rPr lang="en-US" sz="1600" i="1" dirty="0" err="1"/>
              <a:t>ip_add</a:t>
            </a:r>
            <a:r>
              <a:rPr lang="en-US" sz="1600" i="1" dirty="0"/>
              <a:t>&gt;</a:t>
            </a:r>
            <a:r>
              <a:rPr lang="en-US" sz="1600" dirty="0"/>
              <a:t> </a:t>
            </a:r>
            <a:r>
              <a:rPr lang="en-US" sz="1600" dirty="0" err="1"/>
              <a:t>vni</a:t>
            </a:r>
            <a:r>
              <a:rPr lang="en-US" sz="1600" dirty="0"/>
              <a:t> </a:t>
            </a:r>
            <a:r>
              <a:rPr lang="en-US" sz="1600" i="1" dirty="0"/>
              <a:t>&lt;</a:t>
            </a:r>
            <a:r>
              <a:rPr lang="en-US" sz="1600" i="1" dirty="0" err="1"/>
              <a:t>vni</a:t>
            </a:r>
            <a:r>
              <a:rPr lang="en-US" sz="1600" i="1" dirty="0"/>
              <a:t>&gt;</a:t>
            </a:r>
            <a:r>
              <a:rPr lang="en-US" sz="1600" dirty="0"/>
              <a:t> route-type </a:t>
            </a:r>
            <a:r>
              <a:rPr lang="en-US" sz="1600" i="1" dirty="0"/>
              <a:t>&lt;2|5&gt;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0838" y="2348880"/>
            <a:ext cx="7681406" cy="38318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vtep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192.168.11.3 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100001 route-type 2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[2]:[0]:[0]:[00:50:56:8e:61:91]:[10.1.10.10]           192.168.11.3    0          100        0       ?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[2]:[0]:[0]:[00:50:56:8e:61:91]:[10.1.10.10]           192.168.11.3    0          100        0       ?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[2]:[0]:[0]:[00:50:56:8e:61:91]:[]                     192.168.11.3    0          100        0       ?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[2]:[0]:[0]:[00:50:56:8e:61:91]:[]                     192.168.11.3    0          100        0       ?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192.168.11.3    0          100        0       ?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192.168.11.3    0          100        0       ?</a:t>
            </a:r>
          </a:p>
          <a:p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[2]:[0]:[0]:[00:50:56:8e:4d:9c]:[10.1.11.10]           192.168.11.3    0          100        0       ?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[2]:[0]:[0]:[00:50:56:8e:4d:9c]:[10.1.11.10]           192.168.11.3    0          100        0       ?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[2]:[0]:[0]:[00:50:56:8e:4d:9c]:[]                     192.168.11.3    0          100        0       ?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[2]:[0]:[0]:[00:50:56:8e:4d:9c]:[]                     192.168.11.3    0          100        0       ?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[2]:[0]:[0]:[12:00:00:00:01:00]:[10.1.11.1]            192.168.11.3    0          100        0       ?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[2]:[0]:[0]:[12:00:00:00:01:00]:[10.1.11.1]            192.168.11.3    0          100        0       ?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384" y="1378290"/>
            <a:ext cx="679288" cy="67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9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6423" y="0"/>
            <a:ext cx="9306001" cy="2708275"/>
          </a:xfrm>
        </p:spPr>
        <p:txBody>
          <a:bodyPr/>
          <a:lstStyle/>
          <a:p>
            <a:r>
              <a:rPr lang="en-US" dirty="0"/>
              <a:t>Distinct VRF RD Option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On each CX nodes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000" i="1" dirty="0"/>
              <a:t>Impact on RT5</a:t>
            </a:r>
          </a:p>
        </p:txBody>
      </p:sp>
    </p:spTree>
    <p:extLst>
      <p:ext uri="{BB962C8B-B14F-4D97-AF65-F5344CB8AC3E}">
        <p14:creationId xmlns:p14="http://schemas.microsoft.com/office/powerpoint/2010/main" val="4415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6423" y="0"/>
            <a:ext cx="10242105" cy="2708275"/>
          </a:xfrm>
        </p:spPr>
        <p:txBody>
          <a:bodyPr/>
          <a:lstStyle/>
          <a:p>
            <a:r>
              <a:rPr lang="en-US" dirty="0"/>
              <a:t>DC Spines Configuration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6423" y="2811697"/>
            <a:ext cx="7217769" cy="1085355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Underlay ROPs, loopbacks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OSPF underlay routing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 err="1"/>
              <a:t>iBGP</a:t>
            </a:r>
            <a:r>
              <a:rPr lang="en-US" dirty="0"/>
              <a:t> Route-Reflectors for EVPN AF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3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VNI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Spine-1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452753"/>
            <a:ext cx="5234532" cy="5355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10010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16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10011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8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750915"/>
            <a:ext cx="5184576" cy="6001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100001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[2]:[0]:[0]:[00:50:56:8e:61:91]:[10.1.10.10]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[2]:[0]:[0]:[00:50:56:8e:61:91]:[10.1.10.10]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[2]:[0]:[0]:[12:00:00:00:01:00]:[10.1.11.1]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[2]:[0]:[0]:[12:00:00:00:01:00]:[10.1.11.1]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34</a:t>
            </a:r>
          </a:p>
        </p:txBody>
      </p:sp>
      <p:sp>
        <p:nvSpPr>
          <p:cNvPr id="11" name="Left Bracket 10"/>
          <p:cNvSpPr/>
          <p:nvPr/>
        </p:nvSpPr>
        <p:spPr>
          <a:xfrm>
            <a:off x="569220" y="2816442"/>
            <a:ext cx="93720" cy="3780909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ket 11"/>
          <p:cNvSpPr/>
          <p:nvPr/>
        </p:nvSpPr>
        <p:spPr>
          <a:xfrm>
            <a:off x="6598919" y="2060848"/>
            <a:ext cx="90640" cy="1548171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90138" y="2652257"/>
            <a:ext cx="4541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RT5</a:t>
            </a:r>
          </a:p>
        </p:txBody>
      </p:sp>
      <p:sp>
        <p:nvSpPr>
          <p:cNvPr id="9" name="Rectangle 8"/>
          <p:cNvSpPr/>
          <p:nvPr/>
        </p:nvSpPr>
        <p:spPr>
          <a:xfrm>
            <a:off x="166120" y="4457916"/>
            <a:ext cx="4541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RT2</a:t>
            </a:r>
          </a:p>
        </p:txBody>
      </p:sp>
      <p:sp>
        <p:nvSpPr>
          <p:cNvPr id="14" name="Left Bracket 13"/>
          <p:cNvSpPr/>
          <p:nvPr/>
        </p:nvSpPr>
        <p:spPr>
          <a:xfrm>
            <a:off x="6598919" y="3753036"/>
            <a:ext cx="90640" cy="2800164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90138" y="4744411"/>
            <a:ext cx="4541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35860" y="1335786"/>
            <a:ext cx="53938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L2VNI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837546" y="604717"/>
            <a:ext cx="53938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L3VNI</a:t>
            </a:r>
          </a:p>
        </p:txBody>
      </p:sp>
    </p:spTree>
    <p:extLst>
      <p:ext uri="{BB962C8B-B14F-4D97-AF65-F5344CB8AC3E}">
        <p14:creationId xmlns:p14="http://schemas.microsoft.com/office/powerpoint/2010/main" val="237312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VNI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Spine-1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452753"/>
            <a:ext cx="5234532" cy="5355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10010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16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10011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8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750915"/>
            <a:ext cx="5184576" cy="6001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100001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[2]:[0]:[0]:[00:50:56:8e:61:91]:[10.1.10.10]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[2]:[0]:[0]:[00:50:56:8e:61:91]:[10.1.10.10]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[2]:[0]:[0]:[00:50:56:8e:61:91]:[]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[2]:[0]:[0]:[12:00:00:00:01:00]:[10.1.11.1]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[2]:[0]:[0]:[12:00:00:00:01:00]:[10.1.11.1]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32</a:t>
            </a:r>
          </a:p>
        </p:txBody>
      </p:sp>
      <p:sp>
        <p:nvSpPr>
          <p:cNvPr id="11" name="Left Bracket 10"/>
          <p:cNvSpPr/>
          <p:nvPr/>
        </p:nvSpPr>
        <p:spPr>
          <a:xfrm>
            <a:off x="569220" y="2816442"/>
            <a:ext cx="93720" cy="3780909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ket 11"/>
          <p:cNvSpPr/>
          <p:nvPr/>
        </p:nvSpPr>
        <p:spPr>
          <a:xfrm>
            <a:off x="6598919" y="2060849"/>
            <a:ext cx="90639" cy="1436732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90138" y="2652257"/>
            <a:ext cx="4541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RT5</a:t>
            </a:r>
          </a:p>
        </p:txBody>
      </p:sp>
      <p:sp>
        <p:nvSpPr>
          <p:cNvPr id="9" name="Rectangle 8"/>
          <p:cNvSpPr/>
          <p:nvPr/>
        </p:nvSpPr>
        <p:spPr>
          <a:xfrm>
            <a:off x="166120" y="4457916"/>
            <a:ext cx="4541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RT2</a:t>
            </a:r>
          </a:p>
        </p:txBody>
      </p:sp>
      <p:sp>
        <p:nvSpPr>
          <p:cNvPr id="14" name="Left Bracket 13"/>
          <p:cNvSpPr/>
          <p:nvPr/>
        </p:nvSpPr>
        <p:spPr>
          <a:xfrm>
            <a:off x="6598919" y="3612592"/>
            <a:ext cx="68581" cy="2940608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90138" y="4744411"/>
            <a:ext cx="4541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RT2</a:t>
            </a:r>
          </a:p>
        </p:txBody>
      </p:sp>
    </p:spTree>
    <p:extLst>
      <p:ext uri="{BB962C8B-B14F-4D97-AF65-F5344CB8AC3E}">
        <p14:creationId xmlns:p14="http://schemas.microsoft.com/office/powerpoint/2010/main" val="31239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VNI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Leaf1-A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5234532" cy="4616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10010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12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10011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4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750915"/>
            <a:ext cx="5184576" cy="60939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vni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100001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[5]:[0]:[0]:[24]:[10.1.11.0]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[5]:[0]:[0]:[24]:[10.1.11.0]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192.168.1.6:1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35</a:t>
            </a:r>
          </a:p>
        </p:txBody>
      </p:sp>
      <p:sp>
        <p:nvSpPr>
          <p:cNvPr id="11" name="Left Bracket 10"/>
          <p:cNvSpPr/>
          <p:nvPr/>
        </p:nvSpPr>
        <p:spPr>
          <a:xfrm>
            <a:off x="569220" y="2816443"/>
            <a:ext cx="88141" cy="3204846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ket 11"/>
          <p:cNvSpPr/>
          <p:nvPr/>
        </p:nvSpPr>
        <p:spPr>
          <a:xfrm>
            <a:off x="6598919" y="2060848"/>
            <a:ext cx="90639" cy="2196243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23992" y="2974291"/>
            <a:ext cx="620246" cy="415498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4572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RT5</a:t>
            </a:r>
          </a:p>
          <a:p>
            <a:r>
              <a:rPr lang="en-US" sz="1050" dirty="0">
                <a:solidFill>
                  <a:schemeClr val="accent2"/>
                </a:solidFill>
              </a:rPr>
              <a:t>subnet</a:t>
            </a:r>
          </a:p>
        </p:txBody>
      </p:sp>
      <p:sp>
        <p:nvSpPr>
          <p:cNvPr id="9" name="Rectangle 8"/>
          <p:cNvSpPr/>
          <p:nvPr/>
        </p:nvSpPr>
        <p:spPr>
          <a:xfrm>
            <a:off x="99588" y="4457916"/>
            <a:ext cx="52063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RT2/3</a:t>
            </a:r>
          </a:p>
        </p:txBody>
      </p:sp>
      <p:sp>
        <p:nvSpPr>
          <p:cNvPr id="14" name="Left Bracket 13"/>
          <p:cNvSpPr/>
          <p:nvPr/>
        </p:nvSpPr>
        <p:spPr>
          <a:xfrm>
            <a:off x="6598919" y="4365104"/>
            <a:ext cx="90639" cy="2188096"/>
          </a:xfrm>
          <a:prstGeom prst="lef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403812" y="1397300"/>
            <a:ext cx="53938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L2VNI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837546" y="599990"/>
            <a:ext cx="53938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L3VNI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23146" y="5059957"/>
            <a:ext cx="620246" cy="415498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4572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RT2</a:t>
            </a:r>
          </a:p>
          <a:p>
            <a:r>
              <a:rPr lang="en-US" sz="1050" dirty="0">
                <a:solidFill>
                  <a:schemeClr val="accent2"/>
                </a:solidFill>
              </a:rPr>
              <a:t>hosts</a:t>
            </a:r>
          </a:p>
        </p:txBody>
      </p:sp>
    </p:spTree>
    <p:extLst>
      <p:ext uri="{BB962C8B-B14F-4D97-AF65-F5344CB8AC3E}">
        <p14:creationId xmlns:p14="http://schemas.microsoft.com/office/powerpoint/2010/main" val="22121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VTEP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Spine-1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717934"/>
            <a:ext cx="5810436" cy="45719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Display EVPN routes from one specific VTEP</a:t>
            </a:r>
            <a:br>
              <a:rPr lang="en-US" dirty="0"/>
            </a:br>
            <a:r>
              <a:rPr lang="en-US" dirty="0"/>
              <a:t>show </a:t>
            </a:r>
            <a:r>
              <a:rPr lang="en-US" dirty="0" err="1"/>
              <a:t>bgp</a:t>
            </a:r>
            <a:r>
              <a:rPr lang="en-US" dirty="0"/>
              <a:t> l2vpn </a:t>
            </a:r>
            <a:r>
              <a:rPr lang="en-US" dirty="0" err="1"/>
              <a:t>evpn</a:t>
            </a:r>
            <a:r>
              <a:rPr lang="en-US" dirty="0"/>
              <a:t> </a:t>
            </a:r>
            <a:r>
              <a:rPr lang="en-US" dirty="0" err="1"/>
              <a:t>vtep</a:t>
            </a:r>
            <a:r>
              <a:rPr lang="en-US" dirty="0"/>
              <a:t> </a:t>
            </a:r>
            <a:r>
              <a:rPr lang="en-US" i="1" dirty="0"/>
              <a:t>&lt;</a:t>
            </a:r>
            <a:r>
              <a:rPr lang="en-US" i="1" dirty="0" err="1"/>
              <a:t>ip_address</a:t>
            </a:r>
            <a:r>
              <a:rPr lang="en-US" i="1" dirty="0"/>
              <a:t>&gt;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04012" y="2241352"/>
            <a:ext cx="5920510" cy="4616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[5]:[0]:[0]:[24]:[10.1.11.0]               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192.168.1.4:1  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[5]:[0]:[0]:[24]:[10.1.11.0]               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192.168.1.4:2  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52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241352"/>
            <a:ext cx="6077527" cy="4616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show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vtep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192.168.11.3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[2]:[0]:[0]:[00:50:56:8e:32:e8]:[10.2.20.10]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</p:txBody>
      </p:sp>
    </p:spTree>
    <p:extLst>
      <p:ext uri="{BB962C8B-B14F-4D97-AF65-F5344CB8AC3E}">
        <p14:creationId xmlns:p14="http://schemas.microsoft.com/office/powerpoint/2010/main" val="212870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EVPN routes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79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6423" y="0"/>
            <a:ext cx="9161985" cy="2708275"/>
          </a:xfrm>
        </p:spPr>
        <p:txBody>
          <a:bodyPr/>
          <a:lstStyle/>
          <a:p>
            <a:r>
              <a:rPr lang="en-US" dirty="0"/>
              <a:t>Common VRF RD Option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Per VSX logical VTEP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000" i="1" dirty="0"/>
              <a:t>Impact on RT5</a:t>
            </a:r>
          </a:p>
        </p:txBody>
      </p:sp>
    </p:spTree>
    <p:extLst>
      <p:ext uri="{BB962C8B-B14F-4D97-AF65-F5344CB8AC3E}">
        <p14:creationId xmlns:p14="http://schemas.microsoft.com/office/powerpoint/2010/main" val="375970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440" y="1232756"/>
            <a:ext cx="5234532" cy="563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show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Spine-1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-10159"/>
            <a:ext cx="5184576" cy="7478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[5]:[0]:[0]:[24]:[10.1.11.0]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[5]:[0]:[0]:[24]:[10.1.11.0]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[5]:[0]:[0]:[24]:[10.1.12.0]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[5]:[0]:[0]:[24]:[10.1.12.0]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96</a:t>
            </a:r>
          </a:p>
        </p:txBody>
      </p:sp>
    </p:spTree>
    <p:extLst>
      <p:ext uri="{BB962C8B-B14F-4D97-AF65-F5344CB8AC3E}">
        <p14:creationId xmlns:p14="http://schemas.microsoft.com/office/powerpoint/2010/main" val="174147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440" y="1225689"/>
            <a:ext cx="5666580" cy="563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6300F-5-spine1# 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r>
              <a:rPr lang="en-US" sz="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extcommunity</a:t>
            </a:r>
            <a:endParaRPr lang="en-US" sz="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192.168.1.1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Ext-Community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   65001:10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   65001:10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   65001:10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   65001:10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   65001:11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   65001:11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   65001:12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   65001:12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[3]:[0]:[192.168.11.3]                                 192.168.11.3       65001:268445476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   65001:268445476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Spine-1 – with extended communities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498532" y="-2398"/>
            <a:ext cx="5693468" cy="7478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   65001:268445476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   65001:268445476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   65001:1,02:00:00:00:01:00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   65001:1,02:00:00:00:01:00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192.168.11.3       65001:1,02:00:00:00:01:00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192.168.11.3       65001:1,02:00:00:00:01:00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[5]:[0]:[0]:[24]:[10.1.11.0]                           192.168.11.3       65001:1,02:00:00:00:01:00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[5]:[0]:[0]:[24]:[10.1.11.0]                           192.168.11.3       65001:1,02:00:00:00:01:00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192.168.11.5       65001:1,02:00:00:00:02:00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192.168.11.5       65001:1,02:00:00:00:02:00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[5]:[0]:[0]:[24]:[10.1.12.0]                           192.168.11.5       65001:1,02:00:00:00:02:00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[5]:[0]:[0]:[24]:[10.1.12.0]                           192.168.11.5       65001:1,02:00:00:00:02:00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[2]:[0]:[0]:[00:50:56:8e:61:91]:[10.1.10.10]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[2]:[0]:[0]:[00:50:56:8e:61:91]:[]          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192.168.11.3       65001:1,65001:10,02:00:00:00:01:00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   65001:1,65001:10,02:00:00:00:01:00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[2]:[0]:[0]:[00:50:56:8e:4d:9c]:[10.1.11.10]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[2]:[0]:[0]:[00:50:56:8e:4d:9c]:[]          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[2]:[0]:[0]:[12:00:00:00:01:00]:[10.1.11.1]            192.168.11.3       65001:1,65001:11,02:00:00:00:01:00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   65001:1,65001:11,02:00:00:00:01:00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   65001:1,65001:10,02:00:00:00:02:00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   65001:1,65001:10,02:00:00:00:02:00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   65001:1,65001:12,02:00:00:00:02:00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   65001:1,65001:12,02:00:00:00:02:00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[5]:[0]:[0]:[0]:[0.0.0.0]                              192.168.11.3       65001:2,02:00:00:00:01:00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   65001:2,02:00:00:00:01:00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192.168.11.3       65001:2,02:00:00:00:01:00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192.168.11.3       65001:2,02:00:00:00:01:00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[5]:[0]:[0]:[24]:[10.2.20.0]                           192.168.11.5       65001:2,02:00:00:00:02:00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[5]:[0]:[0]:[24]:[10.2.20.0]                           192.168.11.5       65001:2,02:00:00:00:02:00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[2]:[0]:[0]:[00:50:56:8e:32:e8]:[]          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192.168.11.3       65001:2,65001:268445476,02:00:00:00:01:00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   65001:2,65001:268445476,02:00:00:00:01:00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(L3VNI 100002)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   65001:2,65001:268445476,02:00:00:00:02:00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96</a:t>
            </a:r>
          </a:p>
        </p:txBody>
      </p:sp>
    </p:spTree>
    <p:extLst>
      <p:ext uri="{BB962C8B-B14F-4D97-AF65-F5344CB8AC3E}">
        <p14:creationId xmlns:p14="http://schemas.microsoft.com/office/powerpoint/2010/main" val="24258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Leaf1-A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5234532" cy="47089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8325-1# show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192.168.1.3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296652"/>
            <a:ext cx="5184576" cy="62786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[2]:[0]:[0]:[00:50:56:8e:6b:d8]:[10.2.20.11]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[2]:[0]:[0]:[00:50:56:8e:6b:d8]:[10.2.20.11]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[3]:[0]:[192.168.11.5]      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[5]:[0]:[0]:[24]:[10.1.11.0]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[5]:[0]:[0]:[24]:[10.1.12.0]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[2]:[0]:[0]:[00:50:56:86:2d:79]:[10.1.10.11]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[2]:[0]:[0]:[00:50:56:86:2d:79]:[]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[2]:[0]:[0]:[12:00:00:00:01:00]:[10.1.10.1]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(L3VNI 100001)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[2]:[0]:[0]:[00:50:56:80:53:54]:[10.1.12.10]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[2]:[0]:[0]:[00:50:56:80:53:54]:[]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[2]:[0]:[0]:[12:00:00:00:01:00]:[10.1.12.1]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192.168.1.3:2  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[5]:[0]:[0]:[24]:[10.2.20.0]               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192.168.1.5:2  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[5]:[0]:[0]:[24]:[10.2.20.0]                           192.168.11.5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[2]:[0]:[0]:[00:50:56:8e:32:e8]:[]                     192.168.11.3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192.168.11.3    0          100        0       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(L3VNI 100002)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[2]:[0]:[0]:[00:50:56:8e:6b:d8]:[10.2.20.11]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[2]:[0]:[0]:[00:50:56:8e:6b:d8]:[10.2.20.11]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[2]:[0]:[0]:[00:50:56:8e:6b:d8]:[]         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[2]:[0]:[0]:[12:00:00:00:01:00]:[10.2.20.1]            192.168.11.5    0          100        0       ?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Total number of entries 72</a:t>
            </a:r>
          </a:p>
        </p:txBody>
      </p:sp>
    </p:spTree>
    <p:extLst>
      <p:ext uri="{BB962C8B-B14F-4D97-AF65-F5344CB8AC3E}">
        <p14:creationId xmlns:p14="http://schemas.microsoft.com/office/powerpoint/2010/main" val="11944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MP-BGP L2VPN EVPN Routes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Leaf1-B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440" y="1581912"/>
            <a:ext cx="5234532" cy="47089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8325-2# show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l2vpn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evpn</a:t>
            </a:r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Status codes: s suppressed, d damped, h history, * valid, &gt; best, = multipath,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internal, e external S Stale, R Removed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Origin codes: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- IGP, e - EGP, ? - incomplete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2 prefix: [2]:[ESI]:[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]:[MAC]:[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3 prefix: [3]:[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EVPN Route-Type 5 prefix: [5]:[ESI]:[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EthTag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IPAddrLen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]:[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IPAddr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VRF : default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Local Router-ID 192.168.1.4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Network                                          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Nexthop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Metric     </a:t>
            </a:r>
            <a:r>
              <a:rPr lang="en-US" sz="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LocPrf</a:t>
            </a:r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    Weight   Path</a:t>
            </a:r>
          </a:p>
          <a:p>
            <a:r>
              <a:rPr lang="en-US" sz="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------------------------------------------------------------------------------------------------------------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192.168.11.5:10      (L2VNI 10010)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[2]:[0]:[0]:[00:50:56:86:2d:79]:[10.1.10.11]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[2]:[0]:[0]:[00:50:56:86:2d:79]:[]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(L2VNI 10011)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6060" y="152636"/>
            <a:ext cx="5184576" cy="64633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192.168.11.5:12      (L2VNI 10012)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[2]:[0]:[0]:[00:50:56:80:53:54]:[10.1.12.10]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[2]:[0]:[0]:[00:50:56:80:53:54]:[]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[2]:[0]:[0]:[12:00:00:00:01:00]:[10.1.12.1]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[2]:[0]:[0]:[00:50:56:8e:32:e8]:[]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[3]:[0]:[192.168.11.3]      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192.168.11.5:20      (L2VNI 10020)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[2]:[0]:[0]:[00:50:56:8e:6b:d8]:[10.2.20.11]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[2]:[0]:[0]:[00:50:56:8e:6b:d8]:[]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[2]:[0]:[0]:[12:00:00:00:01:00]:[10.2.20.1]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[3]:[0]:[192.168.11.5]      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[3]:[0]:[192.168.11.5]      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192.168.1.3:1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[5]:[0]:[0]:[0]:[0.0.0.0]   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[5]:[0]:[0]:[24]:[10.1.11.0]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[5]:[0]:[0]:[24]:[10.1.11.0]      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[5]:[0]:[0]:[24]:[10.1.11.0]               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192.168.1.5:1  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[5]:[0]:[0]:[24]:[10.1.10.0]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*&gt;i [5]:[0]:[0]:[24]:[10.1.12.0]                           192.168.11.5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[5]:[0]:[0]:[24]:[10.1.12.0]                           192.168.11.5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192.168.11.3:10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[2]:[0]:[0]:[00:50:56:8e:61:91]:[10.1.10.10]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[2]:[0]:[0]:[00:50:56:8e:61:91]:[]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[2]:[0]:[0]:[12:00:00:00:01:00]:[10.1.10.1]            192.168.11.3    0          100        0       ?</a:t>
            </a:r>
          </a:p>
          <a:p>
            <a:endParaRPr lang="it-IT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Route Distinguisher: 192.168.11.3:11      (L3VNI 100001)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[2]:[0]:[0]:[00:50:56:8e:4d:9c]:[10.1.11.10]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[2]:[0]:[0]:[00:50:56:8e:4d:9c]:[]         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*&gt; 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  <a:p>
            <a:r>
              <a:rPr lang="it-IT" sz="600" dirty="0">
                <a:latin typeface="Courier New" panose="02070309020205020404" pitchFamily="49" charset="0"/>
                <a:cs typeface="Courier New" panose="02070309020205020404" pitchFamily="49" charset="0"/>
              </a:rPr>
              <a:t>* i [2]:[0]:[0]:[12:00:00:00:01:00]:[10.1.11.1]            192.168.11.3    0          100        0       ?</a:t>
            </a:r>
          </a:p>
        </p:txBody>
      </p:sp>
    </p:spTree>
    <p:extLst>
      <p:ext uri="{BB962C8B-B14F-4D97-AF65-F5344CB8AC3E}">
        <p14:creationId xmlns:p14="http://schemas.microsoft.com/office/powerpoint/2010/main" val="184172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ruba_16x9_Master-Template_011916">
  <a:themeElements>
    <a:clrScheme name="ARUBA NEW">
      <a:dk1>
        <a:srgbClr val="000000"/>
      </a:dk1>
      <a:lt1>
        <a:srgbClr val="FFFFFF"/>
      </a:lt1>
      <a:dk2>
        <a:srgbClr val="58595D"/>
      </a:dk2>
      <a:lt2>
        <a:srgbClr val="EBF5FA"/>
      </a:lt2>
      <a:accent1>
        <a:srgbClr val="FF7600"/>
      </a:accent1>
      <a:accent2>
        <a:srgbClr val="0D2A45"/>
      </a:accent2>
      <a:accent3>
        <a:srgbClr val="A2DCED"/>
      </a:accent3>
      <a:accent4>
        <a:srgbClr val="58595D"/>
      </a:accent4>
      <a:accent5>
        <a:srgbClr val="C3C5C8"/>
      </a:accent5>
      <a:accent6>
        <a:srgbClr val="EBF5FA"/>
      </a:accent6>
      <a:hlink>
        <a:srgbClr val="FF5440"/>
      </a:hlink>
      <a:folHlink>
        <a:srgbClr val="FF8778"/>
      </a:folHlink>
    </a:clrScheme>
    <a:fontScheme name="Custom 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72000" rIns="72000" rtlCol="0" anchor="ctr"/>
      <a:lstStyle>
        <a:defPPr algn="ctr" defTabSz="608860">
          <a:defRPr sz="2400" b="1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69|130">
      <a:srgbClr val="00A982"/>
    </a:custClr>
    <a:custClr name="128|116|110">
      <a:srgbClr val="80746E"/>
    </a:custClr>
    <a:custClr name="66|85|99">
      <a:srgbClr val="425563"/>
    </a:custClr>
  </a:custClrLst>
  <a:extLst>
    <a:ext uri="{05A4C25C-085E-4340-85A3-A5531E510DB2}">
      <thm15:themeFamily xmlns:thm15="http://schemas.microsoft.com/office/thememl/2012/main" name="Presentation1" id="{ABF72BAC-A521-4B4D-88F3-BDA97298E0CC}" vid="{0292D3DE-78E5-4BCB-ADE4-E045CA2E53D1}"/>
    </a:ext>
  </a:extLst>
</a:theme>
</file>

<file path=ppt/theme/theme10.xml><?xml version="1.0" encoding="utf-8"?>
<a:theme xmlns:a="http://schemas.openxmlformats.org/drawingml/2006/main" name="Office Theme">
  <a:themeElements>
    <a:clrScheme name="HPE">
      <a:dk1>
        <a:sysClr val="windowText" lastClr="000000"/>
      </a:dk1>
      <a:lt1>
        <a:sysClr val="window" lastClr="FFFFFF"/>
      </a:lt1>
      <a:dk2>
        <a:srgbClr val="808285"/>
      </a:dk2>
      <a:lt2>
        <a:srgbClr val="C6C9CA"/>
      </a:lt2>
      <a:accent1>
        <a:srgbClr val="2AD2C9"/>
      </a:accent1>
      <a:accent2>
        <a:srgbClr val="614767"/>
      </a:accent2>
      <a:accent3>
        <a:srgbClr val="FF8D6D"/>
      </a:accent3>
      <a:accent4>
        <a:srgbClr val="5F7A76"/>
      </a:accent4>
      <a:accent5>
        <a:srgbClr val="C6C9CA"/>
      </a:accent5>
      <a:accent6>
        <a:srgbClr val="80828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9050"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69|130">
      <a:srgbClr val="00A982"/>
    </a:custClr>
    <a:custClr name="128|116|110">
      <a:srgbClr val="80746E"/>
    </a:custClr>
    <a:custClr name="66|85|99">
      <a:srgbClr val="425563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HPE">
      <a:dk1>
        <a:sysClr val="windowText" lastClr="000000"/>
      </a:dk1>
      <a:lt1>
        <a:sysClr val="window" lastClr="FFFFFF"/>
      </a:lt1>
      <a:dk2>
        <a:srgbClr val="808285"/>
      </a:dk2>
      <a:lt2>
        <a:srgbClr val="C6C9CA"/>
      </a:lt2>
      <a:accent1>
        <a:srgbClr val="2AD2C9"/>
      </a:accent1>
      <a:accent2>
        <a:srgbClr val="614767"/>
      </a:accent2>
      <a:accent3>
        <a:srgbClr val="FF8D6D"/>
      </a:accent3>
      <a:accent4>
        <a:srgbClr val="5F7A76"/>
      </a:accent4>
      <a:accent5>
        <a:srgbClr val="C6C9CA"/>
      </a:accent5>
      <a:accent6>
        <a:srgbClr val="80828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9050"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69|130">
      <a:srgbClr val="00A982"/>
    </a:custClr>
    <a:custClr name="128|116|110">
      <a:srgbClr val="80746E"/>
    </a:custClr>
    <a:custClr name="66|85|99">
      <a:srgbClr val="425563"/>
    </a:custClr>
  </a:custClrLst>
</a:theme>
</file>

<file path=ppt/theme/theme2.xml><?xml version="1.0" encoding="utf-8"?>
<a:theme xmlns:a="http://schemas.openxmlformats.org/drawingml/2006/main" name="1_Aruba_16x9_Master-Template_011916">
  <a:themeElements>
    <a:clrScheme name="Aruba">
      <a:dk1>
        <a:sysClr val="windowText" lastClr="000000"/>
      </a:dk1>
      <a:lt1>
        <a:sysClr val="window" lastClr="FFFFFF"/>
      </a:lt1>
      <a:dk2>
        <a:srgbClr val="808285"/>
      </a:dk2>
      <a:lt2>
        <a:srgbClr val="C6C9CA"/>
      </a:lt2>
      <a:accent1>
        <a:srgbClr val="FF8300"/>
      </a:accent1>
      <a:accent2>
        <a:srgbClr val="004876"/>
      </a:accent2>
      <a:accent3>
        <a:srgbClr val="9FD4C9"/>
      </a:accent3>
      <a:accent4>
        <a:srgbClr val="646569"/>
      </a:accent4>
      <a:accent5>
        <a:srgbClr val="D5D654"/>
      </a:accent5>
      <a:accent6>
        <a:srgbClr val="00837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6"/>
        </a:solidFill>
        <a:ln w="19050">
          <a:solidFill>
            <a:schemeClr val="accent6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69|130">
      <a:srgbClr val="00A982"/>
    </a:custClr>
    <a:custClr name="128|116|110">
      <a:srgbClr val="80746E"/>
    </a:custClr>
    <a:custClr name="66|85|99">
      <a:srgbClr val="425563"/>
    </a:custClr>
  </a:custClrLst>
  <a:extLst>
    <a:ext uri="{05A4C25C-085E-4340-85A3-A5531E510DB2}">
      <thm15:themeFamily xmlns:thm15="http://schemas.microsoft.com/office/thememl/2012/main" name="Aruba_16x9_Master-Template_011516" id="{98F542C7-6BD9-C440-BB04-DFFACAD10EEE}" vid="{84665865-D771-EC48-A737-E1E1952D5E62}"/>
    </a:ext>
  </a:extLst>
</a:theme>
</file>

<file path=ppt/theme/theme3.xml><?xml version="1.0" encoding="utf-8"?>
<a:theme xmlns:a="http://schemas.openxmlformats.org/drawingml/2006/main" name="2_Aruba_16x9_Master-Template_011916">
  <a:themeElements>
    <a:clrScheme name="Aruba">
      <a:dk1>
        <a:sysClr val="windowText" lastClr="000000"/>
      </a:dk1>
      <a:lt1>
        <a:sysClr val="window" lastClr="FFFFFF"/>
      </a:lt1>
      <a:dk2>
        <a:srgbClr val="808285"/>
      </a:dk2>
      <a:lt2>
        <a:srgbClr val="C6C9CA"/>
      </a:lt2>
      <a:accent1>
        <a:srgbClr val="FF8300"/>
      </a:accent1>
      <a:accent2>
        <a:srgbClr val="004876"/>
      </a:accent2>
      <a:accent3>
        <a:srgbClr val="9FD4C9"/>
      </a:accent3>
      <a:accent4>
        <a:srgbClr val="646569"/>
      </a:accent4>
      <a:accent5>
        <a:srgbClr val="D5D654"/>
      </a:accent5>
      <a:accent6>
        <a:srgbClr val="00837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6"/>
        </a:solidFill>
        <a:ln w="19050">
          <a:solidFill>
            <a:schemeClr val="accent6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69|130">
      <a:srgbClr val="00A982"/>
    </a:custClr>
    <a:custClr name="128|116|110">
      <a:srgbClr val="80746E"/>
    </a:custClr>
    <a:custClr name="66|85|99">
      <a:srgbClr val="425563"/>
    </a:custClr>
  </a:custClrLst>
  <a:extLst>
    <a:ext uri="{05A4C25C-085E-4340-85A3-A5531E510DB2}">
      <thm15:themeFamily xmlns:thm15="http://schemas.microsoft.com/office/thememl/2012/main" name="Aruba_16x9_Master-Template_011516" id="{98F542C7-6BD9-C440-BB04-DFFACAD10EEE}" vid="{84665865-D771-EC48-A737-E1E1952D5E62}"/>
    </a:ext>
  </a:extLst>
</a:theme>
</file>

<file path=ppt/theme/theme4.xml><?xml version="1.0" encoding="utf-8"?>
<a:theme xmlns:a="http://schemas.openxmlformats.org/drawingml/2006/main" name="3_Aruba_16x9_Master-Template_011916">
  <a:themeElements>
    <a:clrScheme name="Aruba">
      <a:dk1>
        <a:sysClr val="windowText" lastClr="000000"/>
      </a:dk1>
      <a:lt1>
        <a:sysClr val="window" lastClr="FFFFFF"/>
      </a:lt1>
      <a:dk2>
        <a:srgbClr val="808285"/>
      </a:dk2>
      <a:lt2>
        <a:srgbClr val="C6C9CA"/>
      </a:lt2>
      <a:accent1>
        <a:srgbClr val="FF8300"/>
      </a:accent1>
      <a:accent2>
        <a:srgbClr val="004876"/>
      </a:accent2>
      <a:accent3>
        <a:srgbClr val="9FD4C9"/>
      </a:accent3>
      <a:accent4>
        <a:srgbClr val="646569"/>
      </a:accent4>
      <a:accent5>
        <a:srgbClr val="D5D654"/>
      </a:accent5>
      <a:accent6>
        <a:srgbClr val="00837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6"/>
        </a:solidFill>
        <a:ln w="19050">
          <a:solidFill>
            <a:schemeClr val="accent6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69|130">
      <a:srgbClr val="00A982"/>
    </a:custClr>
    <a:custClr name="128|116|110">
      <a:srgbClr val="80746E"/>
    </a:custClr>
    <a:custClr name="66|85|99">
      <a:srgbClr val="425563"/>
    </a:custClr>
  </a:custClrLst>
  <a:extLst>
    <a:ext uri="{05A4C25C-085E-4340-85A3-A5531E510DB2}">
      <thm15:themeFamily xmlns:thm15="http://schemas.microsoft.com/office/thememl/2012/main" name="Aruba_16x9_Master-Template_011516" id="{98F542C7-6BD9-C440-BB04-DFFACAD10EEE}" vid="{84665865-D771-EC48-A737-E1E1952D5E62}"/>
    </a:ext>
  </a:extLst>
</a:theme>
</file>

<file path=ppt/theme/theme5.xml><?xml version="1.0" encoding="utf-8"?>
<a:theme xmlns:a="http://schemas.openxmlformats.org/drawingml/2006/main" name="4_Aruba_16x9_Master-Template_011916">
  <a:themeElements>
    <a:clrScheme name="Aruba">
      <a:dk1>
        <a:sysClr val="windowText" lastClr="000000"/>
      </a:dk1>
      <a:lt1>
        <a:sysClr val="window" lastClr="FFFFFF"/>
      </a:lt1>
      <a:dk2>
        <a:srgbClr val="808285"/>
      </a:dk2>
      <a:lt2>
        <a:srgbClr val="C6C9CA"/>
      </a:lt2>
      <a:accent1>
        <a:srgbClr val="FF8300"/>
      </a:accent1>
      <a:accent2>
        <a:srgbClr val="004876"/>
      </a:accent2>
      <a:accent3>
        <a:srgbClr val="9FD4C9"/>
      </a:accent3>
      <a:accent4>
        <a:srgbClr val="646569"/>
      </a:accent4>
      <a:accent5>
        <a:srgbClr val="D5D654"/>
      </a:accent5>
      <a:accent6>
        <a:srgbClr val="00837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6"/>
        </a:solidFill>
        <a:ln w="19050">
          <a:solidFill>
            <a:schemeClr val="accent6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69|130">
      <a:srgbClr val="00A982"/>
    </a:custClr>
    <a:custClr name="128|116|110">
      <a:srgbClr val="80746E"/>
    </a:custClr>
    <a:custClr name="66|85|99">
      <a:srgbClr val="425563"/>
    </a:custClr>
  </a:custClrLst>
  <a:extLst>
    <a:ext uri="{05A4C25C-085E-4340-85A3-A5531E510DB2}">
      <thm15:themeFamily xmlns:thm15="http://schemas.microsoft.com/office/thememl/2012/main" name="Aruba_16x9_Master-Template_011516" id="{98F542C7-6BD9-C440-BB04-DFFACAD10EEE}" vid="{84665865-D771-EC48-A737-E1E1952D5E62}"/>
    </a:ext>
  </a:extLst>
</a:theme>
</file>

<file path=ppt/theme/theme6.xml><?xml version="1.0" encoding="utf-8"?>
<a:theme xmlns:a="http://schemas.openxmlformats.org/drawingml/2006/main" name="5_Aruba_16x9_Master-Template_011916">
  <a:themeElements>
    <a:clrScheme name="Aruba">
      <a:dk1>
        <a:sysClr val="windowText" lastClr="000000"/>
      </a:dk1>
      <a:lt1>
        <a:sysClr val="window" lastClr="FFFFFF"/>
      </a:lt1>
      <a:dk2>
        <a:srgbClr val="808285"/>
      </a:dk2>
      <a:lt2>
        <a:srgbClr val="C6C9CA"/>
      </a:lt2>
      <a:accent1>
        <a:srgbClr val="FF8300"/>
      </a:accent1>
      <a:accent2>
        <a:srgbClr val="004876"/>
      </a:accent2>
      <a:accent3>
        <a:srgbClr val="9FD4C9"/>
      </a:accent3>
      <a:accent4>
        <a:srgbClr val="646569"/>
      </a:accent4>
      <a:accent5>
        <a:srgbClr val="D5D654"/>
      </a:accent5>
      <a:accent6>
        <a:srgbClr val="00837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6"/>
        </a:solidFill>
        <a:ln w="19050">
          <a:solidFill>
            <a:schemeClr val="accent6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69|130">
      <a:srgbClr val="00A982"/>
    </a:custClr>
    <a:custClr name="128|116|110">
      <a:srgbClr val="80746E"/>
    </a:custClr>
    <a:custClr name="66|85|99">
      <a:srgbClr val="425563"/>
    </a:custClr>
  </a:custClrLst>
  <a:extLst>
    <a:ext uri="{05A4C25C-085E-4340-85A3-A5531E510DB2}">
      <thm15:themeFamily xmlns:thm15="http://schemas.microsoft.com/office/thememl/2012/main" name="Aruba_16x9_Master-Template_011516" id="{98F542C7-6BD9-C440-BB04-DFFACAD10EEE}" vid="{84665865-D771-EC48-A737-E1E1952D5E62}"/>
    </a:ext>
  </a:extLst>
</a:theme>
</file>

<file path=ppt/theme/theme7.xml><?xml version="1.0" encoding="utf-8"?>
<a:theme xmlns:a="http://schemas.openxmlformats.org/drawingml/2006/main" name="6_Aruba_16x9_Master-Template_011916">
  <a:themeElements>
    <a:clrScheme name="Aruba">
      <a:dk1>
        <a:sysClr val="windowText" lastClr="000000"/>
      </a:dk1>
      <a:lt1>
        <a:sysClr val="window" lastClr="FFFFFF"/>
      </a:lt1>
      <a:dk2>
        <a:srgbClr val="808285"/>
      </a:dk2>
      <a:lt2>
        <a:srgbClr val="C6C9CA"/>
      </a:lt2>
      <a:accent1>
        <a:srgbClr val="FF8300"/>
      </a:accent1>
      <a:accent2>
        <a:srgbClr val="004876"/>
      </a:accent2>
      <a:accent3>
        <a:srgbClr val="9FD4C9"/>
      </a:accent3>
      <a:accent4>
        <a:srgbClr val="646569"/>
      </a:accent4>
      <a:accent5>
        <a:srgbClr val="D5D654"/>
      </a:accent5>
      <a:accent6>
        <a:srgbClr val="00837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6"/>
        </a:solidFill>
        <a:ln w="19050">
          <a:solidFill>
            <a:schemeClr val="accent6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69|130">
      <a:srgbClr val="00A982"/>
    </a:custClr>
    <a:custClr name="128|116|110">
      <a:srgbClr val="80746E"/>
    </a:custClr>
    <a:custClr name="66|85|99">
      <a:srgbClr val="425563"/>
    </a:custClr>
  </a:custClrLst>
  <a:extLst>
    <a:ext uri="{05A4C25C-085E-4340-85A3-A5531E510DB2}">
      <thm15:themeFamily xmlns:thm15="http://schemas.microsoft.com/office/thememl/2012/main" name="Aruba_16x9_Master-Template_011516" id="{98F542C7-6BD9-C440-BB04-DFFACAD10EEE}" vid="{84665865-D771-EC48-A737-E1E1952D5E62}"/>
    </a:ext>
  </a:extLst>
</a:theme>
</file>

<file path=ppt/theme/theme8.xml><?xml version="1.0" encoding="utf-8"?>
<a:theme xmlns:a="http://schemas.openxmlformats.org/drawingml/2006/main" name="7_Aruba_16x9_Master-Template_011916">
  <a:themeElements>
    <a:clrScheme name="Aruba">
      <a:dk1>
        <a:sysClr val="windowText" lastClr="000000"/>
      </a:dk1>
      <a:lt1>
        <a:sysClr val="window" lastClr="FFFFFF"/>
      </a:lt1>
      <a:dk2>
        <a:srgbClr val="808285"/>
      </a:dk2>
      <a:lt2>
        <a:srgbClr val="C6C9CA"/>
      </a:lt2>
      <a:accent1>
        <a:srgbClr val="FF8300"/>
      </a:accent1>
      <a:accent2>
        <a:srgbClr val="004876"/>
      </a:accent2>
      <a:accent3>
        <a:srgbClr val="9FD4C9"/>
      </a:accent3>
      <a:accent4>
        <a:srgbClr val="646569"/>
      </a:accent4>
      <a:accent5>
        <a:srgbClr val="D5D654"/>
      </a:accent5>
      <a:accent6>
        <a:srgbClr val="00837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6"/>
        </a:solidFill>
        <a:ln w="19050">
          <a:solidFill>
            <a:schemeClr val="accent6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69|130">
      <a:srgbClr val="00A982"/>
    </a:custClr>
    <a:custClr name="128|116|110">
      <a:srgbClr val="80746E"/>
    </a:custClr>
    <a:custClr name="66|85|99">
      <a:srgbClr val="425563"/>
    </a:custClr>
  </a:custClrLst>
  <a:extLst>
    <a:ext uri="{05A4C25C-085E-4340-85A3-A5531E510DB2}">
      <thm15:themeFamily xmlns:thm15="http://schemas.microsoft.com/office/thememl/2012/main" name="Aruba_16x9_Master-Template_011516" id="{98F542C7-6BD9-C440-BB04-DFFACAD10EEE}" vid="{84665865-D771-EC48-A737-E1E1952D5E62}"/>
    </a:ext>
  </a:extLst>
</a:theme>
</file>

<file path=ppt/theme/theme9.xml><?xml version="1.0" encoding="utf-8"?>
<a:theme xmlns:a="http://schemas.openxmlformats.org/drawingml/2006/main" name="8_Aruba_16x9_Master-Template_011916">
  <a:themeElements>
    <a:clrScheme name="ARUBA NEW">
      <a:dk1>
        <a:srgbClr val="000000"/>
      </a:dk1>
      <a:lt1>
        <a:srgbClr val="FFFFFF"/>
      </a:lt1>
      <a:dk2>
        <a:srgbClr val="58595D"/>
      </a:dk2>
      <a:lt2>
        <a:srgbClr val="EBF5FA"/>
      </a:lt2>
      <a:accent1>
        <a:srgbClr val="FF7600"/>
      </a:accent1>
      <a:accent2>
        <a:srgbClr val="0D2A45"/>
      </a:accent2>
      <a:accent3>
        <a:srgbClr val="A2DCED"/>
      </a:accent3>
      <a:accent4>
        <a:srgbClr val="58595D"/>
      </a:accent4>
      <a:accent5>
        <a:srgbClr val="C3C5C8"/>
      </a:accent5>
      <a:accent6>
        <a:srgbClr val="EBF5FA"/>
      </a:accent6>
      <a:hlink>
        <a:srgbClr val="FF5440"/>
      </a:hlink>
      <a:folHlink>
        <a:srgbClr val="FF8778"/>
      </a:folHlink>
    </a:clrScheme>
    <a:fontScheme name="Custom 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72000" rIns="72000" rtlCol="0" anchor="ctr"/>
      <a:lstStyle>
        <a:defPPr algn="ctr" defTabSz="608860">
          <a:defRPr sz="2400" b="1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69|130">
      <a:srgbClr val="00A982"/>
    </a:custClr>
    <a:custClr name="128|116|110">
      <a:srgbClr val="80746E"/>
    </a:custClr>
    <a:custClr name="66|85|99">
      <a:srgbClr val="425563"/>
    </a:custClr>
  </a:custClrLst>
  <a:extLst>
    <a:ext uri="{05A4C25C-085E-4340-85A3-A5531E510DB2}">
      <thm15:themeFamily xmlns:thm15="http://schemas.microsoft.com/office/thememl/2012/main" name="Presentation1" id="{ABF72BAC-A521-4B4D-88F3-BDA97298E0CC}" vid="{0292D3DE-78E5-4BCB-ADE4-E045CA2E53D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13793</TotalTime>
  <Words>73155</Words>
  <Application>Microsoft Office PowerPoint</Application>
  <PresentationFormat>Widescreen</PresentationFormat>
  <Paragraphs>12740</Paragraphs>
  <Slides>142</Slides>
  <Notes>69</Notes>
  <HiddenSlides>11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142</vt:i4>
      </vt:variant>
    </vt:vector>
  </HeadingPairs>
  <TitlesOfParts>
    <vt:vector size="157" baseType="lpstr">
      <vt:lpstr>Arial</vt:lpstr>
      <vt:lpstr>Courier New</vt:lpstr>
      <vt:lpstr>Symbol</vt:lpstr>
      <vt:lpstr>Wingdings</vt:lpstr>
      <vt:lpstr>Aruba_16x9_Master-Template_011916</vt:lpstr>
      <vt:lpstr>1_Aruba_16x9_Master-Template_011916</vt:lpstr>
      <vt:lpstr>2_Aruba_16x9_Master-Template_011916</vt:lpstr>
      <vt:lpstr>3_Aruba_16x9_Master-Template_011916</vt:lpstr>
      <vt:lpstr>4_Aruba_16x9_Master-Template_011916</vt:lpstr>
      <vt:lpstr>5_Aruba_16x9_Master-Template_011916</vt:lpstr>
      <vt:lpstr>6_Aruba_16x9_Master-Template_011916</vt:lpstr>
      <vt:lpstr>7_Aruba_16x9_Master-Template_011916</vt:lpstr>
      <vt:lpstr>8_Aruba_16x9_Master-Template_011916</vt:lpstr>
      <vt:lpstr>think-cell Slide</vt:lpstr>
      <vt:lpstr>Packager Shell Object</vt:lpstr>
      <vt:lpstr>EVPN VXLAN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Configuration</vt:lpstr>
      <vt:lpstr>DC Spines Configuration</vt:lpstr>
      <vt:lpstr>PowerPoint Presentation</vt:lpstr>
      <vt:lpstr>PowerPoint Presentation</vt:lpstr>
      <vt:lpstr>PowerPoint Presentation</vt:lpstr>
      <vt:lpstr>PowerPoint Presentation</vt:lpstr>
      <vt:lpstr>DC Leafs Configuration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MP-BGP L2VPN EVPN route-type 5</vt:lpstr>
      <vt:lpstr>MP-BGP L2VPN EVPN route-type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DC Border Leafs</vt:lpstr>
      <vt:lpstr>PowerPoint Presentation</vt:lpstr>
      <vt:lpstr>PowerPoint Presentation</vt:lpstr>
      <vt:lpstr>PowerPoint Presentation</vt:lpstr>
      <vt:lpstr>PowerPoint Presentation</vt:lpstr>
      <vt:lpstr>Campus Cores Configuration</vt:lpstr>
      <vt:lpstr>PowerPoint Presentation</vt:lpstr>
      <vt:lpstr>Core-1 Configuration</vt:lpstr>
      <vt:lpstr>PowerPoint Presentation</vt:lpstr>
      <vt:lpstr>Core-2 Configuration</vt:lpstr>
      <vt:lpstr>Configuration files</vt:lpstr>
      <vt:lpstr>PowerPoint Presentation</vt:lpstr>
      <vt:lpstr>Connectivity</vt:lpstr>
      <vt:lpstr>Underlay OSPF routing</vt:lpstr>
      <vt:lpstr>Underlay OSPF routing</vt:lpstr>
      <vt:lpstr>Underlay OSPF routing</vt:lpstr>
      <vt:lpstr>Underlay OSPF routing</vt:lpstr>
      <vt:lpstr>Underlay OSPF routing</vt:lpstr>
      <vt:lpstr>Underlay OSPF routing</vt:lpstr>
      <vt:lpstr>BGP sessions</vt:lpstr>
      <vt:lpstr>MP-BGP sessions</vt:lpstr>
      <vt:lpstr>MP-BGP sessions</vt:lpstr>
      <vt:lpstr>MP-BGP sessions</vt:lpstr>
      <vt:lpstr>MP-BGP sessions</vt:lpstr>
      <vt:lpstr>MP-BGP sessions</vt:lpstr>
      <vt:lpstr>BGP EVPN route-types</vt:lpstr>
      <vt:lpstr>BGP decision tree reminder</vt:lpstr>
      <vt:lpstr>BGP decision tree reminder</vt:lpstr>
      <vt:lpstr>MP-BGP L2VPN EVPN peering</vt:lpstr>
      <vt:lpstr>MP-BGP L2VPN EVPN route-type 3</vt:lpstr>
      <vt:lpstr>MP-BGP L2VPN EVPN route-type 3</vt:lpstr>
      <vt:lpstr>MP-BGP L2VPN EVPN route-type 3</vt:lpstr>
      <vt:lpstr>EVPN route-type 2</vt:lpstr>
      <vt:lpstr>EVPN route-type 2</vt:lpstr>
      <vt:lpstr>EVPN route-type 2</vt:lpstr>
      <vt:lpstr>EVPN route-type 2</vt:lpstr>
      <vt:lpstr>EVPN route-type 2</vt:lpstr>
      <vt:lpstr>EVPN route-type 2</vt:lpstr>
      <vt:lpstr>Common VRF RD Option</vt:lpstr>
      <vt:lpstr>MP-BGP L2VPN EVPN route-type 5</vt:lpstr>
      <vt:lpstr>MP-BGP L2VPN EVPN route-type 5</vt:lpstr>
      <vt:lpstr>MP-BGP L2VPN EVPN route-type 5</vt:lpstr>
      <vt:lpstr>Distinct VRF RD Option</vt:lpstr>
      <vt:lpstr>MP-BGP L2VPN EVPN route-type 5</vt:lpstr>
      <vt:lpstr>MP-BGP L2VPN EVPN route-type 5</vt:lpstr>
      <vt:lpstr>MP-BGP L2VPN EVPN route-type 5</vt:lpstr>
      <vt:lpstr>MP-BGP L2VPN EVPN route-type 5</vt:lpstr>
      <vt:lpstr>MP-BGP L2VPN EVPN route-type 5</vt:lpstr>
      <vt:lpstr>BGP EVPN VNI / VTEP</vt:lpstr>
      <vt:lpstr>Common VRF RD Option</vt:lpstr>
      <vt:lpstr>MP-BGP L2VPN EVPN VNI</vt:lpstr>
      <vt:lpstr>MP-BGP L2VPN EVPN VNI</vt:lpstr>
      <vt:lpstr>MP-BGP L2VPN EVPN VNI</vt:lpstr>
      <vt:lpstr>MP-BGP L2VPN EVPN VTEP</vt:lpstr>
      <vt:lpstr>MP-BGP L2VPN EVPN VTEP VNI route-type</vt:lpstr>
      <vt:lpstr>Distinct VRF RD Option</vt:lpstr>
      <vt:lpstr>MP-BGP L2VPN EVPN VNI</vt:lpstr>
      <vt:lpstr>MP-BGP L2VPN EVPN VNI</vt:lpstr>
      <vt:lpstr>MP-BGP L2VPN EVPN VNI</vt:lpstr>
      <vt:lpstr>MP-BGP L2VPN EVPN VTEP</vt:lpstr>
      <vt:lpstr>BGP EVPN routes</vt:lpstr>
      <vt:lpstr>Common VRF RD Option</vt:lpstr>
      <vt:lpstr>MP-BGP L2VPN EVPN Routes</vt:lpstr>
      <vt:lpstr>MP-BGP L2VPN EVPN Routes</vt:lpstr>
      <vt:lpstr>MP-BGP L2VPN EVPN Routes</vt:lpstr>
      <vt:lpstr>MP-BGP L2VPN EVPN Routes</vt:lpstr>
      <vt:lpstr>MP-BGP L2VPN EVPN Routes</vt:lpstr>
      <vt:lpstr>MP-BGP L2VPN EVPN Routes</vt:lpstr>
      <vt:lpstr>MP-BGP L2VPN EVPN Routes</vt:lpstr>
      <vt:lpstr>MP-BGP L2VPN EVPN Routes</vt:lpstr>
      <vt:lpstr>Distinct VRF RD Option</vt:lpstr>
      <vt:lpstr>MP-BGP L2VPN EVPN Routes</vt:lpstr>
      <vt:lpstr>MP-BGP L2VPN EVPN Routes</vt:lpstr>
      <vt:lpstr>MP-BGP L2VPN EVPN Routes</vt:lpstr>
      <vt:lpstr>MP-BGP L2VPN EVPN Routes</vt:lpstr>
      <vt:lpstr>MP-BGP L2VPN EVPN Routes</vt:lpstr>
      <vt:lpstr>MP-BGP L2VPN EVPN Routes</vt:lpstr>
      <vt:lpstr>MP-BGP L2VPN EVPN Routes</vt:lpstr>
      <vt:lpstr>MP-BGP L2VPN EVPN Routes</vt:lpstr>
      <vt:lpstr>VRF routes</vt:lpstr>
      <vt:lpstr>VRF1 IP routes</vt:lpstr>
      <vt:lpstr>VRF1 IP routes</vt:lpstr>
      <vt:lpstr>VRF1 ARP</vt:lpstr>
      <vt:lpstr>VXLAN Tunnels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VLAN / MAC / EVPN</vt:lpstr>
      <vt:lpstr>PowerPoint Presentation</vt:lpstr>
      <vt:lpstr>PowerPoint Presentation</vt:lpstr>
      <vt:lpstr>PowerPoint Presentation</vt:lpstr>
      <vt:lpstr>Traffic Capture</vt:lpstr>
      <vt:lpstr>L2VNI</vt:lpstr>
      <vt:lpstr>PowerPoint Presentation</vt:lpstr>
      <vt:lpstr>PowerPoint Presentation</vt:lpstr>
      <vt:lpstr>L3VNI Symmetric IRB</vt:lpstr>
      <vt:lpstr>PowerPoint Presentation</vt:lpstr>
      <vt:lpstr>PowerPoint Presentation</vt:lpstr>
      <vt:lpstr>PowerPoint Presentation</vt:lpstr>
      <vt:lpstr>PowerPoint Presentation</vt:lpstr>
      <vt:lpstr>L3VNI – Default route</vt:lpstr>
      <vt:lpstr>PowerPoint Presentation</vt:lpstr>
      <vt:lpstr>PowerPoint Presentation</vt:lpstr>
    </vt:vector>
  </TitlesOfParts>
  <Company>Hewlett 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with picture</dc:title>
  <dc:creator>vincent.giles@hpe.com</dc:creator>
  <cp:lastModifiedBy>Clarke, Justin</cp:lastModifiedBy>
  <cp:revision>869</cp:revision>
  <dcterms:created xsi:type="dcterms:W3CDTF">2018-07-03T16:54:38Z</dcterms:created>
  <dcterms:modified xsi:type="dcterms:W3CDTF">2021-09-27T15:01:12Z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2289701</vt:lpwstr>
  </property>
  <property fmtid="{D5CDD505-2E9C-101B-9397-08002B2CF9AE}" pid="3" name="NXPowerLiteSettings">
    <vt:lpwstr>B74006B004C800</vt:lpwstr>
  </property>
  <property fmtid="{D5CDD505-2E9C-101B-9397-08002B2CF9AE}" pid="4" name="NXPowerLiteVersion">
    <vt:lpwstr>D6.0.7</vt:lpwstr>
  </property>
</Properties>
</file>