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tags/tag37.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tags/tag38.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6" r:id="rId2"/>
    <p:sldMasterId id="2147483706" r:id="rId3"/>
    <p:sldMasterId id="2147483729" r:id="rId4"/>
    <p:sldMasterId id="2147483736" r:id="rId5"/>
    <p:sldMasterId id="2147483739" r:id="rId6"/>
    <p:sldMasterId id="2147483779" r:id="rId7"/>
    <p:sldMasterId id="2147483786" r:id="rId8"/>
    <p:sldMasterId id="2147483825" r:id="rId9"/>
    <p:sldMasterId id="2147483839" r:id="rId10"/>
    <p:sldMasterId id="2147483845" r:id="rId11"/>
    <p:sldMasterId id="2147483852" r:id="rId12"/>
  </p:sldMasterIdLst>
  <p:notesMasterIdLst>
    <p:notesMasterId r:id="rId232"/>
  </p:notesMasterIdLst>
  <p:handoutMasterIdLst>
    <p:handoutMasterId r:id="rId233"/>
  </p:handoutMasterIdLst>
  <p:sldIdLst>
    <p:sldId id="598" r:id="rId13"/>
    <p:sldId id="1831" r:id="rId14"/>
    <p:sldId id="1608" r:id="rId15"/>
    <p:sldId id="1606" r:id="rId16"/>
    <p:sldId id="608" r:id="rId17"/>
    <p:sldId id="1817" r:id="rId18"/>
    <p:sldId id="1598" r:id="rId19"/>
    <p:sldId id="1818" r:id="rId20"/>
    <p:sldId id="1958" r:id="rId21"/>
    <p:sldId id="1959" r:id="rId22"/>
    <p:sldId id="1965" r:id="rId23"/>
    <p:sldId id="1963" r:id="rId24"/>
    <p:sldId id="1820" r:id="rId25"/>
    <p:sldId id="1962" r:id="rId26"/>
    <p:sldId id="1609" r:id="rId27"/>
    <p:sldId id="1610" r:id="rId28"/>
    <p:sldId id="1821" r:id="rId29"/>
    <p:sldId id="1822" r:id="rId30"/>
    <p:sldId id="1592" r:id="rId31"/>
    <p:sldId id="607" r:id="rId32"/>
    <p:sldId id="1823" r:id="rId33"/>
    <p:sldId id="1824" r:id="rId34"/>
    <p:sldId id="2031" r:id="rId35"/>
    <p:sldId id="1616" r:id="rId36"/>
    <p:sldId id="2012" r:id="rId37"/>
    <p:sldId id="2013" r:id="rId38"/>
    <p:sldId id="2032" r:id="rId39"/>
    <p:sldId id="2034" r:id="rId40"/>
    <p:sldId id="1966" r:id="rId41"/>
    <p:sldId id="1847" r:id="rId42"/>
    <p:sldId id="1967" r:id="rId43"/>
    <p:sldId id="1968" r:id="rId44"/>
    <p:sldId id="1850" r:id="rId45"/>
    <p:sldId id="1969" r:id="rId46"/>
    <p:sldId id="1852" r:id="rId47"/>
    <p:sldId id="1853" r:id="rId48"/>
    <p:sldId id="1854" r:id="rId49"/>
    <p:sldId id="1855" r:id="rId50"/>
    <p:sldId id="1857" r:id="rId51"/>
    <p:sldId id="1970" r:id="rId52"/>
    <p:sldId id="1971" r:id="rId53"/>
    <p:sldId id="1860" r:id="rId54"/>
    <p:sldId id="1861" r:id="rId55"/>
    <p:sldId id="1862" r:id="rId56"/>
    <p:sldId id="1863" r:id="rId57"/>
    <p:sldId id="1864" r:id="rId58"/>
    <p:sldId id="1865" r:id="rId59"/>
    <p:sldId id="1866" r:id="rId60"/>
    <p:sldId id="1873" r:id="rId61"/>
    <p:sldId id="1868" r:id="rId62"/>
    <p:sldId id="1874" r:id="rId63"/>
    <p:sldId id="2038" r:id="rId64"/>
    <p:sldId id="1875" r:id="rId65"/>
    <p:sldId id="2041" r:id="rId66"/>
    <p:sldId id="1673" r:id="rId67"/>
    <p:sldId id="1676" r:id="rId68"/>
    <p:sldId id="1926" r:id="rId69"/>
    <p:sldId id="1675" r:id="rId70"/>
    <p:sldId id="2014" r:id="rId71"/>
    <p:sldId id="1670" r:id="rId72"/>
    <p:sldId id="1674" r:id="rId73"/>
    <p:sldId id="1677" r:id="rId74"/>
    <p:sldId id="1694" r:id="rId75"/>
    <p:sldId id="1693" r:id="rId76"/>
    <p:sldId id="2016" r:id="rId77"/>
    <p:sldId id="1695" r:id="rId78"/>
    <p:sldId id="1696" r:id="rId79"/>
    <p:sldId id="1678" r:id="rId80"/>
    <p:sldId id="1697" r:id="rId81"/>
    <p:sldId id="1682" r:id="rId82"/>
    <p:sldId id="1683" r:id="rId83"/>
    <p:sldId id="1684" r:id="rId84"/>
    <p:sldId id="1681" r:id="rId85"/>
    <p:sldId id="1972" r:id="rId86"/>
    <p:sldId id="1686" r:id="rId87"/>
    <p:sldId id="1687" r:id="rId88"/>
    <p:sldId id="1878" r:id="rId89"/>
    <p:sldId id="1877" r:id="rId90"/>
    <p:sldId id="1781" r:id="rId91"/>
    <p:sldId id="1798" r:id="rId92"/>
    <p:sldId id="1782" r:id="rId93"/>
    <p:sldId id="1797" r:id="rId94"/>
    <p:sldId id="1979" r:id="rId95"/>
    <p:sldId id="1980" r:id="rId96"/>
    <p:sldId id="1981" r:id="rId97"/>
    <p:sldId id="1982" r:id="rId98"/>
    <p:sldId id="1983" r:id="rId99"/>
    <p:sldId id="1984" r:id="rId100"/>
    <p:sldId id="1985" r:id="rId101"/>
    <p:sldId id="1986" r:id="rId102"/>
    <p:sldId id="1987" r:id="rId103"/>
    <p:sldId id="1988" r:id="rId104"/>
    <p:sldId id="1989" r:id="rId105"/>
    <p:sldId id="1990" r:id="rId106"/>
    <p:sldId id="1991" r:id="rId107"/>
    <p:sldId id="1880" r:id="rId108"/>
    <p:sldId id="1975" r:id="rId109"/>
    <p:sldId id="1976" r:id="rId110"/>
    <p:sldId id="1974" r:id="rId111"/>
    <p:sldId id="1978" r:id="rId112"/>
    <p:sldId id="1881" r:id="rId113"/>
    <p:sldId id="1652" r:id="rId114"/>
    <p:sldId id="1653" r:id="rId115"/>
    <p:sldId id="1654" r:id="rId116"/>
    <p:sldId id="1655" r:id="rId117"/>
    <p:sldId id="1833" r:id="rId118"/>
    <p:sldId id="1834" r:id="rId119"/>
    <p:sldId id="1835" r:id="rId120"/>
    <p:sldId id="1836" r:id="rId121"/>
    <p:sldId id="1886" r:id="rId122"/>
    <p:sldId id="1883" r:id="rId123"/>
    <p:sldId id="1884" r:id="rId124"/>
    <p:sldId id="1932" r:id="rId125"/>
    <p:sldId id="1888" r:id="rId126"/>
    <p:sldId id="1837" r:id="rId127"/>
    <p:sldId id="1838" r:id="rId128"/>
    <p:sldId id="1839" r:id="rId129"/>
    <p:sldId id="1840" r:id="rId130"/>
    <p:sldId id="1841" r:id="rId131"/>
    <p:sldId id="1842" r:id="rId132"/>
    <p:sldId id="1843" r:id="rId133"/>
    <p:sldId id="1844" r:id="rId134"/>
    <p:sldId id="2042" r:id="rId135"/>
    <p:sldId id="2040" r:id="rId136"/>
    <p:sldId id="2036" r:id="rId137"/>
    <p:sldId id="1892" r:id="rId138"/>
    <p:sldId id="1933" r:id="rId139"/>
    <p:sldId id="1934" r:id="rId140"/>
    <p:sldId id="1935" r:id="rId141"/>
    <p:sldId id="1936" r:id="rId142"/>
    <p:sldId id="1938" r:id="rId143"/>
    <p:sldId id="1891" r:id="rId144"/>
    <p:sldId id="1893" r:id="rId145"/>
    <p:sldId id="1638" r:id="rId146"/>
    <p:sldId id="1639" r:id="rId147"/>
    <p:sldId id="1640" r:id="rId148"/>
    <p:sldId id="1641" r:id="rId149"/>
    <p:sldId id="1642" r:id="rId150"/>
    <p:sldId id="1643" r:id="rId151"/>
    <p:sldId id="1644" r:id="rId152"/>
    <p:sldId id="1645" r:id="rId153"/>
    <p:sldId id="1690" r:id="rId154"/>
    <p:sldId id="1691" r:id="rId155"/>
    <p:sldId id="1569" r:id="rId156"/>
    <p:sldId id="1599" r:id="rId157"/>
    <p:sldId id="1525" r:id="rId158"/>
    <p:sldId id="1698" r:id="rId159"/>
    <p:sldId id="1699" r:id="rId160"/>
    <p:sldId id="1700" r:id="rId161"/>
    <p:sldId id="1701" r:id="rId162"/>
    <p:sldId id="1702" r:id="rId163"/>
    <p:sldId id="1573" r:id="rId164"/>
    <p:sldId id="1992" r:id="rId165"/>
    <p:sldId id="1993" r:id="rId166"/>
    <p:sldId id="1704" r:id="rId167"/>
    <p:sldId id="1775" r:id="rId168"/>
    <p:sldId id="1800" r:id="rId169"/>
    <p:sldId id="2020" r:id="rId170"/>
    <p:sldId id="2021" r:id="rId171"/>
    <p:sldId id="2022" r:id="rId172"/>
    <p:sldId id="2023" r:id="rId173"/>
    <p:sldId id="2024" r:id="rId174"/>
    <p:sldId id="2006" r:id="rId175"/>
    <p:sldId id="2019" r:id="rId176"/>
    <p:sldId id="2001" r:id="rId177"/>
    <p:sldId id="2002" r:id="rId178"/>
    <p:sldId id="2003" r:id="rId179"/>
    <p:sldId id="2004" r:id="rId180"/>
    <p:sldId id="2005" r:id="rId181"/>
    <p:sldId id="2025" r:id="rId182"/>
    <p:sldId id="2026" r:id="rId183"/>
    <p:sldId id="2027" r:id="rId184"/>
    <p:sldId id="2028" r:id="rId185"/>
    <p:sldId id="2029" r:id="rId186"/>
    <p:sldId id="2000" r:id="rId187"/>
    <p:sldId id="1716" r:id="rId188"/>
    <p:sldId id="1805" r:id="rId189"/>
    <p:sldId id="1776" r:id="rId190"/>
    <p:sldId id="1803" r:id="rId191"/>
    <p:sldId id="1816" r:id="rId192"/>
    <p:sldId id="1808" r:id="rId193"/>
    <p:sldId id="1742" r:id="rId194"/>
    <p:sldId id="1744" r:id="rId195"/>
    <p:sldId id="1745" r:id="rId196"/>
    <p:sldId id="1940" r:id="rId197"/>
    <p:sldId id="1749" r:id="rId198"/>
    <p:sldId id="1750" r:id="rId199"/>
    <p:sldId id="1751" r:id="rId200"/>
    <p:sldId id="1752" r:id="rId201"/>
    <p:sldId id="1753" r:id="rId202"/>
    <p:sldId id="1754" r:id="rId203"/>
    <p:sldId id="1755" r:id="rId204"/>
    <p:sldId id="1756" r:id="rId205"/>
    <p:sldId id="1763" r:id="rId206"/>
    <p:sldId id="1764" r:id="rId207"/>
    <p:sldId id="1765" r:id="rId208"/>
    <p:sldId id="1576" r:id="rId209"/>
    <p:sldId id="1575" r:id="rId210"/>
    <p:sldId id="1581" r:id="rId211"/>
    <p:sldId id="1577" r:id="rId212"/>
    <p:sldId id="1579" r:id="rId213"/>
    <p:sldId id="1895" r:id="rId214"/>
    <p:sldId id="1896" r:id="rId215"/>
    <p:sldId id="1897" r:id="rId216"/>
    <p:sldId id="1898" r:id="rId217"/>
    <p:sldId id="1925" r:id="rId218"/>
    <p:sldId id="1906" r:id="rId219"/>
    <p:sldId id="1951" r:id="rId220"/>
    <p:sldId id="1930" r:id="rId221"/>
    <p:sldId id="2017" r:id="rId222"/>
    <p:sldId id="2018" r:id="rId223"/>
    <p:sldId id="1942" r:id="rId224"/>
    <p:sldId id="1945" r:id="rId225"/>
    <p:sldId id="1946" r:id="rId226"/>
    <p:sldId id="1947" r:id="rId227"/>
    <p:sldId id="1948" r:id="rId228"/>
    <p:sldId id="1949" r:id="rId229"/>
    <p:sldId id="1950" r:id="rId230"/>
    <p:sldId id="1924" r:id="rId2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C33056-B52C-49FD-9AAC-4984981921F2}">
          <p14:sldIdLst>
            <p14:sldId id="598"/>
            <p14:sldId id="1831"/>
            <p14:sldId id="1608"/>
            <p14:sldId id="1606"/>
            <p14:sldId id="608"/>
            <p14:sldId id="1817"/>
            <p14:sldId id="1598"/>
            <p14:sldId id="1818"/>
            <p14:sldId id="1958"/>
            <p14:sldId id="1959"/>
            <p14:sldId id="1965"/>
            <p14:sldId id="1963"/>
            <p14:sldId id="1820"/>
            <p14:sldId id="1962"/>
            <p14:sldId id="1609"/>
            <p14:sldId id="1610"/>
            <p14:sldId id="1821"/>
            <p14:sldId id="1822"/>
            <p14:sldId id="1592"/>
            <p14:sldId id="607"/>
            <p14:sldId id="1823"/>
            <p14:sldId id="1824"/>
            <p14:sldId id="2031"/>
            <p14:sldId id="1616"/>
            <p14:sldId id="2012"/>
            <p14:sldId id="2013"/>
            <p14:sldId id="2032"/>
            <p14:sldId id="2034"/>
            <p14:sldId id="1966"/>
            <p14:sldId id="1847"/>
            <p14:sldId id="1967"/>
            <p14:sldId id="1968"/>
            <p14:sldId id="1850"/>
            <p14:sldId id="1969"/>
            <p14:sldId id="1852"/>
            <p14:sldId id="1853"/>
            <p14:sldId id="1854"/>
            <p14:sldId id="1855"/>
            <p14:sldId id="1857"/>
            <p14:sldId id="1970"/>
            <p14:sldId id="1971"/>
            <p14:sldId id="1860"/>
            <p14:sldId id="1861"/>
            <p14:sldId id="1862"/>
            <p14:sldId id="1863"/>
            <p14:sldId id="1864"/>
            <p14:sldId id="1865"/>
            <p14:sldId id="1866"/>
            <p14:sldId id="1873"/>
            <p14:sldId id="1868"/>
            <p14:sldId id="1874"/>
            <p14:sldId id="2038"/>
            <p14:sldId id="1875"/>
            <p14:sldId id="2041"/>
            <p14:sldId id="1673"/>
            <p14:sldId id="1676"/>
            <p14:sldId id="1926"/>
            <p14:sldId id="1675"/>
            <p14:sldId id="2014"/>
            <p14:sldId id="1670"/>
            <p14:sldId id="1674"/>
            <p14:sldId id="1677"/>
            <p14:sldId id="1694"/>
            <p14:sldId id="1693"/>
            <p14:sldId id="2016"/>
            <p14:sldId id="1695"/>
            <p14:sldId id="1696"/>
            <p14:sldId id="1678"/>
            <p14:sldId id="1697"/>
            <p14:sldId id="1682"/>
            <p14:sldId id="1683"/>
            <p14:sldId id="1684"/>
            <p14:sldId id="1681"/>
            <p14:sldId id="1972"/>
            <p14:sldId id="1686"/>
            <p14:sldId id="1687"/>
            <p14:sldId id="1878"/>
            <p14:sldId id="1877"/>
            <p14:sldId id="1781"/>
            <p14:sldId id="1798"/>
            <p14:sldId id="1782"/>
            <p14:sldId id="1797"/>
            <p14:sldId id="1979"/>
            <p14:sldId id="1980"/>
            <p14:sldId id="1981"/>
            <p14:sldId id="1982"/>
            <p14:sldId id="1983"/>
            <p14:sldId id="1984"/>
            <p14:sldId id="1985"/>
            <p14:sldId id="1986"/>
            <p14:sldId id="1987"/>
            <p14:sldId id="1988"/>
            <p14:sldId id="1989"/>
            <p14:sldId id="1990"/>
            <p14:sldId id="1991"/>
            <p14:sldId id="1880"/>
            <p14:sldId id="1975"/>
            <p14:sldId id="1976"/>
            <p14:sldId id="1974"/>
            <p14:sldId id="1978"/>
            <p14:sldId id="1881"/>
            <p14:sldId id="1652"/>
            <p14:sldId id="1653"/>
            <p14:sldId id="1654"/>
            <p14:sldId id="1655"/>
            <p14:sldId id="1833"/>
            <p14:sldId id="1834"/>
            <p14:sldId id="1835"/>
            <p14:sldId id="1836"/>
            <p14:sldId id="1886"/>
            <p14:sldId id="1883"/>
            <p14:sldId id="1884"/>
            <p14:sldId id="1932"/>
            <p14:sldId id="1888"/>
            <p14:sldId id="1837"/>
            <p14:sldId id="1838"/>
            <p14:sldId id="1839"/>
            <p14:sldId id="1840"/>
            <p14:sldId id="1841"/>
            <p14:sldId id="1842"/>
            <p14:sldId id="1843"/>
            <p14:sldId id="1844"/>
            <p14:sldId id="2042"/>
            <p14:sldId id="2040"/>
            <p14:sldId id="2036"/>
            <p14:sldId id="1892"/>
            <p14:sldId id="1933"/>
            <p14:sldId id="1934"/>
            <p14:sldId id="1935"/>
            <p14:sldId id="1936"/>
            <p14:sldId id="1938"/>
            <p14:sldId id="1891"/>
            <p14:sldId id="1893"/>
            <p14:sldId id="1638"/>
            <p14:sldId id="1639"/>
            <p14:sldId id="1640"/>
            <p14:sldId id="1641"/>
            <p14:sldId id="1642"/>
            <p14:sldId id="1643"/>
            <p14:sldId id="1644"/>
            <p14:sldId id="1645"/>
            <p14:sldId id="1690"/>
            <p14:sldId id="1691"/>
            <p14:sldId id="1569"/>
            <p14:sldId id="1599"/>
            <p14:sldId id="1525"/>
            <p14:sldId id="1698"/>
            <p14:sldId id="1699"/>
            <p14:sldId id="1700"/>
            <p14:sldId id="1701"/>
            <p14:sldId id="1702"/>
            <p14:sldId id="1573"/>
            <p14:sldId id="1992"/>
            <p14:sldId id="1993"/>
            <p14:sldId id="1704"/>
            <p14:sldId id="1775"/>
            <p14:sldId id="1800"/>
            <p14:sldId id="2020"/>
            <p14:sldId id="2021"/>
            <p14:sldId id="2022"/>
            <p14:sldId id="2023"/>
            <p14:sldId id="2024"/>
            <p14:sldId id="2006"/>
            <p14:sldId id="2019"/>
            <p14:sldId id="2001"/>
            <p14:sldId id="2002"/>
            <p14:sldId id="2003"/>
            <p14:sldId id="2004"/>
            <p14:sldId id="2005"/>
            <p14:sldId id="2025"/>
            <p14:sldId id="2026"/>
            <p14:sldId id="2027"/>
            <p14:sldId id="2028"/>
            <p14:sldId id="2029"/>
            <p14:sldId id="2000"/>
            <p14:sldId id="1716"/>
            <p14:sldId id="1805"/>
            <p14:sldId id="1776"/>
            <p14:sldId id="1803"/>
            <p14:sldId id="1816"/>
            <p14:sldId id="1808"/>
            <p14:sldId id="1742"/>
            <p14:sldId id="1744"/>
            <p14:sldId id="1745"/>
            <p14:sldId id="1940"/>
            <p14:sldId id="1749"/>
            <p14:sldId id="1750"/>
            <p14:sldId id="1751"/>
            <p14:sldId id="1752"/>
            <p14:sldId id="1753"/>
            <p14:sldId id="1754"/>
            <p14:sldId id="1755"/>
            <p14:sldId id="1756"/>
            <p14:sldId id="1763"/>
            <p14:sldId id="1764"/>
            <p14:sldId id="1765"/>
            <p14:sldId id="1576"/>
            <p14:sldId id="1575"/>
            <p14:sldId id="1581"/>
            <p14:sldId id="1577"/>
            <p14:sldId id="1579"/>
            <p14:sldId id="1895"/>
            <p14:sldId id="1896"/>
            <p14:sldId id="1897"/>
            <p14:sldId id="1898"/>
            <p14:sldId id="1925"/>
            <p14:sldId id="1906"/>
            <p14:sldId id="1951"/>
            <p14:sldId id="1930"/>
            <p14:sldId id="2017"/>
            <p14:sldId id="2018"/>
            <p14:sldId id="1942"/>
            <p14:sldId id="1945"/>
            <p14:sldId id="1946"/>
            <p14:sldId id="1947"/>
            <p14:sldId id="1948"/>
            <p14:sldId id="1949"/>
            <p14:sldId id="1950"/>
            <p14:sldId id="19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or, Derin" initials="MD" lastIdx="1" clrIdx="0">
    <p:extLst>
      <p:ext uri="{19B8F6BF-5375-455C-9EA6-DF929625EA0E}">
        <p15:presenceInfo xmlns:p15="http://schemas.microsoft.com/office/powerpoint/2012/main" userId="S::derin.mellor@hpe.com::d2bb8047-88c4-4f0f-a3b5-c6b0dc887a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981E"/>
    <a:srgbClr val="0033CC"/>
    <a:srgbClr val="00FFFF"/>
    <a:srgbClr val="0000FF"/>
    <a:srgbClr val="756B65"/>
    <a:srgbClr val="00FF00"/>
    <a:srgbClr val="FF33CC"/>
    <a:srgbClr val="000000"/>
    <a:srgbClr val="4B3C37"/>
    <a:srgbClr val="4B3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76725" autoAdjust="0"/>
  </p:normalViewPr>
  <p:slideViewPr>
    <p:cSldViewPr snapToGrid="0">
      <p:cViewPr varScale="1">
        <p:scale>
          <a:sx n="88" d="100"/>
          <a:sy n="88" d="100"/>
        </p:scale>
        <p:origin x="1356" y="9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3" d="100"/>
          <a:sy n="83" d="100"/>
        </p:scale>
        <p:origin x="3940" y="6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theme" Target="theme/theme1.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slide" Target="slides/slide159.xml"/><Relationship Id="rId176" Type="http://schemas.openxmlformats.org/officeDocument/2006/relationships/slide" Target="slides/slide164.xml"/><Relationship Id="rId192" Type="http://schemas.openxmlformats.org/officeDocument/2006/relationships/slide" Target="slides/slide180.xml"/><Relationship Id="rId197" Type="http://schemas.openxmlformats.org/officeDocument/2006/relationships/slide" Target="slides/slide185.xml"/><Relationship Id="rId206" Type="http://schemas.openxmlformats.org/officeDocument/2006/relationships/slide" Target="slides/slide194.xml"/><Relationship Id="rId227" Type="http://schemas.openxmlformats.org/officeDocument/2006/relationships/slide" Target="slides/slide215.xml"/><Relationship Id="rId201" Type="http://schemas.openxmlformats.org/officeDocument/2006/relationships/slide" Target="slides/slide189.xml"/><Relationship Id="rId222" Type="http://schemas.openxmlformats.org/officeDocument/2006/relationships/slide" Target="slides/slide210.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82" Type="http://schemas.openxmlformats.org/officeDocument/2006/relationships/slide" Target="slides/slide170.xml"/><Relationship Id="rId187" Type="http://schemas.openxmlformats.org/officeDocument/2006/relationships/slide" Target="slides/slide175.xml"/><Relationship Id="rId217" Type="http://schemas.openxmlformats.org/officeDocument/2006/relationships/slide" Target="slides/slide205.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0.xml"/><Relationship Id="rId233" Type="http://schemas.openxmlformats.org/officeDocument/2006/relationships/handoutMaster" Target="handoutMasters/handoutMaster1.xml"/><Relationship Id="rId238" Type="http://schemas.openxmlformats.org/officeDocument/2006/relationships/tableStyles" Target="tableStyles.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172" Type="http://schemas.openxmlformats.org/officeDocument/2006/relationships/slide" Target="slides/slide160.xml"/><Relationship Id="rId193" Type="http://schemas.openxmlformats.org/officeDocument/2006/relationships/slide" Target="slides/slide181.xml"/><Relationship Id="rId202" Type="http://schemas.openxmlformats.org/officeDocument/2006/relationships/slide" Target="slides/slide190.xml"/><Relationship Id="rId207" Type="http://schemas.openxmlformats.org/officeDocument/2006/relationships/slide" Target="slides/slide195.xml"/><Relationship Id="rId223" Type="http://schemas.openxmlformats.org/officeDocument/2006/relationships/slide" Target="slides/slide211.xml"/><Relationship Id="rId228" Type="http://schemas.openxmlformats.org/officeDocument/2006/relationships/slide" Target="slides/slide21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13" Type="http://schemas.openxmlformats.org/officeDocument/2006/relationships/slide" Target="slides/slide201.xml"/><Relationship Id="rId218" Type="http://schemas.openxmlformats.org/officeDocument/2006/relationships/slide" Target="slides/slide206.xml"/><Relationship Id="rId234"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slide" Target="slides/slide191.xml"/><Relationship Id="rId208" Type="http://schemas.openxmlformats.org/officeDocument/2006/relationships/slide" Target="slides/slide196.xml"/><Relationship Id="rId229" Type="http://schemas.openxmlformats.org/officeDocument/2006/relationships/slide" Target="slides/slide217.xml"/><Relationship Id="rId19" Type="http://schemas.openxmlformats.org/officeDocument/2006/relationships/slide" Target="slides/slide7.xml"/><Relationship Id="rId224" Type="http://schemas.openxmlformats.org/officeDocument/2006/relationships/slide" Target="slides/slide212.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openxmlformats.org/officeDocument/2006/relationships/slide" Target="slides/slide207.xml"/><Relationship Id="rId3" Type="http://schemas.openxmlformats.org/officeDocument/2006/relationships/slideMaster" Target="slideMasters/slideMaster3.xml"/><Relationship Id="rId214" Type="http://schemas.openxmlformats.org/officeDocument/2006/relationships/slide" Target="slides/slide202.xml"/><Relationship Id="rId230" Type="http://schemas.openxmlformats.org/officeDocument/2006/relationships/slide" Target="slides/slide218.xml"/><Relationship Id="rId235" Type="http://schemas.openxmlformats.org/officeDocument/2006/relationships/presProps" Target="presProps.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viewProps" Target="viewProps.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notesMaster" Target="notesMasters/notesMaster1.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2A7D2C3-D314-450B-A6AD-7C7E6A021B75}" type="slidenum">
              <a:rPr lang="en-GB" smtClean="0"/>
              <a:t>‹#›</a:t>
            </a:fld>
            <a:endParaRPr lang="en-GB"/>
          </a:p>
        </p:txBody>
      </p:sp>
    </p:spTree>
    <p:extLst>
      <p:ext uri="{BB962C8B-B14F-4D97-AF65-F5344CB8AC3E}">
        <p14:creationId xmlns:p14="http://schemas.microsoft.com/office/powerpoint/2010/main" val="573505901"/>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312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F91CEFA-B6CC-4A79-8EC8-9E6F7478D7FC}" type="datetimeFigureOut">
              <a:rPr lang="en-GB" smtClean="0"/>
              <a:t>08/10/2020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674BB5C-5CDE-41BE-AE31-ABC9ACE18322}" type="slidenum">
              <a:rPr lang="en-GB" smtClean="0"/>
              <a:t>‹#›</a:t>
            </a:fld>
            <a:endParaRPr lang="en-GB"/>
          </a:p>
        </p:txBody>
      </p:sp>
    </p:spTree>
    <p:extLst>
      <p:ext uri="{BB962C8B-B14F-4D97-AF65-F5344CB8AC3E}">
        <p14:creationId xmlns:p14="http://schemas.microsoft.com/office/powerpoint/2010/main" val="329872922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5" indent="0">
              <a:buNone/>
            </a:pPr>
            <a:r>
              <a:rPr lang="en-US" sz="1000" b="0" dirty="0">
                <a:latin typeface="+mn-lt"/>
                <a:ea typeface="Arial Narrow" charset="0"/>
                <a:cs typeface="Arial"/>
              </a:rPr>
              <a:t> </a:t>
            </a:r>
            <a:r>
              <a:rPr lang="en-US" sz="1000" b="0" dirty="0">
                <a:latin typeface="+mn-lt"/>
                <a:ea typeface="Arial Narrow" charset="0"/>
                <a:cs typeface="Arial Narrow" charset="0"/>
              </a:rPr>
              <a:t>Hello,</a:t>
            </a:r>
            <a:r>
              <a:rPr lang="en-US" sz="1000" b="0" baseline="0" dirty="0">
                <a:latin typeface="+mn-lt"/>
                <a:ea typeface="Arial Narrow" charset="0"/>
                <a:cs typeface="Arial Narrow" charset="0"/>
              </a:rPr>
              <a:t> </a:t>
            </a:r>
            <a:r>
              <a:rPr lang="en-US" sz="1000" b="0" dirty="0">
                <a:latin typeface="+mn-lt"/>
                <a:ea typeface="Arial Narrow" charset="0"/>
                <a:cs typeface="Arial Narrow" charset="0"/>
              </a:rPr>
              <a:t>welcome to ClearPass</a:t>
            </a:r>
            <a:r>
              <a:rPr lang="en-US" sz="1000" b="0" baseline="0" dirty="0">
                <a:latin typeface="+mn-lt"/>
                <a:ea typeface="Arial Narrow" charset="0"/>
                <a:cs typeface="Arial Narrow" charset="0"/>
              </a:rPr>
              <a:t> Network Access Control sales training.</a:t>
            </a:r>
            <a:r>
              <a:rPr lang="en-US" sz="1000" dirty="0">
                <a:ea typeface="Arial Narrow" charset="0"/>
                <a:cs typeface="Arial Narrow" charset="0"/>
              </a:rPr>
              <a:t> </a:t>
            </a:r>
            <a:endParaRPr lang="en-US" sz="1000" dirty="0"/>
          </a:p>
          <a:p>
            <a:pPr marL="45720" indent="-36576"/>
            <a:endParaRPr lang="en-US" sz="1000" b="0" baseline="0" dirty="0">
              <a:latin typeface="+mn-lt"/>
              <a:ea typeface="Arial Narrow" charset="0"/>
              <a:cs typeface="Arial Narrow" charset="0"/>
            </a:endParaRPr>
          </a:p>
          <a:p>
            <a:pPr marL="45720" indent="-36576"/>
            <a:r>
              <a:rPr lang="en-US" sz="1000" b="0" baseline="0" dirty="0">
                <a:latin typeface="+mn-lt"/>
                <a:ea typeface="Arial Narrow" charset="0"/>
                <a:cs typeface="Arial Narrow" charset="0"/>
              </a:rPr>
              <a:t>In this training, you will be introduced to the challenges customers face with network access control and how Aruba's ClearPass Network Access Control Solution remedies these challenges.</a:t>
            </a:r>
            <a:endParaRPr lang="en-US" sz="1000" b="0" dirty="0">
              <a:latin typeface="+mn-lt"/>
              <a:ea typeface="Arial Narrow" charset="0"/>
              <a:cs typeface="Arial Narrow" charset="0"/>
            </a:endParaRPr>
          </a:p>
          <a:p>
            <a:pPr marL="45720" indent="-36576"/>
            <a:endParaRPr lang="en-US" sz="1000" b="0" dirty="0">
              <a:latin typeface="+mn-lt"/>
              <a:ea typeface="Arial Narrow" charset="0"/>
              <a:cs typeface="Arial Narrow" charset="0"/>
            </a:endParaRPr>
          </a:p>
          <a:p>
            <a:pPr marL="45720" indent="-36576"/>
            <a:r>
              <a:rPr lang="en-US" sz="1000" b="0" dirty="0">
                <a:latin typeface="+mn-lt"/>
                <a:ea typeface="Arial Narrow" charset="0"/>
                <a:cs typeface="Arial Narrow" charset="0"/>
              </a:rPr>
              <a:t>ClearPass</a:t>
            </a:r>
            <a:r>
              <a:rPr lang="en-US" sz="1000" b="0" baseline="0" dirty="0">
                <a:latin typeface="+mn-lt"/>
                <a:ea typeface="Arial Narrow" charset="0"/>
                <a:cs typeface="Arial Narrow" charset="0"/>
              </a:rPr>
              <a:t> is an essential component of Aruba's 360 Secure Fabric (Aruba’s overall security architecture) and is a market-leading security product with over 7,000 customers worldwide. </a:t>
            </a:r>
          </a:p>
          <a:p>
            <a:pPr marL="45720" indent="-36576"/>
            <a:endParaRPr lang="en-US" sz="1000" b="0" baseline="0" dirty="0">
              <a:latin typeface="+mn-lt"/>
              <a:ea typeface="Arial Narrow" charset="0"/>
              <a:cs typeface="Arial Narrow" charset="0"/>
            </a:endParaRPr>
          </a:p>
          <a:p>
            <a:pPr marL="45720" indent="-36195"/>
            <a:r>
              <a:rPr lang="en-US" sz="1000" b="0" baseline="0" dirty="0">
                <a:latin typeface="+mn-lt"/>
                <a:ea typeface="Arial Narrow" charset="0"/>
                <a:cs typeface="Arial Narrow" charset="0"/>
              </a:rPr>
              <a:t>In a world of rapidly-expanding networks</a:t>
            </a:r>
            <a:r>
              <a:rPr lang="en-US" sz="1000" dirty="0">
                <a:ea typeface="Arial Narrow" charset="0"/>
                <a:cs typeface="Arial Narrow" charset="0"/>
              </a:rPr>
              <a:t>,</a:t>
            </a:r>
            <a:r>
              <a:rPr lang="en-US" sz="1000" b="0" baseline="0" dirty="0">
                <a:latin typeface="+mn-lt"/>
                <a:ea typeface="Arial Narrow" charset="0"/>
                <a:cs typeface="Arial Narrow" charset="0"/>
              </a:rPr>
              <a:t> based on an increasing quantity and variety of devices, ClearPass performs the crucial roles of discovery and profiling to determine who and what is on the network, what resource access should be given, and what action to take in response to a network </a:t>
            </a:r>
            <a:r>
              <a:rPr lang="en-US" sz="1000" dirty="0">
                <a:ea typeface="Arial Narrow" charset="0"/>
                <a:cs typeface="Arial Narrow" charset="0"/>
              </a:rPr>
              <a:t>threat (like a compromise</a:t>
            </a:r>
            <a:r>
              <a:rPr lang="en-US" sz="1000" b="0" baseline="0" dirty="0">
                <a:latin typeface="+mn-lt"/>
                <a:ea typeface="Arial Narrow" charset="0"/>
                <a:cs typeface="Arial Narrow" charset="0"/>
              </a:rPr>
              <a:t> or attack</a:t>
            </a:r>
            <a:r>
              <a:rPr lang="en-US" sz="1000" dirty="0">
                <a:ea typeface="Arial Narrow" charset="0"/>
                <a:cs typeface="Arial Narrow" charset="0"/>
              </a:rPr>
              <a:t>). </a:t>
            </a:r>
            <a:r>
              <a:rPr lang="en-US" sz="1000" b="0" baseline="0" dirty="0">
                <a:latin typeface="+mn-lt"/>
                <a:ea typeface="Arial Narrow" charset="0"/>
                <a:cs typeface="Arial Narrow" charset="0"/>
              </a:rPr>
              <a:t> </a:t>
            </a:r>
            <a:r>
              <a:rPr lang="en-US" sz="1000" b="0" baseline="0" dirty="0" err="1">
                <a:latin typeface="+mn-lt"/>
                <a:ea typeface="Arial Narrow" charset="0"/>
                <a:cs typeface="Arial Narrow" charset="0"/>
              </a:rPr>
              <a:t>ClearPass</a:t>
            </a:r>
            <a:r>
              <a:rPr lang="en-US" sz="1000" b="0" baseline="0" dirty="0">
                <a:latin typeface="+mn-lt"/>
                <a:ea typeface="Arial Narrow" charset="0"/>
                <a:cs typeface="Arial Narrow" charset="0"/>
              </a:rPr>
              <a:t> does this seamlessly by establishing a role and associated set of permissions that follow users and devices across wired, wireless and remote access, providing advance protection no matter how they connect.</a:t>
            </a:r>
            <a:endParaRPr lang="en-US" sz="1000" b="0" dirty="0">
              <a:latin typeface="+mn-lt"/>
              <a:ea typeface="Arial Narrow" charset="0"/>
              <a:cs typeface="Arial"/>
            </a:endParaRPr>
          </a:p>
          <a:p>
            <a:endParaRPr lang="en-US" sz="1000" dirty="0">
              <a:latin typeface="+mn-lt"/>
            </a:endParaRPr>
          </a:p>
          <a:p>
            <a:r>
              <a:rPr lang="en-US" sz="1000" dirty="0">
                <a:latin typeface="+mn-lt"/>
              </a:rPr>
              <a:t>Lets take</a:t>
            </a:r>
            <a:r>
              <a:rPr lang="en-US" sz="1000" baseline="0" dirty="0">
                <a:latin typeface="+mn-lt"/>
              </a:rPr>
              <a:t> a closer look.</a:t>
            </a:r>
            <a:endParaRPr lang="en-US" sz="1000" dirty="0">
              <a:latin typeface="+mn-lt"/>
            </a:endParaRPr>
          </a:p>
        </p:txBody>
      </p:sp>
      <p:sp>
        <p:nvSpPr>
          <p:cNvPr id="4" name="Slide Number Placeholder 3"/>
          <p:cNvSpPr>
            <a:spLocks noGrp="1"/>
          </p:cNvSpPr>
          <p:nvPr>
            <p:ph type="sldNum" sz="quarter" idx="10"/>
          </p:nvPr>
        </p:nvSpPr>
        <p:spPr/>
        <p:txBody>
          <a:bodyPr/>
          <a:lstStyle/>
          <a:p>
            <a:pPr defTabSz="914400">
              <a:defRPr/>
            </a:pPr>
            <a:fld id="{7DAAF941-5B5D-DF46-B5C7-3926F0C5696B}" type="slidenum">
              <a:rPr lang="en-US" sz="1200" smtClean="0">
                <a:solidFill>
                  <a:prstClr val="black"/>
                </a:solidFill>
              </a:rPr>
              <a:pPr defTabSz="914400">
                <a:defRPr/>
              </a:pPr>
              <a:t>1</a:t>
            </a:fld>
            <a:endParaRPr lang="en-US" sz="1200">
              <a:solidFill>
                <a:prstClr val="black"/>
              </a:solidFill>
            </a:endParaRPr>
          </a:p>
        </p:txBody>
      </p:sp>
    </p:spTree>
    <p:extLst>
      <p:ext uri="{BB962C8B-B14F-4D97-AF65-F5344CB8AC3E}">
        <p14:creationId xmlns:p14="http://schemas.microsoft.com/office/powerpoint/2010/main" val="212156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840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93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B9929-2BF4-412B-BAC0-5415FF5B40B4}" type="slidenum">
              <a:rPr lang="en-GB" smtClean="0"/>
              <a:t>37</a:t>
            </a:fld>
            <a:endParaRPr lang="en-GB"/>
          </a:p>
        </p:txBody>
      </p:sp>
    </p:spTree>
    <p:extLst>
      <p:ext uri="{BB962C8B-B14F-4D97-AF65-F5344CB8AC3E}">
        <p14:creationId xmlns:p14="http://schemas.microsoft.com/office/powerpoint/2010/main" val="100090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B9929-2BF4-412B-BAC0-5415FF5B40B4}" type="slidenum">
              <a:rPr lang="en-GB" smtClean="0"/>
              <a:t>38</a:t>
            </a:fld>
            <a:endParaRPr lang="en-GB"/>
          </a:p>
        </p:txBody>
      </p:sp>
    </p:spTree>
    <p:extLst>
      <p:ext uri="{BB962C8B-B14F-4D97-AF65-F5344CB8AC3E}">
        <p14:creationId xmlns:p14="http://schemas.microsoft.com/office/powerpoint/2010/main" val="963946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B9929-2BF4-412B-BAC0-5415FF5B40B4}" type="slidenum">
              <a:rPr lang="en-GB" smtClean="0"/>
              <a:t>40</a:t>
            </a:fld>
            <a:endParaRPr lang="en-GB"/>
          </a:p>
        </p:txBody>
      </p:sp>
    </p:spTree>
    <p:extLst>
      <p:ext uri="{BB962C8B-B14F-4D97-AF65-F5344CB8AC3E}">
        <p14:creationId xmlns:p14="http://schemas.microsoft.com/office/powerpoint/2010/main" val="4246688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B9929-2BF4-412B-BAC0-5415FF5B40B4}" type="slidenum">
              <a:rPr lang="en-GB" smtClean="0"/>
              <a:t>41</a:t>
            </a:fld>
            <a:endParaRPr lang="en-GB"/>
          </a:p>
        </p:txBody>
      </p:sp>
    </p:spTree>
    <p:extLst>
      <p:ext uri="{BB962C8B-B14F-4D97-AF65-F5344CB8AC3E}">
        <p14:creationId xmlns:p14="http://schemas.microsoft.com/office/powerpoint/2010/main" val="56263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Disabled</a:t>
            </a:r>
            <a:r>
              <a:rPr lang="en-GB" baseline="0" dirty="0"/>
              <a:t> AD Account: (&amp;(</a:t>
            </a:r>
            <a:r>
              <a:rPr lang="en-GB" baseline="0" dirty="0" err="1"/>
              <a:t>sAMAccountName</a:t>
            </a:r>
            <a:r>
              <a:rPr lang="en-GB" baseline="0" dirty="0"/>
              <a:t>=%{</a:t>
            </a:r>
            <a:r>
              <a:rPr lang="en-GB" baseline="0" dirty="0" err="1"/>
              <a:t>Authentication:Username</a:t>
            </a:r>
            <a:r>
              <a:rPr lang="en-GB" baseline="0" dirty="0"/>
              <a:t>})(!(userAccountControl:1.2.840.113556.1.4.803:=2)))(</a:t>
            </a:r>
            <a:r>
              <a:rPr lang="en-GB" baseline="0" dirty="0" err="1"/>
              <a:t>objectClass</a:t>
            </a:r>
            <a:r>
              <a:rPr lang="en-GB" baseline="0" dirty="0"/>
              <a:t>=user))</a:t>
            </a:r>
          </a:p>
          <a:p>
            <a:endParaRPr lang="en-US" dirty="0"/>
          </a:p>
        </p:txBody>
      </p:sp>
    </p:spTree>
    <p:extLst>
      <p:ext uri="{BB962C8B-B14F-4D97-AF65-F5344CB8AC3E}">
        <p14:creationId xmlns:p14="http://schemas.microsoft.com/office/powerpoint/2010/main" val="39022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695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0547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743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2</a:t>
            </a:fld>
            <a:endParaRPr lang="en-US">
              <a:solidFill>
                <a:prstClr val="black"/>
              </a:solidFill>
              <a:latin typeface="Arial"/>
            </a:endParaRPr>
          </a:p>
        </p:txBody>
      </p:sp>
    </p:spTree>
    <p:extLst>
      <p:ext uri="{BB962C8B-B14F-4D97-AF65-F5344CB8AC3E}">
        <p14:creationId xmlns:p14="http://schemas.microsoft.com/office/powerpoint/2010/main" val="3006029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96</a:t>
            </a:fld>
            <a:endParaRPr lang="en-US">
              <a:solidFill>
                <a:prstClr val="black"/>
              </a:solidFill>
              <a:latin typeface="Arial"/>
            </a:endParaRPr>
          </a:p>
        </p:txBody>
      </p:sp>
    </p:spTree>
    <p:extLst>
      <p:ext uri="{BB962C8B-B14F-4D97-AF65-F5344CB8AC3E}">
        <p14:creationId xmlns:p14="http://schemas.microsoft.com/office/powerpoint/2010/main" val="3659940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97</a:t>
            </a:fld>
            <a:endParaRPr lang="en-US">
              <a:solidFill>
                <a:prstClr val="black"/>
              </a:solidFill>
              <a:latin typeface="Arial"/>
            </a:endParaRPr>
          </a:p>
        </p:txBody>
      </p:sp>
    </p:spTree>
    <p:extLst>
      <p:ext uri="{BB962C8B-B14F-4D97-AF65-F5344CB8AC3E}">
        <p14:creationId xmlns:p14="http://schemas.microsoft.com/office/powerpoint/2010/main" val="1727022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98</a:t>
            </a:fld>
            <a:endParaRPr lang="en-US">
              <a:solidFill>
                <a:prstClr val="black"/>
              </a:solidFill>
              <a:latin typeface="Arial"/>
            </a:endParaRPr>
          </a:p>
        </p:txBody>
      </p:sp>
    </p:spTree>
    <p:extLst>
      <p:ext uri="{BB962C8B-B14F-4D97-AF65-F5344CB8AC3E}">
        <p14:creationId xmlns:p14="http://schemas.microsoft.com/office/powerpoint/2010/main" val="3185054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99</a:t>
            </a:fld>
            <a:endParaRPr lang="en-US">
              <a:solidFill>
                <a:prstClr val="black"/>
              </a:solidFill>
              <a:latin typeface="Arial"/>
            </a:endParaRPr>
          </a:p>
        </p:txBody>
      </p:sp>
    </p:spTree>
    <p:extLst>
      <p:ext uri="{BB962C8B-B14F-4D97-AF65-F5344CB8AC3E}">
        <p14:creationId xmlns:p14="http://schemas.microsoft.com/office/powerpoint/2010/main" val="2737401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100</a:t>
            </a:fld>
            <a:endParaRPr lang="en-US">
              <a:solidFill>
                <a:prstClr val="black"/>
              </a:solidFill>
              <a:latin typeface="Arial"/>
            </a:endParaRPr>
          </a:p>
        </p:txBody>
      </p:sp>
    </p:spTree>
    <p:extLst>
      <p:ext uri="{BB962C8B-B14F-4D97-AF65-F5344CB8AC3E}">
        <p14:creationId xmlns:p14="http://schemas.microsoft.com/office/powerpoint/2010/main" val="1055143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101</a:t>
            </a:fld>
            <a:endParaRPr lang="en-US">
              <a:solidFill>
                <a:prstClr val="black"/>
              </a:solidFill>
              <a:latin typeface="Arial"/>
            </a:endParaRPr>
          </a:p>
        </p:txBody>
      </p:sp>
    </p:spTree>
    <p:extLst>
      <p:ext uri="{BB962C8B-B14F-4D97-AF65-F5344CB8AC3E}">
        <p14:creationId xmlns:p14="http://schemas.microsoft.com/office/powerpoint/2010/main" val="558935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103</a:t>
            </a:fld>
            <a:endParaRPr lang="en-US">
              <a:solidFill>
                <a:prstClr val="black"/>
              </a:solidFill>
              <a:latin typeface="Arial"/>
            </a:endParaRPr>
          </a:p>
        </p:txBody>
      </p:sp>
    </p:spTree>
    <p:extLst>
      <p:ext uri="{BB962C8B-B14F-4D97-AF65-F5344CB8AC3E}">
        <p14:creationId xmlns:p14="http://schemas.microsoft.com/office/powerpoint/2010/main" val="3240858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104</a:t>
            </a:fld>
            <a:endParaRPr lang="en-US">
              <a:solidFill>
                <a:prstClr val="black"/>
              </a:solidFill>
              <a:latin typeface="Arial"/>
            </a:endParaRPr>
          </a:p>
        </p:txBody>
      </p:sp>
    </p:spTree>
    <p:extLst>
      <p:ext uri="{BB962C8B-B14F-4D97-AF65-F5344CB8AC3E}">
        <p14:creationId xmlns:p14="http://schemas.microsoft.com/office/powerpoint/2010/main" val="758239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105</a:t>
            </a:fld>
            <a:endParaRPr lang="en-US">
              <a:solidFill>
                <a:prstClr val="black"/>
              </a:solidFill>
              <a:latin typeface="Arial"/>
            </a:endParaRPr>
          </a:p>
        </p:txBody>
      </p:sp>
    </p:spTree>
    <p:extLst>
      <p:ext uri="{BB962C8B-B14F-4D97-AF65-F5344CB8AC3E}">
        <p14:creationId xmlns:p14="http://schemas.microsoft.com/office/powerpoint/2010/main" val="656624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107</a:t>
            </a:fld>
            <a:endParaRPr lang="en-US">
              <a:solidFill>
                <a:prstClr val="black"/>
              </a:solidFill>
              <a:latin typeface="Arial"/>
            </a:endParaRPr>
          </a:p>
        </p:txBody>
      </p:sp>
    </p:spTree>
    <p:extLst>
      <p:ext uri="{BB962C8B-B14F-4D97-AF65-F5344CB8AC3E}">
        <p14:creationId xmlns:p14="http://schemas.microsoft.com/office/powerpoint/2010/main" val="411017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dirty="0"/>
              <a:t>Data from a variety of sources show</a:t>
            </a:r>
            <a:r>
              <a:rPr lang="en-US" sz="1000" b="0" baseline="0" dirty="0"/>
              <a:t> that i</a:t>
            </a:r>
            <a:r>
              <a:rPr lang="en-US" sz="1000" b="0" dirty="0"/>
              <a:t>ncreasing numbers of vulnerabilities in IT </a:t>
            </a:r>
            <a:r>
              <a:rPr lang="en-US" sz="1000" dirty="0"/>
              <a:t>infrastructure</a:t>
            </a:r>
            <a:r>
              <a:rPr lang="en-US" sz="1000" b="0" baseline="0" dirty="0"/>
              <a:t> </a:t>
            </a:r>
            <a:r>
              <a:rPr lang="en-US" sz="1000" b="0" dirty="0"/>
              <a:t>are</a:t>
            </a:r>
            <a:r>
              <a:rPr lang="en-US" sz="1000" b="0" baseline="0" dirty="0"/>
              <a:t> putting businesses and their data at significant risk.</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baseline="0" dirty="0"/>
              <a:t>Bring your own device (or: "BYOD"), cloud applications, and wireless mobility all converge to blur the concept of a "traditional perimeter" around the network – creating challenges to enterprise security -- controlling who can get on the network and what they are entitled to do.</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indent="0">
              <a:lnSpc>
                <a:spcPct val="90000"/>
              </a:lnSpc>
              <a:buNone/>
              <a:defRPr/>
            </a:pPr>
            <a:r>
              <a:rPr lang="en-US" sz="1000" b="0" dirty="0"/>
              <a:t>And</a:t>
            </a:r>
            <a:r>
              <a:rPr lang="en-US" sz="1000" b="0" baseline="0" dirty="0"/>
              <a:t> the risks and v</a:t>
            </a:r>
            <a:r>
              <a:rPr lang="en-US" sz="1000" b="0" dirty="0"/>
              <a:t>ulnerabilities</a:t>
            </a:r>
            <a:r>
              <a:rPr lang="en-US" sz="1000" b="0" baseline="0" dirty="0"/>
              <a:t> are only </a:t>
            </a:r>
            <a:r>
              <a:rPr lang="en-US" sz="1000" b="0" u="sng" baseline="0" dirty="0"/>
              <a:t>increasing</a:t>
            </a:r>
            <a:r>
              <a:rPr lang="en-US" sz="1000" b="0" baseline="0" dirty="0"/>
              <a:t>, as organizations </a:t>
            </a:r>
            <a:r>
              <a:rPr lang="en-US" sz="1000" b="0" dirty="0"/>
              <a:t>embrace the use of</a:t>
            </a:r>
            <a:r>
              <a:rPr lang="en-US" sz="1000" b="0" baseline="0" dirty="0"/>
              <a:t> </a:t>
            </a:r>
            <a:r>
              <a:rPr lang="en-US" sz="1000" b="0" dirty="0"/>
              <a:t>IOT devices</a:t>
            </a:r>
            <a:r>
              <a:rPr lang="en-US" sz="1000" dirty="0"/>
              <a:t>. Most of these devices </a:t>
            </a:r>
            <a:r>
              <a:rPr lang="en-US" sz="1000" b="0" dirty="0"/>
              <a:t>don't utilize any standard set of security defenses and are rarely subjected to security testing or proactive control.</a:t>
            </a:r>
            <a:endParaRPr lang="en-US" sz="1000" b="0" dirty="0">
              <a:cs typeface="Arial"/>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4</a:t>
            </a:fld>
            <a:endParaRPr lang="en-US">
              <a:solidFill>
                <a:prstClr val="black"/>
              </a:solidFill>
              <a:latin typeface="Arial"/>
            </a:endParaRPr>
          </a:p>
        </p:txBody>
      </p:sp>
    </p:spTree>
    <p:extLst>
      <p:ext uri="{BB962C8B-B14F-4D97-AF65-F5344CB8AC3E}">
        <p14:creationId xmlns:p14="http://schemas.microsoft.com/office/powerpoint/2010/main" val="3059026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115</a:t>
            </a:fld>
            <a:endParaRPr lang="en-US">
              <a:solidFill>
                <a:prstClr val="black"/>
              </a:solidFill>
              <a:latin typeface="Arial"/>
            </a:endParaRPr>
          </a:p>
        </p:txBody>
      </p:sp>
    </p:spTree>
    <p:extLst>
      <p:ext uri="{BB962C8B-B14F-4D97-AF65-F5344CB8AC3E}">
        <p14:creationId xmlns:p14="http://schemas.microsoft.com/office/powerpoint/2010/main" val="2316970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If the RADIUS server is not accessible it will not allow the “radius-server host &lt;IP&gt; key &lt;pass&gt;” to be added</a:t>
            </a:r>
          </a:p>
          <a:p>
            <a:r>
              <a:rPr lang="en-GB" sz="1000" baseline="0" dirty="0"/>
              <a:t>To add secondary and tertiary RADIUS server replicate the necessary lines </a:t>
            </a:r>
          </a:p>
          <a:p>
            <a:endParaRPr lang="en-GB" sz="1000" baseline="0" dirty="0"/>
          </a:p>
          <a:p>
            <a:r>
              <a:rPr lang="en-GB" sz="1000" baseline="0" dirty="0"/>
              <a:t>When pasting config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119</a:t>
            </a:fld>
            <a:endParaRPr lang="en-US">
              <a:solidFill>
                <a:prstClr val="black"/>
              </a:solidFill>
              <a:latin typeface="Arial"/>
            </a:endParaRPr>
          </a:p>
        </p:txBody>
      </p:sp>
    </p:spTree>
    <p:extLst>
      <p:ext uri="{BB962C8B-B14F-4D97-AF65-F5344CB8AC3E}">
        <p14:creationId xmlns:p14="http://schemas.microsoft.com/office/powerpoint/2010/main" val="4026217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120</a:t>
            </a:fld>
            <a:endParaRPr lang="en-US">
              <a:solidFill>
                <a:prstClr val="black"/>
              </a:solidFill>
              <a:latin typeface="Arial"/>
            </a:endParaRPr>
          </a:p>
        </p:txBody>
      </p:sp>
    </p:spTree>
    <p:extLst>
      <p:ext uri="{BB962C8B-B14F-4D97-AF65-F5344CB8AC3E}">
        <p14:creationId xmlns:p14="http://schemas.microsoft.com/office/powerpoint/2010/main" val="3014186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121</a:t>
            </a:fld>
            <a:endParaRPr lang="en-US">
              <a:solidFill>
                <a:prstClr val="black"/>
              </a:solidFill>
              <a:latin typeface="Arial"/>
            </a:endParaRPr>
          </a:p>
        </p:txBody>
      </p:sp>
    </p:spTree>
    <p:extLst>
      <p:ext uri="{BB962C8B-B14F-4D97-AF65-F5344CB8AC3E}">
        <p14:creationId xmlns:p14="http://schemas.microsoft.com/office/powerpoint/2010/main" val="2675755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a:p>
            <a:r>
              <a:rPr lang="en-US" sz="1000" b="0" baseline="0" dirty="0"/>
              <a:t>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122</a:t>
            </a:fld>
            <a:endParaRPr lang="en-US">
              <a:solidFill>
                <a:prstClr val="black"/>
              </a:solidFill>
              <a:latin typeface="Arial"/>
            </a:endParaRPr>
          </a:p>
        </p:txBody>
      </p:sp>
    </p:spTree>
    <p:extLst>
      <p:ext uri="{BB962C8B-B14F-4D97-AF65-F5344CB8AC3E}">
        <p14:creationId xmlns:p14="http://schemas.microsoft.com/office/powerpoint/2010/main" val="1089516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baseline="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123</a:t>
            </a:fld>
            <a:endParaRPr lang="en-US">
              <a:solidFill>
                <a:prstClr val="black"/>
              </a:solidFill>
              <a:latin typeface="Arial"/>
            </a:endParaRPr>
          </a:p>
        </p:txBody>
      </p:sp>
    </p:spTree>
    <p:extLst>
      <p:ext uri="{BB962C8B-B14F-4D97-AF65-F5344CB8AC3E}">
        <p14:creationId xmlns:p14="http://schemas.microsoft.com/office/powerpoint/2010/main" val="1724809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a:p>
            <a:r>
              <a:rPr lang="en-US" sz="1000" b="0" baseline="0" dirty="0"/>
              <a:t>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124</a:t>
            </a:fld>
            <a:endParaRPr lang="en-US">
              <a:solidFill>
                <a:prstClr val="black"/>
              </a:solidFill>
              <a:latin typeface="Arial"/>
            </a:endParaRPr>
          </a:p>
        </p:txBody>
      </p:sp>
    </p:spTree>
    <p:extLst>
      <p:ext uri="{BB962C8B-B14F-4D97-AF65-F5344CB8AC3E}">
        <p14:creationId xmlns:p14="http://schemas.microsoft.com/office/powerpoint/2010/main" val="81637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a:p>
            <a:r>
              <a:rPr lang="en-US" sz="1000" b="0" baseline="0" dirty="0"/>
              <a:t>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125</a:t>
            </a:fld>
            <a:endParaRPr lang="en-US">
              <a:solidFill>
                <a:prstClr val="black"/>
              </a:solidFill>
              <a:latin typeface="Arial"/>
            </a:endParaRPr>
          </a:p>
        </p:txBody>
      </p:sp>
    </p:spTree>
    <p:extLst>
      <p:ext uri="{BB962C8B-B14F-4D97-AF65-F5344CB8AC3E}">
        <p14:creationId xmlns:p14="http://schemas.microsoft.com/office/powerpoint/2010/main" val="3003294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a:p>
            <a:r>
              <a:rPr lang="en-US" sz="1000" b="0" baseline="0" dirty="0"/>
              <a:t>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126</a:t>
            </a:fld>
            <a:endParaRPr lang="en-US">
              <a:solidFill>
                <a:prstClr val="black"/>
              </a:solidFill>
              <a:latin typeface="Arial"/>
            </a:endParaRPr>
          </a:p>
        </p:txBody>
      </p:sp>
    </p:spTree>
    <p:extLst>
      <p:ext uri="{BB962C8B-B14F-4D97-AF65-F5344CB8AC3E}">
        <p14:creationId xmlns:p14="http://schemas.microsoft.com/office/powerpoint/2010/main" val="1477277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128</a:t>
            </a:fld>
            <a:endParaRPr lang="en-US">
              <a:solidFill>
                <a:prstClr val="black"/>
              </a:solidFill>
              <a:latin typeface="Arial"/>
            </a:endParaRPr>
          </a:p>
        </p:txBody>
      </p:sp>
    </p:spTree>
    <p:extLst>
      <p:ext uri="{BB962C8B-B14F-4D97-AF65-F5344CB8AC3E}">
        <p14:creationId xmlns:p14="http://schemas.microsoft.com/office/powerpoint/2010/main" val="407290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dirty="0"/>
              <a:t>Data from a variety of sources show</a:t>
            </a:r>
            <a:r>
              <a:rPr lang="en-US" sz="1000" b="0" baseline="0" dirty="0"/>
              <a:t> that i</a:t>
            </a:r>
            <a:r>
              <a:rPr lang="en-US" sz="1000" b="0" dirty="0"/>
              <a:t>ncreasing numbers of vulnerabilities in IT </a:t>
            </a:r>
            <a:r>
              <a:rPr lang="en-US" sz="1000" dirty="0"/>
              <a:t>infrastructure</a:t>
            </a:r>
            <a:r>
              <a:rPr lang="en-US" sz="1000" b="0" baseline="0" dirty="0"/>
              <a:t> </a:t>
            </a:r>
            <a:r>
              <a:rPr lang="en-US" sz="1000" b="0" dirty="0"/>
              <a:t>are</a:t>
            </a:r>
            <a:r>
              <a:rPr lang="en-US" sz="1000" b="0" baseline="0" dirty="0"/>
              <a:t> putting businesses and their data at significant risk.</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baseline="0" dirty="0"/>
              <a:t>Bring your own device (or: "BYOD"), cloud applications, and wireless mobility all converge to blur the concept of a "traditional perimeter" around the network – creating challenges to enterprise security -- controlling who can get on the network and what they are entitled to do.</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indent="0">
              <a:lnSpc>
                <a:spcPct val="90000"/>
              </a:lnSpc>
              <a:buNone/>
              <a:defRPr/>
            </a:pPr>
            <a:r>
              <a:rPr lang="en-US" sz="1000" b="0" dirty="0"/>
              <a:t>And</a:t>
            </a:r>
            <a:r>
              <a:rPr lang="en-US" sz="1000" b="0" baseline="0" dirty="0"/>
              <a:t> the risks and v</a:t>
            </a:r>
            <a:r>
              <a:rPr lang="en-US" sz="1000" b="0" dirty="0"/>
              <a:t>ulnerabilities</a:t>
            </a:r>
            <a:r>
              <a:rPr lang="en-US" sz="1000" b="0" baseline="0" dirty="0"/>
              <a:t> are only </a:t>
            </a:r>
            <a:r>
              <a:rPr lang="en-US" sz="1000" b="0" u="sng" baseline="0" dirty="0"/>
              <a:t>increasing</a:t>
            </a:r>
            <a:r>
              <a:rPr lang="en-US" sz="1000" b="0" baseline="0" dirty="0"/>
              <a:t>, as organizations </a:t>
            </a:r>
            <a:r>
              <a:rPr lang="en-US" sz="1000" b="0" dirty="0"/>
              <a:t>embrace the use of</a:t>
            </a:r>
            <a:r>
              <a:rPr lang="en-US" sz="1000" b="0" baseline="0" dirty="0"/>
              <a:t> </a:t>
            </a:r>
            <a:r>
              <a:rPr lang="en-US" sz="1000" b="0" dirty="0"/>
              <a:t>IOT devices</a:t>
            </a:r>
            <a:r>
              <a:rPr lang="en-US" sz="1000" dirty="0"/>
              <a:t>. Most of these devices </a:t>
            </a:r>
            <a:r>
              <a:rPr lang="en-US" sz="1000" b="0" dirty="0"/>
              <a:t>don't utilize any standard set of security defenses and are rarely subjected to security testing or proactive control.</a:t>
            </a:r>
            <a:endParaRPr lang="en-US" sz="1000" b="0" dirty="0">
              <a:cs typeface="Arial"/>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5</a:t>
            </a:fld>
            <a:endParaRPr lang="en-US">
              <a:solidFill>
                <a:prstClr val="black"/>
              </a:solidFill>
              <a:latin typeface="Arial"/>
            </a:endParaRPr>
          </a:p>
        </p:txBody>
      </p:sp>
    </p:spTree>
    <p:extLst>
      <p:ext uri="{BB962C8B-B14F-4D97-AF65-F5344CB8AC3E}">
        <p14:creationId xmlns:p14="http://schemas.microsoft.com/office/powerpoint/2010/main" val="251397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130</a:t>
            </a:fld>
            <a:endParaRPr lang="en-US">
              <a:solidFill>
                <a:prstClr val="black"/>
              </a:solidFill>
              <a:latin typeface="Arial"/>
            </a:endParaRPr>
          </a:p>
        </p:txBody>
      </p:sp>
    </p:spTree>
    <p:extLst>
      <p:ext uri="{BB962C8B-B14F-4D97-AF65-F5344CB8AC3E}">
        <p14:creationId xmlns:p14="http://schemas.microsoft.com/office/powerpoint/2010/main" val="2040650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131</a:t>
            </a:fld>
            <a:endParaRPr lang="en-US">
              <a:solidFill>
                <a:prstClr val="black"/>
              </a:solidFill>
              <a:latin typeface="Arial"/>
            </a:endParaRPr>
          </a:p>
        </p:txBody>
      </p:sp>
    </p:spTree>
    <p:extLst>
      <p:ext uri="{BB962C8B-B14F-4D97-AF65-F5344CB8AC3E}">
        <p14:creationId xmlns:p14="http://schemas.microsoft.com/office/powerpoint/2010/main" val="2271087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a:p>
            <a:r>
              <a:rPr lang="en-US" sz="1000" b="0" baseline="0" dirty="0"/>
              <a:t>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132</a:t>
            </a:fld>
            <a:endParaRPr lang="en-US">
              <a:solidFill>
                <a:prstClr val="black"/>
              </a:solidFill>
              <a:latin typeface="Arial"/>
            </a:endParaRPr>
          </a:p>
        </p:txBody>
      </p:sp>
    </p:spTree>
    <p:extLst>
      <p:ext uri="{BB962C8B-B14F-4D97-AF65-F5344CB8AC3E}">
        <p14:creationId xmlns:p14="http://schemas.microsoft.com/office/powerpoint/2010/main" val="3005042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aseline="0" dirty="0"/>
              <a:t>When pasting </a:t>
            </a:r>
            <a:r>
              <a:rPr lang="en-GB" sz="1000" baseline="0" dirty="0" err="1"/>
              <a:t>config</a:t>
            </a:r>
            <a:r>
              <a:rPr lang="en-GB" sz="1000" baseline="0" dirty="0"/>
              <a:t> in:</a:t>
            </a:r>
          </a:p>
          <a:p>
            <a:r>
              <a:rPr lang="en-GB" sz="1000" baseline="0" dirty="0"/>
              <a:t>1) Even with “include credentials” password not store on</a:t>
            </a:r>
          </a:p>
          <a:p>
            <a:r>
              <a:rPr lang="en-US" sz="1000" baseline="0" dirty="0"/>
              <a:t>radius-server tracking user-name &lt;user&gt; password &lt;pass&gt;</a:t>
            </a:r>
          </a:p>
          <a:p>
            <a:r>
              <a:rPr lang="en-US" sz="1000" baseline="0" dirty="0"/>
              <a:t>radius-server </a:t>
            </a:r>
            <a:r>
              <a:rPr lang="en-US" sz="1000" baseline="0" dirty="0" err="1"/>
              <a:t>cppm</a:t>
            </a:r>
            <a:r>
              <a:rPr lang="en-US" sz="1000" baseline="0" dirty="0"/>
              <a:t> identity &lt;user&gt; key &lt;pass&gt;</a:t>
            </a:r>
          </a:p>
          <a:p>
            <a:r>
              <a:rPr lang="en-GB" sz="1000" baseline="0" dirty="0"/>
              <a:t>2) Can’t just paste in – this needs user interaction	</a:t>
            </a:r>
          </a:p>
          <a:p>
            <a:r>
              <a:rPr lang="en-GB" sz="1000" baseline="0" dirty="0" err="1"/>
              <a:t>aaa</a:t>
            </a:r>
            <a:r>
              <a:rPr lang="en-GB" sz="1000" baseline="0" dirty="0"/>
              <a:t> authentication port-access </a:t>
            </a:r>
            <a:r>
              <a:rPr lang="en-GB" sz="1000" baseline="0" dirty="0" err="1"/>
              <a:t>eap</a:t>
            </a:r>
            <a:r>
              <a:rPr lang="en-GB" sz="1000" baseline="0" dirty="0"/>
              <a:t>-radius server-group "CPPM" authorized</a:t>
            </a:r>
          </a:p>
          <a:p>
            <a:endParaRPr lang="en-US" sz="1000" b="0" baseline="0" dirty="0"/>
          </a:p>
          <a:p>
            <a:r>
              <a:rPr lang="en-US" sz="1000" b="0" baseline="0" dirty="0"/>
              <a:t>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133</a:t>
            </a:fld>
            <a:endParaRPr lang="en-US">
              <a:solidFill>
                <a:prstClr val="black"/>
              </a:solidFill>
              <a:latin typeface="Arial"/>
            </a:endParaRPr>
          </a:p>
        </p:txBody>
      </p:sp>
    </p:spTree>
    <p:extLst>
      <p:ext uri="{BB962C8B-B14F-4D97-AF65-F5344CB8AC3E}">
        <p14:creationId xmlns:p14="http://schemas.microsoft.com/office/powerpoint/2010/main" val="302777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135</a:t>
            </a:fld>
            <a:endParaRPr lang="en-US">
              <a:solidFill>
                <a:prstClr val="black"/>
              </a:solidFill>
              <a:latin typeface="Arial"/>
            </a:endParaRPr>
          </a:p>
        </p:txBody>
      </p:sp>
    </p:spTree>
    <p:extLst>
      <p:ext uri="{BB962C8B-B14F-4D97-AF65-F5344CB8AC3E}">
        <p14:creationId xmlns:p14="http://schemas.microsoft.com/office/powerpoint/2010/main" val="4024448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136</a:t>
            </a:fld>
            <a:endParaRPr lang="en-US">
              <a:solidFill>
                <a:prstClr val="black"/>
              </a:solidFill>
              <a:latin typeface="Arial"/>
            </a:endParaRPr>
          </a:p>
        </p:txBody>
      </p:sp>
    </p:spTree>
    <p:extLst>
      <p:ext uri="{BB962C8B-B14F-4D97-AF65-F5344CB8AC3E}">
        <p14:creationId xmlns:p14="http://schemas.microsoft.com/office/powerpoint/2010/main" val="18802468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137</a:t>
            </a:fld>
            <a:endParaRPr lang="en-US">
              <a:solidFill>
                <a:prstClr val="black"/>
              </a:solidFill>
              <a:latin typeface="Arial"/>
            </a:endParaRPr>
          </a:p>
        </p:txBody>
      </p:sp>
    </p:spTree>
    <p:extLst>
      <p:ext uri="{BB962C8B-B14F-4D97-AF65-F5344CB8AC3E}">
        <p14:creationId xmlns:p14="http://schemas.microsoft.com/office/powerpoint/2010/main" val="1444202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138</a:t>
            </a:fld>
            <a:endParaRPr lang="en-US">
              <a:solidFill>
                <a:prstClr val="black"/>
              </a:solidFill>
              <a:latin typeface="Arial"/>
            </a:endParaRPr>
          </a:p>
        </p:txBody>
      </p:sp>
    </p:spTree>
    <p:extLst>
      <p:ext uri="{BB962C8B-B14F-4D97-AF65-F5344CB8AC3E}">
        <p14:creationId xmlns:p14="http://schemas.microsoft.com/office/powerpoint/2010/main" val="802149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139</a:t>
            </a:fld>
            <a:endParaRPr lang="en-US">
              <a:solidFill>
                <a:prstClr val="black"/>
              </a:solidFill>
              <a:latin typeface="Arial"/>
            </a:endParaRPr>
          </a:p>
        </p:txBody>
      </p:sp>
    </p:spTree>
    <p:extLst>
      <p:ext uri="{BB962C8B-B14F-4D97-AF65-F5344CB8AC3E}">
        <p14:creationId xmlns:p14="http://schemas.microsoft.com/office/powerpoint/2010/main" val="934538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140</a:t>
            </a:fld>
            <a:endParaRPr lang="en-US">
              <a:solidFill>
                <a:prstClr val="black"/>
              </a:solidFill>
              <a:latin typeface="Arial"/>
            </a:endParaRPr>
          </a:p>
        </p:txBody>
      </p:sp>
    </p:spTree>
    <p:extLst>
      <p:ext uri="{BB962C8B-B14F-4D97-AF65-F5344CB8AC3E}">
        <p14:creationId xmlns:p14="http://schemas.microsoft.com/office/powerpoint/2010/main" val="135381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C44077-F789-47F9-B39A-AE7CD34044CC}" type="slidenum">
              <a:rPr lang="en-US" altLang="en-US" smtClean="0"/>
              <a:pPr/>
              <a:t>6</a:t>
            </a:fld>
            <a:endParaRPr lang="en-US" altLang="en-US"/>
          </a:p>
        </p:txBody>
      </p:sp>
    </p:spTree>
    <p:extLst>
      <p:ext uri="{BB962C8B-B14F-4D97-AF65-F5344CB8AC3E}">
        <p14:creationId xmlns:p14="http://schemas.microsoft.com/office/powerpoint/2010/main" val="2841694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141</a:t>
            </a:fld>
            <a:endParaRPr lang="en-US">
              <a:solidFill>
                <a:prstClr val="black"/>
              </a:solidFill>
              <a:latin typeface="Arial"/>
            </a:endParaRPr>
          </a:p>
        </p:txBody>
      </p:sp>
    </p:spTree>
    <p:extLst>
      <p:ext uri="{BB962C8B-B14F-4D97-AF65-F5344CB8AC3E}">
        <p14:creationId xmlns:p14="http://schemas.microsoft.com/office/powerpoint/2010/main" val="2039167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Visibility into</a:t>
            </a:r>
            <a:r>
              <a:rPr lang="en-US" sz="1000" b="0" baseline="0" dirty="0"/>
              <a:t> IoT ("things") can be a unique concern. </a:t>
            </a:r>
            <a:r>
              <a:rPr lang="en-US" sz="1000" b="0" dirty="0"/>
              <a:t>Because</a:t>
            </a:r>
            <a:r>
              <a:rPr lang="en-US" sz="1000" b="0" baseline="0" dirty="0"/>
              <a:t> of the growth and diversity of IoT devices, accurately identifying IoT can be challenging.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Some IoT devices may use very similar hardware and software, but from a functional perspective, are very different.  For example, a thermostat and a video surveillance camera may appear to be similar "smart" devices, but exchange data or access resources on the network quite differently. </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baseline="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In a case like this, ClearPass can create custom device fingerprints so that future IoT devices are correctly identified and appropriately controlled.</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143</a:t>
            </a:fld>
            <a:endParaRPr lang="en-US">
              <a:solidFill>
                <a:prstClr val="black"/>
              </a:solidFill>
              <a:latin typeface="Arial"/>
            </a:endParaRPr>
          </a:p>
        </p:txBody>
      </p:sp>
    </p:spTree>
    <p:extLst>
      <p:ext uri="{BB962C8B-B14F-4D97-AF65-F5344CB8AC3E}">
        <p14:creationId xmlns:p14="http://schemas.microsoft.com/office/powerpoint/2010/main" val="3359447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baseline="0" dirty="0"/>
              <a:t>If also using the switch’s native profiling then the “radius-server </a:t>
            </a:r>
            <a:r>
              <a:rPr lang="en-GB" sz="1000" b="0" baseline="0" dirty="0" err="1"/>
              <a:t>cppm</a:t>
            </a:r>
            <a:r>
              <a:rPr lang="en-GB" sz="1000" b="0" baseline="0" dirty="0"/>
              <a:t> identity &lt;CPPM API local account&gt; key &lt;pass&gt;” rather than the CPPM DUR local account</a:t>
            </a:r>
          </a:p>
          <a:p>
            <a:r>
              <a:rPr lang="en-GB" sz="1000" b="0" baseline="0" dirty="0"/>
              <a:t>To see roles use “show user-role”</a:t>
            </a:r>
            <a:endParaRPr lang="en-US" sz="1000" b="0" baseline="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144</a:t>
            </a:fld>
            <a:endParaRPr lang="en-US">
              <a:solidFill>
                <a:prstClr val="black"/>
              </a:solidFill>
              <a:latin typeface="Arial"/>
            </a:endParaRPr>
          </a:p>
        </p:txBody>
      </p:sp>
    </p:spTree>
    <p:extLst>
      <p:ext uri="{BB962C8B-B14F-4D97-AF65-F5344CB8AC3E}">
        <p14:creationId xmlns:p14="http://schemas.microsoft.com/office/powerpoint/2010/main" val="3832660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146</a:t>
            </a:fld>
            <a:endParaRPr lang="en-US">
              <a:solidFill>
                <a:prstClr val="black"/>
              </a:solidFill>
              <a:latin typeface="Arial"/>
            </a:endParaRPr>
          </a:p>
        </p:txBody>
      </p:sp>
    </p:spTree>
    <p:extLst>
      <p:ext uri="{BB962C8B-B14F-4D97-AF65-F5344CB8AC3E}">
        <p14:creationId xmlns:p14="http://schemas.microsoft.com/office/powerpoint/2010/main" val="3005673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147</a:t>
            </a:fld>
            <a:endParaRPr lang="en-US">
              <a:solidFill>
                <a:prstClr val="black"/>
              </a:solidFill>
              <a:latin typeface="Arial"/>
            </a:endParaRPr>
          </a:p>
        </p:txBody>
      </p:sp>
    </p:spTree>
    <p:extLst>
      <p:ext uri="{BB962C8B-B14F-4D97-AF65-F5344CB8AC3E}">
        <p14:creationId xmlns:p14="http://schemas.microsoft.com/office/powerpoint/2010/main" val="1781491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148</a:t>
            </a:fld>
            <a:endParaRPr lang="en-US">
              <a:solidFill>
                <a:prstClr val="black"/>
              </a:solidFill>
              <a:latin typeface="Arial"/>
            </a:endParaRPr>
          </a:p>
        </p:txBody>
      </p:sp>
    </p:spTree>
    <p:extLst>
      <p:ext uri="{BB962C8B-B14F-4D97-AF65-F5344CB8AC3E}">
        <p14:creationId xmlns:p14="http://schemas.microsoft.com/office/powerpoint/2010/main" val="19259720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149</a:t>
            </a:fld>
            <a:endParaRPr lang="en-US">
              <a:solidFill>
                <a:prstClr val="black"/>
              </a:solidFill>
              <a:latin typeface="Arial"/>
            </a:endParaRPr>
          </a:p>
        </p:txBody>
      </p:sp>
    </p:spTree>
    <p:extLst>
      <p:ext uri="{BB962C8B-B14F-4D97-AF65-F5344CB8AC3E}">
        <p14:creationId xmlns:p14="http://schemas.microsoft.com/office/powerpoint/2010/main" val="1866754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150</a:t>
            </a:fld>
            <a:endParaRPr lang="en-US">
              <a:solidFill>
                <a:prstClr val="black"/>
              </a:solidFill>
              <a:latin typeface="Arial"/>
            </a:endParaRPr>
          </a:p>
        </p:txBody>
      </p:sp>
    </p:spTree>
    <p:extLst>
      <p:ext uri="{BB962C8B-B14F-4D97-AF65-F5344CB8AC3E}">
        <p14:creationId xmlns:p14="http://schemas.microsoft.com/office/powerpoint/2010/main" val="34375712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151</a:t>
            </a:fld>
            <a:endParaRPr lang="en-US">
              <a:solidFill>
                <a:prstClr val="black"/>
              </a:solidFill>
              <a:latin typeface="Arial"/>
            </a:endParaRPr>
          </a:p>
        </p:txBody>
      </p:sp>
    </p:spTree>
    <p:extLst>
      <p:ext uri="{BB962C8B-B14F-4D97-AF65-F5344CB8AC3E}">
        <p14:creationId xmlns:p14="http://schemas.microsoft.com/office/powerpoint/2010/main" val="40362890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GB" sz="1000" dirty="0"/>
              <a:t>Controller</a:t>
            </a:r>
            <a:r>
              <a:rPr lang="en-GB" sz="1000" baseline="0" dirty="0"/>
              <a:t> DUR</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dirty="0"/>
              <a:t>class ipv4 ALLOW_ALL</a:t>
            </a:r>
            <a:br>
              <a:rPr lang="en-US" sz="1000" dirty="0"/>
            </a:br>
            <a:r>
              <a:rPr lang="en-US" sz="1000" dirty="0"/>
              <a:t>match ip any </a:t>
            </a:r>
            <a:r>
              <a:rPr lang="en-US" sz="1000" dirty="0" err="1"/>
              <a:t>any</a:t>
            </a:r>
            <a:br>
              <a:rPr lang="en-US" sz="1000" dirty="0"/>
            </a:br>
            <a:r>
              <a:rPr lang="en-US" sz="1000" dirty="0"/>
              <a:t>exit</a:t>
            </a:r>
            <a:br>
              <a:rPr lang="en-US" sz="1000" dirty="0"/>
            </a:br>
            <a:br>
              <a:rPr lang="en-US" sz="1000" dirty="0"/>
            </a:br>
            <a:r>
              <a:rPr lang="en-US" sz="1000" dirty="0"/>
              <a:t>policy user PERMIT_ALL</a:t>
            </a:r>
            <a:br>
              <a:rPr lang="en-US" sz="1000" dirty="0"/>
            </a:br>
            <a:r>
              <a:rPr lang="en-US" sz="1000" dirty="0"/>
              <a:t>class ipv4 ALLOW_ALL action permit</a:t>
            </a:r>
            <a:br>
              <a:rPr lang="en-US" sz="1000" dirty="0"/>
            </a:br>
            <a:r>
              <a:rPr lang="en-US" sz="1000" dirty="0"/>
              <a:t>exit</a:t>
            </a:r>
            <a:br>
              <a:rPr lang="en-US" sz="1000" dirty="0"/>
            </a:br>
            <a:br>
              <a:rPr lang="en-US" sz="1000" dirty="0"/>
            </a:br>
            <a:r>
              <a:rPr lang="en-US" sz="1000" dirty="0" err="1"/>
              <a:t>aaa</a:t>
            </a:r>
            <a:r>
              <a:rPr lang="en-US" sz="1000" dirty="0"/>
              <a:t> authorization user-role name DUR_IAP</a:t>
            </a:r>
            <a:br>
              <a:rPr lang="en-US" sz="1000" dirty="0"/>
            </a:br>
            <a:r>
              <a:rPr lang="en-US" sz="1000" dirty="0"/>
              <a:t>policy PERMIT_ALL </a:t>
            </a:r>
            <a:br>
              <a:rPr lang="en-US" sz="1000" dirty="0"/>
            </a:br>
            <a:r>
              <a:rPr lang="en-US" sz="1000" dirty="0" err="1"/>
              <a:t>reauth</a:t>
            </a:r>
            <a:r>
              <a:rPr lang="en-US" sz="1000" dirty="0"/>
              <a:t>-period 14440 </a:t>
            </a:r>
            <a:br>
              <a:rPr lang="en-US" sz="1000" dirty="0"/>
            </a:br>
            <a:r>
              <a:rPr lang="en-US" sz="1000" dirty="0" err="1"/>
              <a:t>vlan</a:t>
            </a:r>
            <a:r>
              <a:rPr lang="en-US" sz="1000" dirty="0"/>
              <a:t>-name Management</a:t>
            </a:r>
            <a:br>
              <a:rPr lang="en-US" sz="1000" dirty="0"/>
            </a:br>
            <a:r>
              <a:rPr lang="en-US" sz="1000" dirty="0" err="1"/>
              <a:t>vlan</a:t>
            </a:r>
            <a:r>
              <a:rPr lang="en-US" sz="1000" dirty="0"/>
              <a:t>-id-tagged 10,20,30,40,50,60</a:t>
            </a:r>
            <a:br>
              <a:rPr lang="en-US" sz="1000" dirty="0"/>
            </a:br>
            <a:r>
              <a:rPr lang="en-US" sz="1000" dirty="0"/>
              <a:t>device</a:t>
            </a:r>
            <a:br>
              <a:rPr lang="en-US" sz="1000" dirty="0"/>
            </a:br>
            <a:r>
              <a:rPr lang="en-US" sz="1000" dirty="0"/>
              <a:t>port-mode</a:t>
            </a:r>
            <a:br>
              <a:rPr lang="en-US" sz="1000" dirty="0"/>
            </a:br>
            <a:r>
              <a:rPr lang="en-US" sz="1000" dirty="0" err="1"/>
              <a:t>poe</a:t>
            </a:r>
            <a:r>
              <a:rPr lang="en-US" sz="1000" dirty="0"/>
              <a:t>-priority critical</a:t>
            </a:r>
            <a:br>
              <a:rPr lang="en-US" sz="1000" dirty="0"/>
            </a:br>
            <a:r>
              <a:rPr lang="en-US" sz="1000" dirty="0" err="1"/>
              <a:t>poe</a:t>
            </a:r>
            <a:r>
              <a:rPr lang="en-US" sz="1000" dirty="0"/>
              <a:t>-allocate-by-class</a:t>
            </a:r>
            <a:br>
              <a:rPr lang="en-US" sz="1000" dirty="0"/>
            </a:br>
            <a:r>
              <a:rPr lang="en-US" sz="1000" dirty="0"/>
              <a:t>admin-edge-port</a:t>
            </a:r>
            <a:br>
              <a:rPr lang="en-US" sz="1000" dirty="0"/>
            </a:br>
            <a:r>
              <a:rPr lang="en-US" sz="1000" dirty="0"/>
              <a:t>exit</a:t>
            </a:r>
            <a:br>
              <a:rPr lang="en-US" sz="1000" dirty="0"/>
            </a:br>
            <a:r>
              <a:rPr lang="en-US" sz="1000" dirty="0" err="1"/>
              <a:t>exit</a:t>
            </a:r>
            <a:endParaRPr lang="en-US" sz="100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GB" sz="100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GB" sz="100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a:t>AP DUR</a:t>
            </a:r>
            <a:endParaRPr lang="en-US" sz="100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dirty="0"/>
              <a:t>class ipv4 DHCP</a:t>
            </a:r>
            <a:br>
              <a:rPr lang="en-US" sz="1000" dirty="0"/>
            </a:br>
            <a:r>
              <a:rPr lang="en-US" sz="1000" dirty="0"/>
              <a:t>match </a:t>
            </a:r>
            <a:r>
              <a:rPr lang="en-US" sz="1000" dirty="0" err="1"/>
              <a:t>udp</a:t>
            </a:r>
            <a:r>
              <a:rPr lang="en-US" sz="1000" dirty="0"/>
              <a:t> any </a:t>
            </a:r>
            <a:r>
              <a:rPr lang="en-US" sz="1000" dirty="0" err="1"/>
              <a:t>any</a:t>
            </a:r>
            <a:r>
              <a:rPr lang="en-US" sz="1000" dirty="0"/>
              <a:t> </a:t>
            </a:r>
            <a:r>
              <a:rPr lang="en-US" sz="1000" dirty="0" err="1"/>
              <a:t>eq</a:t>
            </a:r>
            <a:r>
              <a:rPr lang="en-US" sz="1000" dirty="0"/>
              <a:t> 67</a:t>
            </a:r>
            <a:br>
              <a:rPr lang="en-US" sz="1000" dirty="0"/>
            </a:br>
            <a:r>
              <a:rPr lang="en-US" sz="1000" dirty="0"/>
              <a:t>exit</a:t>
            </a:r>
            <a:br>
              <a:rPr lang="en-US" sz="1000" dirty="0"/>
            </a:br>
            <a:br>
              <a:rPr lang="en-US" sz="1000" dirty="0"/>
            </a:br>
            <a:r>
              <a:rPr lang="en-US" sz="1000" dirty="0"/>
              <a:t>class ipv4 DNS</a:t>
            </a:r>
            <a:br>
              <a:rPr lang="en-US" sz="1000" dirty="0"/>
            </a:br>
            <a:r>
              <a:rPr lang="en-US" sz="1000" dirty="0"/>
              <a:t>match </a:t>
            </a:r>
            <a:r>
              <a:rPr lang="en-US" sz="1000" dirty="0" err="1"/>
              <a:t>udp</a:t>
            </a:r>
            <a:r>
              <a:rPr lang="en-US" sz="1000" dirty="0"/>
              <a:t> any host 192.168.137.10 </a:t>
            </a:r>
            <a:r>
              <a:rPr lang="en-US" sz="1000" dirty="0" err="1"/>
              <a:t>eq</a:t>
            </a:r>
            <a:r>
              <a:rPr lang="en-US" sz="1000" dirty="0"/>
              <a:t> 53</a:t>
            </a:r>
            <a:br>
              <a:rPr lang="en-US" sz="1000" dirty="0"/>
            </a:br>
            <a:r>
              <a:rPr lang="en-US" sz="1000" dirty="0"/>
              <a:t>exit</a:t>
            </a:r>
            <a:br>
              <a:rPr lang="en-US" sz="1000" dirty="0"/>
            </a:br>
            <a:br>
              <a:rPr lang="en-US" sz="1000" dirty="0"/>
            </a:br>
            <a:r>
              <a:rPr lang="en-US" sz="1000" dirty="0"/>
              <a:t>class ipv4 NAT_TRAV</a:t>
            </a:r>
            <a:br>
              <a:rPr lang="en-US" sz="1000" dirty="0"/>
            </a:br>
            <a:r>
              <a:rPr lang="en-US" sz="1000" dirty="0"/>
              <a:t>match </a:t>
            </a:r>
            <a:r>
              <a:rPr lang="en-US" sz="1000" dirty="0" err="1"/>
              <a:t>udp</a:t>
            </a:r>
            <a:r>
              <a:rPr lang="en-US" sz="1000" dirty="0"/>
              <a:t> any </a:t>
            </a:r>
            <a:r>
              <a:rPr lang="en-US" sz="1000" dirty="0" err="1"/>
              <a:t>any</a:t>
            </a:r>
            <a:r>
              <a:rPr lang="en-US" sz="1000" dirty="0"/>
              <a:t> </a:t>
            </a:r>
            <a:r>
              <a:rPr lang="en-US" sz="1000" dirty="0" err="1"/>
              <a:t>eq</a:t>
            </a:r>
            <a:r>
              <a:rPr lang="en-US" sz="1000" dirty="0"/>
              <a:t> 4500</a:t>
            </a:r>
            <a:br>
              <a:rPr lang="en-US" sz="1000" dirty="0"/>
            </a:br>
            <a:r>
              <a:rPr lang="en-US" sz="1000" dirty="0"/>
              <a:t>exit</a:t>
            </a:r>
            <a:br>
              <a:rPr lang="en-US" sz="1000" dirty="0"/>
            </a:br>
            <a:br>
              <a:rPr lang="en-US" sz="1000" dirty="0"/>
            </a:br>
            <a:r>
              <a:rPr lang="en-US" sz="1000" dirty="0"/>
              <a:t>class ipv4 SYSLOG</a:t>
            </a:r>
            <a:br>
              <a:rPr lang="en-US" sz="1000" dirty="0"/>
            </a:br>
            <a:r>
              <a:rPr lang="en-US" sz="1000" dirty="0"/>
              <a:t>match </a:t>
            </a:r>
            <a:r>
              <a:rPr lang="en-US" sz="1000" dirty="0" err="1"/>
              <a:t>udp</a:t>
            </a:r>
            <a:r>
              <a:rPr lang="en-US" sz="1000" dirty="0"/>
              <a:t> any </a:t>
            </a:r>
            <a:r>
              <a:rPr lang="en-US" sz="1000" dirty="0" err="1"/>
              <a:t>any</a:t>
            </a:r>
            <a:r>
              <a:rPr lang="en-US" sz="1000" dirty="0"/>
              <a:t> </a:t>
            </a:r>
            <a:r>
              <a:rPr lang="en-US" sz="1000" dirty="0" err="1"/>
              <a:t>eq</a:t>
            </a:r>
            <a:r>
              <a:rPr lang="en-US" sz="1000" dirty="0"/>
              <a:t> 514</a:t>
            </a:r>
            <a:br>
              <a:rPr lang="en-US" sz="1000" dirty="0"/>
            </a:br>
            <a:r>
              <a:rPr lang="en-US" sz="1000" dirty="0"/>
              <a:t>exit</a:t>
            </a:r>
            <a:br>
              <a:rPr lang="en-US" sz="1000" dirty="0"/>
            </a:br>
            <a:br>
              <a:rPr lang="en-US" sz="1000" dirty="0"/>
            </a:br>
            <a:r>
              <a:rPr lang="en-US" sz="1000" dirty="0"/>
              <a:t>class ipv4 PAPI</a:t>
            </a:r>
            <a:br>
              <a:rPr lang="en-US" sz="1000" dirty="0"/>
            </a:br>
            <a:r>
              <a:rPr lang="en-US" sz="1000" dirty="0"/>
              <a:t>match </a:t>
            </a:r>
            <a:r>
              <a:rPr lang="en-US" sz="1000" dirty="0" err="1"/>
              <a:t>udp</a:t>
            </a:r>
            <a:r>
              <a:rPr lang="en-US" sz="1000" dirty="0"/>
              <a:t> any </a:t>
            </a:r>
            <a:r>
              <a:rPr lang="en-US" sz="1000" dirty="0" err="1"/>
              <a:t>any</a:t>
            </a:r>
            <a:r>
              <a:rPr lang="en-US" sz="1000" dirty="0"/>
              <a:t> </a:t>
            </a:r>
            <a:r>
              <a:rPr lang="en-US" sz="1000" dirty="0" err="1"/>
              <a:t>eq</a:t>
            </a:r>
            <a:r>
              <a:rPr lang="en-US" sz="1000" dirty="0"/>
              <a:t> 8200</a:t>
            </a:r>
            <a:br>
              <a:rPr lang="en-US" sz="1000" dirty="0"/>
            </a:br>
            <a:r>
              <a:rPr lang="en-US" sz="1000" dirty="0"/>
              <a:t>match </a:t>
            </a:r>
            <a:r>
              <a:rPr lang="en-US" sz="1000" dirty="0" err="1"/>
              <a:t>udp</a:t>
            </a:r>
            <a:r>
              <a:rPr lang="en-US" sz="1000" dirty="0"/>
              <a:t> any </a:t>
            </a:r>
            <a:r>
              <a:rPr lang="en-US" sz="1000" dirty="0" err="1"/>
              <a:t>any</a:t>
            </a:r>
            <a:r>
              <a:rPr lang="en-US" sz="1000" dirty="0"/>
              <a:t> </a:t>
            </a:r>
            <a:r>
              <a:rPr lang="en-US" sz="1000" dirty="0" err="1"/>
              <a:t>eq</a:t>
            </a:r>
            <a:r>
              <a:rPr lang="en-US" sz="1000" dirty="0"/>
              <a:t> 8209</a:t>
            </a:r>
            <a:br>
              <a:rPr lang="en-US" sz="1000" dirty="0"/>
            </a:br>
            <a:r>
              <a:rPr lang="en-US" sz="1000" dirty="0"/>
              <a:t>match </a:t>
            </a:r>
            <a:r>
              <a:rPr lang="en-US" sz="1000" dirty="0" err="1"/>
              <a:t>udp</a:t>
            </a:r>
            <a:r>
              <a:rPr lang="en-US" sz="1000" dirty="0"/>
              <a:t> any </a:t>
            </a:r>
            <a:r>
              <a:rPr lang="en-US" sz="1000" dirty="0" err="1"/>
              <a:t>any</a:t>
            </a:r>
            <a:r>
              <a:rPr lang="en-US" sz="1000" dirty="0"/>
              <a:t> </a:t>
            </a:r>
            <a:r>
              <a:rPr lang="en-US" sz="1000" dirty="0" err="1"/>
              <a:t>eq</a:t>
            </a:r>
            <a:r>
              <a:rPr lang="en-US" sz="1000" dirty="0"/>
              <a:t> 8211</a:t>
            </a:r>
            <a:br>
              <a:rPr lang="en-US" sz="1000" dirty="0"/>
            </a:br>
            <a:r>
              <a:rPr lang="en-US" sz="1000" dirty="0"/>
              <a:t>exit</a:t>
            </a:r>
            <a:br>
              <a:rPr lang="en-US" sz="1000" dirty="0"/>
            </a:br>
            <a:br>
              <a:rPr lang="en-US" sz="1000" dirty="0"/>
            </a:br>
            <a:r>
              <a:rPr lang="en-US" sz="1000" dirty="0"/>
              <a:t>class ipv4 GRE</a:t>
            </a:r>
            <a:br>
              <a:rPr lang="en-US" sz="1000" dirty="0"/>
            </a:br>
            <a:r>
              <a:rPr lang="en-US" sz="1000" dirty="0"/>
              <a:t>match </a:t>
            </a:r>
            <a:r>
              <a:rPr lang="en-US" sz="1000" dirty="0" err="1"/>
              <a:t>gre</a:t>
            </a:r>
            <a:r>
              <a:rPr lang="en-US" sz="1000" dirty="0"/>
              <a:t> any </a:t>
            </a:r>
            <a:r>
              <a:rPr lang="en-US" sz="1000" dirty="0" err="1"/>
              <a:t>any</a:t>
            </a:r>
            <a:r>
              <a:rPr lang="en-US" sz="1000" dirty="0"/>
              <a:t> </a:t>
            </a:r>
            <a:br>
              <a:rPr lang="en-US" sz="1000" dirty="0"/>
            </a:br>
            <a:r>
              <a:rPr lang="en-US" sz="1000" dirty="0"/>
              <a:t>exit</a:t>
            </a:r>
            <a:br>
              <a:rPr lang="en-US" sz="1000" dirty="0"/>
            </a:br>
            <a:br>
              <a:rPr lang="en-US" sz="1000" dirty="0"/>
            </a:br>
            <a:r>
              <a:rPr lang="en-US" sz="1000" dirty="0"/>
              <a:t>class ipv4 Update</a:t>
            </a:r>
            <a:br>
              <a:rPr lang="en-US" sz="1000" dirty="0"/>
            </a:br>
            <a:r>
              <a:rPr lang="en-US" sz="1000" dirty="0"/>
              <a:t>match </a:t>
            </a:r>
            <a:r>
              <a:rPr lang="en-US" sz="1000" dirty="0" err="1"/>
              <a:t>tcp</a:t>
            </a:r>
            <a:r>
              <a:rPr lang="en-US" sz="1000" dirty="0"/>
              <a:t> any </a:t>
            </a:r>
            <a:r>
              <a:rPr lang="en-US" sz="1000" dirty="0" err="1"/>
              <a:t>any</a:t>
            </a:r>
            <a:r>
              <a:rPr lang="en-US" sz="1000" dirty="0"/>
              <a:t> </a:t>
            </a:r>
            <a:r>
              <a:rPr lang="en-US" sz="1000" dirty="0" err="1"/>
              <a:t>eq</a:t>
            </a:r>
            <a:r>
              <a:rPr lang="en-US" sz="1000" dirty="0"/>
              <a:t> 21</a:t>
            </a:r>
            <a:br>
              <a:rPr lang="en-US" sz="1000" dirty="0"/>
            </a:br>
            <a:r>
              <a:rPr lang="en-US" sz="1000" dirty="0"/>
              <a:t>match </a:t>
            </a:r>
            <a:r>
              <a:rPr lang="en-US" sz="1000" dirty="0" err="1"/>
              <a:t>udp</a:t>
            </a:r>
            <a:r>
              <a:rPr lang="en-US" sz="1000" dirty="0"/>
              <a:t> any </a:t>
            </a:r>
            <a:r>
              <a:rPr lang="en-US" sz="1000" dirty="0" err="1"/>
              <a:t>any</a:t>
            </a:r>
            <a:r>
              <a:rPr lang="en-US" sz="1000" dirty="0"/>
              <a:t> </a:t>
            </a:r>
            <a:r>
              <a:rPr lang="en-US" sz="1000" dirty="0" err="1"/>
              <a:t>eq</a:t>
            </a:r>
            <a:r>
              <a:rPr lang="en-US" sz="1000" dirty="0"/>
              <a:t> 69</a:t>
            </a:r>
            <a:br>
              <a:rPr lang="en-US" sz="1000" dirty="0"/>
            </a:br>
            <a:r>
              <a:rPr lang="en-US" sz="1000" dirty="0"/>
              <a:t>exit</a:t>
            </a:r>
            <a:br>
              <a:rPr lang="en-US" sz="1000" dirty="0"/>
            </a:br>
            <a:br>
              <a:rPr lang="en-US" sz="1000" dirty="0"/>
            </a:br>
            <a:r>
              <a:rPr lang="en-US" sz="1000" dirty="0"/>
              <a:t>policy user PERMIT-AP</a:t>
            </a:r>
            <a:br>
              <a:rPr lang="en-US" sz="1000" dirty="0"/>
            </a:br>
            <a:r>
              <a:rPr lang="en-US" sz="1000" dirty="0"/>
              <a:t>class ipv4 DHCP action permit</a:t>
            </a:r>
            <a:br>
              <a:rPr lang="en-US" sz="1000" dirty="0"/>
            </a:br>
            <a:r>
              <a:rPr lang="en-US" sz="1000" dirty="0"/>
              <a:t>class ipv4 DNS action permit</a:t>
            </a:r>
            <a:br>
              <a:rPr lang="en-US" sz="1000" dirty="0"/>
            </a:br>
            <a:r>
              <a:rPr lang="en-US" sz="1000" dirty="0"/>
              <a:t>class ipv4 NAT_TRAV action permit</a:t>
            </a:r>
            <a:br>
              <a:rPr lang="en-US" sz="1000" dirty="0"/>
            </a:br>
            <a:r>
              <a:rPr lang="en-US" sz="1000" dirty="0"/>
              <a:t>class ipv4 SYSLOG action permit</a:t>
            </a:r>
            <a:br>
              <a:rPr lang="en-US" sz="1000" dirty="0"/>
            </a:br>
            <a:r>
              <a:rPr lang="en-US" sz="1000" dirty="0"/>
              <a:t>class ipv4 PAPI action permit</a:t>
            </a:r>
            <a:br>
              <a:rPr lang="en-US" sz="1000" dirty="0"/>
            </a:br>
            <a:r>
              <a:rPr lang="en-US" sz="1000" dirty="0"/>
              <a:t>class ipv4 GRE action permit</a:t>
            </a:r>
            <a:br>
              <a:rPr lang="en-US" sz="1000" dirty="0"/>
            </a:br>
            <a:r>
              <a:rPr lang="en-US" sz="1000" dirty="0"/>
              <a:t>class ipv4 Update action permit</a:t>
            </a:r>
            <a:br>
              <a:rPr lang="en-US" sz="1000" dirty="0"/>
            </a:br>
            <a:r>
              <a:rPr lang="en-US" sz="1000" dirty="0"/>
              <a:t>exit</a:t>
            </a:r>
            <a:br>
              <a:rPr lang="en-US" sz="1000" dirty="0"/>
            </a:br>
            <a:br>
              <a:rPr lang="en-US" sz="1000" dirty="0"/>
            </a:br>
            <a:r>
              <a:rPr lang="en-US" sz="1000" dirty="0" err="1"/>
              <a:t>aaa</a:t>
            </a:r>
            <a:r>
              <a:rPr lang="en-US" sz="1000" dirty="0"/>
              <a:t> authorization user-role name Corp</a:t>
            </a:r>
            <a:br>
              <a:rPr lang="en-US" sz="1000" dirty="0"/>
            </a:br>
            <a:r>
              <a:rPr lang="en-US" sz="1000" dirty="0"/>
              <a:t>policy PERMIT-AP</a:t>
            </a:r>
            <a:br>
              <a:rPr lang="en-US" sz="1000" dirty="0"/>
            </a:br>
            <a:r>
              <a:rPr lang="en-US" sz="1000" dirty="0" err="1"/>
              <a:t>reauth</a:t>
            </a:r>
            <a:r>
              <a:rPr lang="en-US" sz="1000" dirty="0"/>
              <a:t>-period 14400 </a:t>
            </a:r>
            <a:br>
              <a:rPr lang="en-US" sz="1000" dirty="0"/>
            </a:br>
            <a:r>
              <a:rPr lang="en-US" sz="1000" dirty="0" err="1"/>
              <a:t>vlan</a:t>
            </a:r>
            <a:r>
              <a:rPr lang="en-US" sz="1000" dirty="0"/>
              <a:t>-name Management</a:t>
            </a:r>
            <a:br>
              <a:rPr lang="en-US" sz="1000" dirty="0"/>
            </a:br>
            <a:r>
              <a:rPr lang="en-US" sz="1000" dirty="0"/>
              <a:t>exit</a:t>
            </a:r>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GB" sz="1000" b="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GB" sz="1000" b="0" dirty="0"/>
          </a:p>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152</a:t>
            </a:fld>
            <a:endParaRPr lang="en-US">
              <a:solidFill>
                <a:prstClr val="black"/>
              </a:solidFill>
              <a:latin typeface="Arial"/>
            </a:endParaRPr>
          </a:p>
        </p:txBody>
      </p:sp>
    </p:spTree>
    <p:extLst>
      <p:ext uri="{BB962C8B-B14F-4D97-AF65-F5344CB8AC3E}">
        <p14:creationId xmlns:p14="http://schemas.microsoft.com/office/powerpoint/2010/main" val="65207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dirty="0"/>
              <a:t>Data from a variety of sources show</a:t>
            </a:r>
            <a:r>
              <a:rPr lang="en-US" sz="1000" b="0" baseline="0" dirty="0"/>
              <a:t> that i</a:t>
            </a:r>
            <a:r>
              <a:rPr lang="en-US" sz="1000" b="0" dirty="0"/>
              <a:t>ncreasing numbers of vulnerabilities in IT </a:t>
            </a:r>
            <a:r>
              <a:rPr lang="en-US" sz="1000" dirty="0"/>
              <a:t>infrastructure</a:t>
            </a:r>
            <a:r>
              <a:rPr lang="en-US" sz="1000" b="0" baseline="0" dirty="0"/>
              <a:t> </a:t>
            </a:r>
            <a:r>
              <a:rPr lang="en-US" sz="1000" b="0" dirty="0"/>
              <a:t>are</a:t>
            </a:r>
            <a:r>
              <a:rPr lang="en-US" sz="1000" b="0" baseline="0" dirty="0"/>
              <a:t> putting businesses and their data at significant risk.</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baseline="0" dirty="0"/>
              <a:t>Bring your own device (or: "BYOD"), cloud applications, and wireless mobility all converge to blur the concept of a "traditional perimeter" around the network – creating challenges to enterprise security -- controlling who can get on the network and what they are entitled to do.</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indent="0">
              <a:lnSpc>
                <a:spcPct val="90000"/>
              </a:lnSpc>
              <a:buNone/>
              <a:defRPr/>
            </a:pPr>
            <a:r>
              <a:rPr lang="en-US" sz="1000" b="0" dirty="0"/>
              <a:t>And</a:t>
            </a:r>
            <a:r>
              <a:rPr lang="en-US" sz="1000" b="0" baseline="0" dirty="0"/>
              <a:t> the risks and v</a:t>
            </a:r>
            <a:r>
              <a:rPr lang="en-US" sz="1000" b="0" dirty="0"/>
              <a:t>ulnerabilities</a:t>
            </a:r>
            <a:r>
              <a:rPr lang="en-US" sz="1000" b="0" baseline="0" dirty="0"/>
              <a:t> are only </a:t>
            </a:r>
            <a:r>
              <a:rPr lang="en-US" sz="1000" b="0" u="sng" baseline="0" dirty="0"/>
              <a:t>increasing</a:t>
            </a:r>
            <a:r>
              <a:rPr lang="en-US" sz="1000" b="0" baseline="0" dirty="0"/>
              <a:t>, as organizations </a:t>
            </a:r>
            <a:r>
              <a:rPr lang="en-US" sz="1000" b="0" dirty="0"/>
              <a:t>embrace the use of</a:t>
            </a:r>
            <a:r>
              <a:rPr lang="en-US" sz="1000" b="0" baseline="0" dirty="0"/>
              <a:t> </a:t>
            </a:r>
            <a:r>
              <a:rPr lang="en-US" sz="1000" b="0" dirty="0"/>
              <a:t>IOT devices</a:t>
            </a:r>
            <a:r>
              <a:rPr lang="en-US" sz="1000" dirty="0"/>
              <a:t>. Most of these devices </a:t>
            </a:r>
            <a:r>
              <a:rPr lang="en-US" sz="1000" b="0" dirty="0"/>
              <a:t>don't utilize any standard set of security defenses and are rarely subjected to security testing or proactive control.</a:t>
            </a:r>
            <a:endParaRPr lang="en-US" sz="1000" b="0" dirty="0">
              <a:cs typeface="Arial"/>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9</a:t>
            </a:fld>
            <a:endParaRPr lang="en-US">
              <a:solidFill>
                <a:prstClr val="black"/>
              </a:solidFill>
              <a:latin typeface="Arial"/>
            </a:endParaRPr>
          </a:p>
        </p:txBody>
      </p:sp>
    </p:spTree>
    <p:extLst>
      <p:ext uri="{BB962C8B-B14F-4D97-AF65-F5344CB8AC3E}">
        <p14:creationId xmlns:p14="http://schemas.microsoft.com/office/powerpoint/2010/main" val="2232697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153</a:t>
            </a:fld>
            <a:endParaRPr lang="en-US">
              <a:solidFill>
                <a:prstClr val="black"/>
              </a:solidFill>
              <a:latin typeface="Arial"/>
            </a:endParaRPr>
          </a:p>
        </p:txBody>
      </p:sp>
    </p:spTree>
    <p:extLst>
      <p:ext uri="{BB962C8B-B14F-4D97-AF65-F5344CB8AC3E}">
        <p14:creationId xmlns:p14="http://schemas.microsoft.com/office/powerpoint/2010/main" val="598807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154</a:t>
            </a:fld>
            <a:endParaRPr lang="en-US">
              <a:solidFill>
                <a:prstClr val="black"/>
              </a:solidFill>
              <a:latin typeface="Arial"/>
            </a:endParaRPr>
          </a:p>
        </p:txBody>
      </p:sp>
    </p:spTree>
    <p:extLst>
      <p:ext uri="{BB962C8B-B14F-4D97-AF65-F5344CB8AC3E}">
        <p14:creationId xmlns:p14="http://schemas.microsoft.com/office/powerpoint/2010/main" val="24859125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156</a:t>
            </a:fld>
            <a:endParaRPr lang="en-US">
              <a:solidFill>
                <a:prstClr val="black"/>
              </a:solidFill>
              <a:latin typeface="Arial"/>
            </a:endParaRPr>
          </a:p>
        </p:txBody>
      </p:sp>
    </p:spTree>
    <p:extLst>
      <p:ext uri="{BB962C8B-B14F-4D97-AF65-F5344CB8AC3E}">
        <p14:creationId xmlns:p14="http://schemas.microsoft.com/office/powerpoint/2010/main" val="379525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157</a:t>
            </a:fld>
            <a:endParaRPr lang="en-US">
              <a:solidFill>
                <a:prstClr val="black"/>
              </a:solidFill>
              <a:latin typeface="Arial"/>
            </a:endParaRPr>
          </a:p>
        </p:txBody>
      </p:sp>
    </p:spTree>
    <p:extLst>
      <p:ext uri="{BB962C8B-B14F-4D97-AF65-F5344CB8AC3E}">
        <p14:creationId xmlns:p14="http://schemas.microsoft.com/office/powerpoint/2010/main" val="2180693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baseline="0" dirty="0"/>
              <a:t>.</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159</a:t>
            </a:fld>
            <a:endParaRPr lang="en-US">
              <a:solidFill>
                <a:prstClr val="black"/>
              </a:solidFill>
              <a:latin typeface="Arial"/>
            </a:endParaRPr>
          </a:p>
        </p:txBody>
      </p:sp>
    </p:spTree>
    <p:extLst>
      <p:ext uri="{BB962C8B-B14F-4D97-AF65-F5344CB8AC3E}">
        <p14:creationId xmlns:p14="http://schemas.microsoft.com/office/powerpoint/2010/main" val="1552485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Disabled</a:t>
            </a:r>
            <a:r>
              <a:rPr lang="en-GB" baseline="0" dirty="0"/>
              <a:t> AD Account: (&amp;(</a:t>
            </a:r>
            <a:r>
              <a:rPr lang="en-GB" baseline="0" dirty="0" err="1"/>
              <a:t>sAMAccountName</a:t>
            </a:r>
            <a:r>
              <a:rPr lang="en-GB" baseline="0" dirty="0"/>
              <a:t>=%{</a:t>
            </a:r>
            <a:r>
              <a:rPr lang="en-GB" baseline="0" dirty="0" err="1"/>
              <a:t>Authentication:Username</a:t>
            </a:r>
            <a:r>
              <a:rPr lang="en-GB" baseline="0" dirty="0"/>
              <a:t>})(!(userAccountControl:1.2.840.113556.1.4.803:=2)))(</a:t>
            </a:r>
            <a:r>
              <a:rPr lang="en-GB" baseline="0" dirty="0" err="1"/>
              <a:t>objectClass</a:t>
            </a:r>
            <a:r>
              <a:rPr lang="en-GB" baseline="0"/>
              <a:t>=user))</a:t>
            </a:r>
          </a:p>
          <a:p>
            <a:endParaRPr lang="en-US"/>
          </a:p>
        </p:txBody>
      </p:sp>
    </p:spTree>
    <p:extLst>
      <p:ext uri="{BB962C8B-B14F-4D97-AF65-F5344CB8AC3E}">
        <p14:creationId xmlns:p14="http://schemas.microsoft.com/office/powerpoint/2010/main" val="1409400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178</a:t>
            </a:fld>
            <a:endParaRPr lang="en-US">
              <a:solidFill>
                <a:prstClr val="black"/>
              </a:solidFill>
              <a:latin typeface="Arial"/>
            </a:endParaRPr>
          </a:p>
        </p:txBody>
      </p:sp>
    </p:spTree>
    <p:extLst>
      <p:ext uri="{BB962C8B-B14F-4D97-AF65-F5344CB8AC3E}">
        <p14:creationId xmlns:p14="http://schemas.microsoft.com/office/powerpoint/2010/main" val="2937643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r>
              <a:rPr lang="en-US" sz="1000" b="0" dirty="0"/>
              <a:t>(&amp;(</a:t>
            </a:r>
            <a:r>
              <a:rPr lang="en-US" sz="1000" b="0" dirty="0" err="1"/>
              <a:t>physicalDeliveryOfficeName</a:t>
            </a:r>
            <a:r>
              <a:rPr lang="en-US" sz="1000" b="0" dirty="0"/>
              <a:t>=%{</a:t>
            </a:r>
            <a:r>
              <a:rPr lang="en-US" sz="1000" b="0" dirty="0" err="1"/>
              <a:t>Radius:Aruba:Aruba-Location-Id</a:t>
            </a:r>
            <a:r>
              <a:rPr lang="en-US" sz="1000" b="0" dirty="0"/>
              <a:t>})(</a:t>
            </a:r>
            <a:r>
              <a:rPr lang="en-US" sz="1000" b="0" dirty="0" err="1"/>
              <a:t>objectClass</a:t>
            </a:r>
            <a:r>
              <a:rPr lang="en-US" sz="1000" b="0"/>
              <a:t>=user))</a:t>
            </a: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179</a:t>
            </a:fld>
            <a:endParaRPr lang="en-US">
              <a:solidFill>
                <a:prstClr val="black"/>
              </a:solidFill>
              <a:latin typeface="Arial"/>
            </a:endParaRPr>
          </a:p>
        </p:txBody>
      </p:sp>
    </p:spTree>
    <p:extLst>
      <p:ext uri="{BB962C8B-B14F-4D97-AF65-F5344CB8AC3E}">
        <p14:creationId xmlns:p14="http://schemas.microsoft.com/office/powerpoint/2010/main" val="4037161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 marR="0" lvl="0" indent="-43891" algn="l" defTabSz="1097280" rtl="0" eaLnBrk="1" fontAlgn="auto" latinLnBrk="0" hangingPunct="1">
              <a:lnSpc>
                <a:spcPct val="100000"/>
              </a:lnSpc>
              <a:spcBef>
                <a:spcPts val="720"/>
              </a:spcBef>
              <a:spcAft>
                <a:spcPts val="0"/>
              </a:spcAft>
              <a:buClrTx/>
              <a:buSzPct val="25000"/>
              <a:buFont typeface="Arial" panose="020B0604020202020204" pitchFamily="34" charset="0"/>
              <a:buChar char=" "/>
              <a:tabLst/>
              <a:defRPr/>
            </a:pPr>
            <a:endParaRPr lang="en-US" sz="1000" b="0" dirty="0"/>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181</a:t>
            </a:fld>
            <a:endParaRPr lang="en-US">
              <a:solidFill>
                <a:prstClr val="black"/>
              </a:solidFill>
              <a:latin typeface="Arial"/>
            </a:endParaRPr>
          </a:p>
        </p:txBody>
      </p:sp>
    </p:spTree>
    <p:extLst>
      <p:ext uri="{BB962C8B-B14F-4D97-AF65-F5344CB8AC3E}">
        <p14:creationId xmlns:p14="http://schemas.microsoft.com/office/powerpoint/2010/main" val="6312462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198</a:t>
            </a:fld>
            <a:endParaRPr lang="en-US">
              <a:solidFill>
                <a:prstClr val="black"/>
              </a:solidFill>
              <a:latin typeface="Arial"/>
            </a:endParaRPr>
          </a:p>
        </p:txBody>
      </p:sp>
    </p:spTree>
    <p:extLst>
      <p:ext uri="{BB962C8B-B14F-4D97-AF65-F5344CB8AC3E}">
        <p14:creationId xmlns:p14="http://schemas.microsoft.com/office/powerpoint/2010/main" val="2897398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dirty="0"/>
              <a:t>Data from a variety of sources show</a:t>
            </a:r>
            <a:r>
              <a:rPr lang="en-US" sz="1000" b="0" baseline="0" dirty="0"/>
              <a:t> that i</a:t>
            </a:r>
            <a:r>
              <a:rPr lang="en-US" sz="1000" b="0" dirty="0"/>
              <a:t>ncreasing numbers of vulnerabilities in IT </a:t>
            </a:r>
            <a:r>
              <a:rPr lang="en-US" sz="1000" dirty="0"/>
              <a:t>infrastructure</a:t>
            </a:r>
            <a:r>
              <a:rPr lang="en-US" sz="1000" b="0" baseline="0" dirty="0"/>
              <a:t> </a:t>
            </a:r>
            <a:r>
              <a:rPr lang="en-US" sz="1000" b="0" dirty="0"/>
              <a:t>are</a:t>
            </a:r>
            <a:r>
              <a:rPr lang="en-US" sz="1000" b="0" baseline="0" dirty="0"/>
              <a:t> putting businesses and their data at significant risk.</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baseline="0" dirty="0"/>
              <a:t>Bring your own device (or: "BYOD"), cloud applications, and wireless mobility all converge to blur the concept of a "traditional perimeter" around the network – creating challenges to enterprise security -- controlling who can get on the network and what they are entitled to do.</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indent="0">
              <a:lnSpc>
                <a:spcPct val="90000"/>
              </a:lnSpc>
              <a:buNone/>
              <a:defRPr/>
            </a:pPr>
            <a:r>
              <a:rPr lang="en-US" sz="1000" b="0" dirty="0"/>
              <a:t>And</a:t>
            </a:r>
            <a:r>
              <a:rPr lang="en-US" sz="1000" b="0" baseline="0" dirty="0"/>
              <a:t> the risks and v</a:t>
            </a:r>
            <a:r>
              <a:rPr lang="en-US" sz="1000" b="0" dirty="0"/>
              <a:t>ulnerabilities</a:t>
            </a:r>
            <a:r>
              <a:rPr lang="en-US" sz="1000" b="0" baseline="0" dirty="0"/>
              <a:t> are only </a:t>
            </a:r>
            <a:r>
              <a:rPr lang="en-US" sz="1000" b="0" u="sng" baseline="0" dirty="0"/>
              <a:t>increasing</a:t>
            </a:r>
            <a:r>
              <a:rPr lang="en-US" sz="1000" b="0" baseline="0" dirty="0"/>
              <a:t>, as organizations </a:t>
            </a:r>
            <a:r>
              <a:rPr lang="en-US" sz="1000" b="0" dirty="0"/>
              <a:t>embrace the use of</a:t>
            </a:r>
            <a:r>
              <a:rPr lang="en-US" sz="1000" b="0" baseline="0" dirty="0"/>
              <a:t> </a:t>
            </a:r>
            <a:r>
              <a:rPr lang="en-US" sz="1000" b="0" dirty="0"/>
              <a:t>IOT devices</a:t>
            </a:r>
            <a:r>
              <a:rPr lang="en-US" sz="1000" dirty="0"/>
              <a:t>. Most of these devices </a:t>
            </a:r>
            <a:r>
              <a:rPr lang="en-US" sz="1000" b="0" dirty="0"/>
              <a:t>don't utilize any standard set of security defenses and are rarely subjected to security testing or proactive control.</a:t>
            </a:r>
            <a:endParaRPr lang="en-US" sz="1000" b="0" dirty="0">
              <a:cs typeface="Arial"/>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10</a:t>
            </a:fld>
            <a:endParaRPr lang="en-US">
              <a:solidFill>
                <a:prstClr val="black"/>
              </a:solidFill>
              <a:latin typeface="Arial"/>
            </a:endParaRPr>
          </a:p>
        </p:txBody>
      </p:sp>
    </p:spTree>
    <p:extLst>
      <p:ext uri="{BB962C8B-B14F-4D97-AF65-F5344CB8AC3E}">
        <p14:creationId xmlns:p14="http://schemas.microsoft.com/office/powerpoint/2010/main" val="1246266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Authenticating is</a:t>
            </a:r>
            <a:r>
              <a:rPr lang="en-US" sz="1000" b="0" baseline="0" dirty="0"/>
              <a:t> only one part of being able to control what is on your network. Just because a user or device is "authenticated", doesn't necessarily mean they are "authorized".</a:t>
            </a:r>
          </a:p>
          <a:p>
            <a:endParaRPr lang="en-US" sz="1000" b="0" baseline="0" dirty="0"/>
          </a:p>
          <a:p>
            <a:r>
              <a:rPr lang="en-US" sz="1000" b="0" baseline="0" dirty="0"/>
              <a:t>Authorizing users (for example: group membership), and devices (like a smart device or laptop) is essential and is a key ClearPass strength. Authorizing refers to what the user or device is "allowed to do" or "allowed to access". ClearPass does both!  ClearPass Policy Manager delivers a precise and consistent role-based access privileges that adapts to the current circumstances.</a:t>
            </a:r>
          </a:p>
          <a:p>
            <a:endParaRPr lang="en-US" sz="1000" b="0" baseline="0" dirty="0"/>
          </a:p>
          <a:p>
            <a:r>
              <a:rPr lang="en-US" sz="1000" b="0" baseline="0" dirty="0"/>
              <a:t>As shown in the image here, a user with an organization-issued device with strong authentication, is given a wide range of access.  The same user with a BYOD device (by policy), will have a reduced set of privileges.  This is all configurable with the ClearPass Policy Manger which allows organizations to tune their policies based upon their security priorities, balanced with their goals to provide rich, comprehensive mobile experiences for their users.</a:t>
            </a:r>
          </a:p>
        </p:txBody>
      </p:sp>
      <p:sp>
        <p:nvSpPr>
          <p:cNvPr id="4" name="Slide Number Placeholder 3"/>
          <p:cNvSpPr>
            <a:spLocks noGrp="1"/>
          </p:cNvSpPr>
          <p:nvPr>
            <p:ph type="sldNum" sz="quarter" idx="10"/>
          </p:nvPr>
        </p:nvSpPr>
        <p:spPr/>
        <p:txBody>
          <a:bodyPr/>
          <a:lstStyle/>
          <a:p>
            <a:fld id="{5BFEAE42-E3FE-4405-B7FC-4425D05B92A0}" type="slidenum">
              <a:rPr lang="en-US">
                <a:solidFill>
                  <a:prstClr val="black"/>
                </a:solidFill>
                <a:latin typeface="Arial"/>
              </a:rPr>
              <a:pPr/>
              <a:t>199</a:t>
            </a:fld>
            <a:endParaRPr lang="en-US">
              <a:solidFill>
                <a:prstClr val="black"/>
              </a:solidFill>
              <a:latin typeface="Arial"/>
            </a:endParaRPr>
          </a:p>
        </p:txBody>
      </p:sp>
    </p:spTree>
    <p:extLst>
      <p:ext uri="{BB962C8B-B14F-4D97-AF65-F5344CB8AC3E}">
        <p14:creationId xmlns:p14="http://schemas.microsoft.com/office/powerpoint/2010/main" val="8587787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858691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221537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14905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442765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044052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313460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27018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SELECT * FROM </a:t>
            </a:r>
            <a:r>
              <a:rPr lang="en-GB" dirty="0" err="1">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cppm_license</a:t>
            </a:r>
            <a:b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br>
            <a: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WHERE </a:t>
            </a:r>
            <a:r>
              <a:rPr lang="en-GB" dirty="0" err="1">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node_ip</a:t>
            </a:r>
            <a: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 = '10.200.33.54' AND </a:t>
            </a:r>
            <a:r>
              <a:rPr lang="en-GB" dirty="0" err="1">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app_name</a:t>
            </a:r>
            <a: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 = 'Access' AND </a:t>
            </a:r>
            <a:b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br>
            <a: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	timestamp &gt;= '2019-01-13 23:59:59' </a:t>
            </a:r>
            <a:b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br>
            <a: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 	AND timestamp &lt; '2019-02-13 23:59:59'</a:t>
            </a:r>
            <a:b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br>
            <a:r>
              <a:rPr lang="en-GB"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ORDER BY timestamp ASC</a:t>
            </a: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96344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SELECT count(</a:t>
            </a:r>
            <a:r>
              <a:rPr kumimoji="0" lang="en-GB" altLang="en-US" sz="1200" b="0" i="0" u="none" strike="noStrike" cap="none" normalizeH="0" baseline="0" dirty="0" err="1">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cppm_system_events.level</a:t>
            </a: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 source, level, category, action, description</a:t>
            </a:r>
            <a:b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b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FROM </a:t>
            </a:r>
            <a:r>
              <a:rPr kumimoji="0" lang="en-GB" altLang="en-US" sz="1200" b="0" i="0" u="none" strike="noStrike" cap="none" normalizeH="0" baseline="0" dirty="0" err="1">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cppm_system_events</a:t>
            </a:r>
            <a:b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b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WHERE timestamp &gt; </a:t>
            </a:r>
            <a:r>
              <a:rPr kumimoji="0" lang="en-GB" altLang="en-US" sz="1200" b="0" i="0" u="none" strike="noStrike" cap="none" normalizeH="0" baseline="0" dirty="0">
                <a:ln>
                  <a:noFill/>
                </a:ln>
                <a:solidFill>
                  <a:schemeClr val="bg1"/>
                </a:solidFill>
                <a:effectLst/>
                <a:latin typeface="Courier New" panose="02070309020205020404" pitchFamily="49" charset="0"/>
                <a:ea typeface="Times New Roman" panose="02020603050405020304" pitchFamily="18" charset="0"/>
                <a:cs typeface="Courier New" panose="02070309020205020404" pitchFamily="49" charset="0"/>
              </a:rPr>
              <a:t>(</a:t>
            </a:r>
            <a:r>
              <a:rPr kumimoji="0" lang="en-GB" altLang="en-US" sz="1200" b="0" i="0" u="none" strike="noStrike" cap="none" normalizeH="0" baseline="0" dirty="0" err="1">
                <a:ln>
                  <a:noFill/>
                </a:ln>
                <a:solidFill>
                  <a:schemeClr val="bg1"/>
                </a:solidFill>
                <a:effectLst/>
                <a:latin typeface="Courier New" panose="02070309020205020404" pitchFamily="49" charset="0"/>
                <a:ea typeface="Times New Roman" panose="02020603050405020304" pitchFamily="18" charset="0"/>
                <a:cs typeface="Courier New" panose="02070309020205020404" pitchFamily="49" charset="0"/>
              </a:rPr>
              <a:t>current_date</a:t>
            </a:r>
            <a:r>
              <a:rPr kumimoji="0" lang="en-GB" altLang="en-US" sz="1200" b="0" i="0" u="none" strike="noStrike" cap="none" normalizeH="0" baseline="0" dirty="0">
                <a:ln>
                  <a:noFill/>
                </a:ln>
                <a:solidFill>
                  <a:schemeClr val="bg1"/>
                </a:solidFill>
                <a:effectLst/>
                <a:latin typeface="Courier New" panose="02070309020205020404" pitchFamily="49" charset="0"/>
                <a:ea typeface="Times New Roman" panose="02020603050405020304" pitchFamily="18" charset="0"/>
                <a:cs typeface="Courier New" panose="02070309020205020404" pitchFamily="49" charset="0"/>
              </a:rPr>
              <a:t> - interval '1' month) </a:t>
            </a:r>
            <a:br>
              <a:rPr kumimoji="0" lang="en-GB" altLang="en-US" sz="1200" b="0" i="0" u="none" strike="noStrike" cap="none" normalizeH="0" baseline="0" dirty="0">
                <a:ln>
                  <a:noFill/>
                </a:ln>
                <a:solidFill>
                  <a:schemeClr val="bg1"/>
                </a:solidFill>
                <a:effectLst/>
                <a:latin typeface="Courier New" panose="02070309020205020404" pitchFamily="49" charset="0"/>
                <a:ea typeface="Times New Roman" panose="02020603050405020304" pitchFamily="18" charset="0"/>
                <a:cs typeface="Courier New" panose="02070309020205020404" pitchFamily="49" charset="0"/>
              </a:rPr>
            </a:b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AND </a:t>
            </a:r>
            <a:r>
              <a:rPr kumimoji="0" lang="en-GB" altLang="en-US" sz="1200" b="0" i="0" u="none" strike="noStrike" cap="none" normalizeH="0" baseline="0" dirty="0" err="1">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cppm_system_events.level</a:t>
            </a: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 != 'INFO'</a:t>
            </a:r>
            <a:b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b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GROUP BY source, level, category, action, category, description</a:t>
            </a:r>
            <a:b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br>
            <a:r>
              <a:rPr kumimoji="0" lang="en-GB" altLang="en-US" sz="1200" b="0" i="0" u="none" strike="noStrike" cap="none" normalizeH="0" baseline="0" dirty="0">
                <a:ln>
                  <a:noFill/>
                </a:ln>
                <a:solidFill>
                  <a:schemeClr val="bg1"/>
                </a:solidFill>
                <a:effectLst/>
                <a:latin typeface="Courier New" panose="02070309020205020404" pitchFamily="49" charset="0"/>
                <a:ea typeface="Calibri" panose="020F0502020204030204" pitchFamily="34" charset="0"/>
                <a:cs typeface="Courier New" panose="02070309020205020404" pitchFamily="49" charset="0"/>
              </a:rPr>
              <a:t>ORDER BY count DESC LIMIT 10</a:t>
            </a:r>
            <a:r>
              <a:rPr kumimoji="0" lang="en-GB" altLang="en-US" sz="1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bg1"/>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235192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dirty="0"/>
              <a:t>Data from a variety of sources show</a:t>
            </a:r>
            <a:r>
              <a:rPr lang="en-US" sz="1000" b="0" baseline="0" dirty="0"/>
              <a:t> that i</a:t>
            </a:r>
            <a:r>
              <a:rPr lang="en-US" sz="1000" b="0" dirty="0"/>
              <a:t>ncreasing numbers of vulnerabilities in IT </a:t>
            </a:r>
            <a:r>
              <a:rPr lang="en-US" sz="1000" dirty="0"/>
              <a:t>infrastructure</a:t>
            </a:r>
            <a:r>
              <a:rPr lang="en-US" sz="1000" b="0" baseline="0" dirty="0"/>
              <a:t> </a:t>
            </a:r>
            <a:r>
              <a:rPr lang="en-US" sz="1000" b="0" dirty="0"/>
              <a:t>are</a:t>
            </a:r>
            <a:r>
              <a:rPr lang="en-US" sz="1000" b="0" baseline="0" dirty="0"/>
              <a:t> putting businesses and their data at significant risk.</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baseline="0" dirty="0"/>
              <a:t>Bring your own device (or: "BYOD"), cloud applications, and wireless mobility all converge to blur the concept of a "traditional perimeter" around the network – creating challenges to enterprise security -- controlling who can get on the network and what they are entitled to do.</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indent="0">
              <a:lnSpc>
                <a:spcPct val="90000"/>
              </a:lnSpc>
              <a:buNone/>
              <a:defRPr/>
            </a:pPr>
            <a:r>
              <a:rPr lang="en-US" sz="1000" b="0" dirty="0"/>
              <a:t>And</a:t>
            </a:r>
            <a:r>
              <a:rPr lang="en-US" sz="1000" b="0" baseline="0" dirty="0"/>
              <a:t> the risks and v</a:t>
            </a:r>
            <a:r>
              <a:rPr lang="en-US" sz="1000" b="0" dirty="0"/>
              <a:t>ulnerabilities</a:t>
            </a:r>
            <a:r>
              <a:rPr lang="en-US" sz="1000" b="0" baseline="0" dirty="0"/>
              <a:t> are only </a:t>
            </a:r>
            <a:r>
              <a:rPr lang="en-US" sz="1000" b="0" u="sng" baseline="0" dirty="0"/>
              <a:t>increasing</a:t>
            </a:r>
            <a:r>
              <a:rPr lang="en-US" sz="1000" b="0" baseline="0" dirty="0"/>
              <a:t>, as organizations </a:t>
            </a:r>
            <a:r>
              <a:rPr lang="en-US" sz="1000" b="0" dirty="0"/>
              <a:t>embrace the use of</a:t>
            </a:r>
            <a:r>
              <a:rPr lang="en-US" sz="1000" b="0" baseline="0" dirty="0"/>
              <a:t> </a:t>
            </a:r>
            <a:r>
              <a:rPr lang="en-US" sz="1000" b="0" dirty="0"/>
              <a:t>IOT devices</a:t>
            </a:r>
            <a:r>
              <a:rPr lang="en-US" sz="1000" dirty="0"/>
              <a:t>. Most of these devices </a:t>
            </a:r>
            <a:r>
              <a:rPr lang="en-US" sz="1000" b="0" dirty="0"/>
              <a:t>don't utilize any standard set of security defenses and are rarely subjected to security testing or proactive control.</a:t>
            </a:r>
            <a:endParaRPr lang="en-US" sz="1000" b="0" dirty="0">
              <a:cs typeface="Arial"/>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11</a:t>
            </a:fld>
            <a:endParaRPr lang="en-US">
              <a:solidFill>
                <a:prstClr val="black"/>
              </a:solidFill>
              <a:latin typeface="Arial"/>
            </a:endParaRPr>
          </a:p>
        </p:txBody>
      </p:sp>
    </p:spTree>
    <p:extLst>
      <p:ext uri="{BB962C8B-B14F-4D97-AF65-F5344CB8AC3E}">
        <p14:creationId xmlns:p14="http://schemas.microsoft.com/office/powerpoint/2010/main" val="9257210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SELECT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auth.service</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COUNT(*) AS Total,</a:t>
            </a:r>
            <a:b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COUNT(*) FILTER (WHERE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error_code</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 0) as Success,</a:t>
            </a:r>
            <a:b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100*(COUNT(*) FILTER (WHERE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error_code</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 0))/COUNT(*) AS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Percent_Success</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a:t>
            </a:r>
            <a:b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COUNT(*) FILTER (WHERE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error_code</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 0) as Failed,</a:t>
            </a:r>
            <a:b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100*(COUNT(*) FILTER (WHERE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error_code</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 0))/COUNT(*) AS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Percent_Failed</a:t>
            </a:r>
            <a:b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FROM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auth</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a:t>
            </a:r>
            <a:b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WHERE timestamp &gt; </a:t>
            </a:r>
            <a:r>
              <a:rPr lang="en-GB" sz="1200"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a:t>
            </a:r>
            <a:r>
              <a:rPr lang="en-GB" sz="1200" dirty="0" err="1">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current_date</a:t>
            </a:r>
            <a:r>
              <a:rPr lang="en-GB" sz="1200"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t> - interval '1' month) </a:t>
            </a:r>
            <a:br>
              <a:rPr lang="en-GB" sz="1200" dirty="0">
                <a:solidFill>
                  <a:schemeClr val="bg1"/>
                </a:solidFill>
                <a:latin typeface="Courier New" panose="02070309020205020404" pitchFamily="49" charset="0"/>
                <a:ea typeface="Times New Roman" panose="02020603050405020304" pitchFamily="18"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GROUP BY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auth.service</a:t>
            </a:r>
            <a:b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b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ORDER BY </a:t>
            </a:r>
            <a:r>
              <a:rPr lang="en-GB" sz="1200" dirty="0" err="1">
                <a:solidFill>
                  <a:schemeClr val="bg1"/>
                </a:solidFill>
                <a:latin typeface="Courier New" panose="02070309020205020404" pitchFamily="49" charset="0"/>
                <a:ea typeface="Calibri" panose="020F0502020204030204" pitchFamily="34" charset="0"/>
                <a:cs typeface="Times New Roman" panose="02020603050405020304" pitchFamily="18" charset="0"/>
              </a:rPr>
              <a:t>percent_failed</a:t>
            </a:r>
            <a:r>
              <a:rPr lang="en-GB" sz="1200" dirty="0">
                <a:solidFill>
                  <a:schemeClr val="bg1"/>
                </a:solidFill>
                <a:latin typeface="Courier New" panose="02070309020205020404" pitchFamily="49" charset="0"/>
                <a:ea typeface="Calibri" panose="020F0502020204030204" pitchFamily="34" charset="0"/>
                <a:cs typeface="Times New Roman" panose="02020603050405020304" pitchFamily="18" charset="0"/>
              </a:rPr>
              <a:t> DESC</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256614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ourier New" panose="02070309020205020404" pitchFamily="49" charset="0"/>
                <a:cs typeface="Courier New" panose="02070309020205020404" pitchFamily="49" charset="0"/>
              </a:rPr>
              <a:t>SELECT count(*) AS Matches, auth.mac, </a:t>
            </a:r>
            <a:r>
              <a:rPr lang="en-GB" sz="1200" dirty="0" err="1">
                <a:solidFill>
                  <a:schemeClr val="bg1"/>
                </a:solidFill>
                <a:latin typeface="Courier New" panose="02070309020205020404" pitchFamily="49" charset="0"/>
                <a:cs typeface="Courier New" panose="02070309020205020404" pitchFamily="49" charset="0"/>
              </a:rPr>
              <a:t>auth.username</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cppm_error_codes.error_code_str</a:t>
            </a:r>
            <a:r>
              <a:rPr lang="en-GB" sz="1200" dirty="0">
                <a:solidFill>
                  <a:schemeClr val="bg1"/>
                </a:solidFill>
                <a:latin typeface="Courier New" panose="02070309020205020404" pitchFamily="49" charset="0"/>
                <a:cs typeface="Courier New" panose="02070309020205020404" pitchFamily="49" charset="0"/>
              </a:rPr>
              <a:t>,</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CASE WHEN </a:t>
            </a:r>
            <a:r>
              <a:rPr lang="en-GB" sz="1200" dirty="0" err="1">
                <a:solidFill>
                  <a:schemeClr val="bg1"/>
                </a:solidFill>
                <a:latin typeface="Courier New" panose="02070309020205020404" pitchFamily="49" charset="0"/>
                <a:cs typeface="Courier New" panose="02070309020205020404" pitchFamily="49" charset="0"/>
              </a:rPr>
              <a:t>auth.nas_port_type</a:t>
            </a:r>
            <a:r>
              <a:rPr lang="en-GB" sz="1200" dirty="0">
                <a:solidFill>
                  <a:schemeClr val="bg1"/>
                </a:solidFill>
                <a:latin typeface="Courier New" panose="02070309020205020404" pitchFamily="49" charset="0"/>
                <a:cs typeface="Courier New" panose="02070309020205020404" pitchFamily="49" charset="0"/>
              </a:rPr>
              <a:t>='19' THEN 'Wireless'</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WHEN </a:t>
            </a:r>
            <a:r>
              <a:rPr lang="en-GB" sz="1200" dirty="0" err="1">
                <a:solidFill>
                  <a:schemeClr val="bg1"/>
                </a:solidFill>
                <a:latin typeface="Courier New" panose="02070309020205020404" pitchFamily="49" charset="0"/>
                <a:cs typeface="Courier New" panose="02070309020205020404" pitchFamily="49" charset="0"/>
              </a:rPr>
              <a:t>auth.nas_port_type</a:t>
            </a:r>
            <a:r>
              <a:rPr lang="en-GB" sz="1200" dirty="0">
                <a:solidFill>
                  <a:schemeClr val="bg1"/>
                </a:solidFill>
                <a:latin typeface="Courier New" panose="02070309020205020404" pitchFamily="49" charset="0"/>
                <a:cs typeface="Courier New" panose="02070309020205020404" pitchFamily="49" charset="0"/>
              </a:rPr>
              <a:t>='15' THEN 'Wired'</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WHEN </a:t>
            </a:r>
            <a:r>
              <a:rPr lang="en-GB" sz="1200" dirty="0" err="1">
                <a:solidFill>
                  <a:schemeClr val="bg1"/>
                </a:solidFill>
                <a:latin typeface="Courier New" panose="02070309020205020404" pitchFamily="49" charset="0"/>
                <a:cs typeface="Courier New" panose="02070309020205020404" pitchFamily="49" charset="0"/>
              </a:rPr>
              <a:t>auth.nas_port_type</a:t>
            </a:r>
            <a:r>
              <a:rPr lang="en-GB" sz="1200" dirty="0">
                <a:solidFill>
                  <a:schemeClr val="bg1"/>
                </a:solidFill>
                <a:latin typeface="Courier New" panose="02070309020205020404" pitchFamily="49" charset="0"/>
                <a:cs typeface="Courier New" panose="02070309020205020404" pitchFamily="49" charset="0"/>
              </a:rPr>
              <a:t>='05' THEN 'VPN'</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ELSE </a:t>
            </a:r>
            <a:r>
              <a:rPr lang="en-GB" sz="1200" dirty="0" err="1">
                <a:solidFill>
                  <a:schemeClr val="bg1"/>
                </a:solidFill>
                <a:latin typeface="Courier New" panose="02070309020205020404" pitchFamily="49" charset="0"/>
                <a:cs typeface="Courier New" panose="02070309020205020404" pitchFamily="49" charset="0"/>
              </a:rPr>
              <a:t>auth.nas_port_type</a:t>
            </a:r>
            <a:r>
              <a:rPr lang="en-GB" sz="1200" dirty="0">
                <a:solidFill>
                  <a:schemeClr val="bg1"/>
                </a:solidFill>
                <a:latin typeface="Courier New" panose="02070309020205020404" pitchFamily="49" charset="0"/>
                <a:cs typeface="Courier New" panose="02070309020205020404" pitchFamily="49" charset="0"/>
              </a:rPr>
              <a:t> </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END AS Media, </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nads.name, </a:t>
            </a:r>
            <a:r>
              <a:rPr lang="en-GB" sz="1200" dirty="0" err="1">
                <a:solidFill>
                  <a:schemeClr val="bg1"/>
                </a:solidFill>
                <a:latin typeface="Courier New" panose="02070309020205020404" pitchFamily="49" charset="0"/>
                <a:cs typeface="Courier New" panose="02070309020205020404" pitchFamily="49" charset="0"/>
              </a:rPr>
              <a:t>auth.nad_ip</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nads.location</a:t>
            </a:r>
            <a:r>
              <a:rPr lang="en-GB" sz="1200" dirty="0">
                <a:solidFill>
                  <a:schemeClr val="bg1"/>
                </a:solidFill>
                <a:latin typeface="Courier New" panose="02070309020205020404" pitchFamily="49" charset="0"/>
                <a:cs typeface="Courier New" panose="02070309020205020404" pitchFamily="49" charset="0"/>
              </a:rPr>
              <a:t>,</a:t>
            </a:r>
            <a:br>
              <a:rPr lang="en-GB" sz="1200" dirty="0">
                <a:solidFill>
                  <a:schemeClr val="bg1"/>
                </a:solidFill>
                <a:latin typeface="Courier New" panose="02070309020205020404" pitchFamily="49" charset="0"/>
                <a:cs typeface="Courier New" panose="02070309020205020404" pitchFamily="49" charset="0"/>
              </a:rPr>
            </a:br>
            <a:r>
              <a:rPr lang="en-GB" sz="1200" dirty="0" err="1">
                <a:solidFill>
                  <a:schemeClr val="bg1"/>
                </a:solidFill>
                <a:latin typeface="Courier New" panose="02070309020205020404" pitchFamily="49" charset="0"/>
                <a:cs typeface="Courier New" panose="02070309020205020404" pitchFamily="49" charset="0"/>
              </a:rPr>
              <a:t>auth.nas_port_id</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auth.ssid</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auth.ap_name</a:t>
            </a:r>
            <a:r>
              <a:rPr lang="en-GB" sz="1200" dirty="0">
                <a:solidFill>
                  <a:schemeClr val="bg1"/>
                </a:solidFill>
                <a:latin typeface="Courier New" panose="02070309020205020404" pitchFamily="49" charset="0"/>
                <a:cs typeface="Courier New" panose="02070309020205020404" pitchFamily="49" charset="0"/>
              </a:rPr>
              <a:t>,</a:t>
            </a:r>
            <a:br>
              <a:rPr lang="en-GB" sz="1200" dirty="0">
                <a:solidFill>
                  <a:schemeClr val="bg1"/>
                </a:solidFill>
                <a:latin typeface="Courier New" panose="02070309020205020404" pitchFamily="49" charset="0"/>
                <a:cs typeface="Courier New" panose="02070309020205020404" pitchFamily="49" charset="0"/>
              </a:rPr>
            </a:br>
            <a:r>
              <a:rPr lang="en-GB" sz="1200" dirty="0" err="1">
                <a:solidFill>
                  <a:schemeClr val="bg1"/>
                </a:solidFill>
                <a:latin typeface="Courier New" panose="02070309020205020404" pitchFamily="49" charset="0"/>
                <a:cs typeface="Courier New" panose="02070309020205020404" pitchFamily="49" charset="0"/>
              </a:rPr>
              <a:t>endpoints.device_category</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endpoints.device_family</a:t>
            </a:r>
            <a:r>
              <a:rPr lang="en-GB" sz="1200" dirty="0">
                <a:solidFill>
                  <a:schemeClr val="bg1"/>
                </a:solidFill>
                <a:latin typeface="Courier New" panose="02070309020205020404" pitchFamily="49" charset="0"/>
                <a:cs typeface="Courier New" panose="02070309020205020404" pitchFamily="49" charset="0"/>
              </a:rPr>
              <a:t> </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FROM </a:t>
            </a:r>
            <a:r>
              <a:rPr lang="en-GB" sz="1200" dirty="0" err="1">
                <a:solidFill>
                  <a:schemeClr val="bg1"/>
                </a:solidFill>
                <a:latin typeface="Courier New" panose="02070309020205020404" pitchFamily="49" charset="0"/>
                <a:cs typeface="Courier New" panose="02070309020205020404" pitchFamily="49" charset="0"/>
              </a:rPr>
              <a:t>public.auth</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JOIN </a:t>
            </a:r>
            <a:r>
              <a:rPr lang="en-GB" sz="1200" dirty="0" err="1">
                <a:solidFill>
                  <a:schemeClr val="bg1"/>
                </a:solidFill>
                <a:latin typeface="Courier New" panose="02070309020205020404" pitchFamily="49" charset="0"/>
                <a:cs typeface="Courier New" panose="02070309020205020404" pitchFamily="49" charset="0"/>
              </a:rPr>
              <a:t>nads</a:t>
            </a:r>
            <a:r>
              <a:rPr lang="en-GB" sz="1200" dirty="0">
                <a:solidFill>
                  <a:schemeClr val="bg1"/>
                </a:solidFill>
                <a:latin typeface="Courier New" panose="02070309020205020404" pitchFamily="49" charset="0"/>
                <a:cs typeface="Courier New" panose="02070309020205020404" pitchFamily="49" charset="0"/>
              </a:rPr>
              <a:t> ON </a:t>
            </a:r>
            <a:r>
              <a:rPr lang="en-GB" sz="1200" dirty="0" err="1">
                <a:solidFill>
                  <a:schemeClr val="bg1"/>
                </a:solidFill>
                <a:latin typeface="Courier New" panose="02070309020205020404" pitchFamily="49" charset="0"/>
                <a:cs typeface="Courier New" panose="02070309020205020404" pitchFamily="49" charset="0"/>
              </a:rPr>
              <a:t>auth.nad_ip</a:t>
            </a:r>
            <a:r>
              <a:rPr lang="en-GB" sz="1200" dirty="0">
                <a:solidFill>
                  <a:schemeClr val="bg1"/>
                </a:solidFill>
                <a:latin typeface="Courier New" panose="02070309020205020404" pitchFamily="49" charset="0"/>
                <a:cs typeface="Courier New" panose="02070309020205020404" pitchFamily="49" charset="0"/>
              </a:rPr>
              <a:t> = </a:t>
            </a:r>
            <a:r>
              <a:rPr lang="en-GB" sz="1200" dirty="0" err="1">
                <a:solidFill>
                  <a:schemeClr val="bg1"/>
                </a:solidFill>
                <a:latin typeface="Courier New" panose="02070309020205020404" pitchFamily="49" charset="0"/>
                <a:cs typeface="Courier New" panose="02070309020205020404" pitchFamily="49" charset="0"/>
              </a:rPr>
              <a:t>nads.ip</a:t>
            </a:r>
            <a:r>
              <a:rPr lang="en-GB" sz="1200" dirty="0">
                <a:solidFill>
                  <a:schemeClr val="bg1"/>
                </a:solidFill>
                <a:latin typeface="Courier New" panose="02070309020205020404" pitchFamily="49" charset="0"/>
                <a:cs typeface="Courier New" panose="02070309020205020404" pitchFamily="49" charset="0"/>
              </a:rPr>
              <a:t> </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JOIN endpoints ON auth.mac = endpoints.mac</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JOIN </a:t>
            </a:r>
            <a:r>
              <a:rPr lang="en-GB" sz="1200" dirty="0" err="1">
                <a:solidFill>
                  <a:schemeClr val="bg1"/>
                </a:solidFill>
                <a:latin typeface="Courier New" panose="02070309020205020404" pitchFamily="49" charset="0"/>
                <a:cs typeface="Courier New" panose="02070309020205020404" pitchFamily="49" charset="0"/>
              </a:rPr>
              <a:t>cppm_error_codes</a:t>
            </a:r>
            <a:r>
              <a:rPr lang="en-GB" sz="1200" dirty="0">
                <a:solidFill>
                  <a:schemeClr val="bg1"/>
                </a:solidFill>
                <a:latin typeface="Courier New" panose="02070309020205020404" pitchFamily="49" charset="0"/>
                <a:cs typeface="Courier New" panose="02070309020205020404" pitchFamily="49" charset="0"/>
              </a:rPr>
              <a:t> ON </a:t>
            </a:r>
            <a:r>
              <a:rPr lang="en-GB" sz="1200" dirty="0" err="1">
                <a:solidFill>
                  <a:schemeClr val="bg1"/>
                </a:solidFill>
                <a:latin typeface="Courier New" panose="02070309020205020404" pitchFamily="49" charset="0"/>
                <a:cs typeface="Courier New" panose="02070309020205020404" pitchFamily="49" charset="0"/>
              </a:rPr>
              <a:t>auth.error_code</a:t>
            </a:r>
            <a:r>
              <a:rPr lang="en-GB" sz="1200" dirty="0">
                <a:solidFill>
                  <a:schemeClr val="bg1"/>
                </a:solidFill>
                <a:latin typeface="Courier New" panose="02070309020205020404" pitchFamily="49" charset="0"/>
                <a:cs typeface="Courier New" panose="02070309020205020404" pitchFamily="49" charset="0"/>
              </a:rPr>
              <a:t> =</a:t>
            </a:r>
            <a:br>
              <a:rPr lang="en-GB" sz="1200" dirty="0">
                <a:solidFill>
                  <a:schemeClr val="bg1"/>
                </a:solidFill>
                <a:latin typeface="Courier New" panose="02070309020205020404" pitchFamily="49" charset="0"/>
                <a:cs typeface="Courier New" panose="02070309020205020404" pitchFamily="49" charset="0"/>
              </a:rPr>
            </a:br>
            <a:r>
              <a:rPr lang="en-GB" sz="1200" dirty="0" err="1">
                <a:solidFill>
                  <a:schemeClr val="bg1"/>
                </a:solidFill>
                <a:latin typeface="Courier New" panose="02070309020205020404" pitchFamily="49" charset="0"/>
                <a:cs typeface="Courier New" panose="02070309020205020404" pitchFamily="49" charset="0"/>
              </a:rPr>
              <a:t>cppm_error_codes.error_code</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WHERE </a:t>
            </a:r>
            <a:r>
              <a:rPr lang="en-GB" sz="1200" dirty="0" err="1">
                <a:solidFill>
                  <a:schemeClr val="bg1"/>
                </a:solidFill>
                <a:latin typeface="Courier New" panose="02070309020205020404" pitchFamily="49" charset="0"/>
                <a:cs typeface="Courier New" panose="02070309020205020404" pitchFamily="49" charset="0"/>
              </a:rPr>
              <a:t>auth.timestamp</a:t>
            </a:r>
            <a:r>
              <a:rPr lang="en-GB" sz="1200" dirty="0">
                <a:solidFill>
                  <a:schemeClr val="bg1"/>
                </a:solidFill>
                <a:latin typeface="Courier New" panose="02070309020205020404" pitchFamily="49" charset="0"/>
                <a:cs typeface="Courier New" panose="02070309020205020404" pitchFamily="49" charset="0"/>
              </a:rPr>
              <a:t> &gt; (</a:t>
            </a:r>
            <a:r>
              <a:rPr lang="en-GB" sz="1200" dirty="0" err="1">
                <a:solidFill>
                  <a:schemeClr val="bg1"/>
                </a:solidFill>
                <a:latin typeface="Courier New" panose="02070309020205020404" pitchFamily="49" charset="0"/>
                <a:cs typeface="Courier New" panose="02070309020205020404" pitchFamily="49" charset="0"/>
              </a:rPr>
              <a:t>current_date</a:t>
            </a:r>
            <a:r>
              <a:rPr lang="en-GB" sz="1200" dirty="0">
                <a:solidFill>
                  <a:schemeClr val="bg1"/>
                </a:solidFill>
                <a:latin typeface="Courier New" panose="02070309020205020404" pitchFamily="49" charset="0"/>
                <a:cs typeface="Courier New" panose="02070309020205020404" pitchFamily="49" charset="0"/>
              </a:rPr>
              <a:t> - interval '1' month) </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AND </a:t>
            </a:r>
            <a:r>
              <a:rPr lang="en-GB" sz="1200" dirty="0" err="1">
                <a:solidFill>
                  <a:schemeClr val="bg1"/>
                </a:solidFill>
                <a:latin typeface="Courier New" panose="02070309020205020404" pitchFamily="49" charset="0"/>
                <a:cs typeface="Courier New" panose="02070309020205020404" pitchFamily="49" charset="0"/>
              </a:rPr>
              <a:t>auth.service</a:t>
            </a:r>
            <a:r>
              <a:rPr lang="en-GB" sz="1200" dirty="0">
                <a:solidFill>
                  <a:schemeClr val="bg1"/>
                </a:solidFill>
                <a:latin typeface="Courier New" panose="02070309020205020404" pitchFamily="49" charset="0"/>
                <a:cs typeface="Courier New" panose="02070309020205020404" pitchFamily="49" charset="0"/>
              </a:rPr>
              <a:t> IS NULL</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GROUP BY auth.mac, </a:t>
            </a:r>
            <a:r>
              <a:rPr lang="en-GB" sz="1200" dirty="0" err="1">
                <a:solidFill>
                  <a:schemeClr val="bg1"/>
                </a:solidFill>
                <a:latin typeface="Courier New" panose="02070309020205020404" pitchFamily="49" charset="0"/>
                <a:cs typeface="Courier New" panose="02070309020205020404" pitchFamily="49" charset="0"/>
              </a:rPr>
              <a:t>auth.username</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auth.nas_port_type</a:t>
            </a:r>
            <a:r>
              <a:rPr lang="en-GB" sz="1200" dirty="0">
                <a:solidFill>
                  <a:schemeClr val="bg1"/>
                </a:solidFill>
                <a:latin typeface="Courier New" panose="02070309020205020404" pitchFamily="49" charset="0"/>
                <a:cs typeface="Courier New" panose="02070309020205020404" pitchFamily="49" charset="0"/>
              </a:rPr>
              <a:t>,</a:t>
            </a:r>
            <a:br>
              <a:rPr lang="en-GB" sz="1200" dirty="0">
                <a:solidFill>
                  <a:schemeClr val="bg1"/>
                </a:solidFill>
                <a:latin typeface="Courier New" panose="02070309020205020404" pitchFamily="49" charset="0"/>
                <a:cs typeface="Courier New" panose="02070309020205020404" pitchFamily="49" charset="0"/>
              </a:rPr>
            </a:br>
            <a:r>
              <a:rPr lang="en-GB" sz="1200" dirty="0" err="1">
                <a:solidFill>
                  <a:schemeClr val="bg1"/>
                </a:solidFill>
                <a:latin typeface="Courier New" panose="02070309020205020404" pitchFamily="49" charset="0"/>
                <a:cs typeface="Courier New" panose="02070309020205020404" pitchFamily="49" charset="0"/>
              </a:rPr>
              <a:t>cppm_error_codes.error_code_str</a:t>
            </a:r>
            <a:r>
              <a:rPr lang="en-GB" sz="1200" dirty="0">
                <a:solidFill>
                  <a:schemeClr val="bg1"/>
                </a:solidFill>
                <a:latin typeface="Courier New" panose="02070309020205020404" pitchFamily="49" charset="0"/>
                <a:cs typeface="Courier New" panose="02070309020205020404" pitchFamily="49" charset="0"/>
              </a:rPr>
              <a:t>, </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nads.name, </a:t>
            </a:r>
            <a:r>
              <a:rPr lang="en-GB" sz="1200" dirty="0" err="1">
                <a:solidFill>
                  <a:schemeClr val="bg1"/>
                </a:solidFill>
                <a:latin typeface="Courier New" panose="02070309020205020404" pitchFamily="49" charset="0"/>
                <a:cs typeface="Courier New" panose="02070309020205020404" pitchFamily="49" charset="0"/>
              </a:rPr>
              <a:t>auth.nad_ip</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nads.location</a:t>
            </a:r>
            <a:r>
              <a:rPr lang="en-GB" sz="1200" dirty="0">
                <a:solidFill>
                  <a:schemeClr val="bg1"/>
                </a:solidFill>
                <a:latin typeface="Courier New" panose="02070309020205020404" pitchFamily="49" charset="0"/>
                <a:cs typeface="Courier New" panose="02070309020205020404" pitchFamily="49" charset="0"/>
              </a:rPr>
              <a:t>, </a:t>
            </a:r>
            <a:br>
              <a:rPr lang="en-GB" sz="1200" dirty="0">
                <a:solidFill>
                  <a:schemeClr val="bg1"/>
                </a:solidFill>
                <a:latin typeface="Courier New" panose="02070309020205020404" pitchFamily="49" charset="0"/>
                <a:cs typeface="Courier New" panose="02070309020205020404" pitchFamily="49" charset="0"/>
              </a:rPr>
            </a:br>
            <a:r>
              <a:rPr lang="en-GB" sz="1200" dirty="0" err="1">
                <a:solidFill>
                  <a:schemeClr val="bg1"/>
                </a:solidFill>
                <a:latin typeface="Courier New" panose="02070309020205020404" pitchFamily="49" charset="0"/>
                <a:cs typeface="Courier New" panose="02070309020205020404" pitchFamily="49" charset="0"/>
              </a:rPr>
              <a:t>auth.nas_port_id</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auth.ssid</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auth.ap_name</a:t>
            </a:r>
            <a:r>
              <a:rPr lang="en-GB" sz="1200" dirty="0">
                <a:solidFill>
                  <a:schemeClr val="bg1"/>
                </a:solidFill>
                <a:latin typeface="Courier New" panose="02070309020205020404" pitchFamily="49" charset="0"/>
                <a:cs typeface="Courier New" panose="02070309020205020404" pitchFamily="49" charset="0"/>
              </a:rPr>
              <a:t>,</a:t>
            </a:r>
            <a:br>
              <a:rPr lang="en-GB" sz="1200" dirty="0">
                <a:solidFill>
                  <a:schemeClr val="bg1"/>
                </a:solidFill>
                <a:latin typeface="Courier New" panose="02070309020205020404" pitchFamily="49" charset="0"/>
                <a:cs typeface="Courier New" panose="02070309020205020404" pitchFamily="49" charset="0"/>
              </a:rPr>
            </a:br>
            <a:r>
              <a:rPr lang="en-GB" sz="1200" dirty="0" err="1">
                <a:solidFill>
                  <a:schemeClr val="bg1"/>
                </a:solidFill>
                <a:latin typeface="Courier New" panose="02070309020205020404" pitchFamily="49" charset="0"/>
                <a:cs typeface="Courier New" panose="02070309020205020404" pitchFamily="49" charset="0"/>
              </a:rPr>
              <a:t>endpoints.device_category</a:t>
            </a:r>
            <a:r>
              <a:rPr lang="en-GB" sz="1200" dirty="0">
                <a:solidFill>
                  <a:schemeClr val="bg1"/>
                </a:solidFill>
                <a:latin typeface="Courier New" panose="02070309020205020404" pitchFamily="49" charset="0"/>
                <a:cs typeface="Courier New" panose="02070309020205020404" pitchFamily="49" charset="0"/>
              </a:rPr>
              <a:t>, </a:t>
            </a:r>
            <a:r>
              <a:rPr lang="en-GB" sz="1200" dirty="0" err="1">
                <a:solidFill>
                  <a:schemeClr val="bg1"/>
                </a:solidFill>
                <a:latin typeface="Courier New" panose="02070309020205020404" pitchFamily="49" charset="0"/>
                <a:cs typeface="Courier New" panose="02070309020205020404" pitchFamily="49" charset="0"/>
              </a:rPr>
              <a:t>endpoints.device_family</a:t>
            </a:r>
            <a:r>
              <a:rPr lang="en-GB" sz="1200" dirty="0">
                <a:solidFill>
                  <a:schemeClr val="bg1"/>
                </a:solidFill>
                <a:latin typeface="Courier New" panose="02070309020205020404" pitchFamily="49" charset="0"/>
                <a:cs typeface="Courier New" panose="02070309020205020404" pitchFamily="49" charset="0"/>
              </a:rPr>
              <a:t> </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ORDER BY Matches DESC</a:t>
            </a:r>
            <a:br>
              <a:rPr lang="en-GB" sz="1200" dirty="0">
                <a:solidFill>
                  <a:schemeClr val="bg1"/>
                </a:solidFill>
                <a:latin typeface="Courier New" panose="02070309020205020404" pitchFamily="49" charset="0"/>
                <a:cs typeface="Courier New" panose="02070309020205020404" pitchFamily="49" charset="0"/>
              </a:rPr>
            </a:br>
            <a:r>
              <a:rPr lang="en-GB" sz="1200" dirty="0">
                <a:solidFill>
                  <a:schemeClr val="bg1"/>
                </a:solidFill>
                <a:latin typeface="Courier New" panose="02070309020205020404" pitchFamily="49" charset="0"/>
                <a:cs typeface="Courier New" panose="02070309020205020404" pitchFamily="49" charset="0"/>
              </a:rPr>
              <a:t>LIMIT 10</a:t>
            </a:r>
            <a:endParaRPr lang="en-US" sz="1200" dirty="0">
              <a:solidFill>
                <a:schemeClr val="bg1"/>
              </a:solidFill>
              <a:latin typeface="Courier New" panose="02070309020205020404" pitchFamily="49" charset="0"/>
              <a:cs typeface="Courier New" panose="02070309020205020404" pitchFamily="49" charset="0"/>
            </a:endParaRPr>
          </a:p>
          <a:p>
            <a:endParaRPr lang="en-GB" dirty="0"/>
          </a:p>
        </p:txBody>
      </p:sp>
    </p:spTree>
    <p:extLst>
      <p:ext uri="{BB962C8B-B14F-4D97-AF65-F5344CB8AC3E}">
        <p14:creationId xmlns:p14="http://schemas.microsoft.com/office/powerpoint/2010/main" val="33833804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SELECT </a:t>
            </a:r>
            <a:r>
              <a:rPr lang="en-GB" sz="1200" kern="1200" dirty="0" err="1">
                <a:solidFill>
                  <a:schemeClr val="tx1"/>
                </a:solidFill>
                <a:effectLst/>
                <a:latin typeface="+mn-lt"/>
                <a:ea typeface="+mn-ea"/>
                <a:cs typeface="+mn-cs"/>
              </a:rPr>
              <a:t>auth.timestamp</a:t>
            </a:r>
            <a:r>
              <a:rPr lang="en-GB" sz="1200" kern="1200" dirty="0">
                <a:solidFill>
                  <a:schemeClr val="tx1"/>
                </a:solidFill>
                <a:effectLst/>
                <a:latin typeface="+mn-lt"/>
                <a:ea typeface="+mn-ea"/>
                <a:cs typeface="+mn-cs"/>
              </a:rPr>
              <a:t>, auth.mac, </a:t>
            </a:r>
            <a:r>
              <a:rPr lang="en-GB" sz="1200" kern="1200" dirty="0" err="1">
                <a:solidFill>
                  <a:schemeClr val="tx1"/>
                </a:solidFill>
                <a:effectLst/>
                <a:latin typeface="+mn-lt"/>
                <a:ea typeface="+mn-ea"/>
                <a:cs typeface="+mn-cs"/>
              </a:rPr>
              <a:t>auth.username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auth.auth_method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auth.auth_status</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CASE 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='19' THEN 'Wireless'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='15' THEN 'Wired'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='05' THEN 'VPN'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ELSE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END AS Media,</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auth.nas_identifier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auth.nas_port_id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auth.service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cppm_error_codes.error_code_str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t>
            </a:r>
            <a:r>
              <a:rPr lang="en-GB" sz="1200" kern="1200" dirty="0" err="1">
                <a:solidFill>
                  <a:schemeClr val="tx1"/>
                </a:solidFill>
                <a:effectLst/>
                <a:latin typeface="+mn-lt"/>
                <a:ea typeface="+mn-ea"/>
                <a:cs typeface="+mn-cs"/>
              </a:rPr>
              <a:t>public.auth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JOIN </a:t>
            </a:r>
            <a:r>
              <a:rPr lang="en-GB" sz="1200" kern="1200" dirty="0" err="1">
                <a:solidFill>
                  <a:schemeClr val="tx1"/>
                </a:solidFill>
                <a:effectLst/>
                <a:latin typeface="+mn-lt"/>
                <a:ea typeface="+mn-ea"/>
                <a:cs typeface="+mn-cs"/>
              </a:rPr>
              <a:t>nads</a:t>
            </a:r>
            <a:r>
              <a:rPr lang="en-GB" sz="1200" kern="1200" dirty="0">
                <a:solidFill>
                  <a:schemeClr val="tx1"/>
                </a:solidFill>
                <a:effectLst/>
                <a:latin typeface="+mn-lt"/>
                <a:ea typeface="+mn-ea"/>
                <a:cs typeface="+mn-cs"/>
              </a:rPr>
              <a:t> ON </a:t>
            </a: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nads.ip</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JOIN endpoints ON auth.mac = endpoints.mac</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JOIN </a:t>
            </a:r>
            <a:r>
              <a:rPr lang="en-GB" sz="1200" kern="1200" dirty="0" err="1">
                <a:solidFill>
                  <a:schemeClr val="tx1"/>
                </a:solidFill>
                <a:effectLst/>
                <a:latin typeface="+mn-lt"/>
                <a:ea typeface="+mn-ea"/>
                <a:cs typeface="+mn-cs"/>
              </a:rPr>
              <a:t>cppm_error_codes</a:t>
            </a:r>
            <a:r>
              <a:rPr lang="en-GB" sz="1200" kern="1200" dirty="0">
                <a:solidFill>
                  <a:schemeClr val="tx1"/>
                </a:solidFill>
                <a:effectLst/>
                <a:latin typeface="+mn-lt"/>
                <a:ea typeface="+mn-ea"/>
                <a:cs typeface="+mn-cs"/>
              </a:rPr>
              <a:t> ON </a:t>
            </a:r>
            <a:r>
              <a:rPr lang="en-GB" sz="1200" kern="1200" dirty="0" err="1">
                <a:solidFill>
                  <a:schemeClr val="tx1"/>
                </a:solidFill>
                <a:effectLst/>
                <a:latin typeface="+mn-lt"/>
                <a:ea typeface="+mn-ea"/>
                <a:cs typeface="+mn-cs"/>
              </a:rPr>
              <a:t>auth.error_code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cppm_error_codes.error_code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WHERE auth.mac='e8393591ae90'</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ORDER BY </a:t>
            </a:r>
            <a:r>
              <a:rPr lang="en-GB" sz="1200" kern="1200" dirty="0" err="1">
                <a:solidFill>
                  <a:schemeClr val="tx1"/>
                </a:solidFill>
                <a:effectLst/>
                <a:latin typeface="+mn-lt"/>
                <a:ea typeface="+mn-ea"/>
                <a:cs typeface="+mn-cs"/>
              </a:rPr>
              <a:t>session_id</a:t>
            </a:r>
            <a:r>
              <a:rPr lang="en-GB" sz="1200" kern="1200" dirty="0">
                <a:solidFill>
                  <a:schemeClr val="tx1"/>
                </a:solidFill>
                <a:effectLst/>
                <a:latin typeface="+mn-lt"/>
                <a:ea typeface="+mn-ea"/>
                <a:cs typeface="+mn-cs"/>
              </a:rPr>
              <a:t> ASC LIMIT 100</a:t>
            </a:r>
            <a:endParaRPr lang="en-US" sz="120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11529394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SELECT count(*) AS Failed, auth.mac, </a:t>
            </a:r>
            <a:r>
              <a:rPr lang="en-GB" sz="1200" kern="1200" dirty="0" err="1">
                <a:solidFill>
                  <a:schemeClr val="tx1"/>
                </a:solidFill>
                <a:effectLst/>
                <a:latin typeface="+mn-lt"/>
                <a:ea typeface="+mn-ea"/>
                <a:cs typeface="+mn-cs"/>
              </a:rPr>
              <a:t>auth.service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CASE 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='19' THEN 'Wireless'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='15' THEN 'Wired'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='05' THEN 'VPN'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ELSE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END AS Media,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nads.name, </a:t>
            </a: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nads.location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auth.nas_port_id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auth.ssid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auth.ap_name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cppm_error_codes.error_code_str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t>
            </a:r>
            <a:r>
              <a:rPr lang="en-GB" sz="1200" kern="1200" dirty="0" err="1">
                <a:solidFill>
                  <a:schemeClr val="tx1"/>
                </a:solidFill>
                <a:effectLst/>
                <a:latin typeface="+mn-lt"/>
                <a:ea typeface="+mn-ea"/>
                <a:cs typeface="+mn-cs"/>
              </a:rPr>
              <a:t>public.auth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JOIN </a:t>
            </a:r>
            <a:r>
              <a:rPr lang="en-GB" sz="1200" kern="1200" dirty="0" err="1">
                <a:solidFill>
                  <a:schemeClr val="tx1"/>
                </a:solidFill>
                <a:effectLst/>
                <a:latin typeface="+mn-lt"/>
                <a:ea typeface="+mn-ea"/>
                <a:cs typeface="+mn-cs"/>
              </a:rPr>
              <a:t>nads</a:t>
            </a:r>
            <a:r>
              <a:rPr lang="en-GB" sz="1200" kern="1200" dirty="0">
                <a:solidFill>
                  <a:schemeClr val="tx1"/>
                </a:solidFill>
                <a:effectLst/>
                <a:latin typeface="+mn-lt"/>
                <a:ea typeface="+mn-ea"/>
                <a:cs typeface="+mn-cs"/>
              </a:rPr>
              <a:t> ON </a:t>
            </a: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nads.ip</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JOIN </a:t>
            </a:r>
            <a:r>
              <a:rPr lang="en-GB" sz="1200" kern="1200" dirty="0" err="1">
                <a:solidFill>
                  <a:schemeClr val="tx1"/>
                </a:solidFill>
                <a:effectLst/>
                <a:latin typeface="+mn-lt"/>
                <a:ea typeface="+mn-ea"/>
                <a:cs typeface="+mn-cs"/>
              </a:rPr>
              <a:t>cppm_error_codes</a:t>
            </a:r>
            <a:r>
              <a:rPr lang="en-GB" sz="1200" kern="1200" dirty="0">
                <a:solidFill>
                  <a:schemeClr val="tx1"/>
                </a:solidFill>
                <a:effectLst/>
                <a:latin typeface="+mn-lt"/>
                <a:ea typeface="+mn-ea"/>
                <a:cs typeface="+mn-cs"/>
              </a:rPr>
              <a:t> ON </a:t>
            </a:r>
            <a:r>
              <a:rPr lang="en-GB" sz="1200" kern="1200" dirty="0" err="1">
                <a:solidFill>
                  <a:schemeClr val="tx1"/>
                </a:solidFill>
                <a:effectLst/>
                <a:latin typeface="+mn-lt"/>
                <a:ea typeface="+mn-ea"/>
                <a:cs typeface="+mn-cs"/>
              </a:rPr>
              <a:t>auth.error_code</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cppm_error_codes.error_code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WHERE </a:t>
            </a:r>
            <a:r>
              <a:rPr lang="en-GB" sz="1200" kern="1200" dirty="0" err="1">
                <a:solidFill>
                  <a:schemeClr val="tx1"/>
                </a:solidFill>
                <a:effectLst/>
                <a:latin typeface="+mn-lt"/>
                <a:ea typeface="+mn-ea"/>
                <a:cs typeface="+mn-cs"/>
              </a:rPr>
              <a:t>auth.timestamp</a:t>
            </a:r>
            <a:r>
              <a:rPr lang="en-GB" sz="1200" kern="1200" dirty="0">
                <a:solidFill>
                  <a:schemeClr val="tx1"/>
                </a:solidFill>
                <a:effectLst/>
                <a:latin typeface="+mn-lt"/>
                <a:ea typeface="+mn-ea"/>
                <a:cs typeface="+mn-cs"/>
              </a:rPr>
              <a:t> &gt; (</a:t>
            </a:r>
            <a:r>
              <a:rPr lang="en-GB" sz="1200" kern="1200" dirty="0" err="1">
                <a:solidFill>
                  <a:schemeClr val="tx1"/>
                </a:solidFill>
                <a:effectLst/>
                <a:latin typeface="+mn-lt"/>
                <a:ea typeface="+mn-ea"/>
                <a:cs typeface="+mn-cs"/>
              </a:rPr>
              <a:t>current_date</a:t>
            </a:r>
            <a:r>
              <a:rPr lang="en-GB" sz="1200" kern="1200" dirty="0">
                <a:solidFill>
                  <a:schemeClr val="tx1"/>
                </a:solidFill>
                <a:effectLst/>
                <a:latin typeface="+mn-lt"/>
                <a:ea typeface="+mn-ea"/>
                <a:cs typeface="+mn-cs"/>
              </a:rPr>
              <a:t> - interval '1' month)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a:t>
            </a:r>
            <a:r>
              <a:rPr lang="en-GB" sz="1200" kern="1200" dirty="0" err="1">
                <a:solidFill>
                  <a:schemeClr val="tx1"/>
                </a:solidFill>
                <a:effectLst/>
                <a:latin typeface="+mn-lt"/>
                <a:ea typeface="+mn-ea"/>
                <a:cs typeface="+mn-cs"/>
              </a:rPr>
              <a:t>auth.error_code</a:t>
            </a:r>
            <a:r>
              <a:rPr lang="en-GB" sz="1200" kern="1200" dirty="0">
                <a:solidFill>
                  <a:schemeClr val="tx1"/>
                </a:solidFill>
                <a:effectLst/>
                <a:latin typeface="+mn-lt"/>
                <a:ea typeface="+mn-ea"/>
                <a:cs typeface="+mn-cs"/>
              </a:rPr>
              <a:t> != 0</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GROUP BY auth.mac,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 nads.name,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nads.location</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auth.nas_port_id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auth.ssid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auth.ap_name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error_code_str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auth.service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ORDER BY Failed DESC</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LIMIT 10</a:t>
            </a:r>
            <a:endParaRPr lang="en-US" sz="120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681300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SELECT count(*) AS Success, auth.mac, </a:t>
            </a:r>
            <a:r>
              <a:rPr lang="en-GB" sz="1200" kern="1200" dirty="0" err="1">
                <a:solidFill>
                  <a:schemeClr val="tx1"/>
                </a:solidFill>
                <a:effectLst/>
                <a:latin typeface="+mn-lt"/>
                <a:ea typeface="+mn-ea"/>
                <a:cs typeface="+mn-cs"/>
              </a:rPr>
              <a:t>auth.service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CASE 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='19' THEN 'Wireless'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='15' THEN 'Wired'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='05' THEN 'VPN'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ELSE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END AS Media,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nads.name, </a:t>
            </a: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nads.location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auth.nas_port_id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auth.ssid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auth.ap_name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endpoints.device_category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endpoints.device_family</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t>
            </a:r>
            <a:r>
              <a:rPr lang="en-GB" sz="1200" kern="1200" dirty="0" err="1">
                <a:solidFill>
                  <a:schemeClr val="tx1"/>
                </a:solidFill>
                <a:effectLst/>
                <a:latin typeface="+mn-lt"/>
                <a:ea typeface="+mn-ea"/>
                <a:cs typeface="+mn-cs"/>
              </a:rPr>
              <a:t>public.auth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JOIN </a:t>
            </a:r>
            <a:r>
              <a:rPr lang="en-GB" sz="1200" kern="1200" dirty="0" err="1">
                <a:solidFill>
                  <a:schemeClr val="tx1"/>
                </a:solidFill>
                <a:effectLst/>
                <a:latin typeface="+mn-lt"/>
                <a:ea typeface="+mn-ea"/>
                <a:cs typeface="+mn-cs"/>
              </a:rPr>
              <a:t>nads</a:t>
            </a:r>
            <a:r>
              <a:rPr lang="en-GB" sz="1200" kern="1200" dirty="0">
                <a:solidFill>
                  <a:schemeClr val="tx1"/>
                </a:solidFill>
                <a:effectLst/>
                <a:latin typeface="+mn-lt"/>
                <a:ea typeface="+mn-ea"/>
                <a:cs typeface="+mn-cs"/>
              </a:rPr>
              <a:t> ON </a:t>
            </a: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nads.ip</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JOIN endpoints ON auth.mac = endpoints.mac</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WHERE </a:t>
            </a:r>
            <a:r>
              <a:rPr lang="en-GB" sz="1200" kern="1200" dirty="0" err="1">
                <a:solidFill>
                  <a:schemeClr val="tx1"/>
                </a:solidFill>
                <a:effectLst/>
                <a:latin typeface="+mn-lt"/>
                <a:ea typeface="+mn-ea"/>
                <a:cs typeface="+mn-cs"/>
              </a:rPr>
              <a:t>auth.timestamp</a:t>
            </a:r>
            <a:r>
              <a:rPr lang="en-GB" sz="1200" kern="1200" dirty="0">
                <a:solidFill>
                  <a:schemeClr val="tx1"/>
                </a:solidFill>
                <a:effectLst/>
                <a:latin typeface="+mn-lt"/>
                <a:ea typeface="+mn-ea"/>
                <a:cs typeface="+mn-cs"/>
              </a:rPr>
              <a:t> &gt; (</a:t>
            </a:r>
            <a:r>
              <a:rPr lang="en-GB" sz="1200" kern="1200" dirty="0" err="1">
                <a:solidFill>
                  <a:schemeClr val="tx1"/>
                </a:solidFill>
                <a:effectLst/>
                <a:latin typeface="+mn-lt"/>
                <a:ea typeface="+mn-ea"/>
                <a:cs typeface="+mn-cs"/>
              </a:rPr>
              <a:t>current_date</a:t>
            </a:r>
            <a:r>
              <a:rPr lang="en-GB" sz="1200" kern="1200" dirty="0">
                <a:solidFill>
                  <a:schemeClr val="tx1"/>
                </a:solidFill>
                <a:effectLst/>
                <a:latin typeface="+mn-lt"/>
                <a:ea typeface="+mn-ea"/>
                <a:cs typeface="+mn-cs"/>
              </a:rPr>
              <a:t> - interval '1' month)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a:t>
            </a:r>
            <a:r>
              <a:rPr lang="en-GB" sz="1200" kern="1200" dirty="0" err="1">
                <a:solidFill>
                  <a:schemeClr val="tx1"/>
                </a:solidFill>
                <a:effectLst/>
                <a:latin typeface="+mn-lt"/>
                <a:ea typeface="+mn-ea"/>
                <a:cs typeface="+mn-cs"/>
              </a:rPr>
              <a:t>auth.error_code</a:t>
            </a:r>
            <a:r>
              <a:rPr lang="en-GB" sz="1200" kern="1200" dirty="0">
                <a:solidFill>
                  <a:schemeClr val="tx1"/>
                </a:solidFill>
                <a:effectLst/>
                <a:latin typeface="+mn-lt"/>
                <a:ea typeface="+mn-ea"/>
                <a:cs typeface="+mn-cs"/>
              </a:rPr>
              <a:t> = 0</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GROUP BY auth.mac, </a:t>
            </a:r>
            <a:r>
              <a:rPr lang="en-GB" sz="1200" kern="1200" dirty="0" err="1">
                <a:solidFill>
                  <a:schemeClr val="tx1"/>
                </a:solidFill>
                <a:effectLst/>
                <a:latin typeface="+mn-lt"/>
                <a:ea typeface="+mn-ea"/>
                <a:cs typeface="+mn-cs"/>
              </a:rPr>
              <a:t>auth.nas_port_type</a:t>
            </a:r>
            <a:r>
              <a:rPr lang="en-GB" sz="1200" kern="1200" dirty="0">
                <a:solidFill>
                  <a:schemeClr val="tx1"/>
                </a:solidFill>
                <a:effectLst/>
                <a:latin typeface="+mn-lt"/>
                <a:ea typeface="+mn-ea"/>
                <a:cs typeface="+mn-cs"/>
              </a:rPr>
              <a:t>, nads.name,</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auth.nad_ip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nads.location</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auth.nas_port_id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auth.ssid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auth.ap_name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auth.service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endpoints.device_category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endpoints.device_family</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ORDER BY Success DESC</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LIMIT 10</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3513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dirty="0"/>
              <a:t>Data from a variety of sources show</a:t>
            </a:r>
            <a:r>
              <a:rPr lang="en-US" sz="1000" b="0" baseline="0" dirty="0"/>
              <a:t> that i</a:t>
            </a:r>
            <a:r>
              <a:rPr lang="en-US" sz="1000" b="0" dirty="0"/>
              <a:t>ncreasing numbers of vulnerabilities in IT </a:t>
            </a:r>
            <a:r>
              <a:rPr lang="en-US" sz="1000" dirty="0"/>
              <a:t>infrastructure</a:t>
            </a:r>
            <a:r>
              <a:rPr lang="en-US" sz="1000" b="0" baseline="0" dirty="0"/>
              <a:t> </a:t>
            </a:r>
            <a:r>
              <a:rPr lang="en-US" sz="1000" b="0" dirty="0"/>
              <a:t>are</a:t>
            </a:r>
            <a:r>
              <a:rPr lang="en-US" sz="1000" b="0" baseline="0" dirty="0"/>
              <a:t> putting businesses and their data at significant risk.</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r>
              <a:rPr lang="en-US" sz="1000" b="0" baseline="0" dirty="0"/>
              <a:t>Bring your own device (or: "BYOD"), cloud applications, and wireless mobility all converge to blur the concept of a "traditional perimeter" around the network – creating challenges to enterprise security -- controlling who can get on the network and what they are entitled to do.</a:t>
            </a:r>
          </a:p>
          <a:p>
            <a:pPr marL="0" marR="0" indent="0" algn="l" defTabSz="1097280" rtl="0" eaLnBrk="1" fontAlgn="auto" latinLnBrk="0" hangingPunct="1">
              <a:lnSpc>
                <a:spcPct val="90000"/>
              </a:lnSpc>
              <a:spcBef>
                <a:spcPts val="720"/>
              </a:spcBef>
              <a:spcAft>
                <a:spcPts val="0"/>
              </a:spcAft>
              <a:buClrTx/>
              <a:buSzPct val="25000"/>
              <a:buFont typeface="Arial" panose="020B0604020202020204" pitchFamily="34" charset="0"/>
              <a:buNone/>
              <a:tabLst/>
              <a:defRPr/>
            </a:pPr>
            <a:endParaRPr lang="en-US" sz="1000" b="0" dirty="0"/>
          </a:p>
          <a:p>
            <a:pPr marL="0" indent="0">
              <a:lnSpc>
                <a:spcPct val="90000"/>
              </a:lnSpc>
              <a:buNone/>
              <a:defRPr/>
            </a:pPr>
            <a:r>
              <a:rPr lang="en-US" sz="1000" b="0" dirty="0"/>
              <a:t>And</a:t>
            </a:r>
            <a:r>
              <a:rPr lang="en-US" sz="1000" b="0" baseline="0" dirty="0"/>
              <a:t> the risks and v</a:t>
            </a:r>
            <a:r>
              <a:rPr lang="en-US" sz="1000" b="0" dirty="0"/>
              <a:t>ulnerabilities</a:t>
            </a:r>
            <a:r>
              <a:rPr lang="en-US" sz="1000" b="0" baseline="0" dirty="0"/>
              <a:t> are only </a:t>
            </a:r>
            <a:r>
              <a:rPr lang="en-US" sz="1000" b="0" u="sng" baseline="0" dirty="0"/>
              <a:t>increasing</a:t>
            </a:r>
            <a:r>
              <a:rPr lang="en-US" sz="1000" b="0" baseline="0" dirty="0"/>
              <a:t>, as organizations </a:t>
            </a:r>
            <a:r>
              <a:rPr lang="en-US" sz="1000" b="0" dirty="0"/>
              <a:t>embrace the use of</a:t>
            </a:r>
            <a:r>
              <a:rPr lang="en-US" sz="1000" b="0" baseline="0" dirty="0"/>
              <a:t> </a:t>
            </a:r>
            <a:r>
              <a:rPr lang="en-US" sz="1000" b="0" dirty="0"/>
              <a:t>IOT devices</a:t>
            </a:r>
            <a:r>
              <a:rPr lang="en-US" sz="1000" dirty="0"/>
              <a:t>. Most of these devices </a:t>
            </a:r>
            <a:r>
              <a:rPr lang="en-US" sz="1000" b="0" dirty="0"/>
              <a:t>don't utilize any standard set of security defenses and are rarely subjected to security testing or proactive control.</a:t>
            </a:r>
            <a:endParaRPr lang="en-US" sz="1000" b="0" dirty="0">
              <a:cs typeface="Arial"/>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14</a:t>
            </a:fld>
            <a:endParaRPr lang="en-US">
              <a:solidFill>
                <a:prstClr val="black"/>
              </a:solidFill>
              <a:latin typeface="Arial"/>
            </a:endParaRPr>
          </a:p>
        </p:txBody>
      </p:sp>
    </p:spTree>
    <p:extLst>
      <p:ext uri="{BB962C8B-B14F-4D97-AF65-F5344CB8AC3E}">
        <p14:creationId xmlns:p14="http://schemas.microsoft.com/office/powerpoint/2010/main" val="2607436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50.jp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50.jp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37.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jp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3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tags" Target="../tags/tag26.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custDataLst>
              <p:tags r:id="rId2"/>
            </p:custDataLst>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custDataLst>
              <p:tags r:id="rId3"/>
            </p:custDataLst>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7168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rang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232374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2435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414428"/>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26822"/>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35985"/>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609442" y="426771"/>
            <a:ext cx="10969943" cy="852364"/>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87701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48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01412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984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90601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66050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3490542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2"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Tree>
    <p:extLst>
      <p:ext uri="{BB962C8B-B14F-4D97-AF65-F5344CB8AC3E}">
        <p14:creationId xmlns:p14="http://schemas.microsoft.com/office/powerpoint/2010/main" val="104967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1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5"/>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99233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Dark Lef Third">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361244" y="-118937"/>
            <a:ext cx="10119360"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3" name="Rectangle 2"/>
          <p:cNvSpPr/>
          <p:nvPr userDrawn="1"/>
        </p:nvSpPr>
        <p:spPr>
          <a:xfrm>
            <a:off x="0" y="1028700"/>
            <a:ext cx="4059936"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11016498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Rectangle 5"/>
          <p:cNvSpPr/>
          <p:nvPr userDrawn="1"/>
        </p:nvSpPr>
        <p:spPr>
          <a:xfrm>
            <a:off x="6096000" y="1028700"/>
            <a:ext cx="6096000"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itle 3"/>
          <p:cNvSpPr>
            <a:spLocks noGrp="1"/>
          </p:cNvSpPr>
          <p:nvPr>
            <p:ph type="title"/>
          </p:nvPr>
        </p:nvSpPr>
        <p:spPr>
          <a:xfrm>
            <a:off x="474132" y="365763"/>
            <a:ext cx="10119360" cy="969433"/>
          </a:xfrm>
        </p:spPr>
        <p:txBody>
          <a:bodyPr/>
          <a:lstStyle/>
          <a:p>
            <a:r>
              <a:rPr lang="en-US"/>
              <a:t>Click to edit Master title style</a:t>
            </a:r>
          </a:p>
        </p:txBody>
      </p:sp>
      <p:sp>
        <p:nvSpPr>
          <p:cNvPr id="5" name="Footer Placeholder 8"/>
          <p:cNvSpPr>
            <a:spLocks noGrp="1"/>
          </p:cNvSpPr>
          <p:nvPr>
            <p:ph type="ftr" sz="quarter" idx="3"/>
          </p:nvPr>
        </p:nvSpPr>
        <p:spPr>
          <a:xfrm>
            <a:off x="505884" y="6415619"/>
            <a:ext cx="5242560" cy="364067"/>
          </a:xfrm>
          <a:prstGeom prst="rect">
            <a:avLst/>
          </a:prstGeom>
        </p:spPr>
        <p:txBody>
          <a:bodyPr vert="horz" lIns="0" tIns="0" rIns="0" bIns="45720" rtlCol="0" anchor="ctr"/>
          <a:lstStyle>
            <a:lvl1pPr algn="l">
              <a:defRPr sz="800">
                <a:solidFill>
                  <a:schemeClr val="tx1">
                    <a:tint val="75000"/>
                  </a:schemeClr>
                </a:solidFill>
                <a:latin typeface="+mn-lt"/>
                <a:ea typeface="MS PGothic" charset="0"/>
                <a:cs typeface="MS PGothic" charset="0"/>
              </a:defRPr>
            </a:lvl1pPr>
          </a:lstStyle>
          <a:p>
            <a:pPr>
              <a:defRPr/>
            </a:pPr>
            <a:endParaRPr lang="en-US" dirty="0">
              <a:solidFill>
                <a:prstClr val="black">
                  <a:tint val="75000"/>
                </a:prstClr>
              </a:solidFill>
            </a:endParaRPr>
          </a:p>
        </p:txBody>
      </p:sp>
      <p:pic>
        <p:nvPicPr>
          <p:cNvPr id="8" name="image18.png"/>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2751949" y="3484215"/>
            <a:ext cx="878175" cy="878175"/>
          </a:xfrm>
          <a:prstGeom prst="rect">
            <a:avLst/>
          </a:prstGeom>
          <a:ln w="12700">
            <a:miter lim="400000"/>
          </a:ln>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5995" y="1034805"/>
            <a:ext cx="6096012" cy="5827788"/>
          </a:xfrm>
          <a:prstGeom prst="rect">
            <a:avLst/>
          </a:prstGeom>
        </p:spPr>
      </p:pic>
    </p:spTree>
    <p:extLst>
      <p:ext uri="{BB962C8B-B14F-4D97-AF65-F5344CB8AC3E}">
        <p14:creationId xmlns:p14="http://schemas.microsoft.com/office/powerpoint/2010/main" val="29301589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dirty="0"/>
          </a:p>
        </p:txBody>
      </p:sp>
      <p:sp>
        <p:nvSpPr>
          <p:cNvPr id="4" name="Text Placeholder 3"/>
          <p:cNvSpPr>
            <a:spLocks noGrp="1"/>
          </p:cNvSpPr>
          <p:nvPr>
            <p:ph type="body" sz="half" idx="2"/>
          </p:nvPr>
        </p:nvSpPr>
        <p:spPr bwMode="ltGray">
          <a:xfrm>
            <a:off x="7470616" y="1524000"/>
            <a:ext cx="4111784" cy="45720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29626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6096000" y="1028700"/>
            <a:ext cx="6096000"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itle 3"/>
          <p:cNvSpPr>
            <a:spLocks noGrp="1"/>
          </p:cNvSpPr>
          <p:nvPr>
            <p:ph type="title"/>
          </p:nvPr>
        </p:nvSpPr>
        <p:spPr>
          <a:xfrm>
            <a:off x="474132" y="365761"/>
            <a:ext cx="10119360" cy="969433"/>
          </a:xfrm>
        </p:spPr>
        <p:txBody>
          <a:bodyPr/>
          <a:lstStyle/>
          <a:p>
            <a:r>
              <a:rPr lang="en-US"/>
              <a:t>Click to edit Master title style</a:t>
            </a:r>
          </a:p>
        </p:txBody>
      </p:sp>
      <p:sp>
        <p:nvSpPr>
          <p:cNvPr id="5" name="Footer Placeholder 8"/>
          <p:cNvSpPr>
            <a:spLocks noGrp="1"/>
          </p:cNvSpPr>
          <p:nvPr>
            <p:ph type="ftr" sz="quarter" idx="3"/>
          </p:nvPr>
        </p:nvSpPr>
        <p:spPr>
          <a:xfrm>
            <a:off x="505884" y="6415617"/>
            <a:ext cx="5242560" cy="364067"/>
          </a:xfrm>
          <a:prstGeom prst="rect">
            <a:avLst/>
          </a:prstGeom>
        </p:spPr>
        <p:txBody>
          <a:bodyPr vert="horz" lIns="0" tIns="0" rIns="0" bIns="45720" rtlCol="0" anchor="ctr"/>
          <a:lstStyle>
            <a:lvl1pPr algn="l">
              <a:defRPr sz="800">
                <a:solidFill>
                  <a:schemeClr val="tx1">
                    <a:tint val="75000"/>
                  </a:schemeClr>
                </a:solidFill>
                <a:latin typeface="+mn-lt"/>
                <a:ea typeface="MS PGothic" charset="0"/>
                <a:cs typeface="MS PGothic" charset="0"/>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8405631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29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40812_HP_Brazil_10_Supplemental_I7V2760_original.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Title 4"/>
          <p:cNvSpPr>
            <a:spLocks noGrp="1"/>
          </p:cNvSpPr>
          <p:nvPr>
            <p:ph type="title" hasCustomPrompt="1"/>
          </p:nvPr>
        </p:nvSpPr>
        <p:spPr>
          <a:xfrm>
            <a:off x="610392" y="2209800"/>
            <a:ext cx="91432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4873048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tacey Fuller">
    <p:spTree>
      <p:nvGrpSpPr>
        <p:cNvPr id="1" name=""/>
        <p:cNvGrpSpPr/>
        <p:nvPr/>
      </p:nvGrpSpPr>
      <p:grpSpPr>
        <a:xfrm>
          <a:off x="0" y="0"/>
          <a:ext cx="0" cy="0"/>
          <a:chOff x="0" y="0"/>
          <a:chExt cx="0" cy="0"/>
        </a:xfrm>
      </p:grpSpPr>
      <p:sp>
        <p:nvSpPr>
          <p:cNvPr id="6" name="Rectangle 5"/>
          <p:cNvSpPr/>
          <p:nvPr userDrawn="1"/>
        </p:nvSpPr>
        <p:spPr>
          <a:xfrm>
            <a:off x="6096000" y="1273146"/>
            <a:ext cx="6096000" cy="6856948"/>
          </a:xfrm>
          <a:prstGeom prst="rect">
            <a:avLst/>
          </a:prstGeom>
          <a:solidFill>
            <a:schemeClr val="accent5">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image18.png"/>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2751949" y="3484215"/>
            <a:ext cx="878175" cy="878175"/>
          </a:xfrm>
          <a:prstGeom prst="rect">
            <a:avLst/>
          </a:prstGeom>
          <a:ln w="12700">
            <a:miter lim="400000"/>
          </a:ln>
        </p:spPr>
      </p:pic>
      <p:sp>
        <p:nvSpPr>
          <p:cNvPr id="9" name="Title Placeholder 1"/>
          <p:cNvSpPr>
            <a:spLocks noGrp="1"/>
          </p:cNvSpPr>
          <p:nvPr>
            <p:ph type="title"/>
          </p:nvPr>
        </p:nvSpPr>
        <p:spPr bwMode="auto">
          <a:xfrm>
            <a:off x="361244" y="-118937"/>
            <a:ext cx="10119360"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5995" y="1034805"/>
            <a:ext cx="6096012" cy="5827788"/>
          </a:xfrm>
          <a:prstGeom prst="rect">
            <a:avLst/>
          </a:prstGeom>
        </p:spPr>
      </p:pic>
    </p:spTree>
    <p:extLst>
      <p:ext uri="{BB962C8B-B14F-4D97-AF65-F5344CB8AC3E}">
        <p14:creationId xmlns:p14="http://schemas.microsoft.com/office/powerpoint/2010/main" val="36236975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47633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rang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1235338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693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8860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07736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2"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Tree>
    <p:extLst>
      <p:ext uri="{BB962C8B-B14F-4D97-AF65-F5344CB8AC3E}">
        <p14:creationId xmlns:p14="http://schemas.microsoft.com/office/powerpoint/2010/main" val="388391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6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5"/>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14421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Dark Lef Third">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361244" y="-118937"/>
            <a:ext cx="10119360"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3" name="Rectangle 2"/>
          <p:cNvSpPr/>
          <p:nvPr userDrawn="1"/>
        </p:nvSpPr>
        <p:spPr>
          <a:xfrm>
            <a:off x="0" y="1028700"/>
            <a:ext cx="4059936"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30105621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Rectangle 5"/>
          <p:cNvSpPr/>
          <p:nvPr userDrawn="1"/>
        </p:nvSpPr>
        <p:spPr>
          <a:xfrm>
            <a:off x="6096000" y="1028700"/>
            <a:ext cx="6096000"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itle 3"/>
          <p:cNvSpPr>
            <a:spLocks noGrp="1"/>
          </p:cNvSpPr>
          <p:nvPr>
            <p:ph type="title"/>
          </p:nvPr>
        </p:nvSpPr>
        <p:spPr>
          <a:xfrm>
            <a:off x="474132" y="365763"/>
            <a:ext cx="10119360" cy="969433"/>
          </a:xfrm>
        </p:spPr>
        <p:txBody>
          <a:bodyPr/>
          <a:lstStyle/>
          <a:p>
            <a:r>
              <a:rPr lang="en-US"/>
              <a:t>Click to edit Master title style</a:t>
            </a:r>
          </a:p>
        </p:txBody>
      </p:sp>
      <p:sp>
        <p:nvSpPr>
          <p:cNvPr id="5" name="Footer Placeholder 8"/>
          <p:cNvSpPr>
            <a:spLocks noGrp="1"/>
          </p:cNvSpPr>
          <p:nvPr>
            <p:ph type="ftr" sz="quarter" idx="3"/>
          </p:nvPr>
        </p:nvSpPr>
        <p:spPr>
          <a:xfrm>
            <a:off x="505884" y="6415619"/>
            <a:ext cx="5242560" cy="364067"/>
          </a:xfrm>
          <a:prstGeom prst="rect">
            <a:avLst/>
          </a:prstGeom>
        </p:spPr>
        <p:txBody>
          <a:bodyPr vert="horz" lIns="0" tIns="0" rIns="0" bIns="45720" rtlCol="0" anchor="ctr"/>
          <a:lstStyle>
            <a:lvl1pPr algn="l">
              <a:defRPr sz="800">
                <a:solidFill>
                  <a:schemeClr val="tx1">
                    <a:tint val="75000"/>
                  </a:schemeClr>
                </a:solidFill>
                <a:latin typeface="+mn-lt"/>
                <a:ea typeface="MS PGothic" charset="0"/>
                <a:cs typeface="MS PGothic" charset="0"/>
              </a:defRPr>
            </a:lvl1pPr>
          </a:lstStyle>
          <a:p>
            <a:pPr>
              <a:defRPr/>
            </a:pPr>
            <a:endParaRPr lang="en-US" dirty="0">
              <a:solidFill>
                <a:prstClr val="black">
                  <a:tint val="75000"/>
                </a:prstClr>
              </a:solidFill>
            </a:endParaRPr>
          </a:p>
        </p:txBody>
      </p:sp>
      <p:pic>
        <p:nvPicPr>
          <p:cNvPr id="8" name="image18.png"/>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2751949" y="3484215"/>
            <a:ext cx="878175" cy="878175"/>
          </a:xfrm>
          <a:prstGeom prst="rect">
            <a:avLst/>
          </a:prstGeom>
          <a:ln w="12700">
            <a:miter lim="400000"/>
          </a:ln>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5995" y="1034805"/>
            <a:ext cx="6096012" cy="5827788"/>
          </a:xfrm>
          <a:prstGeom prst="rect">
            <a:avLst/>
          </a:prstGeom>
        </p:spPr>
      </p:pic>
    </p:spTree>
    <p:extLst>
      <p:ext uri="{BB962C8B-B14F-4D97-AF65-F5344CB8AC3E}">
        <p14:creationId xmlns:p14="http://schemas.microsoft.com/office/powerpoint/2010/main" val="40951649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dirty="0"/>
          </a:p>
        </p:txBody>
      </p:sp>
      <p:sp>
        <p:nvSpPr>
          <p:cNvPr id="4" name="Text Placeholder 3"/>
          <p:cNvSpPr>
            <a:spLocks noGrp="1"/>
          </p:cNvSpPr>
          <p:nvPr>
            <p:ph type="body" sz="half" idx="2"/>
          </p:nvPr>
        </p:nvSpPr>
        <p:spPr bwMode="ltGray">
          <a:xfrm>
            <a:off x="7470616" y="1524000"/>
            <a:ext cx="4111784" cy="45720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76247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6096000" y="1028700"/>
            <a:ext cx="6096000"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itle 3"/>
          <p:cNvSpPr>
            <a:spLocks noGrp="1"/>
          </p:cNvSpPr>
          <p:nvPr>
            <p:ph type="title"/>
          </p:nvPr>
        </p:nvSpPr>
        <p:spPr>
          <a:xfrm>
            <a:off x="474132" y="365761"/>
            <a:ext cx="10119360" cy="969433"/>
          </a:xfrm>
        </p:spPr>
        <p:txBody>
          <a:bodyPr/>
          <a:lstStyle/>
          <a:p>
            <a:r>
              <a:rPr lang="en-US"/>
              <a:t>Click to edit Master title style</a:t>
            </a:r>
          </a:p>
        </p:txBody>
      </p:sp>
      <p:sp>
        <p:nvSpPr>
          <p:cNvPr id="5" name="Footer Placeholder 8"/>
          <p:cNvSpPr>
            <a:spLocks noGrp="1"/>
          </p:cNvSpPr>
          <p:nvPr>
            <p:ph type="ftr" sz="quarter" idx="3"/>
          </p:nvPr>
        </p:nvSpPr>
        <p:spPr>
          <a:xfrm>
            <a:off x="505884" y="6415617"/>
            <a:ext cx="5242560" cy="364067"/>
          </a:xfrm>
          <a:prstGeom prst="rect">
            <a:avLst/>
          </a:prstGeom>
        </p:spPr>
        <p:txBody>
          <a:bodyPr vert="horz" lIns="0" tIns="0" rIns="0" bIns="45720" rtlCol="0" anchor="ctr"/>
          <a:lstStyle>
            <a:lvl1pPr algn="l">
              <a:defRPr sz="800">
                <a:solidFill>
                  <a:schemeClr val="tx1">
                    <a:tint val="75000"/>
                  </a:schemeClr>
                </a:solidFill>
                <a:latin typeface="+mn-lt"/>
                <a:ea typeface="MS PGothic" charset="0"/>
                <a:cs typeface="MS PGothic" charset="0"/>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24145204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a:t>
            </a:r>
            <a:r>
              <a:rPr lang="en-US"/>
              <a:t>to add quoted person’s name, title, company</a:t>
            </a:r>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18680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29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40812_HP_Brazil_10_Supplemental_I7V2760_original.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Title 4"/>
          <p:cNvSpPr>
            <a:spLocks noGrp="1"/>
          </p:cNvSpPr>
          <p:nvPr>
            <p:ph type="title" hasCustomPrompt="1"/>
          </p:nvPr>
        </p:nvSpPr>
        <p:spPr>
          <a:xfrm>
            <a:off x="610392" y="2209800"/>
            <a:ext cx="91432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15312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cSld name="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447800"/>
            <a:ext cx="9526587" cy="1700209"/>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0"/>
            <a:ext cx="9526585" cy="13465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7" name="TextBox 6"/>
          <p:cNvSpPr txBox="1"/>
          <p:nvPr/>
        </p:nvSpPr>
        <p:spPr>
          <a:xfrm>
            <a:off x="11425511" y="6477000"/>
            <a:ext cx="171521" cy="15234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100" smtClean="0">
                <a:solidFill>
                  <a:prstClr val="white"/>
                </a:solidFill>
              </a:rPr>
              <a:pPr algn="r">
                <a:lnSpc>
                  <a:spcPct val="90000"/>
                </a:lnSpc>
              </a:pPr>
              <a:t>‹#›</a:t>
            </a:fld>
            <a:endParaRPr lang="en-US" sz="1600" dirty="0">
              <a:solidFill>
                <a:prstClr val="white"/>
              </a:solidFill>
            </a:endParaRPr>
          </a:p>
        </p:txBody>
      </p:sp>
      <p:pic>
        <p:nvPicPr>
          <p:cNvPr id="12" name="Picture 11">
            <a:extLst>
              <a:ext uri="{FF2B5EF4-FFF2-40B4-BE49-F238E27FC236}">
                <a16:creationId xmlns:a16="http://schemas.microsoft.com/office/drawing/2014/main" id="{EB66C1E2-1445-3140-9C41-E23C4E725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13" name="TextBox 12">
            <a:extLst>
              <a:ext uri="{FF2B5EF4-FFF2-40B4-BE49-F238E27FC236}">
                <a16:creationId xmlns:a16="http://schemas.microsoft.com/office/drawing/2014/main" id="{74A8BFAB-3DF5-9F4A-8430-C23BAAB1C0C8}"/>
              </a:ext>
            </a:extLst>
          </p:cNvPr>
          <p:cNvSpPr txBox="1"/>
          <p:nvPr/>
        </p:nvSpPr>
        <p:spPr>
          <a:xfrm>
            <a:off x="8458200" y="6477000"/>
            <a:ext cx="2522963" cy="220152"/>
          </a:xfrm>
          <a:prstGeom prst="rect">
            <a:avLst/>
          </a:prstGeom>
          <a:noFill/>
        </p:spPr>
        <p:txBody>
          <a:bodyPr wrap="square" lIns="0" tIns="0" rIns="0" bIns="0" rtlCol="0">
            <a:noAutofit/>
          </a:bodyPr>
          <a:lstStyle/>
          <a:p>
            <a:pPr algn="r">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sp>
        <p:nvSpPr>
          <p:cNvPr id="8" name="TextBox 7">
            <a:extLst>
              <a:ext uri="{FF2B5EF4-FFF2-40B4-BE49-F238E27FC236}">
                <a16:creationId xmlns:a16="http://schemas.microsoft.com/office/drawing/2014/main" id="{F0B89B4A-CCA3-5B4A-9D0F-7FCC6A87095A}"/>
              </a:ext>
            </a:extLst>
          </p:cNvPr>
          <p:cNvSpPr txBox="1"/>
          <p:nvPr userDrawn="1"/>
        </p:nvSpPr>
        <p:spPr>
          <a:xfrm>
            <a:off x="11425511" y="6477000"/>
            <a:ext cx="171521" cy="15234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100" smtClean="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1436617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17476"/>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62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972235"/>
          </a:xfrm>
          <a:ln>
            <a:noFill/>
          </a:ln>
        </p:spPr>
        <p:txBody>
          <a:bodyPr anchor="ctr" anchorCtr="1">
            <a:noAutofit/>
          </a:bodyPr>
          <a:lstStyle>
            <a:lvl1pPr algn="ctr">
              <a:defRPr sz="360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0647" y="6494697"/>
            <a:ext cx="550255" cy="267692"/>
          </a:xfrm>
          <a:prstGeom prst="rect">
            <a:avLst/>
          </a:prstGeom>
        </p:spPr>
      </p:pic>
    </p:spTree>
    <p:extLst>
      <p:ext uri="{BB962C8B-B14F-4D97-AF65-F5344CB8AC3E}">
        <p14:creationId xmlns:p14="http://schemas.microsoft.com/office/powerpoint/2010/main" val="36560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lstStyle/>
          <a:p>
            <a:endParaRPr dirty="0"/>
          </a:p>
        </p:txBody>
      </p:sp>
    </p:spTree>
    <p:extLst>
      <p:ext uri="{BB962C8B-B14F-4D97-AF65-F5344CB8AC3E}">
        <p14:creationId xmlns:p14="http://schemas.microsoft.com/office/powerpoint/2010/main" val="73256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cSld name="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447801"/>
            <a:ext cx="9526587" cy="1700209"/>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9526585" cy="13465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7" name="TextBox 6"/>
          <p:cNvSpPr txBox="1"/>
          <p:nvPr/>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pic>
        <p:nvPicPr>
          <p:cNvPr id="12" name="Picture 11">
            <a:extLst>
              <a:ext uri="{FF2B5EF4-FFF2-40B4-BE49-F238E27FC236}">
                <a16:creationId xmlns:a16="http://schemas.microsoft.com/office/drawing/2014/main" id="{EB66C1E2-1445-3140-9C41-E23C4E725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13" name="TextBox 12">
            <a:extLst>
              <a:ext uri="{FF2B5EF4-FFF2-40B4-BE49-F238E27FC236}">
                <a16:creationId xmlns:a16="http://schemas.microsoft.com/office/drawing/2014/main" id="{74A8BFAB-3DF5-9F4A-8430-C23BAAB1C0C8}"/>
              </a:ext>
            </a:extLst>
          </p:cNvPr>
          <p:cNvSpPr txBox="1"/>
          <p:nvPr/>
        </p:nvSpPr>
        <p:spPr>
          <a:xfrm>
            <a:off x="8458200" y="6477000"/>
            <a:ext cx="2522963" cy="220152"/>
          </a:xfrm>
          <a:prstGeom prst="rect">
            <a:avLst/>
          </a:prstGeom>
          <a:noFill/>
        </p:spPr>
        <p:txBody>
          <a:bodyPr wrap="square" lIns="0" tIns="0" rIns="0" bIns="0" rtlCol="0">
            <a:noAutofit/>
          </a:bodyPr>
          <a:lstStyle/>
          <a:p>
            <a:pPr algn="r" defTabSz="914363">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sp>
        <p:nvSpPr>
          <p:cNvPr id="8" name="TextBox 7">
            <a:extLst>
              <a:ext uri="{FF2B5EF4-FFF2-40B4-BE49-F238E27FC236}">
                <a16:creationId xmlns:a16="http://schemas.microsoft.com/office/drawing/2014/main" id="{F0B89B4A-CCA3-5B4A-9D0F-7FCC6A87095A}"/>
              </a:ext>
            </a:extLst>
          </p:cNvPr>
          <p:cNvSpPr txBox="1"/>
          <p:nvPr userDrawn="1"/>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spTree>
    <p:extLst>
      <p:ext uri="{BB962C8B-B14F-4D97-AF65-F5344CB8AC3E}">
        <p14:creationId xmlns:p14="http://schemas.microsoft.com/office/powerpoint/2010/main" val="1121548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8" y="275167"/>
            <a:ext cx="10972802" cy="1143000"/>
          </a:xfrm>
          <a:prstGeom prst="rect">
            <a:avLst/>
          </a:prstGeom>
        </p:spPr>
        <p:txBody>
          <a:bodyPr vert="horz" lIns="146117" tIns="73058" rIns="146117" bIns="73058"/>
          <a:lstStyle/>
          <a:p>
            <a:r>
              <a:rPr lang="en-US"/>
              <a:t>Click to edit Master title style</a:t>
            </a:r>
          </a:p>
        </p:txBody>
      </p:sp>
    </p:spTree>
    <p:extLst>
      <p:ext uri="{BB962C8B-B14F-4D97-AF65-F5344CB8AC3E}">
        <p14:creationId xmlns:p14="http://schemas.microsoft.com/office/powerpoint/2010/main" val="185283866"/>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2pPr marL="328023" indent="0">
              <a:buNone/>
              <a:defRPr/>
            </a:lvl2pPr>
          </a:lstStyle>
          <a:p>
            <a:pPr lvl="1"/>
            <a:endParaRPr dirty="0"/>
          </a:p>
        </p:txBody>
      </p:sp>
    </p:spTree>
    <p:extLst>
      <p:ext uri="{BB962C8B-B14F-4D97-AF65-F5344CB8AC3E}">
        <p14:creationId xmlns:p14="http://schemas.microsoft.com/office/powerpoint/2010/main" val="7816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cSld name="Transition Slid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ltGray">
          <a:xfrm>
            <a:off x="0" y="0"/>
            <a:ext cx="6172200" cy="6858000"/>
          </a:xfrm>
          <a:prstGeom prst="rect">
            <a:avLst/>
          </a:prstGeom>
          <a:gradFill>
            <a:gsLst>
              <a:gs pos="3000">
                <a:schemeClr val="bg2">
                  <a:lumMod val="26000"/>
                  <a:alpha val="94000"/>
                </a:schemeClr>
              </a:gs>
              <a:gs pos="100000">
                <a:schemeClr val="bg2">
                  <a:lumMod val="50000"/>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 name="Title 1"/>
          <p:cNvSpPr>
            <a:spLocks noGrp="1"/>
          </p:cNvSpPr>
          <p:nvPr>
            <p:ph type="title"/>
          </p:nvPr>
        </p:nvSpPr>
        <p:spPr>
          <a:xfrm>
            <a:off x="608014" y="1447800"/>
            <a:ext cx="4954588" cy="1700209"/>
          </a:xfrm>
        </p:spPr>
        <p:txBody>
          <a:bodyPr>
            <a:noAutofit/>
          </a:bodyPr>
          <a:lstStyle>
            <a:lvl1pPr>
              <a:defRPr sz="4000">
                <a:solidFill>
                  <a:schemeClr val="tx1"/>
                </a:solidFill>
              </a:defRPr>
            </a:lvl1pPr>
          </a:lstStyle>
          <a:p>
            <a:r>
              <a:rPr lang="en-US" dirty="0"/>
              <a:t>Click to edit Master title style</a:t>
            </a:r>
            <a:endParaRPr dirty="0"/>
          </a:p>
        </p:txBody>
      </p:sp>
      <p:sp>
        <p:nvSpPr>
          <p:cNvPr id="11" name="Text Placeholder 9"/>
          <p:cNvSpPr>
            <a:spLocks noGrp="1"/>
          </p:cNvSpPr>
          <p:nvPr>
            <p:ph type="body" sz="quarter" idx="14"/>
          </p:nvPr>
        </p:nvSpPr>
        <p:spPr>
          <a:xfrm>
            <a:off x="608015" y="3149200"/>
            <a:ext cx="4954586" cy="15751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6" name="TextBox 5"/>
          <p:cNvSpPr txBox="1"/>
          <p:nvPr userDrawn="1"/>
        </p:nvSpPr>
        <p:spPr>
          <a:xfrm>
            <a:off x="8458200" y="6477000"/>
            <a:ext cx="2522963" cy="220152"/>
          </a:xfrm>
          <a:prstGeom prst="rect">
            <a:avLst/>
          </a:prstGeom>
          <a:noFill/>
        </p:spPr>
        <p:txBody>
          <a:bodyPr wrap="square" lIns="0" tIns="0" rIns="0" bIns="0" rtlCol="0">
            <a:noAutofit/>
          </a:bodyPr>
          <a:lstStyle/>
          <a:p>
            <a:pPr algn="r">
              <a:lnSpc>
                <a:spcPct val="90000"/>
              </a:lnSpc>
            </a:pPr>
            <a:r>
              <a:rPr lang="en-US" sz="1100" b="0" i="0" kern="1200" dirty="0">
                <a:solidFill>
                  <a:schemeClr val="tx1"/>
                </a:solidFill>
                <a:effectLst/>
                <a:latin typeface="+mn-lt"/>
                <a:ea typeface="+mn-ea"/>
                <a:cs typeface="+mn-cs"/>
              </a:rPr>
              <a:t>@</a:t>
            </a:r>
            <a:r>
              <a:rPr lang="en-US" sz="1100" b="0" i="0" kern="1200" dirty="0" err="1">
                <a:solidFill>
                  <a:schemeClr val="tx1"/>
                </a:solidFill>
                <a:effectLst/>
                <a:latin typeface="+mn-lt"/>
                <a:ea typeface="+mn-ea"/>
                <a:cs typeface="+mn-cs"/>
              </a:rPr>
              <a:t>ArubaEMEA</a:t>
            </a:r>
            <a:r>
              <a:rPr lang="en-US" sz="1100" b="0" i="0" kern="1200" dirty="0">
                <a:solidFill>
                  <a:schemeClr val="tx1"/>
                </a:solidFill>
                <a:effectLst/>
                <a:latin typeface="+mn-lt"/>
                <a:ea typeface="+mn-ea"/>
                <a:cs typeface="+mn-cs"/>
              </a:rPr>
              <a:t> | #ATM17EMEA</a:t>
            </a:r>
            <a:endParaRPr lang="en-US" sz="1100" dirty="0">
              <a:solidFill>
                <a:schemeClr val="tx1"/>
              </a:solidFill>
            </a:endParaRPr>
          </a:p>
        </p:txBody>
      </p:sp>
      <p:sp>
        <p:nvSpPr>
          <p:cNvPr id="7" name="TextBox 6"/>
          <p:cNvSpPr txBox="1"/>
          <p:nvPr userDrawn="1"/>
        </p:nvSpPr>
        <p:spPr>
          <a:xfrm>
            <a:off x="11425511" y="6477000"/>
            <a:ext cx="171521" cy="152349"/>
          </a:xfrm>
          <a:prstGeom prst="rect">
            <a:avLst/>
          </a:prstGeom>
          <a:noFill/>
        </p:spPr>
        <p:txBody>
          <a:bodyPr wrap="none" lIns="0" tIns="0" rIns="0" bIns="0" rtlCol="0" anchor="b" anchorCtr="0">
            <a:spAutoFit/>
          </a:bodyPr>
          <a:lstStyle/>
          <a:p>
            <a:pPr marL="0" algn="r" defTabSz="914400" rtl="0" eaLnBrk="1" latinLnBrk="0" hangingPunct="1">
              <a:lnSpc>
                <a:spcPct val="90000"/>
              </a:lnSpc>
            </a:pPr>
            <a:fld id="{DC2F7041-B349-41E1-9410-B2256D05E940}" type="slidenum">
              <a:rPr lang="en-US" sz="1100" kern="1200" smtClean="0">
                <a:solidFill>
                  <a:schemeClr val="tx1"/>
                </a:solidFill>
                <a:latin typeface="+mn-lt"/>
                <a:ea typeface="+mn-ea"/>
                <a:cs typeface="+mn-cs"/>
              </a:rPr>
              <a:pPr marL="0" algn="r" defTabSz="914400" rtl="0" eaLnBrk="1" latinLnBrk="0" hangingPunct="1">
                <a:lnSpc>
                  <a:spcPct val="90000"/>
                </a:lnSpc>
              </a:pPr>
              <a:t>‹#›</a:t>
            </a:fld>
            <a:endParaRPr lang="en-US" sz="1600" kern="1200" dirty="0">
              <a:solidFill>
                <a:schemeClr val="tx1"/>
              </a:solidFill>
              <a:latin typeface="+mn-lt"/>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014" y="6321403"/>
            <a:ext cx="1984078" cy="311193"/>
          </a:xfrm>
          <a:prstGeom prst="rect">
            <a:avLst/>
          </a:prstGeom>
        </p:spPr>
      </p:pic>
    </p:spTree>
    <p:extLst>
      <p:ext uri="{BB962C8B-B14F-4D97-AF65-F5344CB8AC3E}">
        <p14:creationId xmlns:p14="http://schemas.microsoft.com/office/powerpoint/2010/main" val="769416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Lt Blue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3419580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052321"/>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8228011" cy="1936016"/>
          </a:xfrm>
          <a:prstGeom prst="rect">
            <a:avLst/>
          </a:prstGeo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a:prstGeom prst="rect">
            <a:avLst/>
          </a:prstGeom>
        </p:spPr>
        <p:txBody>
          <a:bodyPr>
            <a:noAutofit/>
          </a:bodyPr>
          <a:lstStyle>
            <a:lvl1pPr marL="0" indent="0">
              <a:spcBef>
                <a:spcPts val="600"/>
              </a:spcBef>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34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a:prstGeom prst="rect">
            <a:avLst/>
          </a:prstGeo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5"/>
            <a:ext cx="9141619" cy="1080107"/>
          </a:xfrm>
          <a:prstGeom prst="rect">
            <a:avLst/>
          </a:prstGeo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63464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cSld name="Title Slide with Picture">
    <p:bg bwMode="ltGray">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610393" y="2209800"/>
            <a:ext cx="8229600" cy="1905000"/>
          </a:xfrm>
          <a:prstGeom prst="rect">
            <a:avLst/>
          </a:prstGeo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custDataLst>
              <p:tags r:id="rId2"/>
            </p:custDataLst>
          </p:nvPr>
        </p:nvSpPr>
        <p:spPr>
          <a:xfrm>
            <a:off x="608013" y="4267200"/>
            <a:ext cx="8229600" cy="914400"/>
          </a:xfrm>
          <a:prstGeom prst="rect">
            <a:avLst/>
          </a:prstGeo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custDataLst>
              <p:tags r:id="rId3"/>
            </p:custDataLst>
          </p:nvPr>
        </p:nvSpPr>
        <p:spPr>
          <a:xfrm>
            <a:off x="606423" y="5821835"/>
            <a:ext cx="5489578" cy="339214"/>
          </a:xfrm>
          <a:prstGeom prst="rect">
            <a:avLst/>
          </a:prstGeo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248533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B1F0-C0E6-4977-B14F-CB8D548DC04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454582-78A1-4A05-95B9-220056372A0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600069-5D0E-4902-A194-16A17D20AF55}"/>
              </a:ext>
            </a:extLst>
          </p:cNvPr>
          <p:cNvSpPr>
            <a:spLocks noGrp="1"/>
          </p:cNvSpPr>
          <p:nvPr>
            <p:ph type="dt" sz="half" idx="10"/>
          </p:nvPr>
        </p:nvSpPr>
        <p:spPr>
          <a:xfrm>
            <a:off x="838200" y="6356350"/>
            <a:ext cx="2743200" cy="365125"/>
          </a:xfrm>
          <a:prstGeom prst="rect">
            <a:avLst/>
          </a:prstGeom>
        </p:spPr>
        <p:txBody>
          <a:bodyPr/>
          <a:lstStyle/>
          <a:p>
            <a:fld id="{742C9992-6F4C-4661-8036-6CFB952F651D}" type="datetimeFigureOut">
              <a:rPr lang="en-GB" smtClean="0"/>
              <a:t>08/10/2020</a:t>
            </a:fld>
            <a:endParaRPr lang="en-GB"/>
          </a:p>
        </p:txBody>
      </p:sp>
      <p:sp>
        <p:nvSpPr>
          <p:cNvPr id="5" name="Footer Placeholder 4">
            <a:extLst>
              <a:ext uri="{FF2B5EF4-FFF2-40B4-BE49-F238E27FC236}">
                <a16:creationId xmlns:a16="http://schemas.microsoft.com/office/drawing/2014/main" id="{2CEC66C0-D969-4695-BA12-DDF6B83C168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5B1963E-150D-4BBD-BA07-6A54C5C6DD21}"/>
              </a:ext>
            </a:extLst>
          </p:cNvPr>
          <p:cNvSpPr>
            <a:spLocks noGrp="1"/>
          </p:cNvSpPr>
          <p:nvPr>
            <p:ph type="sldNum" sz="quarter" idx="12"/>
          </p:nvPr>
        </p:nvSpPr>
        <p:spPr>
          <a:xfrm>
            <a:off x="8610600" y="6356350"/>
            <a:ext cx="2743200" cy="365125"/>
          </a:xfrm>
          <a:prstGeom prst="rect">
            <a:avLst/>
          </a:prstGeom>
        </p:spPr>
        <p:txBody>
          <a:bodyPr/>
          <a:lstStyle/>
          <a:p>
            <a:fld id="{4E05B1E4-05B0-40C9-8523-60917CFC9A56}" type="slidenum">
              <a:rPr lang="en-GB" smtClean="0"/>
              <a:t>‹#›</a:t>
            </a:fld>
            <a:endParaRPr lang="en-GB"/>
          </a:p>
        </p:txBody>
      </p:sp>
    </p:spTree>
    <p:extLst>
      <p:ext uri="{BB962C8B-B14F-4D97-AF65-F5344CB8AC3E}">
        <p14:creationId xmlns:p14="http://schemas.microsoft.com/office/powerpoint/2010/main" val="17353548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6" name="Title 4"/>
          <p:cNvSpPr>
            <a:spLocks noGrp="1"/>
          </p:cNvSpPr>
          <p:nvPr>
            <p:ph type="title"/>
          </p:nvPr>
        </p:nvSpPr>
        <p:spPr>
          <a:xfrm>
            <a:off x="610393" y="2209800"/>
            <a:ext cx="8229600" cy="1905000"/>
          </a:xfrm>
          <a:prstGeom prst="rect">
            <a:avLst/>
          </a:prstGeom>
        </p:spPr>
        <p:txBody>
          <a:bodyPr anchor="b"/>
          <a:lstStyle>
            <a:lvl1pPr>
              <a:lnSpc>
                <a:spcPct val="80000"/>
              </a:lnSpc>
              <a:defRPr sz="6600">
                <a:solidFill>
                  <a:srgbClr val="000000"/>
                </a:solidFill>
              </a:defRPr>
            </a:lvl1pPr>
          </a:lstStyle>
          <a:p>
            <a:r>
              <a:rPr lang="en-US"/>
              <a:t>Click to edit Master title style</a:t>
            </a:r>
            <a:endParaRPr/>
          </a:p>
        </p:txBody>
      </p:sp>
      <p:sp>
        <p:nvSpPr>
          <p:cNvPr id="7" name="Subtitle 2"/>
          <p:cNvSpPr>
            <a:spLocks noGrp="1"/>
          </p:cNvSpPr>
          <p:nvPr>
            <p:ph type="subTitle" idx="1"/>
          </p:nvPr>
        </p:nvSpPr>
        <p:spPr>
          <a:xfrm>
            <a:off x="608013" y="4267200"/>
            <a:ext cx="8229600" cy="914400"/>
          </a:xfrm>
          <a:prstGeom prst="rect">
            <a:avLst/>
          </a:prstGeom>
        </p:spPr>
        <p:txBody>
          <a:bodyPr>
            <a:noAutofit/>
          </a:bodyPr>
          <a:lstStyle>
            <a:lvl1pPr marL="0" indent="0" algn="l">
              <a:spcBef>
                <a:spcPts val="0"/>
              </a:spcBef>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Text Placeholder 7"/>
          <p:cNvSpPr>
            <a:spLocks noGrp="1"/>
          </p:cNvSpPr>
          <p:nvPr>
            <p:ph type="body" sz="quarter" idx="13" hasCustomPrompt="1"/>
          </p:nvPr>
        </p:nvSpPr>
        <p:spPr>
          <a:xfrm>
            <a:off x="606423" y="5821835"/>
            <a:ext cx="5489578" cy="339214"/>
          </a:xfrm>
          <a:prstGeom prst="rect">
            <a:avLst/>
          </a:prstGeo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spTree>
    <p:extLst>
      <p:ext uri="{BB962C8B-B14F-4D97-AF65-F5344CB8AC3E}">
        <p14:creationId xmlns:p14="http://schemas.microsoft.com/office/powerpoint/2010/main" val="37941242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078662"/>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34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972235"/>
          </a:xfrm>
          <a:ln>
            <a:noFill/>
          </a:ln>
        </p:spPr>
        <p:txBody>
          <a:bodyPr anchor="ctr" anchorCtr="1">
            <a:noAutofit/>
          </a:bodyPr>
          <a:lstStyle>
            <a:lvl1pPr algn="ctr">
              <a:defRPr sz="360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0647" y="6494697"/>
            <a:ext cx="550255" cy="267692"/>
          </a:xfrm>
          <a:prstGeom prst="rect">
            <a:avLst/>
          </a:prstGeom>
        </p:spPr>
      </p:pic>
    </p:spTree>
    <p:extLst>
      <p:ext uri="{BB962C8B-B14F-4D97-AF65-F5344CB8AC3E}">
        <p14:creationId xmlns:p14="http://schemas.microsoft.com/office/powerpoint/2010/main" val="241456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lstStyle/>
          <a:p>
            <a:r>
              <a:rPr lang="en-US"/>
              <a:t>Click to edit Master title style</a:t>
            </a:r>
            <a:endParaRPr/>
          </a:p>
        </p:txBody>
      </p:sp>
    </p:spTree>
    <p:extLst>
      <p:ext uri="{BB962C8B-B14F-4D97-AF65-F5344CB8AC3E}">
        <p14:creationId xmlns:p14="http://schemas.microsoft.com/office/powerpoint/2010/main" val="43382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custDataLst>
              <p:tags r:id="rId1"/>
            </p:custDataLst>
          </p:nvPr>
        </p:nvSpPr>
        <p:spPr/>
        <p:txBody>
          <a:bodyPr/>
          <a:lstStyle/>
          <a:p>
            <a:r>
              <a:rPr lang="en-US"/>
              <a:t>Click to edit Master title style</a:t>
            </a:r>
            <a:endParaRP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3458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cSld name="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447801"/>
            <a:ext cx="9526587" cy="1700209"/>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9526585" cy="13465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7" name="TextBox 6"/>
          <p:cNvSpPr txBox="1"/>
          <p:nvPr/>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pic>
        <p:nvPicPr>
          <p:cNvPr id="12" name="Picture 11">
            <a:extLst>
              <a:ext uri="{FF2B5EF4-FFF2-40B4-BE49-F238E27FC236}">
                <a16:creationId xmlns:a16="http://schemas.microsoft.com/office/drawing/2014/main" id="{EB66C1E2-1445-3140-9C41-E23C4E725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13" name="TextBox 12">
            <a:extLst>
              <a:ext uri="{FF2B5EF4-FFF2-40B4-BE49-F238E27FC236}">
                <a16:creationId xmlns:a16="http://schemas.microsoft.com/office/drawing/2014/main" id="{74A8BFAB-3DF5-9F4A-8430-C23BAAB1C0C8}"/>
              </a:ext>
            </a:extLst>
          </p:cNvPr>
          <p:cNvSpPr txBox="1"/>
          <p:nvPr/>
        </p:nvSpPr>
        <p:spPr>
          <a:xfrm>
            <a:off x="8458200" y="6477000"/>
            <a:ext cx="2522963" cy="220152"/>
          </a:xfrm>
          <a:prstGeom prst="rect">
            <a:avLst/>
          </a:prstGeom>
          <a:noFill/>
        </p:spPr>
        <p:txBody>
          <a:bodyPr wrap="square" lIns="0" tIns="0" rIns="0" bIns="0" rtlCol="0">
            <a:noAutofit/>
          </a:bodyPr>
          <a:lstStyle/>
          <a:p>
            <a:pPr algn="r" defTabSz="914363">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sp>
        <p:nvSpPr>
          <p:cNvPr id="8" name="TextBox 7">
            <a:extLst>
              <a:ext uri="{FF2B5EF4-FFF2-40B4-BE49-F238E27FC236}">
                <a16:creationId xmlns:a16="http://schemas.microsoft.com/office/drawing/2014/main" id="{F0B89B4A-CCA3-5B4A-9D0F-7FCC6A87095A}"/>
              </a:ext>
            </a:extLst>
          </p:cNvPr>
          <p:cNvSpPr txBox="1"/>
          <p:nvPr userDrawn="1"/>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spTree>
    <p:extLst>
      <p:ext uri="{BB962C8B-B14F-4D97-AF65-F5344CB8AC3E}">
        <p14:creationId xmlns:p14="http://schemas.microsoft.com/office/powerpoint/2010/main" val="2720916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cSld name="Transition Slide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447801"/>
            <a:ext cx="9145587" cy="1700209"/>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9145585" cy="13465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7" name="TextBox 6"/>
          <p:cNvSpPr txBox="1"/>
          <p:nvPr/>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sp>
        <p:nvSpPr>
          <p:cNvPr id="10" name="TextBox 9">
            <a:extLst>
              <a:ext uri="{FF2B5EF4-FFF2-40B4-BE49-F238E27FC236}">
                <a16:creationId xmlns:a16="http://schemas.microsoft.com/office/drawing/2014/main" id="{8724851E-082E-0647-BC3D-F70F3AFB2520}"/>
              </a:ext>
            </a:extLst>
          </p:cNvPr>
          <p:cNvSpPr txBox="1"/>
          <p:nvPr/>
        </p:nvSpPr>
        <p:spPr>
          <a:xfrm>
            <a:off x="8458200" y="6477000"/>
            <a:ext cx="2522963" cy="220152"/>
          </a:xfrm>
          <a:prstGeom prst="rect">
            <a:avLst/>
          </a:prstGeom>
          <a:noFill/>
        </p:spPr>
        <p:txBody>
          <a:bodyPr wrap="square" lIns="0" tIns="0" rIns="0" bIns="0" rtlCol="0">
            <a:noAutofit/>
          </a:bodyPr>
          <a:lstStyle/>
          <a:p>
            <a:pPr algn="r" defTabSz="914363">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pic>
        <p:nvPicPr>
          <p:cNvPr id="8" name="Picture 7">
            <a:extLst>
              <a:ext uri="{FF2B5EF4-FFF2-40B4-BE49-F238E27FC236}">
                <a16:creationId xmlns:a16="http://schemas.microsoft.com/office/drawing/2014/main" id="{B04981EC-8B05-E44B-AC07-E48907D45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9" name="TextBox 8">
            <a:extLst>
              <a:ext uri="{FF2B5EF4-FFF2-40B4-BE49-F238E27FC236}">
                <a16:creationId xmlns:a16="http://schemas.microsoft.com/office/drawing/2014/main" id="{8AC3A826-E03B-4746-957D-B95A5E4F2D8A}"/>
              </a:ext>
            </a:extLst>
          </p:cNvPr>
          <p:cNvSpPr txBox="1"/>
          <p:nvPr userDrawn="1"/>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spTree>
    <p:extLst>
      <p:ext uri="{BB962C8B-B14F-4D97-AF65-F5344CB8AC3E}">
        <p14:creationId xmlns:p14="http://schemas.microsoft.com/office/powerpoint/2010/main" val="1799421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554849"/>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972235"/>
          </a:xfrm>
          <a:ln>
            <a:noFill/>
          </a:ln>
        </p:spPr>
        <p:txBody>
          <a:bodyPr anchor="ctr" anchorCtr="1">
            <a:noAutofit/>
          </a:bodyPr>
          <a:lstStyle>
            <a:lvl1pPr algn="ctr">
              <a:defRPr sz="360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0647" y="6494697"/>
            <a:ext cx="550255" cy="267692"/>
          </a:xfrm>
          <a:prstGeom prst="rect">
            <a:avLst/>
          </a:prstGeom>
        </p:spPr>
      </p:pic>
    </p:spTree>
    <p:extLst>
      <p:ext uri="{BB962C8B-B14F-4D97-AF65-F5344CB8AC3E}">
        <p14:creationId xmlns:p14="http://schemas.microsoft.com/office/powerpoint/2010/main" val="110095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lstStyle/>
          <a:p>
            <a:r>
              <a:rPr lang="en-US"/>
              <a:t>Click to edit Master title style</a:t>
            </a:r>
            <a:endParaRPr/>
          </a:p>
        </p:txBody>
      </p:sp>
    </p:spTree>
    <p:extLst>
      <p:ext uri="{BB962C8B-B14F-4D97-AF65-F5344CB8AC3E}">
        <p14:creationId xmlns:p14="http://schemas.microsoft.com/office/powerpoint/2010/main" val="233815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cSld name="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447801"/>
            <a:ext cx="9526587" cy="1700209"/>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9526585" cy="13465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7" name="TextBox 6"/>
          <p:cNvSpPr txBox="1"/>
          <p:nvPr/>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pic>
        <p:nvPicPr>
          <p:cNvPr id="12" name="Picture 11">
            <a:extLst>
              <a:ext uri="{FF2B5EF4-FFF2-40B4-BE49-F238E27FC236}">
                <a16:creationId xmlns:a16="http://schemas.microsoft.com/office/drawing/2014/main" id="{EB66C1E2-1445-3140-9C41-E23C4E725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13" name="TextBox 12">
            <a:extLst>
              <a:ext uri="{FF2B5EF4-FFF2-40B4-BE49-F238E27FC236}">
                <a16:creationId xmlns:a16="http://schemas.microsoft.com/office/drawing/2014/main" id="{74A8BFAB-3DF5-9F4A-8430-C23BAAB1C0C8}"/>
              </a:ext>
            </a:extLst>
          </p:cNvPr>
          <p:cNvSpPr txBox="1"/>
          <p:nvPr/>
        </p:nvSpPr>
        <p:spPr>
          <a:xfrm>
            <a:off x="8458200" y="6477000"/>
            <a:ext cx="2522963" cy="220152"/>
          </a:xfrm>
          <a:prstGeom prst="rect">
            <a:avLst/>
          </a:prstGeom>
          <a:noFill/>
        </p:spPr>
        <p:txBody>
          <a:bodyPr wrap="square" lIns="0" tIns="0" rIns="0" bIns="0" rtlCol="0">
            <a:noAutofit/>
          </a:bodyPr>
          <a:lstStyle/>
          <a:p>
            <a:pPr algn="r" defTabSz="914363">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sp>
        <p:nvSpPr>
          <p:cNvPr id="8" name="TextBox 7">
            <a:extLst>
              <a:ext uri="{FF2B5EF4-FFF2-40B4-BE49-F238E27FC236}">
                <a16:creationId xmlns:a16="http://schemas.microsoft.com/office/drawing/2014/main" id="{F0B89B4A-CCA3-5B4A-9D0F-7FCC6A87095A}"/>
              </a:ext>
            </a:extLst>
          </p:cNvPr>
          <p:cNvSpPr txBox="1"/>
          <p:nvPr userDrawn="1"/>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spTree>
    <p:extLst>
      <p:ext uri="{BB962C8B-B14F-4D97-AF65-F5344CB8AC3E}">
        <p14:creationId xmlns:p14="http://schemas.microsoft.com/office/powerpoint/2010/main" val="3682538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cSld name="Transition Slide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447801"/>
            <a:ext cx="9145587" cy="1700209"/>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9145585" cy="13465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7" name="TextBox 6"/>
          <p:cNvSpPr txBox="1"/>
          <p:nvPr/>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sp>
        <p:nvSpPr>
          <p:cNvPr id="10" name="TextBox 9">
            <a:extLst>
              <a:ext uri="{FF2B5EF4-FFF2-40B4-BE49-F238E27FC236}">
                <a16:creationId xmlns:a16="http://schemas.microsoft.com/office/drawing/2014/main" id="{8724851E-082E-0647-BC3D-F70F3AFB2520}"/>
              </a:ext>
            </a:extLst>
          </p:cNvPr>
          <p:cNvSpPr txBox="1"/>
          <p:nvPr/>
        </p:nvSpPr>
        <p:spPr>
          <a:xfrm>
            <a:off x="8458200" y="6477000"/>
            <a:ext cx="2522963" cy="220152"/>
          </a:xfrm>
          <a:prstGeom prst="rect">
            <a:avLst/>
          </a:prstGeom>
          <a:noFill/>
        </p:spPr>
        <p:txBody>
          <a:bodyPr wrap="square" lIns="0" tIns="0" rIns="0" bIns="0" rtlCol="0">
            <a:noAutofit/>
          </a:bodyPr>
          <a:lstStyle/>
          <a:p>
            <a:pPr algn="r" defTabSz="914363">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pic>
        <p:nvPicPr>
          <p:cNvPr id="8" name="Picture 7">
            <a:extLst>
              <a:ext uri="{FF2B5EF4-FFF2-40B4-BE49-F238E27FC236}">
                <a16:creationId xmlns:a16="http://schemas.microsoft.com/office/drawing/2014/main" id="{B04981EC-8B05-E44B-AC07-E48907D45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9" name="TextBox 8">
            <a:extLst>
              <a:ext uri="{FF2B5EF4-FFF2-40B4-BE49-F238E27FC236}">
                <a16:creationId xmlns:a16="http://schemas.microsoft.com/office/drawing/2014/main" id="{8AC3A826-E03B-4746-957D-B95A5E4F2D8A}"/>
              </a:ext>
            </a:extLst>
          </p:cNvPr>
          <p:cNvSpPr txBox="1"/>
          <p:nvPr userDrawn="1"/>
        </p:nvSpPr>
        <p:spPr>
          <a:xfrm>
            <a:off x="11425511" y="6477001"/>
            <a:ext cx="171522" cy="152349"/>
          </a:xfrm>
          <a:prstGeom prst="rect">
            <a:avLst/>
          </a:prstGeom>
          <a:noFill/>
        </p:spPr>
        <p:txBody>
          <a:bodyPr wrap="none" lIns="0" tIns="0" rIns="0" bIns="0" rtlCol="0" anchor="b" anchorCtr="0">
            <a:spAutoFit/>
          </a:bodyPr>
          <a:lstStyle/>
          <a:p>
            <a:pPr algn="r" defTabSz="914363">
              <a:lnSpc>
                <a:spcPct val="90000"/>
              </a:lnSpc>
            </a:pPr>
            <a:fld id="{DC2F7041-B349-41E1-9410-B2256D05E940}" type="slidenum">
              <a:rPr lang="en-US" sz="1100" smtClean="0">
                <a:solidFill>
                  <a:prstClr val="white"/>
                </a:solidFill>
              </a:rPr>
              <a:pPr algn="r" defTabSz="914363">
                <a:lnSpc>
                  <a:spcPct val="90000"/>
                </a:lnSpc>
              </a:pPr>
              <a:t>‹#›</a:t>
            </a:fld>
            <a:endParaRPr lang="en-US" sz="1600" dirty="0">
              <a:solidFill>
                <a:prstClr val="white"/>
              </a:solidFill>
            </a:endParaRPr>
          </a:p>
        </p:txBody>
      </p:sp>
    </p:spTree>
    <p:extLst>
      <p:ext uri="{BB962C8B-B14F-4D97-AF65-F5344CB8AC3E}">
        <p14:creationId xmlns:p14="http://schemas.microsoft.com/office/powerpoint/2010/main" val="768194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custDataLst>
              <p:tags r:id="rId2"/>
            </p:custDataLst>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custDataLst>
              <p:tags r:id="rId3"/>
            </p:custDataLst>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1465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18963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74095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Tree>
    <p:extLst>
      <p:ext uri="{BB962C8B-B14F-4D97-AF65-F5344CB8AC3E}">
        <p14:creationId xmlns:p14="http://schemas.microsoft.com/office/powerpoint/2010/main" val="420554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spTree>
    <p:extLst>
      <p:ext uri="{BB962C8B-B14F-4D97-AF65-F5344CB8AC3E}">
        <p14:creationId xmlns:p14="http://schemas.microsoft.com/office/powerpoint/2010/main" val="3803418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4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48807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6658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3831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74308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80389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5704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ltGray">
          <a:xfrm>
            <a:off x="8610600" y="1524000"/>
            <a:ext cx="2968784" cy="4572000"/>
          </a:xfrm>
          <a:solidFill>
            <a:schemeClr val="accent3"/>
          </a:solidFill>
          <a:ln>
            <a:solidFill>
              <a:schemeClr val="tx2"/>
            </a:solidFill>
          </a:ln>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444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custDataLst>
              <p:tags r:id="rId1"/>
            </p:custDataLst>
          </p:nvPr>
        </p:nvSpPr>
        <p:spPr/>
        <p:txBody>
          <a:bodyPr/>
          <a:lstStyle/>
          <a:p>
            <a:r>
              <a:rPr lang="en-US"/>
              <a:t>Click to edit Master title style</a:t>
            </a:r>
            <a:endParaRPr/>
          </a:p>
        </p:txBody>
      </p:sp>
      <p:sp>
        <p:nvSpPr>
          <p:cNvPr id="3" name="Picture Placeholder 2"/>
          <p:cNvSpPr>
            <a:spLocks noGrp="1"/>
          </p:cNvSpPr>
          <p:nvPr>
            <p:ph type="pic" idx="1"/>
            <p:custDataLst>
              <p:tags r:id="rId2"/>
            </p:custDataLst>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8" name="Text Placeholder 9"/>
          <p:cNvSpPr>
            <a:spLocks noGrp="1"/>
          </p:cNvSpPr>
          <p:nvPr>
            <p:ph type="body" sz="quarter" idx="16"/>
            <p:custDataLst>
              <p:tags r:id="rId3"/>
            </p:custDataLst>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5332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bwMode="ltGray">
          <a:xfrm>
            <a:off x="7470616" y="1524000"/>
            <a:ext cx="4111784" cy="45720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346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6" name="Title 4"/>
          <p:cNvSpPr>
            <a:spLocks noGrp="1"/>
          </p:cNvSpPr>
          <p:nvPr>
            <p:ph type="title"/>
          </p:nvPr>
        </p:nvSpPr>
        <p:spPr>
          <a:xfrm>
            <a:off x="610393" y="2209800"/>
            <a:ext cx="8229600" cy="1905000"/>
          </a:xfrm>
        </p:spPr>
        <p:txBody>
          <a:bodyPr anchor="b"/>
          <a:lstStyle>
            <a:lvl1pPr>
              <a:lnSpc>
                <a:spcPct val="80000"/>
              </a:lnSpc>
              <a:defRPr sz="6600">
                <a:solidFill>
                  <a:srgbClr val="000000"/>
                </a:solidFill>
              </a:defRPr>
            </a:lvl1pPr>
          </a:lstStyle>
          <a:p>
            <a:r>
              <a:rPr lang="en-US"/>
              <a:t>Click to edit Master title style</a:t>
            </a:r>
            <a:endParaRPr/>
          </a:p>
        </p:txBody>
      </p:sp>
      <p:sp>
        <p:nvSpPr>
          <p:cNvPr id="7"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spTree>
    <p:extLst>
      <p:ext uri="{BB962C8B-B14F-4D97-AF65-F5344CB8AC3E}">
        <p14:creationId xmlns:p14="http://schemas.microsoft.com/office/powerpoint/2010/main" val="58579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extLst>
      <p:ext uri="{BB962C8B-B14F-4D97-AF65-F5344CB8AC3E}">
        <p14:creationId xmlns:p14="http://schemas.microsoft.com/office/powerpoint/2010/main" val="311054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bwMode="ltGray">
          <a:xfrm>
            <a:off x="609440" y="4953000"/>
            <a:ext cx="5312664" cy="1143000"/>
          </a:xfrm>
          <a:solidFill>
            <a:schemeClr val="accent2"/>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bwMode="ltGray">
          <a:xfrm>
            <a:off x="6266720" y="4953000"/>
            <a:ext cx="5312664" cy="1143000"/>
          </a:xfrm>
          <a:solidFill>
            <a:srgbClr val="00837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5697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bwMode="ltGray">
          <a:xfrm>
            <a:off x="609440" y="4267200"/>
            <a:ext cx="3429000" cy="1828800"/>
          </a:xfrm>
          <a:solidFill>
            <a:srgbClr val="00487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bwMode="ltGray">
          <a:xfrm>
            <a:off x="4381500" y="4267200"/>
            <a:ext cx="3429000" cy="18288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1" name="Text Placeholder 3"/>
          <p:cNvSpPr>
            <a:spLocks noGrp="1"/>
          </p:cNvSpPr>
          <p:nvPr>
            <p:ph type="body" sz="half" idx="16"/>
          </p:nvPr>
        </p:nvSpPr>
        <p:spPr bwMode="ltGray">
          <a:xfrm>
            <a:off x="8150384" y="4267200"/>
            <a:ext cx="3429000" cy="1828800"/>
          </a:xfrm>
          <a:solidFill>
            <a:schemeClr val="accent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8625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258471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27201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28763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8368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4" name="Picture 6" descr="contentslide_graphic4_gray.png"/>
          <p:cNvPicPr>
            <a:picLocks noChangeAspect="1"/>
          </p:cNvPicPr>
          <p:nvPr/>
        </p:nvPicPr>
        <p:blipFill>
          <a:blip r:embed="rId2" cstate="print"/>
          <a:srcRect/>
          <a:stretch>
            <a:fillRect/>
          </a:stretch>
        </p:blipFill>
        <p:spPr bwMode="auto">
          <a:xfrm>
            <a:off x="0" y="1"/>
            <a:ext cx="12192000" cy="938213"/>
          </a:xfrm>
          <a:prstGeom prst="rect">
            <a:avLst/>
          </a:prstGeom>
          <a:noFill/>
          <a:ln w="9525">
            <a:noFill/>
            <a:miter lim="800000"/>
            <a:headEnd/>
            <a:tailEnd/>
          </a:ln>
        </p:spPr>
      </p:pic>
      <p:sp>
        <p:nvSpPr>
          <p:cNvPr id="5" name="AutoShape 5"/>
          <p:cNvSpPr>
            <a:spLocks noChangeAspect="1" noChangeArrowheads="1" noTextEdit="1"/>
          </p:cNvSpPr>
          <p:nvPr/>
        </p:nvSpPr>
        <p:spPr bwMode="auto">
          <a:xfrm>
            <a:off x="3185585" y="4197350"/>
            <a:ext cx="4980516" cy="280988"/>
          </a:xfrm>
          <a:prstGeom prst="rect">
            <a:avLst/>
          </a:prstGeom>
          <a:noFill/>
          <a:ln w="9525">
            <a:noFill/>
            <a:miter lim="800000"/>
            <a:headEnd/>
            <a:tailEnd/>
          </a:ln>
        </p:spPr>
        <p:txBody>
          <a:bodyPr lIns="91388" tIns="45694" rIns="91388" bIns="45694"/>
          <a:lstStyle/>
          <a:p>
            <a:pPr eaLnBrk="0" hangingPunct="0">
              <a:defRPr/>
            </a:pPr>
            <a:endParaRPr lang="en-US" dirty="0">
              <a:solidFill>
                <a:prstClr val="black"/>
              </a:solidFill>
            </a:endParaRPr>
          </a:p>
        </p:txBody>
      </p:sp>
      <p:pic>
        <p:nvPicPr>
          <p:cNvPr id="6" name="Picture 14" descr="logo.jpg"/>
          <p:cNvPicPr>
            <a:picLocks noChangeAspect="1"/>
          </p:cNvPicPr>
          <p:nvPr/>
        </p:nvPicPr>
        <p:blipFill>
          <a:blip r:embed="rId3" cstate="print">
            <a:clrChange>
              <a:clrFrom>
                <a:srgbClr val="FFFFFF"/>
              </a:clrFrom>
              <a:clrTo>
                <a:srgbClr val="FFFFFF">
                  <a:alpha val="0"/>
                </a:srgbClr>
              </a:clrTo>
            </a:clrChange>
            <a:lum bright="100000" contrast="100000"/>
          </a:blip>
          <a:srcRect/>
          <a:stretch>
            <a:fillRect/>
          </a:stretch>
        </p:blipFill>
        <p:spPr bwMode="auto">
          <a:xfrm>
            <a:off x="11042651" y="6659564"/>
            <a:ext cx="800100" cy="168275"/>
          </a:xfrm>
          <a:prstGeom prst="rect">
            <a:avLst/>
          </a:prstGeom>
          <a:noFill/>
          <a:ln w="9525">
            <a:noFill/>
            <a:miter lim="800000"/>
            <a:headEnd/>
            <a:tailEnd/>
          </a:ln>
        </p:spPr>
      </p:pic>
      <p:sp>
        <p:nvSpPr>
          <p:cNvPr id="7" name="Text Box 15"/>
          <p:cNvSpPr txBox="1">
            <a:spLocks noChangeArrowheads="1"/>
          </p:cNvSpPr>
          <p:nvPr/>
        </p:nvSpPr>
        <p:spPr bwMode="auto">
          <a:xfrm>
            <a:off x="977900" y="6480175"/>
            <a:ext cx="2127251"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rgbClr val="C6C9CA"/>
                </a:solidFill>
                <a:cs typeface="Arial" charset="0"/>
              </a:rPr>
              <a:t>CONFIDENTIAL  </a:t>
            </a:r>
            <a:br>
              <a:rPr lang="en-US" sz="600" dirty="0">
                <a:solidFill>
                  <a:srgbClr val="C6C9CA"/>
                </a:solidFill>
                <a:cs typeface="Arial" charset="0"/>
              </a:rPr>
            </a:br>
            <a:r>
              <a:rPr lang="en-US" sz="600" dirty="0">
                <a:solidFill>
                  <a:srgbClr val="C6C9CA"/>
                </a:solidFill>
                <a:cs typeface="Arial" charset="0"/>
              </a:rPr>
              <a:t>© Copyright 2014. Aruba Networks, Inc. </a:t>
            </a:r>
            <a:br>
              <a:rPr lang="en-US" sz="600" dirty="0">
                <a:solidFill>
                  <a:srgbClr val="C6C9CA"/>
                </a:solidFill>
                <a:cs typeface="Arial" charset="0"/>
              </a:rPr>
            </a:br>
            <a:r>
              <a:rPr lang="en-US" sz="600" dirty="0">
                <a:solidFill>
                  <a:srgbClr val="C6C9CA"/>
                </a:solidFill>
                <a:cs typeface="Arial" charset="0"/>
              </a:rPr>
              <a:t>All rights reserved</a:t>
            </a:r>
          </a:p>
        </p:txBody>
      </p:sp>
      <p:sp>
        <p:nvSpPr>
          <p:cNvPr id="8" name="Rectangle 7"/>
          <p:cNvSpPr>
            <a:spLocks noChangeArrowheads="1"/>
          </p:cNvSpPr>
          <p:nvPr/>
        </p:nvSpPr>
        <p:spPr bwMode="auto">
          <a:xfrm>
            <a:off x="116417" y="6621463"/>
            <a:ext cx="325625" cy="230780"/>
          </a:xfrm>
          <a:prstGeom prst="rect">
            <a:avLst/>
          </a:prstGeom>
          <a:noFill/>
          <a:ln w="9525">
            <a:noFill/>
            <a:miter lim="800000"/>
            <a:headEnd/>
            <a:tailEnd/>
          </a:ln>
          <a:effectLst/>
        </p:spPr>
        <p:txBody>
          <a:bodyPr wrap="none" lIns="91388" tIns="45694" rIns="91388" bIns="45694">
            <a:spAutoFit/>
          </a:bodyPr>
          <a:lstStyle/>
          <a:p>
            <a:pPr eaLnBrk="0" hangingPunct="0">
              <a:defRPr/>
            </a:pPr>
            <a:fld id="{55C7198D-B6EA-41F7-9757-00711726115F}" type="slidenum">
              <a:rPr lang="en-US" altLang="ja-JP" sz="900">
                <a:solidFill>
                  <a:prstClr val="white"/>
                </a:solidFill>
                <a:cs typeface="Arial" charset="0"/>
              </a:rPr>
              <a:pPr eaLnBrk="0" hangingPunct="0">
                <a:defRPr/>
              </a:pPr>
              <a:t>‹#›</a:t>
            </a:fld>
            <a:endParaRPr lang="en-US" altLang="ja-JP" sz="900" dirty="0">
              <a:solidFill>
                <a:prstClr val="white"/>
              </a:solidFill>
              <a:cs typeface="Arial" charset="0"/>
            </a:endParaRPr>
          </a:p>
        </p:txBody>
      </p:sp>
      <p:cxnSp>
        <p:nvCxnSpPr>
          <p:cNvPr id="9" name="Straight Connector 24"/>
          <p:cNvCxnSpPr>
            <a:cxnSpLocks noChangeShapeType="1"/>
          </p:cNvCxnSpPr>
          <p:nvPr/>
        </p:nvCxnSpPr>
        <p:spPr bwMode="auto">
          <a:xfrm>
            <a:off x="1077384" y="6356350"/>
            <a:ext cx="10058400" cy="1588"/>
          </a:xfrm>
          <a:prstGeom prst="line">
            <a:avLst/>
          </a:prstGeom>
          <a:noFill/>
          <a:ln w="38100">
            <a:solidFill>
              <a:schemeClr val="bg2"/>
            </a:solidFill>
            <a:round/>
            <a:headEnd/>
            <a:tailEnd/>
          </a:ln>
        </p:spPr>
      </p:cxnSp>
      <p:pic>
        <p:nvPicPr>
          <p:cNvPr id="10" name="Picture 53" descr="Aruba_colorlogo.png"/>
          <p:cNvPicPr>
            <a:picLocks noChangeAspect="1"/>
          </p:cNvPicPr>
          <p:nvPr/>
        </p:nvPicPr>
        <p:blipFill>
          <a:blip r:embed="rId4" cstate="print"/>
          <a:srcRect/>
          <a:stretch>
            <a:fillRect/>
          </a:stretch>
        </p:blipFill>
        <p:spPr bwMode="auto">
          <a:xfrm>
            <a:off x="9931401" y="6521450"/>
            <a:ext cx="1198033" cy="249238"/>
          </a:xfrm>
          <a:prstGeom prst="rect">
            <a:avLst/>
          </a:prstGeom>
          <a:noFill/>
          <a:ln w="9525">
            <a:noFill/>
            <a:miter lim="800000"/>
            <a:headEnd/>
            <a:tailEnd/>
          </a:ln>
        </p:spPr>
      </p:pic>
      <p:pic>
        <p:nvPicPr>
          <p:cNvPr id="11" name="Picture 6" descr="contentslide_graphic4_gray.png"/>
          <p:cNvPicPr>
            <a:picLocks noChangeAspect="1"/>
          </p:cNvPicPr>
          <p:nvPr userDrawn="1"/>
        </p:nvPicPr>
        <p:blipFill>
          <a:blip r:embed="rId2" cstate="print"/>
          <a:srcRect/>
          <a:stretch>
            <a:fillRect/>
          </a:stretch>
        </p:blipFill>
        <p:spPr bwMode="auto">
          <a:xfrm>
            <a:off x="0" y="1"/>
            <a:ext cx="12192000" cy="938213"/>
          </a:xfrm>
          <a:prstGeom prst="rect">
            <a:avLst/>
          </a:prstGeom>
          <a:noFill/>
          <a:ln w="9525">
            <a:noFill/>
            <a:miter lim="800000"/>
            <a:headEnd/>
            <a:tailEnd/>
          </a:ln>
        </p:spPr>
      </p:pic>
      <p:cxnSp>
        <p:nvCxnSpPr>
          <p:cNvPr id="12" name="Straight Connector 24"/>
          <p:cNvCxnSpPr>
            <a:cxnSpLocks noChangeShapeType="1"/>
          </p:cNvCxnSpPr>
          <p:nvPr userDrawn="1"/>
        </p:nvCxnSpPr>
        <p:spPr bwMode="auto">
          <a:xfrm>
            <a:off x="1077384" y="6356350"/>
            <a:ext cx="10058400" cy="1588"/>
          </a:xfrm>
          <a:prstGeom prst="line">
            <a:avLst/>
          </a:prstGeom>
          <a:noFill/>
          <a:ln w="38100">
            <a:solidFill>
              <a:schemeClr val="bg2"/>
            </a:solidFill>
            <a:round/>
            <a:headEnd/>
            <a:tailEnd/>
          </a:ln>
        </p:spPr>
      </p:cxnSp>
      <p:pic>
        <p:nvPicPr>
          <p:cNvPr id="14" name="Picture 53" descr="Aruba_colorlogo.png"/>
          <p:cNvPicPr>
            <a:picLocks noChangeAspect="1"/>
          </p:cNvPicPr>
          <p:nvPr userDrawn="1"/>
        </p:nvPicPr>
        <p:blipFill>
          <a:blip r:embed="rId4" cstate="print"/>
          <a:srcRect/>
          <a:stretch>
            <a:fillRect/>
          </a:stretch>
        </p:blipFill>
        <p:spPr bwMode="auto">
          <a:xfrm>
            <a:off x="9931401" y="6521450"/>
            <a:ext cx="1198033" cy="249238"/>
          </a:xfrm>
          <a:prstGeom prst="rect">
            <a:avLst/>
          </a:prstGeom>
          <a:noFill/>
          <a:ln w="9525">
            <a:noFill/>
            <a:miter lim="800000"/>
            <a:headEnd/>
            <a:tailEnd/>
          </a:ln>
        </p:spPr>
      </p:pic>
      <p:sp>
        <p:nvSpPr>
          <p:cNvPr id="13" name="Title 1"/>
          <p:cNvSpPr>
            <a:spLocks noGrp="1"/>
          </p:cNvSpPr>
          <p:nvPr>
            <p:ph type="title"/>
          </p:nvPr>
        </p:nvSpPr>
        <p:spPr>
          <a:xfrm>
            <a:off x="965200" y="0"/>
            <a:ext cx="11226800" cy="876300"/>
          </a:xfrm>
          <a:noFill/>
          <a:ln w="9525">
            <a:noFill/>
            <a:miter lim="800000"/>
            <a:headEnd/>
            <a:tailEnd/>
          </a:ln>
        </p:spPr>
        <p:txBody>
          <a:bodyPr/>
          <a:lstStyle>
            <a:lvl1pPr>
              <a:defRPr lang="en-US" altLang="ja-JP" sz="3200" b="1" i="0" dirty="0">
                <a:solidFill>
                  <a:schemeClr val="bg1"/>
                </a:solidFill>
                <a:latin typeface="Arial"/>
                <a:ea typeface="ＭＳ Ｐゴシック" pitchFamily="34" charset="-128"/>
                <a:cs typeface="Arial"/>
              </a:defRPr>
            </a:lvl1pPr>
          </a:lstStyle>
          <a:p>
            <a:pPr lvl="0"/>
            <a:r>
              <a:rPr lang="en-US"/>
              <a:t>Click to edit Master title style</a:t>
            </a:r>
          </a:p>
        </p:txBody>
      </p:sp>
      <p:sp>
        <p:nvSpPr>
          <p:cNvPr id="16" name="Text Placeholder 15"/>
          <p:cNvSpPr>
            <a:spLocks noGrp="1"/>
          </p:cNvSpPr>
          <p:nvPr>
            <p:ph type="body" sz="quarter" idx="10" hasCustomPrompt="1"/>
          </p:nvPr>
        </p:nvSpPr>
        <p:spPr>
          <a:xfrm>
            <a:off x="1077384" y="1630120"/>
            <a:ext cx="10058400" cy="4224580"/>
          </a:xfrm>
        </p:spPr>
        <p:txBody>
          <a:bodyPr/>
          <a:lstStyle>
            <a:lvl1pPr marL="233363" marR="0" indent="-233363" algn="l" defTabSz="914400" rtl="0" eaLnBrk="0" fontAlgn="base" latinLnBrk="0" hangingPunct="0">
              <a:lnSpc>
                <a:spcPct val="100000"/>
              </a:lnSpc>
              <a:spcBef>
                <a:spcPts val="0"/>
              </a:spcBef>
              <a:spcAft>
                <a:spcPts val="600"/>
              </a:spcAft>
              <a:buClr>
                <a:srgbClr val="FF9933"/>
              </a:buClr>
              <a:buSzTx/>
              <a:buFontTx/>
              <a:buChar char="•"/>
              <a:tabLst/>
              <a:defRPr sz="2400" baseline="0">
                <a:solidFill>
                  <a:schemeClr val="tx1"/>
                </a:solidFill>
              </a:defRPr>
            </a:lvl1pPr>
            <a:lvl2pPr>
              <a:lnSpc>
                <a:spcPct val="100000"/>
              </a:lnSpc>
              <a:spcBef>
                <a:spcPts val="0"/>
              </a:spcBef>
              <a:spcAft>
                <a:spcPts val="600"/>
              </a:spcAft>
              <a:defRPr>
                <a:solidFill>
                  <a:schemeClr val="bg2">
                    <a:lumMod val="75000"/>
                  </a:schemeClr>
                </a:solidFill>
              </a:defRPr>
            </a:lvl2pPr>
            <a:lvl3pPr indent="-246063">
              <a:lnSpc>
                <a:spcPct val="100000"/>
              </a:lnSpc>
              <a:spcBef>
                <a:spcPts val="0"/>
              </a:spcBef>
              <a:spcAft>
                <a:spcPts val="600"/>
              </a:spcAft>
              <a:defRPr>
                <a:solidFill>
                  <a:schemeClr val="bg2">
                    <a:lumMod val="75000"/>
                  </a:schemeClr>
                </a:solidFill>
              </a:defRPr>
            </a:lvl3pPr>
          </a:lstStyle>
          <a:p>
            <a:pPr marL="0" indent="0">
              <a:lnSpc>
                <a:spcPct val="100000"/>
              </a:lnSpc>
              <a:spcBef>
                <a:spcPts val="0"/>
              </a:spcBef>
              <a:spcAft>
                <a:spcPts val="1800"/>
              </a:spcAft>
              <a:buFontTx/>
              <a:buNone/>
              <a:defRPr/>
            </a:pPr>
            <a:r>
              <a:rPr lang="en-US">
                <a:latin typeface="Arial" charset="0"/>
                <a:cs typeface="Arial" charset="0"/>
              </a:rPr>
              <a:t>Sub headline is 24 pt Arial bold, Text 1</a:t>
            </a:r>
          </a:p>
          <a:p>
            <a:pPr marL="233363" indent="-233363">
              <a:lnSpc>
                <a:spcPct val="100000"/>
              </a:lnSpc>
              <a:spcBef>
                <a:spcPts val="0"/>
              </a:spcBef>
              <a:spcAft>
                <a:spcPts val="600"/>
              </a:spcAft>
              <a:buFontTx/>
              <a:buChar char="•"/>
              <a:defRPr/>
            </a:pPr>
            <a:r>
              <a:rPr lang="en-US">
                <a:solidFill>
                  <a:srgbClr val="000000"/>
                </a:solidFill>
                <a:latin typeface="Arial" charset="0"/>
                <a:cs typeface="Arial" charset="0"/>
              </a:rPr>
              <a:t>First-level bullet is 24 pt Arial bold</a:t>
            </a:r>
          </a:p>
          <a:p>
            <a:pPr lvl="1">
              <a:lnSpc>
                <a:spcPct val="100000"/>
              </a:lnSpc>
              <a:spcBef>
                <a:spcPts val="0"/>
              </a:spcBef>
              <a:spcAft>
                <a:spcPts val="600"/>
              </a:spcAft>
              <a:defRPr/>
            </a:pPr>
            <a:r>
              <a:rPr lang="en-US">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a:solidFill>
                  <a:srgbClr val="595959"/>
                </a:solidFill>
                <a:latin typeface="Arial" charset="0"/>
                <a:cs typeface="Arial" charset="0"/>
              </a:rPr>
              <a:t>Third-level bullet is 18 pt Arial, Text 1 lighter 35%</a:t>
            </a:r>
          </a:p>
          <a:p>
            <a:pPr marL="233363" indent="-233363">
              <a:lnSpc>
                <a:spcPct val="100000"/>
              </a:lnSpc>
              <a:spcBef>
                <a:spcPts val="0"/>
              </a:spcBef>
              <a:spcAft>
                <a:spcPts val="600"/>
              </a:spcAft>
              <a:buFontTx/>
              <a:buChar char="•"/>
              <a:defRPr/>
            </a:pPr>
            <a:r>
              <a:rPr lang="en-US">
                <a:latin typeface="Arial" charset="0"/>
                <a:cs typeface="Arial" charset="0"/>
              </a:rPr>
              <a:t>First-level bullet is 24 pt Arial bold</a:t>
            </a:r>
          </a:p>
          <a:p>
            <a:pPr lvl="1">
              <a:lnSpc>
                <a:spcPct val="100000"/>
              </a:lnSpc>
              <a:spcBef>
                <a:spcPts val="0"/>
              </a:spcBef>
              <a:spcAft>
                <a:spcPts val="600"/>
              </a:spcAft>
              <a:defRPr/>
            </a:pPr>
            <a:r>
              <a:rPr lang="en-US">
                <a:solidFill>
                  <a:srgbClr val="595959"/>
                </a:solidFill>
                <a:latin typeface="Arial" charset="0"/>
                <a:cs typeface="Arial" charset="0"/>
              </a:rPr>
              <a:t>Second-level bullet is 20 pt Arial, Text 1 lighter 35%</a:t>
            </a:r>
          </a:p>
          <a:p>
            <a:pPr lvl="1">
              <a:lnSpc>
                <a:spcPct val="100000"/>
              </a:lnSpc>
              <a:spcBef>
                <a:spcPts val="0"/>
              </a:spcBef>
              <a:spcAft>
                <a:spcPts val="600"/>
              </a:spcAft>
              <a:defRPr/>
            </a:pPr>
            <a:r>
              <a:rPr lang="en-US">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a:solidFill>
                  <a:srgbClr val="595959"/>
                </a:solidFill>
                <a:latin typeface="Arial" charset="0"/>
                <a:cs typeface="Arial" charset="0"/>
              </a:rPr>
              <a:t>Third-level bullet is 18 pt Arial, Text 1 lighter 35%</a:t>
            </a:r>
          </a:p>
          <a:p>
            <a:pPr lvl="2">
              <a:lnSpc>
                <a:spcPct val="100000"/>
              </a:lnSpc>
              <a:spcBef>
                <a:spcPts val="0"/>
              </a:spcBef>
              <a:spcAft>
                <a:spcPts val="600"/>
              </a:spcAft>
              <a:defRPr/>
            </a:pPr>
            <a:r>
              <a:rPr lang="en-US">
                <a:solidFill>
                  <a:srgbClr val="595959"/>
                </a:solidFill>
                <a:latin typeface="Arial" charset="0"/>
                <a:cs typeface="Arial" charset="0"/>
              </a:rPr>
              <a:t>Third-level bullet is 18 pt Arial, Text 1 lighter 35%</a:t>
            </a:r>
          </a:p>
          <a:p>
            <a:pPr lvl="2"/>
            <a:endParaRPr lang="en-US"/>
          </a:p>
        </p:txBody>
      </p:sp>
    </p:spTree>
    <p:extLst>
      <p:ext uri="{BB962C8B-B14F-4D97-AF65-F5344CB8AC3E}">
        <p14:creationId xmlns:p14="http://schemas.microsoft.com/office/powerpoint/2010/main" val="320712450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bwMode="auto">
          <a:xfrm>
            <a:off x="1" y="1"/>
            <a:ext cx="12204700" cy="6867525"/>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ea typeface="ＭＳ Ｐゴシック" pitchFamily="34" charset="-128"/>
              <a:cs typeface="ＭＳ Ｐゴシック" charset="-128"/>
            </a:endParaRPr>
          </a:p>
        </p:txBody>
      </p:sp>
      <p:pic>
        <p:nvPicPr>
          <p:cNvPr id="4" name="Picture 7" descr="Aruba_colorlogo_white_lg.png"/>
          <p:cNvPicPr>
            <a:picLocks noChangeAspect="1"/>
          </p:cNvPicPr>
          <p:nvPr userDrawn="1"/>
        </p:nvPicPr>
        <p:blipFill>
          <a:blip r:embed="rId2" cstate="print"/>
          <a:srcRect/>
          <a:stretch>
            <a:fillRect/>
          </a:stretch>
        </p:blipFill>
        <p:spPr bwMode="auto">
          <a:xfrm>
            <a:off x="4965700" y="3208338"/>
            <a:ext cx="2288117" cy="481012"/>
          </a:xfrm>
          <a:prstGeom prst="rect">
            <a:avLst/>
          </a:prstGeom>
          <a:noFill/>
          <a:ln w="9525">
            <a:noFill/>
            <a:miter lim="800000"/>
            <a:headEnd/>
            <a:tailEnd/>
          </a:ln>
        </p:spPr>
      </p:pic>
      <p:sp>
        <p:nvSpPr>
          <p:cNvPr id="5" name="Text Placeholder 4"/>
          <p:cNvSpPr>
            <a:spLocks noGrp="1"/>
          </p:cNvSpPr>
          <p:nvPr>
            <p:ph type="body" sz="quarter" idx="10"/>
          </p:nvPr>
        </p:nvSpPr>
        <p:spPr>
          <a:xfrm>
            <a:off x="2420909" y="4282382"/>
            <a:ext cx="7374673" cy="850900"/>
          </a:xfrm>
        </p:spPr>
        <p:txBody>
          <a:bodyPr/>
          <a:lstStyle>
            <a:lvl1pPr marL="0" indent="0" algn="ctr">
              <a:spcBef>
                <a:spcPts val="0"/>
              </a:spcBef>
              <a:defRPr b="0">
                <a:solidFill>
                  <a:srgbClr val="FFFFFF"/>
                </a:solidFill>
              </a:defRPr>
            </a:lvl1pPr>
          </a:lstStyle>
          <a:p>
            <a:pPr lvl="0"/>
            <a:r>
              <a:rPr lang="en-US"/>
              <a:t>Click to edit Master text styles</a:t>
            </a:r>
          </a:p>
        </p:txBody>
      </p:sp>
      <p:sp>
        <p:nvSpPr>
          <p:cNvPr id="6" name="Text Box 15"/>
          <p:cNvSpPr txBox="1">
            <a:spLocks noChangeArrowheads="1"/>
          </p:cNvSpPr>
          <p:nvPr userDrawn="1"/>
        </p:nvSpPr>
        <p:spPr bwMode="auto">
          <a:xfrm>
            <a:off x="977900" y="6480175"/>
            <a:ext cx="2127251"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rgbClr val="C6C9CA"/>
                </a:solidFill>
                <a:cs typeface="Arial" charset="0"/>
              </a:rPr>
              <a:t>CONFIDENTIAL  </a:t>
            </a:r>
            <a:br>
              <a:rPr lang="en-US" sz="600" dirty="0">
                <a:solidFill>
                  <a:srgbClr val="C6C9CA"/>
                </a:solidFill>
                <a:cs typeface="Arial" charset="0"/>
              </a:rPr>
            </a:br>
            <a:r>
              <a:rPr lang="en-US" sz="600" dirty="0">
                <a:solidFill>
                  <a:srgbClr val="C6C9CA"/>
                </a:solidFill>
                <a:cs typeface="Arial" charset="0"/>
              </a:rPr>
              <a:t>© Copyright 2014. Aruba Networks, Inc. </a:t>
            </a:r>
            <a:br>
              <a:rPr lang="en-US" sz="600" dirty="0">
                <a:solidFill>
                  <a:srgbClr val="C6C9CA"/>
                </a:solidFill>
                <a:cs typeface="Arial" charset="0"/>
              </a:rPr>
            </a:br>
            <a:r>
              <a:rPr lang="en-US" sz="600" dirty="0">
                <a:solidFill>
                  <a:srgbClr val="C6C9CA"/>
                </a:solidFill>
                <a:cs typeface="Arial" charset="0"/>
              </a:rPr>
              <a:t>All rights reserved</a:t>
            </a:r>
          </a:p>
        </p:txBody>
      </p:sp>
    </p:spTree>
    <p:extLst>
      <p:ext uri="{BB962C8B-B14F-4D97-AF65-F5344CB8AC3E}">
        <p14:creationId xmlns:p14="http://schemas.microsoft.com/office/powerpoint/2010/main" val="99004250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4132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35654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972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custDataLst>
              <p:tags r:id="rId1"/>
            </p:custDataLst>
          </p:nvPr>
        </p:nvSpPr>
        <p:spPr/>
        <p:txBody>
          <a:bodyPr/>
          <a:lstStyle/>
          <a:p>
            <a:r>
              <a:rPr lang="en-US"/>
              <a:t>Click to edit Master title style</a:t>
            </a:r>
            <a:endParaRP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04709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lstStyle/>
          <a:p>
            <a:r>
              <a:rPr lang="en-US"/>
              <a:t>Click to edit Master title style</a:t>
            </a:r>
            <a:endParaRPr/>
          </a:p>
        </p:txBody>
      </p:sp>
    </p:spTree>
    <p:extLst>
      <p:ext uri="{BB962C8B-B14F-4D97-AF65-F5344CB8AC3E}">
        <p14:creationId xmlns:p14="http://schemas.microsoft.com/office/powerpoint/2010/main" val="255957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custDataLst>
              <p:tags r:id="rId1"/>
            </p:custDataLst>
          </p:nvPr>
        </p:nvSpPr>
        <p:spPr>
          <a:xfrm>
            <a:off x="609442"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custDataLst>
              <p:tags r:id="rId2"/>
            </p:custDataLst>
          </p:nvPr>
        </p:nvSpPr>
        <p:spPr>
          <a:xfrm>
            <a:off x="609442"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Tree>
    <p:extLst>
      <p:ext uri="{BB962C8B-B14F-4D97-AF65-F5344CB8AC3E}">
        <p14:creationId xmlns:p14="http://schemas.microsoft.com/office/powerpoint/2010/main" val="105281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6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custDataLst>
              <p:tags r:id="rId2"/>
            </p:custDataLst>
          </p:nvPr>
        </p:nvSpPr>
        <p:spPr>
          <a:xfrm>
            <a:off x="608013" y="5015895"/>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36366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Dark Lef Third">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361244" y="-118937"/>
            <a:ext cx="10119360"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3" name="Rectangle 2"/>
          <p:cNvSpPr/>
          <p:nvPr/>
        </p:nvSpPr>
        <p:spPr>
          <a:xfrm>
            <a:off x="0" y="1028700"/>
            <a:ext cx="4059936"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229694829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4" name="Title 3"/>
          <p:cNvSpPr>
            <a:spLocks noGrp="1"/>
          </p:cNvSpPr>
          <p:nvPr>
            <p:ph type="title"/>
          </p:nvPr>
        </p:nvSpPr>
        <p:spPr>
          <a:xfrm>
            <a:off x="474132" y="365763"/>
            <a:ext cx="10119360" cy="969433"/>
          </a:xfrm>
        </p:spPr>
        <p:txBody>
          <a:bodyPr/>
          <a:lstStyle/>
          <a:p>
            <a:r>
              <a:rPr lang="en-US"/>
              <a:t>Click to edit Master title style</a:t>
            </a:r>
          </a:p>
        </p:txBody>
      </p:sp>
    </p:spTree>
    <p:extLst>
      <p:ext uri="{BB962C8B-B14F-4D97-AF65-F5344CB8AC3E}">
        <p14:creationId xmlns:p14="http://schemas.microsoft.com/office/powerpoint/2010/main" val="22505257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dirty="0"/>
          </a:p>
        </p:txBody>
      </p:sp>
      <p:sp>
        <p:nvSpPr>
          <p:cNvPr id="4" name="Text Placeholder 3"/>
          <p:cNvSpPr>
            <a:spLocks noGrp="1"/>
          </p:cNvSpPr>
          <p:nvPr>
            <p:ph type="body" sz="half" idx="2"/>
          </p:nvPr>
        </p:nvSpPr>
        <p:spPr bwMode="ltGray">
          <a:xfrm>
            <a:off x="7470616" y="1524000"/>
            <a:ext cx="4111784" cy="45720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05329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Rectangle 5"/>
          <p:cNvSpPr/>
          <p:nvPr/>
        </p:nvSpPr>
        <p:spPr>
          <a:xfrm>
            <a:off x="6096000" y="1028700"/>
            <a:ext cx="6096000"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itle 3"/>
          <p:cNvSpPr>
            <a:spLocks noGrp="1"/>
          </p:cNvSpPr>
          <p:nvPr>
            <p:ph type="title"/>
          </p:nvPr>
        </p:nvSpPr>
        <p:spPr>
          <a:xfrm>
            <a:off x="474132" y="365761"/>
            <a:ext cx="10119360" cy="969433"/>
          </a:xfrm>
        </p:spPr>
        <p:txBody>
          <a:bodyPr/>
          <a:lstStyle/>
          <a:p>
            <a:r>
              <a:rPr lang="en-US"/>
              <a:t>Click to edit Master title style</a:t>
            </a:r>
          </a:p>
        </p:txBody>
      </p:sp>
      <p:sp>
        <p:nvSpPr>
          <p:cNvPr id="5" name="Footer Placeholder 8"/>
          <p:cNvSpPr>
            <a:spLocks noGrp="1"/>
          </p:cNvSpPr>
          <p:nvPr>
            <p:ph type="ftr" sz="quarter" idx="3"/>
          </p:nvPr>
        </p:nvSpPr>
        <p:spPr>
          <a:xfrm>
            <a:off x="505884" y="6415617"/>
            <a:ext cx="5242560" cy="364067"/>
          </a:xfrm>
          <a:prstGeom prst="rect">
            <a:avLst/>
          </a:prstGeom>
        </p:spPr>
        <p:txBody>
          <a:bodyPr vert="horz" lIns="0" tIns="0" rIns="0" bIns="45720" rtlCol="0" anchor="ctr"/>
          <a:lstStyle>
            <a:lvl1pPr algn="l">
              <a:defRPr sz="800">
                <a:solidFill>
                  <a:schemeClr val="tx1">
                    <a:tint val="75000"/>
                  </a:schemeClr>
                </a:solidFill>
                <a:latin typeface="+mn-lt"/>
                <a:ea typeface="MS PGothic" charset="0"/>
                <a:cs typeface="MS PGothic" charset="0"/>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27276856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spTree>
    <p:extLst>
      <p:ext uri="{BB962C8B-B14F-4D97-AF65-F5344CB8AC3E}">
        <p14:creationId xmlns:p14="http://schemas.microsoft.com/office/powerpoint/2010/main" val="555118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accent1">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6096000" y="1028700"/>
            <a:ext cx="6096000" cy="5828248"/>
          </a:xfrm>
          <a:prstGeom prst="rect">
            <a:avLst/>
          </a:prstGeom>
          <a:solidFill>
            <a:srgbClr val="5C7381">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itle 3"/>
          <p:cNvSpPr>
            <a:spLocks noGrp="1"/>
          </p:cNvSpPr>
          <p:nvPr>
            <p:ph type="title"/>
          </p:nvPr>
        </p:nvSpPr>
        <p:spPr>
          <a:xfrm>
            <a:off x="474132" y="365761"/>
            <a:ext cx="10119360" cy="969433"/>
          </a:xfrm>
        </p:spPr>
        <p:txBody>
          <a:bodyPr/>
          <a:lstStyle/>
          <a:p>
            <a:r>
              <a:rPr lang="en-US"/>
              <a:t>Click to edit Master title style</a:t>
            </a:r>
          </a:p>
        </p:txBody>
      </p:sp>
      <p:sp>
        <p:nvSpPr>
          <p:cNvPr id="5" name="Footer Placeholder 8"/>
          <p:cNvSpPr>
            <a:spLocks noGrp="1"/>
          </p:cNvSpPr>
          <p:nvPr>
            <p:ph type="ftr" sz="quarter" idx="3"/>
          </p:nvPr>
        </p:nvSpPr>
        <p:spPr>
          <a:xfrm>
            <a:off x="505884" y="6415617"/>
            <a:ext cx="5242560" cy="364067"/>
          </a:xfrm>
          <a:prstGeom prst="rect">
            <a:avLst/>
          </a:prstGeom>
        </p:spPr>
        <p:txBody>
          <a:bodyPr vert="horz" lIns="0" tIns="0" rIns="0" bIns="45720" rtlCol="0" anchor="ctr"/>
          <a:lstStyle>
            <a:lvl1pPr algn="l">
              <a:defRPr sz="800">
                <a:solidFill>
                  <a:schemeClr val="tx1">
                    <a:tint val="75000"/>
                  </a:schemeClr>
                </a:solidFill>
                <a:latin typeface="+mn-lt"/>
                <a:ea typeface="MS PGothic" charset="0"/>
                <a:cs typeface="MS PGothic" charset="0"/>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23656381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Title Slide_Headline &amp; Subhead">
    <p:bg bwMode="ltGray">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523817"/>
            <a:ext cx="8229600" cy="1905000"/>
          </a:xfrm>
        </p:spPr>
        <p:txBody>
          <a:bodyPr anchor="b"/>
          <a:lstStyle>
            <a:lvl1pPr>
              <a:lnSpc>
                <a:spcPct val="80000"/>
              </a:lnSpc>
              <a:defRPr sz="66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608013" y="4530130"/>
            <a:ext cx="8229600" cy="727670"/>
          </a:xfrm>
        </p:spPr>
        <p:txBody>
          <a:bodyPr anchor="b">
            <a:noAutofit/>
          </a:bodyPr>
          <a:lstStyle>
            <a:lvl1pPr marL="0" indent="0" algn="l">
              <a:spcBef>
                <a:spcPts val="0"/>
              </a:spcBef>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sp>
        <p:nvSpPr>
          <p:cNvPr id="8" name="Rectangle 7">
            <a:extLst>
              <a:ext uri="{FF2B5EF4-FFF2-40B4-BE49-F238E27FC236}">
                <a16:creationId xmlns:a16="http://schemas.microsoft.com/office/drawing/2014/main" id="{3FE3C563-EA1B-EC44-A599-C34E63526CBC}"/>
              </a:ext>
            </a:extLst>
          </p:cNvPr>
          <p:cNvSpPr/>
          <p:nvPr/>
        </p:nvSpPr>
        <p:spPr bwMode="ltGray">
          <a:xfrm>
            <a:off x="606423" y="5478857"/>
            <a:ext cx="8385048" cy="45720"/>
          </a:xfrm>
          <a:prstGeom prst="rect">
            <a:avLst/>
          </a:prstGeom>
          <a:solidFill>
            <a:srgbClr val="31BCA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pic>
        <p:nvPicPr>
          <p:cNvPr id="9" name="Picture 8">
            <a:extLst>
              <a:ext uri="{FF2B5EF4-FFF2-40B4-BE49-F238E27FC236}">
                <a16:creationId xmlns:a16="http://schemas.microsoft.com/office/drawing/2014/main" id="{99051FD9-9387-F34F-810E-701423789D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0041" y="838200"/>
            <a:ext cx="4948559" cy="1212397"/>
          </a:xfrm>
          <a:prstGeom prst="rect">
            <a:avLst/>
          </a:prstGeom>
        </p:spPr>
      </p:pic>
      <p:pic>
        <p:nvPicPr>
          <p:cNvPr id="10" name="Picture 9">
            <a:extLst>
              <a:ext uri="{FF2B5EF4-FFF2-40B4-BE49-F238E27FC236}">
                <a16:creationId xmlns:a16="http://schemas.microsoft.com/office/drawing/2014/main" id="{256320A6-FC5D-2349-B5D8-313AC4DD35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5031" y="5823739"/>
            <a:ext cx="1303569" cy="633679"/>
          </a:xfrm>
          <a:prstGeom prst="rect">
            <a:avLst/>
          </a:prstGeom>
        </p:spPr>
      </p:pic>
    </p:spTree>
    <p:extLst>
      <p:ext uri="{BB962C8B-B14F-4D97-AF65-F5344CB8AC3E}">
        <p14:creationId xmlns:p14="http://schemas.microsoft.com/office/powerpoint/2010/main" val="2047319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Transition Slide_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704161"/>
            <a:ext cx="7469187" cy="1115239"/>
          </a:xfrm>
        </p:spPr>
        <p:txBody>
          <a:bodyPr anchor="b">
            <a:noAutofit/>
          </a:bodyPr>
          <a:lstStyle>
            <a:lvl1pPr>
              <a:defRPr sz="4000"/>
            </a:lvl1pPr>
          </a:lstStyle>
          <a:p>
            <a:r>
              <a:rPr lang="en-US" dirty="0"/>
              <a:t>Click to edit Master title style</a:t>
            </a:r>
            <a:endParaRPr dirty="0"/>
          </a:p>
        </p:txBody>
      </p:sp>
      <p:sp>
        <p:nvSpPr>
          <p:cNvPr id="11" name="Text Placeholder 9"/>
          <p:cNvSpPr>
            <a:spLocks noGrp="1"/>
          </p:cNvSpPr>
          <p:nvPr>
            <p:ph type="body" sz="quarter" idx="14"/>
          </p:nvPr>
        </p:nvSpPr>
        <p:spPr>
          <a:xfrm>
            <a:off x="608014" y="3048000"/>
            <a:ext cx="8228011" cy="533400"/>
          </a:xfrm>
        </p:spPr>
        <p:txBody>
          <a:bodyPr>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0" name="TextBox 9"/>
          <p:cNvSpPr txBox="1"/>
          <p:nvPr/>
        </p:nvSpPr>
        <p:spPr>
          <a:xfrm>
            <a:off x="11425511" y="6477000"/>
            <a:ext cx="171521" cy="15234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100" smtClean="0">
                <a:solidFill>
                  <a:srgbClr val="646569"/>
                </a:solidFill>
              </a:rPr>
              <a:pPr algn="r">
                <a:lnSpc>
                  <a:spcPct val="90000"/>
                </a:lnSpc>
              </a:pPr>
              <a:t>‹#›</a:t>
            </a:fld>
            <a:endParaRPr lang="en-US" sz="1600" dirty="0">
              <a:solidFill>
                <a:srgbClr val="646569"/>
              </a:solidFill>
            </a:endParaRPr>
          </a:p>
        </p:txBody>
      </p:sp>
      <p:pic>
        <p:nvPicPr>
          <p:cNvPr id="13" name="Picture 12">
            <a:extLst>
              <a:ext uri="{FF2B5EF4-FFF2-40B4-BE49-F238E27FC236}">
                <a16:creationId xmlns:a16="http://schemas.microsoft.com/office/drawing/2014/main" id="{CFEC5ADF-DF0F-7241-9897-80948B3F3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1"/>
          </a:xfrm>
          <a:prstGeom prst="rect">
            <a:avLst/>
          </a:prstGeom>
        </p:spPr>
      </p:pic>
      <p:sp>
        <p:nvSpPr>
          <p:cNvPr id="14" name="TextBox 13">
            <a:extLst>
              <a:ext uri="{FF2B5EF4-FFF2-40B4-BE49-F238E27FC236}">
                <a16:creationId xmlns:a16="http://schemas.microsoft.com/office/drawing/2014/main" id="{45AAE28A-93B7-6D48-9AB4-0519B270855A}"/>
              </a:ext>
            </a:extLst>
          </p:cNvPr>
          <p:cNvSpPr txBox="1"/>
          <p:nvPr/>
        </p:nvSpPr>
        <p:spPr>
          <a:xfrm>
            <a:off x="8458200" y="6477000"/>
            <a:ext cx="2522963" cy="220152"/>
          </a:xfrm>
          <a:prstGeom prst="rect">
            <a:avLst/>
          </a:prstGeom>
          <a:noFill/>
        </p:spPr>
        <p:txBody>
          <a:bodyPr wrap="square" lIns="0" tIns="0" rIns="0" bIns="0" rtlCol="0">
            <a:noAutofit/>
          </a:bodyPr>
          <a:lstStyle/>
          <a:p>
            <a:pPr algn="r">
              <a:lnSpc>
                <a:spcPct val="90000"/>
              </a:lnSpc>
            </a:pPr>
            <a:r>
              <a:rPr lang="en-US" sz="1100" dirty="0">
                <a:solidFill>
                  <a:prstClr val="black"/>
                </a:solidFill>
              </a:rPr>
              <a:t>@</a:t>
            </a:r>
            <a:r>
              <a:rPr lang="en-US" sz="1100" dirty="0" err="1">
                <a:solidFill>
                  <a:prstClr val="black"/>
                </a:solidFill>
              </a:rPr>
              <a:t>ArubaEMEA</a:t>
            </a:r>
            <a:r>
              <a:rPr lang="en-US" sz="1100" dirty="0">
                <a:solidFill>
                  <a:prstClr val="black"/>
                </a:solidFill>
              </a:rPr>
              <a:t> | #ATM18EMEA</a:t>
            </a:r>
          </a:p>
        </p:txBody>
      </p:sp>
    </p:spTree>
    <p:extLst>
      <p:ext uri="{BB962C8B-B14F-4D97-AF65-F5344CB8AC3E}">
        <p14:creationId xmlns:p14="http://schemas.microsoft.com/office/powerpoint/2010/main" val="22111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Transition Slid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4" y="1447800"/>
            <a:ext cx="9374186" cy="1700209"/>
          </a:xfrm>
        </p:spPr>
        <p:txBody>
          <a:bodyPr>
            <a:noAutofit/>
          </a:bodyPr>
          <a:lstStyle>
            <a:lvl1pPr>
              <a:defRPr sz="4000"/>
            </a:lvl1pPr>
          </a:lstStyle>
          <a:p>
            <a:r>
              <a:rPr lang="en-US" dirty="0"/>
              <a:t>Click to edit Master title style</a:t>
            </a:r>
            <a:endParaRPr dirty="0"/>
          </a:p>
        </p:txBody>
      </p:sp>
      <p:sp>
        <p:nvSpPr>
          <p:cNvPr id="11" name="Text Placeholder 9"/>
          <p:cNvSpPr>
            <a:spLocks noGrp="1"/>
          </p:cNvSpPr>
          <p:nvPr>
            <p:ph type="body" sz="quarter" idx="14"/>
          </p:nvPr>
        </p:nvSpPr>
        <p:spPr>
          <a:xfrm>
            <a:off x="608015" y="3149200"/>
            <a:ext cx="9374182" cy="15751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7" name="TextBox 6"/>
          <p:cNvSpPr txBox="1"/>
          <p:nvPr/>
        </p:nvSpPr>
        <p:spPr>
          <a:xfrm>
            <a:off x="11425511" y="6477000"/>
            <a:ext cx="171521" cy="15234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100" smtClean="0">
                <a:solidFill>
                  <a:prstClr val="white"/>
                </a:solidFill>
              </a:rPr>
              <a:pPr algn="r">
                <a:lnSpc>
                  <a:spcPct val="90000"/>
                </a:lnSpc>
              </a:pPr>
              <a:t>‹#›</a:t>
            </a:fld>
            <a:endParaRPr lang="en-US" sz="1600" dirty="0">
              <a:solidFill>
                <a:prstClr val="white"/>
              </a:solidFill>
            </a:endParaRPr>
          </a:p>
        </p:txBody>
      </p:sp>
      <p:pic>
        <p:nvPicPr>
          <p:cNvPr id="13" name="Picture 12">
            <a:extLst>
              <a:ext uri="{FF2B5EF4-FFF2-40B4-BE49-F238E27FC236}">
                <a16:creationId xmlns:a16="http://schemas.microsoft.com/office/drawing/2014/main" id="{268295D4-9195-F44B-9063-E58DAABB5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14" name="TextBox 13">
            <a:extLst>
              <a:ext uri="{FF2B5EF4-FFF2-40B4-BE49-F238E27FC236}">
                <a16:creationId xmlns:a16="http://schemas.microsoft.com/office/drawing/2014/main" id="{43851252-B453-774D-B6DE-19F4B809A35A}"/>
              </a:ext>
            </a:extLst>
          </p:cNvPr>
          <p:cNvSpPr txBox="1"/>
          <p:nvPr/>
        </p:nvSpPr>
        <p:spPr>
          <a:xfrm>
            <a:off x="8458200" y="6477000"/>
            <a:ext cx="2522963" cy="220152"/>
          </a:xfrm>
          <a:prstGeom prst="rect">
            <a:avLst/>
          </a:prstGeom>
          <a:noFill/>
        </p:spPr>
        <p:txBody>
          <a:bodyPr wrap="square" lIns="0" tIns="0" rIns="0" bIns="0" rtlCol="0">
            <a:noAutofit/>
          </a:bodyPr>
          <a:lstStyle/>
          <a:p>
            <a:pPr algn="r">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spTree>
    <p:extLst>
      <p:ext uri="{BB962C8B-B14F-4D97-AF65-F5344CB8AC3E}">
        <p14:creationId xmlns:p14="http://schemas.microsoft.com/office/powerpoint/2010/main" val="3079383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1_Transition_Quot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20F3A-C4F6-F949-9283-5F1B7D17F211}"/>
              </a:ext>
            </a:extLst>
          </p:cNvPr>
          <p:cNvSpPr>
            <a:spLocks noGrp="1"/>
          </p:cNvSpPr>
          <p:nvPr>
            <p:ph type="title"/>
          </p:nvPr>
        </p:nvSpPr>
        <p:spPr/>
        <p:txBody>
          <a:bodyPr/>
          <a:lstStyle/>
          <a:p>
            <a:r>
              <a:rPr lang="en-US"/>
              <a:t>Click to edit Master title style</a:t>
            </a:r>
            <a:endParaRPr lang="en-GB"/>
          </a:p>
        </p:txBody>
      </p:sp>
      <p:sp>
        <p:nvSpPr>
          <p:cNvPr id="5" name="Content Placeholder 4">
            <a:extLst>
              <a:ext uri="{FF2B5EF4-FFF2-40B4-BE49-F238E27FC236}">
                <a16:creationId xmlns:a16="http://schemas.microsoft.com/office/drawing/2014/main" id="{9C4565B6-9737-284C-B8A6-2D17F32EB830}"/>
              </a:ext>
            </a:extLst>
          </p:cNvPr>
          <p:cNvSpPr>
            <a:spLocks noGrp="1"/>
          </p:cNvSpPr>
          <p:nvPr>
            <p:ph sz="quarter" idx="10"/>
          </p:nvPr>
        </p:nvSpPr>
        <p:spPr>
          <a:xfrm>
            <a:off x="5630863" y="1574800"/>
            <a:ext cx="5948362" cy="2571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2880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cSld name="Airheads CTA 1">
    <p:bg bwMode="ltGray">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57941B-345F-4549-8A11-81B9055DF500}"/>
              </a:ext>
            </a:extLst>
          </p:cNvPr>
          <p:cNvGrpSpPr/>
          <p:nvPr/>
        </p:nvGrpSpPr>
        <p:grpSpPr>
          <a:xfrm>
            <a:off x="1981200" y="0"/>
            <a:ext cx="8218538" cy="5479025"/>
            <a:chOff x="2057400" y="-61451"/>
            <a:chExt cx="7897761" cy="5265174"/>
          </a:xfrm>
        </p:grpSpPr>
        <p:pic>
          <p:nvPicPr>
            <p:cNvPr id="12" name="Picture 11">
              <a:extLst>
                <a:ext uri="{FF2B5EF4-FFF2-40B4-BE49-F238E27FC236}">
                  <a16:creationId xmlns:a16="http://schemas.microsoft.com/office/drawing/2014/main" id="{6505DA0E-7F55-104B-AF68-BFD5868A61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400" y="-61451"/>
              <a:ext cx="7897761" cy="5265174"/>
            </a:xfrm>
            <a:prstGeom prst="rect">
              <a:avLst/>
            </a:prstGeom>
          </p:spPr>
        </p:pic>
        <p:pic>
          <p:nvPicPr>
            <p:cNvPr id="14" name="Picture 13">
              <a:extLst>
                <a:ext uri="{FF2B5EF4-FFF2-40B4-BE49-F238E27FC236}">
                  <a16:creationId xmlns:a16="http://schemas.microsoft.com/office/drawing/2014/main" id="{2AE3B646-1BF0-C34E-AA52-3C7E82CF5F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6090" y="1607558"/>
              <a:ext cx="1577624" cy="3109311"/>
            </a:xfrm>
            <a:prstGeom prst="rect">
              <a:avLst/>
            </a:prstGeom>
          </p:spPr>
        </p:pic>
      </p:grpSp>
      <p:sp>
        <p:nvSpPr>
          <p:cNvPr id="2" name="TextBox 1">
            <a:extLst>
              <a:ext uri="{FF2B5EF4-FFF2-40B4-BE49-F238E27FC236}">
                <a16:creationId xmlns:a16="http://schemas.microsoft.com/office/drawing/2014/main" id="{D6375596-B928-7845-A147-FE3EF6207544}"/>
              </a:ext>
            </a:extLst>
          </p:cNvPr>
          <p:cNvSpPr txBox="1"/>
          <p:nvPr/>
        </p:nvSpPr>
        <p:spPr>
          <a:xfrm>
            <a:off x="6400800" y="5179447"/>
            <a:ext cx="4648200" cy="1025766"/>
          </a:xfrm>
          <a:prstGeom prst="rect">
            <a:avLst/>
          </a:prstGeom>
          <a:noFill/>
        </p:spPr>
        <p:txBody>
          <a:bodyPr wrap="square" lIns="0" tIns="0" rIns="0" bIns="0" rtlCol="0">
            <a:noAutofit/>
          </a:bodyPr>
          <a:lstStyle/>
          <a:p>
            <a:r>
              <a:rPr lang="en-US" sz="2000" b="1" dirty="0">
                <a:solidFill>
                  <a:prstClr val="black"/>
                </a:solidFill>
              </a:rPr>
              <a:t>Still not a part of the Airheads </a:t>
            </a:r>
            <a:br>
              <a:rPr lang="en-US" sz="2000" b="1" dirty="0">
                <a:solidFill>
                  <a:prstClr val="black"/>
                </a:solidFill>
              </a:rPr>
            </a:br>
            <a:r>
              <a:rPr lang="en-US" sz="2000" b="1" dirty="0">
                <a:solidFill>
                  <a:prstClr val="black"/>
                </a:solidFill>
              </a:rPr>
              <a:t>Community? </a:t>
            </a:r>
            <a:r>
              <a:rPr lang="en-US" sz="2000" dirty="0">
                <a:solidFill>
                  <a:prstClr val="black"/>
                </a:solidFill>
              </a:rPr>
              <a:t>Sign up today! </a:t>
            </a:r>
          </a:p>
          <a:p>
            <a:r>
              <a:rPr lang="en-US" sz="2000" dirty="0" err="1">
                <a:solidFill>
                  <a:prstClr val="black"/>
                </a:solidFill>
              </a:rPr>
              <a:t>community.arubanetworks.com</a:t>
            </a:r>
            <a:endParaRPr lang="en-US" sz="2000" dirty="0">
              <a:solidFill>
                <a:prstClr val="black"/>
              </a:solidFill>
            </a:endParaRPr>
          </a:p>
        </p:txBody>
      </p:sp>
      <p:sp>
        <p:nvSpPr>
          <p:cNvPr id="10" name="Rectangle 9">
            <a:extLst>
              <a:ext uri="{FF2B5EF4-FFF2-40B4-BE49-F238E27FC236}">
                <a16:creationId xmlns:a16="http://schemas.microsoft.com/office/drawing/2014/main" id="{7476FD3D-640C-254F-B10F-52E74F0900A8}"/>
              </a:ext>
            </a:extLst>
          </p:cNvPr>
          <p:cNvSpPr/>
          <p:nvPr/>
        </p:nvSpPr>
        <p:spPr bwMode="ltGray">
          <a:xfrm>
            <a:off x="1066800" y="4620768"/>
            <a:ext cx="10058400" cy="27432"/>
          </a:xfrm>
          <a:prstGeom prst="rect">
            <a:avLst/>
          </a:prstGeom>
          <a:solidFill>
            <a:srgbClr val="31BCA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pic>
        <p:nvPicPr>
          <p:cNvPr id="8" name="Picture 7">
            <a:extLst>
              <a:ext uri="{FF2B5EF4-FFF2-40B4-BE49-F238E27FC236}">
                <a16:creationId xmlns:a16="http://schemas.microsoft.com/office/drawing/2014/main" id="{01D55FDD-3CD6-6742-B290-2E8248D06E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4793383"/>
            <a:ext cx="4264742" cy="1342846"/>
          </a:xfrm>
          <a:prstGeom prst="rect">
            <a:avLst/>
          </a:prstGeom>
        </p:spPr>
      </p:pic>
      <p:grpSp>
        <p:nvGrpSpPr>
          <p:cNvPr id="9" name="Group 8">
            <a:extLst>
              <a:ext uri="{FF2B5EF4-FFF2-40B4-BE49-F238E27FC236}">
                <a16:creationId xmlns:a16="http://schemas.microsoft.com/office/drawing/2014/main" id="{335ECA05-4485-5C4C-ADEB-4A3099D47C7E}"/>
              </a:ext>
            </a:extLst>
          </p:cNvPr>
          <p:cNvGrpSpPr/>
          <p:nvPr/>
        </p:nvGrpSpPr>
        <p:grpSpPr>
          <a:xfrm>
            <a:off x="1986731" y="10057"/>
            <a:ext cx="8218538" cy="5479025"/>
            <a:chOff x="2057400" y="-61451"/>
            <a:chExt cx="7897761" cy="5265174"/>
          </a:xfrm>
        </p:grpSpPr>
        <p:pic>
          <p:nvPicPr>
            <p:cNvPr id="13" name="Picture 12">
              <a:extLst>
                <a:ext uri="{FF2B5EF4-FFF2-40B4-BE49-F238E27FC236}">
                  <a16:creationId xmlns:a16="http://schemas.microsoft.com/office/drawing/2014/main" id="{EABAEAA4-FBE1-0143-8D74-21B2164BEE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400" y="-61451"/>
              <a:ext cx="7897761" cy="5265174"/>
            </a:xfrm>
            <a:prstGeom prst="rect">
              <a:avLst/>
            </a:prstGeom>
          </p:spPr>
        </p:pic>
        <p:pic>
          <p:nvPicPr>
            <p:cNvPr id="15" name="Picture 14">
              <a:extLst>
                <a:ext uri="{FF2B5EF4-FFF2-40B4-BE49-F238E27FC236}">
                  <a16:creationId xmlns:a16="http://schemas.microsoft.com/office/drawing/2014/main" id="{DAA4A15C-8BD4-EA4F-A235-B86C0F90A38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6090" y="1607558"/>
              <a:ext cx="1577624" cy="3109311"/>
            </a:xfrm>
            <a:prstGeom prst="rect">
              <a:avLst/>
            </a:prstGeom>
          </p:spPr>
        </p:pic>
      </p:grpSp>
      <p:pic>
        <p:nvPicPr>
          <p:cNvPr id="17" name="Picture 16">
            <a:extLst>
              <a:ext uri="{FF2B5EF4-FFF2-40B4-BE49-F238E27FC236}">
                <a16:creationId xmlns:a16="http://schemas.microsoft.com/office/drawing/2014/main" id="{FD83AF53-C87F-8847-8609-6C3BD0EEDC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5031" y="381000"/>
            <a:ext cx="1303569" cy="633679"/>
          </a:xfrm>
          <a:prstGeom prst="rect">
            <a:avLst/>
          </a:prstGeom>
        </p:spPr>
      </p:pic>
    </p:spTree>
    <p:extLst>
      <p:ext uri="{BB962C8B-B14F-4D97-AF65-F5344CB8AC3E}">
        <p14:creationId xmlns:p14="http://schemas.microsoft.com/office/powerpoint/2010/main" val="3787619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Thank You Slide">
    <p:bg bwMode="ltGray">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09441" y="4495800"/>
            <a:ext cx="10969943" cy="852364"/>
          </a:xfrm>
        </p:spPr>
        <p:txBody>
          <a:bodyPr anchor="b"/>
          <a:lstStyle>
            <a:lvl1pPr>
              <a:defRPr>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02B14EE4-8549-BE4A-B4B2-8308463F93B8}"/>
              </a:ext>
            </a:extLst>
          </p:cNvPr>
          <p:cNvSpPr/>
          <p:nvPr/>
        </p:nvSpPr>
        <p:spPr bwMode="ltGray">
          <a:xfrm>
            <a:off x="606423" y="5478857"/>
            <a:ext cx="8385048" cy="45720"/>
          </a:xfrm>
          <a:prstGeom prst="rect">
            <a:avLst/>
          </a:prstGeom>
          <a:solidFill>
            <a:srgbClr val="31BCA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pic>
        <p:nvPicPr>
          <p:cNvPr id="9" name="Picture 8">
            <a:extLst>
              <a:ext uri="{FF2B5EF4-FFF2-40B4-BE49-F238E27FC236}">
                <a16:creationId xmlns:a16="http://schemas.microsoft.com/office/drawing/2014/main" id="{A0387768-662A-9742-98FC-314A53FC9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5031" y="5823739"/>
            <a:ext cx="1303569" cy="633679"/>
          </a:xfrm>
          <a:prstGeom prst="rect">
            <a:avLst/>
          </a:prstGeom>
        </p:spPr>
      </p:pic>
      <p:pic>
        <p:nvPicPr>
          <p:cNvPr id="10" name="Picture 9">
            <a:extLst>
              <a:ext uri="{FF2B5EF4-FFF2-40B4-BE49-F238E27FC236}">
                <a16:creationId xmlns:a16="http://schemas.microsoft.com/office/drawing/2014/main" id="{8D5FC944-6DC6-4A40-8982-8BC8619C9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4446" y="1066800"/>
            <a:ext cx="6521986" cy="1597887"/>
          </a:xfrm>
          <a:prstGeom prst="rect">
            <a:avLst/>
          </a:prstGeom>
        </p:spPr>
      </p:pic>
    </p:spTree>
    <p:extLst>
      <p:ext uri="{BB962C8B-B14F-4D97-AF65-F5344CB8AC3E}">
        <p14:creationId xmlns:p14="http://schemas.microsoft.com/office/powerpoint/2010/main" val="2219624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1447800"/>
            <a:ext cx="9526587" cy="1700209"/>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0"/>
            <a:ext cx="9526585" cy="13465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7" name="TextBox 6"/>
          <p:cNvSpPr txBox="1"/>
          <p:nvPr/>
        </p:nvSpPr>
        <p:spPr>
          <a:xfrm>
            <a:off x="11425511" y="6477000"/>
            <a:ext cx="171521" cy="15234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100" smtClean="0">
                <a:solidFill>
                  <a:prstClr val="white"/>
                </a:solidFill>
              </a:rPr>
              <a:pPr algn="r">
                <a:lnSpc>
                  <a:spcPct val="90000"/>
                </a:lnSpc>
              </a:pPr>
              <a:t>‹#›</a:t>
            </a:fld>
            <a:endParaRPr lang="en-US" sz="1600" dirty="0">
              <a:solidFill>
                <a:prstClr val="white"/>
              </a:solidFill>
            </a:endParaRPr>
          </a:p>
        </p:txBody>
      </p:sp>
      <p:pic>
        <p:nvPicPr>
          <p:cNvPr id="12" name="Picture 11">
            <a:extLst>
              <a:ext uri="{FF2B5EF4-FFF2-40B4-BE49-F238E27FC236}">
                <a16:creationId xmlns:a16="http://schemas.microsoft.com/office/drawing/2014/main" id="{EB66C1E2-1445-3140-9C41-E23C4E725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248399"/>
            <a:ext cx="1438203" cy="351560"/>
          </a:xfrm>
          <a:prstGeom prst="rect">
            <a:avLst/>
          </a:prstGeom>
        </p:spPr>
      </p:pic>
      <p:sp>
        <p:nvSpPr>
          <p:cNvPr id="13" name="TextBox 12">
            <a:extLst>
              <a:ext uri="{FF2B5EF4-FFF2-40B4-BE49-F238E27FC236}">
                <a16:creationId xmlns:a16="http://schemas.microsoft.com/office/drawing/2014/main" id="{74A8BFAB-3DF5-9F4A-8430-C23BAAB1C0C8}"/>
              </a:ext>
            </a:extLst>
          </p:cNvPr>
          <p:cNvSpPr txBox="1"/>
          <p:nvPr/>
        </p:nvSpPr>
        <p:spPr>
          <a:xfrm>
            <a:off x="8458200" y="6477000"/>
            <a:ext cx="2522963" cy="220152"/>
          </a:xfrm>
          <a:prstGeom prst="rect">
            <a:avLst/>
          </a:prstGeom>
          <a:noFill/>
        </p:spPr>
        <p:txBody>
          <a:bodyPr wrap="square" lIns="0" tIns="0" rIns="0" bIns="0" rtlCol="0">
            <a:noAutofit/>
          </a:bodyPr>
          <a:lstStyle/>
          <a:p>
            <a:pPr algn="r">
              <a:lnSpc>
                <a:spcPct val="90000"/>
              </a:lnSpc>
            </a:pPr>
            <a:r>
              <a:rPr lang="en-US" sz="1100" dirty="0">
                <a:solidFill>
                  <a:prstClr val="white"/>
                </a:solidFill>
              </a:rPr>
              <a:t>@</a:t>
            </a:r>
            <a:r>
              <a:rPr lang="en-US" sz="1100" dirty="0" err="1">
                <a:solidFill>
                  <a:prstClr val="white"/>
                </a:solidFill>
              </a:rPr>
              <a:t>ArubaEMEA</a:t>
            </a:r>
            <a:r>
              <a:rPr lang="en-US" sz="1100" dirty="0">
                <a:solidFill>
                  <a:prstClr val="white"/>
                </a:solidFill>
              </a:rPr>
              <a:t> | #ATM18EMEA</a:t>
            </a:r>
          </a:p>
        </p:txBody>
      </p:sp>
      <p:sp>
        <p:nvSpPr>
          <p:cNvPr id="8" name="TextBox 7">
            <a:extLst>
              <a:ext uri="{FF2B5EF4-FFF2-40B4-BE49-F238E27FC236}">
                <a16:creationId xmlns:a16="http://schemas.microsoft.com/office/drawing/2014/main" id="{F0B89B4A-CCA3-5B4A-9D0F-7FCC6A87095A}"/>
              </a:ext>
            </a:extLst>
          </p:cNvPr>
          <p:cNvSpPr txBox="1"/>
          <p:nvPr/>
        </p:nvSpPr>
        <p:spPr>
          <a:xfrm>
            <a:off x="11425511" y="6477000"/>
            <a:ext cx="171521" cy="15234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100" smtClean="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2828147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11764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444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27527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609442" y="426771"/>
            <a:ext cx="10969943" cy="852364"/>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28664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33067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vert="horz" lIns="146301" tIns="73150" rIns="146301" bIns="73150"/>
          <a:lstStyle/>
          <a:p>
            <a:r>
              <a:rPr lang="en-US"/>
              <a:t>Click to edit Master title style</a:t>
            </a:r>
          </a:p>
        </p:txBody>
      </p:sp>
    </p:spTree>
    <p:extLst>
      <p:ext uri="{BB962C8B-B14F-4D97-AF65-F5344CB8AC3E}">
        <p14:creationId xmlns:p14="http://schemas.microsoft.com/office/powerpoint/2010/main" val="278526016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0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SynergyRack_WithPane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2" y="2209800"/>
            <a:ext cx="8914608"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995732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6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Picture 1" descr="20160410_HPE_SF_55_WINDOW_MEETINGS_090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607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7924008" cy="1905000"/>
          </a:xfrm>
        </p:spPr>
        <p:txBody>
          <a:bodyPr anchor="b"/>
          <a:lstStyle>
            <a:lvl1pPr>
              <a:lnSpc>
                <a:spcPct val="80000"/>
              </a:lnSpc>
              <a:defRPr sz="6600">
                <a:solidFill>
                  <a:schemeClr val="bg1"/>
                </a:solidFill>
              </a:defRPr>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3995344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Picture">
    <p:bg bwMode="ltGray">
      <p:bgPr>
        <a:solidFill>
          <a:schemeClr val="bg1"/>
        </a:solidFill>
        <a:effectLst/>
      </p:bgPr>
    </p:bg>
    <p:spTree>
      <p:nvGrpSpPr>
        <p:cNvPr id="1" name=""/>
        <p:cNvGrpSpPr/>
        <p:nvPr/>
      </p:nvGrpSpPr>
      <p:grpSpPr>
        <a:xfrm>
          <a:off x="0" y="0"/>
          <a:ext cx="0" cy="0"/>
          <a:chOff x="0" y="0"/>
          <a:chExt cx="0" cy="0"/>
        </a:xfrm>
      </p:grpSpPr>
      <p:pic>
        <p:nvPicPr>
          <p:cNvPr id="3" name="Picture 2" descr="150923_TECH_SCOUT_01_VANCOUVER_PORT_0337_al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hpe ppt cover logos_grn_pos.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90993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8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50930_63_MTN_BIKERS_0724.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solidFill>
                  <a:schemeClr val="bg1"/>
                </a:solidFill>
              </a:defRPr>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2512214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3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Picture 1" descr="GettyImages-499713957_origina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3" y="2209800"/>
            <a:ext cx="8229600"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4172226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9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40812_HP_Brazil_10_Supplemental_I7V2760_original.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2" y="2209800"/>
            <a:ext cx="91432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1403433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52004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076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330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6818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265680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74931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endParaRPr>
              <a:solidFill>
                <a:prstClr val="white"/>
              </a:solidFill>
            </a:endParaRPr>
          </a:p>
        </p:txBody>
      </p:sp>
      <p:sp>
        <p:nvSpPr>
          <p:cNvPr id="4" name="Footer Placeholder 3"/>
          <p:cNvSpPr>
            <a:spLocks noGrp="1"/>
          </p:cNvSpPr>
          <p:nvPr>
            <p:ph type="ftr" sz="quarter" idx="11"/>
          </p:nvPr>
        </p:nvSpPr>
        <p:spPr/>
        <p:txBody>
          <a:bodyPr/>
          <a:lstStyle/>
          <a:p>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4293206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endParaRPr>
              <a:solidFill>
                <a:prstClr val="white"/>
              </a:solidFill>
            </a:endParaRPr>
          </a:p>
        </p:txBody>
      </p:sp>
      <p:sp>
        <p:nvSpPr>
          <p:cNvPr id="4" name="Footer Placeholder 3"/>
          <p:cNvSpPr>
            <a:spLocks noGrp="1"/>
          </p:cNvSpPr>
          <p:nvPr>
            <p:ph type="ftr" sz="quarter" idx="11"/>
          </p:nvPr>
        </p:nvSpPr>
        <p:spPr/>
        <p:txBody>
          <a:bodyPr/>
          <a:lstStyle/>
          <a:p>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617789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6266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endParaRPr>
              <a:solidFill>
                <a:prstClr val="white"/>
              </a:solidFill>
            </a:endParaRPr>
          </a:p>
        </p:txBody>
      </p:sp>
      <p:sp>
        <p:nvSpPr>
          <p:cNvPr id="4" name="Footer Placeholder 3"/>
          <p:cNvSpPr>
            <a:spLocks noGrp="1"/>
          </p:cNvSpPr>
          <p:nvPr>
            <p:ph type="ftr" sz="quarter" idx="11"/>
          </p:nvPr>
        </p:nvSpPr>
        <p:spPr/>
        <p:txBody>
          <a:bodyPr/>
          <a:lstStyle/>
          <a:p>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531035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6373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51189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Lt B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p:cNvSpPr/>
          <p:nvPr userDrawn="1"/>
        </p:nvSpPr>
        <p:spPr bwMode="ltGray">
          <a:xfrm>
            <a:off x="0" y="0"/>
            <a:ext cx="12192000" cy="3048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Tree>
    <p:extLst>
      <p:ext uri="{BB962C8B-B14F-4D97-AF65-F5344CB8AC3E}">
        <p14:creationId xmlns:p14="http://schemas.microsoft.com/office/powerpoint/2010/main" val="405329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68168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0402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26577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28890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861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2899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26498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5717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08992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1167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k Blu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79695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5871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66259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56727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3524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82803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07413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
        <p:nvSpPr>
          <p:cNvPr id="9" name="Date Placeholder 8"/>
          <p:cNvSpPr>
            <a:spLocks noGrp="1"/>
          </p:cNvSpPr>
          <p:nvPr>
            <p:ph type="dt" sz="half" idx="15"/>
          </p:nvPr>
        </p:nvSpPr>
        <p:spPr/>
        <p:txBody>
          <a:bodyPr/>
          <a:lstStyle/>
          <a:p>
            <a:endParaRPr>
              <a:solidFill>
                <a:prstClr val="black"/>
              </a:solidFill>
            </a:endParaRPr>
          </a:p>
        </p:txBody>
      </p:sp>
      <p:sp>
        <p:nvSpPr>
          <p:cNvPr id="12" name="Footer Placeholder 11"/>
          <p:cNvSpPr>
            <a:spLocks noGrp="1"/>
          </p:cNvSpPr>
          <p:nvPr>
            <p:ph type="ftr" sz="quarter" idx="16"/>
          </p:nvPr>
        </p:nvSpPr>
        <p:spPr/>
        <p:txBody>
          <a:bodyPr/>
          <a:lstStyle/>
          <a:p>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72993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27248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5696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0710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10"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tags" Target="../tags/tag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image" Target="../media/image34.emf"/><Relationship Id="rId2" Type="http://schemas.openxmlformats.org/officeDocument/2006/relationships/slideLayout" Target="../slideLayouts/slideLayout133.xml"/><Relationship Id="rId16" Type="http://schemas.openxmlformats.org/officeDocument/2006/relationships/image" Target="../media/image48.jp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10.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148.xml"/><Relationship Id="rId7" Type="http://schemas.openxmlformats.org/officeDocument/2006/relationships/theme" Target="../theme/theme11.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 Id="rId9" Type="http://schemas.openxmlformats.org/officeDocument/2006/relationships/image" Target="../media/image34.emf"/></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154.xml"/><Relationship Id="rId7" Type="http://schemas.openxmlformats.org/officeDocument/2006/relationships/theme" Target="../theme/theme12.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4" Type="http://schemas.openxmlformats.org/officeDocument/2006/relationships/slideLayout" Target="../slideLayouts/slideLayout155.xml"/><Relationship Id="rId9" Type="http://schemas.openxmlformats.org/officeDocument/2006/relationships/image" Target="../media/image3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tags" Target="../tags/tag1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image" Target="../media/image1.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tags" Target="../tags/tag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tags" Target="../tags/tag1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tags" Target="../tags/tag9.xml"/><Relationship Id="rId40" Type="http://schemas.openxmlformats.org/officeDocument/2006/relationships/tags" Target="../tags/tag1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ags" Target="../tags/tag2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ags" Target="../tags/tag2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ags" Target="../tags/tag2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ags" Target="../tags/tag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34.emf"/><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33.jpg"/><Relationship Id="rId5" Type="http://schemas.openxmlformats.org/officeDocument/2006/relationships/theme" Target="../theme/theme4.xml"/><Relationship Id="rId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theme" Target="../theme/theme5.xml"/><Relationship Id="rId1"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theme" Target="../theme/theme6.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slideLayout" Target="../slideLayouts/slideLayout103.xml"/><Relationship Id="rId7" Type="http://schemas.openxmlformats.org/officeDocument/2006/relationships/image" Target="../media/image33.jp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heme" Target="../theme/theme7.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1.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5"/>
            </p:custDataLst>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custDataLst>
              <p:tags r:id="rId6"/>
            </p:custDataLst>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10" name="TextBox 9"/>
          <p:cNvSpPr txBox="1"/>
          <p:nvPr>
            <p:custDataLst>
              <p:tags r:id="rId7"/>
            </p:custDataLst>
          </p:nvPr>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grpSp>
        <p:nvGrpSpPr>
          <p:cNvPr id="7" name="Group 6"/>
          <p:cNvGrpSpPr/>
          <p:nvPr/>
        </p:nvGrpSpPr>
        <p:grpSpPr>
          <a:xfrm>
            <a:off x="0" y="-1"/>
            <a:ext cx="12192000" cy="182880"/>
            <a:chOff x="0" y="-1"/>
            <a:chExt cx="12192000" cy="182880"/>
          </a:xfrm>
        </p:grpSpPr>
        <p:sp>
          <p:nvSpPr>
            <p:cNvPr id="8" name="Rectangle 7"/>
            <p:cNvSpPr/>
            <p:nvPr userDrawn="1">
              <p:custDataLst>
                <p:tags r:id="rId8"/>
              </p:custDataLst>
            </p:nvPr>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9" name="Rectangle 10"/>
            <p:cNvSpPr/>
            <p:nvPr userDrawn="1">
              <p:custDataLst>
                <p:tags r:id="rId9"/>
              </p:custDataLst>
            </p:nvPr>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spTree>
    <p:extLst>
      <p:ext uri="{BB962C8B-B14F-4D97-AF65-F5344CB8AC3E}">
        <p14:creationId xmlns:p14="http://schemas.microsoft.com/office/powerpoint/2010/main" val="1847764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185610" y="4197351"/>
            <a:ext cx="4980516" cy="280988"/>
          </a:xfrm>
          <a:prstGeom prst="rect">
            <a:avLst/>
          </a:prstGeom>
          <a:noFill/>
          <a:ln w="9525">
            <a:noFill/>
            <a:miter lim="800000"/>
            <a:headEnd/>
            <a:tailEnd/>
          </a:ln>
        </p:spPr>
        <p:txBody>
          <a:bodyPr lIns="121848" tIns="60924" rIns="121848" bIns="60924"/>
          <a:lstStyle/>
          <a:p>
            <a:pPr defTabSz="914363" eaLnBrk="0" fontAlgn="base" hangingPunct="0">
              <a:spcBef>
                <a:spcPct val="0"/>
              </a:spcBef>
              <a:spcAft>
                <a:spcPct val="0"/>
              </a:spcAft>
              <a:defRPr/>
            </a:pPr>
            <a:endParaRPr lang="en-US" sz="3167" dirty="0">
              <a:solidFill>
                <a:srgbClr val="000000"/>
              </a:solidFill>
              <a:latin typeface="MetricHPE" pitchFamily="34" charset="0"/>
              <a:ea typeface="ＭＳ Ｐゴシック" charset="-128"/>
            </a:endParaRPr>
          </a:p>
        </p:txBody>
      </p:sp>
      <p:pic>
        <p:nvPicPr>
          <p:cNvPr id="6" name="Picture 5"/>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90648" y="6494697"/>
            <a:ext cx="550255" cy="267692"/>
          </a:xfrm>
          <a:prstGeom prst="rect">
            <a:avLst/>
          </a:prstGeom>
        </p:spPr>
      </p:pic>
    </p:spTree>
    <p:extLst>
      <p:ext uri="{BB962C8B-B14F-4D97-AF65-F5344CB8AC3E}">
        <p14:creationId xmlns:p14="http://schemas.microsoft.com/office/powerpoint/2010/main" val="96977218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60" r:id="rId6"/>
    <p:sldLayoutId id="2147483862" r:id="rId7"/>
    <p:sldLayoutId id="2147483863" r:id="rId8"/>
    <p:sldLayoutId id="2147483864" r:id="rId9"/>
    <p:sldLayoutId id="2147483867" r:id="rId10"/>
    <p:sldLayoutId id="2147483868" r:id="rId11"/>
    <p:sldLayoutId id="2147483869" r:id="rId12"/>
    <p:sldLayoutId id="2147483870" r:id="rId13"/>
    <p:sldLayoutId id="2147483871" r:id="rId14"/>
  </p:sldLayoutIdLst>
  <p:transition spd="med">
    <p:fade/>
  </p:transition>
  <p:hf hdr="0" ftr="0" dt="0"/>
  <p:txStyles>
    <p:title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4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28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43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578"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p:titleStyle>
    <p:body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p:bodyStyle>
    <p:otherStyle>
      <a:defPPr>
        <a:defRPr lang="en-US"/>
      </a:defPPr>
      <a:lvl1pPr marL="0" algn="l" defTabSz="1218285" rtl="0" eaLnBrk="1" latinLnBrk="0" hangingPunct="1">
        <a:defRPr sz="2417" kern="1200">
          <a:solidFill>
            <a:schemeClr val="tx1"/>
          </a:solidFill>
          <a:latin typeface="+mn-lt"/>
          <a:ea typeface="+mn-ea"/>
          <a:cs typeface="+mn-cs"/>
        </a:defRPr>
      </a:lvl1pPr>
      <a:lvl2pPr marL="609141" algn="l" defTabSz="1218285" rtl="0" eaLnBrk="1" latinLnBrk="0" hangingPunct="1">
        <a:defRPr sz="2417" kern="1200">
          <a:solidFill>
            <a:schemeClr val="tx1"/>
          </a:solidFill>
          <a:latin typeface="+mn-lt"/>
          <a:ea typeface="+mn-ea"/>
          <a:cs typeface="+mn-cs"/>
        </a:defRPr>
      </a:lvl2pPr>
      <a:lvl3pPr marL="1218285" algn="l" defTabSz="1218285" rtl="0" eaLnBrk="1" latinLnBrk="0" hangingPunct="1">
        <a:defRPr sz="2417" kern="1200">
          <a:solidFill>
            <a:schemeClr val="tx1"/>
          </a:solidFill>
          <a:latin typeface="+mn-lt"/>
          <a:ea typeface="+mn-ea"/>
          <a:cs typeface="+mn-cs"/>
        </a:defRPr>
      </a:lvl3pPr>
      <a:lvl4pPr marL="1827436" algn="l" defTabSz="1218285" rtl="0" eaLnBrk="1" latinLnBrk="0" hangingPunct="1">
        <a:defRPr sz="2417" kern="1200">
          <a:solidFill>
            <a:schemeClr val="tx1"/>
          </a:solidFill>
          <a:latin typeface="+mn-lt"/>
          <a:ea typeface="+mn-ea"/>
          <a:cs typeface="+mn-cs"/>
        </a:defRPr>
      </a:lvl4pPr>
      <a:lvl5pPr marL="2436578" algn="l" defTabSz="1218285" rtl="0" eaLnBrk="1" latinLnBrk="0" hangingPunct="1">
        <a:defRPr sz="2417" kern="1200">
          <a:solidFill>
            <a:schemeClr val="tx1"/>
          </a:solidFill>
          <a:latin typeface="+mn-lt"/>
          <a:ea typeface="+mn-ea"/>
          <a:cs typeface="+mn-cs"/>
        </a:defRPr>
      </a:lvl5pPr>
      <a:lvl6pPr marL="3045720" algn="l" defTabSz="1218285" rtl="0" eaLnBrk="1" latinLnBrk="0" hangingPunct="1">
        <a:defRPr sz="2417" kern="1200">
          <a:solidFill>
            <a:schemeClr val="tx1"/>
          </a:solidFill>
          <a:latin typeface="+mn-lt"/>
          <a:ea typeface="+mn-ea"/>
          <a:cs typeface="+mn-cs"/>
        </a:defRPr>
      </a:lvl6pPr>
      <a:lvl7pPr marL="3654870" algn="l" defTabSz="1218285" rtl="0" eaLnBrk="1" latinLnBrk="0" hangingPunct="1">
        <a:defRPr sz="2417" kern="1200">
          <a:solidFill>
            <a:schemeClr val="tx1"/>
          </a:solidFill>
          <a:latin typeface="+mn-lt"/>
          <a:ea typeface="+mn-ea"/>
          <a:cs typeface="+mn-cs"/>
        </a:defRPr>
      </a:lvl7pPr>
      <a:lvl8pPr marL="4264008" algn="l" defTabSz="1218285" rtl="0" eaLnBrk="1" latinLnBrk="0" hangingPunct="1">
        <a:defRPr sz="2417" kern="1200">
          <a:solidFill>
            <a:schemeClr val="tx1"/>
          </a:solidFill>
          <a:latin typeface="+mn-lt"/>
          <a:ea typeface="+mn-ea"/>
          <a:cs typeface="+mn-cs"/>
        </a:defRPr>
      </a:lvl8pPr>
      <a:lvl9pPr marL="4873155" algn="l" defTabSz="1218285" rtl="0" eaLnBrk="1" latinLnBrk="0" hangingPunct="1">
        <a:defRPr sz="241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185610" y="4197351"/>
            <a:ext cx="4980516" cy="280988"/>
          </a:xfrm>
          <a:prstGeom prst="rect">
            <a:avLst/>
          </a:prstGeom>
          <a:noFill/>
          <a:ln w="9525">
            <a:noFill/>
            <a:miter lim="800000"/>
            <a:headEnd/>
            <a:tailEnd/>
          </a:ln>
        </p:spPr>
        <p:txBody>
          <a:bodyPr lIns="121848" tIns="60924" rIns="121848" bIns="60924"/>
          <a:lstStyle/>
          <a:p>
            <a:pPr defTabSz="914363" eaLnBrk="0" fontAlgn="base" hangingPunct="0">
              <a:spcBef>
                <a:spcPct val="0"/>
              </a:spcBef>
              <a:spcAft>
                <a:spcPct val="0"/>
              </a:spcAft>
              <a:defRPr/>
            </a:pPr>
            <a:endParaRPr lang="en-US" sz="3167" dirty="0">
              <a:solidFill>
                <a:srgbClr val="000000"/>
              </a:solidFill>
              <a:latin typeface="MetricHPE" pitchFamily="34" charset="0"/>
              <a:ea typeface="ＭＳ Ｐゴシック" charset="-128"/>
            </a:endParaRPr>
          </a:p>
        </p:txBody>
      </p:sp>
      <p:pic>
        <p:nvPicPr>
          <p:cNvPr id="6" name="Picture 5"/>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490648" y="6494697"/>
            <a:ext cx="550255" cy="267692"/>
          </a:xfrm>
          <a:prstGeom prst="rect">
            <a:avLst/>
          </a:prstGeom>
        </p:spPr>
      </p:pic>
    </p:spTree>
    <p:extLst>
      <p:ext uri="{BB962C8B-B14F-4D97-AF65-F5344CB8AC3E}">
        <p14:creationId xmlns:p14="http://schemas.microsoft.com/office/powerpoint/2010/main" val="128488791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Lst>
  <p:transition spd="med">
    <p:fade/>
  </p:transition>
  <p:hf hdr="0" ftr="0" dt="0"/>
  <p:txStyles>
    <p:title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4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28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43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578"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p:titleStyle>
    <p:body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p:bodyStyle>
    <p:otherStyle>
      <a:defPPr>
        <a:defRPr lang="en-US"/>
      </a:defPPr>
      <a:lvl1pPr marL="0" algn="l" defTabSz="1218285" rtl="0" eaLnBrk="1" latinLnBrk="0" hangingPunct="1">
        <a:defRPr sz="2417" kern="1200">
          <a:solidFill>
            <a:schemeClr val="tx1"/>
          </a:solidFill>
          <a:latin typeface="+mn-lt"/>
          <a:ea typeface="+mn-ea"/>
          <a:cs typeface="+mn-cs"/>
        </a:defRPr>
      </a:lvl1pPr>
      <a:lvl2pPr marL="609141" algn="l" defTabSz="1218285" rtl="0" eaLnBrk="1" latinLnBrk="0" hangingPunct="1">
        <a:defRPr sz="2417" kern="1200">
          <a:solidFill>
            <a:schemeClr val="tx1"/>
          </a:solidFill>
          <a:latin typeface="+mn-lt"/>
          <a:ea typeface="+mn-ea"/>
          <a:cs typeface="+mn-cs"/>
        </a:defRPr>
      </a:lvl2pPr>
      <a:lvl3pPr marL="1218285" algn="l" defTabSz="1218285" rtl="0" eaLnBrk="1" latinLnBrk="0" hangingPunct="1">
        <a:defRPr sz="2417" kern="1200">
          <a:solidFill>
            <a:schemeClr val="tx1"/>
          </a:solidFill>
          <a:latin typeface="+mn-lt"/>
          <a:ea typeface="+mn-ea"/>
          <a:cs typeface="+mn-cs"/>
        </a:defRPr>
      </a:lvl3pPr>
      <a:lvl4pPr marL="1827436" algn="l" defTabSz="1218285" rtl="0" eaLnBrk="1" latinLnBrk="0" hangingPunct="1">
        <a:defRPr sz="2417" kern="1200">
          <a:solidFill>
            <a:schemeClr val="tx1"/>
          </a:solidFill>
          <a:latin typeface="+mn-lt"/>
          <a:ea typeface="+mn-ea"/>
          <a:cs typeface="+mn-cs"/>
        </a:defRPr>
      </a:lvl4pPr>
      <a:lvl5pPr marL="2436578" algn="l" defTabSz="1218285" rtl="0" eaLnBrk="1" latinLnBrk="0" hangingPunct="1">
        <a:defRPr sz="2417" kern="1200">
          <a:solidFill>
            <a:schemeClr val="tx1"/>
          </a:solidFill>
          <a:latin typeface="+mn-lt"/>
          <a:ea typeface="+mn-ea"/>
          <a:cs typeface="+mn-cs"/>
        </a:defRPr>
      </a:lvl5pPr>
      <a:lvl6pPr marL="3045720" algn="l" defTabSz="1218285" rtl="0" eaLnBrk="1" latinLnBrk="0" hangingPunct="1">
        <a:defRPr sz="2417" kern="1200">
          <a:solidFill>
            <a:schemeClr val="tx1"/>
          </a:solidFill>
          <a:latin typeface="+mn-lt"/>
          <a:ea typeface="+mn-ea"/>
          <a:cs typeface="+mn-cs"/>
        </a:defRPr>
      </a:lvl6pPr>
      <a:lvl7pPr marL="3654870" algn="l" defTabSz="1218285" rtl="0" eaLnBrk="1" latinLnBrk="0" hangingPunct="1">
        <a:defRPr sz="2417" kern="1200">
          <a:solidFill>
            <a:schemeClr val="tx1"/>
          </a:solidFill>
          <a:latin typeface="+mn-lt"/>
          <a:ea typeface="+mn-ea"/>
          <a:cs typeface="+mn-cs"/>
        </a:defRPr>
      </a:lvl7pPr>
      <a:lvl8pPr marL="4264008" algn="l" defTabSz="1218285" rtl="0" eaLnBrk="1" latinLnBrk="0" hangingPunct="1">
        <a:defRPr sz="2417" kern="1200">
          <a:solidFill>
            <a:schemeClr val="tx1"/>
          </a:solidFill>
          <a:latin typeface="+mn-lt"/>
          <a:ea typeface="+mn-ea"/>
          <a:cs typeface="+mn-cs"/>
        </a:defRPr>
      </a:lvl8pPr>
      <a:lvl9pPr marL="4873155" algn="l" defTabSz="1218285" rtl="0" eaLnBrk="1" latinLnBrk="0" hangingPunct="1">
        <a:defRPr sz="241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185610" y="4197351"/>
            <a:ext cx="4980516" cy="280988"/>
          </a:xfrm>
          <a:prstGeom prst="rect">
            <a:avLst/>
          </a:prstGeom>
          <a:noFill/>
          <a:ln w="9525">
            <a:noFill/>
            <a:miter lim="800000"/>
            <a:headEnd/>
            <a:tailEnd/>
          </a:ln>
        </p:spPr>
        <p:txBody>
          <a:bodyPr lIns="121848" tIns="60924" rIns="121848" bIns="60924"/>
          <a:lstStyle/>
          <a:p>
            <a:pPr defTabSz="914363" eaLnBrk="0" fontAlgn="base" hangingPunct="0">
              <a:spcBef>
                <a:spcPct val="0"/>
              </a:spcBef>
              <a:spcAft>
                <a:spcPct val="0"/>
              </a:spcAft>
              <a:defRPr/>
            </a:pPr>
            <a:endParaRPr lang="en-US" sz="3167" dirty="0">
              <a:solidFill>
                <a:srgbClr val="000000"/>
              </a:solidFill>
              <a:latin typeface="MetricHPE" pitchFamily="34" charset="0"/>
              <a:ea typeface="ＭＳ Ｐゴシック" charset="-128"/>
            </a:endParaRPr>
          </a:p>
        </p:txBody>
      </p:sp>
      <p:pic>
        <p:nvPicPr>
          <p:cNvPr id="6" name="Picture 5"/>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490648" y="6494697"/>
            <a:ext cx="550255" cy="267692"/>
          </a:xfrm>
          <a:prstGeom prst="rect">
            <a:avLst/>
          </a:prstGeom>
        </p:spPr>
      </p:pic>
    </p:spTree>
    <p:extLst>
      <p:ext uri="{BB962C8B-B14F-4D97-AF65-F5344CB8AC3E}">
        <p14:creationId xmlns:p14="http://schemas.microsoft.com/office/powerpoint/2010/main" val="404400844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transition spd="med">
    <p:fade/>
  </p:transition>
  <p:hf hdr="0" ftr="0" dt="0"/>
  <p:txStyles>
    <p:title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4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28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43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578"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p:titleStyle>
    <p:body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p:bodyStyle>
    <p:otherStyle>
      <a:defPPr>
        <a:defRPr lang="en-US"/>
      </a:defPPr>
      <a:lvl1pPr marL="0" algn="l" defTabSz="1218285" rtl="0" eaLnBrk="1" latinLnBrk="0" hangingPunct="1">
        <a:defRPr sz="2417" kern="1200">
          <a:solidFill>
            <a:schemeClr val="tx1"/>
          </a:solidFill>
          <a:latin typeface="+mn-lt"/>
          <a:ea typeface="+mn-ea"/>
          <a:cs typeface="+mn-cs"/>
        </a:defRPr>
      </a:lvl1pPr>
      <a:lvl2pPr marL="609141" algn="l" defTabSz="1218285" rtl="0" eaLnBrk="1" latinLnBrk="0" hangingPunct="1">
        <a:defRPr sz="2417" kern="1200">
          <a:solidFill>
            <a:schemeClr val="tx1"/>
          </a:solidFill>
          <a:latin typeface="+mn-lt"/>
          <a:ea typeface="+mn-ea"/>
          <a:cs typeface="+mn-cs"/>
        </a:defRPr>
      </a:lvl2pPr>
      <a:lvl3pPr marL="1218285" algn="l" defTabSz="1218285" rtl="0" eaLnBrk="1" latinLnBrk="0" hangingPunct="1">
        <a:defRPr sz="2417" kern="1200">
          <a:solidFill>
            <a:schemeClr val="tx1"/>
          </a:solidFill>
          <a:latin typeface="+mn-lt"/>
          <a:ea typeface="+mn-ea"/>
          <a:cs typeface="+mn-cs"/>
        </a:defRPr>
      </a:lvl3pPr>
      <a:lvl4pPr marL="1827436" algn="l" defTabSz="1218285" rtl="0" eaLnBrk="1" latinLnBrk="0" hangingPunct="1">
        <a:defRPr sz="2417" kern="1200">
          <a:solidFill>
            <a:schemeClr val="tx1"/>
          </a:solidFill>
          <a:latin typeface="+mn-lt"/>
          <a:ea typeface="+mn-ea"/>
          <a:cs typeface="+mn-cs"/>
        </a:defRPr>
      </a:lvl4pPr>
      <a:lvl5pPr marL="2436578" algn="l" defTabSz="1218285" rtl="0" eaLnBrk="1" latinLnBrk="0" hangingPunct="1">
        <a:defRPr sz="2417" kern="1200">
          <a:solidFill>
            <a:schemeClr val="tx1"/>
          </a:solidFill>
          <a:latin typeface="+mn-lt"/>
          <a:ea typeface="+mn-ea"/>
          <a:cs typeface="+mn-cs"/>
        </a:defRPr>
      </a:lvl5pPr>
      <a:lvl6pPr marL="3045720" algn="l" defTabSz="1218285" rtl="0" eaLnBrk="1" latinLnBrk="0" hangingPunct="1">
        <a:defRPr sz="2417" kern="1200">
          <a:solidFill>
            <a:schemeClr val="tx1"/>
          </a:solidFill>
          <a:latin typeface="+mn-lt"/>
          <a:ea typeface="+mn-ea"/>
          <a:cs typeface="+mn-cs"/>
        </a:defRPr>
      </a:lvl6pPr>
      <a:lvl7pPr marL="3654870" algn="l" defTabSz="1218285" rtl="0" eaLnBrk="1" latinLnBrk="0" hangingPunct="1">
        <a:defRPr sz="2417" kern="1200">
          <a:solidFill>
            <a:schemeClr val="tx1"/>
          </a:solidFill>
          <a:latin typeface="+mn-lt"/>
          <a:ea typeface="+mn-ea"/>
          <a:cs typeface="+mn-cs"/>
        </a:defRPr>
      </a:lvl7pPr>
      <a:lvl8pPr marL="4264008" algn="l" defTabSz="1218285" rtl="0" eaLnBrk="1" latinLnBrk="0" hangingPunct="1">
        <a:defRPr sz="2417" kern="1200">
          <a:solidFill>
            <a:schemeClr val="tx1"/>
          </a:solidFill>
          <a:latin typeface="+mn-lt"/>
          <a:ea typeface="+mn-ea"/>
          <a:cs typeface="+mn-cs"/>
        </a:defRPr>
      </a:lvl8pPr>
      <a:lvl9pPr marL="4873155" algn="l" defTabSz="1218285" rtl="0" eaLnBrk="1" latinLnBrk="0" hangingPunct="1">
        <a:defRPr sz="241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37"/>
            </p:custDataLst>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custDataLst>
              <p:tags r:id="rId38"/>
            </p:custDataLst>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2" name="Picture 11"/>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8" name="TextBox 7"/>
          <p:cNvSpPr txBox="1"/>
          <p:nvPr>
            <p:custDataLst>
              <p:tags r:id="rId39"/>
            </p:custDataLst>
          </p:nvPr>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grpSp>
        <p:nvGrpSpPr>
          <p:cNvPr id="4" name="Group 3"/>
          <p:cNvGrpSpPr/>
          <p:nvPr/>
        </p:nvGrpSpPr>
        <p:grpSpPr>
          <a:xfrm>
            <a:off x="0" y="-1"/>
            <a:ext cx="12192000" cy="182880"/>
            <a:chOff x="0" y="-1"/>
            <a:chExt cx="12192000" cy="182880"/>
          </a:xfrm>
        </p:grpSpPr>
        <p:sp>
          <p:nvSpPr>
            <p:cNvPr id="9" name="Rectangle 8"/>
            <p:cNvSpPr/>
            <p:nvPr userDrawn="1">
              <p:custDataLst>
                <p:tags r:id="rId40"/>
              </p:custDataLst>
            </p:nvPr>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0" name="Rectangle 10"/>
            <p:cNvSpPr/>
            <p:nvPr userDrawn="1">
              <p:custDataLst>
                <p:tags r:id="rId41"/>
              </p:custDataLst>
            </p:nvPr>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spTree>
    <p:extLst>
      <p:ext uri="{BB962C8B-B14F-4D97-AF65-F5344CB8AC3E}">
        <p14:creationId xmlns:p14="http://schemas.microsoft.com/office/powerpoint/2010/main" val="18936744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21"/>
            </p:custDataLst>
          </p:nvPr>
        </p:nvSpPr>
        <p:spPr>
          <a:xfrm>
            <a:off x="609442" y="519236"/>
            <a:ext cx="10969943" cy="852364"/>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custDataLst>
              <p:tags r:id="rId22"/>
            </p:custDataLst>
          </p:nvPr>
        </p:nvSpPr>
        <p:spPr>
          <a:xfrm>
            <a:off x="609600" y="1524002"/>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9600" y="6260593"/>
            <a:ext cx="847347" cy="445009"/>
          </a:xfrm>
          <a:prstGeom prst="rect">
            <a:avLst/>
          </a:prstGeom>
        </p:spPr>
      </p:pic>
      <p:grpSp>
        <p:nvGrpSpPr>
          <p:cNvPr id="4" name="Group 3"/>
          <p:cNvGrpSpPr/>
          <p:nvPr/>
        </p:nvGrpSpPr>
        <p:grpSpPr>
          <a:xfrm>
            <a:off x="0" y="-1"/>
            <a:ext cx="12192000" cy="182880"/>
            <a:chOff x="0" y="-1"/>
            <a:chExt cx="12192000" cy="182880"/>
          </a:xfrm>
        </p:grpSpPr>
        <p:sp>
          <p:nvSpPr>
            <p:cNvPr id="9" name="Rectangle 8"/>
            <p:cNvSpPr/>
            <p:nvPr userDrawn="1">
              <p:custDataLst>
                <p:tags r:id="rId23"/>
              </p:custDataLst>
            </p:nvPr>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0" name="Rectangle 10"/>
            <p:cNvSpPr/>
            <p:nvPr userDrawn="1">
              <p:custDataLst>
                <p:tags r:id="rId24"/>
              </p:custDataLst>
            </p:nvPr>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spTree>
    <p:extLst>
      <p:ext uri="{BB962C8B-B14F-4D97-AF65-F5344CB8AC3E}">
        <p14:creationId xmlns:p14="http://schemas.microsoft.com/office/powerpoint/2010/main" val="340292459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20" r:id="rId13"/>
    <p:sldLayoutId id="2147483721" r:id="rId14"/>
    <p:sldLayoutId id="2147483722" r:id="rId15"/>
    <p:sldLayoutId id="2147483724" r:id="rId16"/>
    <p:sldLayoutId id="2147483725" r:id="rId17"/>
    <p:sldLayoutId id="2147483726" r:id="rId18"/>
    <p:sldLayoutId id="214748372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75" indent="-182875" algn="l" defTabSz="914377"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70" indent="-182875"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26" indent="-137157" algn="l" defTabSz="914377"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02"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58"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34"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690"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566"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41"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490647" y="6494697"/>
            <a:ext cx="550255" cy="267692"/>
          </a:xfrm>
          <a:prstGeom prst="rect">
            <a:avLst/>
          </a:prstGeom>
        </p:spPr>
      </p:pic>
    </p:spTree>
    <p:extLst>
      <p:ext uri="{BB962C8B-B14F-4D97-AF65-F5344CB8AC3E}">
        <p14:creationId xmlns:p14="http://schemas.microsoft.com/office/powerpoint/2010/main" val="4226394159"/>
      </p:ext>
    </p:extLst>
  </p:cSld>
  <p:clrMap bg1="lt1" tx1="dk1" bg2="lt2" tx2="dk2" accent1="accent1" accent2="accent2" accent3="accent3" accent4="accent4" accent5="accent5" accent6="accent6" hlink="hlink" folHlink="folHlink"/>
  <p:sldLayoutIdLst>
    <p:sldLayoutId id="2147483730" r:id="rId1"/>
    <p:sldLayoutId id="2147483733" r:id="rId2"/>
    <p:sldLayoutId id="2147483734" r:id="rId3"/>
    <p:sldLayoutId id="2147483735" r:id="rId4"/>
  </p:sldLayoutIdLst>
  <p:transition spd="med">
    <p:fade/>
  </p:transition>
  <p:hf sldNum="0" hdr="0" ftr="0" dt="0"/>
  <p:txStyles>
    <p:title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6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333"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509"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67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p:titleStyle>
    <p:bodyStyle>
      <a:lvl1pPr marL="457135" indent="-457135"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76" indent="-302640"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49" indent="-302640"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95" indent="-226451"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419" indent="-148145"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430" indent="-304582" algn="l" rtl="0" eaLnBrk="1" fontAlgn="base" hangingPunct="1">
        <a:spcBef>
          <a:spcPct val="20000"/>
        </a:spcBef>
        <a:spcAft>
          <a:spcPct val="0"/>
        </a:spcAft>
        <a:buChar char="»"/>
        <a:defRPr sz="2917">
          <a:solidFill>
            <a:schemeClr val="tx1"/>
          </a:solidFill>
          <a:latin typeface="+mn-lt"/>
          <a:ea typeface="+mn-ea"/>
        </a:defRPr>
      </a:lvl6pPr>
      <a:lvl7pPr marL="3959597" indent="-304582" algn="l" rtl="0" eaLnBrk="1" fontAlgn="base" hangingPunct="1">
        <a:spcBef>
          <a:spcPct val="20000"/>
        </a:spcBef>
        <a:spcAft>
          <a:spcPct val="0"/>
        </a:spcAft>
        <a:buChar char="»"/>
        <a:defRPr sz="2917">
          <a:solidFill>
            <a:schemeClr val="tx1"/>
          </a:solidFill>
          <a:latin typeface="+mn-lt"/>
          <a:ea typeface="+mn-ea"/>
        </a:defRPr>
      </a:lvl7pPr>
      <a:lvl8pPr marL="4568768" indent="-304582" algn="l" rtl="0" eaLnBrk="1" fontAlgn="base" hangingPunct="1">
        <a:spcBef>
          <a:spcPct val="20000"/>
        </a:spcBef>
        <a:spcAft>
          <a:spcPct val="0"/>
        </a:spcAft>
        <a:buChar char="»"/>
        <a:defRPr sz="2917">
          <a:solidFill>
            <a:schemeClr val="tx1"/>
          </a:solidFill>
          <a:latin typeface="+mn-lt"/>
          <a:ea typeface="+mn-ea"/>
        </a:defRPr>
      </a:lvl8pPr>
      <a:lvl9pPr marL="5177932" indent="-304582" algn="l" rtl="0" eaLnBrk="1" fontAlgn="base" hangingPunct="1">
        <a:spcBef>
          <a:spcPct val="20000"/>
        </a:spcBef>
        <a:spcAft>
          <a:spcPct val="0"/>
        </a:spcAft>
        <a:buChar char="»"/>
        <a:defRPr sz="2917">
          <a:solidFill>
            <a:schemeClr val="tx1"/>
          </a:solidFill>
          <a:latin typeface="+mn-lt"/>
          <a:ea typeface="+mn-ea"/>
        </a:defRPr>
      </a:lvl9pPr>
    </p:bodyStyle>
    <p:otherStyle>
      <a:defPPr>
        <a:defRPr lang="en-US"/>
      </a:defPPr>
      <a:lvl1pPr marL="0" algn="l" defTabSz="1218333" rtl="0" eaLnBrk="1" latinLnBrk="0" hangingPunct="1">
        <a:defRPr sz="2417" kern="1200">
          <a:solidFill>
            <a:schemeClr val="tx1"/>
          </a:solidFill>
          <a:latin typeface="+mn-lt"/>
          <a:ea typeface="+mn-ea"/>
          <a:cs typeface="+mn-cs"/>
        </a:defRPr>
      </a:lvl1pPr>
      <a:lvl2pPr marL="609166" algn="l" defTabSz="1218333" rtl="0" eaLnBrk="1" latinLnBrk="0" hangingPunct="1">
        <a:defRPr sz="2417" kern="1200">
          <a:solidFill>
            <a:schemeClr val="tx1"/>
          </a:solidFill>
          <a:latin typeface="+mn-lt"/>
          <a:ea typeface="+mn-ea"/>
          <a:cs typeface="+mn-cs"/>
        </a:defRPr>
      </a:lvl2pPr>
      <a:lvl3pPr marL="1218333" algn="l" defTabSz="1218333" rtl="0" eaLnBrk="1" latinLnBrk="0" hangingPunct="1">
        <a:defRPr sz="2417" kern="1200">
          <a:solidFill>
            <a:schemeClr val="tx1"/>
          </a:solidFill>
          <a:latin typeface="+mn-lt"/>
          <a:ea typeface="+mn-ea"/>
          <a:cs typeface="+mn-cs"/>
        </a:defRPr>
      </a:lvl3pPr>
      <a:lvl4pPr marL="1827509" algn="l" defTabSz="1218333" rtl="0" eaLnBrk="1" latinLnBrk="0" hangingPunct="1">
        <a:defRPr sz="2417" kern="1200">
          <a:solidFill>
            <a:schemeClr val="tx1"/>
          </a:solidFill>
          <a:latin typeface="+mn-lt"/>
          <a:ea typeface="+mn-ea"/>
          <a:cs typeface="+mn-cs"/>
        </a:defRPr>
      </a:lvl4pPr>
      <a:lvl5pPr marL="2436676" algn="l" defTabSz="1218333" rtl="0" eaLnBrk="1" latinLnBrk="0" hangingPunct="1">
        <a:defRPr sz="2417" kern="1200">
          <a:solidFill>
            <a:schemeClr val="tx1"/>
          </a:solidFill>
          <a:latin typeface="+mn-lt"/>
          <a:ea typeface="+mn-ea"/>
          <a:cs typeface="+mn-cs"/>
        </a:defRPr>
      </a:lvl5pPr>
      <a:lvl6pPr marL="3045842" algn="l" defTabSz="1218333" rtl="0" eaLnBrk="1" latinLnBrk="0" hangingPunct="1">
        <a:defRPr sz="2417" kern="1200">
          <a:solidFill>
            <a:schemeClr val="tx1"/>
          </a:solidFill>
          <a:latin typeface="+mn-lt"/>
          <a:ea typeface="+mn-ea"/>
          <a:cs typeface="+mn-cs"/>
        </a:defRPr>
      </a:lvl6pPr>
      <a:lvl7pPr marL="3655017" algn="l" defTabSz="1218333" rtl="0" eaLnBrk="1" latinLnBrk="0" hangingPunct="1">
        <a:defRPr sz="2417" kern="1200">
          <a:solidFill>
            <a:schemeClr val="tx1"/>
          </a:solidFill>
          <a:latin typeface="+mn-lt"/>
          <a:ea typeface="+mn-ea"/>
          <a:cs typeface="+mn-cs"/>
        </a:defRPr>
      </a:lvl7pPr>
      <a:lvl8pPr marL="4264178" algn="l" defTabSz="1218333" rtl="0" eaLnBrk="1" latinLnBrk="0" hangingPunct="1">
        <a:defRPr sz="2417" kern="1200">
          <a:solidFill>
            <a:schemeClr val="tx1"/>
          </a:solidFill>
          <a:latin typeface="+mn-lt"/>
          <a:ea typeface="+mn-ea"/>
          <a:cs typeface="+mn-cs"/>
        </a:defRPr>
      </a:lvl8pPr>
      <a:lvl9pPr marL="4873350" algn="l" defTabSz="1218333" rtl="0" eaLnBrk="1" latinLnBrk="0" hangingPunct="1">
        <a:defRPr sz="241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185615" y="4197351"/>
            <a:ext cx="4980516" cy="280988"/>
          </a:xfrm>
          <a:prstGeom prst="rect">
            <a:avLst/>
          </a:prstGeom>
          <a:noFill/>
          <a:ln w="9525">
            <a:noFill/>
            <a:miter lim="800000"/>
            <a:headEnd/>
            <a:tailEnd/>
          </a:ln>
        </p:spPr>
        <p:txBody>
          <a:bodyPr lIns="121848" tIns="60924" rIns="121848" bIns="60924"/>
          <a:lstStyle/>
          <a:p>
            <a:pPr eaLnBrk="0" fontAlgn="base" hangingPunct="0">
              <a:spcBef>
                <a:spcPct val="0"/>
              </a:spcBef>
              <a:spcAft>
                <a:spcPct val="0"/>
              </a:spcAft>
              <a:defRPr/>
            </a:pPr>
            <a:endParaRPr lang="en-US" sz="3167">
              <a:solidFill>
                <a:srgbClr val="000000"/>
              </a:solidFill>
              <a:ea typeface="ＭＳ Ｐゴシック" charset="-128"/>
            </a:endParaRPr>
          </a:p>
        </p:txBody>
      </p:sp>
      <p:sp>
        <p:nvSpPr>
          <p:cNvPr id="4" name="TextBox 3"/>
          <p:cNvSpPr txBox="1"/>
          <p:nvPr userDrawn="1"/>
        </p:nvSpPr>
        <p:spPr>
          <a:xfrm>
            <a:off x="6032501" y="6494549"/>
            <a:ext cx="5873039" cy="251283"/>
          </a:xfrm>
          <a:prstGeom prst="rect">
            <a:avLst/>
          </a:prstGeom>
          <a:noFill/>
        </p:spPr>
        <p:txBody>
          <a:bodyPr wrap="square" lIns="121918" tIns="60958" rIns="121918" bIns="60958" rtlCol="0">
            <a:spAutoFit/>
          </a:bodyPr>
          <a:lstStyle/>
          <a:p>
            <a:pPr algn="r" defTabSz="609561" fontAlgn="base">
              <a:spcBef>
                <a:spcPct val="0"/>
              </a:spcBef>
              <a:spcAft>
                <a:spcPct val="0"/>
              </a:spcAft>
              <a:defRPr/>
            </a:pPr>
            <a:r>
              <a:rPr lang="en-US" sz="833" dirty="0">
                <a:solidFill>
                  <a:srgbClr val="FFFFFF"/>
                </a:solidFill>
                <a:ea typeface="ＭＳ Ｐゴシック" charset="-128"/>
              </a:rPr>
              <a:t> CONFIDENTIAL © Copyright </a:t>
            </a:r>
            <a:r>
              <a:rPr lang="is-IS" sz="833" dirty="0">
                <a:solidFill>
                  <a:srgbClr val="FFFFFF"/>
                </a:solidFill>
                <a:ea typeface="ＭＳ Ｐゴシック" charset="-128"/>
              </a:rPr>
              <a:t>2017</a:t>
            </a:r>
            <a:r>
              <a:rPr lang="en-US" sz="833" dirty="0">
                <a:solidFill>
                  <a:srgbClr val="FFFFFF"/>
                </a:solidFill>
                <a:ea typeface="ＭＳ Ｐゴシック" charset="-128"/>
              </a:rPr>
              <a:t>. Aruba, a Hewlett Packard Enterprise company. All rights reserved</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8039" y="6285535"/>
            <a:ext cx="773463" cy="376418"/>
          </a:xfrm>
          <a:prstGeom prst="rect">
            <a:avLst/>
          </a:prstGeom>
        </p:spPr>
      </p:pic>
    </p:spTree>
    <p:extLst>
      <p:ext uri="{BB962C8B-B14F-4D97-AF65-F5344CB8AC3E}">
        <p14:creationId xmlns:p14="http://schemas.microsoft.com/office/powerpoint/2010/main" val="185442292"/>
      </p:ext>
    </p:extLst>
  </p:cSld>
  <p:clrMap bg1="lt1" tx1="dk1" bg2="lt2" tx2="dk2" accent1="accent1" accent2="accent2" accent3="accent3" accent4="accent4" accent5="accent5" accent6="accent6" hlink="hlink" folHlink="folHlink"/>
  <p:sldLayoutIdLst>
    <p:sldLayoutId id="2147483737" r:id="rId1"/>
  </p:sldLayoutIdLst>
  <p:transition spd="med">
    <p:fade/>
  </p:transition>
  <p:hf sldNum="0" hdr="0" ftr="0" dt="0"/>
  <p:txStyles>
    <p:titleStyle>
      <a:lvl1pPr algn="l" rtl="0" eaLnBrk="1" fontAlgn="base" hangingPunct="1">
        <a:lnSpc>
          <a:spcPct val="90000"/>
        </a:lnSpc>
        <a:spcBef>
          <a:spcPct val="0"/>
        </a:spcBef>
        <a:spcAft>
          <a:spcPts val="400"/>
        </a:spcAft>
        <a:defRPr sz="375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0" b="1">
          <a:solidFill>
            <a:schemeClr val="tx1"/>
          </a:solidFill>
          <a:latin typeface="Arial" charset="0"/>
          <a:ea typeface="ＭＳ Ｐゴシック" pitchFamily="34" charset="-128"/>
          <a:cs typeface="Arial" charset="0"/>
        </a:defRPr>
      </a:lvl5pPr>
      <a:lvl6pPr marL="609214"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43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65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87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p:titleStyle>
    <p:bodyStyle>
      <a:lvl1pPr marL="457171" indent="-457171"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726" indent="-302664"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624" indent="-302664"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6017" indent="-22646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565" indent="-148157"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698" indent="-304606" algn="l" rtl="0" eaLnBrk="1" fontAlgn="base" hangingPunct="1">
        <a:spcBef>
          <a:spcPct val="20000"/>
        </a:spcBef>
        <a:spcAft>
          <a:spcPct val="0"/>
        </a:spcAft>
        <a:buChar char="»"/>
        <a:defRPr sz="2917">
          <a:solidFill>
            <a:schemeClr val="tx1"/>
          </a:solidFill>
          <a:latin typeface="+mn-lt"/>
          <a:ea typeface="+mn-ea"/>
        </a:defRPr>
      </a:lvl6pPr>
      <a:lvl7pPr marL="3959913" indent="-304606" algn="l" rtl="0" eaLnBrk="1" fontAlgn="base" hangingPunct="1">
        <a:spcBef>
          <a:spcPct val="20000"/>
        </a:spcBef>
        <a:spcAft>
          <a:spcPct val="0"/>
        </a:spcAft>
        <a:buChar char="»"/>
        <a:defRPr sz="2917">
          <a:solidFill>
            <a:schemeClr val="tx1"/>
          </a:solidFill>
          <a:latin typeface="+mn-lt"/>
          <a:ea typeface="+mn-ea"/>
        </a:defRPr>
      </a:lvl7pPr>
      <a:lvl8pPr marL="4569133" indent="-304606" algn="l" rtl="0" eaLnBrk="1" fontAlgn="base" hangingPunct="1">
        <a:spcBef>
          <a:spcPct val="20000"/>
        </a:spcBef>
        <a:spcAft>
          <a:spcPct val="0"/>
        </a:spcAft>
        <a:buChar char="»"/>
        <a:defRPr sz="2917">
          <a:solidFill>
            <a:schemeClr val="tx1"/>
          </a:solidFill>
          <a:latin typeface="+mn-lt"/>
          <a:ea typeface="+mn-ea"/>
        </a:defRPr>
      </a:lvl8pPr>
      <a:lvl9pPr marL="5178346" indent="-304606" algn="l" rtl="0" eaLnBrk="1" fontAlgn="base" hangingPunct="1">
        <a:spcBef>
          <a:spcPct val="20000"/>
        </a:spcBef>
        <a:spcAft>
          <a:spcPct val="0"/>
        </a:spcAft>
        <a:buChar char="»"/>
        <a:defRPr sz="2917">
          <a:solidFill>
            <a:schemeClr val="tx1"/>
          </a:solidFill>
          <a:latin typeface="+mn-lt"/>
          <a:ea typeface="+mn-ea"/>
        </a:defRPr>
      </a:lvl9pPr>
    </p:bodyStyle>
    <p:otherStyle>
      <a:defPPr>
        <a:defRPr lang="en-US"/>
      </a:defPPr>
      <a:lvl1pPr marL="0" algn="l" defTabSz="1218431" rtl="0" eaLnBrk="1" latinLnBrk="0" hangingPunct="1">
        <a:defRPr sz="2417" kern="1200">
          <a:solidFill>
            <a:schemeClr val="tx1"/>
          </a:solidFill>
          <a:latin typeface="+mn-lt"/>
          <a:ea typeface="+mn-ea"/>
          <a:cs typeface="+mn-cs"/>
        </a:defRPr>
      </a:lvl1pPr>
      <a:lvl2pPr marL="609214" algn="l" defTabSz="1218431" rtl="0" eaLnBrk="1" latinLnBrk="0" hangingPunct="1">
        <a:defRPr sz="2417" kern="1200">
          <a:solidFill>
            <a:schemeClr val="tx1"/>
          </a:solidFill>
          <a:latin typeface="+mn-lt"/>
          <a:ea typeface="+mn-ea"/>
          <a:cs typeface="+mn-cs"/>
        </a:defRPr>
      </a:lvl2pPr>
      <a:lvl3pPr marL="1218431" algn="l" defTabSz="1218431" rtl="0" eaLnBrk="1" latinLnBrk="0" hangingPunct="1">
        <a:defRPr sz="2417" kern="1200">
          <a:solidFill>
            <a:schemeClr val="tx1"/>
          </a:solidFill>
          <a:latin typeface="+mn-lt"/>
          <a:ea typeface="+mn-ea"/>
          <a:cs typeface="+mn-cs"/>
        </a:defRPr>
      </a:lvl3pPr>
      <a:lvl4pPr marL="1827655" algn="l" defTabSz="1218431" rtl="0" eaLnBrk="1" latinLnBrk="0" hangingPunct="1">
        <a:defRPr sz="2417" kern="1200">
          <a:solidFill>
            <a:schemeClr val="tx1"/>
          </a:solidFill>
          <a:latin typeface="+mn-lt"/>
          <a:ea typeface="+mn-ea"/>
          <a:cs typeface="+mn-cs"/>
        </a:defRPr>
      </a:lvl4pPr>
      <a:lvl5pPr marL="2436871" algn="l" defTabSz="1218431" rtl="0" eaLnBrk="1" latinLnBrk="0" hangingPunct="1">
        <a:defRPr sz="2417" kern="1200">
          <a:solidFill>
            <a:schemeClr val="tx1"/>
          </a:solidFill>
          <a:latin typeface="+mn-lt"/>
          <a:ea typeface="+mn-ea"/>
          <a:cs typeface="+mn-cs"/>
        </a:defRPr>
      </a:lvl5pPr>
      <a:lvl6pPr marL="3046086" algn="l" defTabSz="1218431" rtl="0" eaLnBrk="1" latinLnBrk="0" hangingPunct="1">
        <a:defRPr sz="2417" kern="1200">
          <a:solidFill>
            <a:schemeClr val="tx1"/>
          </a:solidFill>
          <a:latin typeface="+mn-lt"/>
          <a:ea typeface="+mn-ea"/>
          <a:cs typeface="+mn-cs"/>
        </a:defRPr>
      </a:lvl6pPr>
      <a:lvl7pPr marL="3655309" algn="l" defTabSz="1218431" rtl="0" eaLnBrk="1" latinLnBrk="0" hangingPunct="1">
        <a:defRPr sz="2417" kern="1200">
          <a:solidFill>
            <a:schemeClr val="tx1"/>
          </a:solidFill>
          <a:latin typeface="+mn-lt"/>
          <a:ea typeface="+mn-ea"/>
          <a:cs typeface="+mn-cs"/>
        </a:defRPr>
      </a:lvl7pPr>
      <a:lvl8pPr marL="4264518" algn="l" defTabSz="1218431" rtl="0" eaLnBrk="1" latinLnBrk="0" hangingPunct="1">
        <a:defRPr sz="2417" kern="1200">
          <a:solidFill>
            <a:schemeClr val="tx1"/>
          </a:solidFill>
          <a:latin typeface="+mn-lt"/>
          <a:ea typeface="+mn-ea"/>
          <a:cs typeface="+mn-cs"/>
        </a:defRPr>
      </a:lvl8pPr>
      <a:lvl9pPr marL="4873740" algn="l" defTabSz="1218431" rtl="0" eaLnBrk="1" latinLnBrk="0" hangingPunct="1">
        <a:defRPr sz="241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79088674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490647" y="6494697"/>
            <a:ext cx="550255" cy="267692"/>
          </a:xfrm>
          <a:prstGeom prst="rect">
            <a:avLst/>
          </a:prstGeom>
        </p:spPr>
      </p:pic>
    </p:spTree>
    <p:extLst>
      <p:ext uri="{BB962C8B-B14F-4D97-AF65-F5344CB8AC3E}">
        <p14:creationId xmlns:p14="http://schemas.microsoft.com/office/powerpoint/2010/main" val="1853447247"/>
      </p:ext>
    </p:extLst>
  </p:cSld>
  <p:clrMap bg1="lt1" tx1="dk1" bg2="lt2" tx2="dk2" accent1="accent1" accent2="accent2" accent3="accent3" accent4="accent4" accent5="accent5" accent6="accent6" hlink="hlink" folHlink="folHlink"/>
  <p:sldLayoutIdLst>
    <p:sldLayoutId id="2147483780" r:id="rId1"/>
    <p:sldLayoutId id="2147483782" r:id="rId2"/>
    <p:sldLayoutId id="2147483783" r:id="rId3"/>
    <p:sldLayoutId id="2147483784" r:id="rId4"/>
    <p:sldLayoutId id="2147483785" r:id="rId5"/>
  </p:sldLayoutIdLst>
  <p:transition spd="med">
    <p:fade/>
  </p:transition>
  <p:hf sldNum="0" hdr="0" ftr="0" dt="0"/>
  <p:txStyles>
    <p:title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6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333"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509"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67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p:titleStyle>
    <p:bodyStyle>
      <a:lvl1pPr marL="457135" indent="-457135"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76" indent="-302640"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49" indent="-302640"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95" indent="-226451"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419" indent="-148145"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430" indent="-304582" algn="l" rtl="0" eaLnBrk="1" fontAlgn="base" hangingPunct="1">
        <a:spcBef>
          <a:spcPct val="20000"/>
        </a:spcBef>
        <a:spcAft>
          <a:spcPct val="0"/>
        </a:spcAft>
        <a:buChar char="»"/>
        <a:defRPr sz="2917">
          <a:solidFill>
            <a:schemeClr val="tx1"/>
          </a:solidFill>
          <a:latin typeface="+mn-lt"/>
          <a:ea typeface="+mn-ea"/>
        </a:defRPr>
      </a:lvl6pPr>
      <a:lvl7pPr marL="3959597" indent="-304582" algn="l" rtl="0" eaLnBrk="1" fontAlgn="base" hangingPunct="1">
        <a:spcBef>
          <a:spcPct val="20000"/>
        </a:spcBef>
        <a:spcAft>
          <a:spcPct val="0"/>
        </a:spcAft>
        <a:buChar char="»"/>
        <a:defRPr sz="2917">
          <a:solidFill>
            <a:schemeClr val="tx1"/>
          </a:solidFill>
          <a:latin typeface="+mn-lt"/>
          <a:ea typeface="+mn-ea"/>
        </a:defRPr>
      </a:lvl7pPr>
      <a:lvl8pPr marL="4568768" indent="-304582" algn="l" rtl="0" eaLnBrk="1" fontAlgn="base" hangingPunct="1">
        <a:spcBef>
          <a:spcPct val="20000"/>
        </a:spcBef>
        <a:spcAft>
          <a:spcPct val="0"/>
        </a:spcAft>
        <a:buChar char="»"/>
        <a:defRPr sz="2917">
          <a:solidFill>
            <a:schemeClr val="tx1"/>
          </a:solidFill>
          <a:latin typeface="+mn-lt"/>
          <a:ea typeface="+mn-ea"/>
        </a:defRPr>
      </a:lvl8pPr>
      <a:lvl9pPr marL="5177932" indent="-304582" algn="l" rtl="0" eaLnBrk="1" fontAlgn="base" hangingPunct="1">
        <a:spcBef>
          <a:spcPct val="20000"/>
        </a:spcBef>
        <a:spcAft>
          <a:spcPct val="0"/>
        </a:spcAft>
        <a:buChar char="»"/>
        <a:defRPr sz="2917">
          <a:solidFill>
            <a:schemeClr val="tx1"/>
          </a:solidFill>
          <a:latin typeface="+mn-lt"/>
          <a:ea typeface="+mn-ea"/>
        </a:defRPr>
      </a:lvl9pPr>
    </p:bodyStyle>
    <p:otherStyle>
      <a:defPPr>
        <a:defRPr lang="en-US"/>
      </a:defPPr>
      <a:lvl1pPr marL="0" algn="l" defTabSz="1218333" rtl="0" eaLnBrk="1" latinLnBrk="0" hangingPunct="1">
        <a:defRPr sz="2417" kern="1200">
          <a:solidFill>
            <a:schemeClr val="tx1"/>
          </a:solidFill>
          <a:latin typeface="+mn-lt"/>
          <a:ea typeface="+mn-ea"/>
          <a:cs typeface="+mn-cs"/>
        </a:defRPr>
      </a:lvl1pPr>
      <a:lvl2pPr marL="609166" algn="l" defTabSz="1218333" rtl="0" eaLnBrk="1" latinLnBrk="0" hangingPunct="1">
        <a:defRPr sz="2417" kern="1200">
          <a:solidFill>
            <a:schemeClr val="tx1"/>
          </a:solidFill>
          <a:latin typeface="+mn-lt"/>
          <a:ea typeface="+mn-ea"/>
          <a:cs typeface="+mn-cs"/>
        </a:defRPr>
      </a:lvl2pPr>
      <a:lvl3pPr marL="1218333" algn="l" defTabSz="1218333" rtl="0" eaLnBrk="1" latinLnBrk="0" hangingPunct="1">
        <a:defRPr sz="2417" kern="1200">
          <a:solidFill>
            <a:schemeClr val="tx1"/>
          </a:solidFill>
          <a:latin typeface="+mn-lt"/>
          <a:ea typeface="+mn-ea"/>
          <a:cs typeface="+mn-cs"/>
        </a:defRPr>
      </a:lvl3pPr>
      <a:lvl4pPr marL="1827509" algn="l" defTabSz="1218333" rtl="0" eaLnBrk="1" latinLnBrk="0" hangingPunct="1">
        <a:defRPr sz="2417" kern="1200">
          <a:solidFill>
            <a:schemeClr val="tx1"/>
          </a:solidFill>
          <a:latin typeface="+mn-lt"/>
          <a:ea typeface="+mn-ea"/>
          <a:cs typeface="+mn-cs"/>
        </a:defRPr>
      </a:lvl4pPr>
      <a:lvl5pPr marL="2436676" algn="l" defTabSz="1218333" rtl="0" eaLnBrk="1" latinLnBrk="0" hangingPunct="1">
        <a:defRPr sz="2417" kern="1200">
          <a:solidFill>
            <a:schemeClr val="tx1"/>
          </a:solidFill>
          <a:latin typeface="+mn-lt"/>
          <a:ea typeface="+mn-ea"/>
          <a:cs typeface="+mn-cs"/>
        </a:defRPr>
      </a:lvl5pPr>
      <a:lvl6pPr marL="3045842" algn="l" defTabSz="1218333" rtl="0" eaLnBrk="1" latinLnBrk="0" hangingPunct="1">
        <a:defRPr sz="2417" kern="1200">
          <a:solidFill>
            <a:schemeClr val="tx1"/>
          </a:solidFill>
          <a:latin typeface="+mn-lt"/>
          <a:ea typeface="+mn-ea"/>
          <a:cs typeface="+mn-cs"/>
        </a:defRPr>
      </a:lvl6pPr>
      <a:lvl7pPr marL="3655017" algn="l" defTabSz="1218333" rtl="0" eaLnBrk="1" latinLnBrk="0" hangingPunct="1">
        <a:defRPr sz="2417" kern="1200">
          <a:solidFill>
            <a:schemeClr val="tx1"/>
          </a:solidFill>
          <a:latin typeface="+mn-lt"/>
          <a:ea typeface="+mn-ea"/>
          <a:cs typeface="+mn-cs"/>
        </a:defRPr>
      </a:lvl7pPr>
      <a:lvl8pPr marL="4264178" algn="l" defTabSz="1218333" rtl="0" eaLnBrk="1" latinLnBrk="0" hangingPunct="1">
        <a:defRPr sz="2417" kern="1200">
          <a:solidFill>
            <a:schemeClr val="tx1"/>
          </a:solidFill>
          <a:latin typeface="+mn-lt"/>
          <a:ea typeface="+mn-ea"/>
          <a:cs typeface="+mn-cs"/>
        </a:defRPr>
      </a:lvl8pPr>
      <a:lvl9pPr marL="4873350" algn="l" defTabSz="1218333" rtl="0" eaLnBrk="1" latinLnBrk="0" hangingPunct="1">
        <a:defRPr sz="241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519236"/>
            <a:ext cx="10969943" cy="852364"/>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609600" y="1524002"/>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9600" y="6260593"/>
            <a:ext cx="847347" cy="445009"/>
          </a:xfrm>
          <a:prstGeom prst="rect">
            <a:avLst/>
          </a:prstGeom>
        </p:spPr>
      </p:pic>
      <p:grpSp>
        <p:nvGrpSpPr>
          <p:cNvPr id="4" name="Group 3"/>
          <p:cNvGrpSpPr/>
          <p:nvPr/>
        </p:nvGrpSpPr>
        <p:grpSpPr>
          <a:xfrm>
            <a:off x="0" y="-1"/>
            <a:ext cx="12192000" cy="182880"/>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spTree>
    <p:extLst>
      <p:ext uri="{BB962C8B-B14F-4D97-AF65-F5344CB8AC3E}">
        <p14:creationId xmlns:p14="http://schemas.microsoft.com/office/powerpoint/2010/main" val="10718240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75" indent="-182875" algn="l" defTabSz="914377"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70" indent="-182875"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26" indent="-137157" algn="l" defTabSz="914377"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02"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58"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34"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690"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566"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41"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519236"/>
            <a:ext cx="10969943" cy="852364"/>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609600" y="1524002"/>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9600" y="6260593"/>
            <a:ext cx="847347" cy="445009"/>
          </a:xfrm>
          <a:prstGeom prst="rect">
            <a:avLst/>
          </a:prstGeom>
        </p:spPr>
      </p:pic>
      <p:grpSp>
        <p:nvGrpSpPr>
          <p:cNvPr id="4" name="Group 3"/>
          <p:cNvGrpSpPr/>
          <p:nvPr/>
        </p:nvGrpSpPr>
        <p:grpSpPr>
          <a:xfrm>
            <a:off x="0" y="-1"/>
            <a:ext cx="12192000" cy="182880"/>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grpSp>
    </p:spTree>
    <p:extLst>
      <p:ext uri="{BB962C8B-B14F-4D97-AF65-F5344CB8AC3E}">
        <p14:creationId xmlns:p14="http://schemas.microsoft.com/office/powerpoint/2010/main" val="8701902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75" indent="-182875" algn="l" defTabSz="914377"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70" indent="-182875"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26" indent="-137157" algn="l" defTabSz="914377"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02"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58"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34"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690"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566"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41"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xml"/><Relationship Id="rId1" Type="http://schemas.openxmlformats.org/officeDocument/2006/relationships/slideLayout" Target="../slideLayouts/slideLayout147.xml"/><Relationship Id="rId5" Type="http://schemas.openxmlformats.org/officeDocument/2006/relationships/image" Target="../media/image34.emf"/><Relationship Id="rId4" Type="http://schemas.openxmlformats.org/officeDocument/2006/relationships/hyperlink" Target="mailto:derin.mellor@hp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33.xml"/><Relationship Id="rId5" Type="http://schemas.openxmlformats.org/officeDocument/2006/relationships/image" Target="../media/image64.png"/><Relationship Id="rId4" Type="http://schemas.openxmlformats.org/officeDocument/2006/relationships/image" Target="../media/image63.png"/></Relationships>
</file>

<file path=ppt/slides/_rels/slide100.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notesSlide" Target="../notesSlides/notesSlide24.xml"/><Relationship Id="rId1" Type="http://schemas.openxmlformats.org/officeDocument/2006/relationships/slideLayout" Target="../slideLayouts/slideLayout133.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10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5.xml"/><Relationship Id="rId1" Type="http://schemas.openxmlformats.org/officeDocument/2006/relationships/slideLayout" Target="../slideLayouts/slideLayout133.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3.xml"/></Relationships>
</file>

<file path=ppt/slides/_rels/slide10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8.xml"/></Relationships>
</file>

<file path=ppt/slides/_rels/slide107.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9.xml"/><Relationship Id="rId1" Type="http://schemas.openxmlformats.org/officeDocument/2006/relationships/slideLayout" Target="../slideLayouts/slideLayout133.xml"/><Relationship Id="rId4" Type="http://schemas.openxmlformats.org/officeDocument/2006/relationships/image" Target="../media/image267.png"/></Relationships>
</file>

<file path=ppt/slides/_rels/slide10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33.xml"/><Relationship Id="rId4" Type="http://schemas.openxmlformats.org/officeDocument/2006/relationships/image" Target="../media/image270.png"/></Relationships>
</file>

<file path=ppt/slides/_rels/slide1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142.xml"/></Relationships>
</file>

<file path=ppt/slides/_rels/slide11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33.xml"/></Relationships>
</file>

<file path=ppt/slides/_rels/slide11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33.xml"/></Relationships>
</file>

<file path=ppt/slides/_rels/slide11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13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3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3.xml"/></Relationships>
</file>

<file path=ppt/slides/_rels/slide12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4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3.xml"/></Relationships>
</file>

<file path=ppt/slides/_rels/slide13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1.xml"/><Relationship Id="rId1" Type="http://schemas.openxmlformats.org/officeDocument/2006/relationships/slideLayout" Target="../slideLayouts/slideLayout133.xml"/><Relationship Id="rId4" Type="http://schemas.openxmlformats.org/officeDocument/2006/relationships/image" Target="../media/image281.png"/></Relationships>
</file>

<file path=ppt/slides/_rels/slide13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42.xml"/><Relationship Id="rId1" Type="http://schemas.openxmlformats.org/officeDocument/2006/relationships/slideLayout" Target="../slideLayouts/slideLayout133.xml"/><Relationship Id="rId4" Type="http://schemas.openxmlformats.org/officeDocument/2006/relationships/image" Target="../media/image28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3.xml"/></Relationships>
</file>

<file path=ppt/slides/_rels/slide13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143.xml"/></Relationships>
</file>

<file path=ppt/slides/_rels/slide135.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86.png"/><Relationship Id="rId7" Type="http://schemas.openxmlformats.org/officeDocument/2006/relationships/image" Target="../media/image289.png"/><Relationship Id="rId2" Type="http://schemas.openxmlformats.org/officeDocument/2006/relationships/notesSlide" Target="../notesSlides/notesSlide44.xml"/><Relationship Id="rId1" Type="http://schemas.openxmlformats.org/officeDocument/2006/relationships/slideLayout" Target="../slideLayouts/slideLayout133.xml"/><Relationship Id="rId6" Type="http://schemas.openxmlformats.org/officeDocument/2006/relationships/image" Target="../media/image288.png"/><Relationship Id="rId5" Type="http://schemas.openxmlformats.org/officeDocument/2006/relationships/image" Target="../media/image285.png"/><Relationship Id="rId4" Type="http://schemas.openxmlformats.org/officeDocument/2006/relationships/image" Target="../media/image287.png"/></Relationships>
</file>

<file path=ppt/slides/_rels/slide13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45.xml"/><Relationship Id="rId1" Type="http://schemas.openxmlformats.org/officeDocument/2006/relationships/slideLayout" Target="../slideLayouts/slideLayout133.xml"/><Relationship Id="rId4" Type="http://schemas.openxmlformats.org/officeDocument/2006/relationships/image" Target="../media/image292.png"/></Relationships>
</file>

<file path=ppt/slides/_rels/slide137.xml.rels><?xml version="1.0" encoding="UTF-8" standalone="yes"?>
<Relationships xmlns="http://schemas.openxmlformats.org/package/2006/relationships"><Relationship Id="rId3" Type="http://schemas.openxmlformats.org/officeDocument/2006/relationships/image" Target="../media/image293.png"/><Relationship Id="rId7" Type="http://schemas.openxmlformats.org/officeDocument/2006/relationships/image" Target="../media/image285.png"/><Relationship Id="rId2" Type="http://schemas.openxmlformats.org/officeDocument/2006/relationships/notesSlide" Target="../notesSlides/notesSlide46.xml"/><Relationship Id="rId1" Type="http://schemas.openxmlformats.org/officeDocument/2006/relationships/slideLayout" Target="../slideLayouts/slideLayout133.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94.png"/></Relationships>
</file>

<file path=ppt/slides/_rels/slide138.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5.png"/><Relationship Id="rId7" Type="http://schemas.openxmlformats.org/officeDocument/2006/relationships/image" Target="../media/image285.png"/><Relationship Id="rId2" Type="http://schemas.openxmlformats.org/officeDocument/2006/relationships/notesSlide" Target="../notesSlides/notesSlide47.xml"/><Relationship Id="rId1" Type="http://schemas.openxmlformats.org/officeDocument/2006/relationships/slideLayout" Target="../slideLayouts/slideLayout133.xml"/><Relationship Id="rId6" Type="http://schemas.openxmlformats.org/officeDocument/2006/relationships/image" Target="../media/image286.png"/><Relationship Id="rId5" Type="http://schemas.openxmlformats.org/officeDocument/2006/relationships/image" Target="../media/image297.png"/><Relationship Id="rId4" Type="http://schemas.openxmlformats.org/officeDocument/2006/relationships/image" Target="../media/image296.png"/></Relationships>
</file>

<file path=ppt/slides/_rels/slide13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48.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3.xml"/></Relationships>
</file>

<file path=ppt/slides/_rels/slide140.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304.png"/><Relationship Id="rId2" Type="http://schemas.openxmlformats.org/officeDocument/2006/relationships/notesSlide" Target="../notesSlides/notesSlide49.xml"/><Relationship Id="rId1" Type="http://schemas.openxmlformats.org/officeDocument/2006/relationships/slideLayout" Target="../slideLayouts/slideLayout133.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1.png"/></Relationships>
</file>

<file path=ppt/slides/_rels/slide141.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305.png"/><Relationship Id="rId7" Type="http://schemas.openxmlformats.org/officeDocument/2006/relationships/image" Target="../media/image285.png"/><Relationship Id="rId2" Type="http://schemas.openxmlformats.org/officeDocument/2006/relationships/notesSlide" Target="../notesSlides/notesSlide50.xml"/><Relationship Id="rId1" Type="http://schemas.openxmlformats.org/officeDocument/2006/relationships/slideLayout" Target="../slideLayouts/slideLayout133.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 Id="rId9" Type="http://schemas.openxmlformats.org/officeDocument/2006/relationships/image" Target="../media/image309.png"/></Relationships>
</file>

<file path=ppt/slides/_rels/slide14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1.xml"/></Relationships>
</file>

<file path=ppt/slides/_rels/slide14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1.xml"/><Relationship Id="rId1" Type="http://schemas.openxmlformats.org/officeDocument/2006/relationships/slideLayout" Target="../slideLayouts/slideLayout13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4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53.xml"/><Relationship Id="rId1" Type="http://schemas.openxmlformats.org/officeDocument/2006/relationships/slideLayout" Target="../slideLayouts/slideLayout133.xml"/><Relationship Id="rId5" Type="http://schemas.openxmlformats.org/officeDocument/2006/relationships/image" Target="../media/image313.png"/><Relationship Id="rId4" Type="http://schemas.openxmlformats.org/officeDocument/2006/relationships/image" Target="../media/image312.png"/></Relationships>
</file>

<file path=ppt/slides/_rels/slide14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54.xml"/><Relationship Id="rId1" Type="http://schemas.openxmlformats.org/officeDocument/2006/relationships/slideLayout" Target="../slideLayouts/slideLayout133.xml"/><Relationship Id="rId4" Type="http://schemas.openxmlformats.org/officeDocument/2006/relationships/image" Target="../media/image315.png"/></Relationships>
</file>

<file path=ppt/slides/_rels/slide14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55.xml"/><Relationship Id="rId1" Type="http://schemas.openxmlformats.org/officeDocument/2006/relationships/slideLayout" Target="../slideLayouts/slideLayout133.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14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6.xml"/><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0.xml"/></Relationships>
</file>

<file path=ppt/slides/_rels/slide15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57.xml"/><Relationship Id="rId1" Type="http://schemas.openxmlformats.org/officeDocument/2006/relationships/slideLayout" Target="../slideLayouts/slideLayout133.xml"/><Relationship Id="rId4" Type="http://schemas.openxmlformats.org/officeDocument/2006/relationships/image" Target="../media/image321.png"/></Relationships>
</file>

<file path=ppt/slides/_rels/slide151.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58.xml"/><Relationship Id="rId1" Type="http://schemas.openxmlformats.org/officeDocument/2006/relationships/slideLayout" Target="../slideLayouts/slideLayout133.xml"/><Relationship Id="rId5" Type="http://schemas.openxmlformats.org/officeDocument/2006/relationships/image" Target="../media/image324.png"/><Relationship Id="rId4" Type="http://schemas.openxmlformats.org/officeDocument/2006/relationships/image" Target="../media/image323.png"/></Relationships>
</file>

<file path=ppt/slides/_rels/slide15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59.xml"/><Relationship Id="rId1" Type="http://schemas.openxmlformats.org/officeDocument/2006/relationships/slideLayout" Target="../slideLayouts/slideLayout133.xml"/><Relationship Id="rId5" Type="http://schemas.openxmlformats.org/officeDocument/2006/relationships/image" Target="../media/image327.png"/><Relationship Id="rId4" Type="http://schemas.openxmlformats.org/officeDocument/2006/relationships/image" Target="../media/image326.png"/></Relationships>
</file>

<file path=ppt/slides/_rels/slide15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60.xml"/><Relationship Id="rId1" Type="http://schemas.openxmlformats.org/officeDocument/2006/relationships/slideLayout" Target="../slideLayouts/slideLayout133.xml"/></Relationships>
</file>

<file path=ppt/slides/_rels/slide154.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61.xml"/><Relationship Id="rId1" Type="http://schemas.openxmlformats.org/officeDocument/2006/relationships/slideLayout" Target="../slideLayouts/slideLayout133.xml"/><Relationship Id="rId5" Type="http://schemas.openxmlformats.org/officeDocument/2006/relationships/image" Target="../media/image331.png"/><Relationship Id="rId4" Type="http://schemas.openxmlformats.org/officeDocument/2006/relationships/image" Target="../media/image330.png"/></Relationships>
</file>

<file path=ppt/slides/_rels/slide155.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14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5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4.xml"/><Relationship Id="rId1" Type="http://schemas.openxmlformats.org/officeDocument/2006/relationships/slideLayout" Target="../slideLayouts/slideLayout133.xml"/><Relationship Id="rId5" Type="http://schemas.openxmlformats.org/officeDocument/2006/relationships/image" Target="../media/image334.png"/><Relationship Id="rId4" Type="http://schemas.openxmlformats.org/officeDocument/2006/relationships/image" Target="../media/image333.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7.xml"/></Relationships>
</file>

<file path=ppt/slides/_rels/slide16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335.png"/><Relationship Id="rId1" Type="http://schemas.openxmlformats.org/officeDocument/2006/relationships/slideLayout" Target="../slideLayouts/slideLayout138.xml"/></Relationships>
</file>

<file path=ppt/slides/_rels/slide161.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246.png"/><Relationship Id="rId1" Type="http://schemas.openxmlformats.org/officeDocument/2006/relationships/slideLayout" Target="../slideLayouts/slideLayout138.xml"/></Relationships>
</file>

<file path=ppt/slides/_rels/slide162.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138.xml"/></Relationships>
</file>

<file path=ppt/slides/_rels/slide163.xml.rels><?xml version="1.0" encoding="UTF-8" standalone="yes"?>
<Relationships xmlns="http://schemas.openxmlformats.org/package/2006/relationships"><Relationship Id="rId8" Type="http://schemas.openxmlformats.org/officeDocument/2006/relationships/image" Target="../media/image344.png"/><Relationship Id="rId3" Type="http://schemas.openxmlformats.org/officeDocument/2006/relationships/image" Target="../media/image339.png"/><Relationship Id="rId7" Type="http://schemas.openxmlformats.org/officeDocument/2006/relationships/image" Target="../media/image343.png"/><Relationship Id="rId2" Type="http://schemas.openxmlformats.org/officeDocument/2006/relationships/image" Target="../media/image338.png"/><Relationship Id="rId1" Type="http://schemas.openxmlformats.org/officeDocument/2006/relationships/slideLayout" Target="../slideLayouts/slideLayout138.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340.png"/></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5.xml"/><Relationship Id="rId1" Type="http://schemas.openxmlformats.org/officeDocument/2006/relationships/slideLayout" Target="../slideLayouts/slideLayout138.xml"/><Relationship Id="rId5" Type="http://schemas.openxmlformats.org/officeDocument/2006/relationships/image" Target="../media/image346.png"/><Relationship Id="rId4" Type="http://schemas.openxmlformats.org/officeDocument/2006/relationships/image" Target="../media/image345.png"/></Relationships>
</file>

<file path=ppt/slides/_rels/slide165.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47.png"/><Relationship Id="rId7" Type="http://schemas.openxmlformats.org/officeDocument/2006/relationships/image" Target="../media/image351.png"/><Relationship Id="rId2" Type="http://schemas.openxmlformats.org/officeDocument/2006/relationships/image" Target="../media/image339.png"/><Relationship Id="rId1" Type="http://schemas.openxmlformats.org/officeDocument/2006/relationships/slideLayout" Target="../slideLayouts/slideLayout138.xml"/><Relationship Id="rId6" Type="http://schemas.openxmlformats.org/officeDocument/2006/relationships/image" Target="../media/image350.png"/><Relationship Id="rId5" Type="http://schemas.openxmlformats.org/officeDocument/2006/relationships/image" Target="../media/image349.png"/><Relationship Id="rId10" Type="http://schemas.openxmlformats.org/officeDocument/2006/relationships/image" Target="../media/image335.png"/><Relationship Id="rId4" Type="http://schemas.openxmlformats.org/officeDocument/2006/relationships/image" Target="../media/image348.png"/><Relationship Id="rId9" Type="http://schemas.openxmlformats.org/officeDocument/2006/relationships/image" Target="../media/image353.png"/></Relationships>
</file>

<file path=ppt/slides/_rels/slide16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54.png"/><Relationship Id="rId1" Type="http://schemas.openxmlformats.org/officeDocument/2006/relationships/slideLayout" Target="../slideLayouts/slideLayout138.xml"/><Relationship Id="rId5" Type="http://schemas.openxmlformats.org/officeDocument/2006/relationships/image" Target="../media/image356.png"/><Relationship Id="rId4" Type="http://schemas.openxmlformats.org/officeDocument/2006/relationships/image" Target="../media/image355.png"/></Relationships>
</file>

<file path=ppt/slides/_rels/slide167.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339.png"/><Relationship Id="rId7" Type="http://schemas.openxmlformats.org/officeDocument/2006/relationships/image" Target="../media/image357.png"/><Relationship Id="rId2" Type="http://schemas.openxmlformats.org/officeDocument/2006/relationships/image" Target="../media/image338.png"/><Relationship Id="rId1" Type="http://schemas.openxmlformats.org/officeDocument/2006/relationships/slideLayout" Target="../slideLayouts/slideLayout138.xml"/><Relationship Id="rId6" Type="http://schemas.openxmlformats.org/officeDocument/2006/relationships/image" Target="../media/image335.png"/><Relationship Id="rId5" Type="http://schemas.openxmlformats.org/officeDocument/2006/relationships/image" Target="../media/image344.png"/><Relationship Id="rId4" Type="http://schemas.openxmlformats.org/officeDocument/2006/relationships/image" Target="../media/image340.png"/><Relationship Id="rId9" Type="http://schemas.openxmlformats.org/officeDocument/2006/relationships/image" Target="../media/image358.png"/></Relationships>
</file>

<file path=ppt/slides/_rels/slide16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138.xml"/><Relationship Id="rId5" Type="http://schemas.openxmlformats.org/officeDocument/2006/relationships/image" Target="../media/image362.png"/><Relationship Id="rId4" Type="http://schemas.openxmlformats.org/officeDocument/2006/relationships/image" Target="../media/image361.png"/></Relationships>
</file>

<file path=ppt/slides/_rels/slide169.xml.rels><?xml version="1.0" encoding="UTF-8" standalone="yes"?>
<Relationships xmlns="http://schemas.openxmlformats.org/package/2006/relationships"><Relationship Id="rId3" Type="http://schemas.openxmlformats.org/officeDocument/2006/relationships/image" Target="../media/image364.png"/><Relationship Id="rId7" Type="http://schemas.openxmlformats.org/officeDocument/2006/relationships/image" Target="../media/image368.png"/><Relationship Id="rId2" Type="http://schemas.openxmlformats.org/officeDocument/2006/relationships/image" Target="../media/image363.png"/><Relationship Id="rId1" Type="http://schemas.openxmlformats.org/officeDocument/2006/relationships/slideLayout" Target="../slideLayouts/slideLayout138.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7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138.xml"/></Relationships>
</file>

<file path=ppt/slides/_rels/slide172.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138.xml"/></Relationships>
</file>

<file path=ppt/slides/_rels/slide173.xml.rels><?xml version="1.0" encoding="UTF-8" standalone="yes"?>
<Relationships xmlns="http://schemas.openxmlformats.org/package/2006/relationships"><Relationship Id="rId2" Type="http://schemas.openxmlformats.org/officeDocument/2006/relationships/image" Target="../media/image373.png"/><Relationship Id="rId1" Type="http://schemas.openxmlformats.org/officeDocument/2006/relationships/slideLayout" Target="../slideLayouts/slideLayout138.xml"/></Relationships>
</file>

<file path=ppt/slides/_rels/slide174.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13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76.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slideLayout" Target="../slideLayouts/slideLayout138.xml"/></Relationships>
</file>

<file path=ppt/slides/_rels/slide177.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6.png"/><Relationship Id="rId1" Type="http://schemas.openxmlformats.org/officeDocument/2006/relationships/slideLayout" Target="../slideLayouts/slideLayout138.xml"/></Relationships>
</file>

<file path=ppt/slides/_rels/slide178.xml.rels><?xml version="1.0" encoding="UTF-8" standalone="yes"?>
<Relationships xmlns="http://schemas.openxmlformats.org/package/2006/relationships"><Relationship Id="rId8" Type="http://schemas.openxmlformats.org/officeDocument/2006/relationships/image" Target="../media/image384.png"/><Relationship Id="rId3" Type="http://schemas.openxmlformats.org/officeDocument/2006/relationships/image" Target="../media/image379.png"/><Relationship Id="rId7" Type="http://schemas.openxmlformats.org/officeDocument/2006/relationships/image" Target="../media/image383.png"/><Relationship Id="rId2" Type="http://schemas.openxmlformats.org/officeDocument/2006/relationships/notesSlide" Target="../notesSlides/notesSlide66.xml"/><Relationship Id="rId1" Type="http://schemas.openxmlformats.org/officeDocument/2006/relationships/slideLayout" Target="../slideLayouts/slideLayout133.xml"/><Relationship Id="rId6" Type="http://schemas.openxmlformats.org/officeDocument/2006/relationships/image" Target="../media/image382.png"/><Relationship Id="rId5" Type="http://schemas.openxmlformats.org/officeDocument/2006/relationships/image" Target="../media/image381.png"/><Relationship Id="rId4" Type="http://schemas.openxmlformats.org/officeDocument/2006/relationships/image" Target="../media/image380.png"/></Relationships>
</file>

<file path=ppt/slides/_rels/slide179.xml.rels><?xml version="1.0" encoding="UTF-8" standalone="yes"?>
<Relationships xmlns="http://schemas.openxmlformats.org/package/2006/relationships"><Relationship Id="rId3" Type="http://schemas.openxmlformats.org/officeDocument/2006/relationships/image" Target="../media/image385.png"/><Relationship Id="rId7" Type="http://schemas.openxmlformats.org/officeDocument/2006/relationships/image" Target="../media/image389.png"/><Relationship Id="rId2" Type="http://schemas.openxmlformats.org/officeDocument/2006/relationships/notesSlide" Target="../notesSlides/notesSlide67.xml"/><Relationship Id="rId1" Type="http://schemas.openxmlformats.org/officeDocument/2006/relationships/slideLayout" Target="../slideLayouts/slideLayout133.xml"/><Relationship Id="rId6" Type="http://schemas.openxmlformats.org/officeDocument/2006/relationships/image" Target="../media/image388.png"/><Relationship Id="rId5" Type="http://schemas.openxmlformats.org/officeDocument/2006/relationships/image" Target="../media/image387.png"/><Relationship Id="rId4" Type="http://schemas.openxmlformats.org/officeDocument/2006/relationships/image" Target="../media/image3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8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138.xml"/><Relationship Id="rId6" Type="http://schemas.openxmlformats.org/officeDocument/2006/relationships/image" Target="../media/image392.png"/><Relationship Id="rId5" Type="http://schemas.openxmlformats.org/officeDocument/2006/relationships/image" Target="../media/image339.png"/><Relationship Id="rId4" Type="http://schemas.openxmlformats.org/officeDocument/2006/relationships/image" Target="../media/image338.png"/></Relationships>
</file>

<file path=ppt/slides/_rels/slide181.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68.xml"/><Relationship Id="rId1" Type="http://schemas.openxmlformats.org/officeDocument/2006/relationships/slideLayout" Target="../slideLayouts/slideLayout133.xml"/><Relationship Id="rId4" Type="http://schemas.openxmlformats.org/officeDocument/2006/relationships/image" Target="../media/image394.png"/></Relationships>
</file>

<file path=ppt/slides/_rels/slide182.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138.xml"/></Relationships>
</file>

<file path=ppt/slides/_rels/slide183.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138.xml"/></Relationships>
</file>

<file path=ppt/slides/_rels/slide184.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138.xml"/><Relationship Id="rId4" Type="http://schemas.openxmlformats.org/officeDocument/2006/relationships/image" Target="../media/image399.png"/></Relationships>
</file>

<file path=ppt/slides/_rels/slide185.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13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87.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138.xml"/><Relationship Id="rId4" Type="http://schemas.openxmlformats.org/officeDocument/2006/relationships/image" Target="../media/image403.png"/></Relationships>
</file>

<file path=ppt/slides/_rels/slide188.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138.xml"/></Relationships>
</file>

<file path=ppt/slides/_rels/slide189.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138.xm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13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90.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png"/><Relationship Id="rId1" Type="http://schemas.openxmlformats.org/officeDocument/2006/relationships/slideLayout" Target="../slideLayouts/slideLayout138.xml"/></Relationships>
</file>

<file path=ppt/slides/_rels/slide191.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408.png"/><Relationship Id="rId1" Type="http://schemas.openxmlformats.org/officeDocument/2006/relationships/slideLayout" Target="../slideLayouts/slideLayout138.xml"/></Relationships>
</file>

<file path=ppt/slides/_rels/slide192.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png"/><Relationship Id="rId1" Type="http://schemas.openxmlformats.org/officeDocument/2006/relationships/slideLayout" Target="../slideLayouts/slideLayout138.xml"/></Relationships>
</file>

<file path=ppt/slides/_rels/slide193.xml.rels><?xml version="1.0" encoding="UTF-8" standalone="yes"?>
<Relationships xmlns="http://schemas.openxmlformats.org/package/2006/relationships"><Relationship Id="rId2" Type="http://schemas.openxmlformats.org/officeDocument/2006/relationships/image" Target="../media/image412.png"/><Relationship Id="rId1" Type="http://schemas.openxmlformats.org/officeDocument/2006/relationships/slideLayout" Target="../slideLayouts/slideLayout13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95.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138.xml"/></Relationships>
</file>

<file path=ppt/slides/_rels/slide196.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13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3.xml"/></Relationships>
</file>

<file path=ppt/slides/_rels/slide199.xml.rels><?xml version="1.0" encoding="UTF-8" standalone="yes"?>
<Relationships xmlns="http://schemas.openxmlformats.org/package/2006/relationships"><Relationship Id="rId3" Type="http://schemas.openxmlformats.org/officeDocument/2006/relationships/image" Target="../media/image416.png"/><Relationship Id="rId7" Type="http://schemas.openxmlformats.org/officeDocument/2006/relationships/image" Target="../media/image420.png"/><Relationship Id="rId2" Type="http://schemas.openxmlformats.org/officeDocument/2006/relationships/notesSlide" Target="../notesSlides/notesSlide70.xml"/><Relationship Id="rId1" Type="http://schemas.openxmlformats.org/officeDocument/2006/relationships/slideLayout" Target="../slideLayouts/slideLayout133.xml"/><Relationship Id="rId6" Type="http://schemas.openxmlformats.org/officeDocument/2006/relationships/image" Target="../media/image419.png"/><Relationship Id="rId5" Type="http://schemas.openxmlformats.org/officeDocument/2006/relationships/image" Target="../media/image418.png"/><Relationship Id="rId4" Type="http://schemas.openxmlformats.org/officeDocument/2006/relationships/image" Target="../media/image4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3.xml"/></Relationships>
</file>

<file path=ppt/slides/_rels/slide20.xml.rels><?xml version="1.0" encoding="UTF-8" standalone="yes"?>
<Relationships xmlns="http://schemas.openxmlformats.org/package/2006/relationships"><Relationship Id="rId3" Type="http://schemas.openxmlformats.org/officeDocument/2006/relationships/hyperlink" Target="https://ase.arubanetworks.com/solutions/id/91" TargetMode="External"/><Relationship Id="rId2" Type="http://schemas.openxmlformats.org/officeDocument/2006/relationships/image" Target="../media/image89.png"/><Relationship Id="rId1" Type="http://schemas.openxmlformats.org/officeDocument/2006/relationships/slideLayout" Target="../slideLayouts/slideLayout133.xml"/></Relationships>
</file>

<file path=ppt/slides/_rels/slide200.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png"/><Relationship Id="rId1" Type="http://schemas.openxmlformats.org/officeDocument/2006/relationships/slideLayout" Target="../slideLayouts/slideLayout133.xml"/><Relationship Id="rId5" Type="http://schemas.openxmlformats.org/officeDocument/2006/relationships/image" Target="../media/image424.png"/><Relationship Id="rId4" Type="http://schemas.openxmlformats.org/officeDocument/2006/relationships/image" Target="../media/image423.png"/></Relationships>
</file>

<file path=ppt/slides/_rels/slide201.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25.png"/><Relationship Id="rId7" Type="http://schemas.openxmlformats.org/officeDocument/2006/relationships/image" Target="../media/image429.png"/><Relationship Id="rId2" Type="http://schemas.openxmlformats.org/officeDocument/2006/relationships/notesSlide" Target="../notesSlides/notesSlide71.xml"/><Relationship Id="rId1" Type="http://schemas.openxmlformats.org/officeDocument/2006/relationships/slideLayout" Target="../slideLayouts/slideLayout133.xml"/><Relationship Id="rId6" Type="http://schemas.openxmlformats.org/officeDocument/2006/relationships/image" Target="../media/image428.png"/><Relationship Id="rId5" Type="http://schemas.openxmlformats.org/officeDocument/2006/relationships/image" Target="../media/image427.png"/><Relationship Id="rId4" Type="http://schemas.openxmlformats.org/officeDocument/2006/relationships/image" Target="../media/image426.png"/><Relationship Id="rId9" Type="http://schemas.openxmlformats.org/officeDocument/2006/relationships/image" Target="../media/image431.pn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3.xml"/></Relationships>
</file>

<file path=ppt/slides/_rels/slide203.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142.xml"/></Relationships>
</file>

<file path=ppt/slides/_rels/slide204.xml.rels><?xml version="1.0" encoding="UTF-8" standalone="yes"?>
<Relationships xmlns="http://schemas.openxmlformats.org/package/2006/relationships"><Relationship Id="rId2" Type="http://schemas.openxmlformats.org/officeDocument/2006/relationships/hyperlink" Target="https://arubapedia.arubanetworks.com/arubapedia/index.php/ClearPass_and_IPv6" TargetMode="External"/><Relationship Id="rId1" Type="http://schemas.openxmlformats.org/officeDocument/2006/relationships/slideLayout" Target="../slideLayouts/slideLayout138.xml"/></Relationships>
</file>

<file path=ppt/slides/_rels/slide205.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14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3.xml"/></Relationships>
</file>

<file path=ppt/slides/_rels/slide20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4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3.xml"/></Relationships>
</file>

<file path=ppt/slides/_rels/slide209.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75.xml"/><Relationship Id="rId1" Type="http://schemas.openxmlformats.org/officeDocument/2006/relationships/slideLayout" Target="../slideLayouts/slideLayout133.xml"/><Relationship Id="rId4" Type="http://schemas.openxmlformats.org/officeDocument/2006/relationships/image" Target="../media/image434.png"/></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7.xml"/></Relationships>
</file>

<file path=ppt/slides/_rels/slide210.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76.xml"/><Relationship Id="rId1" Type="http://schemas.openxmlformats.org/officeDocument/2006/relationships/slideLayout" Target="../slideLayouts/slideLayout133.xml"/></Relationships>
</file>

<file path=ppt/slides/_rels/slide211.xml.rels><?xml version="1.0" encoding="UTF-8" standalone="yes"?>
<Relationships xmlns="http://schemas.openxmlformats.org/package/2006/relationships"><Relationship Id="rId3" Type="http://schemas.openxmlformats.org/officeDocument/2006/relationships/image" Target="../media/image436.png"/><Relationship Id="rId7" Type="http://schemas.openxmlformats.org/officeDocument/2006/relationships/image" Target="../media/image440.png"/><Relationship Id="rId2" Type="http://schemas.openxmlformats.org/officeDocument/2006/relationships/notesSlide" Target="../notesSlides/notesSlide77.xml"/><Relationship Id="rId1" Type="http://schemas.openxmlformats.org/officeDocument/2006/relationships/slideLayout" Target="../slideLayouts/slideLayout133.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437.png"/></Relationships>
</file>

<file path=ppt/slides/_rels/slide212.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78.xml"/><Relationship Id="rId1" Type="http://schemas.openxmlformats.org/officeDocument/2006/relationships/slideLayout" Target="../slideLayouts/slideLayout133.xml"/></Relationships>
</file>

<file path=ppt/slides/_rels/slide213.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notesSlide" Target="../notesSlides/notesSlide79.xml"/><Relationship Id="rId1" Type="http://schemas.openxmlformats.org/officeDocument/2006/relationships/slideLayout" Target="../slideLayouts/slideLayout133.xml"/></Relationships>
</file>

<file path=ppt/slides/_rels/slide214.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notesSlide" Target="../notesSlides/notesSlide80.xml"/><Relationship Id="rId1" Type="http://schemas.openxmlformats.org/officeDocument/2006/relationships/slideLayout" Target="../slideLayouts/slideLayout133.xml"/></Relationships>
</file>

<file path=ppt/slides/_rels/slide215.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notesSlide" Target="../notesSlides/notesSlide81.xml"/><Relationship Id="rId1" Type="http://schemas.openxmlformats.org/officeDocument/2006/relationships/slideLayout" Target="../slideLayouts/slideLayout133.xml"/></Relationships>
</file>

<file path=ppt/slides/_rels/slide216.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notesSlide" Target="../notesSlides/notesSlide82.xml"/><Relationship Id="rId1" Type="http://schemas.openxmlformats.org/officeDocument/2006/relationships/slideLayout" Target="../slideLayouts/slideLayout133.xml"/></Relationships>
</file>

<file path=ppt/slides/_rels/slide217.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notesSlide" Target="../notesSlides/notesSlide83.xml"/><Relationship Id="rId1" Type="http://schemas.openxmlformats.org/officeDocument/2006/relationships/slideLayout" Target="../slideLayouts/slideLayout133.xml"/></Relationships>
</file>

<file path=ppt/slides/_rels/slide218.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notesSlide" Target="../notesSlides/notesSlide84.xml"/><Relationship Id="rId1" Type="http://schemas.openxmlformats.org/officeDocument/2006/relationships/slideLayout" Target="../slideLayouts/slideLayout133.xml"/></Relationships>
</file>

<file path=ppt/slides/_rels/slide219.xml.rels><?xml version="1.0" encoding="UTF-8" standalone="yes"?>
<Relationships xmlns="http://schemas.openxmlformats.org/package/2006/relationships"><Relationship Id="rId2" Type="http://schemas.openxmlformats.org/officeDocument/2006/relationships/image" Target="../media/image448.png"/><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13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13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3.xml"/><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3.xml"/><Relationship Id="rId5" Type="http://schemas.openxmlformats.org/officeDocument/2006/relationships/image" Target="../media/image109.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8.xml"/></Relationships>
</file>

<file path=ppt/slides/_rels/slide3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138.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138.xml"/><Relationship Id="rId5" Type="http://schemas.openxmlformats.org/officeDocument/2006/relationships/image" Target="../media/image121.png"/><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138.xml"/><Relationship Id="rId5" Type="http://schemas.openxmlformats.org/officeDocument/2006/relationships/image" Target="../media/image126.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8.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7.png"/><Relationship Id="rId1" Type="http://schemas.openxmlformats.org/officeDocument/2006/relationships/slideLayout" Target="../slideLayouts/slideLayout138.xml"/><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13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138.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8.xml"/></Relationships>
</file>

<file path=ppt/slides/_rels/slide5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1.xml"/></Relationships>
</file>

<file path=ppt/slides/_rels/slide5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38.xml"/></Relationships>
</file>

<file path=ppt/slides/_rels/slide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8.xml"/></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xml"/><Relationship Id="rId1" Type="http://schemas.openxmlformats.org/officeDocument/2006/relationships/slideLayout" Target="../slideLayouts/slideLayout138.xml"/><Relationship Id="rId4" Type="http://schemas.openxmlformats.org/officeDocument/2006/relationships/image" Target="../media/image162.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38.xml"/></Relationships>
</file>

<file path=ppt/slides/_rels/slide6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38.xml"/><Relationship Id="rId4" Type="http://schemas.openxmlformats.org/officeDocument/2006/relationships/image" Target="../media/image169.png"/></Relationships>
</file>

<file path=ppt/slides/_rels/slide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8.xml"/><Relationship Id="rId4" Type="http://schemas.openxmlformats.org/officeDocument/2006/relationships/image" Target="../media/image172.png"/></Relationships>
</file>

<file path=ppt/slides/_rels/slide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8.xml"/><Relationship Id="rId5" Type="http://schemas.openxmlformats.org/officeDocument/2006/relationships/image" Target="../media/image174.png"/><Relationship Id="rId4" Type="http://schemas.openxmlformats.org/officeDocument/2006/relationships/image" Target="../media/image173.png"/></Relationships>
</file>

<file path=ppt/slides/_rels/slide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38.xml"/></Relationships>
</file>

<file path=ppt/slides/_rels/slide6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38.xml"/></Relationships>
</file>

<file path=ppt/slides/_rels/slide6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5.xml"/><Relationship Id="rId5" Type="http://schemas.openxmlformats.org/officeDocument/2006/relationships/image" Target="../media/image58.png"/><Relationship Id="rId4" Type="http://schemas.openxmlformats.org/officeDocument/2006/relationships/image" Target="../media/image5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8.xml"/></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0.png"/><Relationship Id="rId1" Type="http://schemas.openxmlformats.org/officeDocument/2006/relationships/slideLayout" Target="../slideLayouts/slideLayout138.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7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5.png"/><Relationship Id="rId7" Type="http://schemas.openxmlformats.org/officeDocument/2006/relationships/image" Target="../media/image191.png"/><Relationship Id="rId2" Type="http://schemas.openxmlformats.org/officeDocument/2006/relationships/image" Target="../media/image184.png"/><Relationship Id="rId1" Type="http://schemas.openxmlformats.org/officeDocument/2006/relationships/slideLayout" Target="../slideLayouts/slideLayout138.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7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95.png"/><Relationship Id="rId1" Type="http://schemas.openxmlformats.org/officeDocument/2006/relationships/slideLayout" Target="../slideLayouts/slideLayout138.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95.png"/><Relationship Id="rId1" Type="http://schemas.openxmlformats.org/officeDocument/2006/relationships/slideLayout" Target="../slideLayouts/slideLayout138.xml"/><Relationship Id="rId4" Type="http://schemas.openxmlformats.org/officeDocument/2006/relationships/image" Target="../media/image199.png"/></Relationships>
</file>

<file path=ppt/slides/_rels/slide7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38.xml"/></Relationships>
</file>

<file path=ppt/slides/_rels/slide7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38.xml"/><Relationship Id="rId4" Type="http://schemas.openxmlformats.org/officeDocument/2006/relationships/image" Target="../media/image203.png"/></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5.xml"/><Relationship Id="rId5" Type="http://schemas.openxmlformats.org/officeDocument/2006/relationships/image" Target="../media/image58.png"/><Relationship Id="rId4" Type="http://schemas.openxmlformats.org/officeDocument/2006/relationships/image" Target="../media/image59.png"/></Relationships>
</file>

<file path=ppt/slides/_rels/slide8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xml"/><Relationship Id="rId1" Type="http://schemas.openxmlformats.org/officeDocument/2006/relationships/slideLayout" Target="../slideLayouts/slideLayout138.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81.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18.xml"/><Relationship Id="rId1" Type="http://schemas.openxmlformats.org/officeDocument/2006/relationships/slideLayout" Target="../slideLayouts/slideLayout138.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8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xml"/><Relationship Id="rId1" Type="http://schemas.openxmlformats.org/officeDocument/2006/relationships/slideLayout" Target="../slideLayouts/slideLayout138.xml"/><Relationship Id="rId5" Type="http://schemas.openxmlformats.org/officeDocument/2006/relationships/hyperlink" Target="https://cppm.hpearubademo.com/guest/mac_create.php?mac=000011112222&amp;device_name=Test" TargetMode="External"/><Relationship Id="rId4" Type="http://schemas.openxmlformats.org/officeDocument/2006/relationships/image" Target="../media/image215.png"/></Relationships>
</file>

<file path=ppt/slides/_rels/slide8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38.xml"/><Relationship Id="rId4" Type="http://schemas.openxmlformats.org/officeDocument/2006/relationships/image" Target="../media/image218.png"/></Relationships>
</file>

<file path=ppt/slides/_rels/slide8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38.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8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38.xml"/></Relationships>
</file>

<file path=ppt/slides/_rels/slide8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38.xml"/></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38.xml"/><Relationship Id="rId4" Type="http://schemas.openxmlformats.org/officeDocument/2006/relationships/image" Target="../media/image230.png"/></Relationships>
</file>

<file path=ppt/slides/_rels/slide8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138.xml"/><Relationship Id="rId5" Type="http://schemas.openxmlformats.org/officeDocument/2006/relationships/image" Target="../media/image234.png"/><Relationship Id="rId4" Type="http://schemas.openxmlformats.org/officeDocument/2006/relationships/image" Target="../media/image233.png"/></Relationships>
</file>

<file path=ppt/slides/_rels/slide8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38.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61.png"/></Relationships>
</file>

<file path=ppt/slides/_rels/slide9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38.xml"/><Relationship Id="rId4" Type="http://schemas.openxmlformats.org/officeDocument/2006/relationships/image" Target="../media/image239.png"/></Relationships>
</file>

<file path=ppt/slides/_rels/slide9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38.xml"/></Relationships>
</file>

<file path=ppt/slides/_rels/slide9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38.xml"/></Relationships>
</file>

<file path=ppt/slides/_rels/slide9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38.xml"/></Relationships>
</file>

<file path=ppt/slides/_rels/slide9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3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0.xml"/><Relationship Id="rId1" Type="http://schemas.openxmlformats.org/officeDocument/2006/relationships/slideLayout" Target="../slideLayouts/slideLayout133.xml"/></Relationships>
</file>

<file path=ppt/slides/_rels/slide9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1.xml"/><Relationship Id="rId1" Type="http://schemas.openxmlformats.org/officeDocument/2006/relationships/slideLayout" Target="../slideLayouts/slideLayout133.xml"/><Relationship Id="rId4" Type="http://schemas.openxmlformats.org/officeDocument/2006/relationships/image" Target="../media/image248.png"/></Relationships>
</file>

<file path=ppt/slides/_rels/slide98.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notesSlide" Target="../notesSlides/notesSlide22.xml"/><Relationship Id="rId1" Type="http://schemas.openxmlformats.org/officeDocument/2006/relationships/slideLayout" Target="../slideLayouts/slideLayout133.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9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3.xml"/><Relationship Id="rId1" Type="http://schemas.openxmlformats.org/officeDocument/2006/relationships/slideLayout" Target="../slideLayouts/slideLayout133.xml"/><Relationship Id="rId4" Type="http://schemas.openxmlformats.org/officeDocument/2006/relationships/image" Target="../media/image25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0457E7-726A-3D48-82E2-6B20ECEB657D}"/>
              </a:ext>
            </a:extLst>
          </p:cNvPr>
          <p:cNvSpPr/>
          <p:nvPr/>
        </p:nvSpPr>
        <p:spPr>
          <a:xfrm>
            <a:off x="3878102" y="3050904"/>
            <a:ext cx="4435830" cy="2103012"/>
          </a:xfrm>
          <a:prstGeom prst="rect">
            <a:avLst/>
          </a:prstGeom>
        </p:spPr>
        <p:txBody>
          <a:bodyPr wrap="none" anchor="ctr" anchorCtr="1">
            <a:spAutoFit/>
          </a:bodyPr>
          <a:lstStyle/>
          <a:p>
            <a:pPr algn="ctr" defTabSz="914363"/>
            <a:r>
              <a:rPr lang="en-US" sz="3333" b="1" dirty="0">
                <a:solidFill>
                  <a:srgbClr val="FFFFFF"/>
                </a:solidFill>
              </a:rPr>
              <a:t>ClearPass Deep Dive</a:t>
            </a:r>
          </a:p>
          <a:p>
            <a:pPr algn="ctr" defTabSz="914363"/>
            <a:endParaRPr lang="en-GB" sz="3333" b="1" dirty="0">
              <a:solidFill>
                <a:srgbClr val="FFFFFF"/>
              </a:solidFill>
            </a:endParaRPr>
          </a:p>
          <a:p>
            <a:pPr algn="ctr" defTabSz="914363"/>
            <a:r>
              <a:rPr lang="en-GB" sz="2400" b="1" dirty="0">
                <a:solidFill>
                  <a:srgbClr val="FFFFFF"/>
                </a:solidFill>
              </a:rPr>
              <a:t>Derin Mellor</a:t>
            </a:r>
          </a:p>
          <a:p>
            <a:pPr algn="ctr" defTabSz="914363"/>
            <a:r>
              <a:rPr lang="en-GB" sz="2000" dirty="0">
                <a:solidFill>
                  <a:srgbClr val="FFFFFF"/>
                </a:solidFill>
                <a:hlinkClick r:id="rId4"/>
              </a:rPr>
              <a:t>derin.mellor@hpe.com</a:t>
            </a:r>
            <a:endParaRPr lang="en-GB" sz="2000" dirty="0">
              <a:solidFill>
                <a:srgbClr val="FFFFFF"/>
              </a:solidFill>
            </a:endParaRPr>
          </a:p>
          <a:p>
            <a:pPr algn="ctr" defTabSz="914363"/>
            <a:r>
              <a:rPr lang="en-GB" sz="2000" dirty="0">
                <a:solidFill>
                  <a:srgbClr val="FFFFFF"/>
                </a:solidFill>
              </a:rPr>
              <a:t>+44 7786 114030</a:t>
            </a:r>
            <a:endParaRPr lang="en-US" sz="1100" dirty="0">
              <a:solidFill>
                <a:srgbClr val="F8981E"/>
              </a:solidFill>
            </a:endParaRPr>
          </a:p>
        </p:txBody>
      </p:sp>
      <p:pic>
        <p:nvPicPr>
          <p:cNvPr id="4" name="Picture 3">
            <a:extLst>
              <a:ext uri="{FF2B5EF4-FFF2-40B4-BE49-F238E27FC236}">
                <a16:creationId xmlns:a16="http://schemas.microsoft.com/office/drawing/2014/main" id="{F1B09463-7D94-7E4D-A699-FA48D81FB7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1453" y="1968500"/>
            <a:ext cx="1509095" cy="734155"/>
          </a:xfrm>
          <a:prstGeom prst="rect">
            <a:avLst/>
          </a:prstGeom>
        </p:spPr>
      </p:pic>
    </p:spTree>
    <p:extLst>
      <p:ext uri="{BB962C8B-B14F-4D97-AF65-F5344CB8AC3E}">
        <p14:creationId xmlns:p14="http://schemas.microsoft.com/office/powerpoint/2010/main" val="374695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CD50C2F-7F0B-D84C-998E-B7CDFDDAB6FF}"/>
              </a:ext>
            </a:extLst>
          </p:cNvPr>
          <p:cNvSpPr txBox="1">
            <a:spLocks/>
          </p:cNvSpPr>
          <p:nvPr/>
        </p:nvSpPr>
        <p:spPr>
          <a:xfrm>
            <a:off x="3833705" y="286294"/>
            <a:ext cx="5073225"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Define the type of the scans</a:t>
            </a:r>
            <a:endParaRPr lang="en-US" sz="3751" kern="0" dirty="0">
              <a:solidFill>
                <a:srgbClr val="F8981E"/>
              </a:solidFill>
            </a:endParaRPr>
          </a:p>
        </p:txBody>
      </p:sp>
      <p:pic>
        <p:nvPicPr>
          <p:cNvPr id="5" name="Picture 4"/>
          <p:cNvPicPr>
            <a:picLocks noChangeAspect="1"/>
          </p:cNvPicPr>
          <p:nvPr/>
        </p:nvPicPr>
        <p:blipFill>
          <a:blip r:embed="rId3"/>
          <a:stretch>
            <a:fillRect/>
          </a:stretch>
        </p:blipFill>
        <p:spPr>
          <a:xfrm>
            <a:off x="1363244" y="1967737"/>
            <a:ext cx="5867702" cy="3530781"/>
          </a:xfrm>
          <a:prstGeom prst="rect">
            <a:avLst/>
          </a:prstGeom>
        </p:spPr>
      </p:pic>
      <p:pic>
        <p:nvPicPr>
          <p:cNvPr id="9" name="Picture 8"/>
          <p:cNvPicPr>
            <a:picLocks noChangeAspect="1"/>
          </p:cNvPicPr>
          <p:nvPr/>
        </p:nvPicPr>
        <p:blipFill>
          <a:blip r:embed="rId4"/>
          <a:stretch>
            <a:fillRect/>
          </a:stretch>
        </p:blipFill>
        <p:spPr>
          <a:xfrm>
            <a:off x="8446803" y="1288003"/>
            <a:ext cx="2984653" cy="2730640"/>
          </a:xfrm>
          <a:prstGeom prst="rect">
            <a:avLst/>
          </a:prstGeom>
        </p:spPr>
      </p:pic>
      <p:pic>
        <p:nvPicPr>
          <p:cNvPr id="10" name="Picture 9"/>
          <p:cNvPicPr>
            <a:picLocks noChangeAspect="1"/>
          </p:cNvPicPr>
          <p:nvPr/>
        </p:nvPicPr>
        <p:blipFill>
          <a:blip r:embed="rId5"/>
          <a:stretch>
            <a:fillRect/>
          </a:stretch>
        </p:blipFill>
        <p:spPr>
          <a:xfrm>
            <a:off x="8459503" y="4805469"/>
            <a:ext cx="2971953" cy="1746340"/>
          </a:xfrm>
          <a:prstGeom prst="rect">
            <a:avLst/>
          </a:prstGeom>
        </p:spPr>
      </p:pic>
      <p:cxnSp>
        <p:nvCxnSpPr>
          <p:cNvPr id="4" name="Straight Arrow Connector 3"/>
          <p:cNvCxnSpPr/>
          <p:nvPr/>
        </p:nvCxnSpPr>
        <p:spPr bwMode="auto">
          <a:xfrm flipV="1">
            <a:off x="6996853" y="2458720"/>
            <a:ext cx="1307254" cy="6773"/>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3" name="Rounded Rectangular Callout 2"/>
          <p:cNvSpPr/>
          <p:nvPr/>
        </p:nvSpPr>
        <p:spPr bwMode="auto">
          <a:xfrm>
            <a:off x="9523143" y="286294"/>
            <a:ext cx="1908313" cy="940904"/>
          </a:xfrm>
          <a:prstGeom prst="wedgeRound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Network Discovery</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8" name="Rounded Rectangular Callout 7"/>
          <p:cNvSpPr/>
          <p:nvPr/>
        </p:nvSpPr>
        <p:spPr bwMode="auto">
          <a:xfrm>
            <a:off x="9523143" y="4079448"/>
            <a:ext cx="1908313" cy="940904"/>
          </a:xfrm>
          <a:prstGeom prst="wedgeRoundRectCallout">
            <a:avLst>
              <a:gd name="adj1" fmla="val 20834"/>
              <a:gd name="adj2" fmla="val 6390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Subnet</a:t>
            </a:r>
            <a:r>
              <a:rPr kumimoji="0" lang="en-GB" sz="2400" b="0" i="0" u="none" strike="noStrike" cap="none" normalizeH="0" dirty="0">
                <a:ln>
                  <a:noFill/>
                </a:ln>
                <a:solidFill>
                  <a:schemeClr val="tx1"/>
                </a:solidFill>
                <a:effectLst/>
                <a:latin typeface="Arial" charset="0"/>
                <a:ea typeface="ＭＳ Ｐゴシック" pitchFamily="34" charset="-128"/>
              </a:rPr>
              <a:t> Scan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6862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556054" y="3503"/>
            <a:ext cx="11207321"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SAML SP: CPG Login Service</a:t>
            </a:r>
          </a:p>
        </p:txBody>
      </p:sp>
      <p:grpSp>
        <p:nvGrpSpPr>
          <p:cNvPr id="10" name="Group 9"/>
          <p:cNvGrpSpPr/>
          <p:nvPr/>
        </p:nvGrpSpPr>
        <p:grpSpPr>
          <a:xfrm>
            <a:off x="467498" y="1117514"/>
            <a:ext cx="4737344" cy="5346316"/>
            <a:chOff x="838199" y="1032609"/>
            <a:chExt cx="4737344" cy="5346316"/>
          </a:xfrm>
        </p:grpSpPr>
        <p:pic>
          <p:nvPicPr>
            <p:cNvPr id="11" name="Picture 10"/>
            <p:cNvPicPr>
              <a:picLocks noChangeAspect="1"/>
            </p:cNvPicPr>
            <p:nvPr/>
          </p:nvPicPr>
          <p:blipFill>
            <a:blip r:embed="rId3"/>
            <a:stretch>
              <a:fillRect/>
            </a:stretch>
          </p:blipFill>
          <p:spPr>
            <a:xfrm>
              <a:off x="838200" y="1032609"/>
              <a:ext cx="4737343" cy="350538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stretch>
              <a:fillRect/>
            </a:stretch>
          </p:blipFill>
          <p:spPr>
            <a:xfrm>
              <a:off x="838199" y="4537989"/>
              <a:ext cx="4737343" cy="1840936"/>
            </a:xfrm>
            <a:prstGeom prst="rect">
              <a:avLst/>
            </a:prstGeom>
            <a:effectLst>
              <a:outerShdw blurRad="63500" sx="102000" sy="102000" algn="ctr" rotWithShape="0">
                <a:prstClr val="black">
                  <a:alpha val="40000"/>
                </a:prstClr>
              </a:outerShdw>
            </a:effectLst>
          </p:spPr>
        </p:pic>
      </p:grpSp>
      <p:grpSp>
        <p:nvGrpSpPr>
          <p:cNvPr id="13" name="Group 12"/>
          <p:cNvGrpSpPr/>
          <p:nvPr/>
        </p:nvGrpSpPr>
        <p:grpSpPr>
          <a:xfrm>
            <a:off x="5856972" y="1230537"/>
            <a:ext cx="5009387" cy="2522637"/>
            <a:chOff x="6360597" y="1200285"/>
            <a:chExt cx="5009387" cy="2522637"/>
          </a:xfrm>
        </p:grpSpPr>
        <p:pic>
          <p:nvPicPr>
            <p:cNvPr id="14" name="Picture 13"/>
            <p:cNvPicPr>
              <a:picLocks noChangeAspect="1"/>
            </p:cNvPicPr>
            <p:nvPr/>
          </p:nvPicPr>
          <p:blipFill>
            <a:blip r:embed="rId5"/>
            <a:stretch>
              <a:fillRect/>
            </a:stretch>
          </p:blipFill>
          <p:spPr>
            <a:xfrm>
              <a:off x="6360597" y="1200285"/>
              <a:ext cx="5009387" cy="601986"/>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6"/>
            <a:stretch>
              <a:fillRect/>
            </a:stretch>
          </p:blipFill>
          <p:spPr>
            <a:xfrm>
              <a:off x="6360597" y="1805115"/>
              <a:ext cx="5009387" cy="1917807"/>
            </a:xfrm>
            <a:prstGeom prst="rect">
              <a:avLst/>
            </a:prstGeom>
            <a:effectLst>
              <a:outerShdw blurRad="63500" sx="102000" sy="102000" algn="ctr" rotWithShape="0">
                <a:prstClr val="black">
                  <a:alpha val="40000"/>
                </a:prstClr>
              </a:outerShdw>
            </a:effectLst>
          </p:spPr>
        </p:pic>
      </p:grpSp>
      <p:pic>
        <p:nvPicPr>
          <p:cNvPr id="16" name="Picture 15"/>
          <p:cNvPicPr>
            <a:picLocks noChangeAspect="1"/>
          </p:cNvPicPr>
          <p:nvPr/>
        </p:nvPicPr>
        <p:blipFill>
          <a:blip r:embed="rId7"/>
          <a:stretch>
            <a:fillRect/>
          </a:stretch>
        </p:blipFill>
        <p:spPr>
          <a:xfrm>
            <a:off x="5377190" y="4047147"/>
            <a:ext cx="3296974" cy="1642723"/>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a:stretch>
            <a:fillRect/>
          </a:stretch>
        </p:blipFill>
        <p:spPr>
          <a:xfrm>
            <a:off x="8790912" y="4047147"/>
            <a:ext cx="3170166" cy="1660014"/>
          </a:xfrm>
          <a:prstGeom prst="rect">
            <a:avLst/>
          </a:prstGeom>
          <a:effectLst>
            <a:outerShdw blurRad="63500" sx="102000" sy="102000" algn="ctr" rotWithShape="0">
              <a:prstClr val="black">
                <a:alpha val="40000"/>
              </a:prstClr>
            </a:outerShdw>
          </a:effectLst>
        </p:spPr>
      </p:pic>
      <p:cxnSp>
        <p:nvCxnSpPr>
          <p:cNvPr id="4" name="Straight Arrow Connector 3"/>
          <p:cNvCxnSpPr/>
          <p:nvPr/>
        </p:nvCxnSpPr>
        <p:spPr bwMode="auto">
          <a:xfrm flipH="1">
            <a:off x="7432589" y="3441357"/>
            <a:ext cx="1643449" cy="858794"/>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6" name="Straight Arrow Connector 5"/>
          <p:cNvCxnSpPr/>
          <p:nvPr/>
        </p:nvCxnSpPr>
        <p:spPr bwMode="auto">
          <a:xfrm>
            <a:off x="10076935" y="3225005"/>
            <a:ext cx="506627" cy="926865"/>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23" name="Rounded Rectangular Callout 22"/>
          <p:cNvSpPr/>
          <p:nvPr/>
        </p:nvSpPr>
        <p:spPr>
          <a:xfrm>
            <a:off x="8801509" y="1817995"/>
            <a:ext cx="3148972" cy="736375"/>
          </a:xfrm>
          <a:prstGeom prst="wedgeRoundRectCallout">
            <a:avLst>
              <a:gd name="adj1" fmla="val -38043"/>
              <a:gd name="adj2" fmla="val 1358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mail=</a:t>
            </a:r>
          </a:p>
          <a:p>
            <a:pPr algn="ctr"/>
            <a:r>
              <a:rPr lang="en-GB" dirty="0"/>
              <a:t>%{</a:t>
            </a:r>
            <a:r>
              <a:rPr lang="en-GB" dirty="0" err="1"/>
              <a:t>Authorization:AD:Email</a:t>
            </a:r>
            <a:r>
              <a:rPr lang="en-GB" dirty="0"/>
              <a:t>}</a:t>
            </a:r>
            <a:endParaRPr lang="en-US" dirty="0"/>
          </a:p>
        </p:txBody>
      </p:sp>
      <p:sp>
        <p:nvSpPr>
          <p:cNvPr id="24" name="Rounded Rectangular Callout 23"/>
          <p:cNvSpPr/>
          <p:nvPr/>
        </p:nvSpPr>
        <p:spPr>
          <a:xfrm>
            <a:off x="8679293" y="5853682"/>
            <a:ext cx="2341525" cy="736375"/>
          </a:xfrm>
          <a:prstGeom prst="wedgeRoundRectCallout">
            <a:avLst>
              <a:gd name="adj1" fmla="val -72609"/>
              <a:gd name="adj2" fmla="val -705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Refers to CPG Operator Profiles </a:t>
            </a:r>
            <a:endParaRPr lang="en-US" dirty="0"/>
          </a:p>
        </p:txBody>
      </p:sp>
      <p:sp>
        <p:nvSpPr>
          <p:cNvPr id="25" name="Rounded Rectangular Callout 24"/>
          <p:cNvSpPr/>
          <p:nvPr/>
        </p:nvSpPr>
        <p:spPr>
          <a:xfrm>
            <a:off x="8674164" y="5853682"/>
            <a:ext cx="2341525" cy="736375"/>
          </a:xfrm>
          <a:prstGeom prst="wedgeRoundRectCallout">
            <a:avLst>
              <a:gd name="adj1" fmla="val 69877"/>
              <a:gd name="adj2" fmla="val -69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Refers to CPG Operator Profiles </a:t>
            </a:r>
            <a:endParaRPr lang="en-US" dirty="0"/>
          </a:p>
        </p:txBody>
      </p:sp>
    </p:spTree>
    <p:extLst>
      <p:ext uri="{BB962C8B-B14F-4D97-AF65-F5344CB8AC3E}">
        <p14:creationId xmlns:p14="http://schemas.microsoft.com/office/powerpoint/2010/main" val="33432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419" y="1878976"/>
            <a:ext cx="12167225" cy="4680191"/>
          </a:xfrm>
          <a:prstGeom prst="rect">
            <a:avLst/>
          </a:prstGeom>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24775" y="300683"/>
            <a:ext cx="6143625"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Enable New </a:t>
            </a:r>
          </a:p>
          <a:p>
            <a:pPr algn="ctr" defTabSz="914363"/>
            <a:r>
              <a:rPr lang="en-US" sz="3751" kern="0" dirty="0">
                <a:solidFill>
                  <a:srgbClr val="FFFFFF"/>
                </a:solidFill>
              </a:rPr>
              <a:t>Portal Pages</a:t>
            </a:r>
          </a:p>
        </p:txBody>
      </p:sp>
      <p:sp>
        <p:nvSpPr>
          <p:cNvPr id="9" name="Rounded Rectangular Callout 8"/>
          <p:cNvSpPr/>
          <p:nvPr/>
        </p:nvSpPr>
        <p:spPr>
          <a:xfrm>
            <a:off x="493413" y="5539775"/>
            <a:ext cx="1413970" cy="873940"/>
          </a:xfrm>
          <a:prstGeom prst="wedgeRoundRectCallout">
            <a:avLst>
              <a:gd name="adj1" fmla="val 92074"/>
              <a:gd name="adj2" fmla="val 292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New skins</a:t>
            </a:r>
            <a:endParaRPr lang="en-US" dirty="0"/>
          </a:p>
        </p:txBody>
      </p:sp>
      <p:pic>
        <p:nvPicPr>
          <p:cNvPr id="6" name="Picture 5"/>
          <p:cNvPicPr>
            <a:picLocks noChangeAspect="1"/>
          </p:cNvPicPr>
          <p:nvPr/>
        </p:nvPicPr>
        <p:blipFill>
          <a:blip r:embed="rId4"/>
          <a:stretch>
            <a:fillRect/>
          </a:stretch>
        </p:blipFill>
        <p:spPr>
          <a:xfrm>
            <a:off x="5956803" y="97853"/>
            <a:ext cx="5691441" cy="3841173"/>
          </a:xfrm>
          <a:prstGeom prst="rect">
            <a:avLst/>
          </a:prstGeom>
          <a:effectLst>
            <a:outerShdw blurRad="63500" sx="102000" sy="102000" algn="ctr" rotWithShape="0">
              <a:prstClr val="black">
                <a:alpha val="40000"/>
              </a:prstClr>
            </a:outerShdw>
          </a:effectLst>
        </p:spPr>
      </p:pic>
      <p:sp>
        <p:nvSpPr>
          <p:cNvPr id="5" name="Rounded Rectangle 4"/>
          <p:cNvSpPr/>
          <p:nvPr/>
        </p:nvSpPr>
        <p:spPr bwMode="auto">
          <a:xfrm>
            <a:off x="8050426" y="3064475"/>
            <a:ext cx="803190" cy="162969"/>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8" name="Rounded Rectangular Callout 7"/>
          <p:cNvSpPr/>
          <p:nvPr/>
        </p:nvSpPr>
        <p:spPr>
          <a:xfrm>
            <a:off x="9880849" y="816118"/>
            <a:ext cx="1697432" cy="747012"/>
          </a:xfrm>
          <a:prstGeom prst="wedgeRoundRectCallout">
            <a:avLst>
              <a:gd name="adj1" fmla="val -47885"/>
              <a:gd name="adj2" fmla="val -173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Use</a:t>
            </a:r>
          </a:p>
          <a:p>
            <a:pPr algn="ctr"/>
            <a:r>
              <a:rPr lang="en-GB" dirty="0"/>
              <a:t>shortcut </a:t>
            </a:r>
            <a:endParaRPr lang="en-US" dirty="0"/>
          </a:p>
        </p:txBody>
      </p:sp>
      <p:pic>
        <p:nvPicPr>
          <p:cNvPr id="7" name="Picture 6"/>
          <p:cNvPicPr>
            <a:picLocks noChangeAspect="1"/>
          </p:cNvPicPr>
          <p:nvPr/>
        </p:nvPicPr>
        <p:blipFill>
          <a:blip r:embed="rId5"/>
          <a:stretch>
            <a:fillRect/>
          </a:stretch>
        </p:blipFill>
        <p:spPr>
          <a:xfrm>
            <a:off x="10459367" y="956860"/>
            <a:ext cx="1009702" cy="215911"/>
          </a:xfrm>
          <a:prstGeom prst="rect">
            <a:avLst/>
          </a:prstGeom>
        </p:spPr>
      </p:pic>
      <p:pic>
        <p:nvPicPr>
          <p:cNvPr id="10" name="Picture 9"/>
          <p:cNvPicPr>
            <a:picLocks noChangeAspect="1"/>
          </p:cNvPicPr>
          <p:nvPr/>
        </p:nvPicPr>
        <p:blipFill>
          <a:blip r:embed="rId6"/>
          <a:stretch>
            <a:fillRect/>
          </a:stretch>
        </p:blipFill>
        <p:spPr>
          <a:xfrm>
            <a:off x="6253574" y="4079768"/>
            <a:ext cx="5702593" cy="2298818"/>
          </a:xfrm>
          <a:prstGeom prst="rect">
            <a:avLst/>
          </a:prstGeom>
          <a:effectLst>
            <a:outerShdw blurRad="63500" sx="102000" sy="102000" algn="ctr" rotWithShape="0">
              <a:prstClr val="black">
                <a:alpha val="40000"/>
              </a:prstClr>
            </a:outerShdw>
          </a:effectLst>
        </p:spPr>
      </p:pic>
      <p:cxnSp>
        <p:nvCxnSpPr>
          <p:cNvPr id="14" name="Straight Arrow Connector 13"/>
          <p:cNvCxnSpPr/>
          <p:nvPr/>
        </p:nvCxnSpPr>
        <p:spPr bwMode="auto">
          <a:xfrm flipH="1" flipV="1">
            <a:off x="10101649" y="4442254"/>
            <a:ext cx="574590" cy="12357"/>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7" name="Rounded Rectangle 16"/>
          <p:cNvSpPr/>
          <p:nvPr/>
        </p:nvSpPr>
        <p:spPr bwMode="auto">
          <a:xfrm>
            <a:off x="448960" y="4874741"/>
            <a:ext cx="860855" cy="199095"/>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03156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0BD8-EA2B-4146-929A-BC000105779C}"/>
              </a:ext>
            </a:extLst>
          </p:cNvPr>
          <p:cNvSpPr>
            <a:spLocks noGrp="1"/>
          </p:cNvSpPr>
          <p:nvPr>
            <p:ph type="title"/>
          </p:nvPr>
        </p:nvSpPr>
        <p:spPr>
          <a:xfrm>
            <a:off x="608013" y="1447800"/>
            <a:ext cx="6181669" cy="1700209"/>
          </a:xfrm>
        </p:spPr>
        <p:txBody>
          <a:bodyPr/>
          <a:lstStyle/>
          <a:p>
            <a:r>
              <a:rPr lang="en-GB" sz="6000" dirty="0">
                <a:solidFill>
                  <a:schemeClr val="tx1"/>
                </a:solidFill>
              </a:rPr>
              <a:t>Wired Monitor Mode</a:t>
            </a:r>
            <a:br>
              <a:rPr lang="en-GB" sz="6000" dirty="0">
                <a:solidFill>
                  <a:schemeClr val="tx1"/>
                </a:solidFill>
              </a:rPr>
            </a:br>
            <a:br>
              <a:rPr lang="en-GB" sz="6000" dirty="0">
                <a:solidFill>
                  <a:schemeClr val="tx1"/>
                </a:solidFill>
              </a:rPr>
            </a:br>
            <a:r>
              <a:rPr lang="en-GB" dirty="0">
                <a:solidFill>
                  <a:schemeClr val="tx1"/>
                </a:solidFill>
              </a:rPr>
              <a:t>Safely Develop Policy</a:t>
            </a:r>
            <a:br>
              <a:rPr lang="en-GB" dirty="0">
                <a:solidFill>
                  <a:schemeClr val="tx1"/>
                </a:solidFill>
              </a:rPr>
            </a:br>
            <a:endParaRPr lang="en-GB" dirty="0">
              <a:solidFill>
                <a:schemeClr val="tx1"/>
              </a:solidFill>
            </a:endParaRPr>
          </a:p>
        </p:txBody>
      </p:sp>
      <p:sp>
        <p:nvSpPr>
          <p:cNvPr id="3" name="Text Placeholder 2">
            <a:extLst>
              <a:ext uri="{FF2B5EF4-FFF2-40B4-BE49-F238E27FC236}">
                <a16:creationId xmlns:a16="http://schemas.microsoft.com/office/drawing/2014/main" id="{38B93521-5D33-4555-94BE-5ACB5DC8E9FC}"/>
              </a:ext>
            </a:extLst>
          </p:cNvPr>
          <p:cNvSpPr>
            <a:spLocks noGrp="1"/>
          </p:cNvSpPr>
          <p:nvPr>
            <p:ph type="body" sz="quarter" idx="14"/>
          </p:nvPr>
        </p:nvSpPr>
        <p:spPr/>
        <p:txBody>
          <a:bodyPr/>
          <a:lstStyle/>
          <a:p>
            <a:endParaRPr lang="en-GB" dirty="0"/>
          </a:p>
        </p:txBody>
      </p:sp>
    </p:spTree>
    <p:extLst>
      <p:ext uri="{BB962C8B-B14F-4D97-AF65-F5344CB8AC3E}">
        <p14:creationId xmlns:p14="http://schemas.microsoft.com/office/powerpoint/2010/main" val="202587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2386358" y="667174"/>
            <a:ext cx="699187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Monitor Mode – Option 1</a:t>
            </a:r>
          </a:p>
          <a:p>
            <a:pPr algn="ctr" defTabSz="914363"/>
            <a:r>
              <a:rPr lang="en-US" sz="3751" kern="0" dirty="0">
                <a:solidFill>
                  <a:srgbClr val="F8981E"/>
                </a:solidFill>
              </a:rPr>
              <a:t>Aruba Switches</a:t>
            </a:r>
          </a:p>
        </p:txBody>
      </p:sp>
      <p:sp>
        <p:nvSpPr>
          <p:cNvPr id="17" name="Rounded Rectangle 14">
            <a:extLst>
              <a:ext uri="{FF2B5EF4-FFF2-40B4-BE49-F238E27FC236}">
                <a16:creationId xmlns:a16="http://schemas.microsoft.com/office/drawing/2014/main" id="{EB1D64A7-A5BA-4F54-ABF6-78F1E3D77875}"/>
              </a:ext>
            </a:extLst>
          </p:cNvPr>
          <p:cNvSpPr/>
          <p:nvPr/>
        </p:nvSpPr>
        <p:spPr>
          <a:xfrm>
            <a:off x="891539" y="1714499"/>
            <a:ext cx="9981508" cy="4760945"/>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Safely develop policy for both 802.1X and MAC-Auth</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Control at ClearPass</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Switch configured with 802.1X &amp; MAC </a:t>
            </a:r>
            <a:r>
              <a:rPr lang="en-US" sz="2400" b="1" dirty="0" err="1">
                <a:solidFill>
                  <a:srgbClr val="FFFFFF"/>
                </a:solidFill>
                <a:cs typeface="Arial" panose="020B0604020202020204" pitchFamily="34" charset="0"/>
              </a:rPr>
              <a:t>Auth</a:t>
            </a:r>
            <a:endParaRPr lang="en-US" sz="2400" b="1" dirty="0">
              <a:solidFill>
                <a:srgbClr val="FFFFFF"/>
              </a:solidFill>
              <a:cs typeface="Arial" panose="020B0604020202020204" pitchFamily="34" charset="0"/>
            </a:endParaRP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ClearPass</a:t>
            </a:r>
          </a:p>
          <a:p>
            <a:pPr marL="1371600" lvl="2"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802.1X in Monitor mode</a:t>
            </a:r>
          </a:p>
          <a:p>
            <a:pPr marL="1371600" lvl="2"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MAC Auth using Method=“Allow All” and in Monitor mode</a:t>
            </a:r>
          </a:p>
          <a:p>
            <a:pPr marL="1828800" lvl="3"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Always sends basic RADIUS Accept</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Switch must run RADIUS with no precedence (default)</a:t>
            </a:r>
          </a:p>
          <a:p>
            <a:pPr marL="1371600" lvl="2"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If endpoints has a 802.1X supplicant will get both 802.1X and MAC </a:t>
            </a:r>
            <a:r>
              <a:rPr lang="en-US" sz="2000" b="1" dirty="0" err="1">
                <a:solidFill>
                  <a:srgbClr val="FFFFFF"/>
                </a:solidFill>
                <a:cs typeface="Arial" panose="020B0604020202020204" pitchFamily="34" charset="0"/>
              </a:rPr>
              <a:t>Auth</a:t>
            </a:r>
            <a:r>
              <a:rPr lang="en-US" sz="2000" b="1" dirty="0">
                <a:solidFill>
                  <a:srgbClr val="FFFFFF"/>
                </a:solidFill>
                <a:cs typeface="Arial" panose="020B0604020202020204" pitchFamily="34" charset="0"/>
              </a:rPr>
              <a:t> request</a:t>
            </a:r>
          </a:p>
          <a:p>
            <a:pPr marL="1371600" lvl="2"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Switch will </a:t>
            </a:r>
            <a:r>
              <a:rPr lang="en-US" sz="2000" b="1" dirty="0" err="1">
                <a:solidFill>
                  <a:srgbClr val="FFFFFF"/>
                </a:solidFill>
                <a:cs typeface="Arial" panose="020B0604020202020204" pitchFamily="34" charset="0"/>
              </a:rPr>
              <a:t>honour</a:t>
            </a:r>
            <a:r>
              <a:rPr lang="en-US" sz="2000" b="1" dirty="0">
                <a:solidFill>
                  <a:srgbClr val="FFFFFF"/>
                </a:solidFill>
                <a:cs typeface="Arial" panose="020B0604020202020204" pitchFamily="34" charset="0"/>
              </a:rPr>
              <a:t> RADIUS Accept in preference to RADIUS Reject</a:t>
            </a:r>
          </a:p>
          <a:p>
            <a:pPr marL="1828800" lvl="3"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Apply port’s default VLAN</a:t>
            </a:r>
          </a:p>
          <a:p>
            <a:pPr marL="1371600" lvl="2"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Default operation</a:t>
            </a:r>
          </a:p>
        </p:txBody>
      </p:sp>
    </p:spTree>
    <p:extLst>
      <p:ext uri="{BB962C8B-B14F-4D97-AF65-F5344CB8AC3E}">
        <p14:creationId xmlns:p14="http://schemas.microsoft.com/office/powerpoint/2010/main" val="346582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2386358" y="667174"/>
            <a:ext cx="699187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Monitor Mode – Option 2</a:t>
            </a:r>
          </a:p>
          <a:p>
            <a:pPr algn="ctr" defTabSz="914363"/>
            <a:r>
              <a:rPr lang="en-US" sz="3751" kern="0" dirty="0"/>
              <a:t>Cisco Switches</a:t>
            </a:r>
          </a:p>
        </p:txBody>
      </p:sp>
      <p:sp>
        <p:nvSpPr>
          <p:cNvPr id="17" name="Rounded Rectangle 14">
            <a:extLst>
              <a:ext uri="{FF2B5EF4-FFF2-40B4-BE49-F238E27FC236}">
                <a16:creationId xmlns:a16="http://schemas.microsoft.com/office/drawing/2014/main" id="{EB1D64A7-A5BA-4F54-ABF6-78F1E3D77875}"/>
              </a:ext>
            </a:extLst>
          </p:cNvPr>
          <p:cNvSpPr/>
          <p:nvPr/>
        </p:nvSpPr>
        <p:spPr>
          <a:xfrm>
            <a:off x="891539" y="1698043"/>
            <a:ext cx="9981508" cy="4777401"/>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Safely develop policy for both 802.1X and MAC-Auth</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Control at Switch</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Infrastructure ignores RADIUS Response</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Switch configured with 802.1X &amp; MAC Auth</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Switch ports configured with Open Auth</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ClearPass will send necessary RADIUS </a:t>
            </a:r>
            <a:r>
              <a:rPr lang="en-US" sz="2400" b="1" dirty="0" err="1">
                <a:solidFill>
                  <a:srgbClr val="FFFFFF"/>
                </a:solidFill>
                <a:cs typeface="Arial" panose="020B0604020202020204" pitchFamily="34" charset="0"/>
              </a:rPr>
              <a:t>Rsp</a:t>
            </a:r>
            <a:endParaRPr lang="en-US" sz="2400" b="1" dirty="0">
              <a:solidFill>
                <a:srgbClr val="FFFFFF"/>
              </a:solidFill>
              <a:cs typeface="Arial" panose="020B0604020202020204" pitchFamily="34" charset="0"/>
            </a:endParaRP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Switch will ignore RADIUS </a:t>
            </a:r>
            <a:r>
              <a:rPr lang="en-US" sz="2400" b="1" dirty="0" err="1">
                <a:solidFill>
                  <a:srgbClr val="FFFFFF"/>
                </a:solidFill>
                <a:cs typeface="Arial" panose="020B0604020202020204" pitchFamily="34" charset="0"/>
              </a:rPr>
              <a:t>Rsp</a:t>
            </a:r>
            <a:r>
              <a:rPr lang="en-US" sz="2400" b="1" dirty="0">
                <a:solidFill>
                  <a:srgbClr val="FFFFFF"/>
                </a:solidFill>
                <a:cs typeface="Arial" panose="020B0604020202020204" pitchFamily="34" charset="0"/>
              </a:rPr>
              <a:t> </a:t>
            </a:r>
          </a:p>
          <a:p>
            <a:pPr marL="1371600" lvl="2"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Applies port’s default VLAN</a:t>
            </a:r>
          </a:p>
          <a:p>
            <a:pPr marL="1371600" lvl="2" indent="-457200" defTabSz="914363">
              <a:lnSpc>
                <a:spcPct val="90000"/>
              </a:lnSpc>
              <a:buFont typeface="Arial" panose="020B0604020202020204" pitchFamily="34" charset="0"/>
              <a:buChar char="•"/>
            </a:pPr>
            <a:endParaRPr lang="en-US" sz="2400" b="1" dirty="0">
              <a:solidFill>
                <a:srgbClr val="FFFFFF"/>
              </a:solidFill>
              <a:cs typeface="Arial" panose="020B0604020202020204" pitchFamily="34" charset="0"/>
            </a:endParaRPr>
          </a:p>
          <a:p>
            <a:pPr marL="1371600" lvl="2" indent="-457200" defTabSz="914363">
              <a:lnSpc>
                <a:spcPct val="90000"/>
              </a:lnSpc>
              <a:buFont typeface="Arial" panose="020B0604020202020204" pitchFamily="34" charset="0"/>
              <a:buChar char="•"/>
            </a:pPr>
            <a:endParaRPr lang="en-US" sz="2400" b="1" dirty="0">
              <a:solidFill>
                <a:srgbClr val="FFFFFF"/>
              </a:solidFill>
              <a:cs typeface="Arial" panose="020B0604020202020204" pitchFamily="34" charset="0"/>
            </a:endParaRPr>
          </a:p>
          <a:p>
            <a:pPr marL="1371600" lvl="2" indent="-457200" defTabSz="914363">
              <a:lnSpc>
                <a:spcPct val="90000"/>
              </a:lnSpc>
              <a:buFont typeface="Arial" panose="020B0604020202020204" pitchFamily="34" charset="0"/>
              <a:buChar char="•"/>
            </a:pPr>
            <a:endParaRPr lang="en-US" sz="2400" b="1" dirty="0">
              <a:solidFill>
                <a:srgbClr val="FFFFFF"/>
              </a:solidFill>
              <a:cs typeface="Arial" panose="020B0604020202020204" pitchFamily="34" charset="0"/>
            </a:endParaRPr>
          </a:p>
          <a:p>
            <a:pPr marL="1371600" lvl="2" indent="-457200" defTabSz="914363">
              <a:lnSpc>
                <a:spcPct val="90000"/>
              </a:lnSpc>
              <a:buFont typeface="Arial" panose="020B0604020202020204" pitchFamily="34" charset="0"/>
              <a:buChar char="•"/>
            </a:pPr>
            <a:endParaRPr lang="en-US" sz="2400" b="1" dirty="0">
              <a:solidFill>
                <a:srgbClr val="FFFFFF"/>
              </a:solidFill>
              <a:cs typeface="Arial" panose="020B0604020202020204" pitchFamily="34" charset="0"/>
            </a:endParaRPr>
          </a:p>
        </p:txBody>
      </p:sp>
      <p:sp>
        <p:nvSpPr>
          <p:cNvPr id="3" name="Rectangle 2">
            <a:extLst>
              <a:ext uri="{FF2B5EF4-FFF2-40B4-BE49-F238E27FC236}">
                <a16:creationId xmlns:a16="http://schemas.microsoft.com/office/drawing/2014/main" id="{ECFCEBD9-1DDC-4ECE-8800-8F2906CF9CCC}"/>
              </a:ext>
            </a:extLst>
          </p:cNvPr>
          <p:cNvSpPr/>
          <p:nvPr/>
        </p:nvSpPr>
        <p:spPr>
          <a:xfrm>
            <a:off x="1424473" y="5187082"/>
            <a:ext cx="8783217" cy="646331"/>
          </a:xfrm>
          <a:prstGeom prst="rect">
            <a:avLst/>
          </a:prstGeom>
        </p:spPr>
        <p:txBody>
          <a:bodyPr wrap="square">
            <a:spAutoFit/>
          </a:bodyPr>
          <a:lstStyle/>
          <a:p>
            <a:r>
              <a:rPr lang="en-GB" dirty="0">
                <a:solidFill>
                  <a:schemeClr val="bg1"/>
                </a:solidFill>
                <a:highlight>
                  <a:srgbClr val="FF00FF"/>
                </a:highlight>
                <a:latin typeface="Courier New" panose="02070309020205020404" pitchFamily="49" charset="0"/>
                <a:cs typeface="Courier New" panose="02070309020205020404" pitchFamily="49" charset="0"/>
              </a:rPr>
              <a:t>Interface FastEthernet0/1</a:t>
            </a:r>
          </a:p>
          <a:p>
            <a:r>
              <a:rPr lang="en-GB" dirty="0">
                <a:solidFill>
                  <a:schemeClr val="bg1"/>
                </a:solidFill>
                <a:highlight>
                  <a:srgbClr val="FF00FF"/>
                </a:highlight>
                <a:latin typeface="Courier New" panose="02070309020205020404" pitchFamily="49" charset="0"/>
                <a:cs typeface="Courier New" panose="02070309020205020404" pitchFamily="49" charset="0"/>
              </a:rPr>
              <a:t>   authentication open</a:t>
            </a:r>
          </a:p>
        </p:txBody>
      </p:sp>
      <p:sp>
        <p:nvSpPr>
          <p:cNvPr id="6" name="Speech Bubble: Rectangle with Corners Rounded 5">
            <a:extLst>
              <a:ext uri="{FF2B5EF4-FFF2-40B4-BE49-F238E27FC236}">
                <a16:creationId xmlns:a16="http://schemas.microsoft.com/office/drawing/2014/main" id="{72D7AF0C-C831-474B-BC65-79D24D14992C}"/>
              </a:ext>
            </a:extLst>
          </p:cNvPr>
          <p:cNvSpPr/>
          <p:nvPr/>
        </p:nvSpPr>
        <p:spPr bwMode="auto">
          <a:xfrm>
            <a:off x="6715071" y="4727370"/>
            <a:ext cx="5326314" cy="1565753"/>
          </a:xfrm>
          <a:prstGeom prst="wedgeRoundRectCallout">
            <a:avLst>
              <a:gd name="adj1" fmla="val -83384"/>
              <a:gd name="adj2" fmla="val -1160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NOTE </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This should not be confused with the Aruba switch’s “open </a:t>
            </a:r>
            <a:r>
              <a:rPr lang="en-GB" sz="1600" dirty="0" err="1">
                <a:latin typeface="Arial" charset="0"/>
                <a:ea typeface="ＭＳ Ｐゴシック" pitchFamily="34" charset="-128"/>
              </a:rPr>
              <a:t>auth</a:t>
            </a:r>
            <a:r>
              <a:rPr lang="en-GB" sz="1600" dirty="0">
                <a:latin typeface="Arial" charset="0"/>
                <a:ea typeface="ＭＳ Ｐゴシック" pitchFamily="34" charset="-128"/>
              </a:rPr>
              <a:t>” command</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This immediately puts the device into the “open </a:t>
            </a:r>
            <a:r>
              <a:rPr lang="en-GB" sz="1600" dirty="0" err="1">
                <a:latin typeface="Arial" charset="0"/>
                <a:ea typeface="ＭＳ Ｐゴシック" pitchFamily="34" charset="-128"/>
              </a:rPr>
              <a:t>auth</a:t>
            </a:r>
            <a:r>
              <a:rPr lang="en-GB" sz="1600" dirty="0">
                <a:latin typeface="Arial" charset="0"/>
                <a:ea typeface="ＭＳ Ｐゴシック" pitchFamily="34" charset="-128"/>
              </a:rPr>
              <a:t>” VLAN/Role until it gets a RADIUS Response…</a:t>
            </a:r>
            <a:endParaRPr kumimoji="0" lang="en-GB"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06905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2386358" y="667174"/>
            <a:ext cx="699187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Monitor Mode – Option 3</a:t>
            </a:r>
          </a:p>
          <a:p>
            <a:pPr algn="ctr" defTabSz="914363"/>
            <a:r>
              <a:rPr lang="en-US" sz="3751" kern="0" dirty="0"/>
              <a:t>All Switches</a:t>
            </a:r>
          </a:p>
        </p:txBody>
      </p:sp>
      <p:sp>
        <p:nvSpPr>
          <p:cNvPr id="17" name="Rounded Rectangle 14">
            <a:extLst>
              <a:ext uri="{FF2B5EF4-FFF2-40B4-BE49-F238E27FC236}">
                <a16:creationId xmlns:a16="http://schemas.microsoft.com/office/drawing/2014/main" id="{EB1D64A7-A5BA-4F54-ABF6-78F1E3D77875}"/>
              </a:ext>
            </a:extLst>
          </p:cNvPr>
          <p:cNvSpPr/>
          <p:nvPr/>
        </p:nvSpPr>
        <p:spPr>
          <a:xfrm>
            <a:off x="891539" y="1714499"/>
            <a:ext cx="9981508" cy="4760945"/>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Safely develop policy for MAC-Auth only</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Control at ClearPass</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MAC-Auth only</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Switch configured with MAC Auth only</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ClearPass</a:t>
            </a:r>
          </a:p>
          <a:p>
            <a:pPr marL="1371600" lvl="2"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MAC Auth using Method=“Allow All” and in Monitor mode</a:t>
            </a:r>
          </a:p>
          <a:p>
            <a:pPr marL="1828800" lvl="3" indent="-457200" defTabSz="914363">
              <a:lnSpc>
                <a:spcPct val="90000"/>
              </a:lnSpc>
              <a:buFont typeface="Arial" panose="020B0604020202020204" pitchFamily="34" charset="0"/>
              <a:buChar char="•"/>
            </a:pPr>
            <a:r>
              <a:rPr lang="en-US" sz="2000" b="1" dirty="0">
                <a:solidFill>
                  <a:srgbClr val="FFFFFF"/>
                </a:solidFill>
                <a:cs typeface="Arial" panose="020B0604020202020204" pitchFamily="34" charset="0"/>
              </a:rPr>
              <a:t>Always sends basic RADIUS Accept</a:t>
            </a:r>
          </a:p>
          <a:p>
            <a:pPr marL="914400" lvl="1" indent="-457200" defTabSz="914363">
              <a:lnSpc>
                <a:spcPct val="90000"/>
              </a:lnSpc>
              <a:buFont typeface="Arial" panose="020B0604020202020204" pitchFamily="34" charset="0"/>
              <a:buChar char="•"/>
            </a:pPr>
            <a:r>
              <a:rPr lang="en-US" sz="2400" b="1" dirty="0">
                <a:solidFill>
                  <a:srgbClr val="FFFFFF"/>
                </a:solidFill>
                <a:cs typeface="Arial" panose="020B0604020202020204" pitchFamily="34" charset="0"/>
              </a:rPr>
              <a:t>Switch will apply port’s default VLAN</a:t>
            </a:r>
          </a:p>
        </p:txBody>
      </p:sp>
    </p:spTree>
    <p:extLst>
      <p:ext uri="{BB962C8B-B14F-4D97-AF65-F5344CB8AC3E}">
        <p14:creationId xmlns:p14="http://schemas.microsoft.com/office/powerpoint/2010/main" val="212317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636989" y="961270"/>
            <a:ext cx="10355555" cy="4520046"/>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2800" dirty="0">
                <a:latin typeface="Arial" panose="020B0604020202020204" pitchFamily="34" charset="0"/>
                <a:cs typeface="Arial" panose="020B0604020202020204" pitchFamily="34" charset="0"/>
              </a:rPr>
              <a:t>ClearPass</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5" name="Rectangle 4"/>
          <p:cNvSpPr/>
          <p:nvPr/>
        </p:nvSpPr>
        <p:spPr>
          <a:xfrm>
            <a:off x="837895" y="1534106"/>
            <a:ext cx="9705103" cy="35848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Arial" panose="020B0604020202020204" pitchFamily="34" charset="0"/>
                <a:cs typeface="Arial" panose="020B0604020202020204" pitchFamily="34" charset="0"/>
              </a:rPr>
              <a:t>Service 1</a:t>
            </a:r>
          </a:p>
          <a:p>
            <a:r>
              <a:rPr lang="en-GB" sz="2800" dirty="0">
                <a:latin typeface="Arial" panose="020B0604020202020204" pitchFamily="34" charset="0"/>
                <a:cs typeface="Arial" panose="020B0604020202020204" pitchFamily="34" charset="0"/>
              </a:rPr>
              <a:t>Policy Manager Login Service</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6" name="Rectangle 5"/>
          <p:cNvSpPr/>
          <p:nvPr/>
        </p:nvSpPr>
        <p:spPr>
          <a:xfrm>
            <a:off x="962214" y="1685322"/>
            <a:ext cx="9705103" cy="35848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Arial" panose="020B0604020202020204" pitchFamily="34" charset="0"/>
                <a:cs typeface="Arial" panose="020B0604020202020204" pitchFamily="34" charset="0"/>
              </a:rPr>
              <a:t>Service 5</a:t>
            </a:r>
          </a:p>
          <a:p>
            <a:r>
              <a:rPr lang="en-GB" sz="2800" dirty="0">
                <a:latin typeface="Arial" panose="020B0604020202020204" pitchFamily="34" charset="0"/>
                <a:cs typeface="Arial" panose="020B0604020202020204" pitchFamily="34" charset="0"/>
              </a:rPr>
              <a:t>Aruba </a:t>
            </a:r>
            <a:r>
              <a:rPr lang="en-GB" sz="2800" dirty="0" err="1">
                <a:latin typeface="Arial" panose="020B0604020202020204" pitchFamily="34" charset="0"/>
                <a:cs typeface="Arial" panose="020B0604020202020204" pitchFamily="34" charset="0"/>
              </a:rPr>
              <a:t>Wifi</a:t>
            </a:r>
            <a:r>
              <a:rPr lang="en-GB" sz="2800" dirty="0">
                <a:latin typeface="Arial" panose="020B0604020202020204" pitchFamily="34" charset="0"/>
                <a:cs typeface="Arial" panose="020B0604020202020204" pitchFamily="34" charset="0"/>
              </a:rPr>
              <a:t> Infrastructure Access Service </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7" name="Rectangle 6"/>
          <p:cNvSpPr/>
          <p:nvPr/>
        </p:nvSpPr>
        <p:spPr>
          <a:xfrm>
            <a:off x="1149302" y="1840902"/>
            <a:ext cx="9705103" cy="3584864"/>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Arial" panose="020B0604020202020204" pitchFamily="34" charset="0"/>
                <a:cs typeface="Arial" panose="020B0604020202020204" pitchFamily="34" charset="0"/>
              </a:rPr>
              <a:t>Service 18</a:t>
            </a:r>
          </a:p>
          <a:p>
            <a:r>
              <a:rPr lang="en-GB" sz="2800" dirty="0">
                <a:latin typeface="Arial" panose="020B0604020202020204" pitchFamily="34" charset="0"/>
                <a:cs typeface="Arial" panose="020B0604020202020204" pitchFamily="34" charset="0"/>
              </a:rPr>
              <a:t>Wired</a:t>
            </a:r>
          </a:p>
          <a:p>
            <a:r>
              <a:rPr lang="en-GB" sz="2800" dirty="0">
                <a:latin typeface="Arial" panose="020B0604020202020204" pitchFamily="34" charset="0"/>
                <a:cs typeface="Arial" panose="020B0604020202020204" pitchFamily="34" charset="0"/>
              </a:rPr>
              <a:t>MAC </a:t>
            </a:r>
            <a:r>
              <a:rPr lang="en-GB" sz="2800" dirty="0" err="1">
                <a:latin typeface="Arial" panose="020B0604020202020204" pitchFamily="34" charset="0"/>
                <a:cs typeface="Arial" panose="020B0604020202020204" pitchFamily="34" charset="0"/>
              </a:rPr>
              <a:t>Auth</a:t>
            </a:r>
            <a:r>
              <a:rPr lang="en-GB" sz="2800" dirty="0">
                <a:latin typeface="Arial" panose="020B0604020202020204" pitchFamily="34" charset="0"/>
                <a:cs typeface="Arial" panose="020B0604020202020204" pitchFamily="34" charset="0"/>
              </a:rPr>
              <a:t> </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8" name="Rectangle 7"/>
          <p:cNvSpPr/>
          <p:nvPr/>
        </p:nvSpPr>
        <p:spPr>
          <a:xfrm>
            <a:off x="6001854" y="2402894"/>
            <a:ext cx="4604478" cy="2829952"/>
          </a:xfrm>
          <a:prstGeom prst="rect">
            <a:avLst/>
          </a:prstGeom>
          <a:solidFill>
            <a:schemeClr val="accent4">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50" dirty="0">
                <a:solidFill>
                  <a:schemeClr val="tx1"/>
                </a:solidFill>
              </a:rPr>
              <a:t>Authorization</a:t>
            </a:r>
          </a:p>
          <a:p>
            <a:endParaRPr lang="en-US" sz="1650" dirty="0">
              <a:solidFill>
                <a:schemeClr val="tx1"/>
              </a:solidFill>
            </a:endParaRPr>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endParaRPr lang="en-US" sz="1350" dirty="0"/>
          </a:p>
        </p:txBody>
      </p:sp>
      <p:sp>
        <p:nvSpPr>
          <p:cNvPr id="9" name="Rectangle 8"/>
          <p:cNvSpPr/>
          <p:nvPr/>
        </p:nvSpPr>
        <p:spPr>
          <a:xfrm>
            <a:off x="3892563" y="2402893"/>
            <a:ext cx="1499889" cy="571500"/>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t>Authenticate</a:t>
            </a:r>
          </a:p>
        </p:txBody>
      </p:sp>
      <p:sp>
        <p:nvSpPr>
          <p:cNvPr id="10" name="Rectangle 9"/>
          <p:cNvSpPr/>
          <p:nvPr/>
        </p:nvSpPr>
        <p:spPr>
          <a:xfrm>
            <a:off x="6062836" y="2688643"/>
            <a:ext cx="1257300" cy="571500"/>
          </a:xfrm>
          <a:prstGeom prst="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t>Role</a:t>
            </a:r>
          </a:p>
        </p:txBody>
      </p:sp>
      <p:sp>
        <p:nvSpPr>
          <p:cNvPr id="11" name="Rectangle 10"/>
          <p:cNvSpPr/>
          <p:nvPr/>
        </p:nvSpPr>
        <p:spPr>
          <a:xfrm>
            <a:off x="8148881" y="2688643"/>
            <a:ext cx="2343150" cy="571500"/>
          </a:xfrm>
          <a:prstGeom prst="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t>Enforcement</a:t>
            </a:r>
          </a:p>
        </p:txBody>
      </p:sp>
      <p:sp>
        <p:nvSpPr>
          <p:cNvPr id="12" name="Rectangle 11"/>
          <p:cNvSpPr/>
          <p:nvPr/>
        </p:nvSpPr>
        <p:spPr>
          <a:xfrm>
            <a:off x="8148881" y="3317294"/>
            <a:ext cx="2343150" cy="1863425"/>
          </a:xfrm>
          <a:prstGeom prst="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tx1"/>
                </a:solidFill>
              </a:rPr>
              <a:t>Policy</a:t>
            </a:r>
          </a:p>
          <a:p>
            <a:endParaRPr lang="en-US" sz="1350" b="1" dirty="0">
              <a:solidFill>
                <a:schemeClr val="tx1"/>
              </a:solidFill>
            </a:endParaRPr>
          </a:p>
          <a:p>
            <a:endParaRPr lang="en-US" sz="1350" b="1" dirty="0">
              <a:solidFill>
                <a:schemeClr val="tx1"/>
              </a:solidFill>
            </a:endParaRPr>
          </a:p>
          <a:p>
            <a:endParaRPr lang="en-US" sz="1350" b="1" dirty="0">
              <a:solidFill>
                <a:schemeClr val="tx1"/>
              </a:solidFill>
            </a:endParaRPr>
          </a:p>
          <a:p>
            <a:endParaRPr lang="en-US" sz="1350" b="1" dirty="0">
              <a:solidFill>
                <a:schemeClr val="tx1"/>
              </a:solidFill>
            </a:endParaRPr>
          </a:p>
          <a:p>
            <a:endParaRPr lang="en-US" sz="1350" dirty="0"/>
          </a:p>
          <a:p>
            <a:endParaRPr lang="en-US" sz="1350" dirty="0"/>
          </a:p>
          <a:p>
            <a:endParaRPr lang="en-US" sz="1350" dirty="0"/>
          </a:p>
          <a:p>
            <a:endParaRPr lang="en-US" sz="1350" dirty="0"/>
          </a:p>
        </p:txBody>
      </p:sp>
      <p:cxnSp>
        <p:nvCxnSpPr>
          <p:cNvPr id="13" name="Straight Arrow Connector 12"/>
          <p:cNvCxnSpPr/>
          <p:nvPr/>
        </p:nvCxnSpPr>
        <p:spPr>
          <a:xfrm>
            <a:off x="7283479" y="2974393"/>
            <a:ext cx="828745"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6989" y="6006394"/>
            <a:ext cx="10355554" cy="5715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Network Access Server (Switch, Controller, </a:t>
            </a:r>
            <a:r>
              <a:rPr lang="en-US" sz="3000" b="1" dirty="0" err="1">
                <a:solidFill>
                  <a:schemeClr val="tx1"/>
                </a:solidFill>
              </a:rPr>
              <a:t>etc</a:t>
            </a:r>
            <a:r>
              <a:rPr lang="en-US" sz="3000" b="1" dirty="0">
                <a:solidFill>
                  <a:schemeClr val="tx1"/>
                </a:solidFill>
              </a:rPr>
              <a:t>)</a:t>
            </a:r>
          </a:p>
        </p:txBody>
      </p:sp>
      <p:grpSp>
        <p:nvGrpSpPr>
          <p:cNvPr id="15" name="Group 14"/>
          <p:cNvGrpSpPr/>
          <p:nvPr/>
        </p:nvGrpSpPr>
        <p:grpSpPr>
          <a:xfrm>
            <a:off x="5285521" y="2061617"/>
            <a:ext cx="973343" cy="627026"/>
            <a:chOff x="5191987" y="2100085"/>
            <a:chExt cx="973343" cy="550340"/>
          </a:xfrm>
        </p:grpSpPr>
        <p:cxnSp>
          <p:nvCxnSpPr>
            <p:cNvPr id="16" name="Straight Arrow Connector 15"/>
            <p:cNvCxnSpPr/>
            <p:nvPr/>
          </p:nvCxnSpPr>
          <p:spPr>
            <a:xfrm>
              <a:off x="5323299" y="2636093"/>
              <a:ext cx="608964" cy="14332"/>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91987" y="2100085"/>
              <a:ext cx="973343" cy="300082"/>
            </a:xfrm>
            <a:prstGeom prst="rect">
              <a:avLst/>
            </a:prstGeom>
            <a:noFill/>
            <a:ln>
              <a:solidFill>
                <a:srgbClr val="00B050"/>
              </a:solidFill>
              <a:prstDash val="sysDot"/>
            </a:ln>
          </p:spPr>
          <p:txBody>
            <a:bodyPr wrap="none" rtlCol="0">
              <a:spAutoFit/>
            </a:bodyPr>
            <a:lstStyle/>
            <a:p>
              <a:r>
                <a:rPr lang="en-US" sz="1350" dirty="0">
                  <a:solidFill>
                    <a:schemeClr val="bg1"/>
                  </a:solidFill>
                </a:rPr>
                <a:t>processes</a:t>
              </a:r>
            </a:p>
          </p:txBody>
        </p:sp>
      </p:grpSp>
      <p:sp>
        <p:nvSpPr>
          <p:cNvPr id="23" name="Rectangle 22"/>
          <p:cNvSpPr/>
          <p:nvPr/>
        </p:nvSpPr>
        <p:spPr>
          <a:xfrm>
            <a:off x="6062836" y="3317294"/>
            <a:ext cx="1257300" cy="1863425"/>
          </a:xfrm>
          <a:prstGeom prst="rect">
            <a:avLst/>
          </a:prstGeom>
          <a:solidFill>
            <a:schemeClr val="accent4">
              <a:lumMod val="60000"/>
              <a:lumOff val="40000"/>
            </a:schemeClr>
          </a:solid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Role Mapping</a:t>
            </a:r>
          </a:p>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endParaRPr lang="en-US" sz="1200" dirty="0"/>
          </a:p>
          <a:p>
            <a:pPr algn="ctr"/>
            <a:endParaRPr lang="en-US" sz="1200" dirty="0"/>
          </a:p>
          <a:p>
            <a:pPr algn="ctr"/>
            <a:endParaRPr lang="en-US" sz="1200" dirty="0"/>
          </a:p>
          <a:p>
            <a:pPr algn="ctr"/>
            <a:endParaRPr lang="en-US" sz="1200" dirty="0"/>
          </a:p>
          <a:p>
            <a:pPr algn="ctr"/>
            <a:endParaRPr lang="en-US" sz="1200" dirty="0"/>
          </a:p>
        </p:txBody>
      </p:sp>
      <p:sp>
        <p:nvSpPr>
          <p:cNvPr id="24" name="Rectangle 23"/>
          <p:cNvSpPr/>
          <p:nvPr/>
        </p:nvSpPr>
        <p:spPr>
          <a:xfrm>
            <a:off x="6168008" y="3652196"/>
            <a:ext cx="1028700" cy="351651"/>
          </a:xfrm>
          <a:prstGeom prst="rect">
            <a:avLst/>
          </a:prstGeom>
          <a:solidFill>
            <a:schemeClr val="bg1">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Blocked</a:t>
            </a:r>
          </a:p>
        </p:txBody>
      </p:sp>
      <p:sp>
        <p:nvSpPr>
          <p:cNvPr id="25" name="Rectangle 24"/>
          <p:cNvSpPr/>
          <p:nvPr/>
        </p:nvSpPr>
        <p:spPr>
          <a:xfrm>
            <a:off x="6168008" y="4039120"/>
            <a:ext cx="1028700" cy="351651"/>
          </a:xfrm>
          <a:prstGeom prst="rect">
            <a:avLst/>
          </a:prstGeom>
          <a:solidFill>
            <a:schemeClr val="bg1">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Spoof</a:t>
            </a:r>
          </a:p>
        </p:txBody>
      </p:sp>
      <p:sp>
        <p:nvSpPr>
          <p:cNvPr id="26" name="Rectangle 25"/>
          <p:cNvSpPr/>
          <p:nvPr/>
        </p:nvSpPr>
        <p:spPr>
          <a:xfrm>
            <a:off x="6168008" y="4426043"/>
            <a:ext cx="1028700" cy="351651"/>
          </a:xfrm>
          <a:prstGeom prst="rect">
            <a:avLst/>
          </a:prstGeom>
          <a:solidFill>
            <a:schemeClr val="accent4">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Known</a:t>
            </a:r>
            <a:endParaRPr lang="en-US" sz="1050" dirty="0"/>
          </a:p>
        </p:txBody>
      </p:sp>
      <p:sp>
        <p:nvSpPr>
          <p:cNvPr id="28" name="Rectangle 27"/>
          <p:cNvSpPr/>
          <p:nvPr/>
        </p:nvSpPr>
        <p:spPr>
          <a:xfrm>
            <a:off x="8272214" y="3591163"/>
            <a:ext cx="2000250" cy="1330547"/>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Condition#1</a:t>
            </a:r>
          </a:p>
          <a:p>
            <a:r>
              <a:rPr lang="en-GB" sz="1350" dirty="0"/>
              <a:t>Blocked</a:t>
            </a:r>
            <a:endParaRPr lang="en-GB" sz="1200" dirty="0"/>
          </a:p>
          <a:p>
            <a:endParaRPr lang="en-GB" sz="1200" dirty="0"/>
          </a:p>
          <a:p>
            <a:endParaRPr lang="en-GB" sz="1200" dirty="0"/>
          </a:p>
          <a:p>
            <a:endParaRPr lang="en-GB" sz="1200" dirty="0"/>
          </a:p>
          <a:p>
            <a:endParaRPr lang="en-US" sz="1200" dirty="0"/>
          </a:p>
        </p:txBody>
      </p:sp>
      <p:sp>
        <p:nvSpPr>
          <p:cNvPr id="29" name="Rectangle 28"/>
          <p:cNvSpPr/>
          <p:nvPr/>
        </p:nvSpPr>
        <p:spPr>
          <a:xfrm>
            <a:off x="8328248" y="3625566"/>
            <a:ext cx="2000250" cy="1330547"/>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Condition#2</a:t>
            </a:r>
          </a:p>
          <a:p>
            <a:r>
              <a:rPr lang="en-GB" sz="1350" dirty="0"/>
              <a:t>Spoof</a:t>
            </a:r>
            <a:endParaRPr lang="en-GB" sz="1200" dirty="0"/>
          </a:p>
          <a:p>
            <a:endParaRPr lang="en-GB" sz="1200" dirty="0"/>
          </a:p>
          <a:p>
            <a:endParaRPr lang="en-GB" sz="1200" dirty="0"/>
          </a:p>
          <a:p>
            <a:endParaRPr lang="en-GB" sz="1200" dirty="0"/>
          </a:p>
          <a:p>
            <a:endParaRPr lang="en-US" sz="1200" dirty="0"/>
          </a:p>
        </p:txBody>
      </p:sp>
      <p:sp>
        <p:nvSpPr>
          <p:cNvPr id="30" name="Rectangle 29"/>
          <p:cNvSpPr/>
          <p:nvPr/>
        </p:nvSpPr>
        <p:spPr>
          <a:xfrm>
            <a:off x="8377481" y="3660195"/>
            <a:ext cx="2000250" cy="1330547"/>
          </a:xfrm>
          <a:prstGeom prst="rect">
            <a:avLst/>
          </a:prstGeom>
          <a:solidFill>
            <a:schemeClr val="accent4">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Condition#3</a:t>
            </a:r>
          </a:p>
          <a:p>
            <a:r>
              <a:rPr lang="en-GB" sz="1350" dirty="0"/>
              <a:t>Known </a:t>
            </a:r>
            <a:r>
              <a:rPr lang="en-GB" sz="1350" dirty="0" err="1"/>
              <a:t>WebCam</a:t>
            </a:r>
            <a:endParaRPr lang="en-GB" sz="1200" dirty="0"/>
          </a:p>
          <a:p>
            <a:endParaRPr lang="en-GB" sz="1200" dirty="0"/>
          </a:p>
          <a:p>
            <a:endParaRPr lang="en-GB" sz="1200" dirty="0"/>
          </a:p>
          <a:p>
            <a:endParaRPr lang="en-GB" sz="1200" dirty="0"/>
          </a:p>
          <a:p>
            <a:endParaRPr lang="en-US" sz="1200" dirty="0"/>
          </a:p>
        </p:txBody>
      </p:sp>
      <p:sp>
        <p:nvSpPr>
          <p:cNvPr id="32" name="Rectangle 31"/>
          <p:cNvSpPr/>
          <p:nvPr/>
        </p:nvSpPr>
        <p:spPr>
          <a:xfrm>
            <a:off x="8976320" y="4201631"/>
            <a:ext cx="1314450" cy="246164"/>
          </a:xfrm>
          <a:prstGeom prst="rect">
            <a:avLst/>
          </a:prstGeom>
          <a:solidFill>
            <a:schemeClr val="accent4">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ym typeface="Wingdings" pitchFamily="2" charset="2"/>
              </a:rPr>
              <a:t>Web VLAN</a:t>
            </a:r>
            <a:endParaRPr lang="en-US" sz="1200" dirty="0"/>
          </a:p>
        </p:txBody>
      </p:sp>
      <p:grpSp>
        <p:nvGrpSpPr>
          <p:cNvPr id="36" name="Group 35"/>
          <p:cNvGrpSpPr/>
          <p:nvPr/>
        </p:nvGrpSpPr>
        <p:grpSpPr>
          <a:xfrm>
            <a:off x="7197825" y="4345831"/>
            <a:ext cx="914399" cy="300082"/>
            <a:chOff x="4191000" y="3896639"/>
            <a:chExt cx="847269" cy="400109"/>
          </a:xfrm>
        </p:grpSpPr>
        <p:sp>
          <p:nvSpPr>
            <p:cNvPr id="37" name="TextBox 36"/>
            <p:cNvSpPr txBox="1"/>
            <p:nvPr/>
          </p:nvSpPr>
          <p:spPr>
            <a:xfrm>
              <a:off x="4276036" y="3896639"/>
              <a:ext cx="432644" cy="400109"/>
            </a:xfrm>
            <a:prstGeom prst="rect">
              <a:avLst/>
            </a:prstGeom>
            <a:noFill/>
          </p:spPr>
          <p:txBody>
            <a:bodyPr wrap="none" rtlCol="0">
              <a:spAutoFit/>
            </a:bodyPr>
            <a:lstStyle/>
            <a:p>
              <a:r>
                <a:rPr lang="en-US" sz="1350" dirty="0"/>
                <a:t>Yes</a:t>
              </a:r>
            </a:p>
          </p:txBody>
        </p:sp>
        <p:cxnSp>
          <p:nvCxnSpPr>
            <p:cNvPr id="38" name="Straight Arrow Connector 37"/>
            <p:cNvCxnSpPr/>
            <p:nvPr/>
          </p:nvCxnSpPr>
          <p:spPr>
            <a:xfrm>
              <a:off x="4191000" y="4224636"/>
              <a:ext cx="847269" cy="0"/>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043792" y="5532725"/>
            <a:ext cx="886781" cy="507831"/>
          </a:xfrm>
          <a:prstGeom prst="rect">
            <a:avLst/>
          </a:prstGeom>
          <a:noFill/>
        </p:spPr>
        <p:txBody>
          <a:bodyPr wrap="none" rtlCol="0">
            <a:spAutoFit/>
          </a:bodyPr>
          <a:lstStyle/>
          <a:p>
            <a:r>
              <a:rPr lang="en-US" sz="1350" dirty="0">
                <a:solidFill>
                  <a:schemeClr val="bg1"/>
                </a:solidFill>
              </a:rPr>
              <a:t>RADIUS </a:t>
            </a:r>
          </a:p>
          <a:p>
            <a:r>
              <a:rPr lang="en-US" sz="1350" dirty="0">
                <a:solidFill>
                  <a:schemeClr val="bg1"/>
                </a:solidFill>
              </a:rPr>
              <a:t>Request</a:t>
            </a:r>
          </a:p>
        </p:txBody>
      </p:sp>
      <p:sp>
        <p:nvSpPr>
          <p:cNvPr id="47" name="TextBox 46"/>
          <p:cNvSpPr txBox="1"/>
          <p:nvPr/>
        </p:nvSpPr>
        <p:spPr>
          <a:xfrm>
            <a:off x="2375635" y="1069253"/>
            <a:ext cx="2084225"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Match service</a:t>
            </a:r>
            <a:endParaRPr lang="en-US" sz="2400" dirty="0" err="1">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268" y="3728332"/>
            <a:ext cx="1020289" cy="1001924"/>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5806" y="4204172"/>
            <a:ext cx="475301" cy="466746"/>
          </a:xfrm>
          <a:prstGeom prst="rect">
            <a:avLst/>
          </a:prstGeom>
        </p:spPr>
      </p:pic>
      <p:cxnSp>
        <p:nvCxnSpPr>
          <p:cNvPr id="45" name="Straight Arrow Connector 44"/>
          <p:cNvCxnSpPr/>
          <p:nvPr/>
        </p:nvCxnSpPr>
        <p:spPr>
          <a:xfrm flipV="1">
            <a:off x="1847528" y="5425766"/>
            <a:ext cx="0" cy="5760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3892125" y="2970477"/>
            <a:ext cx="1805618" cy="3065132"/>
            <a:chOff x="-393747" y="1982446"/>
            <a:chExt cx="2407474" cy="3701291"/>
          </a:xfrm>
        </p:grpSpPr>
        <p:sp>
          <p:nvSpPr>
            <p:cNvPr id="51" name="TextBox 50"/>
            <p:cNvSpPr txBox="1"/>
            <p:nvPr/>
          </p:nvSpPr>
          <p:spPr>
            <a:xfrm>
              <a:off x="664650" y="3073244"/>
              <a:ext cx="1349077" cy="362363"/>
            </a:xfrm>
            <a:prstGeom prst="rect">
              <a:avLst/>
            </a:prstGeom>
            <a:noFill/>
          </p:spPr>
          <p:txBody>
            <a:bodyPr wrap="none" rtlCol="0">
              <a:spAutoFit/>
            </a:bodyPr>
            <a:lstStyle/>
            <a:p>
              <a:r>
                <a:rPr lang="en-US" sz="1350" dirty="0">
                  <a:solidFill>
                    <a:schemeClr val="bg1"/>
                  </a:solidFill>
                </a:rPr>
                <a:t>All devices</a:t>
              </a:r>
            </a:p>
          </p:txBody>
        </p:sp>
        <p:grpSp>
          <p:nvGrpSpPr>
            <p:cNvPr id="52" name="Group 51"/>
            <p:cNvGrpSpPr/>
            <p:nvPr/>
          </p:nvGrpSpPr>
          <p:grpSpPr>
            <a:xfrm>
              <a:off x="-393747" y="1982446"/>
              <a:ext cx="1182368" cy="3701291"/>
              <a:chOff x="-393747" y="1982446"/>
              <a:chExt cx="1182368" cy="3701291"/>
            </a:xfrm>
          </p:grpSpPr>
          <p:cxnSp>
            <p:nvCxnSpPr>
              <p:cNvPr id="53" name="Straight Arrow Connector 52"/>
              <p:cNvCxnSpPr/>
              <p:nvPr/>
            </p:nvCxnSpPr>
            <p:spPr>
              <a:xfrm flipH="1">
                <a:off x="664650" y="1982446"/>
                <a:ext cx="20281" cy="3701291"/>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93747" y="5023744"/>
                <a:ext cx="1182368" cy="613230"/>
              </a:xfrm>
              <a:prstGeom prst="rect">
                <a:avLst/>
              </a:prstGeom>
              <a:noFill/>
            </p:spPr>
            <p:txBody>
              <a:bodyPr wrap="none" rtlCol="0">
                <a:spAutoFit/>
              </a:bodyPr>
              <a:lstStyle/>
              <a:p>
                <a:r>
                  <a:rPr lang="en-US" sz="1350" dirty="0">
                    <a:solidFill>
                      <a:schemeClr val="bg1"/>
                    </a:solidFill>
                  </a:rPr>
                  <a:t>RADIUS </a:t>
                </a:r>
              </a:p>
              <a:p>
                <a:r>
                  <a:rPr lang="en-US" sz="1350" dirty="0">
                    <a:solidFill>
                      <a:schemeClr val="bg1"/>
                    </a:solidFill>
                  </a:rPr>
                  <a:t>Accept</a:t>
                </a:r>
              </a:p>
            </p:txBody>
          </p:sp>
        </p:grpSp>
      </p:grpSp>
      <p:sp>
        <p:nvSpPr>
          <p:cNvPr id="42" name="Rectangle 41"/>
          <p:cNvSpPr/>
          <p:nvPr/>
        </p:nvSpPr>
        <p:spPr>
          <a:xfrm>
            <a:off x="8976320" y="4459522"/>
            <a:ext cx="1314450" cy="246164"/>
          </a:xfrm>
          <a:prstGeom prst="rect">
            <a:avLst/>
          </a:prstGeom>
          <a:solidFill>
            <a:schemeClr val="accent4">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ym typeface="Wingdings" pitchFamily="2" charset="2"/>
              </a:rPr>
              <a:t>Web </a:t>
            </a:r>
            <a:r>
              <a:rPr lang="en-US" sz="1200" dirty="0" err="1">
                <a:sym typeface="Wingdings" pitchFamily="2" charset="2"/>
              </a:rPr>
              <a:t>dACL</a:t>
            </a:r>
            <a:endParaRPr lang="en-US" sz="1200" dirty="0"/>
          </a:p>
        </p:txBody>
      </p:sp>
      <p:sp>
        <p:nvSpPr>
          <p:cNvPr id="43" name="Rectangle 42"/>
          <p:cNvSpPr/>
          <p:nvPr/>
        </p:nvSpPr>
        <p:spPr>
          <a:xfrm>
            <a:off x="8976320" y="4705686"/>
            <a:ext cx="1314450" cy="246164"/>
          </a:xfrm>
          <a:prstGeom prst="rect">
            <a:avLst/>
          </a:prstGeom>
          <a:solidFill>
            <a:schemeClr val="accent4">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ym typeface="Wingdings" pitchFamily="2" charset="2"/>
              </a:rPr>
              <a:t>Accept</a:t>
            </a:r>
            <a:endParaRPr lang="en-US" sz="1200" dirty="0"/>
          </a:p>
        </p:txBody>
      </p:sp>
      <p:sp>
        <p:nvSpPr>
          <p:cNvPr id="44" name="Rectangle 43">
            <a:extLst>
              <a:ext uri="{FF2B5EF4-FFF2-40B4-BE49-F238E27FC236}">
                <a16:creationId xmlns:a16="http://schemas.microsoft.com/office/drawing/2014/main" id="{A4AF263D-A383-4DBA-BEE0-027A24AD73E7}"/>
              </a:ext>
            </a:extLst>
          </p:cNvPr>
          <p:cNvSpPr/>
          <p:nvPr/>
        </p:nvSpPr>
        <p:spPr>
          <a:xfrm>
            <a:off x="6171114" y="4811709"/>
            <a:ext cx="1028700" cy="351651"/>
          </a:xfrm>
          <a:prstGeom prst="rect">
            <a:avLst/>
          </a:prstGeom>
          <a:solidFill>
            <a:schemeClr val="accent4">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t>WebCam</a:t>
            </a:r>
            <a:endParaRPr lang="en-US" sz="1050" dirty="0"/>
          </a:p>
        </p:txBody>
      </p:sp>
      <p:grpSp>
        <p:nvGrpSpPr>
          <p:cNvPr id="55" name="Group 54">
            <a:extLst>
              <a:ext uri="{FF2B5EF4-FFF2-40B4-BE49-F238E27FC236}">
                <a16:creationId xmlns:a16="http://schemas.microsoft.com/office/drawing/2014/main" id="{450D2889-3BA2-4B24-8C8A-13DC99CAF9DA}"/>
              </a:ext>
            </a:extLst>
          </p:cNvPr>
          <p:cNvGrpSpPr/>
          <p:nvPr/>
        </p:nvGrpSpPr>
        <p:grpSpPr>
          <a:xfrm>
            <a:off x="7200931" y="4731497"/>
            <a:ext cx="914399" cy="300082"/>
            <a:chOff x="4191000" y="3896639"/>
            <a:chExt cx="847269" cy="400109"/>
          </a:xfrm>
        </p:grpSpPr>
        <p:sp>
          <p:nvSpPr>
            <p:cNvPr id="56" name="TextBox 55">
              <a:extLst>
                <a:ext uri="{FF2B5EF4-FFF2-40B4-BE49-F238E27FC236}">
                  <a16:creationId xmlns:a16="http://schemas.microsoft.com/office/drawing/2014/main" id="{DD4FF4DB-7B02-49F5-8ACF-CEAF9E1AB3CC}"/>
                </a:ext>
              </a:extLst>
            </p:cNvPr>
            <p:cNvSpPr txBox="1"/>
            <p:nvPr/>
          </p:nvSpPr>
          <p:spPr>
            <a:xfrm>
              <a:off x="4276036" y="3896639"/>
              <a:ext cx="432644" cy="400109"/>
            </a:xfrm>
            <a:prstGeom prst="rect">
              <a:avLst/>
            </a:prstGeom>
            <a:noFill/>
          </p:spPr>
          <p:txBody>
            <a:bodyPr wrap="none" rtlCol="0">
              <a:spAutoFit/>
            </a:bodyPr>
            <a:lstStyle/>
            <a:p>
              <a:r>
                <a:rPr lang="en-US" sz="1350" dirty="0"/>
                <a:t>Yes</a:t>
              </a:r>
            </a:p>
          </p:txBody>
        </p:sp>
        <p:cxnSp>
          <p:nvCxnSpPr>
            <p:cNvPr id="57" name="Straight Arrow Connector 56">
              <a:extLst>
                <a:ext uri="{FF2B5EF4-FFF2-40B4-BE49-F238E27FC236}">
                  <a16:creationId xmlns:a16="http://schemas.microsoft.com/office/drawing/2014/main" id="{C2E719E0-5428-45B2-84CE-043BB636AD16}"/>
                </a:ext>
              </a:extLst>
            </p:cNvPr>
            <p:cNvCxnSpPr/>
            <p:nvPr/>
          </p:nvCxnSpPr>
          <p:spPr>
            <a:xfrm>
              <a:off x="4191000" y="4224636"/>
              <a:ext cx="847269" cy="0"/>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D49311ED-55B3-4843-A0AD-B49E8B7E7B96}"/>
              </a:ext>
            </a:extLst>
          </p:cNvPr>
          <p:cNvSpPr txBox="1"/>
          <p:nvPr/>
        </p:nvSpPr>
        <p:spPr>
          <a:xfrm>
            <a:off x="2279604" y="-354"/>
            <a:ext cx="7070332" cy="1077218"/>
          </a:xfrm>
          <a:prstGeom prst="rect">
            <a:avLst/>
          </a:prstGeom>
          <a:noFill/>
        </p:spPr>
        <p:txBody>
          <a:bodyPr wrap="none" rtlCol="0">
            <a:spAutoFit/>
          </a:bodyPr>
          <a:lstStyle/>
          <a:p>
            <a:pPr algn="ctr"/>
            <a:r>
              <a:rPr lang="en-GB" sz="3200" b="1" dirty="0">
                <a:solidFill>
                  <a:schemeClr val="bg1"/>
                </a:solidFill>
              </a:rPr>
              <a:t>ClearPass Processing of MAC Auth</a:t>
            </a:r>
          </a:p>
          <a:p>
            <a:pPr algn="ctr"/>
            <a:r>
              <a:rPr lang="en-GB" sz="3200" b="1" dirty="0">
                <a:solidFill>
                  <a:schemeClr val="bg1"/>
                </a:solidFill>
              </a:rPr>
              <a:t>Monitor Mode with “Allow All”</a:t>
            </a:r>
          </a:p>
        </p:txBody>
      </p:sp>
    </p:spTree>
    <p:extLst>
      <p:ext uri="{BB962C8B-B14F-4D97-AF65-F5344CB8AC3E}">
        <p14:creationId xmlns:p14="http://schemas.microsoft.com/office/powerpoint/2010/main" val="356299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left)">
                                      <p:cBhvr>
                                        <p:cTn id="75" dur="500"/>
                                        <p:tgtEl>
                                          <p:spTgt spid="55"/>
                                        </p:tgtEl>
                                      </p:cBhvr>
                                    </p:animEffect>
                                  </p:childTnLst>
                                </p:cTn>
                              </p:par>
                            </p:childTnLst>
                          </p:cTn>
                        </p:par>
                        <p:par>
                          <p:cTn id="76" fill="hold">
                            <p:stCondLst>
                              <p:cond delay="1500"/>
                            </p:stCondLst>
                            <p:childTnLst>
                              <p:par>
                                <p:cTn id="77" presetID="1"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par>
                          <p:cTn id="79" fill="hold">
                            <p:stCondLst>
                              <p:cond delay="1500"/>
                            </p:stCondLst>
                            <p:childTnLst>
                              <p:par>
                                <p:cTn id="80" presetID="1" presetClass="entr" presetSubtype="0"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nodeType="after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32"/>
                                        </p:tgtEl>
                                        <p:attrNameLst>
                                          <p:attrName>style.visibility</p:attrName>
                                        </p:attrNameLst>
                                      </p:cBhvr>
                                      <p:to>
                                        <p:strVal val="visible"/>
                                      </p:to>
                                    </p:set>
                                  </p:childTnLst>
                                </p:cTn>
                              </p:par>
                            </p:childTnLst>
                          </p:cTn>
                        </p:par>
                        <p:par>
                          <p:cTn id="100" fill="hold">
                            <p:stCondLst>
                              <p:cond delay="0"/>
                            </p:stCondLst>
                            <p:childTnLst>
                              <p:par>
                                <p:cTn id="101" presetID="1" presetClass="entr" presetSubtype="0"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23" grpId="0" animBg="1"/>
      <p:bldP spid="24" grpId="0" animBg="1"/>
      <p:bldP spid="25" grpId="0" animBg="1"/>
      <p:bldP spid="26" grpId="0" animBg="1"/>
      <p:bldP spid="28" grpId="0" animBg="1"/>
      <p:bldP spid="29" grpId="0" animBg="1"/>
      <p:bldP spid="30" grpId="0" animBg="1"/>
      <p:bldP spid="32" grpId="0" animBg="1"/>
      <p:bldP spid="46" grpId="0"/>
      <p:bldP spid="47" grpId="0"/>
      <p:bldP spid="42" grpId="0" animBg="1"/>
      <p:bldP spid="43" grpId="0" animBg="1"/>
      <p:bldP spid="4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7209" y="220661"/>
            <a:ext cx="6642441" cy="4216617"/>
          </a:xfrm>
          <a:prstGeom prst="rect">
            <a:avLst/>
          </a:prstGeom>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7335825" y="11817"/>
            <a:ext cx="442754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Monitor Mode</a:t>
            </a:r>
          </a:p>
          <a:p>
            <a:pPr algn="ctr" defTabSz="914363"/>
            <a:r>
              <a:rPr lang="en-US" sz="3751" kern="0" dirty="0">
                <a:solidFill>
                  <a:srgbClr val="FFFFFF"/>
                </a:solidFill>
              </a:rPr>
              <a:t>Policy Definition</a:t>
            </a:r>
            <a:endParaRPr lang="en-US" sz="3751" kern="0" dirty="0">
              <a:solidFill>
                <a:srgbClr val="F8981E"/>
              </a:solidFill>
            </a:endParaRPr>
          </a:p>
        </p:txBody>
      </p:sp>
      <p:pic>
        <p:nvPicPr>
          <p:cNvPr id="7" name="Picture 6"/>
          <p:cNvPicPr>
            <a:picLocks noChangeAspect="1"/>
          </p:cNvPicPr>
          <p:nvPr/>
        </p:nvPicPr>
        <p:blipFill>
          <a:blip r:embed="rId4"/>
          <a:stretch>
            <a:fillRect/>
          </a:stretch>
        </p:blipFill>
        <p:spPr>
          <a:xfrm>
            <a:off x="5496549" y="1536265"/>
            <a:ext cx="6445581" cy="4858000"/>
          </a:xfrm>
          <a:prstGeom prst="rect">
            <a:avLst/>
          </a:prstGeom>
        </p:spPr>
      </p:pic>
      <p:sp>
        <p:nvSpPr>
          <p:cNvPr id="13" name="Rounded Rectangular Callout 12"/>
          <p:cNvSpPr/>
          <p:nvPr/>
        </p:nvSpPr>
        <p:spPr bwMode="auto">
          <a:xfrm>
            <a:off x="8229563" y="4180116"/>
            <a:ext cx="1423202" cy="1086279"/>
          </a:xfrm>
          <a:prstGeom prst="wedgeRoundRectCallout">
            <a:avLst>
              <a:gd name="adj1" fmla="val -83633"/>
              <a:gd name="adj2" fmla="val -2737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Allow all connecting</a:t>
            </a:r>
            <a:r>
              <a:rPr kumimoji="0" lang="en-GB" b="0" i="0" u="none" strike="noStrike" cap="none" normalizeH="0" dirty="0">
                <a:ln>
                  <a:noFill/>
                </a:ln>
                <a:solidFill>
                  <a:schemeClr val="tx1"/>
                </a:solidFill>
                <a:effectLst/>
                <a:latin typeface="Arial" charset="0"/>
                <a:ea typeface="ＭＳ Ｐゴシック" pitchFamily="34" charset="-128"/>
              </a:rPr>
              <a:t> devices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10161416" y="4364433"/>
            <a:ext cx="1601958" cy="1259471"/>
          </a:xfrm>
          <a:prstGeom prst="wedgeRoundRectCallout">
            <a:avLst>
              <a:gd name="adj1" fmla="val -84220"/>
              <a:gd name="adj2" fmla="val -2484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Control</a:t>
            </a:r>
            <a:r>
              <a:rPr kumimoji="0" lang="en-GB" b="0" i="0" u="none" strike="noStrike" cap="none" normalizeH="0" dirty="0">
                <a:ln>
                  <a:noFill/>
                </a:ln>
                <a:solidFill>
                  <a:schemeClr val="tx1"/>
                </a:solidFill>
                <a:effectLst/>
                <a:latin typeface="Arial" charset="0"/>
                <a:ea typeface="ＭＳ Ｐゴシック" pitchFamily="34" charset="-128"/>
              </a:rPr>
              <a:t> within Enforcement Policy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5" name="Rounded Rectangular Callout 14"/>
          <p:cNvSpPr/>
          <p:nvPr/>
        </p:nvSpPr>
        <p:spPr bwMode="auto">
          <a:xfrm>
            <a:off x="1560668" y="4842915"/>
            <a:ext cx="3175298" cy="1255377"/>
          </a:xfrm>
          <a:prstGeom prst="wedgeRoundRectCallout">
            <a:avLst>
              <a:gd name="adj1" fmla="val 75537"/>
              <a:gd name="adj2" fmla="val 2009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Policy Enforcement is processed and reported in </a:t>
            </a:r>
            <a:r>
              <a:rPr kumimoji="0" lang="en-GB" b="0" i="0" u="none" strike="noStrike" cap="none" normalizeH="0" baseline="0" dirty="0" err="1">
                <a:ln>
                  <a:noFill/>
                </a:ln>
                <a:solidFill>
                  <a:schemeClr val="tx1"/>
                </a:solidFill>
                <a:effectLst/>
                <a:latin typeface="Arial" charset="0"/>
                <a:ea typeface="ＭＳ Ｐゴシック" pitchFamily="34" charset="-128"/>
              </a:rPr>
              <a:t>Access</a:t>
            </a:r>
            <a:r>
              <a:rPr lang="en-GB" dirty="0" err="1">
                <a:latin typeface="Arial" charset="0"/>
                <a:ea typeface="ＭＳ Ｐゴシック" pitchFamily="34" charset="-128"/>
              </a:rPr>
              <a:t>Tracker</a:t>
            </a:r>
            <a:r>
              <a:rPr lang="en-GB" dirty="0">
                <a:latin typeface="Arial" charset="0"/>
                <a:ea typeface="ＭＳ Ｐゴシック" pitchFamily="34" charset="-128"/>
              </a:rPr>
              <a:t> but not enforced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6" name="Rounded Rectangular Callout 15"/>
          <p:cNvSpPr/>
          <p:nvPr/>
        </p:nvSpPr>
        <p:spPr bwMode="auto">
          <a:xfrm>
            <a:off x="8719339" y="1854413"/>
            <a:ext cx="2858478" cy="1003778"/>
          </a:xfrm>
          <a:prstGeom prst="wedgeRoundRectCallout">
            <a:avLst>
              <a:gd name="adj1" fmla="val -104613"/>
              <a:gd name="adj2" fmla="val 2976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Does not act on Enforcement Policy</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Just sends Accept/Reject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99072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0332FD3-3EEE-41C6-8EE1-45BF2866E584}"/>
              </a:ext>
            </a:extLst>
          </p:cNvPr>
          <p:cNvGrpSpPr/>
          <p:nvPr/>
        </p:nvGrpSpPr>
        <p:grpSpPr>
          <a:xfrm>
            <a:off x="345441" y="2166203"/>
            <a:ext cx="7020560" cy="4346357"/>
            <a:chOff x="2441893" y="1420956"/>
            <a:chExt cx="7308213" cy="4529016"/>
          </a:xfrm>
        </p:grpSpPr>
        <p:pic>
          <p:nvPicPr>
            <p:cNvPr id="11" name="Picture 10">
              <a:extLst>
                <a:ext uri="{FF2B5EF4-FFF2-40B4-BE49-F238E27FC236}">
                  <a16:creationId xmlns:a16="http://schemas.microsoft.com/office/drawing/2014/main" id="{26CC1F13-114C-401E-8968-D1DF43800375}"/>
                </a:ext>
              </a:extLst>
            </p:cNvPr>
            <p:cNvPicPr>
              <a:picLocks noChangeAspect="1"/>
            </p:cNvPicPr>
            <p:nvPr/>
          </p:nvPicPr>
          <p:blipFill>
            <a:blip r:embed="rId2"/>
            <a:stretch>
              <a:fillRect/>
            </a:stretch>
          </p:blipFill>
          <p:spPr>
            <a:xfrm>
              <a:off x="2441893" y="1420956"/>
              <a:ext cx="7308213" cy="4016088"/>
            </a:xfrm>
            <a:prstGeom prst="rect">
              <a:avLst/>
            </a:prstGeom>
          </p:spPr>
        </p:pic>
        <p:pic>
          <p:nvPicPr>
            <p:cNvPr id="12" name="Picture 11">
              <a:extLst>
                <a:ext uri="{FF2B5EF4-FFF2-40B4-BE49-F238E27FC236}">
                  <a16:creationId xmlns:a16="http://schemas.microsoft.com/office/drawing/2014/main" id="{249619D8-80F2-4B53-9542-A5CC0178F9F6}"/>
                </a:ext>
              </a:extLst>
            </p:cNvPr>
            <p:cNvPicPr>
              <a:picLocks noChangeAspect="1"/>
            </p:cNvPicPr>
            <p:nvPr/>
          </p:nvPicPr>
          <p:blipFill>
            <a:blip r:embed="rId3"/>
            <a:stretch>
              <a:fillRect/>
            </a:stretch>
          </p:blipFill>
          <p:spPr>
            <a:xfrm>
              <a:off x="2441893" y="5439388"/>
              <a:ext cx="7308213" cy="510584"/>
            </a:xfrm>
            <a:prstGeom prst="rect">
              <a:avLst/>
            </a:prstGeom>
          </p:spPr>
        </p:pic>
      </p:grpSp>
      <p:sp>
        <p:nvSpPr>
          <p:cNvPr id="3" name="Title 3">
            <a:extLst>
              <a:ext uri="{FF2B5EF4-FFF2-40B4-BE49-F238E27FC236}">
                <a16:creationId xmlns:a16="http://schemas.microsoft.com/office/drawing/2014/main" id="{5F045089-D4CD-443C-8A43-EF852E6EF646}"/>
              </a:ext>
            </a:extLst>
          </p:cNvPr>
          <p:cNvSpPr txBox="1">
            <a:spLocks/>
          </p:cNvSpPr>
          <p:nvPr/>
        </p:nvSpPr>
        <p:spPr>
          <a:xfrm>
            <a:off x="550506" y="27562"/>
            <a:ext cx="11124617"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ClearPass Access Tracker</a:t>
            </a:r>
          </a:p>
        </p:txBody>
      </p:sp>
      <p:sp>
        <p:nvSpPr>
          <p:cNvPr id="5" name="Rectangle 4">
            <a:extLst>
              <a:ext uri="{FF2B5EF4-FFF2-40B4-BE49-F238E27FC236}">
                <a16:creationId xmlns:a16="http://schemas.microsoft.com/office/drawing/2014/main" id="{133BF0ED-8A99-472E-A5F9-161443405052}"/>
              </a:ext>
            </a:extLst>
          </p:cNvPr>
          <p:cNvSpPr/>
          <p:nvPr/>
        </p:nvSpPr>
        <p:spPr>
          <a:xfrm>
            <a:off x="7057467" y="2818123"/>
            <a:ext cx="4888243" cy="2585323"/>
          </a:xfrm>
          <a:prstGeom prst="rect">
            <a:avLst/>
          </a:prstGeom>
          <a:solidFill>
            <a:schemeClr val="tx1"/>
          </a:solidFill>
        </p:spPr>
        <p:txBody>
          <a:bodyPr wrap="square">
            <a:spAutoFit/>
          </a:bodyPr>
          <a:lstStyle/>
          <a:p>
            <a:r>
              <a:rPr lang="en-GB" sz="900" dirty="0">
                <a:solidFill>
                  <a:schemeClr val="bg1"/>
                </a:solidFill>
                <a:latin typeface="Courier New" panose="02070309020205020404" pitchFamily="49" charset="0"/>
                <a:cs typeface="Courier New" panose="02070309020205020404" pitchFamily="49" charset="0"/>
              </a:rPr>
              <a:t>SEEL-V2-demo# show port-access clients 1 detailed</a:t>
            </a:r>
          </a:p>
          <a:p>
            <a:r>
              <a:rPr lang="en-GB" sz="900" dirty="0">
                <a:solidFill>
                  <a:schemeClr val="bg1"/>
                </a:solidFill>
                <a:latin typeface="Courier New" panose="02070309020205020404" pitchFamily="49" charset="0"/>
                <a:cs typeface="Courier New" panose="02070309020205020404" pitchFamily="49" charset="0"/>
              </a:rPr>
              <a:t> Port Access Client Status Detail</a:t>
            </a:r>
          </a:p>
          <a:p>
            <a:r>
              <a:rPr lang="en-GB" sz="900" dirty="0">
                <a:solidFill>
                  <a:schemeClr val="bg1"/>
                </a:solidFill>
                <a:latin typeface="Courier New" panose="02070309020205020404" pitchFamily="49" charset="0"/>
                <a:cs typeface="Courier New" panose="02070309020205020404" pitchFamily="49" charset="0"/>
              </a:rPr>
              <a:t>  Client Base Details :</a:t>
            </a:r>
          </a:p>
          <a:p>
            <a:r>
              <a:rPr lang="en-GB" sz="900" dirty="0">
                <a:solidFill>
                  <a:schemeClr val="bg1"/>
                </a:solidFill>
                <a:latin typeface="Courier New" panose="02070309020205020404" pitchFamily="49" charset="0"/>
                <a:cs typeface="Courier New" panose="02070309020205020404" pitchFamily="49" charset="0"/>
              </a:rPr>
              <a:t>   Port            : 1               Authentication Type : mac-based</a:t>
            </a:r>
          </a:p>
          <a:p>
            <a:r>
              <a:rPr lang="en-GB" sz="900" dirty="0">
                <a:solidFill>
                  <a:schemeClr val="bg1"/>
                </a:solidFill>
                <a:latin typeface="Courier New" panose="02070309020205020404" pitchFamily="49" charset="0"/>
                <a:cs typeface="Courier New" panose="02070309020205020404" pitchFamily="49" charset="0"/>
              </a:rPr>
              <a:t>   Client Status   : authenticated   Session Time        : 97 secs</a:t>
            </a:r>
          </a:p>
          <a:p>
            <a:r>
              <a:rPr lang="en-GB" sz="900" dirty="0">
                <a:solidFill>
                  <a:schemeClr val="bg1"/>
                </a:solidFill>
                <a:latin typeface="Courier New" panose="02070309020205020404" pitchFamily="49" charset="0"/>
                <a:cs typeface="Courier New" panose="02070309020205020404" pitchFamily="49" charset="0"/>
              </a:rPr>
              <a:t>   Client Name     : 98d6bb0a31f7    Session Timeout     : 0 secs</a:t>
            </a:r>
          </a:p>
          <a:p>
            <a:r>
              <a:rPr lang="en-GB" sz="900" dirty="0">
                <a:solidFill>
                  <a:schemeClr val="bg1"/>
                </a:solidFill>
                <a:latin typeface="Courier New" panose="02070309020205020404" pitchFamily="49" charset="0"/>
                <a:cs typeface="Courier New" panose="02070309020205020404" pitchFamily="49" charset="0"/>
              </a:rPr>
              <a:t>   MAC Address     : 98d6bb-0a31f7</a:t>
            </a:r>
          </a:p>
          <a:p>
            <a:r>
              <a:rPr lang="en-GB" sz="900" dirty="0">
                <a:solidFill>
                  <a:schemeClr val="bg1"/>
                </a:solidFill>
                <a:latin typeface="Courier New" panose="02070309020205020404" pitchFamily="49" charset="0"/>
                <a:cs typeface="Courier New" panose="02070309020205020404" pitchFamily="49" charset="0"/>
              </a:rPr>
              <a:t>   IP              : 169.254.197.55</a:t>
            </a:r>
          </a:p>
          <a:p>
            <a:r>
              <a:rPr lang="en-GB" sz="900" dirty="0">
                <a:solidFill>
                  <a:schemeClr val="bg1"/>
                </a:solidFill>
                <a:latin typeface="Courier New" panose="02070309020205020404" pitchFamily="49" charset="0"/>
                <a:cs typeface="Courier New" panose="02070309020205020404" pitchFamily="49" charset="0"/>
              </a:rPr>
              <a:t>  Access Policy Details :</a:t>
            </a:r>
          </a:p>
          <a:p>
            <a:r>
              <a:rPr lang="en-GB" sz="900" dirty="0">
                <a:solidFill>
                  <a:schemeClr val="bg1"/>
                </a:solidFill>
                <a:latin typeface="Courier New" panose="02070309020205020404" pitchFamily="49" charset="0"/>
                <a:cs typeface="Courier New" panose="02070309020205020404" pitchFamily="49" charset="0"/>
              </a:rPr>
              <a:t>   COS Map         : Not Defined     In Limit Kbps       : Not Set</a:t>
            </a:r>
          </a:p>
          <a:p>
            <a:r>
              <a:rPr lang="en-GB" sz="900" dirty="0">
                <a:solidFill>
                  <a:schemeClr val="bg1"/>
                </a:solidFill>
                <a:latin typeface="Courier New" panose="02070309020205020404" pitchFamily="49" charset="0"/>
                <a:cs typeface="Courier New" panose="02070309020205020404" pitchFamily="49" charset="0"/>
              </a:rPr>
              <a:t>   Untagged VLAN   : 1               Out Limit Kbps      : Not Set</a:t>
            </a:r>
          </a:p>
          <a:p>
            <a:r>
              <a:rPr lang="en-GB" sz="900" dirty="0">
                <a:solidFill>
                  <a:schemeClr val="bg1"/>
                </a:solidFill>
                <a:latin typeface="Courier New" panose="02070309020205020404" pitchFamily="49" charset="0"/>
                <a:cs typeface="Courier New" panose="02070309020205020404" pitchFamily="49" charset="0"/>
              </a:rPr>
              <a:t>   Tagged VLANs    : No Tagged VLANs</a:t>
            </a:r>
          </a:p>
          <a:p>
            <a:r>
              <a:rPr lang="en-GB" sz="900" dirty="0">
                <a:solidFill>
                  <a:schemeClr val="bg1"/>
                </a:solidFill>
                <a:latin typeface="Courier New" panose="02070309020205020404" pitchFamily="49" charset="0"/>
                <a:cs typeface="Courier New" panose="02070309020205020404" pitchFamily="49" charset="0"/>
              </a:rPr>
              <a:t>   Port Mode       : 100FDx</a:t>
            </a:r>
          </a:p>
          <a:p>
            <a:r>
              <a:rPr lang="en-GB" sz="900" dirty="0">
                <a:solidFill>
                  <a:schemeClr val="bg1"/>
                </a:solidFill>
                <a:latin typeface="Courier New" panose="02070309020205020404" pitchFamily="49" charset="0"/>
                <a:cs typeface="Courier New" panose="02070309020205020404" pitchFamily="49" charset="0"/>
              </a:rPr>
              <a:t>   RADIUS ACL List : No Radius ACL List</a:t>
            </a:r>
          </a:p>
          <a:p>
            <a:endParaRPr lang="en-GB" sz="900" dirty="0">
              <a:solidFill>
                <a:schemeClr val="bg1"/>
              </a:solidFill>
              <a:latin typeface="Courier New" panose="02070309020205020404" pitchFamily="49" charset="0"/>
              <a:cs typeface="Courier New" panose="02070309020205020404" pitchFamily="49" charset="0"/>
            </a:endParaRPr>
          </a:p>
          <a:p>
            <a:r>
              <a:rPr lang="en-GB" sz="900" dirty="0">
                <a:solidFill>
                  <a:schemeClr val="bg1"/>
                </a:solidFill>
                <a:latin typeface="Courier New" panose="02070309020205020404" pitchFamily="49" charset="0"/>
                <a:cs typeface="Courier New" panose="02070309020205020404" pitchFamily="49" charset="0"/>
              </a:rPr>
              <a:t>   Auth Order      : 8021x, Mac-Auth</a:t>
            </a:r>
          </a:p>
          <a:p>
            <a:r>
              <a:rPr lang="en-GB" sz="900" dirty="0">
                <a:solidFill>
                  <a:schemeClr val="bg1"/>
                </a:solidFill>
                <a:latin typeface="Courier New" panose="02070309020205020404" pitchFamily="49" charset="0"/>
                <a:cs typeface="Courier New" panose="02070309020205020404" pitchFamily="49" charset="0"/>
              </a:rPr>
              <a:t>   Auth Priority   : 8021x, Mac-Auth</a:t>
            </a:r>
          </a:p>
          <a:p>
            <a:r>
              <a:rPr lang="en-GB" sz="900" dirty="0">
                <a:solidFill>
                  <a:schemeClr val="bg1"/>
                </a:solidFill>
                <a:latin typeface="Courier New" panose="02070309020205020404" pitchFamily="49" charset="0"/>
                <a:cs typeface="Courier New" panose="02070309020205020404" pitchFamily="49" charset="0"/>
              </a:rPr>
              <a:t>   LMA </a:t>
            </a:r>
            <a:r>
              <a:rPr lang="en-GB" sz="900" dirty="0" err="1">
                <a:solidFill>
                  <a:schemeClr val="bg1"/>
                </a:solidFill>
                <a:latin typeface="Courier New" panose="02070309020205020404" pitchFamily="49" charset="0"/>
                <a:cs typeface="Courier New" panose="02070309020205020404" pitchFamily="49" charset="0"/>
              </a:rPr>
              <a:t>Fallback</a:t>
            </a:r>
            <a:r>
              <a:rPr lang="en-GB" sz="900" dirty="0">
                <a:solidFill>
                  <a:schemeClr val="bg1"/>
                </a:solidFill>
                <a:latin typeface="Courier New" panose="02070309020205020404" pitchFamily="49" charset="0"/>
                <a:cs typeface="Courier New" panose="02070309020205020404" pitchFamily="49" charset="0"/>
              </a:rPr>
              <a:t>    : Disabled</a:t>
            </a:r>
          </a:p>
        </p:txBody>
      </p:sp>
      <p:pic>
        <p:nvPicPr>
          <p:cNvPr id="6" name="Picture 5">
            <a:extLst>
              <a:ext uri="{FF2B5EF4-FFF2-40B4-BE49-F238E27FC236}">
                <a16:creationId xmlns:a16="http://schemas.microsoft.com/office/drawing/2014/main" id="{97744A09-4CA3-4177-B77D-1C71A41548CC}"/>
              </a:ext>
            </a:extLst>
          </p:cNvPr>
          <p:cNvPicPr>
            <a:picLocks noChangeAspect="1"/>
          </p:cNvPicPr>
          <p:nvPr/>
        </p:nvPicPr>
        <p:blipFill>
          <a:blip r:embed="rId4"/>
          <a:stretch>
            <a:fillRect/>
          </a:stretch>
        </p:blipFill>
        <p:spPr>
          <a:xfrm>
            <a:off x="590073" y="925803"/>
            <a:ext cx="11011854" cy="617273"/>
          </a:xfrm>
          <a:prstGeom prst="rect">
            <a:avLst/>
          </a:prstGeom>
        </p:spPr>
      </p:pic>
      <p:sp>
        <p:nvSpPr>
          <p:cNvPr id="8" name="Speech Bubble: Rectangle with Corners Rounded 7">
            <a:extLst>
              <a:ext uri="{FF2B5EF4-FFF2-40B4-BE49-F238E27FC236}">
                <a16:creationId xmlns:a16="http://schemas.microsoft.com/office/drawing/2014/main" id="{1E6DFB36-9249-4861-8C63-D008F3F9EB1C}"/>
              </a:ext>
            </a:extLst>
          </p:cNvPr>
          <p:cNvSpPr/>
          <p:nvPr/>
        </p:nvSpPr>
        <p:spPr bwMode="auto">
          <a:xfrm>
            <a:off x="3637280" y="1726250"/>
            <a:ext cx="4348480" cy="802640"/>
          </a:xfrm>
          <a:prstGeom prst="wedgeRoundRectCallout">
            <a:avLst>
              <a:gd name="adj1" fmla="val -22468"/>
              <a:gd name="adj2" fmla="val -830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NOTE</a:t>
            </a:r>
            <a:r>
              <a:rPr lang="en-GB" sz="2000" dirty="0">
                <a:latin typeface="Arial" charset="0"/>
                <a:ea typeface="ＭＳ Ｐゴシック" pitchFamily="34" charset="-128"/>
              </a:rPr>
              <a:t>: While in Monitor Mode only sends RADIUS Accept/Reject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9" name="Speech Bubble: Rectangle with Corners Rounded 8">
            <a:extLst>
              <a:ext uri="{FF2B5EF4-FFF2-40B4-BE49-F238E27FC236}">
                <a16:creationId xmlns:a16="http://schemas.microsoft.com/office/drawing/2014/main" id="{D756DA18-90BD-4897-938C-0ED0DC1F7F5F}"/>
              </a:ext>
            </a:extLst>
          </p:cNvPr>
          <p:cNvSpPr/>
          <p:nvPr/>
        </p:nvSpPr>
        <p:spPr bwMode="auto">
          <a:xfrm>
            <a:off x="8097520" y="1719385"/>
            <a:ext cx="3253652" cy="802640"/>
          </a:xfrm>
          <a:prstGeom prst="wedgeRoundRectCallout">
            <a:avLst>
              <a:gd name="adj1" fmla="val 21882"/>
              <a:gd name="adj2" fmla="val -7547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Roles</a:t>
            </a:r>
            <a:r>
              <a:rPr lang="en-GB" sz="2000" dirty="0">
                <a:latin typeface="Arial" charset="0"/>
                <a:ea typeface="ＭＳ Ｐゴシック" pitchFamily="34" charset="-128"/>
              </a:rPr>
              <a:t> &amp; </a:t>
            </a:r>
            <a:r>
              <a:rPr kumimoji="0" lang="en-GB" sz="2000" b="0" i="0" u="none" strike="noStrike" cap="none" normalizeH="0" baseline="0" dirty="0">
                <a:ln>
                  <a:noFill/>
                </a:ln>
                <a:solidFill>
                  <a:schemeClr val="tx1"/>
                </a:solidFill>
                <a:effectLst/>
                <a:latin typeface="Arial" charset="0"/>
                <a:ea typeface="ＭＳ Ｐゴシック" pitchFamily="34" charset="-128"/>
              </a:rPr>
              <a:t>Enforcements ar</a:t>
            </a:r>
            <a:r>
              <a:rPr lang="en-GB" sz="2000" dirty="0">
                <a:latin typeface="Arial" charset="0"/>
                <a:ea typeface="ＭＳ Ｐゴシック" pitchFamily="34" charset="-128"/>
              </a:rPr>
              <a:t>e processed but not applied</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0" name="Speech Bubble: Rectangle with Corners Rounded 9">
            <a:extLst>
              <a:ext uri="{FF2B5EF4-FFF2-40B4-BE49-F238E27FC236}">
                <a16:creationId xmlns:a16="http://schemas.microsoft.com/office/drawing/2014/main" id="{C55D81BD-013D-4D50-AE8D-FDC6A7F3F74B}"/>
              </a:ext>
            </a:extLst>
          </p:cNvPr>
          <p:cNvSpPr/>
          <p:nvPr/>
        </p:nvSpPr>
        <p:spPr bwMode="auto">
          <a:xfrm>
            <a:off x="7051040" y="5530876"/>
            <a:ext cx="4419600" cy="1112569"/>
          </a:xfrm>
          <a:prstGeom prst="wedgeRoundRectCallout">
            <a:avLst>
              <a:gd name="adj1" fmla="val -65517"/>
              <a:gd name="adj2" fmla="val -3258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This allows for development of Roles and Enforcements without concern of breaking operation</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4" name="Speech Bubble: Rectangle with Corners Rounded 13">
            <a:extLst>
              <a:ext uri="{FF2B5EF4-FFF2-40B4-BE49-F238E27FC236}">
                <a16:creationId xmlns:a16="http://schemas.microsoft.com/office/drawing/2014/main" id="{F27D076F-CA0D-4C59-BA85-5D8F8A1D822E}"/>
              </a:ext>
            </a:extLst>
          </p:cNvPr>
          <p:cNvSpPr/>
          <p:nvPr/>
        </p:nvSpPr>
        <p:spPr bwMode="auto">
          <a:xfrm>
            <a:off x="10759536" y="2549910"/>
            <a:ext cx="1087023" cy="709904"/>
          </a:xfrm>
          <a:prstGeom prst="wedgeRoundRectCallout">
            <a:avLst>
              <a:gd name="adj1" fmla="val 23562"/>
              <a:gd name="adj2" fmla="val -4770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Switch reports</a:t>
            </a:r>
          </a:p>
        </p:txBody>
      </p:sp>
      <p:sp>
        <p:nvSpPr>
          <p:cNvPr id="16" name="Speech Bubble: Rectangle with Corners Rounded 15">
            <a:extLst>
              <a:ext uri="{FF2B5EF4-FFF2-40B4-BE49-F238E27FC236}">
                <a16:creationId xmlns:a16="http://schemas.microsoft.com/office/drawing/2014/main" id="{193C237C-71F0-4E5A-B59E-C46292F1327B}"/>
              </a:ext>
            </a:extLst>
          </p:cNvPr>
          <p:cNvSpPr/>
          <p:nvPr/>
        </p:nvSpPr>
        <p:spPr bwMode="auto">
          <a:xfrm>
            <a:off x="10058400" y="4456207"/>
            <a:ext cx="1876800" cy="798966"/>
          </a:xfrm>
          <a:prstGeom prst="wedgeRoundRectCallout">
            <a:avLst>
              <a:gd name="adj1" fmla="val -124842"/>
              <a:gd name="adj2" fmla="val -7138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Port’s default VLAN applied</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63298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F045089-D4CD-443C-8A43-EF852E6EF646}"/>
              </a:ext>
            </a:extLst>
          </p:cNvPr>
          <p:cNvSpPr txBox="1">
            <a:spLocks/>
          </p:cNvSpPr>
          <p:nvPr/>
        </p:nvSpPr>
        <p:spPr>
          <a:xfrm>
            <a:off x="550506" y="27562"/>
            <a:ext cx="11124617"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ClearPass Reports</a:t>
            </a:r>
          </a:p>
        </p:txBody>
      </p:sp>
      <p:pic>
        <p:nvPicPr>
          <p:cNvPr id="5" name="Picture 4">
            <a:extLst>
              <a:ext uri="{FF2B5EF4-FFF2-40B4-BE49-F238E27FC236}">
                <a16:creationId xmlns:a16="http://schemas.microsoft.com/office/drawing/2014/main" id="{1151E0EE-113E-4377-906E-28EFBF44BA55}"/>
              </a:ext>
            </a:extLst>
          </p:cNvPr>
          <p:cNvPicPr>
            <a:picLocks noChangeAspect="1"/>
          </p:cNvPicPr>
          <p:nvPr/>
        </p:nvPicPr>
        <p:blipFill>
          <a:blip r:embed="rId2"/>
          <a:stretch>
            <a:fillRect/>
          </a:stretch>
        </p:blipFill>
        <p:spPr>
          <a:xfrm>
            <a:off x="525293" y="1451851"/>
            <a:ext cx="11501336" cy="1539591"/>
          </a:xfrm>
          <a:prstGeom prst="rect">
            <a:avLst/>
          </a:prstGeom>
        </p:spPr>
      </p:pic>
      <p:sp>
        <p:nvSpPr>
          <p:cNvPr id="6" name="TextBox 5">
            <a:extLst>
              <a:ext uri="{FF2B5EF4-FFF2-40B4-BE49-F238E27FC236}">
                <a16:creationId xmlns:a16="http://schemas.microsoft.com/office/drawing/2014/main" id="{772B83B0-5561-491B-8968-2E646011737C}"/>
              </a:ext>
            </a:extLst>
          </p:cNvPr>
          <p:cNvSpPr txBox="1"/>
          <p:nvPr/>
        </p:nvSpPr>
        <p:spPr>
          <a:xfrm>
            <a:off x="1721162" y="3725348"/>
            <a:ext cx="5602816" cy="2031325"/>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bg1"/>
                </a:solidFill>
              </a:rPr>
              <a:t>Status, MAC</a:t>
            </a:r>
          </a:p>
          <a:p>
            <a:pPr marL="285750" indent="-285750">
              <a:buFont typeface="Arial" panose="020B0604020202020204" pitchFamily="34" charset="0"/>
              <a:buChar char="•"/>
            </a:pPr>
            <a:r>
              <a:rPr lang="en-GB" dirty="0">
                <a:solidFill>
                  <a:schemeClr val="bg1"/>
                </a:solidFill>
              </a:rPr>
              <a:t>Connected at, Connection status, Disconnected at</a:t>
            </a:r>
          </a:p>
          <a:p>
            <a:pPr marL="285750" indent="-285750">
              <a:buFont typeface="Arial" panose="020B0604020202020204" pitchFamily="34" charset="0"/>
              <a:buChar char="•"/>
            </a:pPr>
            <a:r>
              <a:rPr lang="en-GB" dirty="0">
                <a:solidFill>
                  <a:schemeClr val="bg1"/>
                </a:solidFill>
              </a:rPr>
              <a:t>Location: Media, NAS, Port/SSID</a:t>
            </a:r>
          </a:p>
          <a:p>
            <a:pPr marL="285750" indent="-285750">
              <a:buFont typeface="Arial" panose="020B0604020202020204" pitchFamily="34" charset="0"/>
              <a:buChar char="•"/>
            </a:pPr>
            <a:r>
              <a:rPr lang="en-GB" dirty="0">
                <a:solidFill>
                  <a:schemeClr val="bg1"/>
                </a:solidFill>
              </a:rPr>
              <a:t>IP, Hostname</a:t>
            </a:r>
          </a:p>
          <a:p>
            <a:pPr marL="285750" indent="-285750">
              <a:buFont typeface="Arial" panose="020B0604020202020204" pitchFamily="34" charset="0"/>
              <a:buChar char="•"/>
            </a:pPr>
            <a:r>
              <a:rPr lang="en-GB" dirty="0">
                <a:solidFill>
                  <a:schemeClr val="bg1"/>
                </a:solidFill>
              </a:rPr>
              <a:t>Fingerprint detail</a:t>
            </a:r>
          </a:p>
          <a:p>
            <a:pPr marL="285750" indent="-285750">
              <a:buFont typeface="Arial" panose="020B0604020202020204" pitchFamily="34" charset="0"/>
              <a:buChar char="•"/>
            </a:pPr>
            <a:r>
              <a:rPr lang="en-GB" dirty="0">
                <a:solidFill>
                  <a:schemeClr val="bg1"/>
                </a:solidFill>
              </a:rPr>
              <a:t>Spoof detected</a:t>
            </a:r>
          </a:p>
          <a:p>
            <a:pPr marL="285750" indent="-285750">
              <a:buFont typeface="Arial" panose="020B0604020202020204" pitchFamily="34" charset="0"/>
              <a:buChar char="•"/>
            </a:pPr>
            <a:r>
              <a:rPr lang="en-GB" dirty="0">
                <a:solidFill>
                  <a:schemeClr val="bg1"/>
                </a:solidFill>
              </a:rPr>
              <a:t>Volume usage</a:t>
            </a:r>
          </a:p>
        </p:txBody>
      </p:sp>
    </p:spTree>
    <p:extLst>
      <p:ext uri="{BB962C8B-B14F-4D97-AF65-F5344CB8AC3E}">
        <p14:creationId xmlns:p14="http://schemas.microsoft.com/office/powerpoint/2010/main" val="44591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CD50C2F-7F0B-D84C-998E-B7CDFDDAB6FF}"/>
              </a:ext>
            </a:extLst>
          </p:cNvPr>
          <p:cNvSpPr txBox="1">
            <a:spLocks/>
          </p:cNvSpPr>
          <p:nvPr/>
        </p:nvSpPr>
        <p:spPr>
          <a:xfrm>
            <a:off x="3833705" y="286294"/>
            <a:ext cx="5073225"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NMAP Scan Setup</a:t>
            </a:r>
            <a:endParaRPr lang="en-US" sz="3751" kern="0" dirty="0">
              <a:solidFill>
                <a:srgbClr val="F8981E"/>
              </a:solidFill>
            </a:endParaRPr>
          </a:p>
        </p:txBody>
      </p:sp>
      <p:pic>
        <p:nvPicPr>
          <p:cNvPr id="6" name="Picture 5"/>
          <p:cNvPicPr>
            <a:picLocks noChangeAspect="1"/>
          </p:cNvPicPr>
          <p:nvPr/>
        </p:nvPicPr>
        <p:blipFill>
          <a:blip r:embed="rId3"/>
          <a:stretch>
            <a:fillRect/>
          </a:stretch>
        </p:blipFill>
        <p:spPr>
          <a:xfrm>
            <a:off x="549155" y="1804837"/>
            <a:ext cx="10033516" cy="3168813"/>
          </a:xfrm>
          <a:prstGeom prst="rect">
            <a:avLst/>
          </a:prstGeom>
        </p:spPr>
      </p:pic>
      <p:sp>
        <p:nvSpPr>
          <p:cNvPr id="7" name="Rounded Rectangular Callout 6"/>
          <p:cNvSpPr/>
          <p:nvPr/>
        </p:nvSpPr>
        <p:spPr bwMode="auto">
          <a:xfrm>
            <a:off x="9276522" y="2939327"/>
            <a:ext cx="2199861" cy="1036326"/>
          </a:xfrm>
          <a:prstGeom prst="wedgeRoundRectCallout">
            <a:avLst>
              <a:gd name="adj1" fmla="val -138972"/>
              <a:gd name="adj2" fmla="val 523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With</a:t>
            </a:r>
            <a:r>
              <a:rPr kumimoji="0" lang="en-GB" b="0" i="0" u="none" strike="noStrike" cap="none" normalizeH="0" dirty="0">
                <a:ln>
                  <a:noFill/>
                </a:ln>
                <a:solidFill>
                  <a:schemeClr val="tx1"/>
                </a:solidFill>
                <a:effectLst/>
                <a:latin typeface="Arial" charset="0"/>
                <a:ea typeface="ＭＳ Ｐゴシック" pitchFamily="34" charset="-128"/>
              </a:rPr>
              <a:t> NMAP disabled it will still scan these ports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12" name="Straight Arrow Connector 11"/>
          <p:cNvCxnSpPr/>
          <p:nvPr/>
        </p:nvCxnSpPr>
        <p:spPr bwMode="auto">
          <a:xfrm flipH="1">
            <a:off x="10005391" y="2451653"/>
            <a:ext cx="72887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3" name="Rounded Rectangular Callout 12"/>
          <p:cNvSpPr/>
          <p:nvPr/>
        </p:nvSpPr>
        <p:spPr bwMode="auto">
          <a:xfrm>
            <a:off x="9482740" y="4181161"/>
            <a:ext cx="2199861" cy="1280162"/>
          </a:xfrm>
          <a:prstGeom prst="wedgeRoundRectCallout">
            <a:avLst>
              <a:gd name="adj1" fmla="val -18109"/>
              <a:gd name="adj2" fmla="val -7634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This list can</a:t>
            </a:r>
            <a:r>
              <a:rPr kumimoji="0" lang="en-GB" b="0" i="0" u="none" strike="noStrike" cap="none" normalizeH="0" dirty="0">
                <a:ln>
                  <a:noFill/>
                </a:ln>
                <a:solidFill>
                  <a:schemeClr val="tx1"/>
                </a:solidFill>
                <a:effectLst/>
                <a:latin typeface="Arial" charset="0"/>
                <a:ea typeface="ＭＳ Ｐゴシック" pitchFamily="34" charset="-128"/>
              </a:rPr>
              <a:t> be expanded to have a more focused scan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14" name="Straight Arrow Connector 13"/>
          <p:cNvCxnSpPr/>
          <p:nvPr/>
        </p:nvCxnSpPr>
        <p:spPr bwMode="auto">
          <a:xfrm flipH="1">
            <a:off x="6804991" y="3836505"/>
            <a:ext cx="72887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8" name="Rounded Rectangular Callout 7"/>
          <p:cNvSpPr/>
          <p:nvPr/>
        </p:nvSpPr>
        <p:spPr bwMode="auto">
          <a:xfrm>
            <a:off x="2011680" y="4679000"/>
            <a:ext cx="6577348" cy="1640520"/>
          </a:xfrm>
          <a:prstGeom prst="wedgeRoundRectCallout">
            <a:avLst>
              <a:gd name="adj1" fmla="val -16225"/>
              <a:gd name="adj2" fmla="val -34279"/>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I believe when probing a device is the intervening router responds with ICMP Destination Unavailable:</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ClearPass creates endpoint with this IP but empty fingerprint </a:t>
            </a:r>
            <a:r>
              <a:rPr kumimoji="0" lang="en-GB" b="0" i="0" u="none" strike="noStrike" cap="none" normalizeH="0" baseline="0" dirty="0">
                <a:ln>
                  <a:noFill/>
                </a:ln>
                <a:solidFill>
                  <a:schemeClr val="bg1"/>
                </a:solidFill>
                <a:effectLst/>
                <a:latin typeface="Arial" charset="0"/>
                <a:ea typeface="ＭＳ Ｐゴシック" pitchFamily="34" charset="-128"/>
              </a:rPr>
              <a:t> </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151057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650" y="-15465"/>
            <a:ext cx="6692347" cy="6877511"/>
          </a:xfrm>
          <a:prstGeom prst="rect">
            <a:avLst/>
          </a:prstGeom>
        </p:spPr>
      </p:pic>
      <p:sp>
        <p:nvSpPr>
          <p:cNvPr id="2" name="Title 1"/>
          <p:cNvSpPr>
            <a:spLocks noGrp="1"/>
          </p:cNvSpPr>
          <p:nvPr>
            <p:ph type="title"/>
          </p:nvPr>
        </p:nvSpPr>
        <p:spPr/>
        <p:txBody>
          <a:bodyPr/>
          <a:lstStyle/>
          <a:p>
            <a:r>
              <a:rPr lang="en-GB" dirty="0"/>
              <a:t>Debug</a:t>
            </a:r>
            <a:endParaRPr lang="en-US" dirty="0"/>
          </a:p>
        </p:txBody>
      </p:sp>
    </p:spTree>
    <p:extLst>
      <p:ext uri="{BB962C8B-B14F-4D97-AF65-F5344CB8AC3E}">
        <p14:creationId xmlns:p14="http://schemas.microsoft.com/office/powerpoint/2010/main" val="233172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F045089-D4CD-443C-8A43-EF852E6EF646}"/>
              </a:ext>
            </a:extLst>
          </p:cNvPr>
          <p:cNvSpPr txBox="1">
            <a:spLocks/>
          </p:cNvSpPr>
          <p:nvPr/>
        </p:nvSpPr>
        <p:spPr>
          <a:xfrm>
            <a:off x="550506" y="27562"/>
            <a:ext cx="11124617"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Nothing Coming Into </a:t>
            </a:r>
            <a:r>
              <a:rPr lang="en-US" sz="3751" kern="0" dirty="0" err="1">
                <a:solidFill>
                  <a:srgbClr val="FFFFFF"/>
                </a:solidFill>
              </a:rPr>
              <a:t>AccessTracker</a:t>
            </a:r>
            <a:r>
              <a:rPr lang="en-US" sz="3751" kern="0" dirty="0">
                <a:solidFill>
                  <a:srgbClr val="FFFFFF"/>
                </a:solidFill>
              </a:rPr>
              <a:t>?</a:t>
            </a:r>
          </a:p>
        </p:txBody>
      </p:sp>
      <p:sp>
        <p:nvSpPr>
          <p:cNvPr id="6" name="TextBox 5">
            <a:extLst>
              <a:ext uri="{FF2B5EF4-FFF2-40B4-BE49-F238E27FC236}">
                <a16:creationId xmlns:a16="http://schemas.microsoft.com/office/drawing/2014/main" id="{772B83B0-5561-491B-8968-2E646011737C}"/>
              </a:ext>
            </a:extLst>
          </p:cNvPr>
          <p:cNvSpPr txBox="1"/>
          <p:nvPr/>
        </p:nvSpPr>
        <p:spPr>
          <a:xfrm>
            <a:off x="1721162" y="3725348"/>
            <a:ext cx="1281120" cy="369332"/>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bg1"/>
                </a:solidFill>
              </a:rPr>
              <a:t>Look in </a:t>
            </a:r>
          </a:p>
        </p:txBody>
      </p:sp>
      <p:pic>
        <p:nvPicPr>
          <p:cNvPr id="2" name="Picture 1"/>
          <p:cNvPicPr>
            <a:picLocks noChangeAspect="1"/>
          </p:cNvPicPr>
          <p:nvPr/>
        </p:nvPicPr>
        <p:blipFill>
          <a:blip r:embed="rId2"/>
          <a:stretch>
            <a:fillRect/>
          </a:stretch>
        </p:blipFill>
        <p:spPr>
          <a:xfrm>
            <a:off x="210185" y="1633758"/>
            <a:ext cx="11805257" cy="3753043"/>
          </a:xfrm>
          <a:prstGeom prst="rect">
            <a:avLst/>
          </a:prstGeom>
        </p:spPr>
      </p:pic>
      <p:sp>
        <p:nvSpPr>
          <p:cNvPr id="7" name="Speech Bubble: Rectangle with Corners Rounded 9">
            <a:extLst>
              <a:ext uri="{FF2B5EF4-FFF2-40B4-BE49-F238E27FC236}">
                <a16:creationId xmlns:a16="http://schemas.microsoft.com/office/drawing/2014/main" id="{C55D81BD-013D-4D50-AE8D-FDC6A7F3F74B}"/>
              </a:ext>
            </a:extLst>
          </p:cNvPr>
          <p:cNvSpPr/>
          <p:nvPr/>
        </p:nvSpPr>
        <p:spPr bwMode="auto">
          <a:xfrm>
            <a:off x="6441440" y="3910014"/>
            <a:ext cx="1950720" cy="1112569"/>
          </a:xfrm>
          <a:prstGeom prst="wedgeRoundRectCallout">
            <a:avLst>
              <a:gd name="adj1" fmla="val -43121"/>
              <a:gd name="adj2" fmla="val -1340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Password mismatch reported here</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0974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83310"/>
            <a:ext cx="12192000" cy="3365500"/>
          </a:xfrm>
          <a:prstGeom prst="rect">
            <a:avLst/>
          </a:prstGeom>
        </p:spPr>
      </p:pic>
      <p:sp>
        <p:nvSpPr>
          <p:cNvPr id="3" name="Title 3">
            <a:extLst>
              <a:ext uri="{FF2B5EF4-FFF2-40B4-BE49-F238E27FC236}">
                <a16:creationId xmlns:a16="http://schemas.microsoft.com/office/drawing/2014/main" id="{5F045089-D4CD-443C-8A43-EF852E6EF646}"/>
              </a:ext>
            </a:extLst>
          </p:cNvPr>
          <p:cNvSpPr txBox="1">
            <a:spLocks/>
          </p:cNvSpPr>
          <p:nvPr/>
        </p:nvSpPr>
        <p:spPr>
          <a:xfrm>
            <a:off x="550506" y="27562"/>
            <a:ext cx="11124617"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Still Nothing Coming In?</a:t>
            </a:r>
          </a:p>
        </p:txBody>
      </p:sp>
      <p:pic>
        <p:nvPicPr>
          <p:cNvPr id="4" name="Picture 3"/>
          <p:cNvPicPr>
            <a:picLocks noChangeAspect="1"/>
          </p:cNvPicPr>
          <p:nvPr/>
        </p:nvPicPr>
        <p:blipFill>
          <a:blip r:embed="rId3"/>
          <a:stretch>
            <a:fillRect/>
          </a:stretch>
        </p:blipFill>
        <p:spPr>
          <a:xfrm>
            <a:off x="2188716" y="3156497"/>
            <a:ext cx="5010407" cy="3422826"/>
          </a:xfrm>
          <a:prstGeom prst="rect">
            <a:avLst/>
          </a:prstGeom>
          <a:effectLst>
            <a:outerShdw blurRad="63500" sx="102000" sy="102000" algn="ctr" rotWithShape="0">
              <a:prstClr val="black">
                <a:alpha val="40000"/>
              </a:prstClr>
            </a:outerShdw>
          </a:effectLst>
        </p:spPr>
      </p:pic>
      <p:sp>
        <p:nvSpPr>
          <p:cNvPr id="7" name="Speech Bubble: Rectangle with Corners Rounded 9">
            <a:extLst>
              <a:ext uri="{FF2B5EF4-FFF2-40B4-BE49-F238E27FC236}">
                <a16:creationId xmlns:a16="http://schemas.microsoft.com/office/drawing/2014/main" id="{C55D81BD-013D-4D50-AE8D-FDC6A7F3F74B}"/>
              </a:ext>
            </a:extLst>
          </p:cNvPr>
          <p:cNvSpPr/>
          <p:nvPr/>
        </p:nvSpPr>
        <p:spPr bwMode="auto">
          <a:xfrm>
            <a:off x="4920743" y="1823671"/>
            <a:ext cx="1950720" cy="862379"/>
          </a:xfrm>
          <a:prstGeom prst="wedgeRoundRectCallout">
            <a:avLst>
              <a:gd name="adj1" fmla="val -42665"/>
              <a:gd name="adj2" fmla="val 40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charset="0"/>
                <a:ea typeface="ＭＳ Ｐゴシック" pitchFamily="34" charset="-128"/>
              </a:rPr>
              <a:t>tcpdump</a:t>
            </a:r>
            <a:r>
              <a:rPr lang="en-GB" sz="2000" dirty="0">
                <a:latin typeface="Arial" charset="0"/>
                <a:ea typeface="ＭＳ Ｐゴシック" pitchFamily="34" charset="-128"/>
              </a:rPr>
              <a:t> of all the interfaces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8" name="Speech Bubble: Rectangle with Corners Rounded 9">
            <a:extLst>
              <a:ext uri="{FF2B5EF4-FFF2-40B4-BE49-F238E27FC236}">
                <a16:creationId xmlns:a16="http://schemas.microsoft.com/office/drawing/2014/main" id="{C55D81BD-013D-4D50-AE8D-FDC6A7F3F74B}"/>
              </a:ext>
            </a:extLst>
          </p:cNvPr>
          <p:cNvSpPr/>
          <p:nvPr/>
        </p:nvSpPr>
        <p:spPr bwMode="auto">
          <a:xfrm>
            <a:off x="6871463" y="4651687"/>
            <a:ext cx="1950720" cy="862379"/>
          </a:xfrm>
          <a:prstGeom prst="wedgeRoundRectCallout">
            <a:avLst>
              <a:gd name="adj1" fmla="val -107118"/>
              <a:gd name="adj2" fmla="val -512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Only up to 10 minutes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9" name="Speech Bubble: Rectangle with Corners Rounded 9">
            <a:extLst>
              <a:ext uri="{FF2B5EF4-FFF2-40B4-BE49-F238E27FC236}">
                <a16:creationId xmlns:a16="http://schemas.microsoft.com/office/drawing/2014/main" id="{C55D81BD-013D-4D50-AE8D-FDC6A7F3F74B}"/>
              </a:ext>
            </a:extLst>
          </p:cNvPr>
          <p:cNvSpPr/>
          <p:nvPr/>
        </p:nvSpPr>
        <p:spPr bwMode="auto">
          <a:xfrm>
            <a:off x="7437119" y="5761394"/>
            <a:ext cx="1950720" cy="862379"/>
          </a:xfrm>
          <a:prstGeom prst="wedgeRoundRectCallout">
            <a:avLst>
              <a:gd name="adj1" fmla="val -187391"/>
              <a:gd name="adj2" fmla="val -887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Provides filtering</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9018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507" y="1190126"/>
            <a:ext cx="8150212" cy="3445572"/>
          </a:xfrm>
          <a:prstGeom prst="rect">
            <a:avLst/>
          </a:prstGeom>
        </p:spPr>
      </p:pic>
      <p:sp>
        <p:nvSpPr>
          <p:cNvPr id="3" name="Title 3">
            <a:extLst>
              <a:ext uri="{FF2B5EF4-FFF2-40B4-BE49-F238E27FC236}">
                <a16:creationId xmlns:a16="http://schemas.microsoft.com/office/drawing/2014/main" id="{5F045089-D4CD-443C-8A43-EF852E6EF646}"/>
              </a:ext>
            </a:extLst>
          </p:cNvPr>
          <p:cNvSpPr txBox="1">
            <a:spLocks/>
          </p:cNvSpPr>
          <p:nvPr/>
        </p:nvSpPr>
        <p:spPr>
          <a:xfrm>
            <a:off x="550506" y="27562"/>
            <a:ext cx="11124617"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RADIUS Erroring</a:t>
            </a:r>
          </a:p>
        </p:txBody>
      </p:sp>
      <p:pic>
        <p:nvPicPr>
          <p:cNvPr id="6" name="Picture 5"/>
          <p:cNvPicPr>
            <a:picLocks noChangeAspect="1"/>
          </p:cNvPicPr>
          <p:nvPr/>
        </p:nvPicPr>
        <p:blipFill>
          <a:blip r:embed="rId3"/>
          <a:stretch>
            <a:fillRect/>
          </a:stretch>
        </p:blipFill>
        <p:spPr>
          <a:xfrm>
            <a:off x="5663046" y="2926080"/>
            <a:ext cx="6132257" cy="3607540"/>
          </a:xfrm>
          <a:prstGeom prst="rect">
            <a:avLst/>
          </a:prstGeom>
          <a:effectLst>
            <a:outerShdw blurRad="63500" sx="102000" sy="102000" algn="ctr" rotWithShape="0">
              <a:prstClr val="black">
                <a:alpha val="40000"/>
              </a:prstClr>
            </a:outerShdw>
          </a:effectLst>
        </p:spPr>
      </p:pic>
      <p:sp>
        <p:nvSpPr>
          <p:cNvPr id="8" name="Speech Bubble: Rectangle with Corners Rounded 9">
            <a:extLst>
              <a:ext uri="{FF2B5EF4-FFF2-40B4-BE49-F238E27FC236}">
                <a16:creationId xmlns:a16="http://schemas.microsoft.com/office/drawing/2014/main" id="{C55D81BD-013D-4D50-AE8D-FDC6A7F3F74B}"/>
              </a:ext>
            </a:extLst>
          </p:cNvPr>
          <p:cNvSpPr/>
          <p:nvPr/>
        </p:nvSpPr>
        <p:spPr bwMode="auto">
          <a:xfrm>
            <a:off x="9008872" y="2603525"/>
            <a:ext cx="2478277" cy="1065952"/>
          </a:xfrm>
          <a:prstGeom prst="wedgeRoundRectCallout">
            <a:avLst>
              <a:gd name="adj1" fmla="val -40985"/>
              <a:gd name="adj2" fmla="val 28810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charset="0"/>
                <a:ea typeface="ＭＳ Ｐゴシック" pitchFamily="34" charset="-128"/>
              </a:rPr>
              <a:t>AccessTracker</a:t>
            </a:r>
            <a:r>
              <a:rPr lang="en-GB" sz="2000" dirty="0">
                <a:latin typeface="Arial" charset="0"/>
                <a:ea typeface="ＭＳ Ｐゴシック" pitchFamily="34" charset="-128"/>
              </a:rPr>
              <a:t> Event will have much more detail</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4" name="TextBox 3"/>
          <p:cNvSpPr txBox="1"/>
          <p:nvPr/>
        </p:nvSpPr>
        <p:spPr>
          <a:xfrm>
            <a:off x="965200" y="762000"/>
            <a:ext cx="5267276" cy="369332"/>
          </a:xfrm>
          <a:prstGeom prst="rect">
            <a:avLst/>
          </a:prstGeom>
          <a:noFill/>
        </p:spPr>
        <p:txBody>
          <a:bodyPr wrap="none" rtlCol="0">
            <a:spAutoFit/>
          </a:bodyPr>
          <a:lstStyle/>
          <a:p>
            <a:r>
              <a:rPr lang="en-GB" dirty="0" err="1">
                <a:solidFill>
                  <a:schemeClr val="bg1"/>
                </a:solidFill>
              </a:rPr>
              <a:t>AccessTracker</a:t>
            </a:r>
            <a:r>
              <a:rPr lang="en-GB" dirty="0">
                <a:solidFill>
                  <a:schemeClr val="bg1"/>
                </a:solidFill>
              </a:rPr>
              <a:t> event will typically have a Alert tab</a:t>
            </a:r>
            <a:endParaRPr lang="en-US" dirty="0">
              <a:solidFill>
                <a:schemeClr val="bg1"/>
              </a:solidFill>
            </a:endParaRPr>
          </a:p>
        </p:txBody>
      </p:sp>
      <p:cxnSp>
        <p:nvCxnSpPr>
          <p:cNvPr id="7" name="Straight Arrow Connector 6"/>
          <p:cNvCxnSpPr/>
          <p:nvPr/>
        </p:nvCxnSpPr>
        <p:spPr bwMode="auto">
          <a:xfrm flipH="1">
            <a:off x="4988560" y="2885440"/>
            <a:ext cx="416560" cy="0"/>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9" name="Speech Bubble: Rectangle with Corners Rounded 9">
            <a:extLst>
              <a:ext uri="{FF2B5EF4-FFF2-40B4-BE49-F238E27FC236}">
                <a16:creationId xmlns:a16="http://schemas.microsoft.com/office/drawing/2014/main" id="{C55D81BD-013D-4D50-AE8D-FDC6A7F3F74B}"/>
              </a:ext>
            </a:extLst>
          </p:cNvPr>
          <p:cNvSpPr/>
          <p:nvPr/>
        </p:nvSpPr>
        <p:spPr bwMode="auto">
          <a:xfrm>
            <a:off x="10064578" y="3805881"/>
            <a:ext cx="1859693" cy="1731244"/>
          </a:xfrm>
          <a:prstGeom prst="wedgeRoundRectCallout">
            <a:avLst>
              <a:gd name="adj1" fmla="val -40276"/>
              <a:gd name="adj2" fmla="val 9299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Records the </a:t>
            </a:r>
            <a:r>
              <a:rPr lang="en-GB" sz="2000" dirty="0" err="1">
                <a:latin typeface="Arial" charset="0"/>
                <a:ea typeface="ＭＳ Ｐゴシック" pitchFamily="34" charset="-128"/>
              </a:rPr>
              <a:t>config</a:t>
            </a:r>
            <a:r>
              <a:rPr lang="en-GB" sz="2000" dirty="0">
                <a:latin typeface="Arial" charset="0"/>
                <a:ea typeface="ＭＳ Ｐゴシック" pitchFamily="34" charset="-128"/>
              </a:rPr>
              <a:t>, event and debug information in a zip file</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0" name="Speech Bubble: Rectangle with Corners Rounded 9">
            <a:extLst>
              <a:ext uri="{FF2B5EF4-FFF2-40B4-BE49-F238E27FC236}">
                <a16:creationId xmlns:a16="http://schemas.microsoft.com/office/drawing/2014/main" id="{C55D81BD-013D-4D50-AE8D-FDC6A7F3F74B}"/>
              </a:ext>
            </a:extLst>
          </p:cNvPr>
          <p:cNvSpPr/>
          <p:nvPr/>
        </p:nvSpPr>
        <p:spPr bwMode="auto">
          <a:xfrm>
            <a:off x="8507821" y="765026"/>
            <a:ext cx="2914221" cy="1065952"/>
          </a:xfrm>
          <a:prstGeom prst="wedgeRoundRectCallout">
            <a:avLst>
              <a:gd name="adj1" fmla="val -69959"/>
              <a:gd name="adj2" fmla="val 16464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If Alert tab but </a:t>
            </a:r>
            <a:r>
              <a:rPr lang="en-GB" sz="2000" dirty="0" err="1">
                <a:latin typeface="Arial" charset="0"/>
                <a:ea typeface="ＭＳ Ｐゴシック" pitchFamily="34" charset="-128"/>
              </a:rPr>
              <a:t>LoginStatus</a:t>
            </a:r>
            <a:r>
              <a:rPr lang="en-GB" sz="2000" dirty="0">
                <a:latin typeface="Arial" charset="0"/>
                <a:ea typeface="ＭＳ Ｐゴシック" pitchFamily="34" charset="-128"/>
              </a:rPr>
              <a:t>=Accept – Only minor issue(s)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1" name="Speech Bubble: Rectangle with Corners Rounded 9">
            <a:extLst>
              <a:ext uri="{FF2B5EF4-FFF2-40B4-BE49-F238E27FC236}">
                <a16:creationId xmlns:a16="http://schemas.microsoft.com/office/drawing/2014/main" id="{C55D81BD-013D-4D50-AE8D-FDC6A7F3F74B}"/>
              </a:ext>
            </a:extLst>
          </p:cNvPr>
          <p:cNvSpPr/>
          <p:nvPr/>
        </p:nvSpPr>
        <p:spPr bwMode="auto">
          <a:xfrm>
            <a:off x="2721631" y="3854795"/>
            <a:ext cx="2313052" cy="1451919"/>
          </a:xfrm>
          <a:prstGeom prst="wedgeRoundRectCallout">
            <a:avLst>
              <a:gd name="adj1" fmla="val 25904"/>
              <a:gd name="adj2" fmla="val -80693"/>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solidFill>
                  <a:schemeClr val="bg1"/>
                </a:solidFill>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bg1"/>
                </a:solidFill>
                <a:effectLst/>
                <a:latin typeface="Arial" charset="0"/>
                <a:ea typeface="ＭＳ Ｐゴシック" pitchFamily="34" charset="-128"/>
              </a:rPr>
              <a:t>This significantly increase the load on</a:t>
            </a:r>
            <a:r>
              <a:rPr kumimoji="0" lang="en-GB" sz="2000" b="0" i="0" u="none" strike="noStrike" cap="none" normalizeH="0" dirty="0">
                <a:ln>
                  <a:noFill/>
                </a:ln>
                <a:solidFill>
                  <a:schemeClr val="bg1"/>
                </a:solidFill>
                <a:effectLst/>
                <a:latin typeface="Arial" charset="0"/>
                <a:ea typeface="ＭＳ Ｐゴシック" pitchFamily="34" charset="-128"/>
              </a:rPr>
              <a:t> ClearPass</a:t>
            </a:r>
            <a:endParaRPr kumimoji="0" lang="en-GB" sz="2000" b="0" i="0" u="none" strike="noStrike" cap="none" normalizeH="0" baseline="0" dirty="0">
              <a:ln>
                <a:noFill/>
              </a:ln>
              <a:solidFill>
                <a:schemeClr val="bg1"/>
              </a:solidFill>
              <a:effectLst/>
              <a:latin typeface="Arial" charset="0"/>
              <a:ea typeface="ＭＳ Ｐゴシック" pitchFamily="34" charset="-128"/>
            </a:endParaRPr>
          </a:p>
        </p:txBody>
      </p:sp>
      <p:sp>
        <p:nvSpPr>
          <p:cNvPr id="12" name="Speech Bubble: Rectangle with Corners Rounded 9">
            <a:extLst>
              <a:ext uri="{FF2B5EF4-FFF2-40B4-BE49-F238E27FC236}">
                <a16:creationId xmlns:a16="http://schemas.microsoft.com/office/drawing/2014/main" id="{C55D81BD-013D-4D50-AE8D-FDC6A7F3F74B}"/>
              </a:ext>
            </a:extLst>
          </p:cNvPr>
          <p:cNvSpPr/>
          <p:nvPr/>
        </p:nvSpPr>
        <p:spPr bwMode="auto">
          <a:xfrm>
            <a:off x="816701" y="5422981"/>
            <a:ext cx="4090579" cy="1065952"/>
          </a:xfrm>
          <a:prstGeom prst="wedgeRoundRectCallout">
            <a:avLst>
              <a:gd name="adj1" fmla="val -34938"/>
              <a:gd name="adj2" fmla="val 3692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Most common: Radius Server &amp;</a:t>
            </a:r>
          </a:p>
          <a:p>
            <a:pPr marL="0" marR="0" indent="0" algn="ctr" defTabSz="914400" rtl="0" eaLnBrk="0" fontAlgn="base" latinLnBrk="0" hangingPunct="0">
              <a:lnSpc>
                <a:spcPct val="100000"/>
              </a:lnSpc>
              <a:spcBef>
                <a:spcPct val="0"/>
              </a:spcBef>
              <a:spcAft>
                <a:spcPct val="0"/>
              </a:spcAft>
              <a:buClrTx/>
              <a:buSzTx/>
              <a:buFontTx/>
              <a:buNone/>
              <a:tabLst/>
            </a:pPr>
            <a:r>
              <a:rPr lang="en-GB" sz="2000" baseline="0" dirty="0" err="1">
                <a:latin typeface="Arial" charset="0"/>
                <a:ea typeface="ＭＳ Ｐゴシック" pitchFamily="34" charset="-128"/>
              </a:rPr>
              <a:t>Async</a:t>
            </a:r>
            <a:r>
              <a:rPr lang="en-GB" sz="2000" baseline="0" dirty="0">
                <a:latin typeface="Arial" charset="0"/>
                <a:ea typeface="ＭＳ Ｐゴシック" pitchFamily="34" charset="-128"/>
              </a:rPr>
              <a:t> network service – for profiling</a:t>
            </a:r>
            <a:r>
              <a:rPr lang="en-GB" sz="2000" dirty="0">
                <a:latin typeface="Arial" charset="0"/>
                <a:ea typeface="ＭＳ Ｐゴシック" pitchFamily="34" charset="-128"/>
              </a:rPr>
              <a:t> and context servers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76163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41896" y="1048272"/>
            <a:ext cx="5010407" cy="3422826"/>
          </a:xfrm>
          <a:prstGeom prst="rect">
            <a:avLst/>
          </a:prstGeom>
          <a:effectLst>
            <a:outerShdw blurRad="63500" sx="102000" sy="102000" algn="ctr" rotWithShape="0">
              <a:prstClr val="black">
                <a:alpha val="40000"/>
              </a:prstClr>
            </a:outerShdw>
          </a:effectLst>
        </p:spPr>
      </p:pic>
      <p:sp>
        <p:nvSpPr>
          <p:cNvPr id="3" name="Title 3">
            <a:extLst>
              <a:ext uri="{FF2B5EF4-FFF2-40B4-BE49-F238E27FC236}">
                <a16:creationId xmlns:a16="http://schemas.microsoft.com/office/drawing/2014/main" id="{5F045089-D4CD-443C-8A43-EF852E6EF646}"/>
              </a:ext>
            </a:extLst>
          </p:cNvPr>
          <p:cNvSpPr txBox="1">
            <a:spLocks/>
          </p:cNvSpPr>
          <p:nvPr/>
        </p:nvSpPr>
        <p:spPr>
          <a:xfrm>
            <a:off x="550507" y="27562"/>
            <a:ext cx="631626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All Logs</a:t>
            </a:r>
          </a:p>
        </p:txBody>
      </p:sp>
      <p:sp>
        <p:nvSpPr>
          <p:cNvPr id="8" name="Speech Bubble: Rectangle with Corners Rounded 9">
            <a:extLst>
              <a:ext uri="{FF2B5EF4-FFF2-40B4-BE49-F238E27FC236}">
                <a16:creationId xmlns:a16="http://schemas.microsoft.com/office/drawing/2014/main" id="{C55D81BD-013D-4D50-AE8D-FDC6A7F3F74B}"/>
              </a:ext>
            </a:extLst>
          </p:cNvPr>
          <p:cNvSpPr/>
          <p:nvPr/>
        </p:nvSpPr>
        <p:spPr bwMode="auto">
          <a:xfrm>
            <a:off x="3921216" y="4584628"/>
            <a:ext cx="2662174" cy="772281"/>
          </a:xfrm>
          <a:prstGeom prst="wedgeRoundRectCallout">
            <a:avLst>
              <a:gd name="adj1" fmla="val -30945"/>
              <a:gd name="adj2" fmla="val -130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Download </a:t>
            </a:r>
            <a:r>
              <a:rPr kumimoji="0" lang="en-GB" sz="2000" b="0" i="0" u="none" strike="noStrike" cap="none" normalizeH="0" baseline="0" dirty="0" err="1">
                <a:ln>
                  <a:noFill/>
                </a:ln>
                <a:solidFill>
                  <a:schemeClr val="tx1"/>
                </a:solidFill>
                <a:effectLst/>
                <a:latin typeface="Arial" charset="0"/>
                <a:ea typeface="ＭＳ Ｐゴシック" pitchFamily="34" charset="-128"/>
              </a:rPr>
              <a:t>gzip</a:t>
            </a:r>
            <a:r>
              <a:rPr kumimoji="0" lang="en-GB" sz="2000" b="0" i="0" u="none" strike="noStrike" cap="none" normalizeH="0" baseline="0" dirty="0">
                <a:ln>
                  <a:noFill/>
                </a:ln>
                <a:solidFill>
                  <a:schemeClr val="tx1"/>
                </a:solidFill>
                <a:effectLst/>
                <a:latin typeface="Arial" charset="0"/>
                <a:ea typeface="ＭＳ Ｐゴシック" pitchFamily="34" charset="-128"/>
              </a:rPr>
              <a:t>  file</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This will be big!</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pic>
        <p:nvPicPr>
          <p:cNvPr id="10" name="Picture 9"/>
          <p:cNvPicPr>
            <a:picLocks noChangeAspect="1"/>
          </p:cNvPicPr>
          <p:nvPr/>
        </p:nvPicPr>
        <p:blipFill>
          <a:blip r:embed="rId3"/>
          <a:stretch>
            <a:fillRect/>
          </a:stretch>
        </p:blipFill>
        <p:spPr>
          <a:xfrm>
            <a:off x="6866772" y="103973"/>
            <a:ext cx="4584936" cy="6477333"/>
          </a:xfrm>
          <a:prstGeom prst="rect">
            <a:avLst/>
          </a:prstGeom>
        </p:spPr>
      </p:pic>
      <p:sp>
        <p:nvSpPr>
          <p:cNvPr id="6" name="Speech Bubble: Rectangle with Corners Rounded 9">
            <a:extLst>
              <a:ext uri="{FF2B5EF4-FFF2-40B4-BE49-F238E27FC236}">
                <a16:creationId xmlns:a16="http://schemas.microsoft.com/office/drawing/2014/main" id="{C55D81BD-013D-4D50-AE8D-FDC6A7F3F74B}"/>
              </a:ext>
            </a:extLst>
          </p:cNvPr>
          <p:cNvSpPr/>
          <p:nvPr/>
        </p:nvSpPr>
        <p:spPr bwMode="auto">
          <a:xfrm>
            <a:off x="8481958" y="1266221"/>
            <a:ext cx="2662174" cy="772281"/>
          </a:xfrm>
          <a:prstGeom prst="wedgeRoundRectCallout">
            <a:avLst>
              <a:gd name="adj1" fmla="val -81322"/>
              <a:gd name="adj2" fmla="val -2230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Profiling and Context Server</a:t>
            </a:r>
            <a:r>
              <a:rPr kumimoji="0" lang="en-GB" sz="2000" b="0" i="0" u="none" strike="noStrike" cap="none" normalizeH="0" dirty="0">
                <a:ln>
                  <a:noFill/>
                </a:ln>
                <a:solidFill>
                  <a:schemeClr val="tx1"/>
                </a:solidFill>
                <a:effectLst/>
                <a:latin typeface="Arial" charset="0"/>
                <a:ea typeface="ＭＳ Ｐゴシック" pitchFamily="34" charset="-128"/>
              </a:rPr>
              <a:t> info</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7" name="Speech Bubble: Rectangle with Corners Rounded 9">
            <a:extLst>
              <a:ext uri="{FF2B5EF4-FFF2-40B4-BE49-F238E27FC236}">
                <a16:creationId xmlns:a16="http://schemas.microsoft.com/office/drawing/2014/main" id="{C55D81BD-013D-4D50-AE8D-FDC6A7F3F74B}"/>
              </a:ext>
            </a:extLst>
          </p:cNvPr>
          <p:cNvSpPr/>
          <p:nvPr/>
        </p:nvSpPr>
        <p:spPr bwMode="auto">
          <a:xfrm>
            <a:off x="8481958" y="5356909"/>
            <a:ext cx="2662174" cy="772281"/>
          </a:xfrm>
          <a:prstGeom prst="wedgeRoundRectCallout">
            <a:avLst>
              <a:gd name="adj1" fmla="val -67583"/>
              <a:gd name="adj2" fmla="val 3952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RADIUS</a:t>
            </a:r>
            <a:r>
              <a:rPr kumimoji="0" lang="en-GB" sz="2000" b="0" i="0" u="none" strike="noStrike" cap="none" normalizeH="0" dirty="0">
                <a:ln>
                  <a:noFill/>
                </a:ln>
                <a:solidFill>
                  <a:schemeClr val="tx1"/>
                </a:solidFill>
                <a:effectLst/>
                <a:latin typeface="Arial" charset="0"/>
                <a:ea typeface="ＭＳ Ｐゴシック" pitchFamily="34" charset="-128"/>
              </a:rPr>
              <a:t> details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503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2386358" y="667174"/>
            <a:ext cx="699187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Aruba Switch </a:t>
            </a:r>
          </a:p>
          <a:p>
            <a:pPr algn="ctr" defTabSz="914363"/>
            <a:r>
              <a:rPr lang="en-US" sz="3751" kern="0" dirty="0">
                <a:solidFill>
                  <a:srgbClr val="FFFFFF"/>
                </a:solidFill>
              </a:rPr>
              <a:t>Traditional VSA v DUR</a:t>
            </a:r>
            <a:endParaRPr lang="en-US" sz="3751" kern="0" dirty="0"/>
          </a:p>
        </p:txBody>
      </p:sp>
      <p:sp>
        <p:nvSpPr>
          <p:cNvPr id="17" name="Rounded Rectangle 14">
            <a:extLst>
              <a:ext uri="{FF2B5EF4-FFF2-40B4-BE49-F238E27FC236}">
                <a16:creationId xmlns:a16="http://schemas.microsoft.com/office/drawing/2014/main" id="{EB1D64A7-A5BA-4F54-ABF6-78F1E3D77875}"/>
              </a:ext>
            </a:extLst>
          </p:cNvPr>
          <p:cNvSpPr/>
          <p:nvPr/>
        </p:nvSpPr>
        <p:spPr>
          <a:xfrm>
            <a:off x="891539" y="1714499"/>
            <a:ext cx="9981508" cy="4760945"/>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US" sz="3600" b="1" dirty="0">
                <a:solidFill>
                  <a:srgbClr val="FFFFFF"/>
                </a:solidFill>
                <a:cs typeface="Arial" panose="020B0604020202020204" pitchFamily="34" charset="0"/>
              </a:rPr>
              <a:t>If using traditional mode</a:t>
            </a:r>
          </a:p>
          <a:p>
            <a:pPr marL="914400" lvl="1" indent="-457200" defTabSz="914363">
              <a:lnSpc>
                <a:spcPct val="90000"/>
              </a:lnSpc>
              <a:buFont typeface="Arial" panose="020B0604020202020204" pitchFamily="34" charset="0"/>
              <a:buChar char="•"/>
            </a:pPr>
            <a:r>
              <a:rPr lang="en-GB" sz="3200" b="1" dirty="0">
                <a:solidFill>
                  <a:srgbClr val="FFFFFF"/>
                </a:solidFill>
                <a:cs typeface="Arial" panose="020B0604020202020204" pitchFamily="34" charset="0"/>
              </a:rPr>
              <a:t>Don’t use order and priority</a:t>
            </a:r>
          </a:p>
          <a:p>
            <a:pPr marL="1371600" lvl="2" indent="-457200" defTabSz="914363">
              <a:lnSpc>
                <a:spcPct val="90000"/>
              </a:lnSpc>
              <a:buFont typeface="Arial" panose="020B0604020202020204" pitchFamily="34" charset="0"/>
              <a:buChar char="•"/>
            </a:pPr>
            <a:r>
              <a:rPr lang="en-GB" sz="2800" b="1" dirty="0">
                <a:solidFill>
                  <a:srgbClr val="FFFFFF"/>
                </a:solidFill>
                <a:cs typeface="Arial" panose="020B0604020202020204" pitchFamily="34" charset="0"/>
              </a:rPr>
              <a:t>No Failed 802.1X VLAN</a:t>
            </a:r>
          </a:p>
        </p:txBody>
      </p:sp>
    </p:spTree>
    <p:extLst>
      <p:ext uri="{BB962C8B-B14F-4D97-AF65-F5344CB8AC3E}">
        <p14:creationId xmlns:p14="http://schemas.microsoft.com/office/powerpoint/2010/main" val="63971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bwMode="auto">
          <a:xfrm>
            <a:off x="10902751" y="1996509"/>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42" name="TextBox 41"/>
          <p:cNvSpPr txBox="1"/>
          <p:nvPr/>
        </p:nvSpPr>
        <p:spPr>
          <a:xfrm>
            <a:off x="9618260" y="1030294"/>
            <a:ext cx="561051" cy="369332"/>
          </a:xfrm>
          <a:prstGeom prst="rect">
            <a:avLst/>
          </a:prstGeom>
          <a:noFill/>
        </p:spPr>
        <p:txBody>
          <a:bodyPr wrap="none" rtlCol="0">
            <a:spAutoFit/>
          </a:bodyPr>
          <a:lstStyle/>
          <a:p>
            <a:r>
              <a:rPr lang="en-GB" dirty="0">
                <a:solidFill>
                  <a:schemeClr val="bg1"/>
                </a:solidFill>
              </a:rPr>
              <a:t>Yes</a:t>
            </a:r>
            <a:endParaRPr lang="en-US" dirty="0">
              <a:solidFill>
                <a:schemeClr val="bg1"/>
              </a:solidFill>
            </a:endParaRPr>
          </a:p>
        </p:txBody>
      </p:sp>
      <p:sp>
        <p:nvSpPr>
          <p:cNvPr id="51" name="Title 3">
            <a:extLst>
              <a:ext uri="{FF2B5EF4-FFF2-40B4-BE49-F238E27FC236}">
                <a16:creationId xmlns:a16="http://schemas.microsoft.com/office/drawing/2014/main" id="{BB473230-8704-004D-9002-7BD651D3C96E}"/>
              </a:ext>
            </a:extLst>
          </p:cNvPr>
          <p:cNvSpPr txBox="1">
            <a:spLocks/>
          </p:cNvSpPr>
          <p:nvPr/>
        </p:nvSpPr>
        <p:spPr>
          <a:xfrm>
            <a:off x="473093" y="322729"/>
            <a:ext cx="7156157" cy="167881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defTabSz="914363"/>
            <a:r>
              <a:rPr lang="en-GB" sz="3751" kern="0" dirty="0"/>
              <a:t>Typical Aruba switch handling authentications - 1</a:t>
            </a:r>
            <a:endParaRPr lang="en-US" sz="3751" kern="0" dirty="0"/>
          </a:p>
        </p:txBody>
      </p:sp>
      <p:sp>
        <p:nvSpPr>
          <p:cNvPr id="9" name="Flowchart: Alternate Process 8"/>
          <p:cNvSpPr/>
          <p:nvPr/>
        </p:nvSpPr>
        <p:spPr bwMode="auto">
          <a:xfrm>
            <a:off x="9254339" y="342155"/>
            <a:ext cx="1800778" cy="678994"/>
          </a:xfrm>
          <a:prstGeom prst="flowChartAlternate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Incoming Authentication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80" name="Straight Arrow Connector 79"/>
          <p:cNvCxnSpPr>
            <a:endCxn id="136" idx="0"/>
          </p:cNvCxnSpPr>
          <p:nvPr/>
        </p:nvCxnSpPr>
        <p:spPr bwMode="auto">
          <a:xfrm>
            <a:off x="10158697" y="1059413"/>
            <a:ext cx="877" cy="39161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06" name="Straight Arrow Connector 105"/>
          <p:cNvCxnSpPr/>
          <p:nvPr/>
        </p:nvCxnSpPr>
        <p:spPr bwMode="auto">
          <a:xfrm flipV="1">
            <a:off x="10899912" y="4857043"/>
            <a:ext cx="458085" cy="474"/>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grpSp>
        <p:nvGrpSpPr>
          <p:cNvPr id="135" name="Group 134"/>
          <p:cNvGrpSpPr/>
          <p:nvPr/>
        </p:nvGrpSpPr>
        <p:grpSpPr>
          <a:xfrm>
            <a:off x="9329254" y="1451024"/>
            <a:ext cx="1660640" cy="1096104"/>
            <a:chOff x="4212237" y="1379094"/>
            <a:chExt cx="1660640" cy="1096104"/>
          </a:xfrm>
        </p:grpSpPr>
        <p:sp>
          <p:nvSpPr>
            <p:cNvPr id="136" name="Flowchart: Decision 135"/>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137" name="TextBox 136"/>
            <p:cNvSpPr txBox="1"/>
            <p:nvPr/>
          </p:nvSpPr>
          <p:spPr>
            <a:xfrm>
              <a:off x="4431657" y="1752970"/>
              <a:ext cx="1221809" cy="338554"/>
            </a:xfrm>
            <a:prstGeom prst="rect">
              <a:avLst/>
            </a:prstGeom>
            <a:noFill/>
          </p:spPr>
          <p:txBody>
            <a:bodyPr wrap="none" rtlCol="0">
              <a:spAutoFit/>
            </a:bodyPr>
            <a:lstStyle/>
            <a:p>
              <a:pPr algn="ctr"/>
              <a:r>
                <a:rPr lang="en-GB" sz="1600" dirty="0" err="1"/>
                <a:t>OpenAuth</a:t>
              </a:r>
              <a:r>
                <a:rPr lang="en-GB" sz="1600" dirty="0"/>
                <a:t>?</a:t>
              </a:r>
            </a:p>
          </p:txBody>
        </p:sp>
      </p:grpSp>
      <p:grpSp>
        <p:nvGrpSpPr>
          <p:cNvPr id="139" name="Group 138"/>
          <p:cNvGrpSpPr/>
          <p:nvPr/>
        </p:nvGrpSpPr>
        <p:grpSpPr>
          <a:xfrm>
            <a:off x="9323817" y="3004567"/>
            <a:ext cx="1660640" cy="1096104"/>
            <a:chOff x="4212237" y="1379094"/>
            <a:chExt cx="1660640" cy="1096104"/>
          </a:xfrm>
        </p:grpSpPr>
        <p:sp>
          <p:nvSpPr>
            <p:cNvPr id="140" name="Flowchart: Decision 139"/>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141" name="TextBox 140"/>
            <p:cNvSpPr txBox="1"/>
            <p:nvPr/>
          </p:nvSpPr>
          <p:spPr>
            <a:xfrm>
              <a:off x="4459711" y="1528120"/>
              <a:ext cx="1165704" cy="830997"/>
            </a:xfrm>
            <a:prstGeom prst="rect">
              <a:avLst/>
            </a:prstGeom>
            <a:noFill/>
          </p:spPr>
          <p:txBody>
            <a:bodyPr wrap="none" rtlCol="0">
              <a:spAutoFit/>
            </a:bodyPr>
            <a:lstStyle/>
            <a:p>
              <a:pPr algn="ctr"/>
              <a:r>
                <a:rPr lang="en-GB" sz="1600" dirty="0"/>
                <a:t>Apply </a:t>
              </a:r>
            </a:p>
            <a:p>
              <a:pPr algn="ctr"/>
              <a:r>
                <a:rPr lang="en-GB" sz="1600" dirty="0" err="1"/>
                <a:t>OpenAuth</a:t>
              </a:r>
              <a:r>
                <a:rPr lang="en-GB" sz="1600" dirty="0"/>
                <a:t> </a:t>
              </a:r>
            </a:p>
            <a:p>
              <a:pPr algn="ctr"/>
              <a:r>
                <a:rPr lang="en-GB" sz="1600" dirty="0"/>
                <a:t>role</a:t>
              </a:r>
            </a:p>
          </p:txBody>
        </p:sp>
      </p:grpSp>
      <p:cxnSp>
        <p:nvCxnSpPr>
          <p:cNvPr id="142" name="Straight Arrow Connector 141"/>
          <p:cNvCxnSpPr/>
          <p:nvPr/>
        </p:nvCxnSpPr>
        <p:spPr bwMode="auto">
          <a:xfrm>
            <a:off x="10159044" y="2558950"/>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43" name="Rounded Rectangle 142"/>
          <p:cNvSpPr/>
          <p:nvPr/>
        </p:nvSpPr>
        <p:spPr bwMode="auto">
          <a:xfrm>
            <a:off x="9397831" y="4546288"/>
            <a:ext cx="1504920" cy="63527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Start RADIUS </a:t>
            </a:r>
            <a:r>
              <a:rPr lang="en-GB" sz="1600" dirty="0" err="1">
                <a:latin typeface="Arial" charset="0"/>
                <a:ea typeface="ＭＳ Ｐゴシック" pitchFamily="34" charset="-128"/>
              </a:rPr>
              <a:t>Auth</a:t>
            </a:r>
            <a:endParaRPr lang="en-US" sz="1600" dirty="0">
              <a:latin typeface="Arial" charset="0"/>
              <a:ea typeface="ＭＳ Ｐゴシック" pitchFamily="34" charset="-128"/>
            </a:endParaRPr>
          </a:p>
        </p:txBody>
      </p:sp>
      <p:cxnSp>
        <p:nvCxnSpPr>
          <p:cNvPr id="144" name="Straight Arrow Connector 143"/>
          <p:cNvCxnSpPr/>
          <p:nvPr/>
        </p:nvCxnSpPr>
        <p:spPr bwMode="auto">
          <a:xfrm>
            <a:off x="10150291" y="4100671"/>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51" name="Straight Arrow Connector 150"/>
          <p:cNvCxnSpPr>
            <a:stCxn id="157" idx="3"/>
            <a:endCxn id="153" idx="1"/>
          </p:cNvCxnSpPr>
          <p:nvPr/>
        </p:nvCxnSpPr>
        <p:spPr bwMode="auto">
          <a:xfrm flipV="1">
            <a:off x="6869715" y="4880480"/>
            <a:ext cx="458085" cy="136"/>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grpSp>
        <p:nvGrpSpPr>
          <p:cNvPr id="152" name="Group 151"/>
          <p:cNvGrpSpPr/>
          <p:nvPr/>
        </p:nvGrpSpPr>
        <p:grpSpPr>
          <a:xfrm>
            <a:off x="7327800" y="4332428"/>
            <a:ext cx="1660640" cy="1096104"/>
            <a:chOff x="4212237" y="1379094"/>
            <a:chExt cx="1660640" cy="1096104"/>
          </a:xfrm>
        </p:grpSpPr>
        <p:sp>
          <p:nvSpPr>
            <p:cNvPr id="153" name="Flowchart: Decision 152"/>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154" name="TextBox 153"/>
            <p:cNvSpPr txBox="1"/>
            <p:nvPr/>
          </p:nvSpPr>
          <p:spPr>
            <a:xfrm>
              <a:off x="4443683" y="1618497"/>
              <a:ext cx="1197764" cy="584775"/>
            </a:xfrm>
            <a:prstGeom prst="rect">
              <a:avLst/>
            </a:prstGeom>
            <a:noFill/>
          </p:spPr>
          <p:txBody>
            <a:bodyPr wrap="none" rtlCol="0">
              <a:spAutoFit/>
            </a:bodyPr>
            <a:lstStyle/>
            <a:p>
              <a:pPr algn="ctr"/>
              <a:r>
                <a:rPr lang="en-GB" sz="1600" dirty="0"/>
                <a:t>RADIUS</a:t>
              </a:r>
            </a:p>
            <a:p>
              <a:pPr algn="ctr"/>
              <a:r>
                <a:rPr lang="en-GB" sz="1600" dirty="0"/>
                <a:t>reachable?</a:t>
              </a:r>
            </a:p>
          </p:txBody>
        </p:sp>
      </p:grpSp>
      <p:cxnSp>
        <p:nvCxnSpPr>
          <p:cNvPr id="155" name="Straight Arrow Connector 154"/>
          <p:cNvCxnSpPr>
            <a:stCxn id="153" idx="2"/>
            <a:endCxn id="165" idx="0"/>
          </p:cNvCxnSpPr>
          <p:nvPr/>
        </p:nvCxnSpPr>
        <p:spPr bwMode="auto">
          <a:xfrm>
            <a:off x="8158120" y="5428532"/>
            <a:ext cx="13339" cy="36574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grpSp>
        <p:nvGrpSpPr>
          <p:cNvPr id="156" name="Group 155"/>
          <p:cNvGrpSpPr/>
          <p:nvPr/>
        </p:nvGrpSpPr>
        <p:grpSpPr>
          <a:xfrm>
            <a:off x="5209075" y="4332564"/>
            <a:ext cx="1660640" cy="1096104"/>
            <a:chOff x="4212237" y="1379094"/>
            <a:chExt cx="1660640" cy="1096104"/>
          </a:xfrm>
        </p:grpSpPr>
        <p:sp>
          <p:nvSpPr>
            <p:cNvPr id="157" name="Flowchart: Decision 156"/>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158" name="TextBox 157"/>
            <p:cNvSpPr txBox="1"/>
            <p:nvPr/>
          </p:nvSpPr>
          <p:spPr>
            <a:xfrm>
              <a:off x="4556695" y="1618497"/>
              <a:ext cx="971740" cy="584775"/>
            </a:xfrm>
            <a:prstGeom prst="rect">
              <a:avLst/>
            </a:prstGeom>
            <a:noFill/>
          </p:spPr>
          <p:txBody>
            <a:bodyPr wrap="none" rtlCol="0">
              <a:spAutoFit/>
            </a:bodyPr>
            <a:lstStyle/>
            <a:p>
              <a:pPr algn="ctr"/>
              <a:r>
                <a:rPr lang="en-GB" sz="1600" dirty="0"/>
                <a:t>Tried all </a:t>
              </a:r>
            </a:p>
            <a:p>
              <a:pPr algn="ctr"/>
              <a:r>
                <a:rPr lang="en-GB" sz="1600" dirty="0"/>
                <a:t>servers?</a:t>
              </a:r>
            </a:p>
          </p:txBody>
        </p:sp>
      </p:grpSp>
      <p:sp>
        <p:nvSpPr>
          <p:cNvPr id="160" name="TextBox 159"/>
          <p:cNvSpPr txBox="1"/>
          <p:nvPr/>
        </p:nvSpPr>
        <p:spPr>
          <a:xfrm>
            <a:off x="4694359" y="4493606"/>
            <a:ext cx="561051" cy="369332"/>
          </a:xfrm>
          <a:prstGeom prst="rect">
            <a:avLst/>
          </a:prstGeom>
          <a:noFill/>
        </p:spPr>
        <p:txBody>
          <a:bodyPr wrap="none" rtlCol="0">
            <a:spAutoFit/>
          </a:bodyPr>
          <a:lstStyle/>
          <a:p>
            <a:r>
              <a:rPr lang="en-GB" dirty="0">
                <a:solidFill>
                  <a:schemeClr val="bg1"/>
                </a:solidFill>
              </a:rPr>
              <a:t>Yes</a:t>
            </a:r>
            <a:endParaRPr lang="en-US" dirty="0">
              <a:solidFill>
                <a:schemeClr val="bg1"/>
              </a:solidFill>
            </a:endParaRPr>
          </a:p>
        </p:txBody>
      </p:sp>
      <p:sp>
        <p:nvSpPr>
          <p:cNvPr id="161" name="TextBox 160"/>
          <p:cNvSpPr txBox="1"/>
          <p:nvPr/>
        </p:nvSpPr>
        <p:spPr>
          <a:xfrm>
            <a:off x="8144704" y="5377871"/>
            <a:ext cx="561051" cy="369332"/>
          </a:xfrm>
          <a:prstGeom prst="rect">
            <a:avLst/>
          </a:prstGeom>
          <a:noFill/>
        </p:spPr>
        <p:txBody>
          <a:bodyPr wrap="none" rtlCol="0">
            <a:spAutoFit/>
          </a:bodyPr>
          <a:lstStyle/>
          <a:p>
            <a:r>
              <a:rPr lang="en-GB" dirty="0">
                <a:solidFill>
                  <a:schemeClr val="bg1"/>
                </a:solidFill>
              </a:rPr>
              <a:t>Yes</a:t>
            </a:r>
            <a:endParaRPr lang="en-US" dirty="0">
              <a:solidFill>
                <a:schemeClr val="bg1"/>
              </a:solidFill>
            </a:endParaRPr>
          </a:p>
        </p:txBody>
      </p:sp>
      <p:cxnSp>
        <p:nvCxnSpPr>
          <p:cNvPr id="162" name="Straight Arrow Connector 161"/>
          <p:cNvCxnSpPr/>
          <p:nvPr/>
        </p:nvCxnSpPr>
        <p:spPr bwMode="auto">
          <a:xfrm>
            <a:off x="6055812" y="3866879"/>
            <a:ext cx="2094933"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63" name="TextBox 162"/>
          <p:cNvSpPr txBox="1"/>
          <p:nvPr/>
        </p:nvSpPr>
        <p:spPr>
          <a:xfrm>
            <a:off x="6034334" y="3994386"/>
            <a:ext cx="479618" cy="369332"/>
          </a:xfrm>
          <a:prstGeom prst="rect">
            <a:avLst/>
          </a:prstGeom>
          <a:noFill/>
        </p:spPr>
        <p:txBody>
          <a:bodyPr wrap="none" rtlCol="0">
            <a:spAutoFit/>
          </a:bodyPr>
          <a:lstStyle/>
          <a:p>
            <a:r>
              <a:rPr lang="en-GB" dirty="0">
                <a:solidFill>
                  <a:schemeClr val="bg1"/>
                </a:solidFill>
              </a:rPr>
              <a:t>No</a:t>
            </a:r>
            <a:endParaRPr lang="en-US" dirty="0">
              <a:solidFill>
                <a:schemeClr val="bg1"/>
              </a:solidFill>
            </a:endParaRPr>
          </a:p>
        </p:txBody>
      </p:sp>
      <p:sp>
        <p:nvSpPr>
          <p:cNvPr id="164" name="Rounded Rectangle 163"/>
          <p:cNvSpPr/>
          <p:nvPr/>
        </p:nvSpPr>
        <p:spPr bwMode="auto">
          <a:xfrm>
            <a:off x="1121435" y="4590909"/>
            <a:ext cx="1504920" cy="63527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Critical VLAN</a:t>
            </a:r>
            <a:endParaRPr lang="en-US" sz="1600" dirty="0">
              <a:latin typeface="Arial" charset="0"/>
              <a:ea typeface="ＭＳ Ｐゴシック" pitchFamily="34" charset="-128"/>
            </a:endParaRPr>
          </a:p>
        </p:txBody>
      </p:sp>
      <p:sp>
        <p:nvSpPr>
          <p:cNvPr id="165" name="Oval 164"/>
          <p:cNvSpPr/>
          <p:nvPr/>
        </p:nvSpPr>
        <p:spPr bwMode="auto">
          <a:xfrm>
            <a:off x="7408268" y="5794273"/>
            <a:ext cx="1526382" cy="67065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Process </a:t>
            </a:r>
            <a:r>
              <a:rPr kumimoji="0" lang="en-GB" sz="1600" b="0" i="0" u="none" strike="noStrike" cap="none" normalizeH="0" baseline="0" dirty="0" err="1">
                <a:ln>
                  <a:noFill/>
                </a:ln>
                <a:solidFill>
                  <a:schemeClr val="tx1"/>
                </a:solidFill>
                <a:effectLst/>
                <a:latin typeface="Arial" charset="0"/>
                <a:ea typeface="ＭＳ Ｐゴシック" pitchFamily="34" charset="-128"/>
              </a:rPr>
              <a:t>Auth</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cxnSp>
        <p:nvCxnSpPr>
          <p:cNvPr id="166" name="Straight Arrow Connector 165"/>
          <p:cNvCxnSpPr/>
          <p:nvPr/>
        </p:nvCxnSpPr>
        <p:spPr bwMode="auto">
          <a:xfrm>
            <a:off x="6055812" y="3856521"/>
            <a:ext cx="0" cy="464695"/>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sp>
        <p:nvSpPr>
          <p:cNvPr id="167" name="TextBox 166"/>
          <p:cNvSpPr txBox="1"/>
          <p:nvPr/>
        </p:nvSpPr>
        <p:spPr>
          <a:xfrm>
            <a:off x="6885618" y="4509431"/>
            <a:ext cx="479618" cy="369332"/>
          </a:xfrm>
          <a:prstGeom prst="rect">
            <a:avLst/>
          </a:prstGeom>
          <a:noFill/>
        </p:spPr>
        <p:txBody>
          <a:bodyPr wrap="none" rtlCol="0">
            <a:spAutoFit/>
          </a:bodyPr>
          <a:lstStyle/>
          <a:p>
            <a:r>
              <a:rPr lang="en-GB" dirty="0">
                <a:solidFill>
                  <a:schemeClr val="bg1"/>
                </a:solidFill>
              </a:rPr>
              <a:t>No</a:t>
            </a:r>
            <a:endParaRPr lang="en-US" dirty="0">
              <a:solidFill>
                <a:schemeClr val="bg1"/>
              </a:solidFill>
            </a:endParaRPr>
          </a:p>
        </p:txBody>
      </p:sp>
      <p:cxnSp>
        <p:nvCxnSpPr>
          <p:cNvPr id="168" name="Straight Arrow Connector 167"/>
          <p:cNvCxnSpPr/>
          <p:nvPr/>
        </p:nvCxnSpPr>
        <p:spPr bwMode="auto">
          <a:xfrm flipH="1">
            <a:off x="11378470" y="1991503"/>
            <a:ext cx="19638" cy="288726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72" name="TextBox 171"/>
          <p:cNvSpPr txBox="1"/>
          <p:nvPr/>
        </p:nvSpPr>
        <p:spPr>
          <a:xfrm>
            <a:off x="10916888" y="1654321"/>
            <a:ext cx="479618" cy="369332"/>
          </a:xfrm>
          <a:prstGeom prst="rect">
            <a:avLst/>
          </a:prstGeom>
          <a:noFill/>
        </p:spPr>
        <p:txBody>
          <a:bodyPr wrap="none" rtlCol="0">
            <a:spAutoFit/>
          </a:bodyPr>
          <a:lstStyle/>
          <a:p>
            <a:r>
              <a:rPr lang="en-GB" dirty="0">
                <a:solidFill>
                  <a:schemeClr val="bg1"/>
                </a:solidFill>
              </a:rPr>
              <a:t>No</a:t>
            </a:r>
            <a:endParaRPr lang="en-US" dirty="0">
              <a:solidFill>
                <a:schemeClr val="bg1"/>
              </a:solidFill>
            </a:endParaRPr>
          </a:p>
        </p:txBody>
      </p:sp>
      <p:sp>
        <p:nvSpPr>
          <p:cNvPr id="174" name="TextBox 173"/>
          <p:cNvSpPr txBox="1"/>
          <p:nvPr/>
        </p:nvSpPr>
        <p:spPr>
          <a:xfrm>
            <a:off x="9519213" y="2547128"/>
            <a:ext cx="561051" cy="369332"/>
          </a:xfrm>
          <a:prstGeom prst="rect">
            <a:avLst/>
          </a:prstGeom>
          <a:noFill/>
        </p:spPr>
        <p:txBody>
          <a:bodyPr wrap="none" rtlCol="0">
            <a:spAutoFit/>
          </a:bodyPr>
          <a:lstStyle/>
          <a:p>
            <a:r>
              <a:rPr lang="en-GB" dirty="0">
                <a:solidFill>
                  <a:schemeClr val="bg1"/>
                </a:solidFill>
              </a:rPr>
              <a:t>Yes</a:t>
            </a:r>
            <a:endParaRPr lang="en-US" dirty="0">
              <a:solidFill>
                <a:schemeClr val="bg1"/>
              </a:solidFill>
            </a:endParaRPr>
          </a:p>
        </p:txBody>
      </p:sp>
      <p:sp>
        <p:nvSpPr>
          <p:cNvPr id="2" name="Rounded Rectangular Callout 1"/>
          <p:cNvSpPr/>
          <p:nvPr/>
        </p:nvSpPr>
        <p:spPr bwMode="auto">
          <a:xfrm>
            <a:off x="6694206" y="1242829"/>
            <a:ext cx="2151088" cy="1030446"/>
          </a:xfrm>
          <a:prstGeom prst="wedgeRoundRectCallout">
            <a:avLst>
              <a:gd name="adj1" fmla="val 74700"/>
              <a:gd name="adj2" fmla="val -99101"/>
              <a:gd name="adj3" fmla="val 16667"/>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Default</a:t>
            </a:r>
            <a:r>
              <a:rPr kumimoji="0" lang="en-GB" b="0" i="0" u="none" strike="noStrike" cap="none" normalizeH="0" dirty="0">
                <a:ln>
                  <a:noFill/>
                </a:ln>
                <a:solidFill>
                  <a:schemeClr val="bg1"/>
                </a:solidFill>
                <a:effectLst/>
                <a:latin typeface="Arial" charset="0"/>
                <a:ea typeface="ＭＳ Ｐゴシック" pitchFamily="34" charset="-128"/>
              </a:rPr>
              <a:t> 802.1X &amp; MAC-</a:t>
            </a:r>
            <a:r>
              <a:rPr kumimoji="0" lang="en-GB" b="0" i="0" u="none" strike="noStrike" cap="none" normalizeH="0" dirty="0" err="1">
                <a:ln>
                  <a:noFill/>
                </a:ln>
                <a:solidFill>
                  <a:schemeClr val="bg1"/>
                </a:solidFill>
                <a:effectLst/>
                <a:latin typeface="Arial" charset="0"/>
                <a:ea typeface="ＭＳ Ｐゴシック" pitchFamily="34" charset="-128"/>
              </a:rPr>
              <a:t>Auth</a:t>
            </a:r>
            <a:r>
              <a:rPr kumimoji="0" lang="en-GB" b="0" i="0" u="none" strike="noStrike" cap="none" normalizeH="0" dirty="0">
                <a:ln>
                  <a:noFill/>
                </a:ln>
                <a:solidFill>
                  <a:schemeClr val="bg1"/>
                </a:solidFill>
                <a:effectLst/>
                <a:latin typeface="Arial" charset="0"/>
                <a:ea typeface="ＭＳ Ｐゴシック" pitchFamily="34" charset="-128"/>
              </a:rPr>
              <a:t> come ou</a:t>
            </a:r>
            <a:r>
              <a:rPr lang="en-GB" dirty="0">
                <a:solidFill>
                  <a:schemeClr val="bg1"/>
                </a:solidFill>
                <a:latin typeface="Arial" charset="0"/>
                <a:ea typeface="ＭＳ Ｐゴシック" pitchFamily="34" charset="-128"/>
              </a:rPr>
              <a:t>t at same time</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
        <p:nvSpPr>
          <p:cNvPr id="176" name="Rounded Rectangular Callout 175"/>
          <p:cNvSpPr/>
          <p:nvPr/>
        </p:nvSpPr>
        <p:spPr bwMode="auto">
          <a:xfrm>
            <a:off x="4022987" y="1894518"/>
            <a:ext cx="2151088" cy="1256778"/>
          </a:xfrm>
          <a:prstGeom prst="wedgeRoundRectCallout">
            <a:avLst>
              <a:gd name="adj1" fmla="val 79284"/>
              <a:gd name="adj2" fmla="val -48230"/>
              <a:gd name="adj3" fmla="val 16667"/>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Use </a:t>
            </a:r>
            <a:r>
              <a:rPr lang="en-GB" dirty="0" err="1">
                <a:solidFill>
                  <a:schemeClr val="bg1"/>
                </a:solidFill>
                <a:latin typeface="Arial" charset="0"/>
                <a:ea typeface="ＭＳ Ｐゴシック" pitchFamily="34" charset="-128"/>
              </a:rPr>
              <a:t>auth</a:t>
            </a:r>
            <a:r>
              <a:rPr lang="en-GB" dirty="0">
                <a:solidFill>
                  <a:schemeClr val="bg1"/>
                </a:solidFill>
                <a:latin typeface="Arial" charset="0"/>
                <a:ea typeface="ＭＳ Ｐゴシック" pitchFamily="34" charset="-128"/>
              </a:rPr>
              <a:t>-order and priority to change this behaviour</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cxnSp>
        <p:nvCxnSpPr>
          <p:cNvPr id="177" name="Straight Arrow Connector 176"/>
          <p:cNvCxnSpPr/>
          <p:nvPr/>
        </p:nvCxnSpPr>
        <p:spPr bwMode="auto">
          <a:xfrm>
            <a:off x="8149826" y="3856520"/>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78" name="Straight Arrow Connector 177"/>
          <p:cNvCxnSpPr/>
          <p:nvPr/>
        </p:nvCxnSpPr>
        <p:spPr bwMode="auto">
          <a:xfrm flipV="1">
            <a:off x="8951694" y="4879354"/>
            <a:ext cx="458085" cy="136"/>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sp>
        <p:nvSpPr>
          <p:cNvPr id="179" name="Rounded Rectangular Callout 178"/>
          <p:cNvSpPr/>
          <p:nvPr/>
        </p:nvSpPr>
        <p:spPr bwMode="auto">
          <a:xfrm>
            <a:off x="6771100" y="2915826"/>
            <a:ext cx="2151088" cy="771024"/>
          </a:xfrm>
          <a:prstGeom prst="wedgeRoundRectCallout">
            <a:avLst>
              <a:gd name="adj1" fmla="val 77617"/>
              <a:gd name="adj2" fmla="val 33087"/>
              <a:gd name="adj3" fmla="val 16667"/>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This is applied immediately!</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grpSp>
        <p:nvGrpSpPr>
          <p:cNvPr id="180" name="Group 179"/>
          <p:cNvGrpSpPr/>
          <p:nvPr/>
        </p:nvGrpSpPr>
        <p:grpSpPr>
          <a:xfrm>
            <a:off x="3104638" y="4342770"/>
            <a:ext cx="1660640" cy="1096104"/>
            <a:chOff x="4212237" y="1379094"/>
            <a:chExt cx="1660640" cy="1096104"/>
          </a:xfrm>
        </p:grpSpPr>
        <p:sp>
          <p:nvSpPr>
            <p:cNvPr id="181" name="Flowchart: Decision 180"/>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182" name="TextBox 181"/>
            <p:cNvSpPr txBox="1"/>
            <p:nvPr/>
          </p:nvSpPr>
          <p:spPr>
            <a:xfrm>
              <a:off x="4341895" y="1717105"/>
              <a:ext cx="1401345" cy="584775"/>
            </a:xfrm>
            <a:prstGeom prst="rect">
              <a:avLst/>
            </a:prstGeom>
            <a:noFill/>
          </p:spPr>
          <p:txBody>
            <a:bodyPr wrap="none" rtlCol="0">
              <a:spAutoFit/>
            </a:bodyPr>
            <a:lstStyle/>
            <a:p>
              <a:pPr algn="ctr"/>
              <a:r>
                <a:rPr lang="en-GB" sz="1600" dirty="0"/>
                <a:t>Critical VLAN</a:t>
              </a:r>
            </a:p>
            <a:p>
              <a:pPr algn="ctr"/>
              <a:r>
                <a:rPr lang="en-GB" sz="1600" dirty="0"/>
                <a:t>defined?</a:t>
              </a:r>
            </a:p>
          </p:txBody>
        </p:sp>
      </p:grpSp>
      <p:cxnSp>
        <p:nvCxnSpPr>
          <p:cNvPr id="184" name="Straight Arrow Connector 183"/>
          <p:cNvCxnSpPr/>
          <p:nvPr/>
        </p:nvCxnSpPr>
        <p:spPr bwMode="auto">
          <a:xfrm flipV="1">
            <a:off x="4737119" y="4890482"/>
            <a:ext cx="458085" cy="136"/>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cxnSp>
        <p:nvCxnSpPr>
          <p:cNvPr id="185" name="Straight Arrow Connector 184"/>
          <p:cNvCxnSpPr/>
          <p:nvPr/>
        </p:nvCxnSpPr>
        <p:spPr bwMode="auto">
          <a:xfrm flipV="1">
            <a:off x="2641496" y="4910404"/>
            <a:ext cx="458085" cy="136"/>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sp>
        <p:nvSpPr>
          <p:cNvPr id="186" name="TextBox 185"/>
          <p:cNvSpPr txBox="1"/>
          <p:nvPr/>
        </p:nvSpPr>
        <p:spPr>
          <a:xfrm>
            <a:off x="2650050" y="4509431"/>
            <a:ext cx="561051" cy="369332"/>
          </a:xfrm>
          <a:prstGeom prst="rect">
            <a:avLst/>
          </a:prstGeom>
          <a:noFill/>
        </p:spPr>
        <p:txBody>
          <a:bodyPr wrap="none" rtlCol="0">
            <a:spAutoFit/>
          </a:bodyPr>
          <a:lstStyle/>
          <a:p>
            <a:r>
              <a:rPr lang="en-GB" dirty="0">
                <a:solidFill>
                  <a:schemeClr val="bg1"/>
                </a:solidFill>
              </a:rPr>
              <a:t>Yes</a:t>
            </a:r>
            <a:endParaRPr lang="en-US" dirty="0">
              <a:solidFill>
                <a:schemeClr val="bg1"/>
              </a:solidFill>
            </a:endParaRPr>
          </a:p>
        </p:txBody>
      </p:sp>
      <p:sp>
        <p:nvSpPr>
          <p:cNvPr id="187" name="Rounded Rectangle 186"/>
          <p:cNvSpPr/>
          <p:nvPr/>
        </p:nvSpPr>
        <p:spPr bwMode="auto">
          <a:xfrm>
            <a:off x="2750692" y="5735563"/>
            <a:ext cx="2360949" cy="63527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First defined Data and Voice VLANs applied</a:t>
            </a:r>
            <a:endParaRPr lang="en-US" sz="1600" dirty="0">
              <a:latin typeface="Arial" charset="0"/>
              <a:ea typeface="ＭＳ Ｐゴシック" pitchFamily="34" charset="-128"/>
            </a:endParaRPr>
          </a:p>
        </p:txBody>
      </p:sp>
      <p:cxnSp>
        <p:nvCxnSpPr>
          <p:cNvPr id="188" name="Straight Arrow Connector 187"/>
          <p:cNvCxnSpPr>
            <a:stCxn id="181" idx="2"/>
            <a:endCxn id="187" idx="0"/>
          </p:cNvCxnSpPr>
          <p:nvPr/>
        </p:nvCxnSpPr>
        <p:spPr bwMode="auto">
          <a:xfrm flipH="1">
            <a:off x="3931167" y="5438874"/>
            <a:ext cx="3791" cy="296689"/>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91" name="Rounded Rectangular Callout 190"/>
          <p:cNvSpPr/>
          <p:nvPr/>
        </p:nvSpPr>
        <p:spPr bwMode="auto">
          <a:xfrm>
            <a:off x="764498" y="2361952"/>
            <a:ext cx="2335083" cy="1587368"/>
          </a:xfrm>
          <a:prstGeom prst="wedgeRoundRectCallout">
            <a:avLst>
              <a:gd name="adj1" fmla="val -29246"/>
              <a:gd name="adj2" fmla="val 94561"/>
              <a:gd name="adj3" fmla="val 16667"/>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If RADIUS recovers these devices will be proactively forced to re-</a:t>
            </a:r>
            <a:r>
              <a:rPr lang="en-GB" dirty="0" err="1">
                <a:solidFill>
                  <a:schemeClr val="bg1"/>
                </a:solidFill>
                <a:latin typeface="Arial" charset="0"/>
                <a:ea typeface="ＭＳ Ｐゴシック" pitchFamily="34" charset="-128"/>
              </a:rPr>
              <a:t>auth</a:t>
            </a:r>
            <a:endParaRPr lang="en-GB" dirty="0">
              <a:solidFill>
                <a:schemeClr val="bg1"/>
              </a:solidFill>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a:ln>
                  <a:noFill/>
                </a:ln>
                <a:solidFill>
                  <a:schemeClr val="bg1"/>
                </a:solidFill>
                <a:effectLst/>
                <a:latin typeface="Arial" charset="0"/>
                <a:ea typeface="ＭＳ Ｐゴシック" pitchFamily="34" charset="-128"/>
              </a:rPr>
              <a:t>But NOT 802.1X!!!</a:t>
            </a:r>
            <a:endParaRPr kumimoji="0" lang="en-US" b="1" i="0" u="none" strike="noStrike" cap="none" normalizeH="0" baseline="0" dirty="0">
              <a:ln>
                <a:noFill/>
              </a:ln>
              <a:solidFill>
                <a:schemeClr val="bg1"/>
              </a:solidFill>
              <a:effectLst/>
              <a:latin typeface="Arial" charset="0"/>
              <a:ea typeface="ＭＳ Ｐゴシック" pitchFamily="34" charset="-128"/>
            </a:endParaRPr>
          </a:p>
        </p:txBody>
      </p:sp>
      <p:sp>
        <p:nvSpPr>
          <p:cNvPr id="53" name="Rounded Rectangular Callout 52"/>
          <p:cNvSpPr/>
          <p:nvPr/>
        </p:nvSpPr>
        <p:spPr bwMode="auto">
          <a:xfrm>
            <a:off x="188170" y="5335914"/>
            <a:ext cx="2118725" cy="1297234"/>
          </a:xfrm>
          <a:prstGeom prst="wedgeRoundRectCallout">
            <a:avLst>
              <a:gd name="adj1" fmla="val 22048"/>
              <a:gd name="adj2" fmla="val -62594"/>
              <a:gd name="adj3" fmla="val 16667"/>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If using DUR must use Critical User-Role</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 – see later</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293412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bwMode="auto">
          <a:xfrm>
            <a:off x="4282093" y="2150840"/>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3" name="Straight Arrow Connector 12"/>
          <p:cNvCxnSpPr>
            <a:stCxn id="14" idx="3"/>
            <a:endCxn id="87" idx="1"/>
          </p:cNvCxnSpPr>
          <p:nvPr/>
        </p:nvCxnSpPr>
        <p:spPr bwMode="auto">
          <a:xfrm flipV="1">
            <a:off x="4026026" y="4636631"/>
            <a:ext cx="773761" cy="316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2" name="Straight Arrow Connector 21"/>
          <p:cNvCxnSpPr/>
          <p:nvPr/>
        </p:nvCxnSpPr>
        <p:spPr bwMode="auto">
          <a:xfrm>
            <a:off x="8601022" y="2138662"/>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3" name="Straight Arrow Connector 22"/>
          <p:cNvCxnSpPr/>
          <p:nvPr/>
        </p:nvCxnSpPr>
        <p:spPr bwMode="auto">
          <a:xfrm>
            <a:off x="7770702" y="2706463"/>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4" name="Rounded Rectangle 23"/>
          <p:cNvSpPr/>
          <p:nvPr/>
        </p:nvSpPr>
        <p:spPr bwMode="auto">
          <a:xfrm>
            <a:off x="9095698" y="1852089"/>
            <a:ext cx="1915473" cy="59324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Role/ACL/</a:t>
            </a:r>
            <a:br>
              <a:rPr lang="en-GB" sz="1600" dirty="0">
                <a:latin typeface="Arial" charset="0"/>
                <a:ea typeface="ＭＳ Ｐゴシック" pitchFamily="34" charset="-128"/>
              </a:rPr>
            </a:br>
            <a:r>
              <a:rPr lang="en-GB" sz="1600" dirty="0">
                <a:latin typeface="Arial" charset="0"/>
                <a:ea typeface="ＭＳ Ｐゴシック" pitchFamily="34" charset="-128"/>
              </a:rPr>
              <a:t>VLAN/</a:t>
            </a:r>
            <a:r>
              <a:rPr lang="en-GB" sz="1600" dirty="0" err="1">
                <a:latin typeface="Arial" charset="0"/>
                <a:ea typeface="ＭＳ Ｐゴシック" pitchFamily="34" charset="-128"/>
              </a:rPr>
              <a:t>FilterID</a:t>
            </a:r>
            <a:r>
              <a:rPr lang="en-GB" sz="1600" dirty="0">
                <a:latin typeface="Arial" charset="0"/>
                <a:ea typeface="ＭＳ Ｐゴシック" pitchFamily="34" charset="-128"/>
              </a:rPr>
              <a:t> </a:t>
            </a:r>
            <a:endParaRPr lang="en-US" sz="1600" dirty="0">
              <a:latin typeface="Arial" charset="0"/>
              <a:ea typeface="ＭＳ Ｐゴシック" pitchFamily="34" charset="-128"/>
            </a:endParaRPr>
          </a:p>
        </p:txBody>
      </p:sp>
      <p:sp>
        <p:nvSpPr>
          <p:cNvPr id="25" name="Rounded Rectangle 24"/>
          <p:cNvSpPr/>
          <p:nvPr/>
        </p:nvSpPr>
        <p:spPr bwMode="auto">
          <a:xfrm>
            <a:off x="9110688" y="2873715"/>
            <a:ext cx="1915473" cy="59511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802.1X </a:t>
            </a:r>
            <a:r>
              <a:rPr lang="en-GB" sz="1600" dirty="0" err="1">
                <a:latin typeface="Arial" charset="0"/>
                <a:ea typeface="ＭＳ Ｐゴシック" pitchFamily="34" charset="-128"/>
              </a:rPr>
              <a:t>auth</a:t>
            </a:r>
            <a:r>
              <a:rPr lang="en-GB" sz="1600" dirty="0">
                <a:latin typeface="Arial" charset="0"/>
                <a:ea typeface="ＭＳ Ｐゴシック" pitchFamily="34" charset="-128"/>
              </a:rPr>
              <a:t>-vid</a:t>
            </a:r>
            <a:endParaRPr lang="en-US" sz="1600" dirty="0">
              <a:latin typeface="Arial" charset="0"/>
              <a:ea typeface="ＭＳ Ｐゴシック" pitchFamily="34" charset="-128"/>
            </a:endParaRPr>
          </a:p>
        </p:txBody>
      </p:sp>
      <p:cxnSp>
        <p:nvCxnSpPr>
          <p:cNvPr id="27" name="Straight Arrow Connector 26"/>
          <p:cNvCxnSpPr/>
          <p:nvPr/>
        </p:nvCxnSpPr>
        <p:spPr bwMode="auto">
          <a:xfrm>
            <a:off x="7770702" y="3181271"/>
            <a:ext cx="132499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33" name="Straight Arrow Connector 32"/>
          <p:cNvCxnSpPr/>
          <p:nvPr/>
        </p:nvCxnSpPr>
        <p:spPr bwMode="auto">
          <a:xfrm>
            <a:off x="8616012" y="4633668"/>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34" name="Rounded Rectangle 33"/>
          <p:cNvSpPr/>
          <p:nvPr/>
        </p:nvSpPr>
        <p:spPr bwMode="auto">
          <a:xfrm>
            <a:off x="9110688" y="4320203"/>
            <a:ext cx="1915473" cy="59934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Role/ACL/</a:t>
            </a:r>
            <a:br>
              <a:rPr lang="en-GB" sz="1600" dirty="0">
                <a:latin typeface="Arial" charset="0"/>
                <a:ea typeface="ＭＳ Ｐゴシック" pitchFamily="34" charset="-128"/>
              </a:rPr>
            </a:br>
            <a:r>
              <a:rPr lang="en-GB" sz="1600" dirty="0">
                <a:latin typeface="Arial" charset="0"/>
                <a:ea typeface="ＭＳ Ｐゴシック" pitchFamily="34" charset="-128"/>
              </a:rPr>
              <a:t>VLAN/</a:t>
            </a:r>
            <a:r>
              <a:rPr lang="en-GB" sz="1600" dirty="0" err="1">
                <a:latin typeface="Arial" charset="0"/>
                <a:ea typeface="ＭＳ Ｐゴシック" pitchFamily="34" charset="-128"/>
              </a:rPr>
              <a:t>FilterID</a:t>
            </a:r>
            <a:r>
              <a:rPr lang="en-GB" sz="1600" dirty="0">
                <a:latin typeface="Arial" charset="0"/>
                <a:ea typeface="ＭＳ Ｐゴシック" pitchFamily="34" charset="-128"/>
              </a:rPr>
              <a:t> </a:t>
            </a:r>
            <a:endParaRPr lang="en-US" sz="1600" dirty="0">
              <a:latin typeface="Arial" charset="0"/>
              <a:ea typeface="ＭＳ Ｐゴシック" pitchFamily="34" charset="-128"/>
            </a:endParaRPr>
          </a:p>
        </p:txBody>
      </p:sp>
      <p:cxnSp>
        <p:nvCxnSpPr>
          <p:cNvPr id="35" name="Straight Arrow Connector 34"/>
          <p:cNvCxnSpPr/>
          <p:nvPr/>
        </p:nvCxnSpPr>
        <p:spPr bwMode="auto">
          <a:xfrm>
            <a:off x="7770702" y="5179510"/>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36" name="Rounded Rectangle 35"/>
          <p:cNvSpPr/>
          <p:nvPr/>
        </p:nvSpPr>
        <p:spPr bwMode="auto">
          <a:xfrm>
            <a:off x="9110688" y="5337797"/>
            <a:ext cx="1915473" cy="59614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MAC-</a:t>
            </a:r>
            <a:r>
              <a:rPr lang="en-GB" sz="1600" dirty="0" err="1">
                <a:latin typeface="Arial" charset="0"/>
                <a:ea typeface="ＭＳ Ｐゴシック" pitchFamily="34" charset="-128"/>
              </a:rPr>
              <a:t>Auth</a:t>
            </a:r>
            <a:r>
              <a:rPr lang="en-GB" sz="1600" dirty="0">
                <a:latin typeface="Arial" charset="0"/>
                <a:ea typeface="ＭＳ Ｐゴシック" pitchFamily="34" charset="-128"/>
              </a:rPr>
              <a:t> </a:t>
            </a:r>
            <a:r>
              <a:rPr lang="en-GB" sz="1600" dirty="0" err="1">
                <a:latin typeface="Arial" charset="0"/>
                <a:ea typeface="ＭＳ Ｐゴシック" pitchFamily="34" charset="-128"/>
              </a:rPr>
              <a:t>auth</a:t>
            </a:r>
            <a:r>
              <a:rPr lang="en-GB" sz="1600" dirty="0">
                <a:latin typeface="Arial" charset="0"/>
                <a:ea typeface="ＭＳ Ｐゴシック" pitchFamily="34" charset="-128"/>
              </a:rPr>
              <a:t>-vid</a:t>
            </a:r>
            <a:endParaRPr lang="en-US" sz="1600" dirty="0">
              <a:latin typeface="Arial" charset="0"/>
              <a:ea typeface="ＭＳ Ｐゴシック" pitchFamily="34" charset="-128"/>
            </a:endParaRPr>
          </a:p>
        </p:txBody>
      </p:sp>
      <p:cxnSp>
        <p:nvCxnSpPr>
          <p:cNvPr id="37" name="Straight Arrow Connector 36"/>
          <p:cNvCxnSpPr/>
          <p:nvPr/>
        </p:nvCxnSpPr>
        <p:spPr bwMode="auto">
          <a:xfrm>
            <a:off x="7770702" y="5638552"/>
            <a:ext cx="132499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40" name="Rounded Rectangle 39"/>
          <p:cNvSpPr/>
          <p:nvPr/>
        </p:nvSpPr>
        <p:spPr bwMode="auto">
          <a:xfrm>
            <a:off x="4658563" y="5644197"/>
            <a:ext cx="1915473" cy="64202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MAC-</a:t>
            </a:r>
            <a:r>
              <a:rPr lang="en-GB" sz="1600" dirty="0" err="1">
                <a:latin typeface="Arial" charset="0"/>
                <a:ea typeface="ＭＳ Ｐゴシック" pitchFamily="34" charset="-128"/>
              </a:rPr>
              <a:t>Auth</a:t>
            </a:r>
            <a:r>
              <a:rPr lang="en-GB" sz="1600" dirty="0">
                <a:latin typeface="Arial" charset="0"/>
                <a:ea typeface="ＭＳ Ｐゴシック" pitchFamily="34" charset="-128"/>
              </a:rPr>
              <a:t> </a:t>
            </a:r>
            <a:r>
              <a:rPr lang="en-GB" sz="1600" dirty="0" err="1">
                <a:latin typeface="Arial" charset="0"/>
                <a:ea typeface="ＭＳ Ｐゴシック" pitchFamily="34" charset="-128"/>
              </a:rPr>
              <a:t>unauth</a:t>
            </a:r>
            <a:r>
              <a:rPr lang="en-GB" sz="1600" dirty="0">
                <a:latin typeface="Arial" charset="0"/>
                <a:ea typeface="ＭＳ Ｐゴシック" pitchFamily="34" charset="-128"/>
              </a:rPr>
              <a:t>-vid</a:t>
            </a:r>
          </a:p>
        </p:txBody>
      </p:sp>
      <p:sp>
        <p:nvSpPr>
          <p:cNvPr id="42" name="TextBox 41"/>
          <p:cNvSpPr txBox="1"/>
          <p:nvPr/>
        </p:nvSpPr>
        <p:spPr>
          <a:xfrm>
            <a:off x="4122789" y="1752142"/>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3" name="TextBox 42"/>
          <p:cNvSpPr txBox="1"/>
          <p:nvPr/>
        </p:nvSpPr>
        <p:spPr>
          <a:xfrm>
            <a:off x="8470737" y="1496673"/>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4" name="TextBox 43"/>
          <p:cNvSpPr txBox="1"/>
          <p:nvPr/>
        </p:nvSpPr>
        <p:spPr>
          <a:xfrm>
            <a:off x="7790599" y="2622217"/>
            <a:ext cx="445956" cy="338554"/>
          </a:xfrm>
          <a:prstGeom prst="rect">
            <a:avLst/>
          </a:prstGeom>
          <a:noFill/>
        </p:spPr>
        <p:txBody>
          <a:bodyPr wrap="none" rtlCol="0">
            <a:spAutoFit/>
          </a:bodyPr>
          <a:lstStyle/>
          <a:p>
            <a:r>
              <a:rPr lang="en-GB" sz="1600" dirty="0">
                <a:solidFill>
                  <a:schemeClr val="bg1"/>
                </a:solidFill>
              </a:rPr>
              <a:t>No</a:t>
            </a:r>
            <a:endParaRPr lang="en-US" sz="1600" dirty="0">
              <a:solidFill>
                <a:schemeClr val="bg1"/>
              </a:solidFill>
            </a:endParaRPr>
          </a:p>
        </p:txBody>
      </p:sp>
      <p:sp>
        <p:nvSpPr>
          <p:cNvPr id="45" name="TextBox 44"/>
          <p:cNvSpPr txBox="1"/>
          <p:nvPr/>
        </p:nvSpPr>
        <p:spPr>
          <a:xfrm>
            <a:off x="3477784" y="2637983"/>
            <a:ext cx="445956" cy="338554"/>
          </a:xfrm>
          <a:prstGeom prst="rect">
            <a:avLst/>
          </a:prstGeom>
          <a:noFill/>
        </p:spPr>
        <p:txBody>
          <a:bodyPr wrap="none" rtlCol="0">
            <a:spAutoFit/>
          </a:bodyPr>
          <a:lstStyle/>
          <a:p>
            <a:r>
              <a:rPr lang="en-GB" sz="1600" dirty="0">
                <a:solidFill>
                  <a:schemeClr val="bg1"/>
                </a:solidFill>
              </a:rPr>
              <a:t>No</a:t>
            </a:r>
            <a:endParaRPr lang="en-US" sz="1600" dirty="0">
              <a:solidFill>
                <a:schemeClr val="bg1"/>
              </a:solidFill>
            </a:endParaRPr>
          </a:p>
        </p:txBody>
      </p:sp>
      <p:sp>
        <p:nvSpPr>
          <p:cNvPr id="47" name="TextBox 46"/>
          <p:cNvSpPr txBox="1"/>
          <p:nvPr/>
        </p:nvSpPr>
        <p:spPr>
          <a:xfrm>
            <a:off x="4122789" y="4326097"/>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8" name="TextBox 47"/>
          <p:cNvSpPr txBox="1"/>
          <p:nvPr/>
        </p:nvSpPr>
        <p:spPr>
          <a:xfrm>
            <a:off x="8470737" y="4223031"/>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9" name="TextBox 48"/>
          <p:cNvSpPr txBox="1"/>
          <p:nvPr/>
        </p:nvSpPr>
        <p:spPr>
          <a:xfrm>
            <a:off x="7790599" y="5133422"/>
            <a:ext cx="445956" cy="338554"/>
          </a:xfrm>
          <a:prstGeom prst="rect">
            <a:avLst/>
          </a:prstGeom>
          <a:noFill/>
        </p:spPr>
        <p:txBody>
          <a:bodyPr wrap="none" rtlCol="0">
            <a:spAutoFit/>
          </a:bodyPr>
          <a:lstStyle/>
          <a:p>
            <a:r>
              <a:rPr lang="en-GB" sz="1600" dirty="0">
                <a:solidFill>
                  <a:schemeClr val="bg1"/>
                </a:solidFill>
              </a:rPr>
              <a:t>No</a:t>
            </a:r>
            <a:endParaRPr lang="en-US" sz="1600" dirty="0">
              <a:solidFill>
                <a:schemeClr val="bg1"/>
              </a:solidFill>
            </a:endParaRPr>
          </a:p>
        </p:txBody>
      </p:sp>
      <p:sp>
        <p:nvSpPr>
          <p:cNvPr id="51" name="Title 3">
            <a:extLst>
              <a:ext uri="{FF2B5EF4-FFF2-40B4-BE49-F238E27FC236}">
                <a16:creationId xmlns:a16="http://schemas.microsoft.com/office/drawing/2014/main" id="{BB473230-8704-004D-9002-7BD651D3C96E}"/>
              </a:ext>
            </a:extLst>
          </p:cNvPr>
          <p:cNvSpPr txBox="1">
            <a:spLocks/>
          </p:cNvSpPr>
          <p:nvPr/>
        </p:nvSpPr>
        <p:spPr>
          <a:xfrm>
            <a:off x="3574105" y="8841"/>
            <a:ext cx="8501354" cy="1608245"/>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GB" sz="3751" kern="0" dirty="0"/>
              <a:t>Typical Aruba switch handling </a:t>
            </a:r>
          </a:p>
          <a:p>
            <a:pPr algn="r" defTabSz="914363"/>
            <a:r>
              <a:rPr lang="en-GB" sz="3751" kern="0" dirty="0"/>
              <a:t>authentications traditional - 2</a:t>
            </a:r>
            <a:endParaRPr lang="en-US" sz="3751" kern="0" dirty="0"/>
          </a:p>
        </p:txBody>
      </p:sp>
      <p:cxnSp>
        <p:nvCxnSpPr>
          <p:cNvPr id="58" name="Straight Arrow Connector 57"/>
          <p:cNvCxnSpPr/>
          <p:nvPr/>
        </p:nvCxnSpPr>
        <p:spPr bwMode="auto">
          <a:xfrm>
            <a:off x="6452482" y="2155323"/>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59" name="Straight Arrow Connector 58"/>
          <p:cNvCxnSpPr/>
          <p:nvPr/>
        </p:nvCxnSpPr>
        <p:spPr bwMode="auto">
          <a:xfrm>
            <a:off x="6452482" y="4643820"/>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0" name="Straight Arrow Connector 59"/>
          <p:cNvCxnSpPr/>
          <p:nvPr/>
        </p:nvCxnSpPr>
        <p:spPr bwMode="auto">
          <a:xfrm>
            <a:off x="5616300" y="2707752"/>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2" name="Straight Arrow Connector 61"/>
          <p:cNvCxnSpPr/>
          <p:nvPr/>
        </p:nvCxnSpPr>
        <p:spPr bwMode="auto">
          <a:xfrm>
            <a:off x="5633788" y="5180030"/>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5" name="TextBox 64"/>
          <p:cNvSpPr txBox="1"/>
          <p:nvPr/>
        </p:nvSpPr>
        <p:spPr>
          <a:xfrm>
            <a:off x="6242501" y="1720031"/>
            <a:ext cx="811441" cy="338554"/>
          </a:xfrm>
          <a:prstGeom prst="rect">
            <a:avLst/>
          </a:prstGeom>
          <a:noFill/>
        </p:spPr>
        <p:txBody>
          <a:bodyPr wrap="none" rtlCol="0">
            <a:spAutoFit/>
          </a:bodyPr>
          <a:lstStyle/>
          <a:p>
            <a:r>
              <a:rPr lang="en-GB" sz="1600" dirty="0">
                <a:solidFill>
                  <a:schemeClr val="bg1"/>
                </a:solidFill>
              </a:rPr>
              <a:t>Accept</a:t>
            </a:r>
            <a:endParaRPr lang="en-US" sz="1600" dirty="0">
              <a:solidFill>
                <a:schemeClr val="bg1"/>
              </a:solidFill>
            </a:endParaRPr>
          </a:p>
        </p:txBody>
      </p:sp>
      <p:sp>
        <p:nvSpPr>
          <p:cNvPr id="66" name="TextBox 65"/>
          <p:cNvSpPr txBox="1"/>
          <p:nvPr/>
        </p:nvSpPr>
        <p:spPr>
          <a:xfrm>
            <a:off x="5648173" y="2648489"/>
            <a:ext cx="764953" cy="338554"/>
          </a:xfrm>
          <a:prstGeom prst="rect">
            <a:avLst/>
          </a:prstGeom>
          <a:noFill/>
        </p:spPr>
        <p:txBody>
          <a:bodyPr wrap="none" rtlCol="0">
            <a:spAutoFit/>
          </a:bodyPr>
          <a:lstStyle/>
          <a:p>
            <a:r>
              <a:rPr lang="en-GB" sz="1600" dirty="0">
                <a:solidFill>
                  <a:schemeClr val="bg1"/>
                </a:solidFill>
              </a:rPr>
              <a:t>Reject</a:t>
            </a:r>
            <a:endParaRPr lang="en-US" sz="1600" dirty="0">
              <a:solidFill>
                <a:schemeClr val="bg1"/>
              </a:solidFill>
            </a:endParaRPr>
          </a:p>
        </p:txBody>
      </p:sp>
      <p:sp>
        <p:nvSpPr>
          <p:cNvPr id="67" name="TextBox 66"/>
          <p:cNvSpPr txBox="1"/>
          <p:nvPr/>
        </p:nvSpPr>
        <p:spPr>
          <a:xfrm>
            <a:off x="6261646" y="4255923"/>
            <a:ext cx="811441" cy="338554"/>
          </a:xfrm>
          <a:prstGeom prst="rect">
            <a:avLst/>
          </a:prstGeom>
          <a:noFill/>
        </p:spPr>
        <p:txBody>
          <a:bodyPr wrap="none" rtlCol="0">
            <a:spAutoFit/>
          </a:bodyPr>
          <a:lstStyle/>
          <a:p>
            <a:r>
              <a:rPr lang="en-GB" sz="1600" dirty="0">
                <a:solidFill>
                  <a:schemeClr val="bg1"/>
                </a:solidFill>
              </a:rPr>
              <a:t>Accept</a:t>
            </a:r>
            <a:endParaRPr lang="en-US" sz="1600" dirty="0">
              <a:solidFill>
                <a:schemeClr val="bg1"/>
              </a:solidFill>
            </a:endParaRPr>
          </a:p>
        </p:txBody>
      </p:sp>
      <p:sp>
        <p:nvSpPr>
          <p:cNvPr id="68" name="TextBox 67"/>
          <p:cNvSpPr txBox="1"/>
          <p:nvPr/>
        </p:nvSpPr>
        <p:spPr>
          <a:xfrm>
            <a:off x="5648173" y="5123829"/>
            <a:ext cx="764953" cy="338554"/>
          </a:xfrm>
          <a:prstGeom prst="rect">
            <a:avLst/>
          </a:prstGeom>
          <a:noFill/>
        </p:spPr>
        <p:txBody>
          <a:bodyPr wrap="none" rtlCol="0">
            <a:spAutoFit/>
          </a:bodyPr>
          <a:lstStyle/>
          <a:p>
            <a:r>
              <a:rPr lang="en-GB" sz="1600" dirty="0">
                <a:solidFill>
                  <a:schemeClr val="bg1"/>
                </a:solidFill>
              </a:rPr>
              <a:t>Reject</a:t>
            </a:r>
            <a:endParaRPr lang="en-US" sz="1600" dirty="0">
              <a:solidFill>
                <a:schemeClr val="bg1"/>
              </a:solidFill>
            </a:endParaRPr>
          </a:p>
        </p:txBody>
      </p:sp>
      <p:cxnSp>
        <p:nvCxnSpPr>
          <p:cNvPr id="74" name="Straight Arrow Connector 73"/>
          <p:cNvCxnSpPr>
            <a:stCxn id="75" idx="2"/>
            <a:endCxn id="14" idx="0"/>
          </p:cNvCxnSpPr>
          <p:nvPr/>
        </p:nvCxnSpPr>
        <p:spPr bwMode="auto">
          <a:xfrm>
            <a:off x="3447624" y="2706463"/>
            <a:ext cx="518" cy="163737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1" name="Rounded Rectangular Callout 60"/>
          <p:cNvSpPr/>
          <p:nvPr/>
        </p:nvSpPr>
        <p:spPr bwMode="auto">
          <a:xfrm>
            <a:off x="149470" y="2327820"/>
            <a:ext cx="2580795" cy="3289143"/>
          </a:xfrm>
          <a:prstGeom prst="wedgeRoundRectCallout">
            <a:avLst>
              <a:gd name="adj1" fmla="val 76651"/>
              <a:gd name="adj2" fmla="val -21226"/>
              <a:gd name="adj3" fmla="val 16667"/>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Assume both 802.1X and MAC-</a:t>
            </a:r>
            <a:r>
              <a:rPr lang="en-GB" dirty="0" err="1">
                <a:solidFill>
                  <a:schemeClr val="bg1"/>
                </a:solidFill>
                <a:latin typeface="Arial" charset="0"/>
                <a:ea typeface="ＭＳ Ｐゴシック" pitchFamily="34" charset="-128"/>
              </a:rPr>
              <a:t>Auth</a:t>
            </a:r>
            <a:r>
              <a:rPr lang="en-GB" dirty="0">
                <a:solidFill>
                  <a:schemeClr val="bg1"/>
                </a:solidFill>
                <a:latin typeface="Arial" charset="0"/>
                <a:ea typeface="ＭＳ Ｐゴシック" pitchFamily="34" charset="-128"/>
              </a:rPr>
              <a:t> coming in at around same time</a:t>
            </a:r>
          </a:p>
          <a:p>
            <a:pPr marL="0" marR="0" indent="0" algn="ctr" defTabSz="914400" rtl="0" eaLnBrk="0" fontAlgn="base" latinLnBrk="0" hangingPunct="0">
              <a:lnSpc>
                <a:spcPct val="100000"/>
              </a:lnSpc>
              <a:spcBef>
                <a:spcPct val="0"/>
              </a:spcBef>
              <a:spcAft>
                <a:spcPct val="0"/>
              </a:spcAft>
              <a:buClrTx/>
              <a:buSzTx/>
              <a:buFontTx/>
              <a:buNone/>
              <a:tabLst/>
            </a:pPr>
            <a:endParaRPr lang="en-GB" dirty="0">
              <a:solidFill>
                <a:schemeClr val="bg1"/>
              </a:solidFill>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Benefit: Quick response</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Weakness: Increased RADIUS load and logs in ClearPass</a:t>
            </a:r>
          </a:p>
        </p:txBody>
      </p:sp>
      <p:cxnSp>
        <p:nvCxnSpPr>
          <p:cNvPr id="64" name="Straight Arrow Connector 63"/>
          <p:cNvCxnSpPr>
            <a:endCxn id="75" idx="0"/>
          </p:cNvCxnSpPr>
          <p:nvPr/>
        </p:nvCxnSpPr>
        <p:spPr bwMode="auto">
          <a:xfrm flipH="1">
            <a:off x="3447624" y="998365"/>
            <a:ext cx="180" cy="611994"/>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9" name="Oval 68"/>
          <p:cNvSpPr/>
          <p:nvPr/>
        </p:nvSpPr>
        <p:spPr bwMode="auto">
          <a:xfrm>
            <a:off x="2681943" y="551607"/>
            <a:ext cx="1526382" cy="67065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Process </a:t>
            </a:r>
            <a:r>
              <a:rPr kumimoji="0" lang="en-GB" sz="1600" b="0" i="0" u="none" strike="noStrike" cap="none" normalizeH="0" baseline="0" dirty="0" err="1">
                <a:ln>
                  <a:noFill/>
                </a:ln>
                <a:solidFill>
                  <a:schemeClr val="tx1"/>
                </a:solidFill>
                <a:effectLst/>
                <a:latin typeface="Arial" charset="0"/>
                <a:ea typeface="ＭＳ Ｐゴシック" pitchFamily="34" charset="-128"/>
              </a:rPr>
              <a:t>Auth</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grpSp>
        <p:nvGrpSpPr>
          <p:cNvPr id="72" name="Group 71"/>
          <p:cNvGrpSpPr/>
          <p:nvPr/>
        </p:nvGrpSpPr>
        <p:grpSpPr>
          <a:xfrm>
            <a:off x="2617304" y="1610359"/>
            <a:ext cx="1660640" cy="1096104"/>
            <a:chOff x="4212237" y="1379094"/>
            <a:chExt cx="1660640" cy="1096104"/>
          </a:xfrm>
        </p:grpSpPr>
        <p:sp>
          <p:nvSpPr>
            <p:cNvPr id="75" name="Flowchart: Decision 74"/>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76" name="TextBox 75"/>
            <p:cNvSpPr txBox="1"/>
            <p:nvPr/>
          </p:nvSpPr>
          <p:spPr>
            <a:xfrm>
              <a:off x="4471735" y="1636431"/>
              <a:ext cx="1141659" cy="584775"/>
            </a:xfrm>
            <a:prstGeom prst="rect">
              <a:avLst/>
            </a:prstGeom>
            <a:noFill/>
          </p:spPr>
          <p:txBody>
            <a:bodyPr wrap="none" rtlCol="0">
              <a:spAutoFit/>
            </a:bodyPr>
            <a:lstStyle/>
            <a:p>
              <a:pPr algn="ctr"/>
              <a:r>
                <a:rPr lang="en-GB" sz="1600" dirty="0"/>
                <a:t>802.1X </a:t>
              </a:r>
            </a:p>
            <a:p>
              <a:pPr algn="ctr"/>
              <a:r>
                <a:rPr lang="en-GB" sz="1600" dirty="0"/>
                <a:t>response?</a:t>
              </a:r>
            </a:p>
          </p:txBody>
        </p:sp>
      </p:grpSp>
      <p:grpSp>
        <p:nvGrpSpPr>
          <p:cNvPr id="77" name="Group 76"/>
          <p:cNvGrpSpPr/>
          <p:nvPr/>
        </p:nvGrpSpPr>
        <p:grpSpPr>
          <a:xfrm>
            <a:off x="4777978" y="1610359"/>
            <a:ext cx="1660640" cy="1096104"/>
            <a:chOff x="4212237" y="1379094"/>
            <a:chExt cx="1660640" cy="1096104"/>
          </a:xfrm>
        </p:grpSpPr>
        <p:sp>
          <p:nvSpPr>
            <p:cNvPr id="78" name="Flowchart: Decision 77"/>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79" name="TextBox 78"/>
            <p:cNvSpPr txBox="1"/>
            <p:nvPr/>
          </p:nvSpPr>
          <p:spPr>
            <a:xfrm>
              <a:off x="4506199" y="1636431"/>
              <a:ext cx="1072730" cy="584775"/>
            </a:xfrm>
            <a:prstGeom prst="rect">
              <a:avLst/>
            </a:prstGeom>
            <a:noFill/>
          </p:spPr>
          <p:txBody>
            <a:bodyPr wrap="none" rtlCol="0">
              <a:spAutoFit/>
            </a:bodyPr>
            <a:lstStyle/>
            <a:p>
              <a:pPr algn="ctr"/>
              <a:r>
                <a:rPr lang="en-GB" sz="1600" dirty="0"/>
                <a:t>RADIUS</a:t>
              </a:r>
            </a:p>
            <a:p>
              <a:pPr algn="ctr"/>
              <a:r>
                <a:rPr lang="en-GB" sz="1600" dirty="0"/>
                <a:t>Success?</a:t>
              </a:r>
            </a:p>
          </p:txBody>
        </p:sp>
      </p:grpSp>
      <p:grpSp>
        <p:nvGrpSpPr>
          <p:cNvPr id="80" name="Group 79"/>
          <p:cNvGrpSpPr/>
          <p:nvPr/>
        </p:nvGrpSpPr>
        <p:grpSpPr>
          <a:xfrm>
            <a:off x="6937306" y="1610951"/>
            <a:ext cx="1660640" cy="1096104"/>
            <a:chOff x="4212237" y="1379094"/>
            <a:chExt cx="1660640" cy="1096104"/>
          </a:xfrm>
        </p:grpSpPr>
        <p:sp>
          <p:nvSpPr>
            <p:cNvPr id="81" name="Flowchart: Decision 80"/>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82" name="TextBox 81"/>
            <p:cNvSpPr txBox="1"/>
            <p:nvPr/>
          </p:nvSpPr>
          <p:spPr>
            <a:xfrm>
              <a:off x="4426851" y="1510921"/>
              <a:ext cx="1231426" cy="830997"/>
            </a:xfrm>
            <a:prstGeom prst="rect">
              <a:avLst/>
            </a:prstGeom>
            <a:noFill/>
          </p:spPr>
          <p:txBody>
            <a:bodyPr wrap="none" rtlCol="0">
              <a:spAutoFit/>
            </a:bodyPr>
            <a:lstStyle/>
            <a:p>
              <a:pPr algn="ctr"/>
              <a:r>
                <a:rPr lang="en-GB" sz="1600" dirty="0"/>
                <a:t>If Role/</a:t>
              </a:r>
            </a:p>
            <a:p>
              <a:pPr algn="ctr"/>
              <a:r>
                <a:rPr lang="en-GB" sz="1600" dirty="0"/>
                <a:t>ACL/VLAN/</a:t>
              </a:r>
              <a:br>
                <a:rPr lang="en-GB" sz="1600" dirty="0"/>
              </a:br>
              <a:r>
                <a:rPr lang="en-GB" sz="1600" dirty="0" err="1"/>
                <a:t>FilterID</a:t>
              </a:r>
              <a:endParaRPr lang="en-US" sz="1600" dirty="0"/>
            </a:p>
          </p:txBody>
        </p:sp>
      </p:grpSp>
      <p:grpSp>
        <p:nvGrpSpPr>
          <p:cNvPr id="83" name="Group 82"/>
          <p:cNvGrpSpPr/>
          <p:nvPr/>
        </p:nvGrpSpPr>
        <p:grpSpPr>
          <a:xfrm>
            <a:off x="6937306" y="4097723"/>
            <a:ext cx="1660640" cy="1096104"/>
            <a:chOff x="4212237" y="1379094"/>
            <a:chExt cx="1660640" cy="1096104"/>
          </a:xfrm>
        </p:grpSpPr>
        <p:sp>
          <p:nvSpPr>
            <p:cNvPr id="84" name="Flowchart: Decision 83"/>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85" name="TextBox 84"/>
            <p:cNvSpPr txBox="1"/>
            <p:nvPr/>
          </p:nvSpPr>
          <p:spPr>
            <a:xfrm>
              <a:off x="4426851" y="1510921"/>
              <a:ext cx="1231426" cy="830997"/>
            </a:xfrm>
            <a:prstGeom prst="rect">
              <a:avLst/>
            </a:prstGeom>
            <a:noFill/>
          </p:spPr>
          <p:txBody>
            <a:bodyPr wrap="none" rtlCol="0">
              <a:spAutoFit/>
            </a:bodyPr>
            <a:lstStyle/>
            <a:p>
              <a:pPr algn="ctr"/>
              <a:r>
                <a:rPr lang="en-GB" sz="1600" dirty="0"/>
                <a:t>If Role/</a:t>
              </a:r>
            </a:p>
            <a:p>
              <a:pPr algn="ctr"/>
              <a:r>
                <a:rPr lang="en-GB" sz="1600" dirty="0"/>
                <a:t>ACL/VLAN/</a:t>
              </a:r>
              <a:br>
                <a:rPr lang="en-GB" sz="1600" dirty="0"/>
              </a:br>
              <a:r>
                <a:rPr lang="en-GB" sz="1600" dirty="0" err="1"/>
                <a:t>FilterID</a:t>
              </a:r>
              <a:endParaRPr lang="en-US" sz="1600" dirty="0"/>
            </a:p>
          </p:txBody>
        </p:sp>
      </p:grpSp>
      <p:grpSp>
        <p:nvGrpSpPr>
          <p:cNvPr id="86" name="Group 85"/>
          <p:cNvGrpSpPr/>
          <p:nvPr/>
        </p:nvGrpSpPr>
        <p:grpSpPr>
          <a:xfrm>
            <a:off x="4799787" y="4088579"/>
            <a:ext cx="1660640" cy="1096104"/>
            <a:chOff x="4212237" y="1379094"/>
            <a:chExt cx="1660640" cy="1096104"/>
          </a:xfrm>
        </p:grpSpPr>
        <p:sp>
          <p:nvSpPr>
            <p:cNvPr id="87" name="Flowchart: Decision 86"/>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88" name="TextBox 87"/>
            <p:cNvSpPr txBox="1"/>
            <p:nvPr/>
          </p:nvSpPr>
          <p:spPr>
            <a:xfrm>
              <a:off x="4506199" y="1636431"/>
              <a:ext cx="1072730" cy="584775"/>
            </a:xfrm>
            <a:prstGeom prst="rect">
              <a:avLst/>
            </a:prstGeom>
            <a:noFill/>
          </p:spPr>
          <p:txBody>
            <a:bodyPr wrap="none" rtlCol="0">
              <a:spAutoFit/>
            </a:bodyPr>
            <a:lstStyle/>
            <a:p>
              <a:pPr algn="ctr"/>
              <a:r>
                <a:rPr lang="en-GB" sz="1600" dirty="0"/>
                <a:t>RADIUS</a:t>
              </a:r>
            </a:p>
            <a:p>
              <a:pPr algn="ctr"/>
              <a:r>
                <a:rPr lang="en-GB" sz="1600" dirty="0"/>
                <a:t>Success?</a:t>
              </a:r>
            </a:p>
          </p:txBody>
        </p:sp>
      </p:grpSp>
      <p:sp>
        <p:nvSpPr>
          <p:cNvPr id="14" name="Rectangle 13"/>
          <p:cNvSpPr/>
          <p:nvPr/>
        </p:nvSpPr>
        <p:spPr bwMode="auto">
          <a:xfrm>
            <a:off x="2870257" y="4343836"/>
            <a:ext cx="1155769" cy="5919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MAC-</a:t>
            </a:r>
            <a:r>
              <a:rPr kumimoji="0" lang="en-GB" sz="1600" b="0" i="0" u="none" strike="noStrike" cap="none" normalizeH="0" baseline="0" dirty="0" err="1">
                <a:ln>
                  <a:noFill/>
                </a:ln>
                <a:solidFill>
                  <a:schemeClr val="tx1"/>
                </a:solidFill>
                <a:effectLst/>
                <a:latin typeface="Arial" charset="0"/>
                <a:ea typeface="ＭＳ Ｐゴシック" pitchFamily="34" charset="-128"/>
              </a:rPr>
              <a:t>Auth</a:t>
            </a:r>
            <a:r>
              <a:rPr kumimoji="0" lang="en-GB" sz="1600" b="0" i="0" u="none" strike="noStrike" cap="none" normalizeH="0" baseline="0" dirty="0">
                <a:ln>
                  <a:noFill/>
                </a:ln>
                <a:solidFill>
                  <a:schemeClr val="tx1"/>
                </a:solidFill>
                <a:effectLst/>
                <a:latin typeface="Arial" charset="0"/>
                <a:ea typeface="ＭＳ Ｐゴシック" pitchFamily="34" charset="-128"/>
              </a:rPr>
              <a:t> response</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cxnSp>
        <p:nvCxnSpPr>
          <p:cNvPr id="89" name="Straight Arrow Connector 88"/>
          <p:cNvCxnSpPr/>
          <p:nvPr/>
        </p:nvCxnSpPr>
        <p:spPr bwMode="auto">
          <a:xfrm>
            <a:off x="3447624" y="3179099"/>
            <a:ext cx="2168676" cy="977"/>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spTree>
    <p:extLst>
      <p:ext uri="{BB962C8B-B14F-4D97-AF65-F5344CB8AC3E}">
        <p14:creationId xmlns:p14="http://schemas.microsoft.com/office/powerpoint/2010/main" val="386380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bwMode="auto">
          <a:xfrm>
            <a:off x="4282093" y="2150840"/>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3" name="Straight Arrow Connector 12"/>
          <p:cNvCxnSpPr>
            <a:stCxn id="14" idx="3"/>
            <a:endCxn id="87" idx="1"/>
          </p:cNvCxnSpPr>
          <p:nvPr/>
        </p:nvCxnSpPr>
        <p:spPr bwMode="auto">
          <a:xfrm flipV="1">
            <a:off x="4026026" y="4231901"/>
            <a:ext cx="773761" cy="316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2" name="Straight Arrow Connector 21"/>
          <p:cNvCxnSpPr/>
          <p:nvPr/>
        </p:nvCxnSpPr>
        <p:spPr bwMode="auto">
          <a:xfrm>
            <a:off x="8601022" y="2138662"/>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3" name="Straight Arrow Connector 22"/>
          <p:cNvCxnSpPr/>
          <p:nvPr/>
        </p:nvCxnSpPr>
        <p:spPr bwMode="auto">
          <a:xfrm>
            <a:off x="7770702" y="2706463"/>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4" name="Rounded Rectangle 23"/>
          <p:cNvSpPr/>
          <p:nvPr/>
        </p:nvSpPr>
        <p:spPr bwMode="auto">
          <a:xfrm>
            <a:off x="9095698" y="1852089"/>
            <a:ext cx="1915473" cy="59324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Role/ACL/</a:t>
            </a:r>
            <a:br>
              <a:rPr lang="en-GB" sz="1600" dirty="0">
                <a:latin typeface="Arial" charset="0"/>
                <a:ea typeface="ＭＳ Ｐゴシック" pitchFamily="34" charset="-128"/>
              </a:rPr>
            </a:br>
            <a:r>
              <a:rPr lang="en-GB" sz="1600" dirty="0">
                <a:latin typeface="Arial" charset="0"/>
                <a:ea typeface="ＭＳ Ｐゴシック" pitchFamily="34" charset="-128"/>
              </a:rPr>
              <a:t>VLAN/</a:t>
            </a:r>
            <a:r>
              <a:rPr lang="en-GB" sz="1600" dirty="0" err="1">
                <a:latin typeface="Arial" charset="0"/>
                <a:ea typeface="ＭＳ Ｐゴシック" pitchFamily="34" charset="-128"/>
              </a:rPr>
              <a:t>FilterID</a:t>
            </a:r>
            <a:r>
              <a:rPr lang="en-GB" sz="1600" dirty="0">
                <a:latin typeface="Arial" charset="0"/>
                <a:ea typeface="ＭＳ Ｐゴシック" pitchFamily="34" charset="-128"/>
              </a:rPr>
              <a:t> </a:t>
            </a:r>
            <a:endParaRPr lang="en-US" sz="1600" dirty="0">
              <a:latin typeface="Arial" charset="0"/>
              <a:ea typeface="ＭＳ Ｐゴシック" pitchFamily="34" charset="-128"/>
            </a:endParaRPr>
          </a:p>
        </p:txBody>
      </p:sp>
      <p:sp>
        <p:nvSpPr>
          <p:cNvPr id="25" name="Rounded Rectangle 24"/>
          <p:cNvSpPr/>
          <p:nvPr/>
        </p:nvSpPr>
        <p:spPr bwMode="auto">
          <a:xfrm>
            <a:off x="9110688" y="2873715"/>
            <a:ext cx="1915473" cy="59511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802.1X </a:t>
            </a:r>
            <a:r>
              <a:rPr lang="en-GB" sz="1600" dirty="0" err="1">
                <a:latin typeface="Arial" charset="0"/>
                <a:ea typeface="ＭＳ Ｐゴシック" pitchFamily="34" charset="-128"/>
              </a:rPr>
              <a:t>auth</a:t>
            </a:r>
            <a:r>
              <a:rPr lang="en-GB" sz="1600" dirty="0">
                <a:latin typeface="Arial" charset="0"/>
                <a:ea typeface="ＭＳ Ｐゴシック" pitchFamily="34" charset="-128"/>
              </a:rPr>
              <a:t>-vid</a:t>
            </a:r>
            <a:endParaRPr lang="en-US" sz="1600" dirty="0">
              <a:latin typeface="Arial" charset="0"/>
              <a:ea typeface="ＭＳ Ｐゴシック" pitchFamily="34" charset="-128"/>
            </a:endParaRPr>
          </a:p>
        </p:txBody>
      </p:sp>
      <p:cxnSp>
        <p:nvCxnSpPr>
          <p:cNvPr id="27" name="Straight Arrow Connector 26"/>
          <p:cNvCxnSpPr/>
          <p:nvPr/>
        </p:nvCxnSpPr>
        <p:spPr bwMode="auto">
          <a:xfrm>
            <a:off x="7770702" y="3181271"/>
            <a:ext cx="132499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33" name="Straight Arrow Connector 32"/>
          <p:cNvCxnSpPr/>
          <p:nvPr/>
        </p:nvCxnSpPr>
        <p:spPr bwMode="auto">
          <a:xfrm>
            <a:off x="8616012" y="4228938"/>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34" name="Rounded Rectangle 33"/>
          <p:cNvSpPr/>
          <p:nvPr/>
        </p:nvSpPr>
        <p:spPr bwMode="auto">
          <a:xfrm>
            <a:off x="9110688" y="3915473"/>
            <a:ext cx="1915473" cy="59934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Role/ACL/</a:t>
            </a:r>
            <a:br>
              <a:rPr lang="en-GB" sz="1600" dirty="0">
                <a:latin typeface="Arial" charset="0"/>
                <a:ea typeface="ＭＳ Ｐゴシック" pitchFamily="34" charset="-128"/>
              </a:rPr>
            </a:br>
            <a:r>
              <a:rPr lang="en-GB" sz="1600" dirty="0">
                <a:latin typeface="Arial" charset="0"/>
                <a:ea typeface="ＭＳ Ｐゴシック" pitchFamily="34" charset="-128"/>
              </a:rPr>
              <a:t>VLAN/</a:t>
            </a:r>
            <a:r>
              <a:rPr lang="en-GB" sz="1600" dirty="0" err="1">
                <a:latin typeface="Arial" charset="0"/>
                <a:ea typeface="ＭＳ Ｐゴシック" pitchFamily="34" charset="-128"/>
              </a:rPr>
              <a:t>FilterID</a:t>
            </a:r>
            <a:r>
              <a:rPr lang="en-GB" sz="1600" dirty="0">
                <a:latin typeface="Arial" charset="0"/>
                <a:ea typeface="ＭＳ Ｐゴシック" pitchFamily="34" charset="-128"/>
              </a:rPr>
              <a:t> </a:t>
            </a:r>
            <a:endParaRPr lang="en-US" sz="1600" dirty="0">
              <a:latin typeface="Arial" charset="0"/>
              <a:ea typeface="ＭＳ Ｐゴシック" pitchFamily="34" charset="-128"/>
            </a:endParaRPr>
          </a:p>
        </p:txBody>
      </p:sp>
      <p:cxnSp>
        <p:nvCxnSpPr>
          <p:cNvPr id="35" name="Straight Arrow Connector 34"/>
          <p:cNvCxnSpPr/>
          <p:nvPr/>
        </p:nvCxnSpPr>
        <p:spPr bwMode="auto">
          <a:xfrm>
            <a:off x="7770702" y="4774780"/>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36" name="Rounded Rectangle 35"/>
          <p:cNvSpPr/>
          <p:nvPr/>
        </p:nvSpPr>
        <p:spPr bwMode="auto">
          <a:xfrm>
            <a:off x="9110688" y="4933067"/>
            <a:ext cx="1915473" cy="59614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MAC-</a:t>
            </a:r>
            <a:r>
              <a:rPr lang="en-GB" sz="1600" dirty="0" err="1">
                <a:latin typeface="Arial" charset="0"/>
                <a:ea typeface="ＭＳ Ｐゴシック" pitchFamily="34" charset="-128"/>
              </a:rPr>
              <a:t>Auth</a:t>
            </a:r>
            <a:r>
              <a:rPr lang="en-GB" sz="1600" dirty="0">
                <a:latin typeface="Arial" charset="0"/>
                <a:ea typeface="ＭＳ Ｐゴシック" pitchFamily="34" charset="-128"/>
              </a:rPr>
              <a:t> </a:t>
            </a:r>
            <a:r>
              <a:rPr lang="en-GB" sz="1600" dirty="0" err="1">
                <a:latin typeface="Arial" charset="0"/>
                <a:ea typeface="ＭＳ Ｐゴシック" pitchFamily="34" charset="-128"/>
              </a:rPr>
              <a:t>auth</a:t>
            </a:r>
            <a:r>
              <a:rPr lang="en-GB" sz="1600" dirty="0">
                <a:latin typeface="Arial" charset="0"/>
                <a:ea typeface="ＭＳ Ｐゴシック" pitchFamily="34" charset="-128"/>
              </a:rPr>
              <a:t>-vid</a:t>
            </a:r>
            <a:endParaRPr lang="en-US" sz="1600" dirty="0">
              <a:latin typeface="Arial" charset="0"/>
              <a:ea typeface="ＭＳ Ｐゴシック" pitchFamily="34" charset="-128"/>
            </a:endParaRPr>
          </a:p>
        </p:txBody>
      </p:sp>
      <p:cxnSp>
        <p:nvCxnSpPr>
          <p:cNvPr id="37" name="Straight Arrow Connector 36"/>
          <p:cNvCxnSpPr/>
          <p:nvPr/>
        </p:nvCxnSpPr>
        <p:spPr bwMode="auto">
          <a:xfrm>
            <a:off x="7770702" y="5233822"/>
            <a:ext cx="132499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40" name="Rounded Rectangle 39"/>
          <p:cNvSpPr/>
          <p:nvPr/>
        </p:nvSpPr>
        <p:spPr bwMode="auto">
          <a:xfrm>
            <a:off x="4658563" y="5239467"/>
            <a:ext cx="1915473" cy="68462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600" dirty="0">
                <a:latin typeface="Arial" charset="0"/>
                <a:ea typeface="ＭＳ Ｐゴシック" pitchFamily="34" charset="-128"/>
              </a:rPr>
              <a:t>Apply MAC-</a:t>
            </a:r>
            <a:r>
              <a:rPr lang="en-GB" sz="1600" dirty="0" err="1">
                <a:latin typeface="Arial" charset="0"/>
                <a:ea typeface="ＭＳ Ｐゴシック" pitchFamily="34" charset="-128"/>
              </a:rPr>
              <a:t>Auth</a:t>
            </a:r>
            <a:r>
              <a:rPr lang="en-GB" sz="1600" dirty="0">
                <a:latin typeface="Arial" charset="0"/>
                <a:ea typeface="ＭＳ Ｐゴシック" pitchFamily="34" charset="-128"/>
              </a:rPr>
              <a:t> DUR initial role</a:t>
            </a:r>
            <a:endParaRPr lang="en-US" sz="1600" dirty="0">
              <a:latin typeface="Arial" charset="0"/>
              <a:ea typeface="ＭＳ Ｐゴシック" pitchFamily="34" charset="-128"/>
            </a:endParaRPr>
          </a:p>
        </p:txBody>
      </p:sp>
      <p:sp>
        <p:nvSpPr>
          <p:cNvPr id="42" name="TextBox 41"/>
          <p:cNvSpPr txBox="1"/>
          <p:nvPr/>
        </p:nvSpPr>
        <p:spPr>
          <a:xfrm>
            <a:off x="4122789" y="1752142"/>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3" name="TextBox 42"/>
          <p:cNvSpPr txBox="1"/>
          <p:nvPr/>
        </p:nvSpPr>
        <p:spPr>
          <a:xfrm>
            <a:off x="8470737" y="1496673"/>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4" name="TextBox 43"/>
          <p:cNvSpPr txBox="1"/>
          <p:nvPr/>
        </p:nvSpPr>
        <p:spPr>
          <a:xfrm>
            <a:off x="7790599" y="2622217"/>
            <a:ext cx="445956" cy="338554"/>
          </a:xfrm>
          <a:prstGeom prst="rect">
            <a:avLst/>
          </a:prstGeom>
          <a:noFill/>
        </p:spPr>
        <p:txBody>
          <a:bodyPr wrap="none" rtlCol="0">
            <a:spAutoFit/>
          </a:bodyPr>
          <a:lstStyle/>
          <a:p>
            <a:r>
              <a:rPr lang="en-GB" sz="1600" dirty="0">
                <a:solidFill>
                  <a:schemeClr val="bg1"/>
                </a:solidFill>
              </a:rPr>
              <a:t>No</a:t>
            </a:r>
            <a:endParaRPr lang="en-US" sz="1600" dirty="0">
              <a:solidFill>
                <a:schemeClr val="bg1"/>
              </a:solidFill>
            </a:endParaRPr>
          </a:p>
        </p:txBody>
      </p:sp>
      <p:sp>
        <p:nvSpPr>
          <p:cNvPr id="45" name="TextBox 44"/>
          <p:cNvSpPr txBox="1"/>
          <p:nvPr/>
        </p:nvSpPr>
        <p:spPr>
          <a:xfrm>
            <a:off x="3477784" y="2637983"/>
            <a:ext cx="445956" cy="338554"/>
          </a:xfrm>
          <a:prstGeom prst="rect">
            <a:avLst/>
          </a:prstGeom>
          <a:noFill/>
        </p:spPr>
        <p:txBody>
          <a:bodyPr wrap="none" rtlCol="0">
            <a:spAutoFit/>
          </a:bodyPr>
          <a:lstStyle/>
          <a:p>
            <a:r>
              <a:rPr lang="en-GB" sz="1600" dirty="0">
                <a:solidFill>
                  <a:schemeClr val="bg1"/>
                </a:solidFill>
              </a:rPr>
              <a:t>No</a:t>
            </a:r>
            <a:endParaRPr lang="en-US" sz="1600" dirty="0">
              <a:solidFill>
                <a:schemeClr val="bg1"/>
              </a:solidFill>
            </a:endParaRPr>
          </a:p>
        </p:txBody>
      </p:sp>
      <p:sp>
        <p:nvSpPr>
          <p:cNvPr id="47" name="TextBox 46"/>
          <p:cNvSpPr txBox="1"/>
          <p:nvPr/>
        </p:nvSpPr>
        <p:spPr>
          <a:xfrm>
            <a:off x="4122789" y="3921367"/>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8" name="TextBox 47"/>
          <p:cNvSpPr txBox="1"/>
          <p:nvPr/>
        </p:nvSpPr>
        <p:spPr>
          <a:xfrm>
            <a:off x="8470737" y="3818301"/>
            <a:ext cx="518475" cy="338554"/>
          </a:xfrm>
          <a:prstGeom prst="rect">
            <a:avLst/>
          </a:prstGeom>
          <a:noFill/>
        </p:spPr>
        <p:txBody>
          <a:bodyPr wrap="none" rtlCol="0">
            <a:spAutoFit/>
          </a:bodyPr>
          <a:lstStyle/>
          <a:p>
            <a:r>
              <a:rPr lang="en-GB" sz="1600" dirty="0">
                <a:solidFill>
                  <a:schemeClr val="bg1"/>
                </a:solidFill>
              </a:rPr>
              <a:t>Yes</a:t>
            </a:r>
            <a:endParaRPr lang="en-US" sz="1600" dirty="0">
              <a:solidFill>
                <a:schemeClr val="bg1"/>
              </a:solidFill>
            </a:endParaRPr>
          </a:p>
        </p:txBody>
      </p:sp>
      <p:sp>
        <p:nvSpPr>
          <p:cNvPr id="49" name="TextBox 48"/>
          <p:cNvSpPr txBox="1"/>
          <p:nvPr/>
        </p:nvSpPr>
        <p:spPr>
          <a:xfrm>
            <a:off x="7790599" y="4728692"/>
            <a:ext cx="445956" cy="338554"/>
          </a:xfrm>
          <a:prstGeom prst="rect">
            <a:avLst/>
          </a:prstGeom>
          <a:noFill/>
        </p:spPr>
        <p:txBody>
          <a:bodyPr wrap="none" rtlCol="0">
            <a:spAutoFit/>
          </a:bodyPr>
          <a:lstStyle/>
          <a:p>
            <a:r>
              <a:rPr lang="en-GB" sz="1600" dirty="0">
                <a:solidFill>
                  <a:schemeClr val="bg1"/>
                </a:solidFill>
              </a:rPr>
              <a:t>No</a:t>
            </a:r>
            <a:endParaRPr lang="en-US" sz="1600" dirty="0">
              <a:solidFill>
                <a:schemeClr val="bg1"/>
              </a:solidFill>
            </a:endParaRPr>
          </a:p>
        </p:txBody>
      </p:sp>
      <p:sp>
        <p:nvSpPr>
          <p:cNvPr id="51" name="Title 3">
            <a:extLst>
              <a:ext uri="{FF2B5EF4-FFF2-40B4-BE49-F238E27FC236}">
                <a16:creationId xmlns:a16="http://schemas.microsoft.com/office/drawing/2014/main" id="{BB473230-8704-004D-9002-7BD651D3C96E}"/>
              </a:ext>
            </a:extLst>
          </p:cNvPr>
          <p:cNvSpPr txBox="1">
            <a:spLocks/>
          </p:cNvSpPr>
          <p:nvPr/>
        </p:nvSpPr>
        <p:spPr>
          <a:xfrm>
            <a:off x="3574105" y="8841"/>
            <a:ext cx="8501354" cy="1608245"/>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GB" sz="3751" kern="0" dirty="0"/>
              <a:t>Typical Aruba switch handling </a:t>
            </a:r>
          </a:p>
          <a:p>
            <a:pPr algn="r" defTabSz="914363"/>
            <a:r>
              <a:rPr lang="en-GB" sz="3751" kern="0" dirty="0"/>
              <a:t>authentications DUR - 3</a:t>
            </a:r>
            <a:endParaRPr lang="en-US" sz="3751" kern="0" dirty="0"/>
          </a:p>
        </p:txBody>
      </p:sp>
      <p:cxnSp>
        <p:nvCxnSpPr>
          <p:cNvPr id="58" name="Straight Arrow Connector 57"/>
          <p:cNvCxnSpPr/>
          <p:nvPr/>
        </p:nvCxnSpPr>
        <p:spPr bwMode="auto">
          <a:xfrm>
            <a:off x="6452482" y="2155323"/>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59" name="Straight Arrow Connector 58"/>
          <p:cNvCxnSpPr/>
          <p:nvPr/>
        </p:nvCxnSpPr>
        <p:spPr bwMode="auto">
          <a:xfrm>
            <a:off x="6452482" y="4239090"/>
            <a:ext cx="509666"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0" name="Straight Arrow Connector 59"/>
          <p:cNvCxnSpPr/>
          <p:nvPr/>
        </p:nvCxnSpPr>
        <p:spPr bwMode="auto">
          <a:xfrm>
            <a:off x="5616300" y="2707752"/>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2" name="Straight Arrow Connector 61"/>
          <p:cNvCxnSpPr/>
          <p:nvPr/>
        </p:nvCxnSpPr>
        <p:spPr bwMode="auto">
          <a:xfrm>
            <a:off x="5633788" y="4775300"/>
            <a:ext cx="0" cy="46469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5" name="TextBox 64"/>
          <p:cNvSpPr txBox="1"/>
          <p:nvPr/>
        </p:nvSpPr>
        <p:spPr>
          <a:xfrm>
            <a:off x="6242501" y="1720031"/>
            <a:ext cx="811441" cy="338554"/>
          </a:xfrm>
          <a:prstGeom prst="rect">
            <a:avLst/>
          </a:prstGeom>
          <a:noFill/>
        </p:spPr>
        <p:txBody>
          <a:bodyPr wrap="none" rtlCol="0">
            <a:spAutoFit/>
          </a:bodyPr>
          <a:lstStyle/>
          <a:p>
            <a:r>
              <a:rPr lang="en-GB" sz="1600" dirty="0">
                <a:solidFill>
                  <a:schemeClr val="bg1"/>
                </a:solidFill>
              </a:rPr>
              <a:t>Accept</a:t>
            </a:r>
            <a:endParaRPr lang="en-US" sz="1600" dirty="0">
              <a:solidFill>
                <a:schemeClr val="bg1"/>
              </a:solidFill>
            </a:endParaRPr>
          </a:p>
        </p:txBody>
      </p:sp>
      <p:sp>
        <p:nvSpPr>
          <p:cNvPr id="66" name="TextBox 65"/>
          <p:cNvSpPr txBox="1"/>
          <p:nvPr/>
        </p:nvSpPr>
        <p:spPr>
          <a:xfrm>
            <a:off x="5648173" y="2648489"/>
            <a:ext cx="764953" cy="338554"/>
          </a:xfrm>
          <a:prstGeom prst="rect">
            <a:avLst/>
          </a:prstGeom>
          <a:noFill/>
        </p:spPr>
        <p:txBody>
          <a:bodyPr wrap="none" rtlCol="0">
            <a:spAutoFit/>
          </a:bodyPr>
          <a:lstStyle/>
          <a:p>
            <a:r>
              <a:rPr lang="en-GB" sz="1600" dirty="0">
                <a:solidFill>
                  <a:schemeClr val="bg1"/>
                </a:solidFill>
              </a:rPr>
              <a:t>Reject</a:t>
            </a:r>
            <a:endParaRPr lang="en-US" sz="1600" dirty="0">
              <a:solidFill>
                <a:schemeClr val="bg1"/>
              </a:solidFill>
            </a:endParaRPr>
          </a:p>
        </p:txBody>
      </p:sp>
      <p:sp>
        <p:nvSpPr>
          <p:cNvPr id="67" name="TextBox 66"/>
          <p:cNvSpPr txBox="1"/>
          <p:nvPr/>
        </p:nvSpPr>
        <p:spPr>
          <a:xfrm>
            <a:off x="6261646" y="3851193"/>
            <a:ext cx="811441" cy="338554"/>
          </a:xfrm>
          <a:prstGeom prst="rect">
            <a:avLst/>
          </a:prstGeom>
          <a:noFill/>
        </p:spPr>
        <p:txBody>
          <a:bodyPr wrap="none" rtlCol="0">
            <a:spAutoFit/>
          </a:bodyPr>
          <a:lstStyle/>
          <a:p>
            <a:r>
              <a:rPr lang="en-GB" sz="1600" dirty="0">
                <a:solidFill>
                  <a:schemeClr val="bg1"/>
                </a:solidFill>
              </a:rPr>
              <a:t>Accept</a:t>
            </a:r>
            <a:endParaRPr lang="en-US" sz="1600" dirty="0">
              <a:solidFill>
                <a:schemeClr val="bg1"/>
              </a:solidFill>
            </a:endParaRPr>
          </a:p>
        </p:txBody>
      </p:sp>
      <p:sp>
        <p:nvSpPr>
          <p:cNvPr id="68" name="TextBox 67"/>
          <p:cNvSpPr txBox="1"/>
          <p:nvPr/>
        </p:nvSpPr>
        <p:spPr>
          <a:xfrm>
            <a:off x="5648173" y="4719099"/>
            <a:ext cx="764953" cy="338554"/>
          </a:xfrm>
          <a:prstGeom prst="rect">
            <a:avLst/>
          </a:prstGeom>
          <a:noFill/>
        </p:spPr>
        <p:txBody>
          <a:bodyPr wrap="none" rtlCol="0">
            <a:spAutoFit/>
          </a:bodyPr>
          <a:lstStyle/>
          <a:p>
            <a:r>
              <a:rPr lang="en-GB" sz="1600" dirty="0">
                <a:solidFill>
                  <a:schemeClr val="bg1"/>
                </a:solidFill>
              </a:rPr>
              <a:t>Reject</a:t>
            </a:r>
            <a:endParaRPr lang="en-US" sz="1600" dirty="0">
              <a:solidFill>
                <a:schemeClr val="bg1"/>
              </a:solidFill>
            </a:endParaRPr>
          </a:p>
        </p:txBody>
      </p:sp>
      <p:cxnSp>
        <p:nvCxnSpPr>
          <p:cNvPr id="74" name="Straight Arrow Connector 73"/>
          <p:cNvCxnSpPr>
            <a:stCxn id="75" idx="2"/>
            <a:endCxn id="14" idx="0"/>
          </p:cNvCxnSpPr>
          <p:nvPr/>
        </p:nvCxnSpPr>
        <p:spPr bwMode="auto">
          <a:xfrm>
            <a:off x="3447624" y="2706463"/>
            <a:ext cx="518" cy="123264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1" name="Rounded Rectangular Callout 60"/>
          <p:cNvSpPr/>
          <p:nvPr/>
        </p:nvSpPr>
        <p:spPr bwMode="auto">
          <a:xfrm>
            <a:off x="149470" y="2327820"/>
            <a:ext cx="2580795" cy="3289143"/>
          </a:xfrm>
          <a:prstGeom prst="wedgeRoundRectCallout">
            <a:avLst>
              <a:gd name="adj1" fmla="val 76651"/>
              <a:gd name="adj2" fmla="val -21226"/>
              <a:gd name="adj3" fmla="val 16667"/>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Assuming Priority 802.1X</a:t>
            </a:r>
            <a:r>
              <a:rPr lang="en-GB" dirty="0">
                <a:solidFill>
                  <a:schemeClr val="bg1"/>
                </a:solidFill>
                <a:latin typeface="Arial" charset="0"/>
                <a:ea typeface="ＭＳ Ｐゴシック" pitchFamily="34" charset="-128"/>
                <a:sym typeface="Wingdings" panose="05000000000000000000" pitchFamily="2" charset="2"/>
              </a:rPr>
              <a:t>MAC-Auth</a:t>
            </a:r>
            <a:r>
              <a:rPr lang="en-GB" dirty="0">
                <a:solidFill>
                  <a:schemeClr val="bg1"/>
                </a:solidFill>
                <a:latin typeface="Arial" charset="0"/>
                <a:ea typeface="ＭＳ Ｐゴシック" pitchFamily="34" charset="-128"/>
              </a:rPr>
              <a:t>: Timeout controlled by port’s 802.1X </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wait period </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 </a:t>
            </a:r>
            <a:r>
              <a:rPr lang="en-GB" dirty="0" err="1">
                <a:solidFill>
                  <a:schemeClr val="bg1"/>
                </a:solidFill>
                <a:latin typeface="Arial" charset="0"/>
                <a:ea typeface="ＭＳ Ｐゴシック" pitchFamily="34" charset="-128"/>
              </a:rPr>
              <a:t>tx</a:t>
            </a:r>
            <a:r>
              <a:rPr lang="en-GB" dirty="0">
                <a:solidFill>
                  <a:schemeClr val="bg1"/>
                </a:solidFill>
                <a:latin typeface="Arial" charset="0"/>
                <a:ea typeface="ＭＳ Ｐゴシック" pitchFamily="34" charset="-128"/>
              </a:rPr>
              <a:t>-period*retrains</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 </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Default 30*4=120s</a:t>
            </a:r>
          </a:p>
          <a:p>
            <a:pPr marL="0" marR="0" indent="0" algn="ctr" defTabSz="914400" rtl="0" eaLnBrk="0" fontAlgn="base" latinLnBrk="0" hangingPunct="0">
              <a:lnSpc>
                <a:spcPct val="100000"/>
              </a:lnSpc>
              <a:spcBef>
                <a:spcPct val="0"/>
              </a:spcBef>
              <a:spcAft>
                <a:spcPct val="0"/>
              </a:spcAft>
              <a:buClrTx/>
              <a:buSzTx/>
              <a:buFontTx/>
              <a:buNone/>
              <a:tabLst/>
            </a:pPr>
            <a:endParaRPr lang="en-GB" dirty="0">
              <a:solidFill>
                <a:schemeClr val="bg1"/>
              </a:solidFill>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Set </a:t>
            </a:r>
            <a:r>
              <a:rPr lang="en-GB" dirty="0" err="1">
                <a:solidFill>
                  <a:schemeClr val="bg1"/>
                </a:solidFill>
                <a:latin typeface="Arial" charset="0"/>
                <a:ea typeface="ＭＳ Ｐゴシック" pitchFamily="34" charset="-128"/>
              </a:rPr>
              <a:t>tx</a:t>
            </a:r>
            <a:r>
              <a:rPr lang="en-GB" dirty="0">
                <a:solidFill>
                  <a:schemeClr val="bg1"/>
                </a:solidFill>
                <a:latin typeface="Arial" charset="0"/>
                <a:ea typeface="ＭＳ Ｐゴシック" pitchFamily="34" charset="-128"/>
              </a:rPr>
              <a:t>-period =5s </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cxnSp>
        <p:nvCxnSpPr>
          <p:cNvPr id="64" name="Straight Arrow Connector 63"/>
          <p:cNvCxnSpPr>
            <a:endCxn id="75" idx="0"/>
          </p:cNvCxnSpPr>
          <p:nvPr/>
        </p:nvCxnSpPr>
        <p:spPr bwMode="auto">
          <a:xfrm flipH="1">
            <a:off x="3447624" y="998365"/>
            <a:ext cx="180" cy="611994"/>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9" name="Oval 68"/>
          <p:cNvSpPr/>
          <p:nvPr/>
        </p:nvSpPr>
        <p:spPr bwMode="auto">
          <a:xfrm>
            <a:off x="2681943" y="551607"/>
            <a:ext cx="1526382" cy="67065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Process </a:t>
            </a:r>
            <a:r>
              <a:rPr kumimoji="0" lang="en-GB" sz="1600" b="0" i="0" u="none" strike="noStrike" cap="none" normalizeH="0" baseline="0" dirty="0" err="1">
                <a:ln>
                  <a:noFill/>
                </a:ln>
                <a:solidFill>
                  <a:schemeClr val="tx1"/>
                </a:solidFill>
                <a:effectLst/>
                <a:latin typeface="Arial" charset="0"/>
                <a:ea typeface="ＭＳ Ｐゴシック" pitchFamily="34" charset="-128"/>
              </a:rPr>
              <a:t>Auth</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grpSp>
        <p:nvGrpSpPr>
          <p:cNvPr id="72" name="Group 71"/>
          <p:cNvGrpSpPr/>
          <p:nvPr/>
        </p:nvGrpSpPr>
        <p:grpSpPr>
          <a:xfrm>
            <a:off x="2617304" y="1610359"/>
            <a:ext cx="1660640" cy="1096104"/>
            <a:chOff x="4212237" y="1379094"/>
            <a:chExt cx="1660640" cy="1096104"/>
          </a:xfrm>
        </p:grpSpPr>
        <p:sp>
          <p:nvSpPr>
            <p:cNvPr id="75" name="Flowchart: Decision 74"/>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76" name="TextBox 75"/>
            <p:cNvSpPr txBox="1"/>
            <p:nvPr/>
          </p:nvSpPr>
          <p:spPr>
            <a:xfrm>
              <a:off x="4471735" y="1636431"/>
              <a:ext cx="1141659" cy="584775"/>
            </a:xfrm>
            <a:prstGeom prst="rect">
              <a:avLst/>
            </a:prstGeom>
            <a:noFill/>
          </p:spPr>
          <p:txBody>
            <a:bodyPr wrap="none" rtlCol="0">
              <a:spAutoFit/>
            </a:bodyPr>
            <a:lstStyle/>
            <a:p>
              <a:pPr algn="ctr"/>
              <a:r>
                <a:rPr lang="en-GB" sz="1600" dirty="0"/>
                <a:t>802.1X </a:t>
              </a:r>
            </a:p>
            <a:p>
              <a:pPr algn="ctr"/>
              <a:r>
                <a:rPr lang="en-GB" sz="1600" dirty="0"/>
                <a:t>response?</a:t>
              </a:r>
            </a:p>
          </p:txBody>
        </p:sp>
      </p:grpSp>
      <p:grpSp>
        <p:nvGrpSpPr>
          <p:cNvPr id="77" name="Group 76"/>
          <p:cNvGrpSpPr/>
          <p:nvPr/>
        </p:nvGrpSpPr>
        <p:grpSpPr>
          <a:xfrm>
            <a:off x="4777978" y="1610359"/>
            <a:ext cx="1660640" cy="1096104"/>
            <a:chOff x="4212237" y="1379094"/>
            <a:chExt cx="1660640" cy="1096104"/>
          </a:xfrm>
        </p:grpSpPr>
        <p:sp>
          <p:nvSpPr>
            <p:cNvPr id="78" name="Flowchart: Decision 77"/>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79" name="TextBox 78"/>
            <p:cNvSpPr txBox="1"/>
            <p:nvPr/>
          </p:nvSpPr>
          <p:spPr>
            <a:xfrm>
              <a:off x="4506199" y="1636431"/>
              <a:ext cx="1072730" cy="584775"/>
            </a:xfrm>
            <a:prstGeom prst="rect">
              <a:avLst/>
            </a:prstGeom>
            <a:noFill/>
          </p:spPr>
          <p:txBody>
            <a:bodyPr wrap="none" rtlCol="0">
              <a:spAutoFit/>
            </a:bodyPr>
            <a:lstStyle/>
            <a:p>
              <a:pPr algn="ctr"/>
              <a:r>
                <a:rPr lang="en-GB" sz="1600" dirty="0"/>
                <a:t>RADIUS</a:t>
              </a:r>
            </a:p>
            <a:p>
              <a:pPr algn="ctr"/>
              <a:r>
                <a:rPr lang="en-GB" sz="1600" dirty="0"/>
                <a:t>Success?</a:t>
              </a:r>
            </a:p>
          </p:txBody>
        </p:sp>
      </p:grpSp>
      <p:grpSp>
        <p:nvGrpSpPr>
          <p:cNvPr id="80" name="Group 79"/>
          <p:cNvGrpSpPr/>
          <p:nvPr/>
        </p:nvGrpSpPr>
        <p:grpSpPr>
          <a:xfrm>
            <a:off x="6937306" y="1610951"/>
            <a:ext cx="1660640" cy="1096104"/>
            <a:chOff x="4212237" y="1379094"/>
            <a:chExt cx="1660640" cy="1096104"/>
          </a:xfrm>
        </p:grpSpPr>
        <p:sp>
          <p:nvSpPr>
            <p:cNvPr id="81" name="Flowchart: Decision 80"/>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82" name="TextBox 81"/>
            <p:cNvSpPr txBox="1"/>
            <p:nvPr/>
          </p:nvSpPr>
          <p:spPr>
            <a:xfrm>
              <a:off x="4426851" y="1510921"/>
              <a:ext cx="1231426" cy="830997"/>
            </a:xfrm>
            <a:prstGeom prst="rect">
              <a:avLst/>
            </a:prstGeom>
            <a:noFill/>
          </p:spPr>
          <p:txBody>
            <a:bodyPr wrap="none" rtlCol="0">
              <a:spAutoFit/>
            </a:bodyPr>
            <a:lstStyle/>
            <a:p>
              <a:pPr algn="ctr"/>
              <a:r>
                <a:rPr lang="en-GB" sz="1600" dirty="0"/>
                <a:t>If Role/</a:t>
              </a:r>
            </a:p>
            <a:p>
              <a:pPr algn="ctr"/>
              <a:r>
                <a:rPr lang="en-GB" sz="1600" dirty="0"/>
                <a:t>ACL/VLAN/</a:t>
              </a:r>
              <a:br>
                <a:rPr lang="en-GB" sz="1600" dirty="0"/>
              </a:br>
              <a:r>
                <a:rPr lang="en-GB" sz="1600" dirty="0" err="1"/>
                <a:t>FilterID</a:t>
              </a:r>
              <a:endParaRPr lang="en-US" sz="1600" dirty="0"/>
            </a:p>
          </p:txBody>
        </p:sp>
      </p:grpSp>
      <p:grpSp>
        <p:nvGrpSpPr>
          <p:cNvPr id="83" name="Group 82"/>
          <p:cNvGrpSpPr/>
          <p:nvPr/>
        </p:nvGrpSpPr>
        <p:grpSpPr>
          <a:xfrm>
            <a:off x="6937306" y="3692993"/>
            <a:ext cx="1660640" cy="1096104"/>
            <a:chOff x="4212237" y="1379094"/>
            <a:chExt cx="1660640" cy="1096104"/>
          </a:xfrm>
        </p:grpSpPr>
        <p:sp>
          <p:nvSpPr>
            <p:cNvPr id="84" name="Flowchart: Decision 83"/>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85" name="TextBox 84"/>
            <p:cNvSpPr txBox="1"/>
            <p:nvPr/>
          </p:nvSpPr>
          <p:spPr>
            <a:xfrm>
              <a:off x="4426851" y="1510921"/>
              <a:ext cx="1231426" cy="830997"/>
            </a:xfrm>
            <a:prstGeom prst="rect">
              <a:avLst/>
            </a:prstGeom>
            <a:noFill/>
          </p:spPr>
          <p:txBody>
            <a:bodyPr wrap="none" rtlCol="0">
              <a:spAutoFit/>
            </a:bodyPr>
            <a:lstStyle/>
            <a:p>
              <a:pPr algn="ctr"/>
              <a:r>
                <a:rPr lang="en-GB" sz="1600" dirty="0"/>
                <a:t>If Role/</a:t>
              </a:r>
            </a:p>
            <a:p>
              <a:pPr algn="ctr"/>
              <a:r>
                <a:rPr lang="en-GB" sz="1600" dirty="0"/>
                <a:t>ACL/VLAN/</a:t>
              </a:r>
              <a:br>
                <a:rPr lang="en-GB" sz="1600" dirty="0"/>
              </a:br>
              <a:r>
                <a:rPr lang="en-GB" sz="1600" dirty="0" err="1"/>
                <a:t>FilterID</a:t>
              </a:r>
              <a:endParaRPr lang="en-US" sz="1600" dirty="0"/>
            </a:p>
          </p:txBody>
        </p:sp>
      </p:grpSp>
      <p:grpSp>
        <p:nvGrpSpPr>
          <p:cNvPr id="86" name="Group 85"/>
          <p:cNvGrpSpPr/>
          <p:nvPr/>
        </p:nvGrpSpPr>
        <p:grpSpPr>
          <a:xfrm>
            <a:off x="4799787" y="3683849"/>
            <a:ext cx="1660640" cy="1096104"/>
            <a:chOff x="4212237" y="1379094"/>
            <a:chExt cx="1660640" cy="1096104"/>
          </a:xfrm>
        </p:grpSpPr>
        <p:sp>
          <p:nvSpPr>
            <p:cNvPr id="87" name="Flowchart: Decision 86"/>
            <p:cNvSpPr/>
            <p:nvPr/>
          </p:nvSpPr>
          <p:spPr bwMode="auto">
            <a:xfrm>
              <a:off x="4212237" y="1379094"/>
              <a:ext cx="1660640" cy="1096104"/>
            </a:xfrm>
            <a:prstGeom prst="flowChartDecisi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sp>
          <p:nvSpPr>
            <p:cNvPr id="88" name="TextBox 87"/>
            <p:cNvSpPr txBox="1"/>
            <p:nvPr/>
          </p:nvSpPr>
          <p:spPr>
            <a:xfrm>
              <a:off x="4506199" y="1636431"/>
              <a:ext cx="1072730" cy="584775"/>
            </a:xfrm>
            <a:prstGeom prst="rect">
              <a:avLst/>
            </a:prstGeom>
            <a:noFill/>
          </p:spPr>
          <p:txBody>
            <a:bodyPr wrap="none" rtlCol="0">
              <a:spAutoFit/>
            </a:bodyPr>
            <a:lstStyle/>
            <a:p>
              <a:pPr algn="ctr"/>
              <a:r>
                <a:rPr lang="en-GB" sz="1600" dirty="0"/>
                <a:t>RADIUS</a:t>
              </a:r>
            </a:p>
            <a:p>
              <a:pPr algn="ctr"/>
              <a:r>
                <a:rPr lang="en-GB" sz="1600" dirty="0"/>
                <a:t>Success?</a:t>
              </a:r>
            </a:p>
          </p:txBody>
        </p:sp>
      </p:grpSp>
      <p:sp>
        <p:nvSpPr>
          <p:cNvPr id="14" name="Rectangle 13"/>
          <p:cNvSpPr/>
          <p:nvPr/>
        </p:nvSpPr>
        <p:spPr bwMode="auto">
          <a:xfrm>
            <a:off x="2870257" y="3939106"/>
            <a:ext cx="1155769" cy="5919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MAC-</a:t>
            </a:r>
            <a:r>
              <a:rPr kumimoji="0" lang="en-GB" sz="1600" b="0" i="0" u="none" strike="noStrike" cap="none" normalizeH="0" baseline="0" dirty="0" err="1">
                <a:ln>
                  <a:noFill/>
                </a:ln>
                <a:solidFill>
                  <a:schemeClr val="tx1"/>
                </a:solidFill>
                <a:effectLst/>
                <a:latin typeface="Arial" charset="0"/>
                <a:ea typeface="ＭＳ Ｐゴシック" pitchFamily="34" charset="-128"/>
              </a:rPr>
              <a:t>Auth</a:t>
            </a:r>
            <a:r>
              <a:rPr kumimoji="0" lang="en-GB" sz="1600" b="0" i="0" u="none" strike="noStrike" cap="none" normalizeH="0" baseline="0" dirty="0">
                <a:ln>
                  <a:noFill/>
                </a:ln>
                <a:solidFill>
                  <a:schemeClr val="tx1"/>
                </a:solidFill>
                <a:effectLst/>
                <a:latin typeface="Arial" charset="0"/>
                <a:ea typeface="ＭＳ Ｐゴシック" pitchFamily="34" charset="-128"/>
              </a:rPr>
              <a:t> response</a:t>
            </a:r>
            <a:endParaRPr kumimoji="0" lang="en-US" sz="1600" b="0" i="0" u="none" strike="noStrike" cap="none" normalizeH="0" baseline="0" dirty="0">
              <a:ln>
                <a:noFill/>
              </a:ln>
              <a:solidFill>
                <a:schemeClr val="tx1"/>
              </a:solidFill>
              <a:effectLst/>
              <a:latin typeface="Arial" charset="0"/>
              <a:ea typeface="ＭＳ Ｐゴシック" pitchFamily="34" charset="-128"/>
            </a:endParaRPr>
          </a:p>
        </p:txBody>
      </p:sp>
      <p:cxnSp>
        <p:nvCxnSpPr>
          <p:cNvPr id="52" name="Straight Arrow Connector 51"/>
          <p:cNvCxnSpPr/>
          <p:nvPr/>
        </p:nvCxnSpPr>
        <p:spPr bwMode="auto">
          <a:xfrm>
            <a:off x="3447624" y="3179099"/>
            <a:ext cx="2168676" cy="977"/>
          </a:xfrm>
          <a:prstGeom prst="straightConnector1">
            <a:avLst/>
          </a:prstGeom>
          <a:solidFill>
            <a:schemeClr val="accent1"/>
          </a:solidFill>
          <a:ln w="9525" cap="flat" cmpd="sng" algn="ctr">
            <a:solidFill>
              <a:schemeClr val="bg1"/>
            </a:solidFill>
            <a:prstDash val="solid"/>
            <a:round/>
            <a:headEnd type="triangle" w="med" len="med"/>
            <a:tailEnd type="none"/>
          </a:ln>
          <a:effectLst/>
        </p:spPr>
      </p:cxnSp>
    </p:spTree>
    <p:extLst>
      <p:ext uri="{BB962C8B-B14F-4D97-AF65-F5344CB8AC3E}">
        <p14:creationId xmlns:p14="http://schemas.microsoft.com/office/powerpoint/2010/main" val="39212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6252395" y="173070"/>
            <a:ext cx="5538644"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Typical Aruba Switch </a:t>
            </a:r>
          </a:p>
          <a:p>
            <a:pPr algn="ctr" defTabSz="914363"/>
            <a:r>
              <a:rPr lang="en-US" sz="3751" kern="0" dirty="0">
                <a:solidFill>
                  <a:srgbClr val="FFFFFF"/>
                </a:solidFill>
              </a:rPr>
              <a:t>RADIUS Configuration</a:t>
            </a:r>
            <a:endParaRPr lang="en-US" sz="3751" kern="0" dirty="0">
              <a:solidFill>
                <a:srgbClr val="F8981E"/>
              </a:solidFill>
            </a:endParaRPr>
          </a:p>
        </p:txBody>
      </p:sp>
      <p:sp>
        <p:nvSpPr>
          <p:cNvPr id="8" name="Rectangle 7">
            <a:extLst>
              <a:ext uri="{FF2B5EF4-FFF2-40B4-BE49-F238E27FC236}">
                <a16:creationId xmlns:a16="http://schemas.microsoft.com/office/drawing/2014/main" id="{69FE11BC-1E8C-4FBE-A648-A0DC29F8CA4A}"/>
              </a:ext>
            </a:extLst>
          </p:cNvPr>
          <p:cNvSpPr/>
          <p:nvPr/>
        </p:nvSpPr>
        <p:spPr>
          <a:xfrm>
            <a:off x="1250842" y="603636"/>
            <a:ext cx="6928367" cy="6186309"/>
          </a:xfrm>
          <a:prstGeom prst="rect">
            <a:avLst/>
          </a:prstGeom>
        </p:spPr>
        <p:txBody>
          <a:bodyPr wrap="square">
            <a:spAutoFit/>
          </a:bodyPr>
          <a:lstStyle/>
          <a:p>
            <a:r>
              <a:rPr lang="en-GB" sz="1200" dirty="0" err="1">
                <a:solidFill>
                  <a:srgbClr val="000000"/>
                </a:solidFill>
                <a:highlight>
                  <a:srgbClr val="FFFF00"/>
                </a:highlight>
                <a:latin typeface="Courier New" panose="02070309020205020404" pitchFamily="49" charset="0"/>
                <a:cs typeface="Courier New" panose="02070309020205020404" pitchFamily="49" charset="0"/>
              </a:rPr>
              <a:t>dhcp</a:t>
            </a:r>
            <a:r>
              <a:rPr lang="en-GB" sz="1200" dirty="0">
                <a:solidFill>
                  <a:srgbClr val="000000"/>
                </a:solidFill>
                <a:highlight>
                  <a:srgbClr val="FFFF00"/>
                </a:highlight>
                <a:latin typeface="Courier New" panose="02070309020205020404" pitchFamily="49" charset="0"/>
                <a:cs typeface="Courier New" panose="02070309020205020404" pitchFamily="49" charset="0"/>
              </a:rPr>
              <a:t>-snooping</a:t>
            </a:r>
          </a:p>
          <a:p>
            <a:r>
              <a:rPr lang="en-GB" sz="1200" dirty="0" err="1">
                <a:solidFill>
                  <a:srgbClr val="000000"/>
                </a:solidFill>
                <a:highlight>
                  <a:srgbClr val="FFFF00"/>
                </a:highlight>
                <a:latin typeface="Courier New" panose="02070309020205020404" pitchFamily="49" charset="0"/>
                <a:cs typeface="Courier New" panose="02070309020205020404" pitchFamily="49" charset="0"/>
              </a:rPr>
              <a:t>dhcp</a:t>
            </a:r>
            <a:r>
              <a:rPr lang="en-GB" sz="1200" dirty="0">
                <a:solidFill>
                  <a:srgbClr val="000000"/>
                </a:solidFill>
                <a:highlight>
                  <a:srgbClr val="FFFF00"/>
                </a:highlight>
                <a:latin typeface="Courier New" panose="02070309020205020404" pitchFamily="49" charset="0"/>
                <a:cs typeface="Courier New" panose="02070309020205020404" pitchFamily="49" charset="0"/>
              </a:rPr>
              <a:t>-snooping authorized-server &lt;CPPM-IP&gt;</a:t>
            </a:r>
          </a:p>
          <a:p>
            <a:r>
              <a:rPr lang="en-GB" sz="1200" dirty="0" err="1">
                <a:solidFill>
                  <a:srgbClr val="000000"/>
                </a:solidFill>
                <a:highlight>
                  <a:srgbClr val="FFFF00"/>
                </a:highlight>
                <a:latin typeface="Courier New" panose="02070309020205020404" pitchFamily="49" charset="0"/>
                <a:cs typeface="Courier New" panose="02070309020205020404" pitchFamily="49" charset="0"/>
              </a:rPr>
              <a:t>dhcp</a:t>
            </a:r>
            <a:r>
              <a:rPr lang="en-GB" sz="1200" dirty="0">
                <a:solidFill>
                  <a:srgbClr val="000000"/>
                </a:solidFill>
                <a:highlight>
                  <a:srgbClr val="FFFF00"/>
                </a:highlight>
                <a:latin typeface="Courier New" panose="02070309020205020404" pitchFamily="49" charset="0"/>
                <a:cs typeface="Courier New" panose="02070309020205020404" pitchFamily="49" charset="0"/>
              </a:rPr>
              <a:t>-snooping </a:t>
            </a:r>
            <a:r>
              <a:rPr lang="en-GB" sz="1200" dirty="0" err="1">
                <a:solidFill>
                  <a:srgbClr val="000000"/>
                </a:solidFill>
                <a:highlight>
                  <a:srgbClr val="FFFF00"/>
                </a:highlight>
                <a:latin typeface="Courier New" panose="02070309020205020404" pitchFamily="49" charset="0"/>
                <a:cs typeface="Courier New" panose="02070309020205020404" pitchFamily="49" charset="0"/>
              </a:rPr>
              <a:t>vlan</a:t>
            </a:r>
            <a:r>
              <a:rPr lang="en-GB" sz="1200" dirty="0">
                <a:solidFill>
                  <a:srgbClr val="000000"/>
                </a:solidFill>
                <a:highlight>
                  <a:srgbClr val="FFFF00"/>
                </a:highlight>
                <a:latin typeface="Courier New" panose="02070309020205020404" pitchFamily="49" charset="0"/>
                <a:cs typeface="Courier New" panose="02070309020205020404" pitchFamily="49" charset="0"/>
              </a:rPr>
              <a:t> 10-20 30 40 50 60</a:t>
            </a:r>
          </a:p>
          <a:p>
            <a:r>
              <a:rPr lang="en-US" sz="1200" dirty="0">
                <a:solidFill>
                  <a:srgbClr val="000000"/>
                </a:solidFill>
                <a:highlight>
                  <a:srgbClr val="FFFF00"/>
                </a:highlight>
                <a:latin typeface="Courier New" panose="02070309020205020404" pitchFamily="49" charset="0"/>
                <a:cs typeface="Courier New" panose="02070309020205020404" pitchFamily="49" charset="0"/>
              </a:rPr>
              <a:t>interface 8</a:t>
            </a:r>
          </a:p>
          <a:p>
            <a:r>
              <a:rPr lang="en-US" sz="1200" dirty="0">
                <a:solidFill>
                  <a:srgbClr val="000000"/>
                </a:solidFill>
                <a:highlight>
                  <a:srgbClr val="FFFF00"/>
                </a:highlight>
                <a:latin typeface="Courier New" panose="02070309020205020404" pitchFamily="49" charset="0"/>
                <a:cs typeface="Courier New" panose="02070309020205020404" pitchFamily="49" charset="0"/>
              </a:rPr>
              <a:t>   </a:t>
            </a:r>
            <a:r>
              <a:rPr lang="en-US" sz="1200" dirty="0" err="1">
                <a:solidFill>
                  <a:srgbClr val="000000"/>
                </a:solidFill>
                <a:highlight>
                  <a:srgbClr val="FFFF00"/>
                </a:highlight>
                <a:latin typeface="Courier New" panose="02070309020205020404" pitchFamily="49" charset="0"/>
                <a:cs typeface="Courier New" panose="02070309020205020404" pitchFamily="49" charset="0"/>
              </a:rPr>
              <a:t>dhcp</a:t>
            </a:r>
            <a:r>
              <a:rPr lang="en-US" sz="1200" dirty="0">
                <a:solidFill>
                  <a:srgbClr val="000000"/>
                </a:solidFill>
                <a:highlight>
                  <a:srgbClr val="FFFF00"/>
                </a:highlight>
                <a:latin typeface="Courier New" panose="02070309020205020404" pitchFamily="49" charset="0"/>
                <a:cs typeface="Courier New" panose="02070309020205020404" pitchFamily="49" charset="0"/>
              </a:rPr>
              <a:t>-snooping trust</a:t>
            </a:r>
          </a:p>
          <a:p>
            <a:r>
              <a:rPr lang="en-US" sz="1200" dirty="0">
                <a:solidFill>
                  <a:srgbClr val="000000"/>
                </a:solidFill>
                <a:highlight>
                  <a:srgbClr val="FFFF00"/>
                </a:highlight>
                <a:latin typeface="Courier New" panose="02070309020205020404" pitchFamily="49" charset="0"/>
                <a:cs typeface="Courier New" panose="02070309020205020404" pitchFamily="49" charset="0"/>
              </a:rPr>
              <a:t>   exit</a:t>
            </a:r>
            <a:endParaRPr lang="en-GB" sz="1200" dirty="0">
              <a:solidFill>
                <a:srgbClr val="000000"/>
              </a:solidFill>
              <a:highlight>
                <a:srgbClr val="FFFF00"/>
              </a:highlight>
              <a:latin typeface="Courier New" panose="02070309020205020404" pitchFamily="49" charset="0"/>
              <a:cs typeface="Courier New" panose="02070309020205020404" pitchFamily="49" charset="0"/>
            </a:endParaRPr>
          </a:p>
          <a:p>
            <a:r>
              <a:rPr lang="en-GB" sz="1200" dirty="0">
                <a:solidFill>
                  <a:srgbClr val="000000"/>
                </a:solidFill>
                <a:latin typeface="Courier New" panose="02070309020205020404" pitchFamily="49" charset="0"/>
                <a:cs typeface="Courier New" panose="02070309020205020404" pitchFamily="49" charset="0"/>
              </a:rPr>
              <a:t> </a:t>
            </a:r>
          </a:p>
          <a:p>
            <a:r>
              <a:rPr lang="en-GB" sz="1200" dirty="0">
                <a:highlight>
                  <a:srgbClr val="00FF00"/>
                </a:highlight>
                <a:latin typeface="Courier New" panose="02070309020205020404" pitchFamily="49" charset="0"/>
                <a:cs typeface="Courier New" panose="02070309020205020404" pitchFamily="49" charset="0"/>
              </a:rPr>
              <a:t>ip client-tracker</a:t>
            </a:r>
          </a:p>
          <a:p>
            <a:r>
              <a:rPr lang="en-GB" sz="1200" dirty="0">
                <a:highlight>
                  <a:srgbClr val="00FF00"/>
                </a:highlight>
                <a:latin typeface="Courier New" panose="02070309020205020404" pitchFamily="49" charset="0"/>
                <a:cs typeface="Courier New" panose="02070309020205020404" pitchFamily="49" charset="0"/>
              </a:rPr>
              <a:t>ip client-tracker probe-delay 15</a:t>
            </a:r>
          </a:p>
          <a:p>
            <a:endParaRPr lang="en-GB" sz="1200" dirty="0">
              <a:highlight>
                <a:srgbClr val="00FF00"/>
              </a:highlight>
              <a:latin typeface="Courier New" panose="02070309020205020404" pitchFamily="49" charset="0"/>
              <a:cs typeface="Courier New" panose="02070309020205020404" pitchFamily="49" charset="0"/>
            </a:endParaRPr>
          </a:p>
          <a:p>
            <a:r>
              <a:rPr lang="en-GB" sz="1200" dirty="0">
                <a:solidFill>
                  <a:srgbClr val="000000"/>
                </a:solidFill>
                <a:highlight>
                  <a:srgbClr val="00FF00"/>
                </a:highlight>
                <a:latin typeface="Courier New" panose="02070309020205020404" pitchFamily="49" charset="0"/>
                <a:cs typeface="Courier New" panose="02070309020205020404" pitchFamily="49" charset="0"/>
              </a:rPr>
              <a:t>radius-server host &lt;CPPM-IP&gt; key &lt;pass&gt;</a:t>
            </a:r>
          </a:p>
          <a:p>
            <a:r>
              <a:rPr lang="en-GB" sz="1200" dirty="0" err="1">
                <a:solidFill>
                  <a:srgbClr val="000000"/>
                </a:solidFill>
                <a:highlight>
                  <a:srgbClr val="00FF00"/>
                </a:highlight>
                <a:latin typeface="Courier New" panose="02070309020205020404" pitchFamily="49" charset="0"/>
                <a:cs typeface="Courier New" panose="02070309020205020404" pitchFamily="49" charset="0"/>
              </a:rPr>
              <a:t>aaa</a:t>
            </a:r>
            <a:r>
              <a:rPr lang="en-GB" sz="1200" dirty="0">
                <a:solidFill>
                  <a:srgbClr val="000000"/>
                </a:solidFill>
                <a:highlight>
                  <a:srgbClr val="00FF00"/>
                </a:highlight>
                <a:latin typeface="Courier New" panose="02070309020205020404" pitchFamily="49" charset="0"/>
                <a:cs typeface="Courier New" panose="02070309020205020404" pitchFamily="49" charset="0"/>
              </a:rPr>
              <a:t> server-group radius "CPPM" host &lt;CPPM-IP&gt;</a:t>
            </a: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r>
              <a:rPr lang="en-GB" sz="1200" dirty="0">
                <a:solidFill>
                  <a:srgbClr val="000000"/>
                </a:solidFill>
                <a:highlight>
                  <a:srgbClr val="00FF00"/>
                </a:highlight>
                <a:latin typeface="Courier New" panose="02070309020205020404" pitchFamily="49" charset="0"/>
                <a:cs typeface="Courier New" panose="02070309020205020404" pitchFamily="49" charset="0"/>
              </a:rPr>
              <a:t>radius-server host &lt;CPPM-IP&gt; </a:t>
            </a:r>
            <a:r>
              <a:rPr lang="en-GB" sz="1200" dirty="0" err="1">
                <a:solidFill>
                  <a:srgbClr val="000000"/>
                </a:solidFill>
                <a:highlight>
                  <a:srgbClr val="00FF00"/>
                </a:highlight>
                <a:latin typeface="Courier New" panose="02070309020205020404" pitchFamily="49" charset="0"/>
                <a:cs typeface="Courier New" panose="02070309020205020404" pitchFamily="49" charset="0"/>
              </a:rPr>
              <a:t>dyn</a:t>
            </a:r>
            <a:r>
              <a:rPr lang="en-GB" sz="1200" dirty="0">
                <a:solidFill>
                  <a:srgbClr val="000000"/>
                </a:solidFill>
                <a:highlight>
                  <a:srgbClr val="00FF00"/>
                </a:highlight>
                <a:latin typeface="Courier New" panose="02070309020205020404" pitchFamily="49" charset="0"/>
                <a:cs typeface="Courier New" panose="02070309020205020404" pitchFamily="49" charset="0"/>
              </a:rPr>
              <a:t>-authorization</a:t>
            </a:r>
          </a:p>
          <a:p>
            <a:r>
              <a:rPr lang="en-GB" sz="1200" dirty="0">
                <a:solidFill>
                  <a:srgbClr val="000000"/>
                </a:solidFill>
                <a:highlight>
                  <a:srgbClr val="00FF00"/>
                </a:highlight>
                <a:latin typeface="Courier New" panose="02070309020205020404" pitchFamily="49" charset="0"/>
                <a:cs typeface="Courier New" panose="02070309020205020404" pitchFamily="49" charset="0"/>
              </a:rPr>
              <a:t>radius-server host &lt;CPPM-IP&gt; time-window plus-or-minus-time-window</a:t>
            </a:r>
          </a:p>
          <a:p>
            <a:r>
              <a:rPr lang="en-GB" sz="1200" dirty="0">
                <a:solidFill>
                  <a:srgbClr val="000000"/>
                </a:solidFill>
                <a:highlight>
                  <a:srgbClr val="00FF00"/>
                </a:highlight>
                <a:latin typeface="Courier New" panose="02070309020205020404" pitchFamily="49" charset="0"/>
                <a:cs typeface="Courier New" panose="02070309020205020404" pitchFamily="49" charset="0"/>
              </a:rPr>
              <a:t>radius-server host &lt;CPPM-IP&gt; time-window 30</a:t>
            </a: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r>
              <a:rPr lang="en-GB" sz="1200" dirty="0">
                <a:solidFill>
                  <a:srgbClr val="000000"/>
                </a:solidFill>
                <a:highlight>
                  <a:srgbClr val="00FF00"/>
                </a:highlight>
                <a:latin typeface="Courier New" panose="02070309020205020404" pitchFamily="49" charset="0"/>
                <a:cs typeface="Courier New" panose="02070309020205020404" pitchFamily="49" charset="0"/>
              </a:rPr>
              <a:t>radius-server tracking enabled</a:t>
            </a:r>
          </a:p>
          <a:p>
            <a:r>
              <a:rPr lang="en-GB" sz="1200" dirty="0">
                <a:solidFill>
                  <a:srgbClr val="000000"/>
                </a:solidFill>
                <a:highlight>
                  <a:srgbClr val="00FF00"/>
                </a:highlight>
                <a:latin typeface="Courier New" panose="02070309020205020404" pitchFamily="49" charset="0"/>
                <a:cs typeface="Courier New" panose="02070309020205020404" pitchFamily="49" charset="0"/>
              </a:rPr>
              <a:t>radius-server tracking user-name &lt;user&gt; password &lt;pass&gt;</a:t>
            </a: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r>
              <a:rPr lang="en-GB" sz="1200" dirty="0" err="1">
                <a:solidFill>
                  <a:srgbClr val="000000"/>
                </a:solidFill>
                <a:highlight>
                  <a:srgbClr val="00FF00"/>
                </a:highlight>
                <a:latin typeface="Courier New" panose="02070309020205020404" pitchFamily="49" charset="0"/>
                <a:cs typeface="Courier New" panose="02070309020205020404" pitchFamily="49" charset="0"/>
              </a:rPr>
              <a:t>aaa</a:t>
            </a:r>
            <a:r>
              <a:rPr lang="en-GB" sz="1200" dirty="0">
                <a:solidFill>
                  <a:srgbClr val="000000"/>
                </a:solidFill>
                <a:highlight>
                  <a:srgbClr val="00FF00"/>
                </a:highlight>
                <a:latin typeface="Courier New" panose="02070309020205020404" pitchFamily="49" charset="0"/>
                <a:cs typeface="Courier New" panose="02070309020205020404" pitchFamily="49" charset="0"/>
              </a:rPr>
              <a:t> account net start-stop radius server-gr "CPPM"</a:t>
            </a:r>
          </a:p>
          <a:p>
            <a:r>
              <a:rPr lang="en-GB" sz="1200" dirty="0" err="1">
                <a:solidFill>
                  <a:srgbClr val="000000"/>
                </a:solidFill>
                <a:highlight>
                  <a:srgbClr val="00FF00"/>
                </a:highlight>
                <a:latin typeface="Courier New" panose="02070309020205020404" pitchFamily="49" charset="0"/>
                <a:cs typeface="Courier New" panose="02070309020205020404" pitchFamily="49" charset="0"/>
              </a:rPr>
              <a:t>aaa</a:t>
            </a:r>
            <a:r>
              <a:rPr lang="en-GB" sz="1200" dirty="0">
                <a:solidFill>
                  <a:srgbClr val="000000"/>
                </a:solidFill>
                <a:highlight>
                  <a:srgbClr val="00FF00"/>
                </a:highlight>
                <a:latin typeface="Courier New" panose="02070309020205020404" pitchFamily="49" charset="0"/>
                <a:cs typeface="Courier New" panose="02070309020205020404" pitchFamily="49" charset="0"/>
              </a:rPr>
              <a:t> accounting update period</a:t>
            </a:r>
            <a:r>
              <a:rPr lang="en-GB" sz="1200" u="sng" dirty="0">
                <a:solidFill>
                  <a:srgbClr val="000000"/>
                </a:solidFill>
                <a:highlight>
                  <a:srgbClr val="00FF00"/>
                </a:highlight>
                <a:latin typeface="Courier New" panose="02070309020205020404" pitchFamily="49" charset="0"/>
                <a:cs typeface="Courier New" panose="02070309020205020404" pitchFamily="49" charset="0"/>
              </a:rPr>
              <a:t>i</a:t>
            </a:r>
            <a:r>
              <a:rPr lang="en-GB" sz="1200" dirty="0">
                <a:solidFill>
                  <a:srgbClr val="000000"/>
                </a:solidFill>
                <a:highlight>
                  <a:srgbClr val="00FF00"/>
                </a:highlight>
                <a:latin typeface="Courier New" panose="02070309020205020404" pitchFamily="49" charset="0"/>
                <a:cs typeface="Courier New" panose="02070309020205020404" pitchFamily="49" charset="0"/>
              </a:rPr>
              <a:t>c 5</a:t>
            </a:r>
          </a:p>
          <a:p>
            <a:endParaRPr lang="en-GB" sz="1200" dirty="0">
              <a:solidFill>
                <a:srgbClr val="000000"/>
              </a:solidFill>
              <a:highlight>
                <a:srgbClr val="00FF00"/>
              </a:highlight>
              <a:latin typeface="Courier New" panose="02070309020205020404" pitchFamily="49" charset="0"/>
              <a:cs typeface="Courier New" panose="02070309020205020404" pitchFamily="49" charset="0"/>
            </a:endParaRPr>
          </a:p>
          <a:p>
            <a:r>
              <a:rPr lang="en-GB" sz="1200" dirty="0" err="1">
                <a:highlight>
                  <a:srgbClr val="00FF00"/>
                </a:highlight>
                <a:latin typeface="Courier New" panose="02070309020205020404" pitchFamily="49" charset="0"/>
                <a:cs typeface="Courier New" panose="02070309020205020404" pitchFamily="49" charset="0"/>
              </a:rPr>
              <a:t>aaa</a:t>
            </a:r>
            <a:r>
              <a:rPr lang="en-GB" sz="1200" dirty="0">
                <a:highlight>
                  <a:srgbClr val="00FF00"/>
                </a:highlight>
                <a:latin typeface="Courier New" panose="02070309020205020404" pitchFamily="49" charset="0"/>
                <a:cs typeface="Courier New" panose="02070309020205020404" pitchFamily="49" charset="0"/>
              </a:rPr>
              <a:t> port-access 1-5 controlled-direction in</a:t>
            </a:r>
          </a:p>
        </p:txBody>
      </p:sp>
      <p:sp>
        <p:nvSpPr>
          <p:cNvPr id="17" name="Speech Bubble: Rectangle with Corners Rounded 16">
            <a:extLst>
              <a:ext uri="{FF2B5EF4-FFF2-40B4-BE49-F238E27FC236}">
                <a16:creationId xmlns:a16="http://schemas.microsoft.com/office/drawing/2014/main" id="{95D1F249-7682-42F8-8AA4-DF8E73629685}"/>
              </a:ext>
            </a:extLst>
          </p:cNvPr>
          <p:cNvSpPr/>
          <p:nvPr/>
        </p:nvSpPr>
        <p:spPr bwMode="auto">
          <a:xfrm>
            <a:off x="6252395" y="2100031"/>
            <a:ext cx="4017508" cy="373077"/>
          </a:xfrm>
          <a:prstGeom prst="wedgeRoundRectCallout">
            <a:avLst>
              <a:gd name="adj1" fmla="val -96400"/>
              <a:gd name="adj2" fmla="val 1341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Adds IP address into RADIUS Accounting</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32" name="Speech Bubble: Rectangle with Corners Rounded 31">
            <a:extLst>
              <a:ext uri="{FF2B5EF4-FFF2-40B4-BE49-F238E27FC236}">
                <a16:creationId xmlns:a16="http://schemas.microsoft.com/office/drawing/2014/main" id="{9218FBB4-5CBE-42DD-9AEC-4107E5650F67}"/>
              </a:ext>
            </a:extLst>
          </p:cNvPr>
          <p:cNvSpPr/>
          <p:nvPr/>
        </p:nvSpPr>
        <p:spPr bwMode="auto">
          <a:xfrm>
            <a:off x="6827104" y="5381592"/>
            <a:ext cx="3441728" cy="373077"/>
          </a:xfrm>
          <a:prstGeom prst="wedgeRoundRectCallout">
            <a:avLst>
              <a:gd name="adj1" fmla="val -73697"/>
              <a:gd name="adj2" fmla="val 6500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RADIUS Accounting to ClearPass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5" name="Speech Bubble: Rectangle with Corners Rounded 14">
            <a:extLst>
              <a:ext uri="{FF2B5EF4-FFF2-40B4-BE49-F238E27FC236}">
                <a16:creationId xmlns:a16="http://schemas.microsoft.com/office/drawing/2014/main" id="{9F52CCE6-9E14-413B-A937-9919AFAF3027}"/>
              </a:ext>
            </a:extLst>
          </p:cNvPr>
          <p:cNvSpPr/>
          <p:nvPr/>
        </p:nvSpPr>
        <p:spPr bwMode="auto">
          <a:xfrm>
            <a:off x="7833349" y="2986260"/>
            <a:ext cx="2410604" cy="875184"/>
          </a:xfrm>
          <a:prstGeom prst="wedgeRoundRectCallout">
            <a:avLst>
              <a:gd name="adj1" fmla="val -66455"/>
              <a:gd name="adj2" fmla="val -1830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Switch must be within 5min of ClearPass for CoA to work</a:t>
            </a:r>
          </a:p>
        </p:txBody>
      </p:sp>
      <p:sp>
        <p:nvSpPr>
          <p:cNvPr id="22" name="Speech Bubble: Rectangle with Corners Rounded 21">
            <a:extLst>
              <a:ext uri="{FF2B5EF4-FFF2-40B4-BE49-F238E27FC236}">
                <a16:creationId xmlns:a16="http://schemas.microsoft.com/office/drawing/2014/main" id="{99056B6F-19D7-4D54-B619-6855F9602E02}"/>
              </a:ext>
            </a:extLst>
          </p:cNvPr>
          <p:cNvSpPr/>
          <p:nvPr/>
        </p:nvSpPr>
        <p:spPr bwMode="auto">
          <a:xfrm>
            <a:off x="6851358" y="5845647"/>
            <a:ext cx="3441728" cy="373077"/>
          </a:xfrm>
          <a:prstGeom prst="wedgeRoundRectCallout">
            <a:avLst>
              <a:gd name="adj1" fmla="val -122510"/>
              <a:gd name="adj2" fmla="val 70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RADIUS Accounting Interim period</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9" name="Speech Bubble: Rectangle with Corners Rounded 28">
            <a:extLst>
              <a:ext uri="{FF2B5EF4-FFF2-40B4-BE49-F238E27FC236}">
                <a16:creationId xmlns:a16="http://schemas.microsoft.com/office/drawing/2014/main" id="{97CDC01D-5B8E-4FBA-A6F8-5B3298D5D9B9}"/>
              </a:ext>
            </a:extLst>
          </p:cNvPr>
          <p:cNvSpPr/>
          <p:nvPr/>
        </p:nvSpPr>
        <p:spPr bwMode="auto">
          <a:xfrm>
            <a:off x="6827103" y="2570079"/>
            <a:ext cx="3416851" cy="373077"/>
          </a:xfrm>
          <a:prstGeom prst="wedgeRoundRectCallout">
            <a:avLst>
              <a:gd name="adj1" fmla="val -76629"/>
              <a:gd name="adj2" fmla="val -696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Define ClearPass RADIUS host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2" name="Speech Bubble: Rectangle with Corners Rounded 31">
            <a:extLst>
              <a:ext uri="{FF2B5EF4-FFF2-40B4-BE49-F238E27FC236}">
                <a16:creationId xmlns:a16="http://schemas.microsoft.com/office/drawing/2014/main" id="{9218FBB4-5CBE-42DD-9AEC-4107E5650F67}"/>
              </a:ext>
            </a:extLst>
          </p:cNvPr>
          <p:cNvSpPr/>
          <p:nvPr/>
        </p:nvSpPr>
        <p:spPr bwMode="auto">
          <a:xfrm>
            <a:off x="7120328" y="3896591"/>
            <a:ext cx="3148504" cy="1191268"/>
          </a:xfrm>
          <a:prstGeom prst="wedgeRoundRectCallout">
            <a:avLst>
              <a:gd name="adj1" fmla="val -71135"/>
              <a:gd name="adj2" fmla="val -275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Validate ClearPass is working</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Need </a:t>
            </a:r>
            <a:r>
              <a:rPr lang="en-GB" sz="1600" dirty="0">
                <a:latin typeface="Arial" charset="0"/>
                <a:ea typeface="ＭＳ Ｐゴシック" pitchFamily="34" charset="-128"/>
              </a:rPr>
              <a:t>CPPM Service using </a:t>
            </a:r>
            <a:r>
              <a:rPr kumimoji="0" lang="en-GB" sz="1600" b="0" i="0" u="none" strike="noStrike" cap="none" normalizeH="0" dirty="0">
                <a:ln>
                  <a:noFill/>
                </a:ln>
                <a:solidFill>
                  <a:schemeClr val="tx1"/>
                </a:solidFill>
                <a:effectLst/>
                <a:latin typeface="Arial" charset="0"/>
                <a:ea typeface="ＭＳ Ｐゴシック" pitchFamily="34" charset="-128"/>
              </a:rPr>
              <a:t>PAP </a:t>
            </a:r>
            <a:r>
              <a:rPr kumimoji="0" lang="en-GB" sz="1200" b="0" i="0" u="none" strike="noStrike" cap="none" normalizeH="0" dirty="0">
                <a:ln>
                  <a:noFill/>
                </a:ln>
                <a:solidFill>
                  <a:schemeClr val="tx1"/>
                </a:solidFill>
                <a:effectLst/>
                <a:latin typeface="Arial" charset="0"/>
                <a:ea typeface="ＭＳ Ｐゴシック" pitchFamily="34" charset="-128"/>
              </a:rPr>
              <a:t>NAS-Port-Type=5 (Virtual)</a:t>
            </a:r>
          </a:p>
          <a:p>
            <a:pPr marL="0" marR="0" indent="0" algn="ctr" defTabSz="914400" rtl="0" eaLnBrk="0" fontAlgn="base" latinLnBrk="0" hangingPunct="0">
              <a:lnSpc>
                <a:spcPct val="100000"/>
              </a:lnSpc>
              <a:spcBef>
                <a:spcPct val="0"/>
              </a:spcBef>
              <a:spcAft>
                <a:spcPct val="0"/>
              </a:spcAft>
              <a:buClrTx/>
              <a:buSzTx/>
              <a:buFontTx/>
              <a:buNone/>
              <a:tabLst/>
            </a:pPr>
            <a:r>
              <a:rPr lang="en-GB" sz="1200" baseline="0" dirty="0">
                <a:latin typeface="Arial" charset="0"/>
                <a:ea typeface="ＭＳ Ｐゴシック" pitchFamily="34" charset="-128"/>
              </a:rPr>
              <a:t>Service-Type=7 (NAS-Prompt-User)</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dirty="0">
                <a:ln>
                  <a:noFill/>
                </a:ln>
                <a:solidFill>
                  <a:schemeClr val="tx1"/>
                </a:solidFill>
                <a:effectLst/>
                <a:latin typeface="Arial" charset="0"/>
                <a:ea typeface="ＭＳ Ｐゴシック" pitchFamily="34" charset="-128"/>
              </a:rPr>
              <a:t>User-Name=&lt;username&gt;</a:t>
            </a:r>
            <a:endParaRPr kumimoji="0" lang="en-GB" sz="1600" b="0" i="0" u="none" strike="noStrike" cap="none" normalizeH="0" baseline="0" dirty="0">
              <a:ln>
                <a:noFill/>
              </a:ln>
              <a:solidFill>
                <a:schemeClr val="tx1"/>
              </a:solidFill>
              <a:effectLst/>
              <a:latin typeface="Arial" charset="0"/>
              <a:ea typeface="ＭＳ Ｐゴシック" pitchFamily="34" charset="-128"/>
            </a:endParaRPr>
          </a:p>
        </p:txBody>
      </p:sp>
      <p:sp>
        <p:nvSpPr>
          <p:cNvPr id="10" name="Speech Bubble: Rectangle with Corners Rounded 31">
            <a:extLst>
              <a:ext uri="{FF2B5EF4-FFF2-40B4-BE49-F238E27FC236}">
                <a16:creationId xmlns:a16="http://schemas.microsoft.com/office/drawing/2014/main" id="{9218FBB4-5CBE-42DD-9AEC-4107E5650F67}"/>
              </a:ext>
            </a:extLst>
          </p:cNvPr>
          <p:cNvSpPr/>
          <p:nvPr/>
        </p:nvSpPr>
        <p:spPr bwMode="auto">
          <a:xfrm>
            <a:off x="2214880" y="4397410"/>
            <a:ext cx="4125669" cy="447040"/>
          </a:xfrm>
          <a:prstGeom prst="wedgeRoundRectCallout">
            <a:avLst>
              <a:gd name="adj1" fmla="val 72625"/>
              <a:gd name="adj2" fmla="val -80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Defaults to probes every 300s, 3 retries</a:t>
            </a:r>
            <a:endParaRPr kumimoji="0" lang="en-GB" sz="1600" b="0" i="0" u="none" strike="noStrike" cap="none" normalizeH="0" baseline="0" dirty="0">
              <a:ln>
                <a:noFill/>
              </a:ln>
              <a:solidFill>
                <a:schemeClr val="tx1"/>
              </a:solidFill>
              <a:effectLst/>
              <a:latin typeface="Arial" charset="0"/>
              <a:ea typeface="ＭＳ Ｐゴシック" pitchFamily="34" charset="-128"/>
            </a:endParaRPr>
          </a:p>
        </p:txBody>
      </p:sp>
      <p:sp>
        <p:nvSpPr>
          <p:cNvPr id="11" name="Speech Bubble: Rectangle with Corners Rounded 31">
            <a:extLst>
              <a:ext uri="{FF2B5EF4-FFF2-40B4-BE49-F238E27FC236}">
                <a16:creationId xmlns:a16="http://schemas.microsoft.com/office/drawing/2014/main" id="{9218FBB4-5CBE-42DD-9AEC-4107E5650F67}"/>
              </a:ext>
            </a:extLst>
          </p:cNvPr>
          <p:cNvSpPr/>
          <p:nvPr/>
        </p:nvSpPr>
        <p:spPr bwMode="auto">
          <a:xfrm>
            <a:off x="2697937" y="4978827"/>
            <a:ext cx="2985457" cy="619652"/>
          </a:xfrm>
          <a:prstGeom prst="wedgeRoundRectCallout">
            <a:avLst>
              <a:gd name="adj1" fmla="val 21649"/>
              <a:gd name="adj2" fmla="val -883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If using AD account effectively probes backend system</a:t>
            </a:r>
            <a:endParaRPr kumimoji="0" lang="en-GB" sz="1600" b="0" i="0" u="none" strike="noStrike" cap="none" normalizeH="0" baseline="0" dirty="0">
              <a:ln>
                <a:noFill/>
              </a:ln>
              <a:solidFill>
                <a:schemeClr val="tx1"/>
              </a:solidFill>
              <a:effectLst/>
              <a:latin typeface="Arial" charset="0"/>
              <a:ea typeface="ＭＳ Ｐゴシック" pitchFamily="34" charset="-128"/>
            </a:endParaRPr>
          </a:p>
        </p:txBody>
      </p:sp>
      <p:sp>
        <p:nvSpPr>
          <p:cNvPr id="13" name="Speech Bubble: Rectangle with Corners Rounded 11">
            <a:extLst>
              <a:ext uri="{FF2B5EF4-FFF2-40B4-BE49-F238E27FC236}">
                <a16:creationId xmlns:a16="http://schemas.microsoft.com/office/drawing/2014/main" id="{BFDA0EDF-BEFA-46DB-8849-6EFD77B51D77}"/>
              </a:ext>
            </a:extLst>
          </p:cNvPr>
          <p:cNvSpPr/>
          <p:nvPr/>
        </p:nvSpPr>
        <p:spPr bwMode="auto">
          <a:xfrm>
            <a:off x="7528560" y="1290677"/>
            <a:ext cx="2715393" cy="587053"/>
          </a:xfrm>
          <a:prstGeom prst="wedgeRoundRectCallout">
            <a:avLst>
              <a:gd name="adj1" fmla="val -153239"/>
              <a:gd name="adj2" fmla="val -7635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Helps capture IP of static IP devices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4" name="Speech Bubble: Rectangle with Corners Rounded 11">
            <a:extLst>
              <a:ext uri="{FF2B5EF4-FFF2-40B4-BE49-F238E27FC236}">
                <a16:creationId xmlns:a16="http://schemas.microsoft.com/office/drawing/2014/main" id="{BFDA0EDF-BEFA-46DB-8849-6EFD77B51D77}"/>
              </a:ext>
            </a:extLst>
          </p:cNvPr>
          <p:cNvSpPr/>
          <p:nvPr/>
        </p:nvSpPr>
        <p:spPr bwMode="auto">
          <a:xfrm>
            <a:off x="4405534" y="1319175"/>
            <a:ext cx="1177238" cy="390603"/>
          </a:xfrm>
          <a:prstGeom prst="wedgeRoundRectCallout">
            <a:avLst>
              <a:gd name="adj1" fmla="val -211166"/>
              <a:gd name="adj2" fmla="val -5165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uplink</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6" name="Speech Bubble: Rectangle with Corners Rounded 27">
            <a:extLst>
              <a:ext uri="{FF2B5EF4-FFF2-40B4-BE49-F238E27FC236}">
                <a16:creationId xmlns:a16="http://schemas.microsoft.com/office/drawing/2014/main" id="{0592E51F-685E-4990-BBB5-9960312775EF}"/>
              </a:ext>
            </a:extLst>
          </p:cNvPr>
          <p:cNvSpPr/>
          <p:nvPr/>
        </p:nvSpPr>
        <p:spPr bwMode="auto">
          <a:xfrm>
            <a:off x="6827103" y="6294745"/>
            <a:ext cx="3465983" cy="341849"/>
          </a:xfrm>
          <a:prstGeom prst="wedgeRoundRectCallout">
            <a:avLst>
              <a:gd name="adj1" fmla="val -91353"/>
              <a:gd name="adj2" fmla="val -2003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Force auth on ingress traffic</a:t>
            </a:r>
            <a:endParaRPr kumimoji="0" lang="en-GB"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16011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ClearPass User Experience: Endpoints Details</a:t>
            </a:r>
          </a:p>
        </p:txBody>
      </p:sp>
      <p:pic>
        <p:nvPicPr>
          <p:cNvPr id="3" name="Picture 2"/>
          <p:cNvPicPr>
            <a:picLocks noChangeAspect="1"/>
          </p:cNvPicPr>
          <p:nvPr/>
        </p:nvPicPr>
        <p:blipFill>
          <a:blip r:embed="rId2"/>
          <a:stretch>
            <a:fillRect/>
          </a:stretch>
        </p:blipFill>
        <p:spPr>
          <a:xfrm>
            <a:off x="6362787" y="1230723"/>
            <a:ext cx="4915326" cy="2483065"/>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3"/>
          <a:stretch>
            <a:fillRect/>
          </a:stretch>
        </p:blipFill>
        <p:spPr>
          <a:xfrm>
            <a:off x="758686" y="1230723"/>
            <a:ext cx="4883573" cy="2133785"/>
          </a:xfrm>
          <a:prstGeom prst="rect">
            <a:avLst/>
          </a:prstGeom>
          <a:effectLst>
            <a:outerShdw blurRad="63500" sx="102000" sy="102000" algn="ctr" rotWithShape="0">
              <a:prstClr val="black">
                <a:alpha val="40000"/>
              </a:prstClr>
            </a:outerShdw>
          </a:effectLst>
        </p:spPr>
      </p:pic>
      <p:grpSp>
        <p:nvGrpSpPr>
          <p:cNvPr id="18" name="Group 17"/>
          <p:cNvGrpSpPr/>
          <p:nvPr/>
        </p:nvGrpSpPr>
        <p:grpSpPr>
          <a:xfrm>
            <a:off x="6362788" y="3537249"/>
            <a:ext cx="4915326" cy="1931008"/>
            <a:chOff x="2353232" y="3675189"/>
            <a:chExt cx="6005080" cy="2316680"/>
          </a:xfrm>
          <a:effectLst>
            <a:outerShdw blurRad="63500" sx="102000" sy="102000" algn="ctr" rotWithShape="0">
              <a:prstClr val="black">
                <a:alpha val="40000"/>
              </a:prstClr>
            </a:outerShdw>
          </a:effectLst>
        </p:grpSpPr>
        <p:pic>
          <p:nvPicPr>
            <p:cNvPr id="5" name="Picture 4"/>
            <p:cNvPicPr>
              <a:picLocks noChangeAspect="1"/>
            </p:cNvPicPr>
            <p:nvPr/>
          </p:nvPicPr>
          <p:blipFill>
            <a:blip r:embed="rId4"/>
            <a:stretch>
              <a:fillRect/>
            </a:stretch>
          </p:blipFill>
          <p:spPr>
            <a:xfrm>
              <a:off x="2353232" y="5374596"/>
              <a:ext cx="6005080" cy="617273"/>
            </a:xfrm>
            <a:prstGeom prst="rect">
              <a:avLst/>
            </a:prstGeom>
          </p:spPr>
        </p:pic>
        <p:pic>
          <p:nvPicPr>
            <p:cNvPr id="7" name="Picture 6"/>
            <p:cNvPicPr>
              <a:picLocks noChangeAspect="1"/>
            </p:cNvPicPr>
            <p:nvPr/>
          </p:nvPicPr>
          <p:blipFill>
            <a:blip r:embed="rId5"/>
            <a:stretch>
              <a:fillRect/>
            </a:stretch>
          </p:blipFill>
          <p:spPr>
            <a:xfrm>
              <a:off x="2353232" y="3675189"/>
              <a:ext cx="6005080" cy="1699407"/>
            </a:xfrm>
            <a:prstGeom prst="rect">
              <a:avLst/>
            </a:prstGeom>
          </p:spPr>
        </p:pic>
      </p:grpSp>
      <p:grpSp>
        <p:nvGrpSpPr>
          <p:cNvPr id="12" name="Group 11"/>
          <p:cNvGrpSpPr/>
          <p:nvPr/>
        </p:nvGrpSpPr>
        <p:grpSpPr>
          <a:xfrm>
            <a:off x="771387" y="3178109"/>
            <a:ext cx="4870873" cy="2584673"/>
            <a:chOff x="8664231" y="3655520"/>
            <a:chExt cx="5845047" cy="3101608"/>
          </a:xfrm>
          <a:effectLst>
            <a:outerShdw blurRad="63500" sx="102000" sy="102000" algn="ctr" rotWithShape="0">
              <a:prstClr val="black">
                <a:alpha val="40000"/>
              </a:prstClr>
            </a:outerShdw>
          </a:effectLst>
        </p:grpSpPr>
        <p:pic>
          <p:nvPicPr>
            <p:cNvPr id="10" name="Picture 9"/>
            <p:cNvPicPr>
              <a:picLocks noChangeAspect="1"/>
            </p:cNvPicPr>
            <p:nvPr/>
          </p:nvPicPr>
          <p:blipFill>
            <a:blip r:embed="rId6"/>
            <a:stretch>
              <a:fillRect/>
            </a:stretch>
          </p:blipFill>
          <p:spPr>
            <a:xfrm>
              <a:off x="8664231" y="3655520"/>
              <a:ext cx="5845047" cy="1966130"/>
            </a:xfrm>
            <a:prstGeom prst="rect">
              <a:avLst/>
            </a:prstGeom>
          </p:spPr>
        </p:pic>
        <p:pic>
          <p:nvPicPr>
            <p:cNvPr id="11" name="Picture 10"/>
            <p:cNvPicPr>
              <a:picLocks noChangeAspect="1"/>
            </p:cNvPicPr>
            <p:nvPr/>
          </p:nvPicPr>
          <p:blipFill>
            <a:blip r:embed="rId7"/>
            <a:stretch>
              <a:fillRect/>
            </a:stretch>
          </p:blipFill>
          <p:spPr>
            <a:xfrm>
              <a:off x="8664231" y="5621650"/>
              <a:ext cx="5845047" cy="1135478"/>
            </a:xfrm>
            <a:prstGeom prst="rect">
              <a:avLst/>
            </a:prstGeom>
          </p:spPr>
        </p:pic>
      </p:grpSp>
      <p:sp>
        <p:nvSpPr>
          <p:cNvPr id="4" name="Rounded Rectangular Callout 3"/>
          <p:cNvSpPr/>
          <p:nvPr/>
        </p:nvSpPr>
        <p:spPr bwMode="auto">
          <a:xfrm>
            <a:off x="8859520" y="2844800"/>
            <a:ext cx="2204720" cy="985520"/>
          </a:xfrm>
          <a:prstGeom prst="wedgeRoundRectCallout">
            <a:avLst>
              <a:gd name="adj1" fmla="val -103096"/>
              <a:gd name="adj2" fmla="val -3934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Do not rely on this Status</a:t>
            </a:r>
            <a:r>
              <a:rPr kumimoji="0" lang="en-GB" b="0" i="0" u="none" strike="noStrike" cap="none" normalizeH="0" dirty="0">
                <a:ln>
                  <a:noFill/>
                </a:ln>
                <a:solidFill>
                  <a:schemeClr val="tx1"/>
                </a:solidFill>
                <a:effectLst/>
                <a:latin typeface="Arial" charset="0"/>
                <a:ea typeface="ＭＳ Ｐゴシック" pitchFamily="34" charset="-128"/>
              </a:rPr>
              <a:t> – very unreliable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3" name="Rounded Rectangular Callout 12"/>
          <p:cNvSpPr/>
          <p:nvPr/>
        </p:nvSpPr>
        <p:spPr bwMode="auto">
          <a:xfrm>
            <a:off x="10048240" y="4333498"/>
            <a:ext cx="1869440" cy="671692"/>
          </a:xfrm>
          <a:prstGeom prst="wedgeRoundRectCallout">
            <a:avLst>
              <a:gd name="adj1" fmla="val -26018"/>
              <a:gd name="adj2" fmla="val -1341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Use Accounting</a:t>
            </a:r>
            <a:r>
              <a:rPr kumimoji="0" lang="en-GB" b="0" i="0" u="none" strike="noStrike" cap="none" normalizeH="0" dirty="0">
                <a:ln>
                  <a:noFill/>
                </a:ln>
                <a:solidFill>
                  <a:schemeClr val="tx1"/>
                </a:solidFill>
                <a:effectLst/>
                <a:latin typeface="Arial" charset="0"/>
                <a:ea typeface="ＭＳ Ｐゴシック" pitchFamily="34" charset="-128"/>
              </a:rPr>
              <a:t> tab Status field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72267570"/>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17A25791-1CB7-457A-85F9-4D1FC0947F14}"/>
              </a:ext>
            </a:extLst>
          </p:cNvPr>
          <p:cNvSpPr/>
          <p:nvPr/>
        </p:nvSpPr>
        <p:spPr bwMode="auto">
          <a:xfrm>
            <a:off x="6573095" y="2716858"/>
            <a:ext cx="2683754" cy="322412"/>
          </a:xfrm>
          <a:prstGeom prst="wedgeRoundRectCallout">
            <a:avLst>
              <a:gd name="adj1" fmla="val -113589"/>
              <a:gd name="adj2" fmla="val -433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Port’s MAC address limit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7" name="Speech Bubble: Rectangle with Corners Rounded 26">
            <a:extLst>
              <a:ext uri="{FF2B5EF4-FFF2-40B4-BE49-F238E27FC236}">
                <a16:creationId xmlns:a16="http://schemas.microsoft.com/office/drawing/2014/main" id="{9D4929F9-9D3E-4701-B3CA-2636A2F9A1D5}"/>
              </a:ext>
            </a:extLst>
          </p:cNvPr>
          <p:cNvSpPr/>
          <p:nvPr/>
        </p:nvSpPr>
        <p:spPr bwMode="auto">
          <a:xfrm>
            <a:off x="6573095" y="3212918"/>
            <a:ext cx="2955613" cy="337138"/>
          </a:xfrm>
          <a:prstGeom prst="wedgeRoundRectCallout">
            <a:avLst>
              <a:gd name="adj1" fmla="val -106104"/>
              <a:gd name="adj2" fmla="val -1184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Re-transmit 4 times every 30s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31" name="Speech Bubble: Rectangle with Corners Rounded 30">
            <a:extLst>
              <a:ext uri="{FF2B5EF4-FFF2-40B4-BE49-F238E27FC236}">
                <a16:creationId xmlns:a16="http://schemas.microsoft.com/office/drawing/2014/main" id="{81CEDA73-DE9C-464C-A14A-0E9C33D7B167}"/>
              </a:ext>
            </a:extLst>
          </p:cNvPr>
          <p:cNvSpPr/>
          <p:nvPr/>
        </p:nvSpPr>
        <p:spPr bwMode="auto">
          <a:xfrm>
            <a:off x="6573098" y="3724631"/>
            <a:ext cx="2683754" cy="334062"/>
          </a:xfrm>
          <a:prstGeom prst="wedgeRoundRectCallout">
            <a:avLst>
              <a:gd name="adj1" fmla="val -98985"/>
              <a:gd name="adj2" fmla="val -1434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Server response timeout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4" name="Speech Bubble: Rectangle with Corners Rounded 23">
            <a:extLst>
              <a:ext uri="{FF2B5EF4-FFF2-40B4-BE49-F238E27FC236}">
                <a16:creationId xmlns:a16="http://schemas.microsoft.com/office/drawing/2014/main" id="{67D9A9D2-4BB0-4CC5-A39F-DBD7313A3D41}"/>
              </a:ext>
            </a:extLst>
          </p:cNvPr>
          <p:cNvSpPr/>
          <p:nvPr/>
        </p:nvSpPr>
        <p:spPr bwMode="auto">
          <a:xfrm>
            <a:off x="6573095" y="4118889"/>
            <a:ext cx="2683755" cy="373077"/>
          </a:xfrm>
          <a:prstGeom prst="wedgeRoundRectCallout">
            <a:avLst>
              <a:gd name="adj1" fmla="val -117340"/>
              <a:gd name="adj2" fmla="val 1008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Port’s default auth VLAN</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6" name="Speech Bubble: Rectangle with Corners Rounded 25">
            <a:extLst>
              <a:ext uri="{FF2B5EF4-FFF2-40B4-BE49-F238E27FC236}">
                <a16:creationId xmlns:a16="http://schemas.microsoft.com/office/drawing/2014/main" id="{9DD57A3A-3539-43AC-88AD-98C00B264B07}"/>
              </a:ext>
            </a:extLst>
          </p:cNvPr>
          <p:cNvSpPr/>
          <p:nvPr/>
        </p:nvSpPr>
        <p:spPr bwMode="auto">
          <a:xfrm>
            <a:off x="6573095" y="4563037"/>
            <a:ext cx="4218402" cy="615831"/>
          </a:xfrm>
          <a:prstGeom prst="wedgeRoundRectCallout">
            <a:avLst>
              <a:gd name="adj1" fmla="val -85608"/>
              <a:gd name="adj2" fmla="val 702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If quiet device logged out after default 300s</a:t>
            </a:r>
            <a:br>
              <a:rPr lang="en-GB" sz="1600" dirty="0">
                <a:latin typeface="Arial" charset="0"/>
                <a:ea typeface="ＭＳ Ｐゴシック" pitchFamily="34" charset="-128"/>
              </a:rPr>
            </a:br>
            <a:r>
              <a:rPr lang="en-GB" sz="1600" dirty="0">
                <a:latin typeface="Arial" charset="0"/>
                <a:ea typeface="ＭＳ Ｐゴシック" pitchFamily="34" charset="-128"/>
              </a:rPr>
              <a:t>For very quiet devices - increase</a:t>
            </a:r>
            <a:endParaRPr kumimoji="0" lang="en-GB" sz="1600" b="0" i="0" u="none" strike="noStrike" cap="none" normalizeH="0" baseline="0" dirty="0">
              <a:ln>
                <a:noFill/>
              </a:ln>
              <a:solidFill>
                <a:schemeClr val="tx1"/>
              </a:solidFill>
              <a:effectLst/>
              <a:latin typeface="Arial" charset="0"/>
              <a:ea typeface="ＭＳ Ｐゴシック" pitchFamily="34" charset="-128"/>
            </a:endParaRPr>
          </a:p>
        </p:txBody>
      </p:sp>
      <p:sp>
        <p:nvSpPr>
          <p:cNvPr id="2" name="Title 3">
            <a:extLst>
              <a:ext uri="{FF2B5EF4-FFF2-40B4-BE49-F238E27FC236}">
                <a16:creationId xmlns:a16="http://schemas.microsoft.com/office/drawing/2014/main" id="{BB473230-8704-004D-9002-7BD651D3C96E}"/>
              </a:ext>
            </a:extLst>
          </p:cNvPr>
          <p:cNvSpPr txBox="1">
            <a:spLocks/>
          </p:cNvSpPr>
          <p:nvPr/>
        </p:nvSpPr>
        <p:spPr>
          <a:xfrm>
            <a:off x="595993" y="273079"/>
            <a:ext cx="1116738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Typical Aruba Switch Traditional</a:t>
            </a:r>
          </a:p>
          <a:p>
            <a:pPr algn="ctr" defTabSz="914363"/>
            <a:r>
              <a:rPr lang="en-US" sz="3751" kern="0" dirty="0">
                <a:solidFill>
                  <a:srgbClr val="FFFFFF"/>
                </a:solidFill>
              </a:rPr>
              <a:t>MAC-Auth RADIUS Configuration</a:t>
            </a:r>
            <a:endParaRPr lang="en-US" sz="3751" kern="0" dirty="0">
              <a:solidFill>
                <a:srgbClr val="F8981E"/>
              </a:solidFill>
            </a:endParaRPr>
          </a:p>
        </p:txBody>
      </p:sp>
      <p:sp>
        <p:nvSpPr>
          <p:cNvPr id="8" name="Rectangle 7">
            <a:extLst>
              <a:ext uri="{FF2B5EF4-FFF2-40B4-BE49-F238E27FC236}">
                <a16:creationId xmlns:a16="http://schemas.microsoft.com/office/drawing/2014/main" id="{69FE11BC-1E8C-4FBE-A648-A0DC29F8CA4A}"/>
              </a:ext>
            </a:extLst>
          </p:cNvPr>
          <p:cNvSpPr/>
          <p:nvPr/>
        </p:nvSpPr>
        <p:spPr>
          <a:xfrm>
            <a:off x="1126103" y="1737117"/>
            <a:ext cx="6928367" cy="4832092"/>
          </a:xfrm>
          <a:prstGeom prst="rect">
            <a:avLst/>
          </a:prstGeom>
        </p:spPr>
        <p:txBody>
          <a:bodyPr wrap="square">
            <a:spAutoFit/>
          </a:bodyPr>
          <a:lstStyle/>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authentication mac-based chap-radius server-group "CPPM" authorized</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addr</a:t>
            </a:r>
            <a:r>
              <a:rPr lang="en-GB" sz="1100" dirty="0">
                <a:solidFill>
                  <a:schemeClr val="bg1"/>
                </a:solidFill>
                <a:highlight>
                  <a:srgbClr val="FF0000"/>
                </a:highlight>
                <a:latin typeface="Courier New" panose="02070309020205020404" pitchFamily="49" charset="0"/>
                <a:cs typeface="Courier New" panose="02070309020205020404" pitchFamily="49" charset="0"/>
              </a:rPr>
              <a:t>-limit 2</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max-request 3</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server-timeout 10 </a:t>
            </a:r>
          </a:p>
          <a:p>
            <a:r>
              <a:rPr lang="en-GB" sz="1100" dirty="0">
                <a:solidFill>
                  <a:schemeClr val="bg1"/>
                </a:solidFill>
                <a:highlight>
                  <a:srgbClr val="FF0000"/>
                </a:highlight>
                <a:latin typeface="Courier New" panose="02070309020205020404" pitchFamily="49" charset="0"/>
                <a:cs typeface="Courier New" panose="02070309020205020404" pitchFamily="49" charset="0"/>
              </a:rPr>
              <a:t> </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auth-vid 50</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logoff-period 3600</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unauth</a:t>
            </a:r>
            <a:r>
              <a:rPr lang="en-GB" sz="1100" dirty="0">
                <a:solidFill>
                  <a:schemeClr val="bg1"/>
                </a:solidFill>
                <a:highlight>
                  <a:srgbClr val="FF0000"/>
                </a:highlight>
                <a:latin typeface="Courier New" panose="02070309020205020404" pitchFamily="49" charset="0"/>
                <a:cs typeface="Courier New" panose="02070309020205020404" pitchFamily="49" charset="0"/>
              </a:rPr>
              <a:t>-vid 60</a:t>
            </a: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unauth</a:t>
            </a:r>
            <a:r>
              <a:rPr lang="en-GB" sz="1100" dirty="0">
                <a:solidFill>
                  <a:schemeClr val="bg1"/>
                </a:solidFill>
                <a:highlight>
                  <a:srgbClr val="FF0000"/>
                </a:highlight>
                <a:latin typeface="Courier New" panose="02070309020205020404" pitchFamily="49" charset="0"/>
                <a:cs typeface="Courier New" panose="02070309020205020404" pitchFamily="49" charset="0"/>
              </a:rPr>
              <a:t>-period 15</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1-5 critical-</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vlan</a:t>
            </a:r>
            <a:r>
              <a:rPr lang="en-GB" sz="1100" dirty="0">
                <a:solidFill>
                  <a:schemeClr val="bg1"/>
                </a:solidFill>
                <a:highlight>
                  <a:srgbClr val="FF0000"/>
                </a:highlight>
                <a:latin typeface="Courier New" panose="02070309020205020404" pitchFamily="49" charset="0"/>
                <a:cs typeface="Courier New" panose="02070309020205020404" pitchFamily="49" charset="0"/>
              </a:rPr>
              <a:t> data-</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vlan</a:t>
            </a:r>
            <a:r>
              <a:rPr lang="en-GB" sz="1100" dirty="0">
                <a:solidFill>
                  <a:schemeClr val="bg1"/>
                </a:solidFill>
                <a:highlight>
                  <a:srgbClr val="FF0000"/>
                </a:highlight>
                <a:latin typeface="Courier New" panose="02070309020205020404" pitchFamily="49" charset="0"/>
                <a:cs typeface="Courier New" panose="02070309020205020404" pitchFamily="49" charset="0"/>
              </a:rPr>
              <a:t> 10</a:t>
            </a: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1-5 critical-</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vlan</a:t>
            </a:r>
            <a:r>
              <a:rPr lang="en-GB" sz="1100" dirty="0">
                <a:solidFill>
                  <a:schemeClr val="bg1"/>
                </a:solidFill>
                <a:highlight>
                  <a:srgbClr val="FF0000"/>
                </a:highlight>
                <a:latin typeface="Courier New" panose="02070309020205020404" pitchFamily="49" charset="0"/>
                <a:cs typeface="Courier New" panose="02070309020205020404" pitchFamily="49" charset="0"/>
              </a:rPr>
              <a:t> voice-</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vlan</a:t>
            </a:r>
            <a:r>
              <a:rPr lang="en-GB" sz="1100" dirty="0">
                <a:solidFill>
                  <a:schemeClr val="bg1"/>
                </a:solidFill>
                <a:highlight>
                  <a:srgbClr val="FF0000"/>
                </a:highlight>
                <a:latin typeface="Courier New" panose="02070309020205020404" pitchFamily="49" charset="0"/>
                <a:cs typeface="Courier New" panose="02070309020205020404" pitchFamily="49" charset="0"/>
              </a:rPr>
              <a:t> 20</a:t>
            </a:r>
          </a:p>
        </p:txBody>
      </p:sp>
      <p:sp>
        <p:nvSpPr>
          <p:cNvPr id="16" name="Speech Bubble: Rectangle with Corners Rounded 15">
            <a:extLst>
              <a:ext uri="{FF2B5EF4-FFF2-40B4-BE49-F238E27FC236}">
                <a16:creationId xmlns:a16="http://schemas.microsoft.com/office/drawing/2014/main" id="{875A1864-CB1B-4F9F-A3CB-FF8EAD17A884}"/>
              </a:ext>
            </a:extLst>
          </p:cNvPr>
          <p:cNvSpPr/>
          <p:nvPr/>
        </p:nvSpPr>
        <p:spPr bwMode="auto">
          <a:xfrm>
            <a:off x="6573095" y="2200767"/>
            <a:ext cx="3244153" cy="320958"/>
          </a:xfrm>
          <a:prstGeom prst="wedgeRoundRectCallout">
            <a:avLst>
              <a:gd name="adj1" fmla="val -136681"/>
              <a:gd name="adj2" fmla="val -105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Enable MAC-Auth on these ports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0" name="Speech Bubble: Rectangle with Corners Rounded 19">
            <a:extLst>
              <a:ext uri="{FF2B5EF4-FFF2-40B4-BE49-F238E27FC236}">
                <a16:creationId xmlns:a16="http://schemas.microsoft.com/office/drawing/2014/main" id="{82784206-7635-40CE-88BF-EE3E7F74BAC8}"/>
              </a:ext>
            </a:extLst>
          </p:cNvPr>
          <p:cNvSpPr/>
          <p:nvPr/>
        </p:nvSpPr>
        <p:spPr bwMode="auto">
          <a:xfrm>
            <a:off x="7427366" y="1672857"/>
            <a:ext cx="3164181" cy="341132"/>
          </a:xfrm>
          <a:prstGeom prst="wedgeRoundRectCallout">
            <a:avLst>
              <a:gd name="adj1" fmla="val -59740"/>
              <a:gd name="adj2" fmla="val -844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Enable MAC-Auth to ClearPass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3" name="Speech Bubble: Rectangle with Corners Rounded 24">
            <a:extLst>
              <a:ext uri="{FF2B5EF4-FFF2-40B4-BE49-F238E27FC236}">
                <a16:creationId xmlns:a16="http://schemas.microsoft.com/office/drawing/2014/main" id="{9EDBC584-E69C-4856-8A3F-7DB607B21708}"/>
              </a:ext>
            </a:extLst>
          </p:cNvPr>
          <p:cNvSpPr/>
          <p:nvPr/>
        </p:nvSpPr>
        <p:spPr bwMode="auto">
          <a:xfrm>
            <a:off x="6573095" y="5750737"/>
            <a:ext cx="3060339" cy="896142"/>
          </a:xfrm>
          <a:prstGeom prst="wedgeRoundRectCallout">
            <a:avLst>
              <a:gd name="adj1" fmla="val -94119"/>
              <a:gd name="adj2" fmla="val -1094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No response VLANs</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If not defined defaults to first data &amp; voice VLANs defined</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4" name="Speech Bubble: Rectangle with Corners Rounded 23">
            <a:extLst>
              <a:ext uri="{FF2B5EF4-FFF2-40B4-BE49-F238E27FC236}">
                <a16:creationId xmlns:a16="http://schemas.microsoft.com/office/drawing/2014/main" id="{67D9A9D2-4BB0-4CC5-A39F-DBD7313A3D41}"/>
              </a:ext>
            </a:extLst>
          </p:cNvPr>
          <p:cNvSpPr/>
          <p:nvPr/>
        </p:nvSpPr>
        <p:spPr bwMode="auto">
          <a:xfrm>
            <a:off x="6573096" y="5292359"/>
            <a:ext cx="2683755" cy="373077"/>
          </a:xfrm>
          <a:prstGeom prst="wedgeRoundRectCallout">
            <a:avLst>
              <a:gd name="adj1" fmla="val -104494"/>
              <a:gd name="adj2" fmla="val -1201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Port’s failed </a:t>
            </a:r>
            <a:r>
              <a:rPr lang="en-GB" sz="1600" dirty="0" err="1">
                <a:latin typeface="Arial" charset="0"/>
                <a:ea typeface="ＭＳ Ｐゴシック" pitchFamily="34" charset="-128"/>
              </a:rPr>
              <a:t>auth</a:t>
            </a:r>
            <a:r>
              <a:rPr lang="en-GB" sz="1600" dirty="0">
                <a:latin typeface="Arial" charset="0"/>
                <a:ea typeface="ＭＳ Ｐゴシック" pitchFamily="34" charset="-128"/>
              </a:rPr>
              <a:t> VLAN</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04966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17A25791-1CB7-457A-85F9-4D1FC0947F14}"/>
              </a:ext>
            </a:extLst>
          </p:cNvPr>
          <p:cNvSpPr/>
          <p:nvPr/>
        </p:nvSpPr>
        <p:spPr bwMode="auto">
          <a:xfrm>
            <a:off x="6438188" y="3048796"/>
            <a:ext cx="2683754" cy="322412"/>
          </a:xfrm>
          <a:prstGeom prst="wedgeRoundRectCallout">
            <a:avLst>
              <a:gd name="adj1" fmla="val -113868"/>
              <a:gd name="adj2" fmla="val -433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Port’s MAC address limit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7" name="Speech Bubble: Rectangle with Corners Rounded 26">
            <a:extLst>
              <a:ext uri="{FF2B5EF4-FFF2-40B4-BE49-F238E27FC236}">
                <a16:creationId xmlns:a16="http://schemas.microsoft.com/office/drawing/2014/main" id="{9D4929F9-9D3E-4701-B3CA-2636A2F9A1D5}"/>
              </a:ext>
            </a:extLst>
          </p:cNvPr>
          <p:cNvSpPr/>
          <p:nvPr/>
        </p:nvSpPr>
        <p:spPr bwMode="auto">
          <a:xfrm>
            <a:off x="6438185" y="3574118"/>
            <a:ext cx="2955613" cy="337138"/>
          </a:xfrm>
          <a:prstGeom prst="wedgeRoundRectCallout">
            <a:avLst>
              <a:gd name="adj1" fmla="val -106104"/>
              <a:gd name="adj2" fmla="val -1184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Re-transmit 4 times every 30s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31" name="Speech Bubble: Rectangle with Corners Rounded 30">
            <a:extLst>
              <a:ext uri="{FF2B5EF4-FFF2-40B4-BE49-F238E27FC236}">
                <a16:creationId xmlns:a16="http://schemas.microsoft.com/office/drawing/2014/main" id="{81CEDA73-DE9C-464C-A14A-0E9C33D7B167}"/>
              </a:ext>
            </a:extLst>
          </p:cNvPr>
          <p:cNvSpPr/>
          <p:nvPr/>
        </p:nvSpPr>
        <p:spPr bwMode="auto">
          <a:xfrm>
            <a:off x="6438186" y="3960047"/>
            <a:ext cx="2683754" cy="334062"/>
          </a:xfrm>
          <a:prstGeom prst="wedgeRoundRectCallout">
            <a:avLst>
              <a:gd name="adj1" fmla="val -101778"/>
              <a:gd name="adj2" fmla="val 282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Server response timeout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6" name="Speech Bubble: Rectangle with Corners Rounded 25">
            <a:extLst>
              <a:ext uri="{FF2B5EF4-FFF2-40B4-BE49-F238E27FC236}">
                <a16:creationId xmlns:a16="http://schemas.microsoft.com/office/drawing/2014/main" id="{9DD57A3A-3539-43AC-88AD-98C00B264B07}"/>
              </a:ext>
            </a:extLst>
          </p:cNvPr>
          <p:cNvSpPr/>
          <p:nvPr/>
        </p:nvSpPr>
        <p:spPr bwMode="auto">
          <a:xfrm>
            <a:off x="6445794" y="4346117"/>
            <a:ext cx="4211696" cy="615831"/>
          </a:xfrm>
          <a:prstGeom prst="wedgeRoundRectCallout">
            <a:avLst>
              <a:gd name="adj1" fmla="val -86067"/>
              <a:gd name="adj2" fmla="val -270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If quiet device logged out after default 300s</a:t>
            </a:r>
            <a:br>
              <a:rPr lang="en-GB" sz="1600" dirty="0">
                <a:latin typeface="Arial" charset="0"/>
                <a:ea typeface="ＭＳ Ｐゴシック" pitchFamily="34" charset="-128"/>
              </a:rPr>
            </a:br>
            <a:r>
              <a:rPr lang="en-GB" sz="1600" dirty="0">
                <a:latin typeface="Arial" charset="0"/>
                <a:ea typeface="ＭＳ Ｐゴシック" pitchFamily="34" charset="-128"/>
              </a:rPr>
              <a:t>For very quiet devices - increase</a:t>
            </a:r>
            <a:endParaRPr kumimoji="0" lang="en-GB" sz="1600" b="0" i="0" u="none" strike="noStrike" cap="none" normalizeH="0" baseline="0" dirty="0">
              <a:ln>
                <a:noFill/>
              </a:ln>
              <a:solidFill>
                <a:schemeClr val="tx1"/>
              </a:solidFill>
              <a:effectLst/>
              <a:latin typeface="Arial" charset="0"/>
              <a:ea typeface="ＭＳ Ｐゴシック" pitchFamily="34" charset="-128"/>
            </a:endParaRPr>
          </a:p>
        </p:txBody>
      </p:sp>
      <p:sp>
        <p:nvSpPr>
          <p:cNvPr id="2" name="Title 3">
            <a:extLst>
              <a:ext uri="{FF2B5EF4-FFF2-40B4-BE49-F238E27FC236}">
                <a16:creationId xmlns:a16="http://schemas.microsoft.com/office/drawing/2014/main" id="{BB473230-8704-004D-9002-7BD651D3C96E}"/>
              </a:ext>
            </a:extLst>
          </p:cNvPr>
          <p:cNvSpPr txBox="1">
            <a:spLocks/>
          </p:cNvSpPr>
          <p:nvPr/>
        </p:nvSpPr>
        <p:spPr>
          <a:xfrm>
            <a:off x="595993" y="273079"/>
            <a:ext cx="1116738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Typical Aruba Switch DUR</a:t>
            </a:r>
          </a:p>
          <a:p>
            <a:pPr algn="ctr" defTabSz="914363"/>
            <a:r>
              <a:rPr lang="en-US" sz="3751" kern="0" dirty="0">
                <a:solidFill>
                  <a:srgbClr val="FFFFFF"/>
                </a:solidFill>
              </a:rPr>
              <a:t>MAC-Auth RADIUS Configuration</a:t>
            </a:r>
            <a:endParaRPr lang="en-US" sz="3751" kern="0" dirty="0">
              <a:solidFill>
                <a:srgbClr val="F8981E"/>
              </a:solidFill>
            </a:endParaRPr>
          </a:p>
        </p:txBody>
      </p:sp>
      <p:sp>
        <p:nvSpPr>
          <p:cNvPr id="8" name="Rectangle 7">
            <a:extLst>
              <a:ext uri="{FF2B5EF4-FFF2-40B4-BE49-F238E27FC236}">
                <a16:creationId xmlns:a16="http://schemas.microsoft.com/office/drawing/2014/main" id="{69FE11BC-1E8C-4FBE-A648-A0DC29F8CA4A}"/>
              </a:ext>
            </a:extLst>
          </p:cNvPr>
          <p:cNvSpPr/>
          <p:nvPr/>
        </p:nvSpPr>
        <p:spPr>
          <a:xfrm>
            <a:off x="1001351" y="2054981"/>
            <a:ext cx="6928367" cy="3308598"/>
          </a:xfrm>
          <a:prstGeom prst="rect">
            <a:avLst/>
          </a:prstGeom>
        </p:spPr>
        <p:txBody>
          <a:bodyPr wrap="square">
            <a:spAutoFit/>
          </a:bodyPr>
          <a:lstStyle/>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authentication mac-based chap-radius server-group "CPPM" authorized</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addr</a:t>
            </a:r>
            <a:r>
              <a:rPr lang="en-GB" sz="1100" dirty="0">
                <a:solidFill>
                  <a:schemeClr val="bg1"/>
                </a:solidFill>
                <a:highlight>
                  <a:srgbClr val="FF0000"/>
                </a:highlight>
                <a:latin typeface="Courier New" panose="02070309020205020404" pitchFamily="49" charset="0"/>
                <a:cs typeface="Courier New" panose="02070309020205020404" pitchFamily="49" charset="0"/>
              </a:rPr>
              <a:t>-limit 2</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max-request 3</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server-timeout 10 </a:t>
            </a:r>
          </a:p>
          <a:p>
            <a:r>
              <a:rPr lang="en-GB" sz="1100" dirty="0">
                <a:solidFill>
                  <a:schemeClr val="bg1"/>
                </a:solidFill>
                <a:highlight>
                  <a:srgbClr val="FF0000"/>
                </a:highlight>
                <a:latin typeface="Courier New" panose="02070309020205020404" pitchFamily="49" charset="0"/>
                <a:cs typeface="Courier New" panose="02070309020205020404" pitchFamily="49" charset="0"/>
              </a:rPr>
              <a:t> </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port-access mac-based 1-5 logoff-period 3600</a:t>
            </a: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p:txBody>
      </p:sp>
      <p:sp>
        <p:nvSpPr>
          <p:cNvPr id="16" name="Speech Bubble: Rectangle with Corners Rounded 15">
            <a:extLst>
              <a:ext uri="{FF2B5EF4-FFF2-40B4-BE49-F238E27FC236}">
                <a16:creationId xmlns:a16="http://schemas.microsoft.com/office/drawing/2014/main" id="{875A1864-CB1B-4F9F-A3CB-FF8EAD17A884}"/>
              </a:ext>
            </a:extLst>
          </p:cNvPr>
          <p:cNvSpPr/>
          <p:nvPr/>
        </p:nvSpPr>
        <p:spPr bwMode="auto">
          <a:xfrm>
            <a:off x="6445794" y="2465749"/>
            <a:ext cx="3244153" cy="320958"/>
          </a:xfrm>
          <a:prstGeom prst="wedgeRoundRectCallout">
            <a:avLst>
              <a:gd name="adj1" fmla="val -138298"/>
              <a:gd name="adj2" fmla="val 1509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Enable MAC-Auth on these ports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0" name="Speech Bubble: Rectangle with Corners Rounded 19">
            <a:extLst>
              <a:ext uri="{FF2B5EF4-FFF2-40B4-BE49-F238E27FC236}">
                <a16:creationId xmlns:a16="http://schemas.microsoft.com/office/drawing/2014/main" id="{82784206-7635-40CE-88BF-EE3E7F74BAC8}"/>
              </a:ext>
            </a:extLst>
          </p:cNvPr>
          <p:cNvSpPr/>
          <p:nvPr/>
        </p:nvSpPr>
        <p:spPr bwMode="auto">
          <a:xfrm>
            <a:off x="7623588" y="1993573"/>
            <a:ext cx="3164181" cy="341132"/>
          </a:xfrm>
          <a:prstGeom prst="wedgeRoundRectCallout">
            <a:avLst>
              <a:gd name="adj1" fmla="val -67279"/>
              <a:gd name="adj2" fmla="val -844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Enable MAC-Auth to ClearPass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87065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929879" y="321997"/>
            <a:ext cx="833224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Typical Aruba Switch </a:t>
            </a:r>
          </a:p>
          <a:p>
            <a:pPr algn="ctr" defTabSz="914363"/>
            <a:r>
              <a:rPr lang="en-US" sz="3751" kern="0" dirty="0">
                <a:solidFill>
                  <a:srgbClr val="FFFFFF"/>
                </a:solidFill>
              </a:rPr>
              <a:t>802.1X RADIUS Configuration</a:t>
            </a:r>
            <a:endParaRPr lang="en-US" sz="3751" kern="0" dirty="0">
              <a:solidFill>
                <a:srgbClr val="F8981E"/>
              </a:solidFill>
            </a:endParaRPr>
          </a:p>
        </p:txBody>
      </p:sp>
      <p:sp>
        <p:nvSpPr>
          <p:cNvPr id="6" name="Rectangle 5">
            <a:extLst>
              <a:ext uri="{FF2B5EF4-FFF2-40B4-BE49-F238E27FC236}">
                <a16:creationId xmlns:a16="http://schemas.microsoft.com/office/drawing/2014/main" id="{7218C360-095E-4BA4-A4EA-2567D1C09591}"/>
              </a:ext>
            </a:extLst>
          </p:cNvPr>
          <p:cNvSpPr/>
          <p:nvPr/>
        </p:nvSpPr>
        <p:spPr>
          <a:xfrm>
            <a:off x="985706" y="2108537"/>
            <a:ext cx="7477574" cy="3416320"/>
          </a:xfrm>
          <a:prstGeom prst="rect">
            <a:avLst/>
          </a:prstGeom>
        </p:spPr>
        <p:txBody>
          <a:bodyPr wrap="square">
            <a:spAutoFit/>
          </a:bodyPr>
          <a:lstStyle/>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authentication port-access </a:t>
            </a:r>
            <a:r>
              <a:rPr lang="en-GB" sz="1200" dirty="0" err="1">
                <a:solidFill>
                  <a:schemeClr val="bg1"/>
                </a:solidFill>
                <a:highlight>
                  <a:srgbClr val="0000FF"/>
                </a:highlight>
                <a:latin typeface="Courier New" panose="02070309020205020404" pitchFamily="49" charset="0"/>
                <a:cs typeface="Courier New" panose="02070309020205020404" pitchFamily="49" charset="0"/>
              </a:rPr>
              <a:t>eap</a:t>
            </a:r>
            <a:r>
              <a:rPr lang="en-GB" sz="1200" dirty="0">
                <a:solidFill>
                  <a:schemeClr val="bg1"/>
                </a:solidFill>
                <a:highlight>
                  <a:srgbClr val="0000FF"/>
                </a:highlight>
                <a:latin typeface="Courier New" panose="02070309020205020404" pitchFamily="49" charset="0"/>
                <a:cs typeface="Courier New" panose="02070309020205020404" pitchFamily="49" charset="0"/>
              </a:rPr>
              <a:t>-radius server-group "CPPM" authorized</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authenticator active</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authenticator 1-5</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authenticator 1-5 </a:t>
            </a:r>
            <a:r>
              <a:rPr lang="en-GB" sz="1200" dirty="0" err="1">
                <a:solidFill>
                  <a:schemeClr val="bg1"/>
                </a:solidFill>
                <a:highlight>
                  <a:srgbClr val="0000FF"/>
                </a:highlight>
                <a:latin typeface="Courier New" panose="02070309020205020404" pitchFamily="49" charset="0"/>
                <a:cs typeface="Courier New" panose="02070309020205020404" pitchFamily="49" charset="0"/>
              </a:rPr>
              <a:t>tx</a:t>
            </a:r>
            <a:r>
              <a:rPr lang="en-GB" sz="1200" dirty="0">
                <a:solidFill>
                  <a:schemeClr val="bg1"/>
                </a:solidFill>
                <a:highlight>
                  <a:srgbClr val="0000FF"/>
                </a:highlight>
                <a:latin typeface="Courier New" panose="02070309020205020404" pitchFamily="49" charset="0"/>
                <a:cs typeface="Courier New" panose="02070309020205020404" pitchFamily="49" charset="0"/>
              </a:rPr>
              <a:t>-period 5</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a:solidFill>
                  <a:schemeClr val="bg1"/>
                </a:solidFill>
                <a:highlight>
                  <a:srgbClr val="0000FF"/>
                </a:highlight>
                <a:latin typeface="Courier New" panose="02070309020205020404" pitchFamily="49" charset="0"/>
                <a:cs typeface="Courier New" panose="02070309020205020404" pitchFamily="49" charset="0"/>
              </a:rPr>
              <a:t>          </a:t>
            </a: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authenticator 1-5 server-timeout 10</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a:solidFill>
                  <a:schemeClr val="bg1"/>
                </a:solidFill>
                <a:highlight>
                  <a:srgbClr val="0000FF"/>
                </a:highlight>
                <a:latin typeface="Courier New" panose="02070309020205020404" pitchFamily="49" charset="0"/>
                <a:cs typeface="Courier New" panose="02070309020205020404" pitchFamily="49" charset="0"/>
              </a:rPr>
              <a:t>  </a:t>
            </a:r>
            <a:r>
              <a:rPr lang="en-GB" sz="1200" dirty="0">
                <a:solidFill>
                  <a:schemeClr val="bg1"/>
                </a:solidFill>
                <a:highlight>
                  <a:srgbClr val="0000FF"/>
                </a:highlight>
              </a:rPr>
              <a:t>  </a:t>
            </a: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authenticator 1-5 auth-vid 10</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a:solidFill>
                  <a:schemeClr val="bg1"/>
                </a:solidFill>
                <a:highlight>
                  <a:srgbClr val="0000FF"/>
                </a:highlight>
                <a:latin typeface="Courier New" panose="02070309020205020404" pitchFamily="49" charset="0"/>
                <a:cs typeface="Courier New" panose="02070309020205020404" pitchFamily="49" charset="0"/>
              </a:rPr>
              <a:t>  </a:t>
            </a:r>
            <a:br>
              <a:rPr lang="en-GB" sz="1200" dirty="0">
                <a:solidFill>
                  <a:schemeClr val="bg1"/>
                </a:solidFill>
                <a:highlight>
                  <a:srgbClr val="0000FF"/>
                </a:highlight>
                <a:latin typeface="Courier New" panose="02070309020205020404" pitchFamily="49" charset="0"/>
                <a:cs typeface="Courier New" panose="02070309020205020404" pitchFamily="49" charset="0"/>
              </a:rPr>
            </a:br>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authenticator 1-5 client-limit 2</a:t>
            </a:r>
          </a:p>
        </p:txBody>
      </p:sp>
      <p:sp>
        <p:nvSpPr>
          <p:cNvPr id="7" name="Speech Bubble: Rectangle with Corners Rounded 6">
            <a:extLst>
              <a:ext uri="{FF2B5EF4-FFF2-40B4-BE49-F238E27FC236}">
                <a16:creationId xmlns:a16="http://schemas.microsoft.com/office/drawing/2014/main" id="{6B2999B5-93C1-4130-B012-30EEFABDEFE8}"/>
              </a:ext>
            </a:extLst>
          </p:cNvPr>
          <p:cNvSpPr/>
          <p:nvPr/>
        </p:nvSpPr>
        <p:spPr bwMode="auto">
          <a:xfrm>
            <a:off x="6725096" y="3435744"/>
            <a:ext cx="4110615" cy="608134"/>
          </a:xfrm>
          <a:prstGeom prst="wedgeRoundRectCallout">
            <a:avLst>
              <a:gd name="adj1" fmla="val -85372"/>
              <a:gd name="adj2" fmla="val -583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err="1">
                <a:latin typeface="Arial" charset="0"/>
                <a:ea typeface="ＭＳ Ｐゴシック" pitchFamily="34" charset="-128"/>
              </a:rPr>
              <a:t>tx</a:t>
            </a:r>
            <a:r>
              <a:rPr lang="en-GB" sz="1600" dirty="0">
                <a:latin typeface="Arial" charset="0"/>
                <a:ea typeface="ＭＳ Ｐゴシック" pitchFamily="34" charset="-128"/>
              </a:rPr>
              <a:t>-period (30s) * </a:t>
            </a:r>
            <a:r>
              <a:rPr lang="en-GB" sz="1600" dirty="0" err="1">
                <a:latin typeface="Arial" charset="0"/>
                <a:ea typeface="ＭＳ Ｐゴシック" pitchFamily="34" charset="-128"/>
              </a:rPr>
              <a:t>retrans</a:t>
            </a:r>
            <a:r>
              <a:rPr lang="en-GB" sz="1600" dirty="0">
                <a:latin typeface="Arial" charset="0"/>
                <a:ea typeface="ＭＳ Ｐゴシック" pitchFamily="34" charset="-128"/>
              </a:rPr>
              <a:t> (3) - default 120s</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Set </a:t>
            </a:r>
            <a:r>
              <a:rPr lang="en-GB" sz="1600" dirty="0" err="1">
                <a:latin typeface="Arial" charset="0"/>
                <a:ea typeface="ＭＳ Ｐゴシック" pitchFamily="34" charset="-128"/>
              </a:rPr>
              <a:t>tx</a:t>
            </a:r>
            <a:r>
              <a:rPr lang="en-GB" sz="1600" dirty="0">
                <a:latin typeface="Arial" charset="0"/>
                <a:ea typeface="ＭＳ Ｐゴシック" pitchFamily="34" charset="-128"/>
              </a:rPr>
              <a:t>-period=5s: timeout after 20s</a:t>
            </a:r>
            <a:endParaRPr kumimoji="0" lang="en-GB" sz="1600" b="0" i="0" u="none" strike="noStrike" cap="none" normalizeH="0" baseline="0" dirty="0">
              <a:ln>
                <a:noFill/>
              </a:ln>
              <a:solidFill>
                <a:schemeClr val="tx1"/>
              </a:solidFill>
              <a:effectLst/>
              <a:latin typeface="Arial" charset="0"/>
              <a:ea typeface="ＭＳ Ｐゴシック" pitchFamily="34" charset="-128"/>
            </a:endParaRPr>
          </a:p>
        </p:txBody>
      </p:sp>
      <p:sp>
        <p:nvSpPr>
          <p:cNvPr id="17" name="Speech Bubble: Rectangle with Corners Rounded 16">
            <a:extLst>
              <a:ext uri="{FF2B5EF4-FFF2-40B4-BE49-F238E27FC236}">
                <a16:creationId xmlns:a16="http://schemas.microsoft.com/office/drawing/2014/main" id="{AD3748C5-3D8B-4947-94B7-DF30D234431D}"/>
              </a:ext>
            </a:extLst>
          </p:cNvPr>
          <p:cNvSpPr/>
          <p:nvPr/>
        </p:nvSpPr>
        <p:spPr bwMode="auto">
          <a:xfrm>
            <a:off x="6976816" y="4161490"/>
            <a:ext cx="2444826" cy="320958"/>
          </a:xfrm>
          <a:prstGeom prst="wedgeRoundRectCallout">
            <a:avLst>
              <a:gd name="adj1" fmla="val -100327"/>
              <a:gd name="adj2" fmla="val -1231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default 300s timeout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9" name="Speech Bubble: Rectangle with Corners Rounded 18">
            <a:extLst>
              <a:ext uri="{FF2B5EF4-FFF2-40B4-BE49-F238E27FC236}">
                <a16:creationId xmlns:a16="http://schemas.microsoft.com/office/drawing/2014/main" id="{E1685478-8946-48BF-B194-AF6CA4EBAE6B}"/>
              </a:ext>
            </a:extLst>
          </p:cNvPr>
          <p:cNvSpPr/>
          <p:nvPr/>
        </p:nvSpPr>
        <p:spPr bwMode="auto">
          <a:xfrm>
            <a:off x="6986976" y="4727736"/>
            <a:ext cx="2434666" cy="320958"/>
          </a:xfrm>
          <a:prstGeom prst="wedgeRoundRectCallout">
            <a:avLst>
              <a:gd name="adj1" fmla="val -125619"/>
              <a:gd name="adj2" fmla="val -1949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default auth VLAN</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0" name="Speech Bubble: Rectangle with Corners Rounded 19">
            <a:extLst>
              <a:ext uri="{FF2B5EF4-FFF2-40B4-BE49-F238E27FC236}">
                <a16:creationId xmlns:a16="http://schemas.microsoft.com/office/drawing/2014/main" id="{09CF486E-2BCE-4973-AB40-DD1C73DEB543}"/>
              </a:ext>
            </a:extLst>
          </p:cNvPr>
          <p:cNvSpPr/>
          <p:nvPr/>
        </p:nvSpPr>
        <p:spPr bwMode="auto">
          <a:xfrm>
            <a:off x="6986976" y="5235714"/>
            <a:ext cx="2434667" cy="298990"/>
          </a:xfrm>
          <a:prstGeom prst="wedgeRoundRectCallout">
            <a:avLst>
              <a:gd name="adj1" fmla="val -113730"/>
              <a:gd name="adj2" fmla="val -110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Port’s MAC address limit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5" name="Speech Bubble: Rectangle with Corners Rounded 14">
            <a:extLst>
              <a:ext uri="{FF2B5EF4-FFF2-40B4-BE49-F238E27FC236}">
                <a16:creationId xmlns:a16="http://schemas.microsoft.com/office/drawing/2014/main" id="{469DB232-9CBF-49DB-BD90-0CBB08666DED}"/>
              </a:ext>
            </a:extLst>
          </p:cNvPr>
          <p:cNvSpPr/>
          <p:nvPr/>
        </p:nvSpPr>
        <p:spPr bwMode="auto">
          <a:xfrm>
            <a:off x="6989252" y="3007602"/>
            <a:ext cx="3076203" cy="320958"/>
          </a:xfrm>
          <a:prstGeom prst="wedgeRoundRectCallout">
            <a:avLst>
              <a:gd name="adj1" fmla="val -140474"/>
              <a:gd name="adj2" fmla="val -6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Enable 802.1X on these ports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4" name="Speech Bubble: Rectangle with Corners Rounded 23">
            <a:extLst>
              <a:ext uri="{FF2B5EF4-FFF2-40B4-BE49-F238E27FC236}">
                <a16:creationId xmlns:a16="http://schemas.microsoft.com/office/drawing/2014/main" id="{6380229C-0FE1-4D91-8310-AD81F67D869E}"/>
              </a:ext>
            </a:extLst>
          </p:cNvPr>
          <p:cNvSpPr/>
          <p:nvPr/>
        </p:nvSpPr>
        <p:spPr bwMode="auto">
          <a:xfrm>
            <a:off x="8503282" y="1945346"/>
            <a:ext cx="2434666" cy="587236"/>
          </a:xfrm>
          <a:prstGeom prst="wedgeRoundRectCallout">
            <a:avLst>
              <a:gd name="adj1" fmla="val -77907"/>
              <a:gd name="adj2" fmla="val -49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Enable 802.1X</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to</a:t>
            </a:r>
            <a:r>
              <a:rPr kumimoji="0" lang="en-GB" sz="1600" b="0" i="0" u="none" strike="noStrike" cap="none" normalizeH="0" baseline="0" dirty="0">
                <a:ln>
                  <a:noFill/>
                </a:ln>
                <a:solidFill>
                  <a:schemeClr val="tx1"/>
                </a:solidFill>
                <a:effectLst/>
                <a:latin typeface="Arial" charset="0"/>
                <a:ea typeface="ＭＳ Ｐゴシック" pitchFamily="34" charset="-128"/>
              </a:rPr>
              <a:t> ClearPass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419300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929879" y="321997"/>
            <a:ext cx="833224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No response from ClearPass!</a:t>
            </a:r>
            <a:endParaRPr lang="en-US" sz="3751" kern="0" dirty="0">
              <a:solidFill>
                <a:srgbClr val="F8981E"/>
              </a:solidFill>
            </a:endParaRPr>
          </a:p>
        </p:txBody>
      </p:sp>
      <p:sp>
        <p:nvSpPr>
          <p:cNvPr id="6" name="Rectangle 5">
            <a:extLst>
              <a:ext uri="{FF2B5EF4-FFF2-40B4-BE49-F238E27FC236}">
                <a16:creationId xmlns:a16="http://schemas.microsoft.com/office/drawing/2014/main" id="{7218C360-095E-4BA4-A4EA-2567D1C09591}"/>
              </a:ext>
            </a:extLst>
          </p:cNvPr>
          <p:cNvSpPr/>
          <p:nvPr/>
        </p:nvSpPr>
        <p:spPr>
          <a:xfrm>
            <a:off x="985706" y="2108537"/>
            <a:ext cx="7477574" cy="2800767"/>
          </a:xfrm>
          <a:prstGeom prst="rect">
            <a:avLst/>
          </a:prstGeom>
        </p:spPr>
        <p:txBody>
          <a:bodyPr wrap="square">
            <a:spAutoFit/>
          </a:bodyPr>
          <a:lstStyle/>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authentication mac-based chap-radius server-group "CPPM"</a:t>
            </a:r>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100" dirty="0">
                <a:solidFill>
                  <a:schemeClr val="bg1"/>
                </a:solidFill>
                <a:highlight>
                  <a:srgbClr val="0000FF"/>
                </a:highlight>
                <a:latin typeface="Courier New" panose="02070309020205020404" pitchFamily="49" charset="0"/>
                <a:cs typeface="Courier New" panose="02070309020205020404" pitchFamily="49" charset="0"/>
              </a:rPr>
              <a:t> authentication port-access </a:t>
            </a:r>
            <a:r>
              <a:rPr lang="en-GB" sz="1100" dirty="0" err="1">
                <a:solidFill>
                  <a:schemeClr val="bg1"/>
                </a:solidFill>
                <a:highlight>
                  <a:srgbClr val="0000FF"/>
                </a:highlight>
                <a:latin typeface="Courier New" panose="02070309020205020404" pitchFamily="49" charset="0"/>
                <a:cs typeface="Courier New" panose="02070309020205020404" pitchFamily="49" charset="0"/>
              </a:rPr>
              <a:t>eap</a:t>
            </a:r>
            <a:r>
              <a:rPr lang="en-GB" sz="1100" dirty="0">
                <a:solidFill>
                  <a:schemeClr val="bg1"/>
                </a:solidFill>
                <a:highlight>
                  <a:srgbClr val="0000FF"/>
                </a:highlight>
                <a:latin typeface="Courier New" panose="02070309020205020404" pitchFamily="49" charset="0"/>
                <a:cs typeface="Courier New" panose="02070309020205020404" pitchFamily="49" charset="0"/>
              </a:rPr>
              <a:t>-radius server-group "CPPM"</a:t>
            </a: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authentication mac-based chap-radius server-group "CPPM" authorized</a:t>
            </a:r>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100" dirty="0">
                <a:solidFill>
                  <a:schemeClr val="bg1"/>
                </a:solidFill>
                <a:highlight>
                  <a:srgbClr val="0000FF"/>
                </a:highlight>
                <a:latin typeface="Courier New" panose="02070309020205020404" pitchFamily="49" charset="0"/>
                <a:cs typeface="Courier New" panose="02070309020205020404" pitchFamily="49" charset="0"/>
              </a:rPr>
              <a:t> authentication port-access </a:t>
            </a:r>
            <a:r>
              <a:rPr lang="en-GB" sz="1100" dirty="0" err="1">
                <a:solidFill>
                  <a:schemeClr val="bg1"/>
                </a:solidFill>
                <a:highlight>
                  <a:srgbClr val="0000FF"/>
                </a:highlight>
                <a:latin typeface="Courier New" panose="02070309020205020404" pitchFamily="49" charset="0"/>
                <a:cs typeface="Courier New" panose="02070309020205020404" pitchFamily="49" charset="0"/>
              </a:rPr>
              <a:t>eap</a:t>
            </a:r>
            <a:r>
              <a:rPr lang="en-GB" sz="1100" dirty="0">
                <a:solidFill>
                  <a:schemeClr val="bg1"/>
                </a:solidFill>
                <a:highlight>
                  <a:srgbClr val="0000FF"/>
                </a:highlight>
                <a:latin typeface="Courier New" panose="02070309020205020404" pitchFamily="49" charset="0"/>
                <a:cs typeface="Courier New" panose="02070309020205020404" pitchFamily="49" charset="0"/>
              </a:rPr>
              <a:t>-radius server-group "CPPM" authorized</a:t>
            </a: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GB" sz="1100" dirty="0">
                <a:solidFill>
                  <a:schemeClr val="bg1"/>
                </a:solidFill>
                <a:highlight>
                  <a:srgbClr val="FF0000"/>
                </a:highlight>
                <a:latin typeface="Courier New" panose="02070309020205020404" pitchFamily="49" charset="0"/>
                <a:cs typeface="Courier New" panose="02070309020205020404" pitchFamily="49" charset="0"/>
              </a:rPr>
              <a:t> authentication mac-based chap-radius server-group "CPPM" cached-</a:t>
            </a:r>
            <a:r>
              <a:rPr lang="en-GB" sz="1100" dirty="0" err="1">
                <a:solidFill>
                  <a:schemeClr val="bg1"/>
                </a:solidFill>
                <a:highlight>
                  <a:srgbClr val="FF0000"/>
                </a:highlight>
                <a:latin typeface="Courier New" panose="02070309020205020404" pitchFamily="49" charset="0"/>
                <a:cs typeface="Courier New" panose="02070309020205020404" pitchFamily="49" charset="0"/>
              </a:rPr>
              <a:t>reauth</a:t>
            </a:r>
            <a:endParaRPr lang="en-GB" sz="1100" dirty="0">
              <a:solidFill>
                <a:schemeClr val="bg1"/>
              </a:solidFill>
              <a:highlight>
                <a:srgbClr val="FF0000"/>
              </a:highlight>
              <a:latin typeface="Courier New" panose="02070309020205020404" pitchFamily="49" charset="0"/>
              <a:cs typeface="Courier New" panose="02070309020205020404" pitchFamily="49" charset="0"/>
            </a:endParaRPr>
          </a:p>
          <a:p>
            <a:r>
              <a:rPr lang="en-US" altLang="en-US" sz="1100" dirty="0" err="1">
                <a:solidFill>
                  <a:schemeClr val="bg1"/>
                </a:solidFill>
                <a:highlight>
                  <a:srgbClr val="FF0000"/>
                </a:highlight>
                <a:latin typeface="Courier New" panose="02070309020205020404" pitchFamily="49" charset="0"/>
                <a:cs typeface="Courier New" panose="02070309020205020404" pitchFamily="49" charset="0"/>
              </a:rPr>
              <a:t>aaa</a:t>
            </a:r>
            <a:r>
              <a:rPr lang="en-US" altLang="en-US" sz="1100" dirty="0">
                <a:solidFill>
                  <a:schemeClr val="bg1"/>
                </a:solidFill>
                <a:highlight>
                  <a:srgbClr val="FF0000"/>
                </a:highlight>
                <a:latin typeface="Courier New" panose="02070309020205020404" pitchFamily="49" charset="0"/>
                <a:cs typeface="Courier New" panose="02070309020205020404" pitchFamily="49" charset="0"/>
              </a:rPr>
              <a:t> authentication mac-based 1-8 cached-</a:t>
            </a:r>
            <a:r>
              <a:rPr lang="en-US" altLang="en-US" sz="1100" dirty="0" err="1">
                <a:solidFill>
                  <a:schemeClr val="bg1"/>
                </a:solidFill>
                <a:highlight>
                  <a:srgbClr val="FF0000"/>
                </a:highlight>
                <a:latin typeface="Courier New" panose="02070309020205020404" pitchFamily="49" charset="0"/>
                <a:cs typeface="Courier New" panose="02070309020205020404" pitchFamily="49" charset="0"/>
              </a:rPr>
              <a:t>reauth</a:t>
            </a:r>
            <a:r>
              <a:rPr lang="en-US" altLang="en-US" sz="1100" dirty="0">
                <a:solidFill>
                  <a:schemeClr val="bg1"/>
                </a:solidFill>
                <a:highlight>
                  <a:srgbClr val="FF0000"/>
                </a:highlight>
                <a:latin typeface="Courier New" panose="02070309020205020404" pitchFamily="49" charset="0"/>
                <a:cs typeface="Courier New" panose="02070309020205020404" pitchFamily="49" charset="0"/>
              </a:rPr>
              <a:t>-period 86400</a:t>
            </a:r>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1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100" dirty="0">
                <a:solidFill>
                  <a:schemeClr val="bg1"/>
                </a:solidFill>
                <a:highlight>
                  <a:srgbClr val="0000FF"/>
                </a:highlight>
                <a:latin typeface="Courier New" panose="02070309020205020404" pitchFamily="49" charset="0"/>
                <a:cs typeface="Courier New" panose="02070309020205020404" pitchFamily="49" charset="0"/>
              </a:rPr>
              <a:t> authentication port-access </a:t>
            </a:r>
            <a:r>
              <a:rPr lang="en-GB" sz="1100" dirty="0" err="1">
                <a:solidFill>
                  <a:schemeClr val="bg1"/>
                </a:solidFill>
                <a:highlight>
                  <a:srgbClr val="0000FF"/>
                </a:highlight>
                <a:latin typeface="Courier New" panose="02070309020205020404" pitchFamily="49" charset="0"/>
                <a:cs typeface="Courier New" panose="02070309020205020404" pitchFamily="49" charset="0"/>
              </a:rPr>
              <a:t>eap</a:t>
            </a:r>
            <a:r>
              <a:rPr lang="en-GB" sz="1100" dirty="0">
                <a:solidFill>
                  <a:schemeClr val="bg1"/>
                </a:solidFill>
                <a:highlight>
                  <a:srgbClr val="0000FF"/>
                </a:highlight>
                <a:latin typeface="Courier New" panose="02070309020205020404" pitchFamily="49" charset="0"/>
                <a:cs typeface="Courier New" panose="02070309020205020404" pitchFamily="49" charset="0"/>
              </a:rPr>
              <a:t>-radius server-group "CPPM" cached-</a:t>
            </a:r>
            <a:r>
              <a:rPr lang="en-GB" sz="1100" dirty="0" err="1">
                <a:solidFill>
                  <a:schemeClr val="bg1"/>
                </a:solidFill>
                <a:highlight>
                  <a:srgbClr val="0000FF"/>
                </a:highlight>
                <a:latin typeface="Courier New" panose="02070309020205020404" pitchFamily="49" charset="0"/>
                <a:cs typeface="Courier New" panose="02070309020205020404" pitchFamily="49" charset="0"/>
              </a:rPr>
              <a:t>reauth</a:t>
            </a:r>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r>
              <a:rPr lang="en-US" altLang="en-US" sz="1100" dirty="0" err="1">
                <a:solidFill>
                  <a:schemeClr val="bg1"/>
                </a:solidFill>
                <a:highlight>
                  <a:srgbClr val="0000FF"/>
                </a:highlight>
                <a:latin typeface="Courier New" panose="02070309020205020404" pitchFamily="49" charset="0"/>
                <a:cs typeface="Courier New" panose="02070309020205020404" pitchFamily="49" charset="0"/>
              </a:rPr>
              <a:t>aaa</a:t>
            </a:r>
            <a:r>
              <a:rPr lang="en-US" altLang="en-US" sz="1100" dirty="0">
                <a:solidFill>
                  <a:schemeClr val="bg1"/>
                </a:solidFill>
                <a:highlight>
                  <a:srgbClr val="0000FF"/>
                </a:highlight>
                <a:latin typeface="Courier New" panose="02070309020205020404" pitchFamily="49" charset="0"/>
                <a:cs typeface="Courier New" panose="02070309020205020404" pitchFamily="49" charset="0"/>
              </a:rPr>
              <a:t> authentication authenticator 1-8 cached-</a:t>
            </a:r>
            <a:r>
              <a:rPr lang="en-US" altLang="en-US" sz="1100" dirty="0" err="1">
                <a:solidFill>
                  <a:schemeClr val="bg1"/>
                </a:solidFill>
                <a:highlight>
                  <a:srgbClr val="0000FF"/>
                </a:highlight>
                <a:latin typeface="Courier New" panose="02070309020205020404" pitchFamily="49" charset="0"/>
                <a:cs typeface="Courier New" panose="02070309020205020404" pitchFamily="49" charset="0"/>
              </a:rPr>
              <a:t>reauth</a:t>
            </a:r>
            <a:r>
              <a:rPr lang="en-US" altLang="en-US" sz="1100" dirty="0">
                <a:solidFill>
                  <a:schemeClr val="bg1"/>
                </a:solidFill>
                <a:highlight>
                  <a:srgbClr val="0000FF"/>
                </a:highlight>
                <a:latin typeface="Courier New" panose="02070309020205020404" pitchFamily="49" charset="0"/>
                <a:cs typeface="Courier New" panose="02070309020205020404" pitchFamily="49" charset="0"/>
              </a:rPr>
              <a:t>-period 86400</a:t>
            </a:r>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100" dirty="0">
              <a:solidFill>
                <a:schemeClr val="bg1"/>
              </a:solidFill>
              <a:highlight>
                <a:srgbClr val="0000FF"/>
              </a:highlight>
              <a:latin typeface="Courier New" panose="02070309020205020404" pitchFamily="49" charset="0"/>
              <a:cs typeface="Courier New" panose="02070309020205020404" pitchFamily="49" charset="0"/>
            </a:endParaRPr>
          </a:p>
        </p:txBody>
      </p:sp>
      <p:sp>
        <p:nvSpPr>
          <p:cNvPr id="24" name="Speech Bubble: Rectangle with Corners Rounded 23">
            <a:extLst>
              <a:ext uri="{FF2B5EF4-FFF2-40B4-BE49-F238E27FC236}">
                <a16:creationId xmlns:a16="http://schemas.microsoft.com/office/drawing/2014/main" id="{6380229C-0FE1-4D91-8310-AD81F67D869E}"/>
              </a:ext>
            </a:extLst>
          </p:cNvPr>
          <p:cNvSpPr/>
          <p:nvPr/>
        </p:nvSpPr>
        <p:spPr bwMode="auto">
          <a:xfrm>
            <a:off x="8432377" y="2085124"/>
            <a:ext cx="2941637" cy="587236"/>
          </a:xfrm>
          <a:prstGeom prst="wedgeRoundRectCallout">
            <a:avLst>
              <a:gd name="adj1" fmla="val -123265"/>
              <a:gd name="adj2" fmla="val -177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Leaves device in limbo</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0" name="Speech Bubble: Rectangle with Corners Rounded 9">
            <a:extLst>
              <a:ext uri="{FF2B5EF4-FFF2-40B4-BE49-F238E27FC236}">
                <a16:creationId xmlns:a16="http://schemas.microsoft.com/office/drawing/2014/main" id="{4051159F-C7E0-4931-AD85-713695C34531}"/>
              </a:ext>
            </a:extLst>
          </p:cNvPr>
          <p:cNvSpPr/>
          <p:nvPr/>
        </p:nvSpPr>
        <p:spPr bwMode="auto">
          <a:xfrm>
            <a:off x="8432378" y="2868764"/>
            <a:ext cx="2941638" cy="587237"/>
          </a:xfrm>
          <a:prstGeom prst="wedgeRoundRectCallout">
            <a:avLst>
              <a:gd name="adj1" fmla="val -91229"/>
              <a:gd name="adj2" fmla="val -177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Assigns the </a:t>
            </a:r>
            <a:r>
              <a:rPr lang="en-GB" sz="1600" dirty="0">
                <a:latin typeface="Arial" charset="0"/>
                <a:ea typeface="ＭＳ Ｐゴシック" pitchFamily="34" charset="-128"/>
              </a:rPr>
              <a:t>C</a:t>
            </a:r>
            <a:r>
              <a:rPr kumimoji="0" lang="en-GB" sz="1600" b="0" i="0" u="none" strike="noStrike" cap="none" normalizeH="0" baseline="0" dirty="0">
                <a:ln>
                  <a:noFill/>
                </a:ln>
                <a:solidFill>
                  <a:schemeClr val="tx1"/>
                </a:solidFill>
                <a:effectLst/>
                <a:latin typeface="Arial" charset="0"/>
                <a:ea typeface="ＭＳ Ｐゴシック" pitchFamily="34" charset="-128"/>
              </a:rPr>
              <a:t>ritical</a:t>
            </a:r>
            <a:r>
              <a:rPr lang="en-GB" sz="1600" dirty="0">
                <a:latin typeface="Arial" charset="0"/>
                <a:ea typeface="ＭＳ Ｐゴシック" pitchFamily="34" charset="-128"/>
              </a:rPr>
              <a:t> VLAN/User-Role</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1" name="Speech Bubble: Rectangle with Corners Rounded 10">
            <a:extLst>
              <a:ext uri="{FF2B5EF4-FFF2-40B4-BE49-F238E27FC236}">
                <a16:creationId xmlns:a16="http://schemas.microsoft.com/office/drawing/2014/main" id="{471411F7-4D0C-44D4-918A-631A77080D2B}"/>
              </a:ext>
            </a:extLst>
          </p:cNvPr>
          <p:cNvSpPr/>
          <p:nvPr/>
        </p:nvSpPr>
        <p:spPr bwMode="auto">
          <a:xfrm>
            <a:off x="8432376" y="3725278"/>
            <a:ext cx="2941638" cy="1380430"/>
          </a:xfrm>
          <a:prstGeom prst="wedgeRoundRectCallout">
            <a:avLst>
              <a:gd name="adj1" fmla="val -80445"/>
              <a:gd name="adj2" fmla="val -1712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Assigns the </a:t>
            </a:r>
            <a:r>
              <a:rPr lang="en-GB" sz="1600" dirty="0">
                <a:latin typeface="Arial" charset="0"/>
                <a:ea typeface="ＭＳ Ｐゴシック" pitchFamily="34" charset="-128"/>
              </a:rPr>
              <a:t>device’s previous cached VLAN/User-Role</a:t>
            </a:r>
          </a:p>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Timeout range 1s - 86 years!!!</a:t>
            </a:r>
          </a:p>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Default ?</a:t>
            </a:r>
          </a:p>
        </p:txBody>
      </p:sp>
      <p:sp>
        <p:nvSpPr>
          <p:cNvPr id="16" name="Speech Bubble: Rectangle with Corners Rounded 15">
            <a:extLst>
              <a:ext uri="{FF2B5EF4-FFF2-40B4-BE49-F238E27FC236}">
                <a16:creationId xmlns:a16="http://schemas.microsoft.com/office/drawing/2014/main" id="{E197F5BC-8954-4584-BE97-780439D696B2}"/>
              </a:ext>
            </a:extLst>
          </p:cNvPr>
          <p:cNvSpPr/>
          <p:nvPr/>
        </p:nvSpPr>
        <p:spPr bwMode="auto">
          <a:xfrm>
            <a:off x="9032032" y="5272007"/>
            <a:ext cx="1894115" cy="690215"/>
          </a:xfrm>
          <a:prstGeom prst="wedgeRoundRectCallout">
            <a:avLst>
              <a:gd name="adj1" fmla="val -22217"/>
              <a:gd name="adj2" fmla="val -87419"/>
              <a:gd name="adj3" fmla="val 16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Arial" charset="0"/>
                <a:ea typeface="ＭＳ Ｐゴシック" pitchFamily="34" charset="-128"/>
              </a:rPr>
              <a:t>If no role exists what happens???</a:t>
            </a:r>
            <a:endParaRPr lang="en-GB" sz="1400" dirty="0">
              <a:solidFill>
                <a:schemeClr val="bg1"/>
              </a:solidFill>
              <a:latin typeface="Arial" charset="0"/>
              <a:ea typeface="ＭＳ Ｐゴシック" pitchFamily="34" charset="-128"/>
            </a:endParaRPr>
          </a:p>
        </p:txBody>
      </p:sp>
    </p:spTree>
    <p:extLst>
      <p:ext uri="{BB962C8B-B14F-4D97-AF65-F5344CB8AC3E}">
        <p14:creationId xmlns:p14="http://schemas.microsoft.com/office/powerpoint/2010/main" val="101136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929879" y="321997"/>
            <a:ext cx="833224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Enable Downloadable User Roles</a:t>
            </a:r>
            <a:endParaRPr lang="en-US" sz="3751" kern="0" dirty="0">
              <a:solidFill>
                <a:srgbClr val="F8981E"/>
              </a:solidFill>
            </a:endParaRPr>
          </a:p>
        </p:txBody>
      </p:sp>
      <p:sp>
        <p:nvSpPr>
          <p:cNvPr id="6" name="Rectangle 5">
            <a:extLst>
              <a:ext uri="{FF2B5EF4-FFF2-40B4-BE49-F238E27FC236}">
                <a16:creationId xmlns:a16="http://schemas.microsoft.com/office/drawing/2014/main" id="{7218C360-095E-4BA4-A4EA-2567D1C09591}"/>
              </a:ext>
            </a:extLst>
          </p:cNvPr>
          <p:cNvSpPr/>
          <p:nvPr/>
        </p:nvSpPr>
        <p:spPr>
          <a:xfrm>
            <a:off x="659132" y="1651328"/>
            <a:ext cx="6096000" cy="5078313"/>
          </a:xfrm>
          <a:prstGeom prst="rect">
            <a:avLst/>
          </a:prstGeom>
        </p:spPr>
        <p:txBody>
          <a:bodyPr>
            <a:spAutoFit/>
          </a:bodyPr>
          <a:lstStyle/>
          <a:p>
            <a:r>
              <a:rPr lang="en-US" sz="1200" dirty="0">
                <a:solidFill>
                  <a:schemeClr val="bg1"/>
                </a:solidFill>
                <a:highlight>
                  <a:srgbClr val="0000FF"/>
                </a:highlight>
                <a:latin typeface="Courier New" panose="02070309020205020404" pitchFamily="49" charset="0"/>
                <a:cs typeface="Courier New" panose="02070309020205020404" pitchFamily="49" charset="0"/>
              </a:rPr>
              <a:t>radius-server </a:t>
            </a:r>
            <a:r>
              <a:rPr lang="en-US" sz="1200" dirty="0" err="1">
                <a:solidFill>
                  <a:schemeClr val="bg1"/>
                </a:solidFill>
                <a:highlight>
                  <a:srgbClr val="0000FF"/>
                </a:highlight>
                <a:latin typeface="Courier New" panose="02070309020205020404" pitchFamily="49" charset="0"/>
                <a:cs typeface="Courier New" panose="02070309020205020404" pitchFamily="49" charset="0"/>
              </a:rPr>
              <a:t>cppm</a:t>
            </a:r>
            <a:r>
              <a:rPr lang="en-US" sz="1200" dirty="0">
                <a:solidFill>
                  <a:schemeClr val="bg1"/>
                </a:solidFill>
                <a:highlight>
                  <a:srgbClr val="0000FF"/>
                </a:highlight>
                <a:latin typeface="Courier New" panose="02070309020205020404" pitchFamily="49" charset="0"/>
                <a:cs typeface="Courier New" panose="02070309020205020404" pitchFamily="49" charset="0"/>
              </a:rPr>
              <a:t> identity "&lt;username&gt;" key "xyz"</a:t>
            </a:r>
          </a:p>
          <a:p>
            <a:endParaRPr lang="en-US" sz="1200" dirty="0">
              <a:solidFill>
                <a:schemeClr val="bg1"/>
              </a:solidFill>
              <a:highlight>
                <a:srgbClr val="0000FF"/>
              </a:highlight>
              <a:latin typeface="Courier New" panose="02070309020205020404" pitchFamily="49" charset="0"/>
              <a:cs typeface="Courier New" panose="02070309020205020404" pitchFamily="49" charset="0"/>
            </a:endParaRPr>
          </a:p>
          <a:p>
            <a:r>
              <a:rPr lang="en-US" sz="1200" dirty="0">
                <a:solidFill>
                  <a:schemeClr val="bg1"/>
                </a:solidFill>
                <a:highlight>
                  <a:srgbClr val="0000FF"/>
                </a:highlight>
                <a:latin typeface="Courier New" panose="02070309020205020404" pitchFamily="49" charset="0"/>
                <a:cs typeface="Courier New" panose="02070309020205020404" pitchFamily="49" charset="0"/>
              </a:rPr>
              <a:t>policy user "PERMIT_ALL"</a:t>
            </a:r>
          </a:p>
          <a:p>
            <a:r>
              <a:rPr lang="en-US" sz="1200" dirty="0">
                <a:solidFill>
                  <a:schemeClr val="bg1"/>
                </a:solidFill>
                <a:highlight>
                  <a:srgbClr val="0000FF"/>
                </a:highlight>
                <a:latin typeface="Courier New" panose="02070309020205020404" pitchFamily="49" charset="0"/>
                <a:cs typeface="Courier New" panose="02070309020205020404" pitchFamily="49" charset="0"/>
              </a:rPr>
              <a:t>   10 class ipv4 "ALLOW_ALL" action permit</a:t>
            </a:r>
          </a:p>
          <a:p>
            <a:r>
              <a:rPr lang="en-US" sz="1200" dirty="0">
                <a:solidFill>
                  <a:schemeClr val="bg1"/>
                </a:solidFill>
                <a:highlight>
                  <a:srgbClr val="0000FF"/>
                </a:highlight>
                <a:latin typeface="Courier New" panose="02070309020205020404" pitchFamily="49" charset="0"/>
                <a:cs typeface="Courier New" panose="02070309020205020404" pitchFamily="49" charset="0"/>
              </a:rPr>
              <a:t>   exit </a:t>
            </a:r>
          </a:p>
          <a:p>
            <a:r>
              <a:rPr lang="en-US"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US" sz="1200" dirty="0">
                <a:solidFill>
                  <a:schemeClr val="bg1"/>
                </a:solidFill>
                <a:highlight>
                  <a:srgbClr val="0000FF"/>
                </a:highlight>
                <a:latin typeface="Courier New" panose="02070309020205020404" pitchFamily="49" charset="0"/>
                <a:cs typeface="Courier New" panose="02070309020205020404" pitchFamily="49" charset="0"/>
              </a:rPr>
              <a:t> authorization user-role name "Default"</a:t>
            </a:r>
          </a:p>
          <a:p>
            <a:r>
              <a:rPr lang="en-US" sz="1200" dirty="0">
                <a:solidFill>
                  <a:schemeClr val="bg1"/>
                </a:solidFill>
                <a:highlight>
                  <a:srgbClr val="0000FF"/>
                </a:highlight>
                <a:latin typeface="Courier New" panose="02070309020205020404" pitchFamily="49" charset="0"/>
                <a:cs typeface="Courier New" panose="02070309020205020404" pitchFamily="49" charset="0"/>
              </a:rPr>
              <a:t>   policy "PERMIT_ALL"</a:t>
            </a:r>
          </a:p>
          <a:p>
            <a:r>
              <a:rPr lang="en-US" sz="1200" dirty="0">
                <a:solidFill>
                  <a:schemeClr val="bg1"/>
                </a:solidFill>
                <a:highlight>
                  <a:srgbClr val="0000FF"/>
                </a:highlight>
                <a:latin typeface="Courier New" panose="02070309020205020404" pitchFamily="49" charset="0"/>
                <a:cs typeface="Courier New" panose="02070309020205020404" pitchFamily="49" charset="0"/>
              </a:rPr>
              <a:t>   </a:t>
            </a:r>
            <a:r>
              <a:rPr lang="en-US" sz="1200" dirty="0" err="1">
                <a:solidFill>
                  <a:schemeClr val="bg1"/>
                </a:solidFill>
                <a:highlight>
                  <a:srgbClr val="0000FF"/>
                </a:highlight>
                <a:latin typeface="Courier New" panose="02070309020205020404" pitchFamily="49" charset="0"/>
                <a:cs typeface="Courier New" panose="02070309020205020404" pitchFamily="49" charset="0"/>
              </a:rPr>
              <a:t>reauth</a:t>
            </a:r>
            <a:r>
              <a:rPr lang="en-US" sz="1200" dirty="0">
                <a:solidFill>
                  <a:schemeClr val="bg1"/>
                </a:solidFill>
                <a:highlight>
                  <a:srgbClr val="0000FF"/>
                </a:highlight>
                <a:latin typeface="Courier New" panose="02070309020205020404" pitchFamily="49" charset="0"/>
                <a:cs typeface="Courier New" panose="02070309020205020404" pitchFamily="49" charset="0"/>
              </a:rPr>
              <a:t>-period 3600</a:t>
            </a:r>
          </a:p>
          <a:p>
            <a:r>
              <a:rPr lang="en-US" sz="1200" dirty="0">
                <a:solidFill>
                  <a:schemeClr val="bg1"/>
                </a:solidFill>
                <a:highlight>
                  <a:srgbClr val="0000FF"/>
                </a:highlight>
                <a:latin typeface="Courier New" panose="02070309020205020404" pitchFamily="49" charset="0"/>
                <a:cs typeface="Courier New" panose="02070309020205020404" pitchFamily="49" charset="0"/>
              </a:rPr>
              <a:t>   </a:t>
            </a:r>
            <a:r>
              <a:rPr lang="en-US" sz="1200" dirty="0" err="1">
                <a:solidFill>
                  <a:schemeClr val="bg1"/>
                </a:solidFill>
                <a:highlight>
                  <a:srgbClr val="0000FF"/>
                </a:highlight>
                <a:latin typeface="Courier New" panose="02070309020205020404" pitchFamily="49" charset="0"/>
                <a:cs typeface="Courier New" panose="02070309020205020404" pitchFamily="49" charset="0"/>
              </a:rPr>
              <a:t>vlan</a:t>
            </a:r>
            <a:r>
              <a:rPr lang="en-US" sz="1200" dirty="0">
                <a:solidFill>
                  <a:schemeClr val="bg1"/>
                </a:solidFill>
                <a:highlight>
                  <a:srgbClr val="0000FF"/>
                </a:highlight>
                <a:latin typeface="Courier New" panose="02070309020205020404" pitchFamily="49" charset="0"/>
                <a:cs typeface="Courier New" panose="02070309020205020404" pitchFamily="49" charset="0"/>
              </a:rPr>
              <a:t>-id 10</a:t>
            </a:r>
          </a:p>
          <a:p>
            <a:r>
              <a:rPr lang="en-US" sz="1200" dirty="0">
                <a:solidFill>
                  <a:schemeClr val="bg1"/>
                </a:solidFill>
                <a:highlight>
                  <a:srgbClr val="0000FF"/>
                </a:highlight>
                <a:latin typeface="Courier New" panose="02070309020205020404" pitchFamily="49" charset="0"/>
                <a:cs typeface="Courier New" panose="02070309020205020404" pitchFamily="49" charset="0"/>
              </a:rPr>
              <a:t>   </a:t>
            </a:r>
            <a:r>
              <a:rPr lang="en-US" sz="1200" dirty="0" err="1">
                <a:solidFill>
                  <a:schemeClr val="bg1"/>
                </a:solidFill>
                <a:highlight>
                  <a:srgbClr val="0000FF"/>
                </a:highlight>
                <a:latin typeface="Courier New" panose="02070309020205020404" pitchFamily="49" charset="0"/>
                <a:cs typeface="Courier New" panose="02070309020205020404" pitchFamily="49" charset="0"/>
              </a:rPr>
              <a:t>vlan</a:t>
            </a:r>
            <a:r>
              <a:rPr lang="en-US" sz="1200" dirty="0">
                <a:solidFill>
                  <a:schemeClr val="bg1"/>
                </a:solidFill>
                <a:highlight>
                  <a:srgbClr val="0000FF"/>
                </a:highlight>
                <a:latin typeface="Courier New" panose="02070309020205020404" pitchFamily="49" charset="0"/>
                <a:cs typeface="Courier New" panose="02070309020205020404" pitchFamily="49" charset="0"/>
              </a:rPr>
              <a:t>-id-tagged 20</a:t>
            </a:r>
          </a:p>
          <a:p>
            <a:r>
              <a:rPr lang="en-US" sz="1200" dirty="0">
                <a:solidFill>
                  <a:schemeClr val="bg1"/>
                </a:solidFill>
                <a:highlight>
                  <a:srgbClr val="0000FF"/>
                </a:highlight>
                <a:latin typeface="Courier New" panose="02070309020205020404" pitchFamily="49" charset="0"/>
                <a:cs typeface="Courier New" panose="02070309020205020404" pitchFamily="49" charset="0"/>
              </a:rPr>
              <a:t>   exit</a:t>
            </a:r>
          </a:p>
          <a:p>
            <a:endParaRPr lang="en-US" sz="1200" dirty="0">
              <a:solidFill>
                <a:schemeClr val="bg1"/>
              </a:solidFill>
              <a:highlight>
                <a:srgbClr val="0000FF"/>
              </a:highlight>
              <a:latin typeface="Courier New" panose="02070309020205020404" pitchFamily="49" charset="0"/>
              <a:cs typeface="Courier New" panose="02070309020205020404" pitchFamily="49" charset="0"/>
            </a:endParaRPr>
          </a:p>
          <a:p>
            <a:r>
              <a:rPr lang="en-US"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US" sz="1200" dirty="0">
                <a:solidFill>
                  <a:schemeClr val="bg1"/>
                </a:solidFill>
                <a:highlight>
                  <a:srgbClr val="0000FF"/>
                </a:highlight>
                <a:latin typeface="Courier New" panose="02070309020205020404" pitchFamily="49" charset="0"/>
                <a:cs typeface="Courier New" panose="02070309020205020404" pitchFamily="49" charset="0"/>
              </a:rPr>
              <a:t> authorization user-role enable download</a:t>
            </a:r>
          </a:p>
          <a:p>
            <a:r>
              <a:rPr lang="en-US"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US" sz="1200" dirty="0">
                <a:solidFill>
                  <a:schemeClr val="bg1"/>
                </a:solidFill>
                <a:highlight>
                  <a:srgbClr val="0000FF"/>
                </a:highlight>
                <a:latin typeface="Courier New" panose="02070309020205020404" pitchFamily="49" charset="0"/>
                <a:cs typeface="Courier New" panose="02070309020205020404" pitchFamily="49" charset="0"/>
              </a:rPr>
              <a:t> authorization user-role initial-role "Default“</a:t>
            </a:r>
          </a:p>
          <a:p>
            <a:endParaRPr lang="en-US"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1-5 auth-order authenticator mac-based</a:t>
            </a: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1-5 auth-priority authenticator mac-based</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1-5 critical-auth user-role “PERMIT_ALL“</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2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200" dirty="0">
                <a:solidFill>
                  <a:schemeClr val="bg1"/>
                </a:solidFill>
                <a:highlight>
                  <a:srgbClr val="0000FF"/>
                </a:highlight>
                <a:latin typeface="Courier New" panose="02070309020205020404" pitchFamily="49" charset="0"/>
                <a:cs typeface="Courier New" panose="02070309020205020404" pitchFamily="49" charset="0"/>
              </a:rPr>
              <a:t> port-access 1-5 initial-role “PERMIT_ALL"</a:t>
            </a: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endParaRPr lang="en-US" sz="12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200" dirty="0">
              <a:solidFill>
                <a:schemeClr val="bg1"/>
              </a:solidFill>
              <a:highlight>
                <a:srgbClr val="0000FF"/>
              </a:highlight>
              <a:latin typeface="Courier New" panose="02070309020205020404" pitchFamily="49" charset="0"/>
              <a:cs typeface="Courier New" panose="02070309020205020404" pitchFamily="49" charset="0"/>
            </a:endParaRPr>
          </a:p>
          <a:p>
            <a:endParaRPr lang="en-US" sz="1200" dirty="0">
              <a:solidFill>
                <a:schemeClr val="bg1"/>
              </a:solidFill>
              <a:highlight>
                <a:srgbClr val="0000FF"/>
              </a:highlight>
              <a:latin typeface="Courier New" panose="02070309020205020404" pitchFamily="49" charset="0"/>
              <a:cs typeface="Courier New" panose="02070309020205020404" pitchFamily="49" charset="0"/>
            </a:endParaRPr>
          </a:p>
        </p:txBody>
      </p:sp>
      <p:sp>
        <p:nvSpPr>
          <p:cNvPr id="19" name="Speech Bubble: Rectangle with Corners Rounded 18">
            <a:extLst>
              <a:ext uri="{FF2B5EF4-FFF2-40B4-BE49-F238E27FC236}">
                <a16:creationId xmlns:a16="http://schemas.microsoft.com/office/drawing/2014/main" id="{E1685478-8946-48BF-B194-AF6CA4EBAE6B}"/>
              </a:ext>
            </a:extLst>
          </p:cNvPr>
          <p:cNvSpPr/>
          <p:nvPr/>
        </p:nvSpPr>
        <p:spPr bwMode="auto">
          <a:xfrm>
            <a:off x="7129217" y="2176512"/>
            <a:ext cx="2434666" cy="411591"/>
          </a:xfrm>
          <a:prstGeom prst="wedgeRoundRectCallout">
            <a:avLst>
              <a:gd name="adj1" fmla="val -143419"/>
              <a:gd name="adj2" fmla="val -2810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Generic allow all ACL</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4" name="Speech Bubble: Rectangle with Corners Rounded 23">
            <a:extLst>
              <a:ext uri="{FF2B5EF4-FFF2-40B4-BE49-F238E27FC236}">
                <a16:creationId xmlns:a16="http://schemas.microsoft.com/office/drawing/2014/main" id="{6380229C-0FE1-4D91-8310-AD81F67D869E}"/>
              </a:ext>
            </a:extLst>
          </p:cNvPr>
          <p:cNvSpPr/>
          <p:nvPr/>
        </p:nvSpPr>
        <p:spPr bwMode="auto">
          <a:xfrm>
            <a:off x="7130353" y="1482298"/>
            <a:ext cx="3907761" cy="606238"/>
          </a:xfrm>
          <a:prstGeom prst="wedgeRoundRectCallout">
            <a:avLst>
              <a:gd name="adj1" fmla="val -94665"/>
              <a:gd name="adj2" fmla="val -226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Define account used by DUR to HTTPS into ClearPass to pull down role</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3" name="Speech Bubble: Rectangle with Corners Rounded 18">
            <a:extLst>
              <a:ext uri="{FF2B5EF4-FFF2-40B4-BE49-F238E27FC236}">
                <a16:creationId xmlns:a16="http://schemas.microsoft.com/office/drawing/2014/main" id="{E1685478-8946-48BF-B194-AF6CA4EBAE6B}"/>
              </a:ext>
            </a:extLst>
          </p:cNvPr>
          <p:cNvSpPr/>
          <p:nvPr/>
        </p:nvSpPr>
        <p:spPr bwMode="auto">
          <a:xfrm>
            <a:off x="7129216" y="2942290"/>
            <a:ext cx="3447343" cy="606238"/>
          </a:xfrm>
          <a:prstGeom prst="wedgeRoundRectCallout">
            <a:avLst>
              <a:gd name="adj1" fmla="val -167979"/>
              <a:gd name="adj2" fmla="val -2354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Role with the generic allow all ACL with tagged and untagged VLANs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4" name="Speech Bubble: Rectangle with Corners Rounded 23">
            <a:extLst>
              <a:ext uri="{FF2B5EF4-FFF2-40B4-BE49-F238E27FC236}">
                <a16:creationId xmlns:a16="http://schemas.microsoft.com/office/drawing/2014/main" id="{6380229C-0FE1-4D91-8310-AD81F67D869E}"/>
              </a:ext>
            </a:extLst>
          </p:cNvPr>
          <p:cNvSpPr/>
          <p:nvPr/>
        </p:nvSpPr>
        <p:spPr bwMode="auto">
          <a:xfrm>
            <a:off x="7130353" y="3785844"/>
            <a:ext cx="2328607" cy="371663"/>
          </a:xfrm>
          <a:prstGeom prst="wedgeRoundRectCallout">
            <a:avLst>
              <a:gd name="adj1" fmla="val -134047"/>
              <a:gd name="adj2" fmla="val -220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Enable DUR</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8" name="Speech Bubble: Rectangle with Corners Rounded 19">
            <a:extLst>
              <a:ext uri="{FF2B5EF4-FFF2-40B4-BE49-F238E27FC236}">
                <a16:creationId xmlns:a16="http://schemas.microsoft.com/office/drawing/2014/main" id="{ED850C1E-F8CD-4900-920B-BB4E37FBA1FC}"/>
              </a:ext>
            </a:extLst>
          </p:cNvPr>
          <p:cNvSpPr/>
          <p:nvPr/>
        </p:nvSpPr>
        <p:spPr bwMode="auto">
          <a:xfrm>
            <a:off x="6438184" y="4367901"/>
            <a:ext cx="5404045" cy="655476"/>
          </a:xfrm>
          <a:prstGeom prst="wedgeRoundRectCallout">
            <a:avLst>
              <a:gd name="adj1" fmla="val -57105"/>
              <a:gd name="adj2" fmla="val -2502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Default sends both 802.1X and MAC Auth at similar time</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Prefers Accept over Reject &amp; 802.1X over MAC-Auth</a:t>
            </a:r>
          </a:p>
        </p:txBody>
      </p:sp>
      <p:sp>
        <p:nvSpPr>
          <p:cNvPr id="9" name="Speech Bubble: Rectangle with Corners Rounded 8">
            <a:extLst>
              <a:ext uri="{FF2B5EF4-FFF2-40B4-BE49-F238E27FC236}">
                <a16:creationId xmlns:a16="http://schemas.microsoft.com/office/drawing/2014/main" id="{92BB6512-44EE-4F89-AD65-9820551A612A}"/>
              </a:ext>
            </a:extLst>
          </p:cNvPr>
          <p:cNvSpPr/>
          <p:nvPr/>
        </p:nvSpPr>
        <p:spPr bwMode="auto">
          <a:xfrm>
            <a:off x="6445794" y="5713330"/>
            <a:ext cx="2683755" cy="360878"/>
          </a:xfrm>
          <a:prstGeom prst="wedgeRoundRectCallout">
            <a:avLst>
              <a:gd name="adj1" fmla="val -104539"/>
              <a:gd name="adj2" fmla="val -2319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Default local-role for port</a:t>
            </a:r>
            <a:endParaRPr kumimoji="0" lang="en-GB" b="0" i="0" u="none" strike="noStrike" cap="none" normalizeH="0" baseline="0" dirty="0">
              <a:ln>
                <a:noFill/>
              </a:ln>
              <a:solidFill>
                <a:schemeClr val="tx1"/>
              </a:solidFill>
              <a:effectLst/>
              <a:latin typeface="Arial" charset="0"/>
              <a:ea typeface="ＭＳ Ｐゴシック" pitchFamily="34" charset="-128"/>
            </a:endParaRPr>
          </a:p>
        </p:txBody>
      </p:sp>
      <p:sp>
        <p:nvSpPr>
          <p:cNvPr id="10" name="Speech Bubble: Rectangle with Corners Rounded 24">
            <a:extLst>
              <a:ext uri="{FF2B5EF4-FFF2-40B4-BE49-F238E27FC236}">
                <a16:creationId xmlns:a16="http://schemas.microsoft.com/office/drawing/2014/main" id="{EAC85EEA-806E-45A3-AF27-FEFD1646DDB5}"/>
              </a:ext>
            </a:extLst>
          </p:cNvPr>
          <p:cNvSpPr/>
          <p:nvPr/>
        </p:nvSpPr>
        <p:spPr bwMode="auto">
          <a:xfrm>
            <a:off x="6445794" y="5267867"/>
            <a:ext cx="5055326" cy="341849"/>
          </a:xfrm>
          <a:prstGeom prst="wedgeRoundRectCallout">
            <a:avLst>
              <a:gd name="adj1" fmla="val -59439"/>
              <a:gd name="adj2" fmla="val -982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Local-role applied if REJECT or no CPPM response</a:t>
            </a:r>
          </a:p>
        </p:txBody>
      </p:sp>
    </p:spTree>
    <p:extLst>
      <p:ext uri="{BB962C8B-B14F-4D97-AF65-F5344CB8AC3E}">
        <p14:creationId xmlns:p14="http://schemas.microsoft.com/office/powerpoint/2010/main" val="12996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929879" y="7037"/>
            <a:ext cx="833224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Debugging Aruba Switch</a:t>
            </a:r>
            <a:endParaRPr lang="en-US" sz="3751" kern="0" dirty="0">
              <a:solidFill>
                <a:srgbClr val="F8981E"/>
              </a:solidFill>
            </a:endParaRPr>
          </a:p>
        </p:txBody>
      </p:sp>
      <p:sp>
        <p:nvSpPr>
          <p:cNvPr id="24" name="Speech Bubble: Rectangle with Corners Rounded 23">
            <a:extLst>
              <a:ext uri="{FF2B5EF4-FFF2-40B4-BE49-F238E27FC236}">
                <a16:creationId xmlns:a16="http://schemas.microsoft.com/office/drawing/2014/main" id="{6380229C-0FE1-4D91-8310-AD81F67D869E}"/>
              </a:ext>
            </a:extLst>
          </p:cNvPr>
          <p:cNvSpPr/>
          <p:nvPr/>
        </p:nvSpPr>
        <p:spPr bwMode="auto">
          <a:xfrm>
            <a:off x="7491345" y="1847920"/>
            <a:ext cx="2434666" cy="587236"/>
          </a:xfrm>
          <a:prstGeom prst="wedgeRoundRectCallout">
            <a:avLst>
              <a:gd name="adj1" fmla="val -48278"/>
              <a:gd name="adj2" fmla="val -187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a:latin typeface="Arial" charset="0"/>
                <a:ea typeface="ＭＳ Ｐゴシック" pitchFamily="34" charset="-128"/>
              </a:rPr>
              <a:t>Debug messages  appear on switch CLI</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0" name="Content Placeholder 2"/>
          <p:cNvSpPr txBox="1">
            <a:spLocks/>
          </p:cNvSpPr>
          <p:nvPr/>
        </p:nvSpPr>
        <p:spPr>
          <a:xfrm>
            <a:off x="1056639" y="1037908"/>
            <a:ext cx="9652001" cy="5352732"/>
          </a:xfrm>
          <a:prstGeom prst="rect">
            <a:avLst/>
          </a:prstGeom>
        </p:spPr>
        <p:txBody>
          <a:bodyPr>
            <a:normAutofit fontScale="92500" lnSpcReduction="20000"/>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r>
              <a:rPr lang="en-GB" sz="2800" kern="0" dirty="0">
                <a:solidFill>
                  <a:schemeClr val="bg1"/>
                </a:solidFill>
              </a:rPr>
              <a:t>This will give a raft of  events including the </a:t>
            </a:r>
            <a:r>
              <a:rPr lang="en-GB" sz="2800" kern="0" dirty="0" err="1">
                <a:solidFill>
                  <a:schemeClr val="bg1"/>
                </a:solidFill>
              </a:rPr>
              <a:t>EAPoL</a:t>
            </a:r>
            <a:endParaRPr lang="en-US" sz="2800" kern="0" dirty="0">
              <a:solidFill>
                <a:schemeClr val="bg1"/>
              </a:solidFill>
            </a:endParaRPr>
          </a:p>
          <a:p>
            <a:pPr marL="0" indent="0"/>
            <a:r>
              <a:rPr lang="en-US" sz="2200" kern="0" dirty="0">
                <a:solidFill>
                  <a:schemeClr val="bg1"/>
                </a:solidFill>
                <a:latin typeface="Courier New" panose="02070309020205020404" pitchFamily="49" charset="0"/>
                <a:cs typeface="Courier New" panose="02070309020205020404" pitchFamily="49" charset="0"/>
              </a:rPr>
              <a:t>debug security port-access authenticator</a:t>
            </a:r>
            <a:br>
              <a:rPr lang="en-US" sz="2200" kern="0" dirty="0">
                <a:solidFill>
                  <a:schemeClr val="bg1"/>
                </a:solidFill>
                <a:latin typeface="Courier New" panose="02070309020205020404" pitchFamily="49" charset="0"/>
                <a:cs typeface="Courier New" panose="02070309020205020404" pitchFamily="49" charset="0"/>
              </a:rPr>
            </a:br>
            <a:r>
              <a:rPr lang="en-US" sz="2200" kern="0" dirty="0">
                <a:solidFill>
                  <a:schemeClr val="bg1"/>
                </a:solidFill>
                <a:latin typeface="Courier New" panose="02070309020205020404" pitchFamily="49" charset="0"/>
                <a:cs typeface="Courier New" panose="02070309020205020404" pitchFamily="49" charset="0"/>
              </a:rPr>
              <a:t>debug event</a:t>
            </a:r>
            <a:br>
              <a:rPr lang="en-US" sz="2200" kern="0" dirty="0">
                <a:solidFill>
                  <a:schemeClr val="bg1"/>
                </a:solidFill>
                <a:latin typeface="Courier New" panose="02070309020205020404" pitchFamily="49" charset="0"/>
                <a:cs typeface="Courier New" panose="02070309020205020404" pitchFamily="49" charset="0"/>
              </a:rPr>
            </a:br>
            <a:r>
              <a:rPr lang="en-US" sz="2200" kern="0" dirty="0">
                <a:solidFill>
                  <a:schemeClr val="bg1"/>
                </a:solidFill>
                <a:latin typeface="Courier New" panose="02070309020205020404" pitchFamily="49" charset="0"/>
                <a:cs typeface="Courier New" panose="02070309020205020404" pitchFamily="49" charset="0"/>
              </a:rPr>
              <a:t>debug destination session</a:t>
            </a:r>
            <a:br>
              <a:rPr lang="en-US" sz="2200" kern="0" dirty="0">
                <a:solidFill>
                  <a:schemeClr val="bg1"/>
                </a:solidFill>
                <a:latin typeface="Courier New" panose="02070309020205020404" pitchFamily="49" charset="0"/>
                <a:cs typeface="Courier New" panose="02070309020205020404" pitchFamily="49" charset="0"/>
              </a:rPr>
            </a:br>
            <a:r>
              <a:rPr lang="en-US" sz="2200" kern="0" dirty="0">
                <a:solidFill>
                  <a:schemeClr val="bg1"/>
                </a:solidFill>
                <a:latin typeface="Courier New" panose="02070309020205020404" pitchFamily="49" charset="0"/>
                <a:cs typeface="Courier New" panose="02070309020205020404" pitchFamily="49" charset="0"/>
              </a:rPr>
              <a:t>debug security radius-server</a:t>
            </a:r>
          </a:p>
          <a:p>
            <a:r>
              <a:rPr lang="en-GB" sz="2600" kern="0" dirty="0">
                <a:solidFill>
                  <a:schemeClr val="bg1"/>
                </a:solidFill>
              </a:rPr>
              <a:t>Remove above commands</a:t>
            </a:r>
            <a:endParaRPr lang="en-US" sz="2600" kern="0" dirty="0">
              <a:solidFill>
                <a:schemeClr val="bg1"/>
              </a:solidFill>
            </a:endParaRPr>
          </a:p>
          <a:p>
            <a:pPr marL="0" indent="0"/>
            <a:r>
              <a:rPr lang="en-US" sz="2200" kern="0" dirty="0">
                <a:solidFill>
                  <a:schemeClr val="bg1"/>
                </a:solidFill>
                <a:latin typeface="Courier New" panose="02070309020205020404" pitchFamily="49" charset="0"/>
                <a:cs typeface="Courier New" panose="02070309020205020404" pitchFamily="49" charset="0"/>
              </a:rPr>
              <a:t>undo debug security port-access authenticator</a:t>
            </a:r>
            <a:br>
              <a:rPr lang="en-US" sz="2200" kern="0" dirty="0">
                <a:solidFill>
                  <a:schemeClr val="bg1"/>
                </a:solidFill>
                <a:latin typeface="Courier New" panose="02070309020205020404" pitchFamily="49" charset="0"/>
                <a:cs typeface="Courier New" panose="02070309020205020404" pitchFamily="49" charset="0"/>
              </a:rPr>
            </a:br>
            <a:r>
              <a:rPr lang="en-US" sz="2200" kern="0" dirty="0">
                <a:solidFill>
                  <a:schemeClr val="bg1"/>
                </a:solidFill>
                <a:latin typeface="Courier New" panose="02070309020205020404" pitchFamily="49" charset="0"/>
                <a:cs typeface="Courier New" panose="02070309020205020404" pitchFamily="49" charset="0"/>
              </a:rPr>
              <a:t>undo debug event</a:t>
            </a:r>
            <a:br>
              <a:rPr lang="en-US" sz="2200" kern="0" dirty="0">
                <a:solidFill>
                  <a:schemeClr val="bg1"/>
                </a:solidFill>
                <a:latin typeface="Courier New" panose="02070309020205020404" pitchFamily="49" charset="0"/>
                <a:cs typeface="Courier New" panose="02070309020205020404" pitchFamily="49" charset="0"/>
              </a:rPr>
            </a:br>
            <a:r>
              <a:rPr lang="en-US" sz="2200" kern="0" dirty="0">
                <a:solidFill>
                  <a:schemeClr val="bg1"/>
                </a:solidFill>
                <a:latin typeface="Courier New" panose="02070309020205020404" pitchFamily="49" charset="0"/>
                <a:cs typeface="Courier New" panose="02070309020205020404" pitchFamily="49" charset="0"/>
              </a:rPr>
              <a:t>undo debug destination session</a:t>
            </a:r>
            <a:br>
              <a:rPr lang="en-US" sz="2200" kern="0" dirty="0">
                <a:solidFill>
                  <a:schemeClr val="bg1"/>
                </a:solidFill>
                <a:latin typeface="Courier New" panose="02070309020205020404" pitchFamily="49" charset="0"/>
                <a:cs typeface="Courier New" panose="02070309020205020404" pitchFamily="49" charset="0"/>
              </a:rPr>
            </a:br>
            <a:r>
              <a:rPr lang="en-US" sz="2200" kern="0" dirty="0">
                <a:solidFill>
                  <a:schemeClr val="bg1"/>
                </a:solidFill>
                <a:latin typeface="Courier New" panose="02070309020205020404" pitchFamily="49" charset="0"/>
                <a:cs typeface="Courier New" panose="02070309020205020404" pitchFamily="49" charset="0"/>
              </a:rPr>
              <a:t>undo debug security radius-server</a:t>
            </a:r>
          </a:p>
          <a:p>
            <a:r>
              <a:rPr lang="en-GB" sz="2400" dirty="0">
                <a:solidFill>
                  <a:schemeClr val="bg1"/>
                </a:solidFill>
              </a:rPr>
              <a:t>Mirror all traffic from port 1 to port 6</a:t>
            </a:r>
          </a:p>
          <a:p>
            <a:pPr marL="0" indent="0">
              <a:buNone/>
            </a:pPr>
            <a:r>
              <a:rPr lang="en-GB" sz="2000" dirty="0">
                <a:solidFill>
                  <a:schemeClr val="bg1"/>
                </a:solidFill>
                <a:latin typeface="Courier New" panose="02070309020205020404" pitchFamily="49" charset="0"/>
                <a:cs typeface="Courier New" panose="02070309020205020404" pitchFamily="49" charset="0"/>
              </a:rPr>
              <a:t>mirror 1 port 6</a:t>
            </a:r>
          </a:p>
          <a:p>
            <a:pPr marL="0" indent="0">
              <a:buNone/>
            </a:pPr>
            <a:r>
              <a:rPr lang="en-US" sz="2000" dirty="0">
                <a:solidFill>
                  <a:schemeClr val="bg1"/>
                </a:solidFill>
                <a:latin typeface="Courier New" panose="02070309020205020404" pitchFamily="49" charset="0"/>
                <a:cs typeface="Courier New" panose="02070309020205020404" pitchFamily="49" charset="0"/>
              </a:rPr>
              <a:t>interface 2</a:t>
            </a:r>
          </a:p>
          <a:p>
            <a:pPr marL="0" indent="0">
              <a:buNone/>
            </a:pPr>
            <a:r>
              <a:rPr lang="en-US" sz="2000" dirty="0">
                <a:solidFill>
                  <a:schemeClr val="bg1"/>
                </a:solidFill>
                <a:latin typeface="Courier New" panose="02070309020205020404" pitchFamily="49" charset="0"/>
                <a:cs typeface="Courier New" panose="02070309020205020404" pitchFamily="49" charset="0"/>
              </a:rPr>
              <a:t>   monitor all both mirror 1</a:t>
            </a:r>
          </a:p>
          <a:p>
            <a:pPr marL="0" indent="0">
              <a:buNone/>
            </a:pPr>
            <a:r>
              <a:rPr lang="en-US" sz="2000" dirty="0">
                <a:solidFill>
                  <a:schemeClr val="bg1"/>
                </a:solidFill>
                <a:latin typeface="Courier New" panose="02070309020205020404" pitchFamily="49" charset="0"/>
                <a:cs typeface="Courier New" panose="02070309020205020404" pitchFamily="49" charset="0"/>
              </a:rPr>
              <a:t>   exit</a:t>
            </a:r>
            <a:endParaRPr lang="en-GB" sz="2000" dirty="0">
              <a:solidFill>
                <a:schemeClr val="bg1"/>
              </a:solidFill>
              <a:latin typeface="Courier New" panose="02070309020205020404" pitchFamily="49" charset="0"/>
              <a:cs typeface="Courier New" panose="02070309020205020404" pitchFamily="49" charset="0"/>
            </a:endParaRPr>
          </a:p>
          <a:p>
            <a:pPr marL="0" indent="0"/>
            <a:endParaRPr lang="en-US" sz="2200" kern="0" dirty="0">
              <a:solidFill>
                <a:schemeClr val="bg1"/>
              </a:solidFill>
              <a:latin typeface="Courier New" panose="02070309020205020404" pitchFamily="49" charset="0"/>
              <a:cs typeface="Courier New" panose="02070309020205020404" pitchFamily="49" charset="0"/>
            </a:endParaRPr>
          </a:p>
        </p:txBody>
      </p:sp>
      <p:sp>
        <p:nvSpPr>
          <p:cNvPr id="3" name="Rectangle 2"/>
          <p:cNvSpPr/>
          <p:nvPr/>
        </p:nvSpPr>
        <p:spPr>
          <a:xfrm>
            <a:off x="7549716" y="4220528"/>
            <a:ext cx="4028331" cy="1938992"/>
          </a:xfrm>
          <a:prstGeom prst="rect">
            <a:avLst/>
          </a:prstGeom>
        </p:spPr>
        <p:txBody>
          <a:bodyPr wrap="square">
            <a:spAutoFit/>
          </a:bodyPr>
          <a:lstStyle/>
          <a:p>
            <a:r>
              <a:rPr lang="en-GB" sz="2400" b="1" kern="0" dirty="0">
                <a:solidFill>
                  <a:schemeClr val="bg1"/>
                </a:solidFill>
              </a:rPr>
              <a:t>Bounce port</a:t>
            </a:r>
          </a:p>
          <a:p>
            <a:r>
              <a:rPr lang="en-GB" sz="2400" b="1" kern="0" dirty="0" err="1">
                <a:solidFill>
                  <a:schemeClr val="bg1"/>
                </a:solidFill>
                <a:latin typeface="Courier New" panose="02070309020205020404" pitchFamily="49" charset="0"/>
                <a:cs typeface="Courier New" panose="02070309020205020404" pitchFamily="49" charset="0"/>
              </a:rPr>
              <a:t>int</a:t>
            </a:r>
            <a:r>
              <a:rPr lang="en-GB" sz="2400" b="1" kern="0" dirty="0">
                <a:solidFill>
                  <a:schemeClr val="bg1"/>
                </a:solidFill>
                <a:latin typeface="Courier New" panose="02070309020205020404" pitchFamily="49" charset="0"/>
                <a:cs typeface="Courier New" panose="02070309020205020404" pitchFamily="49" charset="0"/>
              </a:rPr>
              <a:t> 16 dis</a:t>
            </a:r>
          </a:p>
          <a:p>
            <a:r>
              <a:rPr lang="en-GB" sz="2400" b="1" kern="0" dirty="0" err="1">
                <a:solidFill>
                  <a:schemeClr val="bg1"/>
                </a:solidFill>
                <a:latin typeface="Courier New" panose="02070309020205020404" pitchFamily="49" charset="0"/>
                <a:cs typeface="Courier New" panose="02070309020205020404" pitchFamily="49" charset="0"/>
              </a:rPr>
              <a:t>int</a:t>
            </a:r>
            <a:r>
              <a:rPr lang="en-GB" sz="2400" b="1" kern="0" dirty="0">
                <a:solidFill>
                  <a:schemeClr val="bg1"/>
                </a:solidFill>
                <a:latin typeface="Courier New" panose="02070309020205020404" pitchFamily="49" charset="0"/>
                <a:cs typeface="Courier New" panose="02070309020205020404" pitchFamily="49" charset="0"/>
              </a:rPr>
              <a:t> 16 </a:t>
            </a:r>
            <a:r>
              <a:rPr lang="en-GB" sz="2400" b="1" kern="0" dirty="0" err="1">
                <a:solidFill>
                  <a:schemeClr val="bg1"/>
                </a:solidFill>
                <a:latin typeface="Courier New" panose="02070309020205020404" pitchFamily="49" charset="0"/>
                <a:cs typeface="Courier New" panose="02070309020205020404" pitchFamily="49" charset="0"/>
              </a:rPr>
              <a:t>en</a:t>
            </a:r>
            <a:endParaRPr lang="en-GB" sz="2400" b="1" kern="0" dirty="0">
              <a:solidFill>
                <a:schemeClr val="bg1"/>
              </a:solidFill>
              <a:latin typeface="Courier New" panose="02070309020205020404" pitchFamily="49" charset="0"/>
              <a:cs typeface="Courier New" panose="02070309020205020404" pitchFamily="49" charset="0"/>
            </a:endParaRPr>
          </a:p>
          <a:p>
            <a:r>
              <a:rPr lang="en-GB" sz="2400" b="1" kern="0" dirty="0">
                <a:solidFill>
                  <a:schemeClr val="bg1"/>
                </a:solidFill>
              </a:rPr>
              <a:t>Show interface 16 status</a:t>
            </a:r>
          </a:p>
          <a:p>
            <a:r>
              <a:rPr lang="en-GB" sz="2400" b="1" kern="0" dirty="0">
                <a:solidFill>
                  <a:schemeClr val="bg1"/>
                </a:solidFill>
                <a:latin typeface="Courier New" panose="02070309020205020404" pitchFamily="49" charset="0"/>
                <a:cs typeface="Courier New" panose="02070309020205020404" pitchFamily="49" charset="0"/>
              </a:rPr>
              <a:t>show run </a:t>
            </a:r>
            <a:r>
              <a:rPr lang="en-GB" sz="2400" b="1" kern="0" dirty="0" err="1">
                <a:solidFill>
                  <a:schemeClr val="bg1"/>
                </a:solidFill>
                <a:latin typeface="Courier New" panose="02070309020205020404" pitchFamily="49" charset="0"/>
                <a:cs typeface="Courier New" panose="02070309020205020404" pitchFamily="49" charset="0"/>
              </a:rPr>
              <a:t>int</a:t>
            </a:r>
            <a:r>
              <a:rPr lang="en-GB" sz="2400" b="1" kern="0" dirty="0">
                <a:solidFill>
                  <a:schemeClr val="bg1"/>
                </a:solidFill>
                <a:latin typeface="Courier New" panose="02070309020205020404" pitchFamily="49" charset="0"/>
                <a:cs typeface="Courier New" panose="02070309020205020404" pitchFamily="49" charset="0"/>
              </a:rPr>
              <a:t> 16</a:t>
            </a:r>
          </a:p>
        </p:txBody>
      </p:sp>
    </p:spTree>
    <p:extLst>
      <p:ext uri="{BB962C8B-B14F-4D97-AF65-F5344CB8AC3E}">
        <p14:creationId xmlns:p14="http://schemas.microsoft.com/office/powerpoint/2010/main" val="103576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929879" y="321997"/>
            <a:ext cx="833224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DUR v Local Roles via ZTP</a:t>
            </a:r>
            <a:endParaRPr lang="en-US" sz="3751" kern="0" dirty="0">
              <a:solidFill>
                <a:srgbClr val="F8981E"/>
              </a:solidFill>
            </a:endParaRPr>
          </a:p>
        </p:txBody>
      </p:sp>
      <p:sp>
        <p:nvSpPr>
          <p:cNvPr id="3" name="TextBox 2"/>
          <p:cNvSpPr txBox="1"/>
          <p:nvPr/>
        </p:nvSpPr>
        <p:spPr>
          <a:xfrm>
            <a:off x="592032" y="2243966"/>
            <a:ext cx="10996472" cy="3046988"/>
          </a:xfrm>
          <a:prstGeom prst="rect">
            <a:avLst/>
          </a:prstGeom>
          <a:noFill/>
        </p:spPr>
        <p:txBody>
          <a:bodyPr wrap="none" rtlCol="0">
            <a:spAutoFit/>
          </a:bodyPr>
          <a:lstStyle/>
          <a:p>
            <a:pPr marL="342900" indent="-342900">
              <a:buFont typeface="Arial" panose="020B0604020202020204" pitchFamily="34" charset="0"/>
              <a:buChar char="•"/>
            </a:pPr>
            <a:r>
              <a:rPr lang="en-GB" sz="2400" dirty="0">
                <a:solidFill>
                  <a:schemeClr val="bg1"/>
                </a:solidFill>
              </a:rPr>
              <a:t>DUR highly dynamic</a:t>
            </a:r>
          </a:p>
          <a:p>
            <a:pPr marL="800100" lvl="1" indent="-342900">
              <a:buFont typeface="Arial" panose="020B0604020202020204" pitchFamily="34" charset="0"/>
              <a:buChar char="•"/>
            </a:pPr>
            <a:r>
              <a:rPr lang="en-GB" sz="2400" dirty="0">
                <a:solidFill>
                  <a:schemeClr val="bg1"/>
                </a:solidFill>
              </a:rPr>
              <a:t>Also if device limited on memory – older switch</a:t>
            </a:r>
          </a:p>
          <a:p>
            <a:pPr marL="1257300" lvl="2" indent="-342900">
              <a:buFont typeface="Arial" panose="020B0604020202020204" pitchFamily="34" charset="0"/>
              <a:buChar char="•"/>
            </a:pPr>
            <a:r>
              <a:rPr lang="en-GB" sz="2400" dirty="0">
                <a:solidFill>
                  <a:schemeClr val="bg1"/>
                </a:solidFill>
              </a:rPr>
              <a:t>If running short purged oldest applied DUR</a:t>
            </a:r>
          </a:p>
          <a:p>
            <a:pPr marL="1714500" lvl="3" indent="-342900">
              <a:buFont typeface="Arial" panose="020B0604020202020204" pitchFamily="34" charset="0"/>
              <a:buChar char="•"/>
            </a:pPr>
            <a:r>
              <a:rPr lang="en-GB" sz="2400" dirty="0">
                <a:solidFill>
                  <a:schemeClr val="bg1"/>
                </a:solidFill>
              </a:rPr>
              <a:t>Could cause issue! Errors in switch log</a:t>
            </a:r>
          </a:p>
          <a:p>
            <a:pPr marL="800100" lvl="1" indent="-342900">
              <a:buFont typeface="Arial" panose="020B0604020202020204" pitchFamily="34" charset="0"/>
              <a:buChar char="•"/>
            </a:pPr>
            <a:r>
              <a:rPr lang="en-GB" sz="2400" dirty="0">
                <a:solidFill>
                  <a:schemeClr val="bg1"/>
                </a:solidFill>
              </a:rPr>
              <a:t>To assign DUR must use HPE-CPPM-Role attribute = &lt;role to download&gt;</a:t>
            </a:r>
          </a:p>
          <a:p>
            <a:pPr marL="342900" indent="-342900">
              <a:buFont typeface="Arial" panose="020B0604020202020204" pitchFamily="34" charset="0"/>
              <a:buChar char="•"/>
            </a:pPr>
            <a:r>
              <a:rPr lang="en-GB" sz="2400" dirty="0">
                <a:solidFill>
                  <a:schemeClr val="bg1"/>
                </a:solidFill>
              </a:rPr>
              <a:t>Static local roles</a:t>
            </a:r>
          </a:p>
          <a:p>
            <a:pPr marL="800100" lvl="1" indent="-342900">
              <a:buFont typeface="Arial" panose="020B0604020202020204" pitchFamily="34" charset="0"/>
              <a:buChar char="•"/>
            </a:pPr>
            <a:r>
              <a:rPr lang="en-GB" sz="2400" dirty="0">
                <a:solidFill>
                  <a:schemeClr val="bg1"/>
                </a:solidFill>
              </a:rPr>
              <a:t>Possibly deployed using ZTP (Zero Touch Provisioning)</a:t>
            </a:r>
          </a:p>
          <a:p>
            <a:pPr marL="800100" lvl="1" indent="-342900">
              <a:buFont typeface="Arial" panose="020B0604020202020204" pitchFamily="34" charset="0"/>
              <a:buChar char="•"/>
            </a:pPr>
            <a:r>
              <a:rPr lang="en-GB" sz="2400" dirty="0">
                <a:solidFill>
                  <a:schemeClr val="bg1"/>
                </a:solidFill>
              </a:rPr>
              <a:t>To assign local role must use HPE-User-Role attribute = &lt;role name&gt;</a:t>
            </a:r>
            <a:endParaRPr lang="en-US" sz="2400" dirty="0">
              <a:solidFill>
                <a:schemeClr val="bg1"/>
              </a:solidFill>
            </a:endParaRPr>
          </a:p>
        </p:txBody>
      </p:sp>
    </p:spTree>
    <p:extLst>
      <p:ext uri="{BB962C8B-B14F-4D97-AF65-F5344CB8AC3E}">
        <p14:creationId xmlns:p14="http://schemas.microsoft.com/office/powerpoint/2010/main" val="244321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Lock Down</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959" y="0"/>
            <a:ext cx="6718041" cy="6858000"/>
          </a:xfrm>
          <a:prstGeom prst="rect">
            <a:avLst/>
          </a:prstGeom>
        </p:spPr>
      </p:pic>
    </p:spTree>
    <p:extLst>
      <p:ext uri="{BB962C8B-B14F-4D97-AF65-F5344CB8AC3E}">
        <p14:creationId xmlns:p14="http://schemas.microsoft.com/office/powerpoint/2010/main" val="21786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428625" y="339074"/>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Only Allow Known Devices</a:t>
            </a:r>
            <a:endParaRPr lang="en-US" sz="3751" kern="0" dirty="0">
              <a:solidFill>
                <a:srgbClr val="F8981E"/>
              </a:solidFill>
            </a:endParaRPr>
          </a:p>
        </p:txBody>
      </p:sp>
      <p:sp>
        <p:nvSpPr>
          <p:cNvPr id="17" name="Rounded Rectangle 14">
            <a:extLst>
              <a:ext uri="{FF2B5EF4-FFF2-40B4-BE49-F238E27FC236}">
                <a16:creationId xmlns:a16="http://schemas.microsoft.com/office/drawing/2014/main" id="{EB1D64A7-A5BA-4F54-ABF6-78F1E3D77875}"/>
              </a:ext>
            </a:extLst>
          </p:cNvPr>
          <p:cNvSpPr/>
          <p:nvPr/>
        </p:nvSpPr>
        <p:spPr>
          <a:xfrm>
            <a:off x="891539" y="1383197"/>
            <a:ext cx="9869226" cy="5092248"/>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GB" sz="3200" b="1" dirty="0">
                <a:solidFill>
                  <a:srgbClr val="FFFFFF"/>
                </a:solidFill>
                <a:cs typeface="Arial" panose="020B0604020202020204" pitchFamily="34" charset="0"/>
              </a:rPr>
              <a:t>NAS actions RADIUS Response: Accept/Reject</a:t>
            </a:r>
          </a:p>
          <a:p>
            <a:pPr marL="914400" lvl="1" indent="-457200" defTabSz="914363">
              <a:lnSpc>
                <a:spcPct val="90000"/>
              </a:lnSpc>
              <a:buFont typeface="Arial" panose="020B0604020202020204" pitchFamily="34" charset="0"/>
              <a:buChar char="•"/>
            </a:pPr>
            <a:r>
              <a:rPr lang="en-GB" sz="2800" dirty="0">
                <a:solidFill>
                  <a:srgbClr val="FFFFFF"/>
                </a:solidFill>
                <a:cs typeface="Arial" panose="020B0604020202020204" pitchFamily="34" charset="0"/>
              </a:rPr>
              <a:t>Unknown device rejected</a:t>
            </a:r>
          </a:p>
          <a:p>
            <a:pPr marL="914400" lvl="1" indent="-457200" defTabSz="914363">
              <a:lnSpc>
                <a:spcPct val="90000"/>
              </a:lnSpc>
              <a:buFont typeface="Arial" panose="020B0604020202020204" pitchFamily="34" charset="0"/>
              <a:buChar char="•"/>
            </a:pPr>
            <a:r>
              <a:rPr lang="en-GB" sz="2800" dirty="0">
                <a:solidFill>
                  <a:srgbClr val="FFFFFF"/>
                </a:solidFill>
                <a:cs typeface="Arial" panose="020B0604020202020204" pitchFamily="34" charset="0"/>
              </a:rPr>
              <a:t>ClearPass</a:t>
            </a:r>
          </a:p>
          <a:p>
            <a:pPr marL="1371600" lvl="2"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Reliant on device’s status within Endpoint database</a:t>
            </a:r>
          </a:p>
          <a:p>
            <a:pPr marL="1371600" lvl="2"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MAB service: Allow Known</a:t>
            </a:r>
          </a:p>
          <a:p>
            <a:pPr marL="914400" lvl="1" indent="-457200" defTabSz="914363">
              <a:lnSpc>
                <a:spcPct val="90000"/>
              </a:lnSpc>
              <a:buFont typeface="Arial" panose="020B0604020202020204" pitchFamily="34" charset="0"/>
              <a:buChar char="•"/>
            </a:pPr>
            <a:r>
              <a:rPr lang="en-GB" sz="2800" dirty="0">
                <a:solidFill>
                  <a:srgbClr val="FFFFFF"/>
                </a:solidFill>
                <a:cs typeface="Arial" panose="020B0604020202020204" pitchFamily="34" charset="0"/>
              </a:rPr>
              <a:t>Cisco: Switch port in </a:t>
            </a:r>
            <a:r>
              <a:rPr lang="en-GB" sz="2800" dirty="0" err="1">
                <a:solidFill>
                  <a:srgbClr val="FFFFFF"/>
                </a:solidFill>
                <a:cs typeface="Arial" panose="020B0604020202020204" pitchFamily="34" charset="0"/>
              </a:rPr>
              <a:t>OpenAuth</a:t>
            </a:r>
            <a:r>
              <a:rPr lang="en-GB" sz="2800" dirty="0">
                <a:solidFill>
                  <a:srgbClr val="FFFFFF"/>
                </a:solidFill>
                <a:cs typeface="Arial" panose="020B0604020202020204" pitchFamily="34" charset="0"/>
              </a:rPr>
              <a:t> disabled</a:t>
            </a:r>
          </a:p>
          <a:p>
            <a:pPr marL="914400" lvl="1" indent="-457200" defTabSz="914363">
              <a:lnSpc>
                <a:spcPct val="90000"/>
              </a:lnSpc>
              <a:buFont typeface="Arial" panose="020B0604020202020204" pitchFamily="34" charset="0"/>
              <a:buChar char="•"/>
            </a:pPr>
            <a:r>
              <a:rPr lang="en-GB" sz="2800" dirty="0">
                <a:solidFill>
                  <a:srgbClr val="FFFFFF"/>
                </a:solidFill>
                <a:cs typeface="Arial" panose="020B0604020202020204" pitchFamily="34" charset="0"/>
              </a:rPr>
              <a:t>Aruba: No changes</a:t>
            </a:r>
            <a:endParaRPr lang="en-GB" sz="2400" dirty="0">
              <a:solidFill>
                <a:srgbClr val="FFFFFF"/>
              </a:solidFill>
              <a:cs typeface="Arial" panose="020B0604020202020204" pitchFamily="34" charset="0"/>
            </a:endParaRPr>
          </a:p>
          <a:p>
            <a:pPr marL="457200" indent="-457200" defTabSz="914363">
              <a:lnSpc>
                <a:spcPct val="90000"/>
              </a:lnSpc>
              <a:buFont typeface="Arial" panose="020B0604020202020204" pitchFamily="34" charset="0"/>
              <a:buChar char="•"/>
            </a:pPr>
            <a:r>
              <a:rPr lang="en-GB" sz="3200" b="1" dirty="0">
                <a:solidFill>
                  <a:srgbClr val="FFFFFF"/>
                </a:solidFill>
                <a:cs typeface="Arial" panose="020B0604020202020204" pitchFamily="34" charset="0"/>
              </a:rPr>
              <a:t>Default port/SSID VLAN assigned</a:t>
            </a:r>
          </a:p>
        </p:txBody>
      </p:sp>
    </p:spTree>
    <p:extLst>
      <p:ext uri="{BB962C8B-B14F-4D97-AF65-F5344CB8AC3E}">
        <p14:creationId xmlns:p14="http://schemas.microsoft.com/office/powerpoint/2010/main" val="10660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E92F-3D53-483F-8DD3-2A4FEE7C6895}"/>
              </a:ext>
            </a:extLst>
          </p:cNvPr>
          <p:cNvSpPr>
            <a:spLocks noGrp="1"/>
          </p:cNvSpPr>
          <p:nvPr>
            <p:ph type="title"/>
          </p:nvPr>
        </p:nvSpPr>
        <p:spPr/>
        <p:txBody>
          <a:bodyPr/>
          <a:lstStyle/>
          <a:p>
            <a:r>
              <a:rPr lang="en-GB" dirty="0"/>
              <a:t>VLAN Switching</a:t>
            </a:r>
          </a:p>
        </p:txBody>
      </p:sp>
      <p:sp>
        <p:nvSpPr>
          <p:cNvPr id="3" name="Subtitle 2">
            <a:extLst>
              <a:ext uri="{FF2B5EF4-FFF2-40B4-BE49-F238E27FC236}">
                <a16:creationId xmlns:a16="http://schemas.microsoft.com/office/drawing/2014/main" id="{188B450A-A4C1-467A-82C9-27FB040DC713}"/>
              </a:ext>
            </a:extLst>
          </p:cNvPr>
          <p:cNvSpPr>
            <a:spLocks noGrp="1"/>
          </p:cNvSpPr>
          <p:nvPr>
            <p:ph type="subTitle" idx="1"/>
          </p:nvPr>
        </p:nvSpPr>
        <p:spPr/>
        <p:txBody>
          <a:bodyPr/>
          <a:lstStyle/>
          <a:p>
            <a:endParaRPr lang="en-GB" dirty="0"/>
          </a:p>
        </p:txBody>
      </p:sp>
      <p:sp>
        <p:nvSpPr>
          <p:cNvPr id="4" name="Text Placeholder 3">
            <a:extLst>
              <a:ext uri="{FF2B5EF4-FFF2-40B4-BE49-F238E27FC236}">
                <a16:creationId xmlns:a16="http://schemas.microsoft.com/office/drawing/2014/main" id="{32E5861A-3B23-423C-8B8F-D73C2B23AED6}"/>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24730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580763" y="521419"/>
            <a:ext cx="10969625"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5pPr>
            <a:lvl6pPr marL="456998"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6pPr>
            <a:lvl7pPr marL="913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7pPr>
            <a:lvl8pPr marL="1370995"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8pPr>
            <a:lvl9pPr marL="1827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9pPr>
          </a:lstStyle>
          <a:p>
            <a:r>
              <a:rPr lang="en-GB" dirty="0">
                <a:solidFill>
                  <a:schemeClr val="bg1"/>
                </a:solidFill>
              </a:rPr>
              <a:t>Profiling Issues</a:t>
            </a:r>
          </a:p>
        </p:txBody>
      </p:sp>
      <p:sp>
        <p:nvSpPr>
          <p:cNvPr id="39" name="TextBox 38"/>
          <p:cNvSpPr txBox="1"/>
          <p:nvPr/>
        </p:nvSpPr>
        <p:spPr>
          <a:xfrm>
            <a:off x="930547" y="1090539"/>
            <a:ext cx="9646013" cy="5693866"/>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rPr>
              <a:t>Device has to respond to ICMP ping before probing</a:t>
            </a:r>
          </a:p>
          <a:p>
            <a:pPr marL="285750" indent="-285750">
              <a:buFont typeface="Arial" panose="020B0604020202020204" pitchFamily="34" charset="0"/>
              <a:buChar char="•"/>
            </a:pPr>
            <a:r>
              <a:rPr lang="en-GB" sz="2400" dirty="0">
                <a:solidFill>
                  <a:schemeClr val="bg1"/>
                </a:solidFill>
              </a:rPr>
              <a:t>Subnet scanning large empty subnets very slow</a:t>
            </a:r>
          </a:p>
          <a:p>
            <a:pPr marL="742950" lvl="1" indent="-285750">
              <a:buFont typeface="Arial" panose="020B0604020202020204" pitchFamily="34" charset="0"/>
              <a:buChar char="•"/>
            </a:pPr>
            <a:r>
              <a:rPr lang="en-GB" sz="2000" dirty="0">
                <a:solidFill>
                  <a:schemeClr val="bg1"/>
                </a:solidFill>
              </a:rPr>
              <a:t>Reliant on timeouts</a:t>
            </a:r>
          </a:p>
          <a:p>
            <a:pPr marL="742950" lvl="1" indent="-285750">
              <a:buFont typeface="Arial" panose="020B0604020202020204" pitchFamily="34" charset="0"/>
              <a:buChar char="•"/>
            </a:pPr>
            <a:r>
              <a:rPr lang="en-GB" sz="2000" dirty="0">
                <a:solidFill>
                  <a:schemeClr val="bg1"/>
                </a:solidFill>
              </a:rPr>
              <a:t>Class-B takes 4-12 hours!!!</a:t>
            </a:r>
          </a:p>
          <a:p>
            <a:pPr marL="285750" indent="-285750">
              <a:buFont typeface="Arial" panose="020B0604020202020204" pitchFamily="34" charset="0"/>
              <a:buChar char="•"/>
            </a:pPr>
            <a:r>
              <a:rPr lang="en-GB" sz="2400" dirty="0">
                <a:solidFill>
                  <a:schemeClr val="bg1"/>
                </a:solidFill>
              </a:rPr>
              <a:t>If credentials (SNMP, SSH, WMI) are incorrect: Records a null fingerprint!</a:t>
            </a:r>
          </a:p>
          <a:p>
            <a:pPr marL="285750" indent="-285750">
              <a:buFont typeface="Arial" panose="020B0604020202020204" pitchFamily="34" charset="0"/>
              <a:buChar char="•"/>
            </a:pPr>
            <a:r>
              <a:rPr lang="en-GB" sz="2400" dirty="0">
                <a:solidFill>
                  <a:schemeClr val="bg1"/>
                </a:solidFill>
              </a:rPr>
              <a:t>If profiled and device’s subsequent probes fail: Does NOT raise Conflict</a:t>
            </a:r>
          </a:p>
          <a:p>
            <a:pPr marL="742950" lvl="1" indent="-285750">
              <a:buFont typeface="Arial" panose="020B0604020202020204" pitchFamily="34" charset="0"/>
              <a:buChar char="•"/>
            </a:pPr>
            <a:r>
              <a:rPr lang="en-GB" sz="2000" dirty="0" err="1">
                <a:solidFill>
                  <a:schemeClr val="bg1"/>
                </a:solidFill>
              </a:rPr>
              <a:t>ie</a:t>
            </a:r>
            <a:r>
              <a:rPr lang="en-GB" sz="2000" dirty="0">
                <a:solidFill>
                  <a:schemeClr val="bg1"/>
                </a:solidFill>
              </a:rPr>
              <a:t> SNMP fingerprinted as printer, hacker attaches spoofed device with SNMP disabled…</a:t>
            </a:r>
          </a:p>
          <a:p>
            <a:pPr marL="285750" indent="-285750">
              <a:buFont typeface="Arial" panose="020B0604020202020204" pitchFamily="34" charset="0"/>
              <a:buChar char="•"/>
            </a:pPr>
            <a:r>
              <a:rPr lang="en-GB" sz="2400" dirty="0">
                <a:solidFill>
                  <a:schemeClr val="bg1"/>
                </a:solidFill>
              </a:rPr>
              <a:t>Editing underlying scan technique criteria (</a:t>
            </a:r>
            <a:r>
              <a:rPr lang="en-GB" sz="2400" dirty="0" err="1">
                <a:solidFill>
                  <a:schemeClr val="bg1"/>
                </a:solidFill>
              </a:rPr>
              <a:t>ie</a:t>
            </a:r>
            <a:r>
              <a:rPr lang="en-GB" sz="2400" dirty="0">
                <a:solidFill>
                  <a:schemeClr val="bg1"/>
                </a:solidFill>
              </a:rPr>
              <a:t> SNMP, SSH, WMI) is not automatically applied to the scanning mechanism (Discovery/Subnet)</a:t>
            </a:r>
          </a:p>
          <a:p>
            <a:pPr marL="742950" lvl="1" indent="-285750">
              <a:buFont typeface="Arial" panose="020B0604020202020204" pitchFamily="34" charset="0"/>
              <a:buChar char="•"/>
            </a:pPr>
            <a:r>
              <a:rPr lang="en-GB" sz="2000" dirty="0">
                <a:solidFill>
                  <a:schemeClr val="bg1"/>
                </a:solidFill>
              </a:rPr>
              <a:t>Each scanning mechanism has to be updated</a:t>
            </a:r>
          </a:p>
          <a:p>
            <a:pPr marL="285750" indent="-285750">
              <a:buFont typeface="Arial" panose="020B0604020202020204" pitchFamily="34" charset="0"/>
              <a:buChar char="•"/>
            </a:pPr>
            <a:r>
              <a:rPr lang="en-GB" sz="2400" dirty="0">
                <a:solidFill>
                  <a:schemeClr val="bg1"/>
                </a:solidFill>
              </a:rPr>
              <a:t>Connected port very inaccurate</a:t>
            </a:r>
          </a:p>
          <a:p>
            <a:pPr marL="742950" lvl="1" indent="-285750">
              <a:buFont typeface="Arial" panose="020B0604020202020204" pitchFamily="34" charset="0"/>
              <a:buChar char="•"/>
            </a:pPr>
            <a:r>
              <a:rPr lang="en-GB" sz="2000" dirty="0">
                <a:solidFill>
                  <a:schemeClr val="bg1"/>
                </a:solidFill>
              </a:rPr>
              <a:t>Needs full authentication </a:t>
            </a:r>
          </a:p>
        </p:txBody>
      </p:sp>
    </p:spTree>
    <p:extLst>
      <p:ext uri="{BB962C8B-B14F-4D97-AF65-F5344CB8AC3E}">
        <p14:creationId xmlns:p14="http://schemas.microsoft.com/office/powerpoint/2010/main" val="11391983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428625" y="339074"/>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RADIUS Accept with VLAN Details</a:t>
            </a:r>
            <a:endParaRPr lang="en-US" sz="3751" kern="0" dirty="0">
              <a:solidFill>
                <a:srgbClr val="F8981E"/>
              </a:solidFill>
            </a:endParaRPr>
          </a:p>
        </p:txBody>
      </p:sp>
      <p:sp>
        <p:nvSpPr>
          <p:cNvPr id="17" name="Rounded Rectangle 14">
            <a:extLst>
              <a:ext uri="{FF2B5EF4-FFF2-40B4-BE49-F238E27FC236}">
                <a16:creationId xmlns:a16="http://schemas.microsoft.com/office/drawing/2014/main" id="{EB1D64A7-A5BA-4F54-ABF6-78F1E3D77875}"/>
              </a:ext>
            </a:extLst>
          </p:cNvPr>
          <p:cNvSpPr/>
          <p:nvPr/>
        </p:nvSpPr>
        <p:spPr>
          <a:xfrm>
            <a:off x="891539" y="1383197"/>
            <a:ext cx="9869226" cy="5092248"/>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GB" sz="3200" b="1" dirty="0">
                <a:solidFill>
                  <a:srgbClr val="FFFFFF"/>
                </a:solidFill>
                <a:cs typeface="Arial" panose="020B0604020202020204" pitchFamily="34" charset="0"/>
              </a:rPr>
              <a:t>NAS actions RADIUS Response: Accept/Reject &amp; Applies VLAN to port/</a:t>
            </a:r>
            <a:r>
              <a:rPr lang="en-GB" sz="3200" b="1" dirty="0" err="1">
                <a:solidFill>
                  <a:srgbClr val="FFFFFF"/>
                </a:solidFill>
                <a:cs typeface="Arial" panose="020B0604020202020204" pitchFamily="34" charset="0"/>
              </a:rPr>
              <a:t>vport</a:t>
            </a:r>
            <a:r>
              <a:rPr lang="en-GB" sz="3200" b="1" dirty="0">
                <a:solidFill>
                  <a:srgbClr val="FFFFFF"/>
                </a:solidFill>
                <a:cs typeface="Arial" panose="020B0604020202020204" pitchFamily="34" charset="0"/>
              </a:rPr>
              <a:t> </a:t>
            </a:r>
            <a:endParaRPr lang="en-GB" sz="2800" b="1" dirty="0">
              <a:solidFill>
                <a:srgbClr val="FFFFFF"/>
              </a:solidFill>
              <a:cs typeface="Arial" panose="020B0604020202020204" pitchFamily="34" charset="0"/>
            </a:endParaRPr>
          </a:p>
          <a:p>
            <a:pPr marL="914400" lvl="1" indent="-457200" defTabSz="914363">
              <a:lnSpc>
                <a:spcPct val="90000"/>
              </a:lnSpc>
              <a:buFont typeface="Arial" panose="020B0604020202020204" pitchFamily="34" charset="0"/>
              <a:buChar char="•"/>
            </a:pPr>
            <a:r>
              <a:rPr lang="en-GB" sz="2800" dirty="0">
                <a:solidFill>
                  <a:srgbClr val="FFFFFF"/>
                </a:solidFill>
                <a:cs typeface="Arial" panose="020B0604020202020204" pitchFamily="34" charset="0"/>
              </a:rPr>
              <a:t>ClearPass</a:t>
            </a:r>
          </a:p>
          <a:p>
            <a:pPr marL="1371600" lvl="2"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Reliant on Status within Endpoint database</a:t>
            </a:r>
          </a:p>
          <a:p>
            <a:pPr marL="1371600" lvl="2"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MAB service: Allow Known</a:t>
            </a:r>
          </a:p>
          <a:p>
            <a:pPr marL="914400" lvl="1" indent="-457200" defTabSz="914363">
              <a:lnSpc>
                <a:spcPct val="90000"/>
              </a:lnSpc>
              <a:buFont typeface="Arial" panose="020B0604020202020204" pitchFamily="34" charset="0"/>
              <a:buChar char="•"/>
            </a:pPr>
            <a:r>
              <a:rPr lang="en-GB" sz="2800" dirty="0">
                <a:solidFill>
                  <a:srgbClr val="FFFFFF"/>
                </a:solidFill>
                <a:cs typeface="Arial" panose="020B0604020202020204" pitchFamily="34" charset="0"/>
              </a:rPr>
              <a:t>Cisco: Switch port in </a:t>
            </a:r>
            <a:r>
              <a:rPr lang="en-GB" sz="2800" dirty="0" err="1">
                <a:solidFill>
                  <a:srgbClr val="FFFFFF"/>
                </a:solidFill>
                <a:cs typeface="Arial" panose="020B0604020202020204" pitchFamily="34" charset="0"/>
              </a:rPr>
              <a:t>OpenAuth</a:t>
            </a:r>
            <a:r>
              <a:rPr lang="en-GB" sz="2800" dirty="0">
                <a:solidFill>
                  <a:srgbClr val="FFFFFF"/>
                </a:solidFill>
                <a:cs typeface="Arial" panose="020B0604020202020204" pitchFamily="34" charset="0"/>
              </a:rPr>
              <a:t> disabled</a:t>
            </a:r>
          </a:p>
          <a:p>
            <a:pPr marL="914400" lvl="1" indent="-457200" defTabSz="914363">
              <a:lnSpc>
                <a:spcPct val="90000"/>
              </a:lnSpc>
              <a:buFont typeface="Arial" panose="020B0604020202020204" pitchFamily="34" charset="0"/>
              <a:buChar char="•"/>
            </a:pPr>
            <a:r>
              <a:rPr lang="en-GB" sz="2800" dirty="0">
                <a:solidFill>
                  <a:srgbClr val="FFFFFF"/>
                </a:solidFill>
                <a:cs typeface="Arial" panose="020B0604020202020204" pitchFamily="34" charset="0"/>
              </a:rPr>
              <a:t>Aruba: No changes</a:t>
            </a:r>
            <a:endParaRPr lang="en-GB" sz="2400" dirty="0">
              <a:solidFill>
                <a:srgbClr val="FFFFFF"/>
              </a:solidFill>
              <a:cs typeface="Arial" panose="020B0604020202020204" pitchFamily="34" charset="0"/>
            </a:endParaRPr>
          </a:p>
          <a:p>
            <a:pPr marL="457200" indent="-457200" defTabSz="914363">
              <a:lnSpc>
                <a:spcPct val="90000"/>
              </a:lnSpc>
              <a:buFont typeface="Arial" panose="020B0604020202020204" pitchFamily="34" charset="0"/>
              <a:buChar char="•"/>
            </a:pPr>
            <a:r>
              <a:rPr lang="en-GB" sz="3200" b="1" dirty="0">
                <a:solidFill>
                  <a:srgbClr val="FFFFFF"/>
                </a:solidFill>
                <a:cs typeface="Arial" panose="020B0604020202020204" pitchFamily="34" charset="0"/>
              </a:rPr>
              <a:t>Assign VLAN</a:t>
            </a:r>
          </a:p>
        </p:txBody>
      </p:sp>
    </p:spTree>
    <p:extLst>
      <p:ext uri="{BB962C8B-B14F-4D97-AF65-F5344CB8AC3E}">
        <p14:creationId xmlns:p14="http://schemas.microsoft.com/office/powerpoint/2010/main" val="6896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 y="103081"/>
            <a:ext cx="122872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err="1">
                <a:solidFill>
                  <a:srgbClr val="FFFFFF"/>
                </a:solidFill>
              </a:rPr>
              <a:t>Comware</a:t>
            </a:r>
            <a:r>
              <a:rPr lang="en-US" sz="3751" kern="0" dirty="0">
                <a:solidFill>
                  <a:srgbClr val="FFFFFF"/>
                </a:solidFill>
              </a:rPr>
              <a:t> VSA disabled by default</a:t>
            </a:r>
          </a:p>
          <a:p>
            <a:pPr algn="ctr" defTabSz="914363"/>
            <a:endParaRPr lang="en-US" sz="3751" kern="0" dirty="0">
              <a:solidFill>
                <a:srgbClr val="F8981E"/>
              </a:solidFill>
            </a:endParaRPr>
          </a:p>
        </p:txBody>
      </p:sp>
      <p:pic>
        <p:nvPicPr>
          <p:cNvPr id="7" name="Picture 6"/>
          <p:cNvPicPr>
            <a:picLocks noChangeAspect="1"/>
          </p:cNvPicPr>
          <p:nvPr/>
        </p:nvPicPr>
        <p:blipFill>
          <a:blip r:embed="rId3"/>
          <a:stretch>
            <a:fillRect/>
          </a:stretch>
        </p:blipFill>
        <p:spPr>
          <a:xfrm>
            <a:off x="0" y="1133951"/>
            <a:ext cx="12052919" cy="3670489"/>
          </a:xfrm>
          <a:prstGeom prst="rect">
            <a:avLst/>
          </a:prstGeom>
        </p:spPr>
      </p:pic>
      <p:pic>
        <p:nvPicPr>
          <p:cNvPr id="8" name="Picture 7"/>
          <p:cNvPicPr>
            <a:picLocks noChangeAspect="1"/>
          </p:cNvPicPr>
          <p:nvPr/>
        </p:nvPicPr>
        <p:blipFill>
          <a:blip r:embed="rId4"/>
          <a:stretch>
            <a:fillRect/>
          </a:stretch>
        </p:blipFill>
        <p:spPr>
          <a:xfrm>
            <a:off x="3967965" y="3129827"/>
            <a:ext cx="5810549" cy="3410125"/>
          </a:xfrm>
          <a:prstGeom prst="rect">
            <a:avLst/>
          </a:prstGeom>
        </p:spPr>
      </p:pic>
    </p:spTree>
    <p:extLst>
      <p:ext uri="{BB962C8B-B14F-4D97-AF65-F5344CB8AC3E}">
        <p14:creationId xmlns:p14="http://schemas.microsoft.com/office/powerpoint/2010/main" val="411706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929879" y="321997"/>
            <a:ext cx="833224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Dynamically handling quiet devices </a:t>
            </a:r>
            <a:endParaRPr lang="en-US" sz="3751" kern="0" dirty="0">
              <a:solidFill>
                <a:srgbClr val="F8981E"/>
              </a:solidFill>
            </a:endParaRPr>
          </a:p>
        </p:txBody>
      </p:sp>
      <p:grpSp>
        <p:nvGrpSpPr>
          <p:cNvPr id="8" name="Group 7"/>
          <p:cNvGrpSpPr/>
          <p:nvPr/>
        </p:nvGrpSpPr>
        <p:grpSpPr>
          <a:xfrm>
            <a:off x="1336430" y="1895396"/>
            <a:ext cx="9519139" cy="4215873"/>
            <a:chOff x="1336430" y="1895396"/>
            <a:chExt cx="9519139" cy="4215873"/>
          </a:xfrm>
        </p:grpSpPr>
        <p:pic>
          <p:nvPicPr>
            <p:cNvPr id="4" name="Picture 3"/>
            <p:cNvPicPr>
              <a:picLocks noChangeAspect="1"/>
            </p:cNvPicPr>
            <p:nvPr/>
          </p:nvPicPr>
          <p:blipFill>
            <a:blip r:embed="rId3"/>
            <a:stretch>
              <a:fillRect/>
            </a:stretch>
          </p:blipFill>
          <p:spPr>
            <a:xfrm>
              <a:off x="1339605" y="1895396"/>
              <a:ext cx="9512789" cy="3067208"/>
            </a:xfrm>
            <a:prstGeom prst="rect">
              <a:avLst/>
            </a:prstGeom>
          </p:spPr>
        </p:pic>
        <p:pic>
          <p:nvPicPr>
            <p:cNvPr id="5" name="Picture 4"/>
            <p:cNvPicPr>
              <a:picLocks noChangeAspect="1"/>
            </p:cNvPicPr>
            <p:nvPr/>
          </p:nvPicPr>
          <p:blipFill>
            <a:blip r:embed="rId4"/>
            <a:stretch>
              <a:fillRect/>
            </a:stretch>
          </p:blipFill>
          <p:spPr>
            <a:xfrm>
              <a:off x="1336430" y="4955510"/>
              <a:ext cx="9519139" cy="1155759"/>
            </a:xfrm>
            <a:prstGeom prst="rect">
              <a:avLst/>
            </a:prstGeom>
          </p:spPr>
        </p:pic>
      </p:grpSp>
      <p:sp>
        <p:nvSpPr>
          <p:cNvPr id="9" name="Rounded Rectangular Callout 8"/>
          <p:cNvSpPr/>
          <p:nvPr/>
        </p:nvSpPr>
        <p:spPr bwMode="auto">
          <a:xfrm>
            <a:off x="9140076" y="5346199"/>
            <a:ext cx="2635364" cy="1024122"/>
          </a:xfrm>
          <a:prstGeom prst="wedgeRoundRectCallout">
            <a:avLst>
              <a:gd name="adj1" fmla="val -20833"/>
              <a:gd name="adj2" fmla="val 3283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NOTE</a:t>
            </a:r>
          </a:p>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Does not look possible</a:t>
            </a:r>
            <a:r>
              <a:rPr kumimoji="0" lang="en-GB" b="0" i="0" u="none" strike="noStrike" cap="none" normalizeH="0" dirty="0">
                <a:ln>
                  <a:noFill/>
                </a:ln>
                <a:solidFill>
                  <a:schemeClr val="tx1"/>
                </a:solidFill>
                <a:effectLst/>
                <a:latin typeface="Arial" charset="0"/>
                <a:ea typeface="ＭＳ Ｐゴシック" pitchFamily="34" charset="-128"/>
              </a:rPr>
              <a:t> via HPE VSA </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6" name="Rounded Rectangular Callout 15"/>
          <p:cNvSpPr/>
          <p:nvPr/>
        </p:nvSpPr>
        <p:spPr bwMode="auto">
          <a:xfrm>
            <a:off x="2052320" y="4483541"/>
            <a:ext cx="3677920" cy="1577692"/>
          </a:xfrm>
          <a:prstGeom prst="wedgeRoundRectCallout">
            <a:avLst>
              <a:gd name="adj1" fmla="val 84454"/>
              <a:gd name="adj2" fmla="val 2106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With DUR</a:t>
            </a:r>
            <a:r>
              <a:rPr kumimoji="0" lang="en-GB" b="0" i="0" u="none" strike="noStrike" cap="none" normalizeH="0" dirty="0">
                <a:ln>
                  <a:noFill/>
                </a:ln>
                <a:solidFill>
                  <a:schemeClr val="tx1"/>
                </a:solidFill>
                <a:effectLst/>
                <a:latin typeface="Arial" charset="0"/>
                <a:ea typeface="ＭＳ Ｐゴシック" pitchFamily="34" charset="-128"/>
              </a:rPr>
              <a:t> if you know the device needs a longer timeout d</a:t>
            </a:r>
            <a:r>
              <a:rPr kumimoji="0" lang="en-GB" b="0" i="0" u="none" strike="noStrike" cap="none" normalizeH="0" baseline="0" dirty="0">
                <a:ln>
                  <a:noFill/>
                </a:ln>
                <a:solidFill>
                  <a:schemeClr val="tx1"/>
                </a:solidFill>
                <a:effectLst/>
                <a:latin typeface="Arial" charset="0"/>
                <a:ea typeface="ＭＳ Ｐゴシック" pitchFamily="34" charset="-128"/>
              </a:rPr>
              <a:t>ynamically assign logout period</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Default 300s max 9999999s! (115 days)</a:t>
            </a:r>
            <a:r>
              <a:rPr kumimoji="0" lang="en-GB" b="0" i="0" u="none" strike="noStrike" cap="none" normalizeH="0" baseline="0" dirty="0">
                <a:ln>
                  <a:noFill/>
                </a:ln>
                <a:solidFill>
                  <a:schemeClr val="tx1"/>
                </a:solidFill>
                <a:effectLst/>
                <a:latin typeface="Arial" charset="0"/>
                <a:ea typeface="ＭＳ Ｐゴシック" pitchFamily="34" charset="-128"/>
              </a:rPr>
              <a:t> </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3" name="Rectangle 2"/>
          <p:cNvSpPr/>
          <p:nvPr/>
        </p:nvSpPr>
        <p:spPr>
          <a:xfrm>
            <a:off x="355600" y="1312619"/>
            <a:ext cx="7264400" cy="369332"/>
          </a:xfrm>
          <a:prstGeom prst="rect">
            <a:avLst/>
          </a:prstGeom>
        </p:spPr>
        <p:txBody>
          <a:bodyPr wrap="square">
            <a:spAutoFit/>
          </a:bodyPr>
          <a:lstStyle/>
          <a:p>
            <a:r>
              <a:rPr lang="en-GB" dirty="0" err="1">
                <a:solidFill>
                  <a:schemeClr val="bg1"/>
                </a:solidFill>
                <a:highlight>
                  <a:srgbClr val="FF0000"/>
                </a:highlight>
                <a:latin typeface="Courier New" panose="02070309020205020404" pitchFamily="49" charset="0"/>
                <a:cs typeface="Courier New" panose="02070309020205020404" pitchFamily="49" charset="0"/>
              </a:rPr>
              <a:t>aaa</a:t>
            </a:r>
            <a:r>
              <a:rPr lang="en-GB" dirty="0">
                <a:solidFill>
                  <a:schemeClr val="bg1"/>
                </a:solidFill>
                <a:highlight>
                  <a:srgbClr val="FF0000"/>
                </a:highlight>
                <a:latin typeface="Courier New" panose="02070309020205020404" pitchFamily="49" charset="0"/>
                <a:cs typeface="Courier New" panose="02070309020205020404" pitchFamily="49" charset="0"/>
              </a:rPr>
              <a:t> port-access mac-based 1-5 logoff-period 3600</a:t>
            </a:r>
          </a:p>
        </p:txBody>
      </p:sp>
      <p:sp>
        <p:nvSpPr>
          <p:cNvPr id="10" name="Rounded Rectangular Callout 9"/>
          <p:cNvSpPr/>
          <p:nvPr/>
        </p:nvSpPr>
        <p:spPr bwMode="auto">
          <a:xfrm>
            <a:off x="8515350" y="1180029"/>
            <a:ext cx="3108960" cy="973891"/>
          </a:xfrm>
          <a:prstGeom prst="wedgeRoundRectCallout">
            <a:avLst>
              <a:gd name="adj1" fmla="val -96977"/>
              <a:gd name="adj2" fmla="val -1774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On the switch you can</a:t>
            </a:r>
            <a:r>
              <a:rPr kumimoji="0" lang="en-GB" b="0" i="0" u="none" strike="noStrike" cap="none" normalizeH="0" dirty="0">
                <a:ln>
                  <a:noFill/>
                </a:ln>
                <a:solidFill>
                  <a:schemeClr val="tx1"/>
                </a:solidFill>
                <a:effectLst/>
                <a:latin typeface="Arial" charset="0"/>
                <a:ea typeface="ＭＳ Ｐゴシック" pitchFamily="34" charset="-128"/>
              </a:rPr>
              <a:t> define a longer logoff period – default 300s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9621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1929879" y="321997"/>
            <a:ext cx="833224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Really Quiet Device</a:t>
            </a:r>
            <a:endParaRPr lang="en-US" sz="3751" kern="0" dirty="0">
              <a:solidFill>
                <a:srgbClr val="F8981E"/>
              </a:solidFill>
            </a:endParaRPr>
          </a:p>
        </p:txBody>
      </p:sp>
      <p:sp>
        <p:nvSpPr>
          <p:cNvPr id="3" name="TextBox 2"/>
          <p:cNvSpPr txBox="1"/>
          <p:nvPr/>
        </p:nvSpPr>
        <p:spPr>
          <a:xfrm>
            <a:off x="797012" y="2026311"/>
            <a:ext cx="7757708" cy="2800767"/>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chemeClr val="bg1"/>
                </a:solidFill>
              </a:rPr>
              <a:t>Force device to use DHCP with shorter lease</a:t>
            </a:r>
          </a:p>
          <a:p>
            <a:pPr marL="342900" indent="-342900">
              <a:buFont typeface="Arial" panose="020B0604020202020204" pitchFamily="34" charset="0"/>
              <a:buChar char="•"/>
            </a:pPr>
            <a:r>
              <a:rPr lang="en-GB" sz="2800" dirty="0">
                <a:solidFill>
                  <a:schemeClr val="bg1"/>
                </a:solidFill>
              </a:rPr>
              <a:t>If using static IP </a:t>
            </a:r>
          </a:p>
          <a:p>
            <a:pPr marL="800100" lvl="1" indent="-342900">
              <a:buFont typeface="Arial" panose="020B0604020202020204" pitchFamily="34" charset="0"/>
              <a:buChar char="•"/>
            </a:pPr>
            <a:r>
              <a:rPr lang="en-GB" sz="2400" dirty="0">
                <a:solidFill>
                  <a:schemeClr val="bg1"/>
                </a:solidFill>
              </a:rPr>
              <a:t>Possibly get a device to poll it</a:t>
            </a:r>
          </a:p>
          <a:p>
            <a:pPr marL="1257300" lvl="2" indent="-342900">
              <a:buFont typeface="Arial" panose="020B0604020202020204" pitchFamily="34" charset="0"/>
              <a:buChar char="•"/>
            </a:pPr>
            <a:r>
              <a:rPr lang="en-GB" sz="2000" dirty="0" err="1">
                <a:solidFill>
                  <a:schemeClr val="bg1"/>
                </a:solidFill>
              </a:rPr>
              <a:t>eg</a:t>
            </a:r>
            <a:r>
              <a:rPr lang="en-GB" sz="2000" dirty="0">
                <a:solidFill>
                  <a:schemeClr val="bg1"/>
                </a:solidFill>
              </a:rPr>
              <a:t> Comware5130 to poll using a ARP scan script</a:t>
            </a:r>
          </a:p>
          <a:p>
            <a:pPr marL="800100" lvl="1" indent="-342900">
              <a:buFont typeface="Arial" panose="020B0604020202020204" pitchFamily="34" charset="0"/>
              <a:buChar char="•"/>
            </a:pPr>
            <a:r>
              <a:rPr lang="en-GB" sz="2400" dirty="0">
                <a:solidFill>
                  <a:schemeClr val="bg1"/>
                </a:solidFill>
              </a:rPr>
              <a:t>Possibly use ClearPass profiling to scan device on regular basis</a:t>
            </a:r>
          </a:p>
          <a:p>
            <a:pPr marL="342900" indent="-342900">
              <a:buFont typeface="Arial" panose="020B0604020202020204" pitchFamily="34" charset="0"/>
              <a:buChar char="•"/>
            </a:pPr>
            <a:endParaRPr lang="en-US" sz="2800" dirty="0">
              <a:solidFill>
                <a:schemeClr val="bg1"/>
              </a:solidFill>
            </a:endParaRPr>
          </a:p>
        </p:txBody>
      </p:sp>
      <p:sp>
        <p:nvSpPr>
          <p:cNvPr id="6" name="Rectangle 5"/>
          <p:cNvSpPr/>
          <p:nvPr/>
        </p:nvSpPr>
        <p:spPr>
          <a:xfrm>
            <a:off x="8554720" y="1863751"/>
            <a:ext cx="2787169" cy="3693319"/>
          </a:xfrm>
          <a:prstGeom prst="rect">
            <a:avLst/>
          </a:prstGeom>
          <a:solidFill>
            <a:schemeClr val="bg1"/>
          </a:solidFill>
        </p:spPr>
        <p:txBody>
          <a:bodyPr wrap="square">
            <a:spAutoFit/>
          </a:bodyPr>
          <a:lstStyle/>
          <a:p>
            <a:pPr>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dis </a:t>
            </a:r>
            <a:r>
              <a:rPr lang="en-GB" dirty="0" err="1">
                <a:latin typeface="Arial" panose="020B0604020202020204" pitchFamily="34" charset="0"/>
                <a:ea typeface="Times New Roman" panose="02020603050405020304" pitchFamily="18" charset="0"/>
                <a:cs typeface="Times New Roman" panose="02020603050405020304" pitchFamily="18" charset="0"/>
              </a:rPr>
              <a:t>sched</a:t>
            </a:r>
            <a:r>
              <a:rPr lang="en-GB" dirty="0">
                <a:latin typeface="Arial" panose="020B0604020202020204" pitchFamily="34" charset="0"/>
                <a:ea typeface="Times New Roman" panose="02020603050405020304" pitchFamily="18" charset="0"/>
                <a:cs typeface="Times New Roman" panose="02020603050405020304" pitchFamily="18" charset="0"/>
              </a:rPr>
              <a:t> job </a:t>
            </a:r>
            <a:r>
              <a:rPr lang="en-GB" dirty="0" err="1">
                <a:latin typeface="Arial" panose="020B0604020202020204" pitchFamily="34" charset="0"/>
                <a:ea typeface="Times New Roman" panose="02020603050405020304" pitchFamily="18" charset="0"/>
                <a:cs typeface="Times New Roman" panose="02020603050405020304" pitchFamily="18" charset="0"/>
              </a:rPr>
              <a:t>arpscan</a:t>
            </a:r>
            <a:endParaRPr lang="en-GB"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GB" dirty="0">
                <a:latin typeface="Arial" panose="020B0604020202020204" pitchFamily="34" charset="0"/>
                <a:ea typeface="Times New Roman" panose="02020603050405020304" pitchFamily="18" charset="0"/>
                <a:cs typeface="Times New Roman" panose="02020603050405020304" pitchFamily="18" charset="0"/>
              </a:rPr>
              <a:t>Job name: </a:t>
            </a:r>
            <a:r>
              <a:rPr lang="en-GB" dirty="0" err="1">
                <a:latin typeface="Arial" panose="020B0604020202020204" pitchFamily="34" charset="0"/>
                <a:ea typeface="Times New Roman" panose="02020603050405020304" pitchFamily="18" charset="0"/>
                <a:cs typeface="Times New Roman" panose="02020603050405020304" pitchFamily="18" charset="0"/>
              </a:rPr>
              <a:t>arpscan</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sys</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err="1">
                <a:latin typeface="Arial" panose="020B0604020202020204" pitchFamily="34" charset="0"/>
                <a:ea typeface="Times New Roman" panose="02020603050405020304" pitchFamily="18" charset="0"/>
                <a:cs typeface="Times New Roman" panose="02020603050405020304" pitchFamily="18" charset="0"/>
              </a:rPr>
              <a:t>int</a:t>
            </a:r>
            <a:r>
              <a:rPr lang="en-GB" dirty="0">
                <a:latin typeface="Arial" panose="020B0604020202020204" pitchFamily="34" charset="0"/>
                <a:ea typeface="Times New Roman" panose="02020603050405020304" pitchFamily="18" charset="0"/>
                <a:cs typeface="Times New Roman" panose="02020603050405020304" pitchFamily="18" charset="0"/>
              </a:rPr>
              <a:t> </a:t>
            </a:r>
            <a:r>
              <a:rPr lang="en-GB" dirty="0" err="1">
                <a:latin typeface="Arial" panose="020B0604020202020204" pitchFamily="34" charset="0"/>
                <a:ea typeface="Times New Roman" panose="02020603050405020304" pitchFamily="18" charset="0"/>
                <a:cs typeface="Times New Roman" panose="02020603050405020304" pitchFamily="18" charset="0"/>
              </a:rPr>
              <a:t>vl</a:t>
            </a:r>
            <a:r>
              <a:rPr lang="en-GB" dirty="0">
                <a:latin typeface="Arial" panose="020B0604020202020204" pitchFamily="34" charset="0"/>
                <a:ea typeface="Times New Roman" panose="02020603050405020304" pitchFamily="18" charset="0"/>
                <a:cs typeface="Times New Roman" panose="02020603050405020304" pitchFamily="18" charset="0"/>
              </a:rPr>
              <a:t> 3711</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ip add 10.185.208.3 24</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err="1">
                <a:latin typeface="Arial" panose="020B0604020202020204" pitchFamily="34" charset="0"/>
                <a:ea typeface="Times New Roman" panose="02020603050405020304" pitchFamily="18" charset="0"/>
                <a:cs typeface="Times New Roman" panose="02020603050405020304" pitchFamily="18" charset="0"/>
              </a:rPr>
              <a:t>arp</a:t>
            </a:r>
            <a:r>
              <a:rPr lang="en-GB" dirty="0">
                <a:latin typeface="Arial" panose="020B0604020202020204" pitchFamily="34" charset="0"/>
                <a:ea typeface="Times New Roman" panose="02020603050405020304" pitchFamily="18" charset="0"/>
                <a:cs typeface="Times New Roman" panose="02020603050405020304" pitchFamily="18" charset="0"/>
              </a:rPr>
              <a:t> scan</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ip add 10.187.208.10 24</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err="1">
                <a:latin typeface="Arial" panose="020B0604020202020204" pitchFamily="34" charset="0"/>
                <a:ea typeface="Times New Roman" panose="02020603050405020304" pitchFamily="18" charset="0"/>
                <a:cs typeface="Times New Roman" panose="02020603050405020304" pitchFamily="18" charset="0"/>
              </a:rPr>
              <a:t>arp</a:t>
            </a:r>
            <a:r>
              <a:rPr lang="en-GB" dirty="0">
                <a:latin typeface="Arial" panose="020B0604020202020204" pitchFamily="34" charset="0"/>
                <a:ea typeface="Times New Roman" panose="02020603050405020304" pitchFamily="18" charset="0"/>
                <a:cs typeface="Times New Roman" panose="02020603050405020304" pitchFamily="18" charset="0"/>
              </a:rPr>
              <a:t> scan</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ip add 10.185.209.3 24</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err="1">
                <a:latin typeface="Arial" panose="020B0604020202020204" pitchFamily="34" charset="0"/>
                <a:ea typeface="Times New Roman" panose="02020603050405020304" pitchFamily="18" charset="0"/>
                <a:cs typeface="Times New Roman" panose="02020603050405020304" pitchFamily="18" charset="0"/>
              </a:rPr>
              <a:t>arp</a:t>
            </a:r>
            <a:r>
              <a:rPr lang="en-GB" dirty="0">
                <a:latin typeface="Arial" panose="020B0604020202020204" pitchFamily="34" charset="0"/>
                <a:ea typeface="Times New Roman" panose="02020603050405020304" pitchFamily="18" charset="0"/>
                <a:cs typeface="Times New Roman" panose="02020603050405020304" pitchFamily="18" charset="0"/>
              </a:rPr>
              <a:t> scan</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ip add 10.184.208.4 24</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err="1">
                <a:latin typeface="Arial" panose="020B0604020202020204" pitchFamily="34" charset="0"/>
                <a:ea typeface="Times New Roman" panose="02020603050405020304" pitchFamily="18" charset="0"/>
                <a:cs typeface="Times New Roman" panose="02020603050405020304" pitchFamily="18" charset="0"/>
              </a:rPr>
              <a:t>arp</a:t>
            </a:r>
            <a:r>
              <a:rPr lang="en-GB" dirty="0">
                <a:latin typeface="Arial" panose="020B0604020202020204" pitchFamily="34" charset="0"/>
                <a:ea typeface="Times New Roman" panose="02020603050405020304" pitchFamily="18" charset="0"/>
                <a:cs typeface="Times New Roman" panose="02020603050405020304" pitchFamily="18" charset="0"/>
              </a:rPr>
              <a:t> scan</a:t>
            </a:r>
            <a:br>
              <a:rPr lang="en-GB" dirty="0">
                <a:latin typeface="Arial" panose="020B0604020202020204" pitchFamily="34" charset="0"/>
                <a:ea typeface="Times New Roman" panose="02020603050405020304" pitchFamily="18" charset="0"/>
                <a:cs typeface="Times New Roman" panose="02020603050405020304" pitchFamily="18" charset="0"/>
              </a:rPr>
            </a:br>
            <a:r>
              <a:rPr lang="en-GB" dirty="0">
                <a:latin typeface="Arial" panose="020B0604020202020204" pitchFamily="34" charset="0"/>
                <a:ea typeface="Times New Roman" panose="02020603050405020304" pitchFamily="18" charset="0"/>
                <a:cs typeface="Times New Roman" panose="02020603050405020304" pitchFamily="18" charset="0"/>
              </a:rPr>
              <a:t>undo ip add</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5" name="Straight Arrow Connector 4"/>
          <p:cNvCxnSpPr/>
          <p:nvPr/>
        </p:nvCxnSpPr>
        <p:spPr bwMode="auto">
          <a:xfrm flipV="1">
            <a:off x="7752080" y="3267182"/>
            <a:ext cx="898760" cy="159512"/>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374648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0801-48C6-4654-BD29-34230B5FDA26}"/>
              </a:ext>
            </a:extLst>
          </p:cNvPr>
          <p:cNvSpPr>
            <a:spLocks noGrp="1"/>
          </p:cNvSpPr>
          <p:nvPr>
            <p:ph type="title"/>
          </p:nvPr>
        </p:nvSpPr>
        <p:spPr>
          <a:xfrm>
            <a:off x="610393" y="2461725"/>
            <a:ext cx="8229600" cy="1905000"/>
          </a:xfrm>
        </p:spPr>
        <p:txBody>
          <a:bodyPr/>
          <a:lstStyle/>
          <a:p>
            <a:r>
              <a:rPr lang="en-GB" dirty="0" err="1">
                <a:solidFill>
                  <a:schemeClr val="tx1"/>
                </a:solidFill>
              </a:rPr>
              <a:t>Colorless</a:t>
            </a:r>
            <a:r>
              <a:rPr lang="en-GB" dirty="0">
                <a:solidFill>
                  <a:schemeClr val="tx1"/>
                </a:solidFill>
              </a:rPr>
              <a:t> </a:t>
            </a:r>
            <a:br>
              <a:rPr lang="en-GB" dirty="0">
                <a:solidFill>
                  <a:schemeClr val="tx1"/>
                </a:solidFill>
              </a:rPr>
            </a:br>
            <a:r>
              <a:rPr lang="en-GB" dirty="0">
                <a:solidFill>
                  <a:schemeClr val="tx1"/>
                </a:solidFill>
              </a:rPr>
              <a:t>Ports </a:t>
            </a:r>
            <a:br>
              <a:rPr lang="en-GB" dirty="0">
                <a:solidFill>
                  <a:schemeClr val="tx1"/>
                </a:solidFill>
              </a:rPr>
            </a:br>
            <a:r>
              <a:rPr lang="en-GB" dirty="0">
                <a:solidFill>
                  <a:schemeClr val="tx1"/>
                </a:solidFill>
              </a:rPr>
              <a:t>Demo</a:t>
            </a:r>
          </a:p>
        </p:txBody>
      </p:sp>
      <p:sp>
        <p:nvSpPr>
          <p:cNvPr id="3" name="Subtitle 2">
            <a:extLst>
              <a:ext uri="{FF2B5EF4-FFF2-40B4-BE49-F238E27FC236}">
                <a16:creationId xmlns:a16="http://schemas.microsoft.com/office/drawing/2014/main" id="{43146DC5-667C-4146-ABB9-E0FB2947191B}"/>
              </a:ext>
            </a:extLst>
          </p:cNvPr>
          <p:cNvSpPr>
            <a:spLocks noGrp="1"/>
          </p:cNvSpPr>
          <p:nvPr>
            <p:ph type="subTitle" idx="1"/>
          </p:nvPr>
        </p:nvSpPr>
        <p:spPr/>
        <p:txBody>
          <a:bodyPr/>
          <a:lstStyle/>
          <a:p>
            <a:endParaRPr lang="en-GB" dirty="0"/>
          </a:p>
        </p:txBody>
      </p:sp>
      <p:sp>
        <p:nvSpPr>
          <p:cNvPr id="4" name="Text Placeholder 3">
            <a:extLst>
              <a:ext uri="{FF2B5EF4-FFF2-40B4-BE49-F238E27FC236}">
                <a16:creationId xmlns:a16="http://schemas.microsoft.com/office/drawing/2014/main" id="{17B5668E-DAFA-4ED6-8B49-D5CB861152EE}"/>
              </a:ext>
            </a:extLst>
          </p:cNvPr>
          <p:cNvSpPr>
            <a:spLocks noGrp="1"/>
          </p:cNvSpPr>
          <p:nvPr>
            <p:ph type="body" sz="quarter" idx="13"/>
          </p:nvPr>
        </p:nvSpPr>
        <p:spPr/>
        <p:txBody>
          <a:bodyPr/>
          <a:lstStyle/>
          <a:p>
            <a:endParaRPr lang="en-GB"/>
          </a:p>
        </p:txBody>
      </p:sp>
      <p:pic>
        <p:nvPicPr>
          <p:cNvPr id="6" name="Picture 5">
            <a:extLst>
              <a:ext uri="{FF2B5EF4-FFF2-40B4-BE49-F238E27FC236}">
                <a16:creationId xmlns:a16="http://schemas.microsoft.com/office/drawing/2014/main" id="{48C76C40-BB56-4B11-A42A-F1FB23812EDF}"/>
              </a:ext>
            </a:extLst>
          </p:cNvPr>
          <p:cNvPicPr>
            <a:picLocks noChangeAspect="1"/>
          </p:cNvPicPr>
          <p:nvPr/>
        </p:nvPicPr>
        <p:blipFill>
          <a:blip r:embed="rId2"/>
          <a:stretch>
            <a:fillRect/>
          </a:stretch>
        </p:blipFill>
        <p:spPr>
          <a:xfrm>
            <a:off x="2696546" y="5163919"/>
            <a:ext cx="9194535" cy="1560964"/>
          </a:xfrm>
          <a:prstGeom prst="rect">
            <a:avLst/>
          </a:prstGeom>
        </p:spPr>
      </p:pic>
      <p:pic>
        <p:nvPicPr>
          <p:cNvPr id="7" name="Picture 6">
            <a:extLst>
              <a:ext uri="{FF2B5EF4-FFF2-40B4-BE49-F238E27FC236}">
                <a16:creationId xmlns:a16="http://schemas.microsoft.com/office/drawing/2014/main" id="{50B1FA6A-0329-4F19-AFDF-355A847B41C0}"/>
              </a:ext>
            </a:extLst>
          </p:cNvPr>
          <p:cNvPicPr>
            <a:picLocks noChangeAspect="1"/>
          </p:cNvPicPr>
          <p:nvPr/>
        </p:nvPicPr>
        <p:blipFill>
          <a:blip r:embed="rId3"/>
          <a:stretch>
            <a:fillRect/>
          </a:stretch>
        </p:blipFill>
        <p:spPr>
          <a:xfrm>
            <a:off x="459478" y="5163919"/>
            <a:ext cx="1785123" cy="1560964"/>
          </a:xfrm>
          <a:prstGeom prst="rect">
            <a:avLst/>
          </a:prstGeom>
        </p:spPr>
      </p:pic>
    </p:spTree>
    <p:extLst>
      <p:ext uri="{BB962C8B-B14F-4D97-AF65-F5344CB8AC3E}">
        <p14:creationId xmlns:p14="http://schemas.microsoft.com/office/powerpoint/2010/main" val="194872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428625" y="114670"/>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Step1: Device Connects for first time</a:t>
            </a:r>
          </a:p>
          <a:p>
            <a:pPr algn="ctr" defTabSz="914363"/>
            <a:r>
              <a:rPr lang="en-US" sz="3751" kern="0" dirty="0">
                <a:solidFill>
                  <a:srgbClr val="FFFFFF"/>
                </a:solidFill>
              </a:rPr>
              <a:t> - ClearPass assigns Profile role</a:t>
            </a:r>
            <a:endParaRPr lang="en-US" sz="3751" kern="0" dirty="0">
              <a:solidFill>
                <a:srgbClr val="F8981E"/>
              </a:solidFill>
            </a:endParaRPr>
          </a:p>
        </p:txBody>
      </p:sp>
      <p:pic>
        <p:nvPicPr>
          <p:cNvPr id="21" name="Picture 20">
            <a:extLst>
              <a:ext uri="{FF2B5EF4-FFF2-40B4-BE49-F238E27FC236}">
                <a16:creationId xmlns:a16="http://schemas.microsoft.com/office/drawing/2014/main" id="{20D5E6D7-80FA-447E-B251-D6275E018001}"/>
              </a:ext>
            </a:extLst>
          </p:cNvPr>
          <p:cNvPicPr>
            <a:picLocks noChangeAspect="1"/>
          </p:cNvPicPr>
          <p:nvPr/>
        </p:nvPicPr>
        <p:blipFill>
          <a:blip r:embed="rId3"/>
          <a:stretch>
            <a:fillRect/>
          </a:stretch>
        </p:blipFill>
        <p:spPr>
          <a:xfrm>
            <a:off x="2537927" y="5175172"/>
            <a:ext cx="8806850" cy="1507592"/>
          </a:xfrm>
          <a:prstGeom prst="rect">
            <a:avLst/>
          </a:prstGeom>
        </p:spPr>
      </p:pic>
      <p:pic>
        <p:nvPicPr>
          <p:cNvPr id="12" name="Picture 11">
            <a:extLst>
              <a:ext uri="{FF2B5EF4-FFF2-40B4-BE49-F238E27FC236}">
                <a16:creationId xmlns:a16="http://schemas.microsoft.com/office/drawing/2014/main" id="{CBF7C22F-0A98-44C8-88E6-B94C8A577AEA}"/>
              </a:ext>
            </a:extLst>
          </p:cNvPr>
          <p:cNvPicPr>
            <a:picLocks noChangeAspect="1"/>
          </p:cNvPicPr>
          <p:nvPr/>
        </p:nvPicPr>
        <p:blipFill>
          <a:blip r:embed="rId4"/>
          <a:stretch>
            <a:fillRect/>
          </a:stretch>
        </p:blipFill>
        <p:spPr>
          <a:xfrm>
            <a:off x="6333655" y="5624142"/>
            <a:ext cx="411516" cy="304826"/>
          </a:xfrm>
          <a:prstGeom prst="rect">
            <a:avLst/>
          </a:prstGeom>
        </p:spPr>
      </p:pic>
      <p:sp>
        <p:nvSpPr>
          <p:cNvPr id="25" name="Speech Bubble: Rectangle with Corners Rounded 24">
            <a:extLst>
              <a:ext uri="{FF2B5EF4-FFF2-40B4-BE49-F238E27FC236}">
                <a16:creationId xmlns:a16="http://schemas.microsoft.com/office/drawing/2014/main" id="{D5D5D427-8AAC-4613-B7D1-FD200123000C}"/>
              </a:ext>
            </a:extLst>
          </p:cNvPr>
          <p:cNvSpPr/>
          <p:nvPr/>
        </p:nvSpPr>
        <p:spPr bwMode="auto">
          <a:xfrm>
            <a:off x="7413394" y="3838633"/>
            <a:ext cx="1415296" cy="1243491"/>
          </a:xfrm>
          <a:prstGeom prst="wedgeRoundRectCallout">
            <a:avLst>
              <a:gd name="adj1" fmla="val -101980"/>
              <a:gd name="adj2" fmla="val 9313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Assigns </a:t>
            </a:r>
            <a:r>
              <a:rPr lang="en-GB" sz="2400" dirty="0">
                <a:latin typeface="Arial" charset="0"/>
                <a:ea typeface="ＭＳ Ｐゴシック" pitchFamily="34" charset="-128"/>
              </a:rPr>
              <a:t>Profile</a:t>
            </a:r>
            <a:r>
              <a:rPr kumimoji="0" lang="en-GB" sz="2400" b="0" i="0" u="none" strike="noStrike" cap="none" normalizeH="0" baseline="0" dirty="0">
                <a:ln>
                  <a:noFill/>
                </a:ln>
                <a:solidFill>
                  <a:schemeClr val="tx1"/>
                </a:solidFill>
                <a:effectLst/>
                <a:latin typeface="Arial" charset="0"/>
                <a:ea typeface="ＭＳ Ｐゴシック" pitchFamily="34" charset="-128"/>
              </a:rPr>
              <a:t> </a:t>
            </a:r>
            <a:br>
              <a:rPr kumimoji="0" lang="en-GB" sz="2400" b="0" i="0" u="none" strike="noStrike" cap="none" normalizeH="0" baseline="0" dirty="0">
                <a:ln>
                  <a:noFill/>
                </a:ln>
                <a:solidFill>
                  <a:schemeClr val="tx1"/>
                </a:solidFill>
                <a:effectLst/>
                <a:latin typeface="Arial" charset="0"/>
                <a:ea typeface="ＭＳ Ｐゴシック" pitchFamily="34" charset="-128"/>
              </a:rPr>
            </a:br>
            <a:r>
              <a:rPr kumimoji="0" lang="en-GB" sz="2400" b="0" i="0" u="none" strike="noStrike" cap="none" normalizeH="0" baseline="0" dirty="0">
                <a:ln>
                  <a:noFill/>
                </a:ln>
                <a:solidFill>
                  <a:schemeClr val="tx1"/>
                </a:solidFill>
                <a:effectLst/>
                <a:latin typeface="Arial" charset="0"/>
                <a:ea typeface="ＭＳ Ｐゴシック" pitchFamily="34" charset="-128"/>
              </a:rPr>
              <a:t>role</a:t>
            </a:r>
          </a:p>
        </p:txBody>
      </p:sp>
      <p:pic>
        <p:nvPicPr>
          <p:cNvPr id="16" name="Picture 15">
            <a:extLst>
              <a:ext uri="{FF2B5EF4-FFF2-40B4-BE49-F238E27FC236}">
                <a16:creationId xmlns:a16="http://schemas.microsoft.com/office/drawing/2014/main" id="{922DB2B7-4683-4B10-B816-1B301FE10728}"/>
              </a:ext>
            </a:extLst>
          </p:cNvPr>
          <p:cNvPicPr>
            <a:picLocks noChangeAspect="1"/>
          </p:cNvPicPr>
          <p:nvPr/>
        </p:nvPicPr>
        <p:blipFill>
          <a:blip r:embed="rId5"/>
          <a:stretch>
            <a:fillRect/>
          </a:stretch>
        </p:blipFill>
        <p:spPr>
          <a:xfrm>
            <a:off x="459478" y="5163919"/>
            <a:ext cx="1785123" cy="1560964"/>
          </a:xfrm>
          <a:prstGeom prst="rect">
            <a:avLst/>
          </a:prstGeom>
        </p:spPr>
      </p:pic>
      <p:pic>
        <p:nvPicPr>
          <p:cNvPr id="4" name="Picture 3"/>
          <p:cNvPicPr>
            <a:picLocks noChangeAspect="1"/>
          </p:cNvPicPr>
          <p:nvPr/>
        </p:nvPicPr>
        <p:blipFill>
          <a:blip r:embed="rId6"/>
          <a:stretch>
            <a:fillRect/>
          </a:stretch>
        </p:blipFill>
        <p:spPr>
          <a:xfrm>
            <a:off x="459477" y="1227295"/>
            <a:ext cx="11303897" cy="360097"/>
          </a:xfrm>
          <a:prstGeom prst="rect">
            <a:avLst/>
          </a:prstGeom>
        </p:spPr>
      </p:pic>
      <p:sp>
        <p:nvSpPr>
          <p:cNvPr id="22" name="Rectangle: Rounded Corners 21">
            <a:extLst>
              <a:ext uri="{FF2B5EF4-FFF2-40B4-BE49-F238E27FC236}">
                <a16:creationId xmlns:a16="http://schemas.microsoft.com/office/drawing/2014/main" id="{F5D51BEA-773D-4B24-94BC-8186F4D089EE}"/>
              </a:ext>
            </a:extLst>
          </p:cNvPr>
          <p:cNvSpPr/>
          <p:nvPr/>
        </p:nvSpPr>
        <p:spPr bwMode="auto">
          <a:xfrm>
            <a:off x="980661" y="1387666"/>
            <a:ext cx="10782713" cy="199726"/>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grpSp>
        <p:nvGrpSpPr>
          <p:cNvPr id="10" name="Group 9"/>
          <p:cNvGrpSpPr/>
          <p:nvPr/>
        </p:nvGrpSpPr>
        <p:grpSpPr>
          <a:xfrm>
            <a:off x="459477" y="1743266"/>
            <a:ext cx="5199201" cy="2966245"/>
            <a:chOff x="459477" y="1743266"/>
            <a:chExt cx="4419827" cy="2521597"/>
          </a:xfrm>
        </p:grpSpPr>
        <p:pic>
          <p:nvPicPr>
            <p:cNvPr id="6" name="Picture 5"/>
            <p:cNvPicPr>
              <a:picLocks noChangeAspect="1"/>
            </p:cNvPicPr>
            <p:nvPr/>
          </p:nvPicPr>
          <p:blipFill>
            <a:blip r:embed="rId7"/>
            <a:stretch>
              <a:fillRect/>
            </a:stretch>
          </p:blipFill>
          <p:spPr>
            <a:xfrm>
              <a:off x="459477" y="1743266"/>
              <a:ext cx="4419827" cy="2368672"/>
            </a:xfrm>
            <a:prstGeom prst="rect">
              <a:avLst/>
            </a:prstGeom>
          </p:spPr>
        </p:pic>
        <p:pic>
          <p:nvPicPr>
            <p:cNvPr id="8" name="Picture 7"/>
            <p:cNvPicPr>
              <a:picLocks noChangeAspect="1"/>
            </p:cNvPicPr>
            <p:nvPr/>
          </p:nvPicPr>
          <p:blipFill>
            <a:blip r:embed="rId8"/>
            <a:stretch>
              <a:fillRect/>
            </a:stretch>
          </p:blipFill>
          <p:spPr>
            <a:xfrm>
              <a:off x="459477" y="4112455"/>
              <a:ext cx="4419827" cy="152408"/>
            </a:xfrm>
            <a:prstGeom prst="rect">
              <a:avLst/>
            </a:prstGeom>
          </p:spPr>
        </p:pic>
      </p:grpSp>
      <p:sp>
        <p:nvSpPr>
          <p:cNvPr id="3" name="Rectangle: Rounded Corners 2">
            <a:extLst>
              <a:ext uri="{FF2B5EF4-FFF2-40B4-BE49-F238E27FC236}">
                <a16:creationId xmlns:a16="http://schemas.microsoft.com/office/drawing/2014/main" id="{FCB2712D-995E-4C4D-955E-28B2C344EA7A}"/>
              </a:ext>
            </a:extLst>
          </p:cNvPr>
          <p:cNvSpPr/>
          <p:nvPr/>
        </p:nvSpPr>
        <p:spPr bwMode="auto">
          <a:xfrm>
            <a:off x="1767017" y="4328254"/>
            <a:ext cx="1479902" cy="201366"/>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sp>
        <p:nvSpPr>
          <p:cNvPr id="23" name="Rectangle 22">
            <a:extLst>
              <a:ext uri="{FF2B5EF4-FFF2-40B4-BE49-F238E27FC236}">
                <a16:creationId xmlns:a16="http://schemas.microsoft.com/office/drawing/2014/main" id="{C34AE2A0-9F45-47AF-86A8-2BB22B6E2C4D}"/>
              </a:ext>
            </a:extLst>
          </p:cNvPr>
          <p:cNvSpPr/>
          <p:nvPr/>
        </p:nvSpPr>
        <p:spPr>
          <a:xfrm>
            <a:off x="4797287" y="2247703"/>
            <a:ext cx="7286503" cy="830997"/>
          </a:xfrm>
          <a:prstGeom prst="rect">
            <a:avLst/>
          </a:prstGeom>
          <a:solidFill>
            <a:schemeClr val="tx1"/>
          </a:solidFill>
        </p:spPr>
        <p:txBody>
          <a:bodyPr wrap="square">
            <a:spAutoFit/>
          </a:bodyPr>
          <a:lstStyle/>
          <a:p>
            <a:r>
              <a:rPr lang="en-GB" sz="1200" dirty="0">
                <a:solidFill>
                  <a:schemeClr val="bg1"/>
                </a:solidFill>
                <a:latin typeface="Courier New" panose="02070309020205020404" pitchFamily="49" charset="0"/>
                <a:cs typeface="Courier New" panose="02070309020205020404" pitchFamily="49" charset="0"/>
              </a:rPr>
              <a:t>SWITCH# show port-access clients 1 </a:t>
            </a:r>
          </a:p>
          <a:p>
            <a:r>
              <a:rPr lang="en-GB" sz="1200" dirty="0">
                <a:solidFill>
                  <a:schemeClr val="bg1"/>
                </a:solidFill>
                <a:latin typeface="Courier New" panose="02070309020205020404" pitchFamily="49" charset="0"/>
                <a:cs typeface="Courier New" panose="02070309020205020404" pitchFamily="49" charset="0"/>
              </a:rPr>
              <a:t>Port Client Name  MAC Address   IP Address      User Role           Type VLAN</a:t>
            </a:r>
          </a:p>
          <a:p>
            <a:r>
              <a:rPr lang="en-GB" sz="1200" dirty="0">
                <a:solidFill>
                  <a:schemeClr val="bg1"/>
                </a:solidFill>
                <a:latin typeface="Courier New" panose="02070309020205020404" pitchFamily="49" charset="0"/>
                <a:cs typeface="Courier New" panose="02070309020205020404" pitchFamily="49" charset="0"/>
              </a:rPr>
              <a:t>---- ------------ ------------- --------------- ------------------  ---- ----</a:t>
            </a:r>
          </a:p>
          <a:p>
            <a:r>
              <a:rPr lang="en-GB" sz="1200" dirty="0">
                <a:solidFill>
                  <a:schemeClr val="bg1"/>
                </a:solidFill>
                <a:latin typeface="Courier New" panose="02070309020205020404" pitchFamily="49" charset="0"/>
                <a:cs typeface="Courier New" panose="02070309020205020404" pitchFamily="49" charset="0"/>
              </a:rPr>
              <a:t>1    98d6bb0a31f7 98d6bb-0a31f7 10.137.40.102   *</a:t>
            </a:r>
            <a:r>
              <a:rPr lang="en-GB" sz="1200" dirty="0" err="1">
                <a:solidFill>
                  <a:schemeClr val="bg1"/>
                </a:solidFill>
                <a:latin typeface="Courier New" panose="02070309020205020404" pitchFamily="49" charset="0"/>
                <a:cs typeface="Courier New" panose="02070309020205020404" pitchFamily="49" charset="0"/>
              </a:rPr>
              <a:t>DUR_Wired_Profile</a:t>
            </a:r>
            <a:r>
              <a:rPr lang="en-GB" sz="1200" dirty="0">
                <a:solidFill>
                  <a:schemeClr val="bg1"/>
                </a:solidFill>
                <a:latin typeface="Courier New" panose="02070309020205020404" pitchFamily="49" charset="0"/>
                <a:cs typeface="Courier New" panose="02070309020205020404" pitchFamily="49" charset="0"/>
              </a:rPr>
              <a:t>…  MAC   40</a:t>
            </a:r>
          </a:p>
        </p:txBody>
      </p:sp>
      <p:cxnSp>
        <p:nvCxnSpPr>
          <p:cNvPr id="7" name="Straight Arrow Connector 6">
            <a:extLst>
              <a:ext uri="{FF2B5EF4-FFF2-40B4-BE49-F238E27FC236}">
                <a16:creationId xmlns:a16="http://schemas.microsoft.com/office/drawing/2014/main" id="{91655F43-C553-4214-B748-F6010992F51C}"/>
              </a:ext>
            </a:extLst>
          </p:cNvPr>
          <p:cNvCxnSpPr>
            <a:cxnSpLocks/>
          </p:cNvCxnSpPr>
          <p:nvPr/>
        </p:nvCxnSpPr>
        <p:spPr bwMode="auto">
          <a:xfrm flipH="1">
            <a:off x="3563889" y="4623288"/>
            <a:ext cx="520483" cy="0"/>
          </a:xfrm>
          <a:prstGeom prst="straightConnector1">
            <a:avLst/>
          </a:prstGeom>
          <a:solidFill>
            <a:schemeClr val="accent1"/>
          </a:solidFill>
          <a:ln w="28575" cap="flat" cmpd="sng" algn="ctr">
            <a:solidFill>
              <a:srgbClr val="C00000"/>
            </a:solidFill>
            <a:prstDash val="solid"/>
            <a:round/>
            <a:headEnd type="none" w="med" len="med"/>
            <a:tailEnd type="triangle" w="lg" len="lg"/>
          </a:ln>
          <a:effectLst/>
        </p:spPr>
      </p:cxnSp>
      <p:sp>
        <p:nvSpPr>
          <p:cNvPr id="20" name="Speech Bubble: Rectangle with Corners Rounded 22">
            <a:extLst>
              <a:ext uri="{FF2B5EF4-FFF2-40B4-BE49-F238E27FC236}">
                <a16:creationId xmlns:a16="http://schemas.microsoft.com/office/drawing/2014/main" id="{B3E15FCC-B0FA-42BB-B2A3-E936480F5EA3}"/>
              </a:ext>
            </a:extLst>
          </p:cNvPr>
          <p:cNvSpPr/>
          <p:nvPr/>
        </p:nvSpPr>
        <p:spPr bwMode="auto">
          <a:xfrm>
            <a:off x="9002690" y="3495909"/>
            <a:ext cx="2513450" cy="1123960"/>
          </a:xfrm>
          <a:prstGeom prst="wedgeRoundRectCallout">
            <a:avLst>
              <a:gd name="adj1" fmla="val 12567"/>
              <a:gd name="adj2" fmla="val -9752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Includes web-redirect</a:t>
            </a:r>
            <a:r>
              <a:rPr kumimoji="0" lang="en-GB" sz="2000" b="0" i="0" u="none" strike="noStrike" cap="none" normalizeH="0" dirty="0">
                <a:ln>
                  <a:noFill/>
                </a:ln>
                <a:solidFill>
                  <a:schemeClr val="tx1"/>
                </a:solidFill>
                <a:effectLst/>
                <a:latin typeface="Arial" charset="0"/>
                <a:ea typeface="ＭＳ Ｐゴシック" pitchFamily="34" charset="-128"/>
              </a:rPr>
              <a:t> for HTTP/S</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t</a:t>
            </a:r>
            <a:r>
              <a:rPr lang="en-GB" sz="2000" baseline="0" dirty="0">
                <a:latin typeface="Arial" charset="0"/>
                <a:ea typeface="ＭＳ Ｐゴシック" pitchFamily="34" charset="-128"/>
              </a:rPr>
              <a:t>o ClearPass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99089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25"/>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50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3" grpId="0" animBg="1"/>
      <p:bldP spid="23" grpId="0" animBg="1"/>
      <p:bldP spid="2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13019" y="4761800"/>
            <a:ext cx="6502873" cy="1457872"/>
          </a:xfrm>
          <a:prstGeom prst="rect">
            <a:avLst/>
          </a:prstGeom>
        </p:spPr>
      </p:pic>
      <p:pic>
        <p:nvPicPr>
          <p:cNvPr id="3" name="Picture 2"/>
          <p:cNvPicPr>
            <a:picLocks noChangeAspect="1"/>
          </p:cNvPicPr>
          <p:nvPr/>
        </p:nvPicPr>
        <p:blipFill>
          <a:blip r:embed="rId4"/>
          <a:stretch>
            <a:fillRect/>
          </a:stretch>
        </p:blipFill>
        <p:spPr>
          <a:xfrm>
            <a:off x="2912879" y="1399432"/>
            <a:ext cx="5703155" cy="2615977"/>
          </a:xfrm>
          <a:prstGeom prst="rect">
            <a:avLst/>
          </a:prstGeom>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167951" y="114670"/>
            <a:ext cx="1184987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Step2: ClearPass receives device’s DHCP Request </a:t>
            </a:r>
            <a:br>
              <a:rPr lang="en-US" sz="3751" kern="0" dirty="0">
                <a:solidFill>
                  <a:srgbClr val="FFFFFF"/>
                </a:solidFill>
              </a:rPr>
            </a:br>
            <a:r>
              <a:rPr lang="en-US" sz="3751" kern="0" dirty="0">
                <a:solidFill>
                  <a:srgbClr val="FFFFFF"/>
                </a:solidFill>
              </a:rPr>
              <a:t>- Profiles device</a:t>
            </a:r>
          </a:p>
        </p:txBody>
      </p:sp>
      <p:sp>
        <p:nvSpPr>
          <p:cNvPr id="14" name="Speech Bubble: Rectangle with Corners Rounded 13">
            <a:extLst>
              <a:ext uri="{FF2B5EF4-FFF2-40B4-BE49-F238E27FC236}">
                <a16:creationId xmlns:a16="http://schemas.microsoft.com/office/drawing/2014/main" id="{3ED5C94C-8AE7-4909-8F81-55101E8B814E}"/>
              </a:ext>
            </a:extLst>
          </p:cNvPr>
          <p:cNvSpPr/>
          <p:nvPr/>
        </p:nvSpPr>
        <p:spPr bwMode="auto">
          <a:xfrm>
            <a:off x="8902951" y="1581268"/>
            <a:ext cx="1656051" cy="1030870"/>
          </a:xfrm>
          <a:prstGeom prst="wedgeRoundRectCallout">
            <a:avLst>
              <a:gd name="adj1" fmla="val -77683"/>
              <a:gd name="adj2" fmla="val 3918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Device category  profiled</a:t>
            </a:r>
          </a:p>
        </p:txBody>
      </p:sp>
      <p:sp>
        <p:nvSpPr>
          <p:cNvPr id="19" name="Speech Bubble: Rectangle with Corners Rounded 18">
            <a:extLst>
              <a:ext uri="{FF2B5EF4-FFF2-40B4-BE49-F238E27FC236}">
                <a16:creationId xmlns:a16="http://schemas.microsoft.com/office/drawing/2014/main" id="{6E636538-F4A1-4F0E-9286-18553680C353}"/>
              </a:ext>
            </a:extLst>
          </p:cNvPr>
          <p:cNvSpPr/>
          <p:nvPr/>
        </p:nvSpPr>
        <p:spPr bwMode="auto">
          <a:xfrm>
            <a:off x="9376770" y="4604174"/>
            <a:ext cx="1834569" cy="776209"/>
          </a:xfrm>
          <a:prstGeom prst="wedgeRoundRectCallout">
            <a:avLst>
              <a:gd name="adj1" fmla="val -96970"/>
              <a:gd name="adj2" fmla="val 5709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DHCP fingerprint</a:t>
            </a:r>
          </a:p>
        </p:txBody>
      </p:sp>
      <p:sp>
        <p:nvSpPr>
          <p:cNvPr id="9" name="Speech Bubble: Rectangle with Corners Rounded 18">
            <a:extLst>
              <a:ext uri="{FF2B5EF4-FFF2-40B4-BE49-F238E27FC236}">
                <a16:creationId xmlns:a16="http://schemas.microsoft.com/office/drawing/2014/main" id="{6E636538-F4A1-4F0E-9286-18553680C353}"/>
              </a:ext>
            </a:extLst>
          </p:cNvPr>
          <p:cNvSpPr/>
          <p:nvPr/>
        </p:nvSpPr>
        <p:spPr bwMode="auto">
          <a:xfrm>
            <a:off x="9376770" y="5490736"/>
            <a:ext cx="1834569" cy="776209"/>
          </a:xfrm>
          <a:prstGeom prst="wedgeRoundRectCallout">
            <a:avLst>
              <a:gd name="adj1" fmla="val -74564"/>
              <a:gd name="adj2" fmla="val -436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HTTP/HTTPS</a:t>
            </a:r>
            <a:r>
              <a:rPr kumimoji="0" lang="en-GB" sz="2000" b="0" i="0" u="none" strike="noStrike" cap="none" normalizeH="0" baseline="0" dirty="0">
                <a:ln>
                  <a:noFill/>
                </a:ln>
                <a:solidFill>
                  <a:schemeClr val="tx1"/>
                </a:solidFill>
                <a:effectLst/>
                <a:latin typeface="Arial" charset="0"/>
                <a:ea typeface="ＭＳ Ｐゴシック" pitchFamily="34" charset="-128"/>
              </a:rPr>
              <a:t> fingerprint</a:t>
            </a:r>
          </a:p>
        </p:txBody>
      </p:sp>
    </p:spTree>
    <p:extLst>
      <p:ext uri="{BB962C8B-B14F-4D97-AF65-F5344CB8AC3E}">
        <p14:creationId xmlns:p14="http://schemas.microsoft.com/office/powerpoint/2010/main" val="35672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26802" y="1434036"/>
            <a:ext cx="6768638" cy="3295002"/>
            <a:chOff x="3917838" y="2289448"/>
            <a:chExt cx="4356324" cy="2120677"/>
          </a:xfrm>
        </p:grpSpPr>
        <p:pic>
          <p:nvPicPr>
            <p:cNvPr id="4" name="Picture 3"/>
            <p:cNvPicPr>
              <a:picLocks noChangeAspect="1"/>
            </p:cNvPicPr>
            <p:nvPr/>
          </p:nvPicPr>
          <p:blipFill>
            <a:blip r:embed="rId3"/>
            <a:stretch>
              <a:fillRect/>
            </a:stretch>
          </p:blipFill>
          <p:spPr>
            <a:xfrm>
              <a:off x="3917838" y="2447874"/>
              <a:ext cx="4356324" cy="1962251"/>
            </a:xfrm>
            <a:prstGeom prst="rect">
              <a:avLst/>
            </a:prstGeom>
          </p:spPr>
        </p:pic>
        <p:pic>
          <p:nvPicPr>
            <p:cNvPr id="5" name="Picture 4"/>
            <p:cNvPicPr>
              <a:picLocks noChangeAspect="1"/>
            </p:cNvPicPr>
            <p:nvPr/>
          </p:nvPicPr>
          <p:blipFill>
            <a:blip r:embed="rId4"/>
            <a:stretch>
              <a:fillRect/>
            </a:stretch>
          </p:blipFill>
          <p:spPr>
            <a:xfrm>
              <a:off x="3917838" y="2289448"/>
              <a:ext cx="4356324" cy="158758"/>
            </a:xfrm>
            <a:prstGeom prst="rect">
              <a:avLst/>
            </a:prstGeom>
          </p:spPr>
        </p:pic>
      </p:grpSp>
      <p:sp>
        <p:nvSpPr>
          <p:cNvPr id="2" name="Title 3">
            <a:extLst>
              <a:ext uri="{FF2B5EF4-FFF2-40B4-BE49-F238E27FC236}">
                <a16:creationId xmlns:a16="http://schemas.microsoft.com/office/drawing/2014/main" id="{2F59B9F8-9460-0E40-B256-6646327F29DA}"/>
              </a:ext>
            </a:extLst>
          </p:cNvPr>
          <p:cNvSpPr txBox="1">
            <a:spLocks/>
          </p:cNvSpPr>
          <p:nvPr/>
        </p:nvSpPr>
        <p:spPr>
          <a:xfrm>
            <a:off x="167951" y="114670"/>
            <a:ext cx="1184987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Step3: Device category change</a:t>
            </a:r>
            <a:br>
              <a:rPr lang="en-US" sz="3751" kern="0" dirty="0">
                <a:solidFill>
                  <a:srgbClr val="FFFFFF"/>
                </a:solidFill>
              </a:rPr>
            </a:br>
            <a:r>
              <a:rPr lang="en-US" sz="3751" kern="0" dirty="0">
                <a:solidFill>
                  <a:srgbClr val="FFFFFF"/>
                </a:solidFill>
              </a:rPr>
              <a:t>- ClearPass Forces Re-Authentication</a:t>
            </a:r>
          </a:p>
        </p:txBody>
      </p:sp>
      <p:pic>
        <p:nvPicPr>
          <p:cNvPr id="8" name="Picture 7">
            <a:extLst>
              <a:ext uri="{FF2B5EF4-FFF2-40B4-BE49-F238E27FC236}">
                <a16:creationId xmlns:a16="http://schemas.microsoft.com/office/drawing/2014/main" id="{F8276007-1572-4DDC-BF11-2F5184EAD5E8}"/>
              </a:ext>
            </a:extLst>
          </p:cNvPr>
          <p:cNvPicPr>
            <a:picLocks noChangeAspect="1"/>
          </p:cNvPicPr>
          <p:nvPr/>
        </p:nvPicPr>
        <p:blipFill>
          <a:blip r:embed="rId5"/>
          <a:stretch>
            <a:fillRect/>
          </a:stretch>
        </p:blipFill>
        <p:spPr>
          <a:xfrm>
            <a:off x="2537927" y="5175172"/>
            <a:ext cx="8806850" cy="1507592"/>
          </a:xfrm>
          <a:prstGeom prst="rect">
            <a:avLst/>
          </a:prstGeom>
        </p:spPr>
      </p:pic>
      <p:sp>
        <p:nvSpPr>
          <p:cNvPr id="22" name="Speech Bubble: Rectangle with Corners Rounded 21">
            <a:extLst>
              <a:ext uri="{FF2B5EF4-FFF2-40B4-BE49-F238E27FC236}">
                <a16:creationId xmlns:a16="http://schemas.microsoft.com/office/drawing/2014/main" id="{81FEA49A-8FE1-4002-BA01-48EF5C94D0B5}"/>
              </a:ext>
            </a:extLst>
          </p:cNvPr>
          <p:cNvSpPr/>
          <p:nvPr/>
        </p:nvSpPr>
        <p:spPr bwMode="auto">
          <a:xfrm>
            <a:off x="7077402" y="3825551"/>
            <a:ext cx="1656051" cy="1106032"/>
          </a:xfrm>
          <a:prstGeom prst="wedgeRoundRectCallout">
            <a:avLst>
              <a:gd name="adj1" fmla="val -76336"/>
              <a:gd name="adj2" fmla="val 11485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Port disconnects for 12s</a:t>
            </a:r>
          </a:p>
        </p:txBody>
      </p:sp>
      <p:sp>
        <p:nvSpPr>
          <p:cNvPr id="7" name="Speech Bubble: Rectangle with Corners Rounded 6">
            <a:extLst>
              <a:ext uri="{FF2B5EF4-FFF2-40B4-BE49-F238E27FC236}">
                <a16:creationId xmlns:a16="http://schemas.microsoft.com/office/drawing/2014/main" id="{E8956007-5D16-4CD1-A88D-3290736A5999}"/>
              </a:ext>
            </a:extLst>
          </p:cNvPr>
          <p:cNvSpPr/>
          <p:nvPr/>
        </p:nvSpPr>
        <p:spPr bwMode="auto">
          <a:xfrm>
            <a:off x="7817885" y="1870573"/>
            <a:ext cx="1656051" cy="765110"/>
          </a:xfrm>
          <a:prstGeom prst="wedgeRoundRectCallout">
            <a:avLst>
              <a:gd name="adj1" fmla="val -46585"/>
              <a:gd name="adj2" fmla="val 787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Forces port bounce</a:t>
            </a:r>
          </a:p>
        </p:txBody>
      </p:sp>
      <p:pic>
        <p:nvPicPr>
          <p:cNvPr id="10" name="Picture 9">
            <a:extLst>
              <a:ext uri="{FF2B5EF4-FFF2-40B4-BE49-F238E27FC236}">
                <a16:creationId xmlns:a16="http://schemas.microsoft.com/office/drawing/2014/main" id="{973BDA47-439A-4AB8-B5A8-1E76F4103B3D}"/>
              </a:ext>
            </a:extLst>
          </p:cNvPr>
          <p:cNvPicPr>
            <a:picLocks noChangeAspect="1"/>
          </p:cNvPicPr>
          <p:nvPr/>
        </p:nvPicPr>
        <p:blipFill>
          <a:blip r:embed="rId6"/>
          <a:stretch>
            <a:fillRect/>
          </a:stretch>
        </p:blipFill>
        <p:spPr>
          <a:xfrm>
            <a:off x="6333655" y="5624142"/>
            <a:ext cx="411516" cy="304826"/>
          </a:xfrm>
          <a:prstGeom prst="rect">
            <a:avLst/>
          </a:prstGeom>
        </p:spPr>
      </p:pic>
      <p:pic>
        <p:nvPicPr>
          <p:cNvPr id="11" name="Picture 10">
            <a:extLst>
              <a:ext uri="{FF2B5EF4-FFF2-40B4-BE49-F238E27FC236}">
                <a16:creationId xmlns:a16="http://schemas.microsoft.com/office/drawing/2014/main" id="{70FC9C45-DDAA-4B9D-AAB1-96EE8149C608}"/>
              </a:ext>
            </a:extLst>
          </p:cNvPr>
          <p:cNvPicPr>
            <a:picLocks noChangeAspect="1"/>
          </p:cNvPicPr>
          <p:nvPr/>
        </p:nvPicPr>
        <p:blipFill>
          <a:blip r:embed="rId7"/>
          <a:stretch>
            <a:fillRect/>
          </a:stretch>
        </p:blipFill>
        <p:spPr>
          <a:xfrm>
            <a:off x="459478" y="5163919"/>
            <a:ext cx="1785123" cy="1560964"/>
          </a:xfrm>
          <a:prstGeom prst="rect">
            <a:avLst/>
          </a:prstGeom>
        </p:spPr>
      </p:pic>
      <p:sp>
        <p:nvSpPr>
          <p:cNvPr id="12" name="Speech Bubble: Rectangle with Corners Rounded 11">
            <a:extLst>
              <a:ext uri="{FF2B5EF4-FFF2-40B4-BE49-F238E27FC236}">
                <a16:creationId xmlns:a16="http://schemas.microsoft.com/office/drawing/2014/main" id="{2B3672FF-0ED0-428E-A8B3-3903258D0AD5}"/>
              </a:ext>
            </a:extLst>
          </p:cNvPr>
          <p:cNvSpPr/>
          <p:nvPr/>
        </p:nvSpPr>
        <p:spPr bwMode="auto">
          <a:xfrm>
            <a:off x="8908062" y="3825551"/>
            <a:ext cx="1656051" cy="1106032"/>
          </a:xfrm>
          <a:prstGeom prst="wedgeRoundRectCallout">
            <a:avLst>
              <a:gd name="adj1" fmla="val -69989"/>
              <a:gd name="adj2" fmla="val -2673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Device forgets IP address</a:t>
            </a:r>
          </a:p>
        </p:txBody>
      </p:sp>
    </p:spTree>
    <p:extLst>
      <p:ext uri="{BB962C8B-B14F-4D97-AF65-F5344CB8AC3E}">
        <p14:creationId xmlns:p14="http://schemas.microsoft.com/office/powerpoint/2010/main" val="199933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xit" presetSubtype="0" fill="hold" nodeType="afterEffect">
                                  <p:stCondLst>
                                    <p:cond delay="500"/>
                                  </p:stCondLst>
                                  <p:childTnLst>
                                    <p:set>
                                      <p:cBhvr>
                                        <p:cTn id="9" dur="1" fill="hold">
                                          <p:stCondLst>
                                            <p:cond delay="0"/>
                                          </p:stCondLst>
                                        </p:cTn>
                                        <p:tgtEl>
                                          <p:spTgt spid="10"/>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1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34825" y="1976230"/>
            <a:ext cx="5121762" cy="3012378"/>
            <a:chOff x="534825" y="1976230"/>
            <a:chExt cx="4426177" cy="2603268"/>
          </a:xfrm>
        </p:grpSpPr>
        <p:pic>
          <p:nvPicPr>
            <p:cNvPr id="6" name="Picture 5"/>
            <p:cNvPicPr>
              <a:picLocks noChangeAspect="1"/>
            </p:cNvPicPr>
            <p:nvPr/>
          </p:nvPicPr>
          <p:blipFill>
            <a:blip r:embed="rId3"/>
            <a:stretch>
              <a:fillRect/>
            </a:stretch>
          </p:blipFill>
          <p:spPr>
            <a:xfrm>
              <a:off x="534825" y="1976230"/>
              <a:ext cx="4426177" cy="2375022"/>
            </a:xfrm>
            <a:prstGeom prst="rect">
              <a:avLst/>
            </a:prstGeom>
          </p:spPr>
        </p:pic>
        <p:pic>
          <p:nvPicPr>
            <p:cNvPr id="7" name="Picture 6"/>
            <p:cNvPicPr>
              <a:picLocks noChangeAspect="1"/>
            </p:cNvPicPr>
            <p:nvPr/>
          </p:nvPicPr>
          <p:blipFill>
            <a:blip r:embed="rId4"/>
            <a:stretch>
              <a:fillRect/>
            </a:stretch>
          </p:blipFill>
          <p:spPr>
            <a:xfrm>
              <a:off x="534825" y="4319135"/>
              <a:ext cx="4419827" cy="260363"/>
            </a:xfrm>
            <a:prstGeom prst="rect">
              <a:avLst/>
            </a:prstGeom>
          </p:spPr>
        </p:pic>
      </p:grpSp>
      <p:pic>
        <p:nvPicPr>
          <p:cNvPr id="5" name="Picture 4"/>
          <p:cNvPicPr>
            <a:picLocks noChangeAspect="1"/>
          </p:cNvPicPr>
          <p:nvPr/>
        </p:nvPicPr>
        <p:blipFill>
          <a:blip r:embed="rId5"/>
          <a:stretch>
            <a:fillRect/>
          </a:stretch>
        </p:blipFill>
        <p:spPr>
          <a:xfrm>
            <a:off x="534825" y="1397539"/>
            <a:ext cx="11049285" cy="421193"/>
          </a:xfrm>
          <a:prstGeom prst="rect">
            <a:avLst/>
          </a:prstGeom>
        </p:spPr>
      </p:pic>
      <p:pic>
        <p:nvPicPr>
          <p:cNvPr id="24" name="Picture 23">
            <a:extLst>
              <a:ext uri="{FF2B5EF4-FFF2-40B4-BE49-F238E27FC236}">
                <a16:creationId xmlns:a16="http://schemas.microsoft.com/office/drawing/2014/main" id="{F6679DEA-66B7-4FE0-8242-9A3290A37C0F}"/>
              </a:ext>
            </a:extLst>
          </p:cNvPr>
          <p:cNvPicPr>
            <a:picLocks noChangeAspect="1"/>
          </p:cNvPicPr>
          <p:nvPr/>
        </p:nvPicPr>
        <p:blipFill>
          <a:blip r:embed="rId6"/>
          <a:stretch>
            <a:fillRect/>
          </a:stretch>
        </p:blipFill>
        <p:spPr>
          <a:xfrm>
            <a:off x="2537927" y="5175172"/>
            <a:ext cx="8806850" cy="1507592"/>
          </a:xfrm>
          <a:prstGeom prst="rect">
            <a:avLst/>
          </a:prstGeom>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428625" y="129804"/>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Step4: Unknown &amp; Profiled Device Connects</a:t>
            </a:r>
          </a:p>
          <a:p>
            <a:pPr algn="ctr" defTabSz="914363"/>
            <a:r>
              <a:rPr lang="en-US" sz="3751" kern="0" dirty="0">
                <a:solidFill>
                  <a:srgbClr val="FFFFFF"/>
                </a:solidFill>
              </a:rPr>
              <a:t>- ClearPass assigns Blocked Role</a:t>
            </a:r>
            <a:endParaRPr lang="en-US" sz="3751" kern="0" dirty="0">
              <a:solidFill>
                <a:srgbClr val="F8981E"/>
              </a:solidFill>
            </a:endParaRPr>
          </a:p>
        </p:txBody>
      </p:sp>
      <p:sp>
        <p:nvSpPr>
          <p:cNvPr id="10" name="Speech Bubble: Rectangle with Corners Rounded 9">
            <a:extLst>
              <a:ext uri="{FF2B5EF4-FFF2-40B4-BE49-F238E27FC236}">
                <a16:creationId xmlns:a16="http://schemas.microsoft.com/office/drawing/2014/main" id="{EB85C92A-1D9E-4C61-8CF9-C2E87865C61F}"/>
              </a:ext>
            </a:extLst>
          </p:cNvPr>
          <p:cNvSpPr/>
          <p:nvPr/>
        </p:nvSpPr>
        <p:spPr bwMode="auto">
          <a:xfrm>
            <a:off x="3617727" y="2226063"/>
            <a:ext cx="1073542" cy="411437"/>
          </a:xfrm>
          <a:prstGeom prst="wedgeRoundRectCallout">
            <a:avLst>
              <a:gd name="adj1" fmla="val -25108"/>
              <a:gd name="adj2" fmla="val 8089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profiled</a:t>
            </a:r>
          </a:p>
        </p:txBody>
      </p:sp>
      <p:sp>
        <p:nvSpPr>
          <p:cNvPr id="16" name="Speech Bubble: Rectangle with Corners Rounded 15">
            <a:extLst>
              <a:ext uri="{FF2B5EF4-FFF2-40B4-BE49-F238E27FC236}">
                <a16:creationId xmlns:a16="http://schemas.microsoft.com/office/drawing/2014/main" id="{9DB42DF0-2AF2-45C0-A1AC-9C6D332D86D2}"/>
              </a:ext>
            </a:extLst>
          </p:cNvPr>
          <p:cNvSpPr/>
          <p:nvPr/>
        </p:nvSpPr>
        <p:spPr bwMode="auto">
          <a:xfrm>
            <a:off x="6713415" y="4235758"/>
            <a:ext cx="1818265" cy="752850"/>
          </a:xfrm>
          <a:prstGeom prst="wedgeRoundRectCallout">
            <a:avLst>
              <a:gd name="adj1" fmla="val -52625"/>
              <a:gd name="adj2" fmla="val 1384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Assigns </a:t>
            </a:r>
            <a:r>
              <a:rPr lang="en-GB" sz="2000" dirty="0">
                <a:latin typeface="Arial" charset="0"/>
                <a:ea typeface="ＭＳ Ｐゴシック" pitchFamily="34" charset="-128"/>
              </a:rPr>
              <a:t>Unknown</a:t>
            </a:r>
            <a:r>
              <a:rPr kumimoji="0" lang="en-GB" sz="2000" b="0" i="0" u="none" strike="noStrike" cap="none" normalizeH="0" baseline="0" dirty="0">
                <a:ln>
                  <a:noFill/>
                </a:ln>
                <a:solidFill>
                  <a:schemeClr val="tx1"/>
                </a:solidFill>
                <a:effectLst/>
                <a:latin typeface="Arial" charset="0"/>
                <a:ea typeface="ＭＳ Ｐゴシック" pitchFamily="34" charset="-128"/>
              </a:rPr>
              <a:t> role</a:t>
            </a:r>
          </a:p>
        </p:txBody>
      </p:sp>
      <p:sp>
        <p:nvSpPr>
          <p:cNvPr id="18" name="Rectangle: Rounded Corners 17">
            <a:extLst>
              <a:ext uri="{FF2B5EF4-FFF2-40B4-BE49-F238E27FC236}">
                <a16:creationId xmlns:a16="http://schemas.microsoft.com/office/drawing/2014/main" id="{725AEFDB-D7E0-4D90-825B-0EE377ED04B5}"/>
              </a:ext>
            </a:extLst>
          </p:cNvPr>
          <p:cNvSpPr/>
          <p:nvPr/>
        </p:nvSpPr>
        <p:spPr bwMode="auto">
          <a:xfrm>
            <a:off x="1789043" y="4548484"/>
            <a:ext cx="2738020" cy="152096"/>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pic>
        <p:nvPicPr>
          <p:cNvPr id="19" name="Picture 18">
            <a:extLst>
              <a:ext uri="{FF2B5EF4-FFF2-40B4-BE49-F238E27FC236}">
                <a16:creationId xmlns:a16="http://schemas.microsoft.com/office/drawing/2014/main" id="{61F95846-B279-4D41-B7CB-38FBBB1A3D8B}"/>
              </a:ext>
            </a:extLst>
          </p:cNvPr>
          <p:cNvPicPr>
            <a:picLocks noChangeAspect="1"/>
          </p:cNvPicPr>
          <p:nvPr/>
        </p:nvPicPr>
        <p:blipFill>
          <a:blip r:embed="rId7"/>
          <a:stretch>
            <a:fillRect/>
          </a:stretch>
        </p:blipFill>
        <p:spPr>
          <a:xfrm>
            <a:off x="459478" y="5163919"/>
            <a:ext cx="1785123" cy="1560964"/>
          </a:xfrm>
          <a:prstGeom prst="rect">
            <a:avLst/>
          </a:prstGeom>
        </p:spPr>
      </p:pic>
      <p:pic>
        <p:nvPicPr>
          <p:cNvPr id="12" name="Picture 11">
            <a:extLst>
              <a:ext uri="{FF2B5EF4-FFF2-40B4-BE49-F238E27FC236}">
                <a16:creationId xmlns:a16="http://schemas.microsoft.com/office/drawing/2014/main" id="{CC1CE4AF-D986-4198-ACE5-846AABA14CF5}"/>
              </a:ext>
            </a:extLst>
          </p:cNvPr>
          <p:cNvPicPr>
            <a:picLocks noChangeAspect="1"/>
          </p:cNvPicPr>
          <p:nvPr/>
        </p:nvPicPr>
        <p:blipFill>
          <a:blip r:embed="rId8"/>
          <a:stretch>
            <a:fillRect/>
          </a:stretch>
        </p:blipFill>
        <p:spPr>
          <a:xfrm>
            <a:off x="6328659" y="5656840"/>
            <a:ext cx="427336" cy="270994"/>
          </a:xfrm>
          <a:prstGeom prst="rect">
            <a:avLst/>
          </a:prstGeom>
        </p:spPr>
      </p:pic>
      <p:cxnSp>
        <p:nvCxnSpPr>
          <p:cNvPr id="25" name="Straight Arrow Connector 24">
            <a:extLst>
              <a:ext uri="{FF2B5EF4-FFF2-40B4-BE49-F238E27FC236}">
                <a16:creationId xmlns:a16="http://schemas.microsoft.com/office/drawing/2014/main" id="{AEE43DDD-4B3C-46C8-87B3-6B1745F64A05}"/>
              </a:ext>
            </a:extLst>
          </p:cNvPr>
          <p:cNvCxnSpPr>
            <a:cxnSpLocks/>
          </p:cNvCxnSpPr>
          <p:nvPr/>
        </p:nvCxnSpPr>
        <p:spPr bwMode="auto">
          <a:xfrm flipH="1">
            <a:off x="4802088" y="4805361"/>
            <a:ext cx="520483" cy="0"/>
          </a:xfrm>
          <a:prstGeom prst="straightConnector1">
            <a:avLst/>
          </a:prstGeom>
          <a:solidFill>
            <a:schemeClr val="accent1"/>
          </a:solidFill>
          <a:ln w="28575" cap="flat" cmpd="sng" algn="ctr">
            <a:solidFill>
              <a:srgbClr val="C00000"/>
            </a:solidFill>
            <a:prstDash val="solid"/>
            <a:round/>
            <a:headEnd type="none" w="med" len="med"/>
            <a:tailEnd type="triangle" w="lg" len="lg"/>
          </a:ln>
          <a:effectLst/>
        </p:spPr>
      </p:cxnSp>
      <p:sp>
        <p:nvSpPr>
          <p:cNvPr id="26" name="Rectangle: Rounded Corners 25">
            <a:extLst>
              <a:ext uri="{FF2B5EF4-FFF2-40B4-BE49-F238E27FC236}">
                <a16:creationId xmlns:a16="http://schemas.microsoft.com/office/drawing/2014/main" id="{EF899DD9-F4EB-4FFD-A604-CEFA91723804}"/>
              </a:ext>
            </a:extLst>
          </p:cNvPr>
          <p:cNvSpPr/>
          <p:nvPr/>
        </p:nvSpPr>
        <p:spPr bwMode="auto">
          <a:xfrm>
            <a:off x="940904" y="1365609"/>
            <a:ext cx="10636288" cy="453123"/>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sp>
        <p:nvSpPr>
          <p:cNvPr id="27" name="Rectangle 26">
            <a:extLst>
              <a:ext uri="{FF2B5EF4-FFF2-40B4-BE49-F238E27FC236}">
                <a16:creationId xmlns:a16="http://schemas.microsoft.com/office/drawing/2014/main" id="{C34AE2A0-9F45-47AF-86A8-2BB22B6E2C4D}"/>
              </a:ext>
            </a:extLst>
          </p:cNvPr>
          <p:cNvSpPr/>
          <p:nvPr/>
        </p:nvSpPr>
        <p:spPr>
          <a:xfrm>
            <a:off x="4685389" y="2933008"/>
            <a:ext cx="7286503" cy="830997"/>
          </a:xfrm>
          <a:prstGeom prst="rect">
            <a:avLst/>
          </a:prstGeom>
          <a:solidFill>
            <a:schemeClr val="tx1"/>
          </a:solidFill>
        </p:spPr>
        <p:txBody>
          <a:bodyPr wrap="square">
            <a:spAutoFit/>
          </a:bodyPr>
          <a:lstStyle/>
          <a:p>
            <a:r>
              <a:rPr lang="en-GB" sz="1200" dirty="0">
                <a:solidFill>
                  <a:schemeClr val="bg1"/>
                </a:solidFill>
                <a:latin typeface="Courier New" panose="02070309020205020404" pitchFamily="49" charset="0"/>
                <a:cs typeface="Courier New" panose="02070309020205020404" pitchFamily="49" charset="0"/>
              </a:rPr>
              <a:t>SWITCH# show port-access clients 1 </a:t>
            </a:r>
          </a:p>
          <a:p>
            <a:r>
              <a:rPr lang="en-GB" sz="1200" dirty="0">
                <a:solidFill>
                  <a:schemeClr val="bg1"/>
                </a:solidFill>
                <a:latin typeface="Courier New" panose="02070309020205020404" pitchFamily="49" charset="0"/>
                <a:cs typeface="Courier New" panose="02070309020205020404" pitchFamily="49" charset="0"/>
              </a:rPr>
              <a:t>Port Client Name  MAC Address   IP Address      User Role           Type VLAN</a:t>
            </a:r>
          </a:p>
          <a:p>
            <a:r>
              <a:rPr lang="en-GB" sz="1200" dirty="0">
                <a:solidFill>
                  <a:schemeClr val="bg1"/>
                </a:solidFill>
                <a:latin typeface="Courier New" panose="02070309020205020404" pitchFamily="49" charset="0"/>
                <a:cs typeface="Courier New" panose="02070309020205020404" pitchFamily="49" charset="0"/>
              </a:rPr>
              <a:t>---- ------------ ------------- --------------- ------------------  ---- ----</a:t>
            </a:r>
          </a:p>
          <a:p>
            <a:r>
              <a:rPr lang="en-GB" sz="1200" dirty="0">
                <a:solidFill>
                  <a:schemeClr val="bg1"/>
                </a:solidFill>
                <a:latin typeface="Courier New" panose="02070309020205020404" pitchFamily="49" charset="0"/>
                <a:cs typeface="Courier New" panose="02070309020205020404" pitchFamily="49" charset="0"/>
              </a:rPr>
              <a:t>1    98d6bb0a31f7 98d6bb-0a31f7 10.137.40.102   *</a:t>
            </a:r>
            <a:r>
              <a:rPr lang="en-GB" sz="1200" dirty="0" err="1">
                <a:solidFill>
                  <a:schemeClr val="bg1"/>
                </a:solidFill>
                <a:latin typeface="Courier New" panose="02070309020205020404" pitchFamily="49" charset="0"/>
                <a:cs typeface="Courier New" panose="02070309020205020404" pitchFamily="49" charset="0"/>
              </a:rPr>
              <a:t>DUR_Wired_Unknown</a:t>
            </a:r>
            <a:r>
              <a:rPr lang="en-GB" sz="1200" dirty="0">
                <a:solidFill>
                  <a:schemeClr val="bg1"/>
                </a:solidFill>
                <a:latin typeface="Courier New" panose="02070309020205020404" pitchFamily="49" charset="0"/>
                <a:cs typeface="Courier New" panose="02070309020205020404" pitchFamily="49" charset="0"/>
              </a:rPr>
              <a:t>… MAC    40</a:t>
            </a:r>
          </a:p>
        </p:txBody>
      </p:sp>
      <p:sp>
        <p:nvSpPr>
          <p:cNvPr id="23" name="Speech Bubble: Rectangle with Corners Rounded 22">
            <a:extLst>
              <a:ext uri="{FF2B5EF4-FFF2-40B4-BE49-F238E27FC236}">
                <a16:creationId xmlns:a16="http://schemas.microsoft.com/office/drawing/2014/main" id="{B3E15FCC-B0FA-42BB-B2A3-E936480F5EA3}"/>
              </a:ext>
            </a:extLst>
          </p:cNvPr>
          <p:cNvSpPr/>
          <p:nvPr/>
        </p:nvSpPr>
        <p:spPr bwMode="auto">
          <a:xfrm>
            <a:off x="8770776" y="2096090"/>
            <a:ext cx="1931741" cy="712424"/>
          </a:xfrm>
          <a:prstGeom prst="wedgeRoundRectCallout">
            <a:avLst>
              <a:gd name="adj1" fmla="val 12567"/>
              <a:gd name="adj2" fmla="val -9752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Email security team</a:t>
            </a:r>
          </a:p>
        </p:txBody>
      </p:sp>
      <p:sp>
        <p:nvSpPr>
          <p:cNvPr id="22" name="Speech Bubble: Rectangle with Corners Rounded 22">
            <a:extLst>
              <a:ext uri="{FF2B5EF4-FFF2-40B4-BE49-F238E27FC236}">
                <a16:creationId xmlns:a16="http://schemas.microsoft.com/office/drawing/2014/main" id="{B3E15FCC-B0FA-42BB-B2A3-E936480F5EA3}"/>
              </a:ext>
            </a:extLst>
          </p:cNvPr>
          <p:cNvSpPr/>
          <p:nvPr/>
        </p:nvSpPr>
        <p:spPr bwMode="auto">
          <a:xfrm>
            <a:off x="8831327" y="3922790"/>
            <a:ext cx="2513450" cy="1123960"/>
          </a:xfrm>
          <a:prstGeom prst="wedgeRoundRectCallout">
            <a:avLst>
              <a:gd name="adj1" fmla="val 13094"/>
              <a:gd name="adj2" fmla="val -6922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Includes web-redirect</a:t>
            </a:r>
            <a:r>
              <a:rPr kumimoji="0" lang="en-GB" sz="2000" b="0" i="0" u="none" strike="noStrike" cap="none" normalizeH="0" dirty="0">
                <a:ln>
                  <a:noFill/>
                </a:ln>
                <a:solidFill>
                  <a:schemeClr val="tx1"/>
                </a:solidFill>
                <a:effectLst/>
                <a:latin typeface="Arial" charset="0"/>
                <a:ea typeface="ＭＳ Ｐゴシック" pitchFamily="34" charset="-128"/>
              </a:rPr>
              <a:t> for HTTP/S</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t</a:t>
            </a:r>
            <a:r>
              <a:rPr lang="en-GB" sz="2000" baseline="0" dirty="0">
                <a:latin typeface="Arial" charset="0"/>
                <a:ea typeface="ＭＳ Ｐゴシック" pitchFamily="34" charset="-128"/>
              </a:rPr>
              <a:t>o ClearPass</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2554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5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26" grpId="0" animBg="1"/>
      <p:bldP spid="27" grpId="0" animBg="1"/>
      <p:bldP spid="23" grpId="0" animBg="1"/>
      <p:bldP spid="2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428625" y="175630"/>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Step5a:User Experience</a:t>
            </a:r>
            <a:endParaRPr lang="en-US" sz="3751" kern="0" dirty="0">
              <a:solidFill>
                <a:srgbClr val="F8981E"/>
              </a:solidFill>
            </a:endParaRPr>
          </a:p>
        </p:txBody>
      </p:sp>
      <p:pic>
        <p:nvPicPr>
          <p:cNvPr id="4" name="Picture 3">
            <a:extLst>
              <a:ext uri="{FF2B5EF4-FFF2-40B4-BE49-F238E27FC236}">
                <a16:creationId xmlns:a16="http://schemas.microsoft.com/office/drawing/2014/main" id="{0D6EB80C-39DD-4A74-B1B4-90C0C3B33E45}"/>
              </a:ext>
            </a:extLst>
          </p:cNvPr>
          <p:cNvPicPr>
            <a:picLocks noChangeAspect="1"/>
          </p:cNvPicPr>
          <p:nvPr/>
        </p:nvPicPr>
        <p:blipFill>
          <a:blip r:embed="rId3"/>
          <a:stretch>
            <a:fillRect/>
          </a:stretch>
        </p:blipFill>
        <p:spPr>
          <a:xfrm>
            <a:off x="763746" y="1081561"/>
            <a:ext cx="2690093" cy="5593565"/>
          </a:xfrm>
          <a:prstGeom prst="rect">
            <a:avLst/>
          </a:prstGeom>
        </p:spPr>
      </p:pic>
      <p:sp>
        <p:nvSpPr>
          <p:cNvPr id="3" name="Rounded Rectangular Callout 2"/>
          <p:cNvSpPr/>
          <p:nvPr/>
        </p:nvSpPr>
        <p:spPr bwMode="auto">
          <a:xfrm>
            <a:off x="3884737" y="2206323"/>
            <a:ext cx="2703443" cy="1709530"/>
          </a:xfrm>
          <a:prstGeom prst="wedgeRoundRectCallout">
            <a:avLst>
              <a:gd name="adj1" fmla="val -81617"/>
              <a:gd name="adj2" fmla="val -1722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If the device had a browser this is the page they would get</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5" name="Rectangle 4"/>
          <p:cNvSpPr/>
          <p:nvPr/>
        </p:nvSpPr>
        <p:spPr>
          <a:xfrm>
            <a:off x="7179019" y="1081561"/>
            <a:ext cx="4217803" cy="5632311"/>
          </a:xfrm>
          <a:prstGeom prst="rect">
            <a:avLst/>
          </a:prstGeom>
          <a:solidFill>
            <a:srgbClr val="0070C0"/>
          </a:solidFill>
        </p:spPr>
        <p:txBody>
          <a:bodyPr wrap="square">
            <a:spAutoFit/>
          </a:bodyPr>
          <a:lstStyle/>
          <a:p>
            <a:r>
              <a:rPr lang="en-US" sz="1200" dirty="0">
                <a:solidFill>
                  <a:schemeClr val="bg1"/>
                </a:solidFill>
                <a:latin typeface="Courier New" panose="02070309020205020404" pitchFamily="49" charset="0"/>
                <a:cs typeface="Courier New" panose="02070309020205020404" pitchFamily="49" charset="0"/>
              </a:rPr>
              <a:t>class ipv4 DHCP</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match </a:t>
            </a:r>
            <a:r>
              <a:rPr lang="en-US" sz="1200" dirty="0" err="1">
                <a:solidFill>
                  <a:schemeClr val="bg1"/>
                </a:solidFill>
                <a:latin typeface="Courier New" panose="02070309020205020404" pitchFamily="49" charset="0"/>
                <a:cs typeface="Courier New" panose="02070309020205020404" pitchFamily="49" charset="0"/>
              </a:rPr>
              <a:t>udp</a:t>
            </a:r>
            <a:r>
              <a:rPr lang="en-US" sz="1200" dirty="0">
                <a:solidFill>
                  <a:schemeClr val="bg1"/>
                </a:solidFill>
                <a:latin typeface="Courier New" panose="02070309020205020404" pitchFamily="49" charset="0"/>
                <a:cs typeface="Courier New" panose="02070309020205020404" pitchFamily="49" charset="0"/>
              </a:rPr>
              <a:t> any </a:t>
            </a:r>
            <a:r>
              <a:rPr lang="en-US" sz="1200" dirty="0" err="1">
                <a:solidFill>
                  <a:schemeClr val="bg1"/>
                </a:solidFill>
                <a:latin typeface="Courier New" panose="02070309020205020404" pitchFamily="49" charset="0"/>
                <a:cs typeface="Courier New" panose="02070309020205020404" pitchFamily="49" charset="0"/>
              </a:rPr>
              <a:t>any</a:t>
            </a:r>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eq</a:t>
            </a:r>
            <a:r>
              <a:rPr lang="en-US" sz="1200" dirty="0">
                <a:solidFill>
                  <a:schemeClr val="bg1"/>
                </a:solidFill>
                <a:latin typeface="Courier New" panose="02070309020205020404" pitchFamily="49" charset="0"/>
                <a:cs typeface="Courier New" panose="02070309020205020404" pitchFamily="49" charset="0"/>
              </a:rPr>
              <a:t> 67</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exit</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class ipv4 DNS</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match </a:t>
            </a:r>
            <a:r>
              <a:rPr lang="en-US" sz="1200" dirty="0" err="1">
                <a:solidFill>
                  <a:schemeClr val="bg1"/>
                </a:solidFill>
                <a:latin typeface="Courier New" panose="02070309020205020404" pitchFamily="49" charset="0"/>
                <a:cs typeface="Courier New" panose="02070309020205020404" pitchFamily="49" charset="0"/>
              </a:rPr>
              <a:t>udp</a:t>
            </a:r>
            <a:r>
              <a:rPr lang="en-US" sz="1200" dirty="0">
                <a:solidFill>
                  <a:schemeClr val="bg1"/>
                </a:solidFill>
                <a:latin typeface="Courier New" panose="02070309020205020404" pitchFamily="49" charset="0"/>
                <a:cs typeface="Courier New" panose="02070309020205020404" pitchFamily="49" charset="0"/>
              </a:rPr>
              <a:t> any host 192.168.137.10 </a:t>
            </a:r>
            <a:r>
              <a:rPr lang="en-US" sz="1200" dirty="0" err="1">
                <a:solidFill>
                  <a:schemeClr val="bg1"/>
                </a:solidFill>
                <a:latin typeface="Courier New" panose="02070309020205020404" pitchFamily="49" charset="0"/>
                <a:cs typeface="Courier New" panose="02070309020205020404" pitchFamily="49" charset="0"/>
              </a:rPr>
              <a:t>eq</a:t>
            </a:r>
            <a:r>
              <a:rPr lang="en-US" sz="1200" dirty="0">
                <a:solidFill>
                  <a:schemeClr val="bg1"/>
                </a:solidFill>
                <a:latin typeface="Courier New" panose="02070309020205020404" pitchFamily="49" charset="0"/>
                <a:cs typeface="Courier New" panose="02070309020205020404" pitchFamily="49" charset="0"/>
              </a:rPr>
              <a:t> 53</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exit</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class ipv4 ClearPass</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match </a:t>
            </a:r>
            <a:r>
              <a:rPr lang="en-US" sz="1200" dirty="0" err="1">
                <a:solidFill>
                  <a:schemeClr val="bg1"/>
                </a:solidFill>
                <a:latin typeface="Courier New" panose="02070309020205020404" pitchFamily="49" charset="0"/>
                <a:cs typeface="Courier New" panose="02070309020205020404" pitchFamily="49" charset="0"/>
              </a:rPr>
              <a:t>tcp</a:t>
            </a:r>
            <a:r>
              <a:rPr lang="en-US" sz="1200" dirty="0">
                <a:solidFill>
                  <a:schemeClr val="bg1"/>
                </a:solidFill>
                <a:latin typeface="Courier New" panose="02070309020205020404" pitchFamily="49" charset="0"/>
                <a:cs typeface="Courier New" panose="02070309020205020404" pitchFamily="49" charset="0"/>
              </a:rPr>
              <a:t> any host 192.168.137.20</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exit</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class ipv4 HTTP</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match </a:t>
            </a:r>
            <a:r>
              <a:rPr lang="en-US" sz="1200" dirty="0" err="1">
                <a:solidFill>
                  <a:schemeClr val="bg1"/>
                </a:solidFill>
                <a:latin typeface="Courier New" panose="02070309020205020404" pitchFamily="49" charset="0"/>
                <a:cs typeface="Courier New" panose="02070309020205020404" pitchFamily="49" charset="0"/>
              </a:rPr>
              <a:t>tcp</a:t>
            </a:r>
            <a:r>
              <a:rPr lang="en-US" sz="1200" dirty="0">
                <a:solidFill>
                  <a:schemeClr val="bg1"/>
                </a:solidFill>
                <a:latin typeface="Courier New" panose="02070309020205020404" pitchFamily="49" charset="0"/>
                <a:cs typeface="Courier New" panose="02070309020205020404" pitchFamily="49" charset="0"/>
              </a:rPr>
              <a:t> any </a:t>
            </a:r>
            <a:r>
              <a:rPr lang="en-US" sz="1200" dirty="0" err="1">
                <a:solidFill>
                  <a:schemeClr val="bg1"/>
                </a:solidFill>
                <a:latin typeface="Courier New" panose="02070309020205020404" pitchFamily="49" charset="0"/>
                <a:cs typeface="Courier New" panose="02070309020205020404" pitchFamily="49" charset="0"/>
              </a:rPr>
              <a:t>any</a:t>
            </a:r>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eq</a:t>
            </a:r>
            <a:r>
              <a:rPr lang="en-US" sz="1200" dirty="0">
                <a:solidFill>
                  <a:schemeClr val="bg1"/>
                </a:solidFill>
                <a:latin typeface="Courier New" panose="02070309020205020404" pitchFamily="49" charset="0"/>
                <a:cs typeface="Courier New" panose="02070309020205020404" pitchFamily="49" charset="0"/>
              </a:rPr>
              <a:t> 80</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exit</a:t>
            </a:r>
            <a:br>
              <a:rPr lang="en-US" sz="1200" dirty="0">
                <a:solidFill>
                  <a:schemeClr val="bg1"/>
                </a:solidFill>
                <a:latin typeface="Courier New" panose="02070309020205020404" pitchFamily="49" charset="0"/>
                <a:cs typeface="Courier New" panose="02070309020205020404" pitchFamily="49" charset="0"/>
              </a:rPr>
            </a:br>
            <a:r>
              <a:rPr lang="en-US" sz="1200" dirty="0" err="1">
                <a:solidFill>
                  <a:schemeClr val="bg1"/>
                </a:solidFill>
                <a:latin typeface="Courier New" panose="02070309020205020404" pitchFamily="49" charset="0"/>
                <a:cs typeface="Courier New" panose="02070309020205020404" pitchFamily="49" charset="0"/>
              </a:rPr>
              <a:t>aaa</a:t>
            </a:r>
            <a:r>
              <a:rPr lang="en-US" sz="1200" dirty="0">
                <a:solidFill>
                  <a:schemeClr val="bg1"/>
                </a:solidFill>
                <a:latin typeface="Courier New" panose="02070309020205020404" pitchFamily="49" charset="0"/>
                <a:cs typeface="Courier New" panose="02070309020205020404" pitchFamily="49" charset="0"/>
              </a:rPr>
              <a:t> authentication captive-portal profile "</a:t>
            </a:r>
            <a:r>
              <a:rPr lang="en-US" sz="1200" dirty="0" err="1">
                <a:solidFill>
                  <a:schemeClr val="bg1"/>
                </a:solidFill>
                <a:latin typeface="Courier New" panose="02070309020205020404" pitchFamily="49" charset="0"/>
                <a:cs typeface="Courier New" panose="02070309020205020404" pitchFamily="49" charset="0"/>
              </a:rPr>
              <a:t>Isol_Page</a:t>
            </a:r>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url</a:t>
            </a:r>
            <a:r>
              <a:rPr lang="en-US" sz="1200" dirty="0">
                <a:solidFill>
                  <a:schemeClr val="bg1"/>
                </a:solidFill>
                <a:latin typeface="Courier New" panose="02070309020205020404" pitchFamily="49" charset="0"/>
                <a:cs typeface="Courier New" panose="02070309020205020404" pitchFamily="49" charset="0"/>
              </a:rPr>
              <a:t> http://cppm.hpearubademo.com/guest/isolation.php</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policy user ISOLATION</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class ipv4 DHCP action permit</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class ipv4 DNS action permit</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class ipv4 ClearPass action permit</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class ipv4 HTTP action redirect captive-portal</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exit</a:t>
            </a:r>
            <a:br>
              <a:rPr lang="en-US" sz="1200" dirty="0">
                <a:solidFill>
                  <a:schemeClr val="bg1"/>
                </a:solidFill>
                <a:latin typeface="Courier New" panose="02070309020205020404" pitchFamily="49" charset="0"/>
                <a:cs typeface="Courier New" panose="02070309020205020404" pitchFamily="49" charset="0"/>
              </a:rPr>
            </a:br>
            <a:r>
              <a:rPr lang="en-US" sz="1200" dirty="0" err="1">
                <a:solidFill>
                  <a:schemeClr val="bg1"/>
                </a:solidFill>
                <a:latin typeface="Courier New" panose="02070309020205020404" pitchFamily="49" charset="0"/>
                <a:cs typeface="Courier New" panose="02070309020205020404" pitchFamily="49" charset="0"/>
              </a:rPr>
              <a:t>aaa</a:t>
            </a:r>
            <a:r>
              <a:rPr lang="en-US" sz="1200" dirty="0">
                <a:solidFill>
                  <a:schemeClr val="bg1"/>
                </a:solidFill>
                <a:latin typeface="Courier New" panose="02070309020205020404" pitchFamily="49" charset="0"/>
                <a:cs typeface="Courier New" panose="02070309020205020404" pitchFamily="49" charset="0"/>
              </a:rPr>
              <a:t> authorization user-role name Isolation</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captive-portal-profile "</a:t>
            </a:r>
            <a:r>
              <a:rPr lang="en-US" sz="1200" dirty="0" err="1">
                <a:solidFill>
                  <a:schemeClr val="bg1"/>
                </a:solidFill>
                <a:latin typeface="Courier New" panose="02070309020205020404" pitchFamily="49" charset="0"/>
                <a:cs typeface="Courier New" panose="02070309020205020404" pitchFamily="49" charset="0"/>
              </a:rPr>
              <a:t>Isol_Page</a:t>
            </a:r>
            <a:r>
              <a:rPr lang="en-US" sz="1200" dirty="0">
                <a:solidFill>
                  <a:schemeClr val="bg1"/>
                </a:solidFill>
                <a:latin typeface="Courier New" panose="02070309020205020404" pitchFamily="49" charset="0"/>
                <a:cs typeface="Courier New" panose="02070309020205020404" pitchFamily="49" charset="0"/>
              </a:rPr>
              <a:t>"</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policy ISOLATION</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reauth</a:t>
            </a:r>
            <a:r>
              <a:rPr lang="en-US" sz="1200" dirty="0">
                <a:solidFill>
                  <a:schemeClr val="bg1"/>
                </a:solidFill>
                <a:latin typeface="Courier New" panose="02070309020205020404" pitchFamily="49" charset="0"/>
                <a:cs typeface="Courier New" panose="02070309020205020404" pitchFamily="49" charset="0"/>
              </a:rPr>
              <a:t>-period 3600</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vlan</a:t>
            </a:r>
            <a:r>
              <a:rPr lang="en-US" sz="1200" dirty="0">
                <a:solidFill>
                  <a:schemeClr val="bg1"/>
                </a:solidFill>
                <a:latin typeface="Courier New" panose="02070309020205020404" pitchFamily="49" charset="0"/>
                <a:cs typeface="Courier New" panose="02070309020205020404" pitchFamily="49" charset="0"/>
              </a:rPr>
              <a:t>-name Isolation</a:t>
            </a:r>
            <a:br>
              <a:rPr lang="en-US" sz="1200" dirty="0">
                <a:solidFill>
                  <a:schemeClr val="bg1"/>
                </a:solidFill>
                <a:latin typeface="Courier New" panose="02070309020205020404" pitchFamily="49" charset="0"/>
                <a:cs typeface="Courier New" panose="02070309020205020404" pitchFamily="49" charset="0"/>
              </a:rPr>
            </a:br>
            <a:r>
              <a:rPr lang="en-US" sz="1200" dirty="0">
                <a:solidFill>
                  <a:schemeClr val="bg1"/>
                </a:solidFill>
                <a:latin typeface="Courier New" panose="02070309020205020404" pitchFamily="49" charset="0"/>
                <a:cs typeface="Courier New" panose="02070309020205020404" pitchFamily="49" charset="0"/>
              </a:rPr>
              <a:t>exit</a:t>
            </a:r>
          </a:p>
        </p:txBody>
      </p:sp>
      <p:sp>
        <p:nvSpPr>
          <p:cNvPr id="6" name="Rounded Rectangular Callout 5"/>
          <p:cNvSpPr/>
          <p:nvPr/>
        </p:nvSpPr>
        <p:spPr bwMode="auto">
          <a:xfrm>
            <a:off x="3811926" y="4272593"/>
            <a:ext cx="2849064" cy="1079036"/>
          </a:xfrm>
          <a:prstGeom prst="wedgeRoundRectCallout">
            <a:avLst>
              <a:gd name="adj1" fmla="val 75308"/>
              <a:gd name="adj2" fmla="val -2903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Associated ACL loaded on to NAS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49140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CD50C2F-7F0B-D84C-998E-B7CDFDDAB6FF}"/>
              </a:ext>
            </a:extLst>
          </p:cNvPr>
          <p:cNvSpPr txBox="1">
            <a:spLocks/>
          </p:cNvSpPr>
          <p:nvPr/>
        </p:nvSpPr>
        <p:spPr>
          <a:xfrm>
            <a:off x="-1" y="339075"/>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Debug</a:t>
            </a:r>
            <a:endParaRPr lang="en-US" sz="3751" kern="0" dirty="0">
              <a:solidFill>
                <a:srgbClr val="F8981E"/>
              </a:solidFill>
            </a:endParaRPr>
          </a:p>
        </p:txBody>
      </p:sp>
      <p:sp>
        <p:nvSpPr>
          <p:cNvPr id="7" name="TextBox 6">
            <a:extLst>
              <a:ext uri="{FF2B5EF4-FFF2-40B4-BE49-F238E27FC236}">
                <a16:creationId xmlns:a16="http://schemas.microsoft.com/office/drawing/2014/main" id="{C926005E-7394-4DF9-9050-B7F563A3337A}"/>
              </a:ext>
            </a:extLst>
          </p:cNvPr>
          <p:cNvSpPr txBox="1"/>
          <p:nvPr/>
        </p:nvSpPr>
        <p:spPr>
          <a:xfrm>
            <a:off x="1354667" y="1622288"/>
            <a:ext cx="10336105" cy="3170099"/>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bg1"/>
                </a:solidFill>
              </a:rPr>
              <a:t>Enable debug </a:t>
            </a:r>
            <a:r>
              <a:rPr lang="en-GB" sz="2800" dirty="0" err="1">
                <a:solidFill>
                  <a:schemeClr val="bg1"/>
                </a:solidFill>
              </a:rPr>
              <a:t>Async-Netd</a:t>
            </a:r>
            <a:r>
              <a:rPr lang="en-GB" sz="2800" dirty="0">
                <a:solidFill>
                  <a:schemeClr val="bg1"/>
                </a:solidFill>
              </a:rPr>
              <a:t> Service</a:t>
            </a:r>
          </a:p>
          <a:p>
            <a:pPr marL="457200" indent="-457200">
              <a:buFont typeface="Arial" panose="020B0604020202020204" pitchFamily="34" charset="0"/>
              <a:buChar char="•"/>
            </a:pPr>
            <a:r>
              <a:rPr lang="en-GB" sz="2800" dirty="0">
                <a:solidFill>
                  <a:schemeClr val="bg1"/>
                </a:solidFill>
              </a:rPr>
              <a:t>Look at file </a:t>
            </a:r>
          </a:p>
          <a:p>
            <a:pPr marL="800100" lvl="1" indent="-342900">
              <a:buFont typeface="Arial" panose="020B0604020202020204" pitchFamily="34" charset="0"/>
              <a:buChar char="•"/>
            </a:pPr>
            <a:r>
              <a:rPr lang="en-GB" sz="2400" dirty="0" err="1">
                <a:solidFill>
                  <a:schemeClr val="bg1"/>
                </a:solidFill>
              </a:rPr>
              <a:t>PolicyManagerLogs</a:t>
            </a:r>
            <a:r>
              <a:rPr lang="en-GB" sz="2400" dirty="0">
                <a:solidFill>
                  <a:schemeClr val="bg1"/>
                </a:solidFill>
              </a:rPr>
              <a:t>\</a:t>
            </a:r>
            <a:r>
              <a:rPr lang="en-GB" sz="2400" dirty="0" err="1">
                <a:solidFill>
                  <a:schemeClr val="bg1"/>
                </a:solidFill>
              </a:rPr>
              <a:t>async-netd</a:t>
            </a:r>
            <a:r>
              <a:rPr lang="en-GB" sz="2400" dirty="0">
                <a:solidFill>
                  <a:schemeClr val="bg1"/>
                </a:solidFill>
              </a:rPr>
              <a:t>\netprofiler.log</a:t>
            </a:r>
          </a:p>
          <a:p>
            <a:pPr marL="800100" lvl="1" indent="-342900">
              <a:buFont typeface="Arial" panose="020B0604020202020204" pitchFamily="34" charset="0"/>
              <a:buChar char="•"/>
            </a:pPr>
            <a:r>
              <a:rPr lang="en-GB" sz="2400" dirty="0" err="1">
                <a:solidFill>
                  <a:schemeClr val="bg1"/>
                </a:solidFill>
              </a:rPr>
              <a:t>PolicyManagerLogs</a:t>
            </a:r>
            <a:r>
              <a:rPr lang="en-GB" sz="2400" dirty="0">
                <a:solidFill>
                  <a:schemeClr val="bg1"/>
                </a:solidFill>
              </a:rPr>
              <a:t>\</a:t>
            </a:r>
            <a:r>
              <a:rPr lang="en-GB" sz="2400" dirty="0" err="1">
                <a:solidFill>
                  <a:schemeClr val="bg1"/>
                </a:solidFill>
              </a:rPr>
              <a:t>async-netd</a:t>
            </a:r>
            <a:r>
              <a:rPr lang="en-GB" sz="2400" dirty="0">
                <a:solidFill>
                  <a:schemeClr val="bg1"/>
                </a:solidFill>
              </a:rPr>
              <a:t>\netscan.log</a:t>
            </a:r>
          </a:p>
          <a:p>
            <a:pPr marL="1257300" lvl="2" indent="-342900">
              <a:buFont typeface="Arial" panose="020B0604020202020204" pitchFamily="34" charset="0"/>
              <a:buChar char="•"/>
            </a:pPr>
            <a:r>
              <a:rPr lang="en-GB" sz="2000" dirty="0">
                <a:solidFill>
                  <a:schemeClr val="bg1"/>
                </a:solidFill>
              </a:rPr>
              <a:t>Only seem to update every 30 minutes</a:t>
            </a:r>
          </a:p>
          <a:p>
            <a:pPr marL="800100" lvl="1" indent="-342900">
              <a:buFont typeface="Arial" panose="020B0604020202020204" pitchFamily="34" charset="0"/>
              <a:buChar char="•"/>
            </a:pPr>
            <a:r>
              <a:rPr lang="en-GB" sz="2400" dirty="0">
                <a:solidFill>
                  <a:schemeClr val="bg1"/>
                </a:solidFill>
              </a:rPr>
              <a:t>Profiling: </a:t>
            </a:r>
            <a:r>
              <a:rPr lang="en-GB" sz="2400" dirty="0" err="1">
                <a:solidFill>
                  <a:schemeClr val="bg1"/>
                </a:solidFill>
              </a:rPr>
              <a:t>PolicyManagerLogs</a:t>
            </a:r>
            <a:r>
              <a:rPr lang="en-GB" sz="2400" dirty="0">
                <a:solidFill>
                  <a:schemeClr val="bg1"/>
                </a:solidFill>
              </a:rPr>
              <a:t>\</a:t>
            </a:r>
            <a:r>
              <a:rPr lang="en-GB" sz="2400" dirty="0" err="1">
                <a:solidFill>
                  <a:schemeClr val="bg1"/>
                </a:solidFill>
              </a:rPr>
              <a:t>async-netd</a:t>
            </a:r>
            <a:r>
              <a:rPr lang="en-GB" sz="2400" dirty="0">
                <a:solidFill>
                  <a:schemeClr val="bg1"/>
                </a:solidFill>
              </a:rPr>
              <a:t>\deviceprofiler.log</a:t>
            </a:r>
          </a:p>
          <a:p>
            <a:pPr marL="800100" lvl="1" indent="-342900">
              <a:buFont typeface="Arial" panose="020B0604020202020204" pitchFamily="34" charset="0"/>
              <a:buChar char="•"/>
            </a:pPr>
            <a:r>
              <a:rPr lang="en-GB" sz="2400" dirty="0" err="1">
                <a:solidFill>
                  <a:schemeClr val="bg1"/>
                </a:solidFill>
              </a:rPr>
              <a:t>PolicyManagerLogs</a:t>
            </a:r>
            <a:r>
              <a:rPr lang="en-GB" sz="2400" dirty="0">
                <a:solidFill>
                  <a:schemeClr val="bg1"/>
                </a:solidFill>
              </a:rPr>
              <a:t>\network-services\snmp-activity.log.0</a:t>
            </a:r>
          </a:p>
          <a:p>
            <a:pPr marL="457200" indent="-457200">
              <a:buFont typeface="Arial" panose="020B0604020202020204" pitchFamily="34" charset="0"/>
              <a:buChar char="•"/>
            </a:pPr>
            <a:r>
              <a:rPr lang="en-GB" sz="2800" dirty="0">
                <a:solidFill>
                  <a:schemeClr val="bg1"/>
                </a:solidFill>
              </a:rPr>
              <a:t>Take network trace during scan</a:t>
            </a:r>
          </a:p>
        </p:txBody>
      </p:sp>
    </p:spTree>
    <p:extLst>
      <p:ext uri="{BB962C8B-B14F-4D97-AF65-F5344CB8AC3E}">
        <p14:creationId xmlns:p14="http://schemas.microsoft.com/office/powerpoint/2010/main" val="34058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3823" y="1574698"/>
            <a:ext cx="4407126" cy="3067208"/>
          </a:xfrm>
          <a:prstGeom prst="rect">
            <a:avLst/>
          </a:prstGeom>
        </p:spPr>
      </p:pic>
      <p:pic>
        <p:nvPicPr>
          <p:cNvPr id="4" name="Picture 3"/>
          <p:cNvPicPr>
            <a:picLocks noChangeAspect="1"/>
          </p:cNvPicPr>
          <p:nvPr/>
        </p:nvPicPr>
        <p:blipFill>
          <a:blip r:embed="rId4"/>
          <a:stretch>
            <a:fillRect/>
          </a:stretch>
        </p:blipFill>
        <p:spPr>
          <a:xfrm>
            <a:off x="7593367" y="258712"/>
            <a:ext cx="3346622" cy="4991357"/>
          </a:xfrm>
          <a:prstGeom prst="rect">
            <a:avLst/>
          </a:prstGeom>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0" y="261154"/>
            <a:ext cx="56768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Step5b: Operator </a:t>
            </a:r>
            <a:r>
              <a:rPr lang="en-US" sz="3751" kern="0" dirty="0" err="1">
                <a:solidFill>
                  <a:srgbClr val="FFFFFF"/>
                </a:solidFill>
              </a:rPr>
              <a:t>Enrol’s</a:t>
            </a:r>
            <a:r>
              <a:rPr lang="en-US" sz="3751" kern="0" dirty="0">
                <a:solidFill>
                  <a:srgbClr val="FFFFFF"/>
                </a:solidFill>
              </a:rPr>
              <a:t> Device</a:t>
            </a:r>
            <a:endParaRPr lang="en-US" sz="3751" kern="0" dirty="0">
              <a:solidFill>
                <a:srgbClr val="F8981E"/>
              </a:solidFill>
            </a:endParaRPr>
          </a:p>
        </p:txBody>
      </p:sp>
      <p:sp>
        <p:nvSpPr>
          <p:cNvPr id="8" name="Speech Bubble: Rectangle with Corners Rounded 7">
            <a:extLst>
              <a:ext uri="{FF2B5EF4-FFF2-40B4-BE49-F238E27FC236}">
                <a16:creationId xmlns:a16="http://schemas.microsoft.com/office/drawing/2014/main" id="{BF25CBC9-CD1C-4D53-9518-533031FCD838}"/>
              </a:ext>
            </a:extLst>
          </p:cNvPr>
          <p:cNvSpPr/>
          <p:nvPr/>
        </p:nvSpPr>
        <p:spPr bwMode="auto">
          <a:xfrm>
            <a:off x="3003025" y="1738715"/>
            <a:ext cx="1657549" cy="779672"/>
          </a:xfrm>
          <a:prstGeom prst="wedgeRoundRectCallout">
            <a:avLst>
              <a:gd name="adj1" fmla="val -38702"/>
              <a:gd name="adj2" fmla="val 169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Notification email</a:t>
            </a:r>
          </a:p>
        </p:txBody>
      </p:sp>
      <p:sp>
        <p:nvSpPr>
          <p:cNvPr id="6" name="Speech Bubble: Rectangle with Corners Rounded 5">
            <a:extLst>
              <a:ext uri="{FF2B5EF4-FFF2-40B4-BE49-F238E27FC236}">
                <a16:creationId xmlns:a16="http://schemas.microsoft.com/office/drawing/2014/main" id="{5105ED1C-26FD-4E11-891B-6C97B96E1FCE}"/>
              </a:ext>
            </a:extLst>
          </p:cNvPr>
          <p:cNvSpPr/>
          <p:nvPr/>
        </p:nvSpPr>
        <p:spPr bwMode="auto">
          <a:xfrm>
            <a:off x="9128102" y="5323052"/>
            <a:ext cx="1577632" cy="718458"/>
          </a:xfrm>
          <a:prstGeom prst="wedgeRoundRectCallout">
            <a:avLst>
              <a:gd name="adj1" fmla="val -23352"/>
              <a:gd name="adj2" fmla="val -6937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Force</a:t>
            </a:r>
            <a:r>
              <a:rPr kumimoji="0" lang="en-GB" sz="2000" b="0" i="0" u="none" strike="noStrike" cap="none" normalizeH="0" dirty="0">
                <a:ln>
                  <a:noFill/>
                </a:ln>
                <a:solidFill>
                  <a:schemeClr val="tx1"/>
                </a:solidFill>
                <a:effectLst/>
                <a:latin typeface="Arial" charset="0"/>
                <a:ea typeface="ＭＳ Ｐゴシック" pitchFamily="34" charset="-128"/>
              </a:rPr>
              <a:t> </a:t>
            </a:r>
            <a:r>
              <a:rPr lang="en-GB" sz="2000" dirty="0">
                <a:latin typeface="Arial" charset="0"/>
                <a:ea typeface="ＭＳ Ｐゴシック" pitchFamily="34" charset="-128"/>
              </a:rPr>
              <a:t>r</a:t>
            </a:r>
            <a:r>
              <a:rPr kumimoji="0" lang="en-GB" sz="2000" b="0" i="0" u="none" strike="noStrike" cap="none" normalizeH="0" dirty="0">
                <a:ln>
                  <a:noFill/>
                </a:ln>
                <a:solidFill>
                  <a:schemeClr val="tx1"/>
                </a:solidFill>
                <a:effectLst/>
                <a:latin typeface="Arial" charset="0"/>
                <a:ea typeface="ＭＳ Ｐゴシック" pitchFamily="34" charset="-128"/>
              </a:rPr>
              <a:t>e-connect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5" name="Speech Bubble: Rectangle with Corners Rounded 5">
            <a:extLst>
              <a:ext uri="{FF2B5EF4-FFF2-40B4-BE49-F238E27FC236}">
                <a16:creationId xmlns:a16="http://schemas.microsoft.com/office/drawing/2014/main" id="{5105ED1C-26FD-4E11-891B-6C97B96E1FCE}"/>
              </a:ext>
            </a:extLst>
          </p:cNvPr>
          <p:cNvSpPr/>
          <p:nvPr/>
        </p:nvSpPr>
        <p:spPr bwMode="auto">
          <a:xfrm>
            <a:off x="496700" y="4830212"/>
            <a:ext cx="1577632" cy="718458"/>
          </a:xfrm>
          <a:prstGeom prst="wedgeRoundRectCallout">
            <a:avLst>
              <a:gd name="adj1" fmla="val -19096"/>
              <a:gd name="adj2" fmla="val -8671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Register the device</a:t>
            </a:r>
          </a:p>
        </p:txBody>
      </p:sp>
      <p:cxnSp>
        <p:nvCxnSpPr>
          <p:cNvPr id="11" name="Straight Arrow Connector 10"/>
          <p:cNvCxnSpPr/>
          <p:nvPr/>
        </p:nvCxnSpPr>
        <p:spPr bwMode="auto">
          <a:xfrm flipV="1">
            <a:off x="1683026" y="1594731"/>
            <a:ext cx="6003235" cy="2844747"/>
          </a:xfrm>
          <a:prstGeom prst="straightConnector1">
            <a:avLst/>
          </a:prstGeom>
          <a:solidFill>
            <a:schemeClr val="accent1"/>
          </a:solidFill>
          <a:ln w="28575" cap="flat" cmpd="sng" algn="ctr">
            <a:solidFill>
              <a:srgbClr val="C00000"/>
            </a:solidFill>
            <a:prstDash val="solid"/>
            <a:round/>
            <a:headEnd type="none" w="med" len="med"/>
            <a:tailEnd type="triangle" w="lg" len="lg"/>
          </a:ln>
          <a:effectLst/>
        </p:spPr>
      </p:cxnSp>
      <p:sp>
        <p:nvSpPr>
          <p:cNvPr id="16" name="Speech Bubble: Rectangle with Corners Rounded 5">
            <a:extLst>
              <a:ext uri="{FF2B5EF4-FFF2-40B4-BE49-F238E27FC236}">
                <a16:creationId xmlns:a16="http://schemas.microsoft.com/office/drawing/2014/main" id="{5105ED1C-26FD-4E11-891B-6C97B96E1FCE}"/>
              </a:ext>
            </a:extLst>
          </p:cNvPr>
          <p:cNvSpPr/>
          <p:nvPr/>
        </p:nvSpPr>
        <p:spPr bwMode="auto">
          <a:xfrm>
            <a:off x="5618989" y="1602339"/>
            <a:ext cx="1577632" cy="1092490"/>
          </a:xfrm>
          <a:prstGeom prst="wedgeRoundRectCallout">
            <a:avLst>
              <a:gd name="adj1" fmla="val -3136"/>
              <a:gd name="adj2" fmla="val -491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Login</a:t>
            </a:r>
            <a:r>
              <a:rPr kumimoji="0" lang="en-GB" sz="2000" b="0" i="0" u="none" strike="noStrike" cap="none" normalizeH="0" dirty="0">
                <a:ln>
                  <a:noFill/>
                </a:ln>
                <a:solidFill>
                  <a:schemeClr val="tx1"/>
                </a:solidFill>
                <a:effectLst/>
                <a:latin typeface="Arial" charset="0"/>
                <a:ea typeface="ＭＳ Ｐゴシック" pitchFamily="34" charset="-128"/>
              </a:rPr>
              <a:t> as suitable operator</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7" name="Speech Bubble: Rectangle with Corners Rounded 5">
            <a:extLst>
              <a:ext uri="{FF2B5EF4-FFF2-40B4-BE49-F238E27FC236}">
                <a16:creationId xmlns:a16="http://schemas.microsoft.com/office/drawing/2014/main" id="{5105ED1C-26FD-4E11-891B-6C97B96E1FCE}"/>
              </a:ext>
            </a:extLst>
          </p:cNvPr>
          <p:cNvSpPr/>
          <p:nvPr/>
        </p:nvSpPr>
        <p:spPr bwMode="auto">
          <a:xfrm>
            <a:off x="10233036" y="296094"/>
            <a:ext cx="1577632" cy="474300"/>
          </a:xfrm>
          <a:prstGeom prst="wedgeRoundRectCallout">
            <a:avLst>
              <a:gd name="adj1" fmla="val -108136"/>
              <a:gd name="adj2" fmla="val -440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Pre-filled</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8" name="Speech Bubble: Rectangle with Corners Rounded 5">
            <a:extLst>
              <a:ext uri="{FF2B5EF4-FFF2-40B4-BE49-F238E27FC236}">
                <a16:creationId xmlns:a16="http://schemas.microsoft.com/office/drawing/2014/main" id="{5105ED1C-26FD-4E11-891B-6C97B96E1FCE}"/>
              </a:ext>
            </a:extLst>
          </p:cNvPr>
          <p:cNvSpPr/>
          <p:nvPr/>
        </p:nvSpPr>
        <p:spPr bwMode="auto">
          <a:xfrm>
            <a:off x="10233036" y="883669"/>
            <a:ext cx="1577632" cy="1363015"/>
          </a:xfrm>
          <a:prstGeom prst="wedgeRoundRectCallout">
            <a:avLst>
              <a:gd name="adj1" fmla="val -112336"/>
              <a:gd name="adj2" fmla="val -4632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Pre-filled with operator’s name</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19" name="Speech Bubble: Rectangle with Corners Rounded 5">
            <a:extLst>
              <a:ext uri="{FF2B5EF4-FFF2-40B4-BE49-F238E27FC236}">
                <a16:creationId xmlns:a16="http://schemas.microsoft.com/office/drawing/2014/main" id="{5105ED1C-26FD-4E11-891B-6C97B96E1FCE}"/>
              </a:ext>
            </a:extLst>
          </p:cNvPr>
          <p:cNvSpPr/>
          <p:nvPr/>
        </p:nvSpPr>
        <p:spPr bwMode="auto">
          <a:xfrm>
            <a:off x="10257189" y="2359959"/>
            <a:ext cx="1577632" cy="1026413"/>
          </a:xfrm>
          <a:prstGeom prst="wedgeRoundRectCallout">
            <a:avLst>
              <a:gd name="adj1" fmla="val -148456"/>
              <a:gd name="adj2" fmla="val -12572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Pre-filled with device type</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sp>
        <p:nvSpPr>
          <p:cNvPr id="20" name="Speech Bubble: Rectangle with Corners Rounded 5">
            <a:extLst>
              <a:ext uri="{FF2B5EF4-FFF2-40B4-BE49-F238E27FC236}">
                <a16:creationId xmlns:a16="http://schemas.microsoft.com/office/drawing/2014/main" id="{5105ED1C-26FD-4E11-891B-6C97B96E1FCE}"/>
              </a:ext>
            </a:extLst>
          </p:cNvPr>
          <p:cNvSpPr/>
          <p:nvPr/>
        </p:nvSpPr>
        <p:spPr bwMode="auto">
          <a:xfrm>
            <a:off x="10257189" y="3499648"/>
            <a:ext cx="1577632" cy="877812"/>
          </a:xfrm>
          <a:prstGeom prst="wedgeRoundRectCallout">
            <a:avLst>
              <a:gd name="adj1" fmla="val -147616"/>
              <a:gd name="adj2" fmla="val -921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charset="0"/>
                <a:ea typeface="ＭＳ Ｐゴシック" pitchFamily="34" charset="-128"/>
              </a:rPr>
              <a:t>Select role to apply</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grpSp>
        <p:nvGrpSpPr>
          <p:cNvPr id="10" name="Group 9"/>
          <p:cNvGrpSpPr/>
          <p:nvPr/>
        </p:nvGrpSpPr>
        <p:grpSpPr>
          <a:xfrm>
            <a:off x="167585" y="6144973"/>
            <a:ext cx="11747153" cy="346780"/>
            <a:chOff x="212035" y="5954495"/>
            <a:chExt cx="11747153" cy="346780"/>
          </a:xfrm>
        </p:grpSpPr>
        <p:pic>
          <p:nvPicPr>
            <p:cNvPr id="5" name="Picture 4"/>
            <p:cNvPicPr>
              <a:picLocks noChangeAspect="1"/>
            </p:cNvPicPr>
            <p:nvPr/>
          </p:nvPicPr>
          <p:blipFill>
            <a:blip r:embed="rId5"/>
            <a:stretch>
              <a:fillRect/>
            </a:stretch>
          </p:blipFill>
          <p:spPr>
            <a:xfrm>
              <a:off x="212035" y="5954495"/>
              <a:ext cx="11747153" cy="346780"/>
            </a:xfrm>
            <a:prstGeom prst="rect">
              <a:avLst/>
            </a:prstGeom>
          </p:spPr>
        </p:pic>
        <p:pic>
          <p:nvPicPr>
            <p:cNvPr id="7" name="Picture 6"/>
            <p:cNvPicPr>
              <a:picLocks noChangeAspect="1"/>
            </p:cNvPicPr>
            <p:nvPr/>
          </p:nvPicPr>
          <p:blipFill>
            <a:blip r:embed="rId6"/>
            <a:stretch>
              <a:fillRect/>
            </a:stretch>
          </p:blipFill>
          <p:spPr>
            <a:xfrm>
              <a:off x="1238250" y="6132142"/>
              <a:ext cx="497955" cy="148327"/>
            </a:xfrm>
            <a:prstGeom prst="rect">
              <a:avLst/>
            </a:prstGeom>
          </p:spPr>
        </p:pic>
      </p:grpSp>
      <p:sp>
        <p:nvSpPr>
          <p:cNvPr id="21" name="Speech Bubble: Rectangle with Corners Rounded 5">
            <a:extLst>
              <a:ext uri="{FF2B5EF4-FFF2-40B4-BE49-F238E27FC236}">
                <a16:creationId xmlns:a16="http://schemas.microsoft.com/office/drawing/2014/main" id="{5105ED1C-26FD-4E11-891B-6C97B96E1FCE}"/>
              </a:ext>
            </a:extLst>
          </p:cNvPr>
          <p:cNvSpPr/>
          <p:nvPr/>
        </p:nvSpPr>
        <p:spPr bwMode="auto">
          <a:xfrm>
            <a:off x="9128102" y="5323052"/>
            <a:ext cx="1577632" cy="718458"/>
          </a:xfrm>
          <a:prstGeom prst="wedgeRoundRectCallout">
            <a:avLst>
              <a:gd name="adj1" fmla="val 28168"/>
              <a:gd name="adj2" fmla="val 7486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Force</a:t>
            </a:r>
            <a:r>
              <a:rPr kumimoji="0" lang="en-GB" sz="2000" b="0" i="0" u="none" strike="noStrike" cap="none" normalizeH="0" dirty="0">
                <a:ln>
                  <a:noFill/>
                </a:ln>
                <a:solidFill>
                  <a:schemeClr val="tx1"/>
                </a:solidFill>
                <a:effectLst/>
                <a:latin typeface="Arial" charset="0"/>
                <a:ea typeface="ＭＳ Ｐゴシック" pitchFamily="34" charset="-128"/>
              </a:rPr>
              <a:t> </a:t>
            </a:r>
            <a:r>
              <a:rPr lang="en-GB" sz="2000" dirty="0">
                <a:latin typeface="Arial" charset="0"/>
                <a:ea typeface="ＭＳ Ｐゴシック" pitchFamily="34" charset="-128"/>
              </a:rPr>
              <a:t>r</a:t>
            </a:r>
            <a:r>
              <a:rPr kumimoji="0" lang="en-GB" sz="2000" b="0" i="0" u="none" strike="noStrike" cap="none" normalizeH="0" dirty="0">
                <a:ln>
                  <a:noFill/>
                </a:ln>
                <a:solidFill>
                  <a:schemeClr val="tx1"/>
                </a:solidFill>
                <a:effectLst/>
                <a:latin typeface="Arial" charset="0"/>
                <a:ea typeface="ＭＳ Ｐゴシック" pitchFamily="34" charset="-128"/>
              </a:rPr>
              <a:t>e-connect</a:t>
            </a:r>
            <a:endParaRPr kumimoji="0" lang="en-GB" sz="2000" b="0" i="0" u="none" strike="noStrike" cap="none" normalizeH="0" baseline="0" dirty="0">
              <a:ln>
                <a:noFill/>
              </a:ln>
              <a:solidFill>
                <a:schemeClr val="tx1"/>
              </a:solidFill>
              <a:effectLst/>
              <a:latin typeface="Arial" charset="0"/>
              <a:ea typeface="ＭＳ Ｐゴシック" pitchFamily="34" charset="-128"/>
            </a:endParaRPr>
          </a:p>
        </p:txBody>
      </p:sp>
      <p:pic>
        <p:nvPicPr>
          <p:cNvPr id="12" name="Picture 11"/>
          <p:cNvPicPr>
            <a:picLocks noChangeAspect="1"/>
          </p:cNvPicPr>
          <p:nvPr/>
        </p:nvPicPr>
        <p:blipFill>
          <a:blip r:embed="rId7"/>
          <a:stretch>
            <a:fillRect/>
          </a:stretch>
        </p:blipFill>
        <p:spPr>
          <a:xfrm>
            <a:off x="5046592" y="3589733"/>
            <a:ext cx="2400423" cy="1689187"/>
          </a:xfrm>
          <a:prstGeom prst="rect">
            <a:avLst/>
          </a:prstGeom>
        </p:spPr>
      </p:pic>
      <p:sp>
        <p:nvSpPr>
          <p:cNvPr id="22" name="Speech Bubble: Rectangle with Corners Rounded 5">
            <a:extLst>
              <a:ext uri="{FF2B5EF4-FFF2-40B4-BE49-F238E27FC236}">
                <a16:creationId xmlns:a16="http://schemas.microsoft.com/office/drawing/2014/main" id="{5105ED1C-26FD-4E11-891B-6C97B96E1FCE}"/>
              </a:ext>
            </a:extLst>
          </p:cNvPr>
          <p:cNvSpPr/>
          <p:nvPr/>
        </p:nvSpPr>
        <p:spPr bwMode="auto">
          <a:xfrm>
            <a:off x="6804551" y="5131954"/>
            <a:ext cx="1577632" cy="810591"/>
          </a:xfrm>
          <a:prstGeom prst="wedgeRoundRectCallout">
            <a:avLst>
              <a:gd name="adj1" fmla="val -3136"/>
              <a:gd name="adj2" fmla="val -491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Form flexibility</a:t>
            </a:r>
          </a:p>
        </p:txBody>
      </p:sp>
    </p:spTree>
    <p:extLst>
      <p:ext uri="{BB962C8B-B14F-4D97-AF65-F5344CB8AC3E}">
        <p14:creationId xmlns:p14="http://schemas.microsoft.com/office/powerpoint/2010/main" val="237376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680" y="874074"/>
            <a:ext cx="11539526" cy="395267"/>
            <a:chOff x="323680" y="874074"/>
            <a:chExt cx="11539526" cy="395267"/>
          </a:xfrm>
        </p:grpSpPr>
        <p:pic>
          <p:nvPicPr>
            <p:cNvPr id="5" name="Picture 4"/>
            <p:cNvPicPr>
              <a:picLocks noChangeAspect="1"/>
            </p:cNvPicPr>
            <p:nvPr/>
          </p:nvPicPr>
          <p:blipFill>
            <a:blip r:embed="rId3"/>
            <a:stretch>
              <a:fillRect/>
            </a:stretch>
          </p:blipFill>
          <p:spPr>
            <a:xfrm>
              <a:off x="323680" y="874074"/>
              <a:ext cx="11519206" cy="395267"/>
            </a:xfrm>
            <a:prstGeom prst="rect">
              <a:avLst/>
            </a:prstGeom>
          </p:spPr>
        </p:pic>
        <p:pic>
          <p:nvPicPr>
            <p:cNvPr id="6" name="Picture 5"/>
            <p:cNvPicPr>
              <a:picLocks noChangeAspect="1"/>
            </p:cNvPicPr>
            <p:nvPr/>
          </p:nvPicPr>
          <p:blipFill>
            <a:blip r:embed="rId4"/>
            <a:stretch>
              <a:fillRect/>
            </a:stretch>
          </p:blipFill>
          <p:spPr>
            <a:xfrm>
              <a:off x="9995710" y="1105208"/>
              <a:ext cx="1867496" cy="122173"/>
            </a:xfrm>
            <a:prstGeom prst="rect">
              <a:avLst/>
            </a:prstGeom>
          </p:spPr>
        </p:pic>
      </p:grpSp>
      <p:grpSp>
        <p:nvGrpSpPr>
          <p:cNvPr id="3" name="Group 2"/>
          <p:cNvGrpSpPr/>
          <p:nvPr/>
        </p:nvGrpSpPr>
        <p:grpSpPr>
          <a:xfrm>
            <a:off x="331899" y="1545623"/>
            <a:ext cx="5596080" cy="3330384"/>
            <a:chOff x="338774" y="1545623"/>
            <a:chExt cx="5596080" cy="3330384"/>
          </a:xfrm>
        </p:grpSpPr>
        <p:pic>
          <p:nvPicPr>
            <p:cNvPr id="9" name="Picture 8"/>
            <p:cNvPicPr>
              <a:picLocks noChangeAspect="1"/>
            </p:cNvPicPr>
            <p:nvPr/>
          </p:nvPicPr>
          <p:blipFill>
            <a:blip r:embed="rId5"/>
            <a:stretch>
              <a:fillRect/>
            </a:stretch>
          </p:blipFill>
          <p:spPr>
            <a:xfrm>
              <a:off x="338774" y="4680275"/>
              <a:ext cx="5596080" cy="195732"/>
            </a:xfrm>
            <a:prstGeom prst="rect">
              <a:avLst/>
            </a:prstGeom>
          </p:spPr>
        </p:pic>
        <p:pic>
          <p:nvPicPr>
            <p:cNvPr id="10" name="Picture 9"/>
            <p:cNvPicPr>
              <a:picLocks noChangeAspect="1"/>
            </p:cNvPicPr>
            <p:nvPr/>
          </p:nvPicPr>
          <p:blipFill>
            <a:blip r:embed="rId6"/>
            <a:stretch>
              <a:fillRect/>
            </a:stretch>
          </p:blipFill>
          <p:spPr>
            <a:xfrm>
              <a:off x="338774" y="1545623"/>
              <a:ext cx="5596080" cy="3135734"/>
            </a:xfrm>
            <a:prstGeom prst="rect">
              <a:avLst/>
            </a:prstGeom>
          </p:spPr>
        </p:pic>
      </p:grpSp>
      <p:sp>
        <p:nvSpPr>
          <p:cNvPr id="2" name="Title 3">
            <a:extLst>
              <a:ext uri="{FF2B5EF4-FFF2-40B4-BE49-F238E27FC236}">
                <a16:creationId xmlns:a16="http://schemas.microsoft.com/office/drawing/2014/main" id="{2F59B9F8-9460-0E40-B256-6646327F29DA}"/>
              </a:ext>
            </a:extLst>
          </p:cNvPr>
          <p:cNvSpPr txBox="1">
            <a:spLocks/>
          </p:cNvSpPr>
          <p:nvPr/>
        </p:nvSpPr>
        <p:spPr>
          <a:xfrm>
            <a:off x="428625" y="3503"/>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Step6: Known &amp; Profiled Device Connects</a:t>
            </a:r>
            <a:endParaRPr lang="en-US" sz="3751" kern="0" dirty="0">
              <a:solidFill>
                <a:srgbClr val="F8981E"/>
              </a:solidFill>
            </a:endParaRPr>
          </a:p>
        </p:txBody>
      </p:sp>
      <p:pic>
        <p:nvPicPr>
          <p:cNvPr id="16" name="Picture 15">
            <a:extLst>
              <a:ext uri="{FF2B5EF4-FFF2-40B4-BE49-F238E27FC236}">
                <a16:creationId xmlns:a16="http://schemas.microsoft.com/office/drawing/2014/main" id="{37EE467F-8E80-4F69-82A9-4861C6C811B0}"/>
              </a:ext>
            </a:extLst>
          </p:cNvPr>
          <p:cNvPicPr>
            <a:picLocks noChangeAspect="1"/>
          </p:cNvPicPr>
          <p:nvPr/>
        </p:nvPicPr>
        <p:blipFill>
          <a:blip r:embed="rId7"/>
          <a:stretch>
            <a:fillRect/>
          </a:stretch>
        </p:blipFill>
        <p:spPr>
          <a:xfrm>
            <a:off x="459478" y="5163919"/>
            <a:ext cx="1785123" cy="1560964"/>
          </a:xfrm>
          <a:prstGeom prst="rect">
            <a:avLst/>
          </a:prstGeom>
        </p:spPr>
      </p:pic>
      <p:pic>
        <p:nvPicPr>
          <p:cNvPr id="17" name="Picture 16">
            <a:extLst>
              <a:ext uri="{FF2B5EF4-FFF2-40B4-BE49-F238E27FC236}">
                <a16:creationId xmlns:a16="http://schemas.microsoft.com/office/drawing/2014/main" id="{69E3DD59-F050-4E94-9675-854B611F9E73}"/>
              </a:ext>
            </a:extLst>
          </p:cNvPr>
          <p:cNvPicPr>
            <a:picLocks noChangeAspect="1"/>
          </p:cNvPicPr>
          <p:nvPr/>
        </p:nvPicPr>
        <p:blipFill>
          <a:blip r:embed="rId8"/>
          <a:stretch>
            <a:fillRect/>
          </a:stretch>
        </p:blipFill>
        <p:spPr>
          <a:xfrm>
            <a:off x="2534115" y="5163919"/>
            <a:ext cx="8806850" cy="1507592"/>
          </a:xfrm>
          <a:prstGeom prst="rect">
            <a:avLst/>
          </a:prstGeom>
        </p:spPr>
      </p:pic>
      <p:pic>
        <p:nvPicPr>
          <p:cNvPr id="4" name="Picture 3">
            <a:extLst>
              <a:ext uri="{FF2B5EF4-FFF2-40B4-BE49-F238E27FC236}">
                <a16:creationId xmlns:a16="http://schemas.microsoft.com/office/drawing/2014/main" id="{44621FDA-A63A-442D-885C-E212670FF2DF}"/>
              </a:ext>
            </a:extLst>
          </p:cNvPr>
          <p:cNvPicPr>
            <a:picLocks noChangeAspect="1"/>
          </p:cNvPicPr>
          <p:nvPr/>
        </p:nvPicPr>
        <p:blipFill>
          <a:blip r:embed="rId9"/>
          <a:stretch>
            <a:fillRect/>
          </a:stretch>
        </p:blipFill>
        <p:spPr>
          <a:xfrm>
            <a:off x="6309333" y="5639926"/>
            <a:ext cx="448820" cy="288527"/>
          </a:xfrm>
          <a:prstGeom prst="rect">
            <a:avLst/>
          </a:prstGeom>
        </p:spPr>
      </p:pic>
      <p:sp>
        <p:nvSpPr>
          <p:cNvPr id="18" name="Speech Bubble: Rectangle with Corners Rounded 17">
            <a:extLst>
              <a:ext uri="{FF2B5EF4-FFF2-40B4-BE49-F238E27FC236}">
                <a16:creationId xmlns:a16="http://schemas.microsoft.com/office/drawing/2014/main" id="{6A6093ED-2672-4824-8DE3-FDD115DFE1AE}"/>
              </a:ext>
            </a:extLst>
          </p:cNvPr>
          <p:cNvSpPr/>
          <p:nvPr/>
        </p:nvSpPr>
        <p:spPr bwMode="auto">
          <a:xfrm>
            <a:off x="6937540" y="3852420"/>
            <a:ext cx="1691640" cy="1055675"/>
          </a:xfrm>
          <a:prstGeom prst="wedgeRoundRectCallout">
            <a:avLst>
              <a:gd name="adj1" fmla="val -68782"/>
              <a:gd name="adj2" fmla="val 11710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Assigns Headless IoT</a:t>
            </a:r>
            <a:r>
              <a:rPr lang="en-GB" sz="2000" dirty="0">
                <a:latin typeface="Arial" charset="0"/>
                <a:ea typeface="ＭＳ Ｐゴシック" pitchFamily="34" charset="-128"/>
              </a:rPr>
              <a:t> </a:t>
            </a:r>
            <a:r>
              <a:rPr kumimoji="0" lang="en-GB" sz="2000" b="0" i="0" u="none" strike="noStrike" cap="none" normalizeH="0" baseline="0" dirty="0">
                <a:ln>
                  <a:noFill/>
                </a:ln>
                <a:solidFill>
                  <a:schemeClr val="tx1"/>
                </a:solidFill>
                <a:effectLst/>
                <a:latin typeface="Arial" charset="0"/>
                <a:ea typeface="ＭＳ Ｐゴシック" pitchFamily="34" charset="-128"/>
              </a:rPr>
              <a:t>role</a:t>
            </a:r>
          </a:p>
        </p:txBody>
      </p:sp>
      <p:sp>
        <p:nvSpPr>
          <p:cNvPr id="20" name="Rectangle: Rounded Corners 19">
            <a:extLst>
              <a:ext uri="{FF2B5EF4-FFF2-40B4-BE49-F238E27FC236}">
                <a16:creationId xmlns:a16="http://schemas.microsoft.com/office/drawing/2014/main" id="{F30863D5-8567-4948-9B08-B1DA3A57382B}"/>
              </a:ext>
            </a:extLst>
          </p:cNvPr>
          <p:cNvSpPr/>
          <p:nvPr/>
        </p:nvSpPr>
        <p:spPr bwMode="auto">
          <a:xfrm>
            <a:off x="2547852" y="4332335"/>
            <a:ext cx="1996647" cy="24047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cxnSp>
        <p:nvCxnSpPr>
          <p:cNvPr id="21" name="Straight Arrow Connector 20">
            <a:extLst>
              <a:ext uri="{FF2B5EF4-FFF2-40B4-BE49-F238E27FC236}">
                <a16:creationId xmlns:a16="http://schemas.microsoft.com/office/drawing/2014/main" id="{5DEA7F01-3BF0-4A05-A40D-9D76318D5F92}"/>
              </a:ext>
            </a:extLst>
          </p:cNvPr>
          <p:cNvCxnSpPr>
            <a:cxnSpLocks/>
          </p:cNvCxnSpPr>
          <p:nvPr/>
        </p:nvCxnSpPr>
        <p:spPr bwMode="auto">
          <a:xfrm flipH="1">
            <a:off x="3269400" y="4788827"/>
            <a:ext cx="520483" cy="0"/>
          </a:xfrm>
          <a:prstGeom prst="straightConnector1">
            <a:avLst/>
          </a:prstGeom>
          <a:solidFill>
            <a:schemeClr val="accent1"/>
          </a:solidFill>
          <a:ln w="28575" cap="flat" cmpd="sng" algn="ctr">
            <a:solidFill>
              <a:srgbClr val="C00000"/>
            </a:solidFill>
            <a:prstDash val="solid"/>
            <a:round/>
            <a:headEnd type="none" w="med" len="med"/>
            <a:tailEnd type="triangle" w="lg" len="lg"/>
          </a:ln>
          <a:effectLst/>
        </p:spPr>
      </p:cxnSp>
      <p:sp>
        <p:nvSpPr>
          <p:cNvPr id="25" name="Rectangle 24">
            <a:extLst>
              <a:ext uri="{FF2B5EF4-FFF2-40B4-BE49-F238E27FC236}">
                <a16:creationId xmlns:a16="http://schemas.microsoft.com/office/drawing/2014/main" id="{0DB6F9D9-218C-4CB3-A98A-C80C58E8CB48}"/>
              </a:ext>
            </a:extLst>
          </p:cNvPr>
          <p:cNvSpPr/>
          <p:nvPr/>
        </p:nvSpPr>
        <p:spPr>
          <a:xfrm>
            <a:off x="6071703" y="2392090"/>
            <a:ext cx="5955793" cy="738664"/>
          </a:xfrm>
          <a:prstGeom prst="rect">
            <a:avLst/>
          </a:prstGeom>
          <a:solidFill>
            <a:schemeClr val="tx1"/>
          </a:solidFill>
        </p:spPr>
        <p:txBody>
          <a:bodyPr wrap="square">
            <a:spAutoFit/>
          </a:bodyPr>
          <a:lstStyle/>
          <a:p>
            <a:r>
              <a:rPr lang="en-GB" sz="1200" dirty="0">
                <a:solidFill>
                  <a:schemeClr val="bg1"/>
                </a:solidFill>
                <a:latin typeface="Courier New" panose="02070309020205020404" pitchFamily="49" charset="0"/>
                <a:cs typeface="Courier New" panose="02070309020205020404" pitchFamily="49" charset="0"/>
              </a:rPr>
              <a:t>SWITCH# show port-access clients 1</a:t>
            </a:r>
          </a:p>
          <a:p>
            <a:r>
              <a:rPr lang="en-GB" sz="1000" dirty="0">
                <a:solidFill>
                  <a:schemeClr val="bg1"/>
                </a:solidFill>
                <a:latin typeface="Courier New" panose="02070309020205020404" pitchFamily="49" charset="0"/>
                <a:cs typeface="Courier New" panose="02070309020205020404" pitchFamily="49" charset="0"/>
              </a:rPr>
              <a:t>Port Client Name  MAC Address   IP Address    User Role       Type  VLAN</a:t>
            </a:r>
          </a:p>
          <a:p>
            <a:r>
              <a:rPr lang="en-GB" sz="1000" dirty="0">
                <a:solidFill>
                  <a:schemeClr val="bg1"/>
                </a:solidFill>
                <a:latin typeface="Courier New" panose="02070309020205020404" pitchFamily="49" charset="0"/>
                <a:cs typeface="Courier New" panose="02070309020205020404" pitchFamily="49" charset="0"/>
              </a:rPr>
              <a:t>  ---- ------------ ------------- ------------- --------------- ----- ----</a:t>
            </a:r>
          </a:p>
          <a:p>
            <a:r>
              <a:rPr lang="en-GB" sz="1000" dirty="0">
                <a:solidFill>
                  <a:schemeClr val="bg1"/>
                </a:solidFill>
                <a:latin typeface="Courier New" panose="02070309020205020404" pitchFamily="49" charset="0"/>
                <a:cs typeface="Courier New" panose="02070309020205020404" pitchFamily="49" charset="0"/>
              </a:rPr>
              <a:t>  1    98d6bb0a31f7 98d6bb-0a31f7 10.137.50.101 *</a:t>
            </a:r>
            <a:r>
              <a:rPr lang="en-GB" sz="1000" dirty="0" err="1">
                <a:solidFill>
                  <a:schemeClr val="bg1"/>
                </a:solidFill>
                <a:latin typeface="Courier New" panose="02070309020205020404" pitchFamily="49" charset="0"/>
                <a:cs typeface="Courier New" panose="02070309020205020404" pitchFamily="49" charset="0"/>
              </a:rPr>
              <a:t>DUR_Wired_IoT</a:t>
            </a:r>
            <a:r>
              <a:rPr lang="en-GB" sz="1000" dirty="0">
                <a:solidFill>
                  <a:schemeClr val="bg1"/>
                </a:solidFill>
                <a:latin typeface="Courier New" panose="02070309020205020404" pitchFamily="49" charset="0"/>
                <a:cs typeface="Courier New" panose="02070309020205020404" pitchFamily="49" charset="0"/>
              </a:rPr>
              <a:t>… MAC     50</a:t>
            </a:r>
            <a:endParaRPr lang="en-GB" sz="900" dirty="0">
              <a:solidFill>
                <a:schemeClr val="bg1"/>
              </a:solidFill>
              <a:latin typeface="Courier New" panose="02070309020205020404" pitchFamily="49" charset="0"/>
              <a:cs typeface="Courier New" panose="02070309020205020404" pitchFamily="49" charset="0"/>
            </a:endParaRPr>
          </a:p>
        </p:txBody>
      </p:sp>
      <p:sp>
        <p:nvSpPr>
          <p:cNvPr id="26" name="Speech Bubble: Rectangle with Corners Rounded 25">
            <a:extLst>
              <a:ext uri="{FF2B5EF4-FFF2-40B4-BE49-F238E27FC236}">
                <a16:creationId xmlns:a16="http://schemas.microsoft.com/office/drawing/2014/main" id="{69B42137-5237-4AC0-A0BD-328774BA2793}"/>
              </a:ext>
            </a:extLst>
          </p:cNvPr>
          <p:cNvSpPr/>
          <p:nvPr/>
        </p:nvSpPr>
        <p:spPr bwMode="auto">
          <a:xfrm>
            <a:off x="9935946" y="3386578"/>
            <a:ext cx="1590549" cy="705660"/>
          </a:xfrm>
          <a:prstGeom prst="wedgeRoundRectCallout">
            <a:avLst>
              <a:gd name="adj1" fmla="val 58864"/>
              <a:gd name="adj2" fmla="val -9512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Different VLAN &amp; IP</a:t>
            </a:r>
          </a:p>
        </p:txBody>
      </p:sp>
      <p:sp>
        <p:nvSpPr>
          <p:cNvPr id="23" name="Rectangle: Rounded Corners 22">
            <a:extLst>
              <a:ext uri="{FF2B5EF4-FFF2-40B4-BE49-F238E27FC236}">
                <a16:creationId xmlns:a16="http://schemas.microsoft.com/office/drawing/2014/main" id="{11A052B0-51AD-478B-B45C-DEE432A488A2}"/>
              </a:ext>
            </a:extLst>
          </p:cNvPr>
          <p:cNvSpPr/>
          <p:nvPr/>
        </p:nvSpPr>
        <p:spPr bwMode="auto">
          <a:xfrm>
            <a:off x="799285" y="1063249"/>
            <a:ext cx="10964090" cy="20609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34" charset="-128"/>
            </a:endParaRPr>
          </a:p>
        </p:txBody>
      </p:sp>
      <p:sp>
        <p:nvSpPr>
          <p:cNvPr id="22" name="Speech Bubble: Rectangle with Corners Rounded 25">
            <a:extLst>
              <a:ext uri="{FF2B5EF4-FFF2-40B4-BE49-F238E27FC236}">
                <a16:creationId xmlns:a16="http://schemas.microsoft.com/office/drawing/2014/main" id="{69B42137-5237-4AC0-A0BD-328774BA2793}"/>
              </a:ext>
            </a:extLst>
          </p:cNvPr>
          <p:cNvSpPr/>
          <p:nvPr/>
        </p:nvSpPr>
        <p:spPr bwMode="auto">
          <a:xfrm>
            <a:off x="9935945" y="3386578"/>
            <a:ext cx="1590549" cy="705660"/>
          </a:xfrm>
          <a:prstGeom prst="wedgeRoundRectCallout">
            <a:avLst>
              <a:gd name="adj1" fmla="val -88609"/>
              <a:gd name="adj2" fmla="val -9325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Different VLAN &amp; IP</a:t>
            </a:r>
          </a:p>
        </p:txBody>
      </p:sp>
    </p:spTree>
    <p:extLst>
      <p:ext uri="{BB962C8B-B14F-4D97-AF65-F5344CB8AC3E}">
        <p14:creationId xmlns:p14="http://schemas.microsoft.com/office/powerpoint/2010/main" val="311693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26" grpId="0" animBg="1"/>
      <p:bldP spid="23" grpId="0" animBg="1"/>
      <p:bldP spid="2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Configuration</a:t>
            </a:r>
            <a:endParaRPr lang="en-US" dirty="0"/>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3188" y="106018"/>
            <a:ext cx="4387323" cy="6858000"/>
          </a:xfrm>
          <a:prstGeom prst="rect">
            <a:avLst/>
          </a:prstGeom>
        </p:spPr>
      </p:pic>
    </p:spTree>
    <p:extLst>
      <p:ext uri="{BB962C8B-B14F-4D97-AF65-F5344CB8AC3E}">
        <p14:creationId xmlns:p14="http://schemas.microsoft.com/office/powerpoint/2010/main" val="205992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67951" y="114670"/>
            <a:ext cx="1184987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GB" sz="3751" kern="0" dirty="0">
                <a:solidFill>
                  <a:srgbClr val="FFFFFF"/>
                </a:solidFill>
              </a:rPr>
              <a:t>Services Used</a:t>
            </a:r>
            <a:endParaRPr lang="en-US" sz="3751" kern="0" dirty="0">
              <a:solidFill>
                <a:srgbClr val="FFFFFF"/>
              </a:solidFill>
            </a:endParaRPr>
          </a:p>
        </p:txBody>
      </p:sp>
      <p:pic>
        <p:nvPicPr>
          <p:cNvPr id="8" name="Picture 7"/>
          <p:cNvPicPr>
            <a:picLocks noChangeAspect="1"/>
          </p:cNvPicPr>
          <p:nvPr/>
        </p:nvPicPr>
        <p:blipFill>
          <a:blip r:embed="rId3"/>
          <a:stretch>
            <a:fillRect/>
          </a:stretch>
        </p:blipFill>
        <p:spPr>
          <a:xfrm>
            <a:off x="1498363" y="1904921"/>
            <a:ext cx="9195273" cy="3048157"/>
          </a:xfrm>
          <a:prstGeom prst="rect">
            <a:avLst/>
          </a:prstGeom>
        </p:spPr>
      </p:pic>
      <p:sp>
        <p:nvSpPr>
          <p:cNvPr id="4" name="Rounded Rectangle 3"/>
          <p:cNvSpPr/>
          <p:nvPr/>
        </p:nvSpPr>
        <p:spPr bwMode="auto">
          <a:xfrm>
            <a:off x="1498363" y="4186989"/>
            <a:ext cx="8745667" cy="178755"/>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0" name="Rounded Rectangle 9"/>
          <p:cNvSpPr/>
          <p:nvPr/>
        </p:nvSpPr>
        <p:spPr bwMode="auto">
          <a:xfrm>
            <a:off x="1498362" y="4794948"/>
            <a:ext cx="8745667" cy="178755"/>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99673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355600" y="-2521"/>
            <a:ext cx="11407775"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Aruba Switch: Enable Down Loadable User Roles</a:t>
            </a:r>
          </a:p>
        </p:txBody>
      </p:sp>
      <p:sp>
        <p:nvSpPr>
          <p:cNvPr id="6" name="Rectangle 5">
            <a:extLst>
              <a:ext uri="{FF2B5EF4-FFF2-40B4-BE49-F238E27FC236}">
                <a16:creationId xmlns:a16="http://schemas.microsoft.com/office/drawing/2014/main" id="{7218C360-095E-4BA4-A4EA-2567D1C09591}"/>
              </a:ext>
            </a:extLst>
          </p:cNvPr>
          <p:cNvSpPr/>
          <p:nvPr/>
        </p:nvSpPr>
        <p:spPr>
          <a:xfrm>
            <a:off x="623965" y="1299603"/>
            <a:ext cx="11284256" cy="5201424"/>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rPr>
              <a:t>Requires ClearPass 6.7.8</a:t>
            </a:r>
          </a:p>
          <a:p>
            <a:pPr marL="342900" indent="-342900">
              <a:buFont typeface="Arial" panose="020B0604020202020204" pitchFamily="34" charset="0"/>
              <a:buChar char="•"/>
            </a:pPr>
            <a:r>
              <a:rPr lang="en-GB" sz="2400" dirty="0">
                <a:solidFill>
                  <a:schemeClr val="bg1"/>
                </a:solidFill>
              </a:rPr>
              <a:t>On receiving RADIUS Accept with DUR and index</a:t>
            </a:r>
          </a:p>
          <a:p>
            <a:pPr marL="800100" lvl="1" indent="-342900">
              <a:buFont typeface="Arial" panose="020B0604020202020204" pitchFamily="34" charset="0"/>
              <a:buChar char="•"/>
            </a:pPr>
            <a:r>
              <a:rPr lang="en-GB" sz="2400" dirty="0">
                <a:solidFill>
                  <a:schemeClr val="bg1"/>
                </a:solidFill>
              </a:rPr>
              <a:t>Switch verifies it has this DUR and matching index</a:t>
            </a:r>
          </a:p>
          <a:p>
            <a:pPr marL="800100" lvl="1" indent="-342900">
              <a:buFont typeface="Arial" panose="020B0604020202020204" pitchFamily="34" charset="0"/>
              <a:buChar char="•"/>
            </a:pPr>
            <a:r>
              <a:rPr lang="en-GB" sz="2400" dirty="0">
                <a:solidFill>
                  <a:schemeClr val="bg1"/>
                </a:solidFill>
              </a:rPr>
              <a:t>If not makes HTTPS request to ClearPass and pulls it down</a:t>
            </a:r>
          </a:p>
          <a:p>
            <a:pPr marL="800100" lvl="1" indent="-342900">
              <a:buFont typeface="Arial" panose="020B0604020202020204" pitchFamily="34" charset="0"/>
              <a:buChar char="•"/>
            </a:pPr>
            <a:r>
              <a:rPr lang="en-GB" sz="2400" dirty="0">
                <a:solidFill>
                  <a:schemeClr val="bg1"/>
                </a:solidFill>
              </a:rPr>
              <a:t>This role is cached on switch</a:t>
            </a:r>
          </a:p>
          <a:p>
            <a:pPr marL="342900" indent="-342900">
              <a:buFont typeface="Arial" panose="020B0604020202020204" pitchFamily="34" charset="0"/>
              <a:buChar char="•"/>
            </a:pPr>
            <a:r>
              <a:rPr lang="en-GB" sz="2400" dirty="0">
                <a:solidFill>
                  <a:schemeClr val="bg1"/>
                </a:solidFill>
              </a:rPr>
              <a:t>Switch has to trust ClearPass certificate</a:t>
            </a:r>
          </a:p>
          <a:p>
            <a:pPr marL="800100" lvl="1" indent="-342900">
              <a:buFont typeface="Arial" panose="020B0604020202020204" pitchFamily="34" charset="0"/>
              <a:buChar char="•"/>
            </a:pPr>
            <a:r>
              <a:rPr lang="en-GB" sz="2400" dirty="0">
                <a:solidFill>
                  <a:schemeClr val="bg1"/>
                </a:solidFill>
              </a:rPr>
              <a:t>Install ClearPass’ signing CA (intermediate) into the switch</a:t>
            </a:r>
          </a:p>
          <a:p>
            <a:pPr lvl="1"/>
            <a:endParaRPr lang="en-GB" sz="2400" dirty="0">
              <a:solidFill>
                <a:schemeClr val="bg1"/>
              </a:solidFill>
              <a:latin typeface="Courier New" panose="02070309020205020404" pitchFamily="49" charset="0"/>
              <a:cs typeface="Courier New" panose="02070309020205020404" pitchFamily="49" charset="0"/>
            </a:endParaRPr>
          </a:p>
          <a:p>
            <a:r>
              <a:rPr lang="en-GB" sz="2000" dirty="0">
                <a:highlight>
                  <a:srgbClr val="00FF00"/>
                </a:highlight>
                <a:latin typeface="Courier New" panose="02070309020205020404" pitchFamily="49" charset="0"/>
                <a:cs typeface="Courier New" panose="02070309020205020404" pitchFamily="49" charset="0"/>
              </a:rPr>
              <a:t>crypto </a:t>
            </a:r>
            <a:r>
              <a:rPr lang="en-GB" sz="2000" dirty="0" err="1">
                <a:highlight>
                  <a:srgbClr val="00FF00"/>
                </a:highlight>
                <a:latin typeface="Courier New" panose="02070309020205020404" pitchFamily="49" charset="0"/>
                <a:cs typeface="Courier New" panose="02070309020205020404" pitchFamily="49" charset="0"/>
              </a:rPr>
              <a:t>pki</a:t>
            </a:r>
            <a:r>
              <a:rPr lang="en-GB" sz="2000" dirty="0">
                <a:highlight>
                  <a:srgbClr val="00FF00"/>
                </a:highlight>
                <a:latin typeface="Courier New" panose="02070309020205020404" pitchFamily="49" charset="0"/>
                <a:cs typeface="Courier New" panose="02070309020205020404" pitchFamily="49" charset="0"/>
              </a:rPr>
              <a:t> ta-profile CLEARPASS</a:t>
            </a:r>
          </a:p>
          <a:p>
            <a:r>
              <a:rPr lang="en-GB" sz="2000" dirty="0">
                <a:highlight>
                  <a:srgbClr val="00FF00"/>
                </a:highlight>
                <a:latin typeface="Courier New" panose="02070309020205020404" pitchFamily="49" charset="0"/>
                <a:cs typeface="Courier New" panose="02070309020205020404" pitchFamily="49" charset="0"/>
              </a:rPr>
              <a:t>copy &lt;</a:t>
            </a:r>
            <a:r>
              <a:rPr lang="en-GB" sz="2000" dirty="0" err="1">
                <a:highlight>
                  <a:srgbClr val="00FF00"/>
                </a:highlight>
                <a:latin typeface="Courier New" panose="02070309020205020404" pitchFamily="49" charset="0"/>
                <a:cs typeface="Courier New" panose="02070309020205020404" pitchFamily="49" charset="0"/>
              </a:rPr>
              <a:t>sftp|tftp</a:t>
            </a:r>
            <a:r>
              <a:rPr lang="en-GB" sz="2000" dirty="0">
                <a:highlight>
                  <a:srgbClr val="00FF00"/>
                </a:highlight>
                <a:latin typeface="Courier New" panose="02070309020205020404" pitchFamily="49" charset="0"/>
                <a:cs typeface="Courier New" panose="02070309020205020404" pitchFamily="49" charset="0"/>
              </a:rPr>
              <a:t>&gt; ta-cert CLEARPASS &lt;</a:t>
            </a:r>
            <a:r>
              <a:rPr lang="en-GB" sz="2000" dirty="0" err="1">
                <a:highlight>
                  <a:srgbClr val="00FF00"/>
                </a:highlight>
                <a:latin typeface="Courier New" panose="02070309020205020404" pitchFamily="49" charset="0"/>
                <a:cs typeface="Courier New" panose="02070309020205020404" pitchFamily="49" charset="0"/>
              </a:rPr>
              <a:t>sftp|tftp</a:t>
            </a:r>
            <a:r>
              <a:rPr lang="en-GB" sz="2000" dirty="0">
                <a:highlight>
                  <a:srgbClr val="00FF00"/>
                </a:highlight>
                <a:latin typeface="Courier New" panose="02070309020205020404" pitchFamily="49" charset="0"/>
                <a:cs typeface="Courier New" panose="02070309020205020404" pitchFamily="49" charset="0"/>
              </a:rPr>
              <a:t> server&gt; &lt;ca-cert-filename&gt;</a:t>
            </a:r>
          </a:p>
          <a:p>
            <a:pPr lvl="1"/>
            <a:endParaRPr lang="en-GB" sz="2000" dirty="0">
              <a:highlight>
                <a:srgbClr val="00FF00"/>
              </a:highlight>
              <a:latin typeface="Courier New" panose="02070309020205020404" pitchFamily="49" charset="0"/>
              <a:cs typeface="Courier New" panose="02070309020205020404" pitchFamily="49" charset="0"/>
            </a:endParaRPr>
          </a:p>
          <a:p>
            <a:pPr lvl="1"/>
            <a:endParaRPr lang="en-GB" sz="2000" dirty="0">
              <a:highlight>
                <a:srgbClr val="00FF00"/>
              </a:highlight>
            </a:endParaRPr>
          </a:p>
          <a:p>
            <a:pPr lvl="1"/>
            <a:endParaRPr lang="en-GB" sz="2000" dirty="0">
              <a:highlight>
                <a:srgbClr val="00FF00"/>
              </a:highlight>
            </a:endParaRPr>
          </a:p>
          <a:p>
            <a:r>
              <a:rPr lang="en-GB" sz="2000" dirty="0" err="1">
                <a:highlight>
                  <a:srgbClr val="00FF00"/>
                </a:highlight>
                <a:latin typeface="Courier New" panose="02070309020205020404" pitchFamily="49" charset="0"/>
                <a:cs typeface="Courier New" panose="02070309020205020404" pitchFamily="49" charset="0"/>
              </a:rPr>
              <a:t>aaa</a:t>
            </a:r>
            <a:r>
              <a:rPr lang="en-GB" sz="2000" dirty="0">
                <a:highlight>
                  <a:srgbClr val="00FF00"/>
                </a:highlight>
                <a:latin typeface="Courier New" panose="02070309020205020404" pitchFamily="49" charset="0"/>
                <a:cs typeface="Courier New" panose="02070309020205020404" pitchFamily="49" charset="0"/>
              </a:rPr>
              <a:t> authorization user-role enable download</a:t>
            </a:r>
          </a:p>
          <a:p>
            <a:r>
              <a:rPr lang="en-GB" sz="2000" dirty="0">
                <a:highlight>
                  <a:srgbClr val="00FF00"/>
                </a:highlight>
                <a:latin typeface="Courier New" panose="02070309020205020404" pitchFamily="49" charset="0"/>
                <a:cs typeface="Courier New" panose="02070309020205020404" pitchFamily="49" charset="0"/>
              </a:rPr>
              <a:t>radius-server </a:t>
            </a:r>
            <a:r>
              <a:rPr lang="en-GB" sz="2000" dirty="0" err="1">
                <a:highlight>
                  <a:srgbClr val="00FF00"/>
                </a:highlight>
                <a:latin typeface="Courier New" panose="02070309020205020404" pitchFamily="49" charset="0"/>
                <a:cs typeface="Courier New" panose="02070309020205020404" pitchFamily="49" charset="0"/>
              </a:rPr>
              <a:t>cppm</a:t>
            </a:r>
            <a:r>
              <a:rPr lang="en-GB" sz="2000" dirty="0">
                <a:highlight>
                  <a:srgbClr val="00FF00"/>
                </a:highlight>
                <a:latin typeface="Courier New" panose="02070309020205020404" pitchFamily="49" charset="0"/>
                <a:cs typeface="Courier New" panose="02070309020205020404" pitchFamily="49" charset="0"/>
              </a:rPr>
              <a:t> identity &lt;CPPM DUR local account&gt; key &lt;pass&gt;</a:t>
            </a:r>
          </a:p>
        </p:txBody>
      </p:sp>
      <p:sp>
        <p:nvSpPr>
          <p:cNvPr id="14" name="Speech Bubble: Rectangle with Corners Rounded 13">
            <a:extLst>
              <a:ext uri="{FF2B5EF4-FFF2-40B4-BE49-F238E27FC236}">
                <a16:creationId xmlns:a16="http://schemas.microsoft.com/office/drawing/2014/main" id="{8F0F7D53-AC4A-4FBA-9993-133B4D9AEFB8}"/>
              </a:ext>
            </a:extLst>
          </p:cNvPr>
          <p:cNvSpPr/>
          <p:nvPr/>
        </p:nvSpPr>
        <p:spPr bwMode="auto">
          <a:xfrm>
            <a:off x="3689131" y="5265805"/>
            <a:ext cx="3331885" cy="339380"/>
          </a:xfrm>
          <a:prstGeom prst="wedgeRoundRectCallout">
            <a:avLst>
              <a:gd name="adj1" fmla="val -22042"/>
              <a:gd name="adj2" fmla="val 9603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pitchFamily="34" charset="-128"/>
              </a:rPr>
              <a:t>Enables dow</a:t>
            </a:r>
            <a:r>
              <a:rPr lang="en-GB" sz="1600" dirty="0">
                <a:latin typeface="Arial" charset="0"/>
                <a:ea typeface="ＭＳ Ｐゴシック" pitchFamily="34" charset="-128"/>
              </a:rPr>
              <a:t>nloadable user roles</a:t>
            </a:r>
            <a:endParaRPr kumimoji="0" lang="en-GB" b="0" i="0" u="none" strike="noStrike" cap="none" normalizeH="0" baseline="0" dirty="0">
              <a:ln>
                <a:noFill/>
              </a:ln>
              <a:solidFill>
                <a:schemeClr val="tx1"/>
              </a:solidFill>
              <a:effectLst/>
              <a:latin typeface="Arial" charset="0"/>
              <a:ea typeface="ＭＳ Ｐゴシック" pitchFamily="34" charset="-128"/>
            </a:endParaRPr>
          </a:p>
        </p:txBody>
      </p:sp>
      <p:sp>
        <p:nvSpPr>
          <p:cNvPr id="16" name="Speech Bubble: Rectangle with Corners Rounded 15">
            <a:extLst>
              <a:ext uri="{FF2B5EF4-FFF2-40B4-BE49-F238E27FC236}">
                <a16:creationId xmlns:a16="http://schemas.microsoft.com/office/drawing/2014/main" id="{1F4514C2-57DA-4237-8C6B-415A7F93D516}"/>
              </a:ext>
            </a:extLst>
          </p:cNvPr>
          <p:cNvSpPr/>
          <p:nvPr/>
        </p:nvSpPr>
        <p:spPr bwMode="auto">
          <a:xfrm>
            <a:off x="9277648" y="5029837"/>
            <a:ext cx="2555053" cy="962403"/>
          </a:xfrm>
          <a:prstGeom prst="wedgeRoundRectCallout">
            <a:avLst>
              <a:gd name="adj1" fmla="val -84738"/>
              <a:gd name="adj2" fmla="val 668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b="1" dirty="0">
                <a:latin typeface="Arial" charset="0"/>
                <a:ea typeface="ＭＳ Ｐゴシック" pitchFamily="34" charset="-128"/>
              </a:rPr>
              <a:t>WARINING</a:t>
            </a:r>
            <a:r>
              <a:rPr lang="en-GB" dirty="0">
                <a:latin typeface="Arial" charset="0"/>
                <a:ea typeface="ＭＳ Ｐゴシック" pitchFamily="34" charset="-128"/>
              </a:rPr>
              <a:t> </a:t>
            </a:r>
            <a:br>
              <a:rPr lang="en-GB" dirty="0">
                <a:latin typeface="Arial" charset="0"/>
                <a:ea typeface="ＭＳ Ｐゴシック" pitchFamily="34" charset="-128"/>
              </a:rPr>
            </a:br>
            <a:r>
              <a:rPr lang="en-GB" dirty="0">
                <a:latin typeface="Arial" charset="0"/>
                <a:ea typeface="ＭＳ Ｐゴシック" pitchFamily="34" charset="-128"/>
              </a:rPr>
              <a:t>Disables native VLAN assignment</a:t>
            </a:r>
            <a:endParaRPr lang="en-GB" dirty="0"/>
          </a:p>
        </p:txBody>
      </p:sp>
      <p:sp>
        <p:nvSpPr>
          <p:cNvPr id="18" name="Speech Bubble: Rectangle with Corners Rounded 17">
            <a:extLst>
              <a:ext uri="{FF2B5EF4-FFF2-40B4-BE49-F238E27FC236}">
                <a16:creationId xmlns:a16="http://schemas.microsoft.com/office/drawing/2014/main" id="{6F970B65-F019-4201-8FC9-7AB71427F25C}"/>
              </a:ext>
            </a:extLst>
          </p:cNvPr>
          <p:cNvSpPr/>
          <p:nvPr/>
        </p:nvSpPr>
        <p:spPr bwMode="auto">
          <a:xfrm>
            <a:off x="8324401" y="2865017"/>
            <a:ext cx="3438974" cy="698620"/>
          </a:xfrm>
          <a:prstGeom prst="wedgeRoundRectCallout">
            <a:avLst>
              <a:gd name="adj1" fmla="val -69963"/>
              <a:gd name="adj2" fmla="val -6186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Requires ClearPass’ HTTPS signing cert installed on switch</a:t>
            </a:r>
            <a:endParaRPr lang="en-GB" dirty="0"/>
          </a:p>
        </p:txBody>
      </p:sp>
    </p:spTree>
    <p:extLst>
      <p:ext uri="{BB962C8B-B14F-4D97-AF65-F5344CB8AC3E}">
        <p14:creationId xmlns:p14="http://schemas.microsoft.com/office/powerpoint/2010/main" val="10059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9506" y="1493094"/>
            <a:ext cx="9144000" cy="4801314"/>
          </a:xfrm>
          <a:prstGeom prst="rect">
            <a:avLst/>
          </a:prstGeom>
        </p:spPr>
        <p:txBody>
          <a:bodyPr wrap="square">
            <a:spAutoFit/>
          </a:bodyPr>
          <a:lstStyle/>
          <a:p>
            <a:r>
              <a:rPr lang="en-US" dirty="0">
                <a:solidFill>
                  <a:schemeClr val="bg1"/>
                </a:solidFill>
                <a:highlight>
                  <a:srgbClr val="FF0000"/>
                </a:highlight>
                <a:latin typeface="Courier New" panose="02070309020205020404" pitchFamily="49" charset="0"/>
                <a:cs typeface="Courier New" panose="02070309020205020404" pitchFamily="49" charset="0"/>
              </a:rPr>
              <a:t>class ipv4 ALLOW_ALL</a:t>
            </a:r>
          </a:p>
          <a:p>
            <a:r>
              <a:rPr lang="en-US" dirty="0">
                <a:solidFill>
                  <a:schemeClr val="bg1"/>
                </a:solidFill>
                <a:highlight>
                  <a:srgbClr val="FF0000"/>
                </a:highlight>
                <a:latin typeface="Courier New" panose="02070309020205020404" pitchFamily="49" charset="0"/>
                <a:cs typeface="Courier New" panose="02070309020205020404" pitchFamily="49" charset="0"/>
              </a:rPr>
              <a:t>     10 match ip 0.0.0.0 255.255.255.255 0.0.0.0 255.255.255.255</a:t>
            </a:r>
          </a:p>
          <a:p>
            <a:r>
              <a:rPr lang="en-US" dirty="0">
                <a:solidFill>
                  <a:schemeClr val="bg1"/>
                </a:solidFill>
                <a:highlight>
                  <a:srgbClr val="FF0000"/>
                </a:highlight>
                <a:latin typeface="Courier New" panose="02070309020205020404" pitchFamily="49" charset="0"/>
                <a:cs typeface="Courier New" panose="02070309020205020404" pitchFamily="49" charset="0"/>
              </a:rPr>
              <a:t>   exit</a:t>
            </a:r>
          </a:p>
          <a:p>
            <a:r>
              <a:rPr lang="en-US" dirty="0">
                <a:solidFill>
                  <a:schemeClr val="bg1"/>
                </a:solidFill>
                <a:highlight>
                  <a:srgbClr val="FF0000"/>
                </a:highlight>
                <a:latin typeface="Courier New" panose="02070309020205020404" pitchFamily="49" charset="0"/>
                <a:cs typeface="Courier New" panose="02070309020205020404" pitchFamily="49" charset="0"/>
              </a:rPr>
              <a:t>policy user PERMIT_ALL</a:t>
            </a:r>
          </a:p>
          <a:p>
            <a:r>
              <a:rPr lang="en-US" dirty="0">
                <a:solidFill>
                  <a:schemeClr val="bg1"/>
                </a:solidFill>
                <a:highlight>
                  <a:srgbClr val="FF0000"/>
                </a:highlight>
                <a:latin typeface="Courier New" panose="02070309020205020404" pitchFamily="49" charset="0"/>
                <a:cs typeface="Courier New" panose="02070309020205020404" pitchFamily="49" charset="0"/>
              </a:rPr>
              <a:t>     10 class ipv4 ALLOW_ALL action permit</a:t>
            </a:r>
          </a:p>
          <a:p>
            <a:r>
              <a:rPr lang="en-US" dirty="0">
                <a:solidFill>
                  <a:schemeClr val="bg1"/>
                </a:solidFill>
                <a:highlight>
                  <a:srgbClr val="FF0000"/>
                </a:highlight>
                <a:latin typeface="Courier New" panose="02070309020205020404" pitchFamily="49" charset="0"/>
                <a:cs typeface="Courier New" panose="02070309020205020404" pitchFamily="49" charset="0"/>
              </a:rPr>
              <a:t>   exit</a:t>
            </a:r>
          </a:p>
          <a:p>
            <a:r>
              <a:rPr lang="en-US" dirty="0" err="1">
                <a:solidFill>
                  <a:schemeClr val="bg1"/>
                </a:solidFill>
                <a:highlight>
                  <a:srgbClr val="FF0000"/>
                </a:highlight>
                <a:latin typeface="Courier New" panose="02070309020205020404" pitchFamily="49" charset="0"/>
                <a:cs typeface="Courier New" panose="02070309020205020404" pitchFamily="49" charset="0"/>
              </a:rPr>
              <a:t>aaa</a:t>
            </a:r>
            <a:r>
              <a:rPr lang="en-US" dirty="0">
                <a:solidFill>
                  <a:schemeClr val="bg1"/>
                </a:solidFill>
                <a:highlight>
                  <a:srgbClr val="FF0000"/>
                </a:highlight>
                <a:latin typeface="Courier New" panose="02070309020205020404" pitchFamily="49" charset="0"/>
                <a:cs typeface="Courier New" panose="02070309020205020404" pitchFamily="49" charset="0"/>
              </a:rPr>
              <a:t> authorization user-role name DR-ACL</a:t>
            </a:r>
          </a:p>
          <a:p>
            <a:r>
              <a:rPr lang="en-US" dirty="0">
                <a:solidFill>
                  <a:schemeClr val="bg1"/>
                </a:solidFill>
                <a:highlight>
                  <a:srgbClr val="FF0000"/>
                </a:highlight>
                <a:latin typeface="Courier New" panose="02070309020205020404" pitchFamily="49" charset="0"/>
                <a:cs typeface="Courier New" panose="02070309020205020404" pitchFamily="49" charset="0"/>
              </a:rPr>
              <a:t>     policy PERMIT_ALL</a:t>
            </a:r>
          </a:p>
          <a:p>
            <a:r>
              <a:rPr lang="en-US" dirty="0">
                <a:solidFill>
                  <a:schemeClr val="bg1"/>
                </a:solidFill>
                <a:highlight>
                  <a:srgbClr val="FF0000"/>
                </a:highlight>
                <a:latin typeface="Courier New" panose="02070309020205020404" pitchFamily="49" charset="0"/>
                <a:cs typeface="Courier New" panose="02070309020205020404" pitchFamily="49" charset="0"/>
              </a:rPr>
              <a:t>     </a:t>
            </a:r>
            <a:r>
              <a:rPr lang="en-US" dirty="0" err="1">
                <a:solidFill>
                  <a:schemeClr val="bg1"/>
                </a:solidFill>
                <a:highlight>
                  <a:srgbClr val="FF0000"/>
                </a:highlight>
                <a:latin typeface="Courier New" panose="02070309020205020404" pitchFamily="49" charset="0"/>
                <a:cs typeface="Courier New" panose="02070309020205020404" pitchFamily="49" charset="0"/>
              </a:rPr>
              <a:t>reauth</a:t>
            </a:r>
            <a:r>
              <a:rPr lang="en-US" dirty="0">
                <a:solidFill>
                  <a:schemeClr val="bg1"/>
                </a:solidFill>
                <a:highlight>
                  <a:srgbClr val="FF0000"/>
                </a:highlight>
                <a:latin typeface="Courier New" panose="02070309020205020404" pitchFamily="49" charset="0"/>
                <a:cs typeface="Courier New" panose="02070309020205020404" pitchFamily="49" charset="0"/>
              </a:rPr>
              <a:t>-period 3600</a:t>
            </a:r>
          </a:p>
          <a:p>
            <a:r>
              <a:rPr lang="en-US" dirty="0">
                <a:solidFill>
                  <a:schemeClr val="bg1"/>
                </a:solidFill>
                <a:highlight>
                  <a:srgbClr val="FF0000"/>
                </a:highlight>
                <a:latin typeface="Courier New" panose="02070309020205020404" pitchFamily="49" charset="0"/>
                <a:cs typeface="Courier New" panose="02070309020205020404" pitchFamily="49" charset="0"/>
              </a:rPr>
              <a:t>     </a:t>
            </a:r>
            <a:r>
              <a:rPr lang="en-US" dirty="0" err="1">
                <a:solidFill>
                  <a:schemeClr val="bg1"/>
                </a:solidFill>
                <a:highlight>
                  <a:srgbClr val="FF0000"/>
                </a:highlight>
                <a:latin typeface="Courier New" panose="02070309020205020404" pitchFamily="49" charset="0"/>
                <a:cs typeface="Courier New" panose="02070309020205020404" pitchFamily="49" charset="0"/>
              </a:rPr>
              <a:t>vlan</a:t>
            </a:r>
            <a:r>
              <a:rPr lang="en-US" dirty="0">
                <a:solidFill>
                  <a:schemeClr val="bg1"/>
                </a:solidFill>
                <a:highlight>
                  <a:srgbClr val="FF0000"/>
                </a:highlight>
                <a:latin typeface="Courier New" panose="02070309020205020404" pitchFamily="49" charset="0"/>
                <a:cs typeface="Courier New" panose="02070309020205020404" pitchFamily="49" charset="0"/>
              </a:rPr>
              <a:t>-name Corp</a:t>
            </a:r>
          </a:p>
          <a:p>
            <a:r>
              <a:rPr lang="en-US" dirty="0">
                <a:solidFill>
                  <a:schemeClr val="bg1"/>
                </a:solidFill>
                <a:highlight>
                  <a:srgbClr val="FF0000"/>
                </a:highlight>
                <a:latin typeface="Courier New" panose="02070309020205020404" pitchFamily="49" charset="0"/>
                <a:cs typeface="Courier New" panose="02070309020205020404" pitchFamily="49" charset="0"/>
              </a:rPr>
              <a:t>     </a:t>
            </a:r>
            <a:r>
              <a:rPr lang="en-US" dirty="0" err="1">
                <a:solidFill>
                  <a:schemeClr val="bg1"/>
                </a:solidFill>
                <a:highlight>
                  <a:srgbClr val="FF0000"/>
                </a:highlight>
                <a:latin typeface="Courier New" panose="02070309020205020404" pitchFamily="49" charset="0"/>
                <a:cs typeface="Courier New" panose="02070309020205020404" pitchFamily="49" charset="0"/>
              </a:rPr>
              <a:t>vlan</a:t>
            </a:r>
            <a:r>
              <a:rPr lang="en-US" dirty="0">
                <a:solidFill>
                  <a:schemeClr val="bg1"/>
                </a:solidFill>
                <a:highlight>
                  <a:srgbClr val="FF0000"/>
                </a:highlight>
                <a:latin typeface="Courier New" panose="02070309020205020404" pitchFamily="49" charset="0"/>
                <a:cs typeface="Courier New" panose="02070309020205020404" pitchFamily="49" charset="0"/>
              </a:rPr>
              <a:t>-id-tagged 20</a:t>
            </a:r>
          </a:p>
          <a:p>
            <a:r>
              <a:rPr lang="en-US" dirty="0">
                <a:solidFill>
                  <a:schemeClr val="bg1"/>
                </a:solidFill>
                <a:highlight>
                  <a:srgbClr val="FF0000"/>
                </a:highlight>
                <a:latin typeface="Courier New" panose="02070309020205020404" pitchFamily="49" charset="0"/>
                <a:cs typeface="Courier New" panose="02070309020205020404" pitchFamily="49" charset="0"/>
              </a:rPr>
              <a:t>   exit</a:t>
            </a:r>
          </a:p>
          <a:p>
            <a:endParaRPr lang="en-US" dirty="0">
              <a:solidFill>
                <a:schemeClr val="bg1"/>
              </a:solidFill>
              <a:highlight>
                <a:srgbClr val="FF0000"/>
              </a:highlight>
              <a:latin typeface="Courier New" panose="02070309020205020404" pitchFamily="49" charset="0"/>
              <a:cs typeface="Courier New" panose="02070309020205020404" pitchFamily="49" charset="0"/>
            </a:endParaRPr>
          </a:p>
          <a:p>
            <a:r>
              <a:rPr lang="en-US" dirty="0" err="1">
                <a:solidFill>
                  <a:schemeClr val="bg1"/>
                </a:solidFill>
                <a:highlight>
                  <a:srgbClr val="FF0000"/>
                </a:highlight>
                <a:latin typeface="Courier New" panose="02070309020205020404" pitchFamily="49" charset="0"/>
                <a:cs typeface="Courier New" panose="02070309020205020404" pitchFamily="49" charset="0"/>
              </a:rPr>
              <a:t>aaa</a:t>
            </a:r>
            <a:r>
              <a:rPr lang="en-US" dirty="0">
                <a:solidFill>
                  <a:schemeClr val="bg1"/>
                </a:solidFill>
                <a:highlight>
                  <a:srgbClr val="FF0000"/>
                </a:highlight>
                <a:latin typeface="Courier New" panose="02070309020205020404" pitchFamily="49" charset="0"/>
                <a:cs typeface="Courier New" panose="02070309020205020404" pitchFamily="49" charset="0"/>
              </a:rPr>
              <a:t> authorization user-role initial-role DR-ACL</a:t>
            </a:r>
          </a:p>
          <a:p>
            <a:endParaRPr lang="en-US" dirty="0">
              <a:solidFill>
                <a:schemeClr val="bg1"/>
              </a:solidFill>
              <a:highlight>
                <a:srgbClr val="FF0000"/>
              </a:highlight>
              <a:latin typeface="Courier New" panose="02070309020205020404" pitchFamily="49" charset="0"/>
              <a:cs typeface="Courier New" panose="02070309020205020404" pitchFamily="49" charset="0"/>
            </a:endParaRPr>
          </a:p>
          <a:p>
            <a:r>
              <a:rPr lang="en-GB" dirty="0" err="1">
                <a:solidFill>
                  <a:schemeClr val="bg1"/>
                </a:solidFill>
                <a:highlight>
                  <a:srgbClr val="FF0000"/>
                </a:highlight>
                <a:latin typeface="Courier New" panose="02070309020205020404" pitchFamily="49" charset="0"/>
                <a:cs typeface="Courier New" panose="02070309020205020404" pitchFamily="49" charset="0"/>
              </a:rPr>
              <a:t>aaa</a:t>
            </a:r>
            <a:r>
              <a:rPr lang="en-GB" dirty="0">
                <a:solidFill>
                  <a:schemeClr val="bg1"/>
                </a:solidFill>
                <a:highlight>
                  <a:srgbClr val="FF0000"/>
                </a:highlight>
                <a:latin typeface="Courier New" panose="02070309020205020404" pitchFamily="49" charset="0"/>
                <a:cs typeface="Courier New" panose="02070309020205020404" pitchFamily="49" charset="0"/>
              </a:rPr>
              <a:t> port-access 1-5 critical-</a:t>
            </a:r>
            <a:r>
              <a:rPr lang="en-GB" dirty="0" err="1">
                <a:solidFill>
                  <a:schemeClr val="bg1"/>
                </a:solidFill>
                <a:highlight>
                  <a:srgbClr val="FF0000"/>
                </a:highlight>
                <a:latin typeface="Courier New" panose="02070309020205020404" pitchFamily="49" charset="0"/>
                <a:cs typeface="Courier New" panose="02070309020205020404" pitchFamily="49" charset="0"/>
              </a:rPr>
              <a:t>auth</a:t>
            </a:r>
            <a:r>
              <a:rPr lang="en-GB" dirty="0">
                <a:solidFill>
                  <a:schemeClr val="bg1"/>
                </a:solidFill>
                <a:highlight>
                  <a:srgbClr val="FF0000"/>
                </a:highlight>
                <a:latin typeface="Courier New" panose="02070309020205020404" pitchFamily="49" charset="0"/>
                <a:cs typeface="Courier New" panose="02070309020205020404" pitchFamily="49" charset="0"/>
              </a:rPr>
              <a:t> user-role DR-ACL</a:t>
            </a:r>
          </a:p>
          <a:p>
            <a:r>
              <a:rPr lang="en-GB" dirty="0" err="1">
                <a:solidFill>
                  <a:schemeClr val="bg1"/>
                </a:solidFill>
                <a:highlight>
                  <a:srgbClr val="FF0000"/>
                </a:highlight>
                <a:latin typeface="Courier New" panose="02070309020205020404" pitchFamily="49" charset="0"/>
                <a:cs typeface="Courier New" panose="02070309020205020404" pitchFamily="49" charset="0"/>
              </a:rPr>
              <a:t>aaa</a:t>
            </a:r>
            <a:r>
              <a:rPr lang="en-GB" dirty="0">
                <a:solidFill>
                  <a:schemeClr val="bg1"/>
                </a:solidFill>
                <a:highlight>
                  <a:srgbClr val="FF0000"/>
                </a:highlight>
                <a:latin typeface="Courier New" panose="02070309020205020404" pitchFamily="49" charset="0"/>
                <a:cs typeface="Courier New" panose="02070309020205020404" pitchFamily="49" charset="0"/>
              </a:rPr>
              <a:t> port-access 1-5 initial-role DR-ACL</a:t>
            </a:r>
          </a:p>
        </p:txBody>
      </p:sp>
      <p:sp>
        <p:nvSpPr>
          <p:cNvPr id="3" name="Speech Bubble: Rectangle with Corners Rounded 17">
            <a:extLst>
              <a:ext uri="{FF2B5EF4-FFF2-40B4-BE49-F238E27FC236}">
                <a16:creationId xmlns:a16="http://schemas.microsoft.com/office/drawing/2014/main" id="{6F970B65-F019-4201-8FC9-7AB71427F25C}"/>
              </a:ext>
            </a:extLst>
          </p:cNvPr>
          <p:cNvSpPr/>
          <p:nvPr/>
        </p:nvSpPr>
        <p:spPr bwMode="auto">
          <a:xfrm>
            <a:off x="8198895" y="2264382"/>
            <a:ext cx="3438974" cy="469853"/>
          </a:xfrm>
          <a:prstGeom prst="wedgeRoundRectCallout">
            <a:avLst>
              <a:gd name="adj1" fmla="val -70745"/>
              <a:gd name="adj2" fmla="val -1989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Define the ACL you want</a:t>
            </a:r>
            <a:endParaRPr lang="en-GB" dirty="0"/>
          </a:p>
        </p:txBody>
      </p:sp>
      <p:sp>
        <p:nvSpPr>
          <p:cNvPr id="4" name="Title 3">
            <a:extLst>
              <a:ext uri="{FF2B5EF4-FFF2-40B4-BE49-F238E27FC236}">
                <a16:creationId xmlns:a16="http://schemas.microsoft.com/office/drawing/2014/main" id="{BB473230-8704-004D-9002-7BD651D3C96E}"/>
              </a:ext>
            </a:extLst>
          </p:cNvPr>
          <p:cNvSpPr txBox="1">
            <a:spLocks/>
          </p:cNvSpPr>
          <p:nvPr/>
        </p:nvSpPr>
        <p:spPr>
          <a:xfrm>
            <a:off x="355600" y="95799"/>
            <a:ext cx="11407775"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Aruba Switch: Role of last resort</a:t>
            </a:r>
          </a:p>
        </p:txBody>
      </p:sp>
      <p:sp>
        <p:nvSpPr>
          <p:cNvPr id="5" name="Speech Bubble: Rectangle with Corners Rounded 17">
            <a:extLst>
              <a:ext uri="{FF2B5EF4-FFF2-40B4-BE49-F238E27FC236}">
                <a16:creationId xmlns:a16="http://schemas.microsoft.com/office/drawing/2014/main" id="{6F970B65-F019-4201-8FC9-7AB71427F25C}"/>
              </a:ext>
            </a:extLst>
          </p:cNvPr>
          <p:cNvSpPr/>
          <p:nvPr/>
        </p:nvSpPr>
        <p:spPr bwMode="auto">
          <a:xfrm>
            <a:off x="4885427" y="941540"/>
            <a:ext cx="3438974" cy="706863"/>
          </a:xfrm>
          <a:prstGeom prst="wedgeRoundRectCallout">
            <a:avLst>
              <a:gd name="adj1" fmla="val -45980"/>
              <a:gd name="adj2" fmla="val -797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NOTE</a:t>
            </a:r>
          </a:p>
          <a:p>
            <a:pPr algn="ctr"/>
            <a:r>
              <a:rPr lang="en-GB" dirty="0">
                <a:latin typeface="Arial" charset="0"/>
                <a:ea typeface="ＭＳ Ｐゴシック" pitchFamily="34" charset="-128"/>
              </a:rPr>
              <a:t>Default user-role = </a:t>
            </a:r>
            <a:r>
              <a:rPr lang="en-GB" dirty="0" err="1">
                <a:latin typeface="Arial" charset="0"/>
                <a:ea typeface="ＭＳ Ｐゴシック" pitchFamily="34" charset="-128"/>
              </a:rPr>
              <a:t>Denyall</a:t>
            </a:r>
            <a:endParaRPr lang="en-GB" dirty="0"/>
          </a:p>
        </p:txBody>
      </p:sp>
      <p:sp>
        <p:nvSpPr>
          <p:cNvPr id="6" name="Speech Bubble: Rectangle with Corners Rounded 17">
            <a:extLst>
              <a:ext uri="{FF2B5EF4-FFF2-40B4-BE49-F238E27FC236}">
                <a16:creationId xmlns:a16="http://schemas.microsoft.com/office/drawing/2014/main" id="{6F970B65-F019-4201-8FC9-7AB71427F25C}"/>
              </a:ext>
            </a:extLst>
          </p:cNvPr>
          <p:cNvSpPr/>
          <p:nvPr/>
        </p:nvSpPr>
        <p:spPr bwMode="auto">
          <a:xfrm>
            <a:off x="8198895" y="3976212"/>
            <a:ext cx="3438974" cy="961547"/>
          </a:xfrm>
          <a:prstGeom prst="wedgeRoundRectCallout">
            <a:avLst>
              <a:gd name="adj1" fmla="val -146567"/>
              <a:gd name="adj2" fmla="val -532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Can’t </a:t>
            </a:r>
            <a:r>
              <a:rPr lang="en-GB" dirty="0" err="1">
                <a:latin typeface="Arial" charset="0"/>
                <a:ea typeface="ＭＳ Ｐゴシック" pitchFamily="34" charset="-128"/>
              </a:rPr>
              <a:t>vlan</a:t>
            </a:r>
            <a:r>
              <a:rPr lang="en-GB" dirty="0">
                <a:latin typeface="Arial" charset="0"/>
                <a:ea typeface="ＭＳ Ｐゴシック" pitchFamily="34" charset="-128"/>
              </a:rPr>
              <a:t>-named-tagged 16.08.xxxx, works on 16.09.0004</a:t>
            </a:r>
            <a:endParaRPr lang="en-GB" dirty="0"/>
          </a:p>
        </p:txBody>
      </p:sp>
      <p:sp>
        <p:nvSpPr>
          <p:cNvPr id="7" name="Speech Bubble: Rectangle with Corners Rounded 17">
            <a:extLst>
              <a:ext uri="{FF2B5EF4-FFF2-40B4-BE49-F238E27FC236}">
                <a16:creationId xmlns:a16="http://schemas.microsoft.com/office/drawing/2014/main" id="{6F970B65-F019-4201-8FC9-7AB71427F25C}"/>
              </a:ext>
            </a:extLst>
          </p:cNvPr>
          <p:cNvSpPr/>
          <p:nvPr/>
        </p:nvSpPr>
        <p:spPr bwMode="auto">
          <a:xfrm>
            <a:off x="8494730" y="5034477"/>
            <a:ext cx="3438974" cy="469853"/>
          </a:xfrm>
          <a:prstGeom prst="wedgeRoundRectCallout">
            <a:avLst>
              <a:gd name="adj1" fmla="val -59015"/>
              <a:gd name="adj2" fmla="val -1607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Apply to whole switch</a:t>
            </a:r>
            <a:endParaRPr lang="en-GB" dirty="0"/>
          </a:p>
        </p:txBody>
      </p:sp>
      <p:sp>
        <p:nvSpPr>
          <p:cNvPr id="8" name="Speech Bubble: Rectangle with Corners Rounded 17">
            <a:extLst>
              <a:ext uri="{FF2B5EF4-FFF2-40B4-BE49-F238E27FC236}">
                <a16:creationId xmlns:a16="http://schemas.microsoft.com/office/drawing/2014/main" id="{6F970B65-F019-4201-8FC9-7AB71427F25C}"/>
              </a:ext>
            </a:extLst>
          </p:cNvPr>
          <p:cNvSpPr/>
          <p:nvPr/>
        </p:nvSpPr>
        <p:spPr bwMode="auto">
          <a:xfrm>
            <a:off x="8494730" y="6015521"/>
            <a:ext cx="3438974" cy="469853"/>
          </a:xfrm>
          <a:prstGeom prst="wedgeRoundRectCallout">
            <a:avLst>
              <a:gd name="adj1" fmla="val -87429"/>
              <a:gd name="adj2" fmla="val -3706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Apply if no response</a:t>
            </a:r>
            <a:endParaRPr lang="en-GB" dirty="0"/>
          </a:p>
        </p:txBody>
      </p:sp>
      <p:sp>
        <p:nvSpPr>
          <p:cNvPr id="9" name="Speech Bubble: Rectangle with Corners Rounded 17">
            <a:extLst>
              <a:ext uri="{FF2B5EF4-FFF2-40B4-BE49-F238E27FC236}">
                <a16:creationId xmlns:a16="http://schemas.microsoft.com/office/drawing/2014/main" id="{6F970B65-F019-4201-8FC9-7AB71427F25C}"/>
              </a:ext>
            </a:extLst>
          </p:cNvPr>
          <p:cNvSpPr/>
          <p:nvPr/>
        </p:nvSpPr>
        <p:spPr bwMode="auto">
          <a:xfrm>
            <a:off x="8593341" y="5524999"/>
            <a:ext cx="3438974" cy="469853"/>
          </a:xfrm>
          <a:prstGeom prst="wedgeRoundRectCallout">
            <a:avLst>
              <a:gd name="adj1" fmla="val -52759"/>
              <a:gd name="adj2" fmla="val -179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Apply if </a:t>
            </a:r>
            <a:r>
              <a:rPr lang="en-GB" dirty="0" err="1">
                <a:latin typeface="Arial" charset="0"/>
                <a:ea typeface="ＭＳ Ｐゴシック" pitchFamily="34" charset="-128"/>
              </a:rPr>
              <a:t>rx</a:t>
            </a:r>
            <a:r>
              <a:rPr lang="en-GB" dirty="0">
                <a:latin typeface="Arial" charset="0"/>
                <a:ea typeface="ＭＳ Ｐゴシック" pitchFamily="34" charset="-128"/>
              </a:rPr>
              <a:t> no </a:t>
            </a:r>
            <a:r>
              <a:rPr lang="en-GB" dirty="0" err="1">
                <a:latin typeface="Arial" charset="0"/>
                <a:ea typeface="ＭＳ Ｐゴシック" pitchFamily="34" charset="-128"/>
              </a:rPr>
              <a:t>rsp</a:t>
            </a:r>
            <a:r>
              <a:rPr lang="en-GB" dirty="0">
                <a:latin typeface="Arial" charset="0"/>
                <a:ea typeface="ＭＳ Ｐゴシック" pitchFamily="34" charset="-128"/>
              </a:rPr>
              <a:t> from CPPM </a:t>
            </a:r>
            <a:endParaRPr lang="en-GB" dirty="0"/>
          </a:p>
        </p:txBody>
      </p:sp>
      <p:sp>
        <p:nvSpPr>
          <p:cNvPr id="10" name="Speech Bubble: Rectangle with Corners Rounded 17">
            <a:extLst>
              <a:ext uri="{FF2B5EF4-FFF2-40B4-BE49-F238E27FC236}">
                <a16:creationId xmlns:a16="http://schemas.microsoft.com/office/drawing/2014/main" id="{6F970B65-F019-4201-8FC9-7AB71427F25C}"/>
              </a:ext>
            </a:extLst>
          </p:cNvPr>
          <p:cNvSpPr/>
          <p:nvPr/>
        </p:nvSpPr>
        <p:spPr bwMode="auto">
          <a:xfrm>
            <a:off x="8198895" y="3426910"/>
            <a:ext cx="3438974" cy="457445"/>
          </a:xfrm>
          <a:prstGeom prst="wedgeRoundRectCallout">
            <a:avLst>
              <a:gd name="adj1" fmla="val -156317"/>
              <a:gd name="adj2" fmla="val 10859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latin typeface="Arial" charset="0"/>
                <a:ea typeface="ＭＳ Ｐゴシック" pitchFamily="34" charset="-128"/>
              </a:rPr>
              <a:t>Don’t use spaces!</a:t>
            </a:r>
            <a:endParaRPr lang="en-GB" dirty="0"/>
          </a:p>
        </p:txBody>
      </p:sp>
    </p:spTree>
    <p:extLst>
      <p:ext uri="{BB962C8B-B14F-4D97-AF65-F5344CB8AC3E}">
        <p14:creationId xmlns:p14="http://schemas.microsoft.com/office/powerpoint/2010/main" val="16000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7809921" y="201657"/>
            <a:ext cx="4237232"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DUR MAC </a:t>
            </a:r>
            <a:r>
              <a:rPr lang="en-US" sz="3751" kern="0" dirty="0" err="1">
                <a:solidFill>
                  <a:srgbClr val="FFFFFF"/>
                </a:solidFill>
              </a:rPr>
              <a:t>Auth</a:t>
            </a:r>
            <a:r>
              <a:rPr lang="en-US" sz="3751" kern="0" dirty="0">
                <a:solidFill>
                  <a:srgbClr val="FFFFFF"/>
                </a:solidFill>
              </a:rPr>
              <a:t> Policy</a:t>
            </a:r>
            <a:endParaRPr lang="en-US" sz="3751" kern="0" dirty="0">
              <a:solidFill>
                <a:srgbClr val="F8981E"/>
              </a:solidFill>
            </a:endParaRPr>
          </a:p>
        </p:txBody>
      </p:sp>
      <p:grpSp>
        <p:nvGrpSpPr>
          <p:cNvPr id="10" name="Group 9"/>
          <p:cNvGrpSpPr/>
          <p:nvPr/>
        </p:nvGrpSpPr>
        <p:grpSpPr>
          <a:xfrm>
            <a:off x="430229" y="312750"/>
            <a:ext cx="6540836" cy="5924854"/>
            <a:chOff x="769901" y="282881"/>
            <a:chExt cx="6540836" cy="5924854"/>
          </a:xfrm>
        </p:grpSpPr>
        <p:pic>
          <p:nvPicPr>
            <p:cNvPr id="3" name="Picture 2"/>
            <p:cNvPicPr>
              <a:picLocks noChangeAspect="1"/>
            </p:cNvPicPr>
            <p:nvPr/>
          </p:nvPicPr>
          <p:blipFill>
            <a:blip r:embed="rId3"/>
            <a:stretch>
              <a:fillRect/>
            </a:stretch>
          </p:blipFill>
          <p:spPr>
            <a:xfrm>
              <a:off x="769901" y="282881"/>
              <a:ext cx="6540836" cy="4807197"/>
            </a:xfrm>
            <a:prstGeom prst="rect">
              <a:avLst/>
            </a:prstGeom>
          </p:spPr>
        </p:pic>
        <p:pic>
          <p:nvPicPr>
            <p:cNvPr id="8" name="Picture 7"/>
            <p:cNvPicPr>
              <a:picLocks noChangeAspect="1"/>
            </p:cNvPicPr>
            <p:nvPr/>
          </p:nvPicPr>
          <p:blipFill>
            <a:blip r:embed="rId4"/>
            <a:stretch>
              <a:fillRect/>
            </a:stretch>
          </p:blipFill>
          <p:spPr>
            <a:xfrm>
              <a:off x="769901" y="5090078"/>
              <a:ext cx="6540836" cy="1117657"/>
            </a:xfrm>
            <a:prstGeom prst="rect">
              <a:avLst/>
            </a:prstGeom>
          </p:spPr>
        </p:pic>
      </p:grpSp>
      <p:pic>
        <p:nvPicPr>
          <p:cNvPr id="6" name="Picture 5"/>
          <p:cNvPicPr>
            <a:picLocks noChangeAspect="1"/>
          </p:cNvPicPr>
          <p:nvPr/>
        </p:nvPicPr>
        <p:blipFill>
          <a:blip r:embed="rId5"/>
          <a:stretch>
            <a:fillRect/>
          </a:stretch>
        </p:blipFill>
        <p:spPr>
          <a:xfrm>
            <a:off x="7251568" y="2716348"/>
            <a:ext cx="4661140" cy="3753043"/>
          </a:xfrm>
          <a:prstGeom prst="rect">
            <a:avLst/>
          </a:prstGeom>
        </p:spPr>
      </p:pic>
      <p:sp>
        <p:nvSpPr>
          <p:cNvPr id="4" name="Rounded Rectangular Callout 3"/>
          <p:cNvSpPr/>
          <p:nvPr/>
        </p:nvSpPr>
        <p:spPr bwMode="auto">
          <a:xfrm>
            <a:off x="3910914" y="4707925"/>
            <a:ext cx="2780270" cy="1303638"/>
          </a:xfrm>
          <a:prstGeom prst="wedgeRoundRectCallout">
            <a:avLst>
              <a:gd name="adj1" fmla="val -17722"/>
              <a:gd name="adj2" fmla="val 440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NOTE </a:t>
            </a:r>
          </a:p>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In my environment roles</a:t>
            </a:r>
            <a:r>
              <a:rPr kumimoji="0" lang="en-GB" b="0" i="0" u="none" strike="noStrike" cap="none" normalizeH="0" dirty="0">
                <a:ln>
                  <a:noFill/>
                </a:ln>
                <a:solidFill>
                  <a:schemeClr val="tx1"/>
                </a:solidFill>
                <a:effectLst/>
                <a:latin typeface="Arial" charset="0"/>
                <a:ea typeface="ＭＳ Ｐゴシック" pitchFamily="34" charset="-128"/>
              </a:rPr>
              <a:t> are also passed from the Endpoint Repository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78482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5162" y="305290"/>
            <a:ext cx="7087428" cy="6074425"/>
            <a:chOff x="5596122" y="1707775"/>
            <a:chExt cx="5372376" cy="4349974"/>
          </a:xfrm>
        </p:grpSpPr>
        <p:pic>
          <p:nvPicPr>
            <p:cNvPr id="12" name="Picture 11"/>
            <p:cNvPicPr>
              <a:picLocks noChangeAspect="1"/>
            </p:cNvPicPr>
            <p:nvPr/>
          </p:nvPicPr>
          <p:blipFill>
            <a:blip r:embed="rId3"/>
            <a:stretch>
              <a:fillRect/>
            </a:stretch>
          </p:blipFill>
          <p:spPr>
            <a:xfrm>
              <a:off x="5596122" y="1707775"/>
              <a:ext cx="5372376" cy="4349974"/>
            </a:xfrm>
            <a:prstGeom prst="rect">
              <a:avLst/>
            </a:prstGeom>
          </p:spPr>
        </p:pic>
        <p:pic>
          <p:nvPicPr>
            <p:cNvPr id="4" name="Picture 3"/>
            <p:cNvPicPr>
              <a:picLocks noChangeAspect="1"/>
            </p:cNvPicPr>
            <p:nvPr/>
          </p:nvPicPr>
          <p:blipFill>
            <a:blip r:embed="rId4"/>
            <a:stretch>
              <a:fillRect/>
            </a:stretch>
          </p:blipFill>
          <p:spPr>
            <a:xfrm>
              <a:off x="8028297" y="3034994"/>
              <a:ext cx="2940201" cy="3022755"/>
            </a:xfrm>
            <a:prstGeom prst="rect">
              <a:avLst/>
            </a:prstGeom>
          </p:spPr>
        </p:pic>
      </p:grpSp>
      <p:sp>
        <p:nvSpPr>
          <p:cNvPr id="16" name="Rounded Rectangular Callout 15"/>
          <p:cNvSpPr/>
          <p:nvPr/>
        </p:nvSpPr>
        <p:spPr bwMode="auto">
          <a:xfrm>
            <a:off x="7562336" y="4311537"/>
            <a:ext cx="3078865" cy="251774"/>
          </a:xfrm>
          <a:prstGeom prst="wedgeRoundRectCallout">
            <a:avLst>
              <a:gd name="adj1" fmla="val -56341"/>
              <a:gd name="adj2" fmla="val -157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1200" dirty="0">
                <a:latin typeface="Arial" charset="0"/>
                <a:ea typeface="ＭＳ Ｐゴシック" pitchFamily="34" charset="-128"/>
              </a:rPr>
              <a:t>A</a:t>
            </a:r>
            <a:r>
              <a:rPr kumimoji="0" lang="en-GB" sz="1200" b="0" i="0" u="none" strike="noStrike" cap="none" normalizeH="0" baseline="0" dirty="0">
                <a:ln>
                  <a:noFill/>
                </a:ln>
                <a:solidFill>
                  <a:schemeClr val="tx1"/>
                </a:solidFill>
                <a:effectLst/>
                <a:latin typeface="Arial" charset="0"/>
                <a:ea typeface="ＭＳ Ｐゴシック" pitchFamily="34" charset="-128"/>
              </a:rPr>
              <a:t>ssign server role and </a:t>
            </a:r>
            <a:r>
              <a:rPr lang="en-GB" sz="1200" dirty="0">
                <a:latin typeface="Arial" charset="0"/>
                <a:ea typeface="ＭＳ Ｐゴシック" pitchFamily="34" charset="-128"/>
              </a:rPr>
              <a:t>initiate SNMP scan</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15" name="Rounded Rectangular Callout 14"/>
          <p:cNvSpPr/>
          <p:nvPr/>
        </p:nvSpPr>
        <p:spPr bwMode="auto">
          <a:xfrm>
            <a:off x="7562336" y="4043775"/>
            <a:ext cx="4114799" cy="264568"/>
          </a:xfrm>
          <a:prstGeom prst="wedgeRoundRectCallout">
            <a:avLst>
              <a:gd name="adj1" fmla="val -56630"/>
              <a:gd name="adj2" fmla="val -1840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ea typeface="ＭＳ Ｐゴシック" pitchFamily="34" charset="-128"/>
              </a:rPr>
              <a:t>IAP assign</a:t>
            </a:r>
            <a:r>
              <a:rPr lang="en-GB" sz="1200" dirty="0">
                <a:latin typeface="Arial" charset="0"/>
                <a:ea typeface="ＭＳ Ｐゴシック" pitchFamily="34" charset="-128"/>
              </a:rPr>
              <a:t> IAP tagged VLAN role and initiate SNMP scan</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2" name="Title 3">
            <a:extLst>
              <a:ext uri="{FF2B5EF4-FFF2-40B4-BE49-F238E27FC236}">
                <a16:creationId xmlns:a16="http://schemas.microsoft.com/office/drawing/2014/main" id="{2F59B9F8-9460-0E40-B256-6646327F29DA}"/>
              </a:ext>
            </a:extLst>
          </p:cNvPr>
          <p:cNvSpPr txBox="1">
            <a:spLocks/>
          </p:cNvSpPr>
          <p:nvPr/>
        </p:nvSpPr>
        <p:spPr>
          <a:xfrm>
            <a:off x="8655907" y="201657"/>
            <a:ext cx="3391245"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DUR MAC </a:t>
            </a:r>
            <a:r>
              <a:rPr lang="en-US" sz="3751" kern="0" dirty="0" err="1">
                <a:solidFill>
                  <a:srgbClr val="FFFFFF"/>
                </a:solidFill>
              </a:rPr>
              <a:t>Auth</a:t>
            </a:r>
            <a:r>
              <a:rPr lang="en-US" sz="3751" kern="0" dirty="0">
                <a:solidFill>
                  <a:srgbClr val="FFFFFF"/>
                </a:solidFill>
              </a:rPr>
              <a:t> Policy</a:t>
            </a:r>
            <a:endParaRPr lang="en-US" sz="3751" kern="0" dirty="0">
              <a:solidFill>
                <a:srgbClr val="F8981E"/>
              </a:solidFill>
            </a:endParaRPr>
          </a:p>
        </p:txBody>
      </p:sp>
      <p:sp>
        <p:nvSpPr>
          <p:cNvPr id="3" name="Rounded Rectangular Callout 2"/>
          <p:cNvSpPr/>
          <p:nvPr/>
        </p:nvSpPr>
        <p:spPr bwMode="auto">
          <a:xfrm>
            <a:off x="7556161" y="2232561"/>
            <a:ext cx="2854408" cy="271549"/>
          </a:xfrm>
          <a:prstGeom prst="wedgeRoundRectCallout">
            <a:avLst>
              <a:gd name="adj1" fmla="val -57425"/>
              <a:gd name="adj2" fmla="val 5155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ea typeface="ＭＳ Ｐゴシック" pitchFamily="34" charset="-128"/>
              </a:rPr>
              <a:t>Device disabled – block role and</a:t>
            </a:r>
            <a:r>
              <a:rPr kumimoji="0" lang="en-GB" sz="1200" b="0" i="0" u="none" strike="noStrike" cap="none" normalizeH="0" dirty="0">
                <a:ln>
                  <a:noFill/>
                </a:ln>
                <a:solidFill>
                  <a:schemeClr val="tx1"/>
                </a:solidFill>
                <a:effectLst/>
                <a:latin typeface="Arial" charset="0"/>
                <a:ea typeface="ＭＳ Ｐゴシック" pitchFamily="34" charset="-128"/>
              </a:rPr>
              <a:t> report</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8" name="Rounded Rectangular Callout 7"/>
          <p:cNvSpPr/>
          <p:nvPr/>
        </p:nvSpPr>
        <p:spPr bwMode="auto">
          <a:xfrm>
            <a:off x="7556161" y="2501529"/>
            <a:ext cx="2854407" cy="285684"/>
          </a:xfrm>
          <a:prstGeom prst="wedgeRoundRectCallout">
            <a:avLst>
              <a:gd name="adj1" fmla="val -55182"/>
              <a:gd name="adj2" fmla="val 4704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ea typeface="ＭＳ Ｐゴシック" pitchFamily="34" charset="-128"/>
              </a:rPr>
              <a:t>Device spoofed – block role and</a:t>
            </a:r>
            <a:r>
              <a:rPr kumimoji="0" lang="en-GB" sz="1200" b="0" i="0" u="none" strike="noStrike" cap="none" normalizeH="0" dirty="0">
                <a:ln>
                  <a:noFill/>
                </a:ln>
                <a:solidFill>
                  <a:schemeClr val="tx1"/>
                </a:solidFill>
                <a:effectLst/>
                <a:latin typeface="Arial" charset="0"/>
                <a:ea typeface="ＭＳ Ｐゴシック" pitchFamily="34" charset="-128"/>
              </a:rPr>
              <a:t> report</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9" name="Rounded Rectangular Callout 8"/>
          <p:cNvSpPr/>
          <p:nvPr/>
        </p:nvSpPr>
        <p:spPr bwMode="auto">
          <a:xfrm>
            <a:off x="7556161" y="2785919"/>
            <a:ext cx="3707023" cy="253976"/>
          </a:xfrm>
          <a:prstGeom prst="wedgeRoundRectCallout">
            <a:avLst>
              <a:gd name="adj1" fmla="val -56784"/>
              <a:gd name="adj2" fmla="val 4963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ea typeface="ＭＳ Ｐゴシック" pitchFamily="34" charset="-128"/>
              </a:rPr>
              <a:t>First</a:t>
            </a:r>
            <a:r>
              <a:rPr kumimoji="0" lang="en-GB" sz="1200" b="0" i="0" u="none" strike="noStrike" cap="none" normalizeH="0" dirty="0">
                <a:ln>
                  <a:noFill/>
                </a:ln>
                <a:solidFill>
                  <a:schemeClr val="tx1"/>
                </a:solidFill>
                <a:effectLst/>
                <a:latin typeface="Arial" charset="0"/>
                <a:ea typeface="ＭＳ Ｐゴシック" pitchFamily="34" charset="-128"/>
              </a:rPr>
              <a:t> device’s connection – profile </a:t>
            </a:r>
            <a:r>
              <a:rPr lang="en-GB" sz="1200" dirty="0">
                <a:latin typeface="Arial" charset="0"/>
                <a:ea typeface="ＭＳ Ｐゴシック" pitchFamily="34" charset="-128"/>
              </a:rPr>
              <a:t>role and full scan</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7556161" y="3036759"/>
            <a:ext cx="3008866" cy="258420"/>
          </a:xfrm>
          <a:prstGeom prst="wedgeRoundRectCallout">
            <a:avLst>
              <a:gd name="adj1" fmla="val -56006"/>
              <a:gd name="adj2" fmla="val 524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ea typeface="ＭＳ Ｐゴシック" pitchFamily="34" charset="-128"/>
              </a:rPr>
              <a:t>Unknow</a:t>
            </a:r>
            <a:r>
              <a:rPr lang="en-GB" sz="1200" dirty="0">
                <a:latin typeface="Arial" charset="0"/>
                <a:ea typeface="ＭＳ Ｐゴシック" pitchFamily="34" charset="-128"/>
              </a:rPr>
              <a:t>n device connects again - isolate</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13" name="Rounded Rectangular Callout 12"/>
          <p:cNvSpPr/>
          <p:nvPr/>
        </p:nvSpPr>
        <p:spPr bwMode="auto">
          <a:xfrm>
            <a:off x="7562336" y="3307014"/>
            <a:ext cx="3849133" cy="309862"/>
          </a:xfrm>
          <a:prstGeom prst="wedgeRoundRectCallout">
            <a:avLst>
              <a:gd name="adj1" fmla="val -54405"/>
              <a:gd name="adj2" fmla="val 4831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ea typeface="ＭＳ Ｐゴシック" pitchFamily="34" charset="-128"/>
              </a:rPr>
              <a:t>Unknow</a:t>
            </a:r>
            <a:r>
              <a:rPr lang="en-GB" sz="1200" dirty="0">
                <a:latin typeface="Arial" charset="0"/>
                <a:ea typeface="ＭＳ Ｐゴシック" pitchFamily="34" charset="-128"/>
              </a:rPr>
              <a:t>n device – should be profiled, report to admin</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7568509" y="3606306"/>
            <a:ext cx="4504046" cy="437467"/>
          </a:xfrm>
          <a:prstGeom prst="wedgeRoundRectCallout">
            <a:avLst>
              <a:gd name="adj1" fmla="val -56380"/>
              <a:gd name="adj2" fmla="val 3561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ea typeface="ＭＳ Ｐゴシック" pitchFamily="34" charset="-128"/>
              </a:rPr>
              <a:t>AOS Controller assign</a:t>
            </a:r>
            <a:r>
              <a:rPr lang="en-GB" sz="1200" dirty="0">
                <a:latin typeface="Arial" charset="0"/>
                <a:ea typeface="ＭＳ Ｐゴシック" pitchFamily="34" charset="-128"/>
              </a:rPr>
              <a:t> Controller tagged VLAN role and initiate SNMP scan</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17" name="Rounded Rectangular Callout 16"/>
          <p:cNvSpPr/>
          <p:nvPr/>
        </p:nvSpPr>
        <p:spPr bwMode="auto">
          <a:xfrm>
            <a:off x="7568509" y="4558081"/>
            <a:ext cx="2842059" cy="251774"/>
          </a:xfrm>
          <a:prstGeom prst="wedgeRoundRectCallout">
            <a:avLst>
              <a:gd name="adj1" fmla="val -56341"/>
              <a:gd name="adj2" fmla="val -157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1200" dirty="0">
                <a:latin typeface="Arial" charset="0"/>
                <a:ea typeface="ＭＳ Ｐゴシック" pitchFamily="34" charset="-128"/>
              </a:rPr>
              <a:t>A</a:t>
            </a:r>
            <a:r>
              <a:rPr kumimoji="0" lang="en-GB" sz="1200" b="0" i="0" u="none" strike="noStrike" cap="none" normalizeH="0" baseline="0" dirty="0">
                <a:ln>
                  <a:noFill/>
                </a:ln>
                <a:solidFill>
                  <a:schemeClr val="tx1"/>
                </a:solidFill>
                <a:effectLst/>
                <a:latin typeface="Arial" charset="0"/>
                <a:ea typeface="ＭＳ Ｐゴシック" pitchFamily="34" charset="-128"/>
              </a:rPr>
              <a:t>ssign AP role and </a:t>
            </a:r>
            <a:r>
              <a:rPr lang="en-GB" sz="1200" dirty="0">
                <a:latin typeface="Arial" charset="0"/>
                <a:ea typeface="ＭＳ Ｐゴシック" pitchFamily="34" charset="-128"/>
              </a:rPr>
              <a:t>initiate NMAP scan</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
        <p:nvSpPr>
          <p:cNvPr id="18" name="Rounded Rectangular Callout 17"/>
          <p:cNvSpPr/>
          <p:nvPr/>
        </p:nvSpPr>
        <p:spPr bwMode="auto">
          <a:xfrm>
            <a:off x="7568509" y="4804725"/>
            <a:ext cx="1458102" cy="251774"/>
          </a:xfrm>
          <a:prstGeom prst="wedgeRoundRectCallout">
            <a:avLst>
              <a:gd name="adj1" fmla="val -56341"/>
              <a:gd name="adj2" fmla="val -157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1200" dirty="0">
                <a:latin typeface="Arial" charset="0"/>
                <a:ea typeface="ＭＳ Ｐゴシック" pitchFamily="34" charset="-128"/>
              </a:rPr>
              <a:t>A</a:t>
            </a:r>
            <a:r>
              <a:rPr kumimoji="0" lang="en-GB" sz="1200" b="0" i="0" u="none" strike="noStrike" cap="none" normalizeH="0" baseline="0" dirty="0">
                <a:ln>
                  <a:noFill/>
                </a:ln>
                <a:solidFill>
                  <a:schemeClr val="tx1"/>
                </a:solidFill>
                <a:effectLst/>
                <a:latin typeface="Arial" charset="0"/>
                <a:ea typeface="ＭＳ Ｐゴシック" pitchFamily="34" charset="-128"/>
              </a:rPr>
              <a:t>ssign Guest role</a:t>
            </a:r>
            <a:endParaRPr kumimoji="0" lang="en-US" sz="12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89723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78755" y="201657"/>
            <a:ext cx="118683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Email – Wired Unknown Device</a:t>
            </a:r>
            <a:endParaRPr lang="en-US" sz="3751" kern="0" dirty="0">
              <a:solidFill>
                <a:srgbClr val="F8981E"/>
              </a:solidFill>
            </a:endParaRPr>
          </a:p>
        </p:txBody>
      </p:sp>
      <p:pic>
        <p:nvPicPr>
          <p:cNvPr id="3" name="Picture 2"/>
          <p:cNvPicPr>
            <a:picLocks noChangeAspect="1"/>
          </p:cNvPicPr>
          <p:nvPr/>
        </p:nvPicPr>
        <p:blipFill>
          <a:blip r:embed="rId3"/>
          <a:stretch>
            <a:fillRect/>
          </a:stretch>
        </p:blipFill>
        <p:spPr>
          <a:xfrm>
            <a:off x="376918" y="1232527"/>
            <a:ext cx="7708303" cy="3578436"/>
          </a:xfrm>
          <a:prstGeom prst="rect">
            <a:avLst/>
          </a:prstGeom>
        </p:spPr>
      </p:pic>
      <p:pic>
        <p:nvPicPr>
          <p:cNvPr id="6" name="Picture 5"/>
          <p:cNvPicPr>
            <a:picLocks noChangeAspect="1"/>
          </p:cNvPicPr>
          <p:nvPr/>
        </p:nvPicPr>
        <p:blipFill>
          <a:blip r:embed="rId4"/>
          <a:stretch>
            <a:fillRect/>
          </a:stretch>
        </p:blipFill>
        <p:spPr>
          <a:xfrm>
            <a:off x="8455108" y="1442564"/>
            <a:ext cx="3245017" cy="2032104"/>
          </a:xfrm>
          <a:prstGeom prst="rect">
            <a:avLst/>
          </a:prstGeom>
        </p:spPr>
      </p:pic>
      <p:pic>
        <p:nvPicPr>
          <p:cNvPr id="7" name="Picture 6"/>
          <p:cNvPicPr>
            <a:picLocks noChangeAspect="1"/>
          </p:cNvPicPr>
          <p:nvPr/>
        </p:nvPicPr>
        <p:blipFill>
          <a:blip r:embed="rId5"/>
          <a:stretch>
            <a:fillRect/>
          </a:stretch>
        </p:blipFill>
        <p:spPr>
          <a:xfrm>
            <a:off x="8690070" y="3620761"/>
            <a:ext cx="3010055" cy="984301"/>
          </a:xfrm>
          <a:prstGeom prst="rect">
            <a:avLst/>
          </a:prstGeom>
        </p:spPr>
      </p:pic>
      <p:pic>
        <p:nvPicPr>
          <p:cNvPr id="9" name="Picture 8"/>
          <p:cNvPicPr>
            <a:picLocks noChangeAspect="1"/>
          </p:cNvPicPr>
          <p:nvPr/>
        </p:nvPicPr>
        <p:blipFill>
          <a:blip r:embed="rId6"/>
          <a:stretch>
            <a:fillRect/>
          </a:stretch>
        </p:blipFill>
        <p:spPr>
          <a:xfrm>
            <a:off x="8366204" y="4751155"/>
            <a:ext cx="3333921" cy="1257365"/>
          </a:xfrm>
          <a:prstGeom prst="rect">
            <a:avLst/>
          </a:prstGeom>
        </p:spPr>
      </p:pic>
    </p:spTree>
    <p:extLst>
      <p:ext uri="{BB962C8B-B14F-4D97-AF65-F5344CB8AC3E}">
        <p14:creationId xmlns:p14="http://schemas.microsoft.com/office/powerpoint/2010/main" val="19724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78755" y="201657"/>
            <a:ext cx="118683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Email – Wired Unknown Device 2</a:t>
            </a:r>
            <a:endParaRPr lang="en-US" sz="3751" kern="0" dirty="0">
              <a:solidFill>
                <a:srgbClr val="F8981E"/>
              </a:solidFill>
            </a:endParaRPr>
          </a:p>
        </p:txBody>
      </p:sp>
      <p:sp>
        <p:nvSpPr>
          <p:cNvPr id="4" name="Rectangle 3"/>
          <p:cNvSpPr/>
          <p:nvPr/>
        </p:nvSpPr>
        <p:spPr>
          <a:xfrm>
            <a:off x="511055" y="1382677"/>
            <a:ext cx="6776643" cy="4493538"/>
          </a:xfrm>
          <a:prstGeom prst="rect">
            <a:avLst/>
          </a:prstGeom>
          <a:solidFill>
            <a:schemeClr val="bg1"/>
          </a:solidFill>
        </p:spPr>
        <p:txBody>
          <a:bodyPr wrap="square">
            <a:spAutoFit/>
          </a:bodyPr>
          <a:lstStyle/>
          <a:p>
            <a:r>
              <a:rPr lang="en-US" sz="1100" dirty="0">
                <a:latin typeface="Courier New" panose="02070309020205020404" pitchFamily="49" charset="0"/>
                <a:cs typeface="Courier New" panose="02070309020205020404" pitchFamily="49" charset="0"/>
              </a:rPr>
              <a:t>{</a:t>
            </a:r>
          </a:p>
          <a:p>
            <a:r>
              <a:rPr lang="en-US" sz="1100" dirty="0">
                <a:latin typeface="Courier New" panose="02070309020205020404" pitchFamily="49" charset="0"/>
                <a:cs typeface="Courier New" panose="02070309020205020404" pitchFamily="49" charset="0"/>
              </a:rPr>
              <a:t>  "to": ["derin.mellor@hpe.com"],</a:t>
            </a:r>
          </a:p>
          <a:p>
            <a:r>
              <a:rPr lang="en-US" sz="1100" dirty="0">
                <a:latin typeface="Courier New" panose="02070309020205020404" pitchFamily="49" charset="0"/>
                <a:cs typeface="Courier New" panose="02070309020205020404" pitchFamily="49" charset="0"/>
              </a:rPr>
              <a:t>  "subject": "Unknown Device Connected",</a:t>
            </a:r>
          </a:p>
          <a:p>
            <a:r>
              <a:rPr lang="en-US" sz="1100" dirty="0">
                <a:latin typeface="Courier New" panose="02070309020205020404" pitchFamily="49" charset="0"/>
                <a:cs typeface="Courier New" panose="02070309020205020404" pitchFamily="49" charset="0"/>
              </a:rPr>
              <a:t>  "headers": {"Content-Type": "text/</a:t>
            </a:r>
            <a:r>
              <a:rPr lang="en-US" sz="1100" dirty="0" err="1">
                <a:latin typeface="Courier New" panose="02070309020205020404" pitchFamily="49" charset="0"/>
                <a:cs typeface="Courier New" panose="02070309020205020404" pitchFamily="49" charset="0"/>
              </a:rPr>
              <a:t>html;charset</a:t>
            </a:r>
            <a:r>
              <a:rPr lang="en-US" sz="1100" dirty="0">
                <a:latin typeface="Courier New" panose="02070309020205020404" pitchFamily="49" charset="0"/>
                <a:cs typeface="Courier New" panose="02070309020205020404" pitchFamily="49" charset="0"/>
              </a:rPr>
              <a:t>=UTF-8"},</a:t>
            </a:r>
          </a:p>
          <a:p>
            <a:r>
              <a:rPr lang="en-US" sz="1100" dirty="0">
                <a:latin typeface="Courier New" panose="02070309020205020404" pitchFamily="49" charset="0"/>
                <a:cs typeface="Courier New" panose="02070309020205020404" pitchFamily="49" charset="0"/>
              </a:rPr>
              <a:t>  "message": "&lt;html&gt;&lt;head&gt;&lt;style&gt;body {background-color:#</a:t>
            </a:r>
            <a:r>
              <a:rPr lang="en-US" sz="1100" dirty="0" err="1">
                <a:latin typeface="Courier New" panose="02070309020205020404" pitchFamily="49" charset="0"/>
                <a:cs typeface="Courier New" panose="02070309020205020404" pitchFamily="49" charset="0"/>
              </a:rPr>
              <a:t>ffffff;background-repeat:no-repeat;background-position:top</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left;background-attachment:fixed</a:t>
            </a:r>
            <a:r>
              <a:rPr lang="en-US" sz="1100" dirty="0">
                <a:latin typeface="Courier New" panose="02070309020205020404" pitchFamily="49" charset="0"/>
                <a:cs typeface="Courier New" panose="02070309020205020404" pitchFamily="49" charset="0"/>
              </a:rPr>
              <a:t>;}h1{</a:t>
            </a:r>
            <a:r>
              <a:rPr lang="en-US" sz="1100" dirty="0" err="1">
                <a:latin typeface="Courier New" panose="02070309020205020404" pitchFamily="49" charset="0"/>
                <a:cs typeface="Courier New" panose="02070309020205020404" pitchFamily="49" charset="0"/>
              </a:rPr>
              <a:t>font-family:Arial</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sans-serif;color</a:t>
            </a:r>
            <a:r>
              <a:rPr lang="en-US" sz="1100" dirty="0">
                <a:latin typeface="Courier New" panose="02070309020205020404" pitchFamily="49" charset="0"/>
                <a:cs typeface="Courier New" panose="02070309020205020404" pitchFamily="49" charset="0"/>
              </a:rPr>
              <a:t>:#000000;background-color:#</a:t>
            </a:r>
            <a:r>
              <a:rPr lang="en-US" sz="1100" dirty="0" err="1">
                <a:latin typeface="Courier New" panose="02070309020205020404" pitchFamily="49" charset="0"/>
                <a:cs typeface="Courier New" panose="02070309020205020404" pitchFamily="49" charset="0"/>
              </a:rPr>
              <a:t>ffffff</a:t>
            </a:r>
            <a:r>
              <a:rPr lang="en-US" sz="1100" dirty="0">
                <a:latin typeface="Courier New" panose="02070309020205020404" pitchFamily="49" charset="0"/>
                <a:cs typeface="Courier New" panose="02070309020205020404" pitchFamily="49" charset="0"/>
              </a:rPr>
              <a:t>;}p {</a:t>
            </a:r>
            <a:r>
              <a:rPr lang="en-US" sz="1100" dirty="0" err="1">
                <a:latin typeface="Courier New" panose="02070309020205020404" pitchFamily="49" charset="0"/>
                <a:cs typeface="Courier New" panose="02070309020205020404" pitchFamily="49" charset="0"/>
              </a:rPr>
              <a:t>font-family:Arial</a:t>
            </a:r>
            <a:r>
              <a:rPr lang="en-US" sz="1100" dirty="0">
                <a:latin typeface="Courier New" panose="02070309020205020404" pitchFamily="49" charset="0"/>
                <a:cs typeface="Courier New" panose="02070309020205020404" pitchFamily="49" charset="0"/>
              </a:rPr>
              <a:t>, sans-serif;font-size:14px;font-style:normal;font-weight:normal;color:#000000;background-color:#</a:t>
            </a:r>
            <a:r>
              <a:rPr lang="en-US" sz="1100" dirty="0" err="1">
                <a:latin typeface="Courier New" panose="02070309020205020404" pitchFamily="49" charset="0"/>
                <a:cs typeface="Courier New" panose="02070309020205020404" pitchFamily="49" charset="0"/>
              </a:rPr>
              <a:t>ffffff</a:t>
            </a:r>
            <a:r>
              <a:rPr lang="en-US" sz="1100" dirty="0">
                <a:latin typeface="Courier New" panose="02070309020205020404" pitchFamily="49" charset="0"/>
                <a:cs typeface="Courier New" panose="02070309020205020404" pitchFamily="49" charset="0"/>
              </a:rPr>
              <a:t>;}&lt;/style&gt;&lt;/head&gt;&lt;body&gt;&lt;h1&gt;&lt;p style='color:#B92D5D;font-size:20px;'&gt;An Unknown device </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Connection:Client-Mac-Address-Colon</a:t>
            </a:r>
            <a:r>
              <a:rPr lang="en-US" sz="1100" b="1" dirty="0">
                <a:latin typeface="Courier New" panose="02070309020205020404" pitchFamily="49" charset="0"/>
                <a:cs typeface="Courier New" panose="02070309020205020404" pitchFamily="49" charset="0"/>
              </a:rPr>
              <a:t>} </a:t>
            </a:r>
            <a:r>
              <a:rPr lang="en-US" sz="1100" dirty="0">
                <a:latin typeface="Courier New" panose="02070309020205020404" pitchFamily="49" charset="0"/>
                <a:cs typeface="Courier New" panose="02070309020205020404" pitchFamily="49" charset="0"/>
              </a:rPr>
              <a:t>connected&lt;/p&gt;&lt;p&gt;It is located at NAS-IP: %{</a:t>
            </a:r>
            <a:r>
              <a:rPr lang="en-US" sz="1100" dirty="0" err="1">
                <a:latin typeface="Courier New" panose="02070309020205020404" pitchFamily="49" charset="0"/>
                <a:cs typeface="Courier New" panose="02070309020205020404" pitchFamily="49" charset="0"/>
              </a:rPr>
              <a:t>Connection:NAD-IP-Address</a:t>
            </a:r>
            <a:r>
              <a:rPr lang="en-US" sz="1100" dirty="0">
                <a:latin typeface="Courier New" panose="02070309020205020404" pitchFamily="49" charset="0"/>
                <a:cs typeface="Courier New" panose="02070309020205020404" pitchFamily="49" charset="0"/>
              </a:rPr>
              <a:t>}, Port: </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Radius:IETF:NAS-Port-Id</a:t>
            </a:r>
            <a:r>
              <a:rPr lang="en-US" sz="1100" b="1" dirty="0">
                <a:latin typeface="Courier New" panose="02070309020205020404" pitchFamily="49" charset="0"/>
                <a:cs typeface="Courier New" panose="02070309020205020404" pitchFamily="49" charset="0"/>
              </a:rPr>
              <a:t>}</a:t>
            </a:r>
            <a:r>
              <a:rPr lang="en-US" sz="1100" dirty="0">
                <a:latin typeface="Courier New" panose="02070309020205020404" pitchFamily="49" charset="0"/>
                <a:cs typeface="Courier New" panose="02070309020205020404" pitchFamily="49" charset="0"/>
              </a:rPr>
              <a: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&gt;&lt;b&gt;Connection Time:&lt;/b&gt;&amp;</a:t>
            </a:r>
            <a:r>
              <a:rPr lang="en-US" sz="1100" dirty="0" err="1">
                <a:latin typeface="Courier New" panose="02070309020205020404" pitchFamily="49" charset="0"/>
                <a:cs typeface="Courier New" panose="02070309020205020404" pitchFamily="49" charset="0"/>
              </a:rPr>
              <a:t>nbsp</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Date:Date-Time</a:t>
            </a:r>
            <a:r>
              <a:rPr lang="en-US" sz="1100" b="1" dirty="0">
                <a:latin typeface="Courier New" panose="02070309020205020404" pitchFamily="49" charset="0"/>
                <a:cs typeface="Courier New" panose="02070309020205020404" pitchFamily="49" charset="0"/>
              </a:rPr>
              <a:t>}</a:t>
            </a:r>
            <a:r>
              <a:rPr lang="en-US" sz="1100" dirty="0">
                <a:latin typeface="Courier New" panose="02070309020205020404" pitchFamily="49" charset="0"/>
                <a:cs typeface="Courier New" panose="02070309020205020404" pitchFamily="49" charset="0"/>
              </a:rPr>
              <a: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&gt;&lt;b&gt;Manufacturer:&lt;/b&gt;&amp;</a:t>
            </a:r>
            <a:r>
              <a:rPr lang="en-US" sz="1100" dirty="0" err="1">
                <a:latin typeface="Courier New" panose="02070309020205020404" pitchFamily="49" charset="0"/>
                <a:cs typeface="Courier New" panose="02070309020205020404" pitchFamily="49" charset="0"/>
              </a:rPr>
              <a:t>nbsp</a:t>
            </a:r>
            <a:r>
              <a:rPr lang="en-US" sz="1100" b="1" dirty="0">
                <a:latin typeface="Courier New" panose="02070309020205020404" pitchFamily="49" charset="0"/>
                <a:cs typeface="Courier New" panose="02070309020205020404" pitchFamily="49" charset="0"/>
              </a:rPr>
              <a:t>%{Authorization:[Endpoints Repository]:MAC Vendor}</a:t>
            </a:r>
            <a:r>
              <a:rPr lang="en-US" sz="1100" dirty="0">
                <a:latin typeface="Courier New" panose="02070309020205020404" pitchFamily="49" charset="0"/>
                <a:cs typeface="Courier New" panose="02070309020205020404" pitchFamily="49" charset="0"/>
              </a:rPr>
              <a: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&gt;&lt;b&gt;Hostname:&lt;/b&gt;&amp;</a:t>
            </a:r>
            <a:r>
              <a:rPr lang="en-US" sz="1100" dirty="0" err="1">
                <a:latin typeface="Courier New" panose="02070309020205020404" pitchFamily="49" charset="0"/>
                <a:cs typeface="Courier New" panose="02070309020205020404" pitchFamily="49" charset="0"/>
              </a:rPr>
              <a:t>nbsp</a:t>
            </a:r>
            <a:r>
              <a:rPr lang="en-US" sz="1100" b="1" dirty="0">
                <a:latin typeface="Courier New" panose="02070309020205020404" pitchFamily="49" charset="0"/>
                <a:cs typeface="Courier New" panose="02070309020205020404" pitchFamily="49" charset="0"/>
              </a:rPr>
              <a:t>%{Authorization:[Endpoints Repository]:Hostname}</a:t>
            </a:r>
            <a:r>
              <a:rPr lang="en-US" sz="1100" dirty="0">
                <a:latin typeface="Courier New" panose="02070309020205020404" pitchFamily="49" charset="0"/>
                <a:cs typeface="Courier New" panose="02070309020205020404" pitchFamily="49" charset="0"/>
              </a:rPr>
              <a: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&gt;&lt;b&gt;Device Category:&lt;/b&gt;&amp;</a:t>
            </a:r>
            <a:r>
              <a:rPr lang="en-US" sz="1100" dirty="0" err="1">
                <a:latin typeface="Courier New" panose="02070309020205020404" pitchFamily="49" charset="0"/>
                <a:cs typeface="Courier New" panose="02070309020205020404" pitchFamily="49" charset="0"/>
              </a:rPr>
              <a:t>nbsp</a:t>
            </a:r>
            <a:r>
              <a:rPr lang="en-US" sz="1100" b="1" dirty="0">
                <a:latin typeface="Courier New" panose="02070309020205020404" pitchFamily="49" charset="0"/>
                <a:cs typeface="Courier New" panose="02070309020205020404" pitchFamily="49" charset="0"/>
              </a:rPr>
              <a:t>%{Authorization:[Endpoints Repository]:Category}</a:t>
            </a:r>
            <a:r>
              <a:rPr lang="en-US" sz="1100" dirty="0">
                <a:latin typeface="Courier New" panose="02070309020205020404" pitchFamily="49" charset="0"/>
                <a:cs typeface="Courier New" panose="02070309020205020404" pitchFamily="49" charset="0"/>
              </a:rPr>
              <a: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&gt;&lt;b&gt;Device OS Family:&lt;/b&gt;&amp;</a:t>
            </a:r>
            <a:r>
              <a:rPr lang="en-US" sz="1100" dirty="0" err="1">
                <a:latin typeface="Courier New" panose="02070309020205020404" pitchFamily="49" charset="0"/>
                <a:cs typeface="Courier New" panose="02070309020205020404" pitchFamily="49" charset="0"/>
              </a:rPr>
              <a:t>nbsp</a:t>
            </a:r>
            <a:r>
              <a:rPr lang="en-US" sz="1100" b="1" dirty="0">
                <a:latin typeface="Courier New" panose="02070309020205020404" pitchFamily="49" charset="0"/>
                <a:cs typeface="Courier New" panose="02070309020205020404" pitchFamily="49" charset="0"/>
              </a:rPr>
              <a:t>%{Authorization:[Endpoints Repository]:OS Family}</a:t>
            </a:r>
            <a:r>
              <a:rPr lang="en-US" sz="1100" dirty="0">
                <a:latin typeface="Courier New" panose="02070309020205020404" pitchFamily="49" charset="0"/>
                <a:cs typeface="Courier New" panose="02070309020205020404" pitchFamily="49" charset="0"/>
              </a:rPr>
              <a: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&gt;&lt;b&gt;Device Name:&lt;/b&gt;&amp;</a:t>
            </a:r>
            <a:r>
              <a:rPr lang="en-US" sz="1100" dirty="0" err="1">
                <a:latin typeface="Courier New" panose="02070309020205020404" pitchFamily="49" charset="0"/>
                <a:cs typeface="Courier New" panose="02070309020205020404" pitchFamily="49" charset="0"/>
              </a:rPr>
              <a:t>nbsp</a:t>
            </a:r>
            <a:r>
              <a:rPr lang="en-US" sz="1100" b="1" dirty="0">
                <a:latin typeface="Courier New" panose="02070309020205020404" pitchFamily="49" charset="0"/>
                <a:cs typeface="Courier New" panose="02070309020205020404" pitchFamily="49" charset="0"/>
              </a:rPr>
              <a:t>%{Authorization:[Endpoints Repository]:Device Name}</a:t>
            </a:r>
            <a:r>
              <a:rPr lang="en-US" sz="1100" dirty="0">
                <a:latin typeface="Courier New" panose="02070309020205020404" pitchFamily="49" charset="0"/>
                <a:cs typeface="Courier New" panose="02070309020205020404" pitchFamily="49" charset="0"/>
              </a:rPr>
              <a:t>&lt;/p&gt;&lt;p&gt;</a:t>
            </a:r>
            <a:r>
              <a:rPr lang="en-US" sz="1100" dirty="0" err="1">
                <a:latin typeface="Courier New" panose="02070309020205020404" pitchFamily="49" charset="0"/>
                <a:cs typeface="Courier New" panose="02070309020205020404" pitchFamily="49" charset="0"/>
              </a:rPr>
              <a:t>Click&amp;nbsp</a:t>
            </a:r>
            <a:r>
              <a:rPr lang="en-US" sz="1100" dirty="0">
                <a:latin typeface="Courier New" panose="02070309020205020404" pitchFamily="49" charset="0"/>
                <a:cs typeface="Courier New" panose="02070309020205020404" pitchFamily="49" charset="0"/>
              </a:rPr>
              <a:t>;&lt;a </a:t>
            </a:r>
            <a:r>
              <a:rPr lang="en-US" sz="1100" dirty="0" err="1">
                <a:latin typeface="Courier New" panose="02070309020205020404" pitchFamily="49" charset="0"/>
                <a:cs typeface="Courier New" panose="02070309020205020404" pitchFamily="49" charset="0"/>
              </a:rPr>
              <a:t>href</a:t>
            </a:r>
            <a:r>
              <a:rPr lang="en-US" sz="1100" dirty="0">
                <a:latin typeface="Courier New" panose="02070309020205020404" pitchFamily="49" charset="0"/>
                <a:cs typeface="Courier New" panose="02070309020205020404" pitchFamily="49" charset="0"/>
              </a:rPr>
              <a:t>=\"https://cppm.hpearubademo.com/guest/</a:t>
            </a:r>
            <a:r>
              <a:rPr lang="en-US" sz="1100" dirty="0" err="1">
                <a:latin typeface="Courier New" panose="02070309020205020404" pitchFamily="49" charset="0"/>
                <a:cs typeface="Courier New" panose="02070309020205020404" pitchFamily="49" charset="0"/>
              </a:rPr>
              <a:t>mac_create.php?mac</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Connection:Client-Mac-Address-Colon</a:t>
            </a:r>
            <a:r>
              <a:rPr lang="en-US" sz="1100" dirty="0">
                <a:latin typeface="Courier New" panose="02070309020205020404" pitchFamily="49" charset="0"/>
                <a:cs typeface="Courier New" panose="02070309020205020404" pitchFamily="49" charset="0"/>
              </a:rPr>
              <a:t>}&amp;</a:t>
            </a:r>
            <a:r>
              <a:rPr lang="en-US" sz="1100" dirty="0" err="1">
                <a:latin typeface="Courier New" panose="02070309020205020404" pitchFamily="49" charset="0"/>
                <a:cs typeface="Courier New" panose="02070309020205020404" pitchFamily="49" charset="0"/>
              </a:rPr>
              <a:t>amp;device_name</a:t>
            </a:r>
            <a:r>
              <a:rPr lang="en-US" sz="1100" b="1" dirty="0">
                <a:latin typeface="Courier New" panose="02070309020205020404" pitchFamily="49" charset="0"/>
                <a:cs typeface="Courier New" panose="02070309020205020404" pitchFamily="49" charset="0"/>
              </a:rPr>
              <a:t>=%{Authorization:[Endpoints Repository]:Device Name}</a:t>
            </a:r>
            <a:r>
              <a:rPr lang="en-US" sz="1100" dirty="0">
                <a:latin typeface="Courier New" panose="02070309020205020404" pitchFamily="49" charset="0"/>
                <a:cs typeface="Courier New" panose="02070309020205020404" pitchFamily="49" charset="0"/>
              </a:rPr>
              <a:t>\"&gt;here&lt;/a&gt; to register your device.&lt;/p&gt;&lt;/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&gt;&lt;/body&gt;&lt;/html&gt;"</a:t>
            </a:r>
          </a:p>
          <a:p>
            <a:r>
              <a:rPr lang="en-US" sz="1100" dirty="0">
                <a:latin typeface="Courier New" panose="02070309020205020404" pitchFamily="49" charset="0"/>
                <a:cs typeface="Courier New" panose="02070309020205020404" pitchFamily="49" charset="0"/>
              </a:rPr>
              <a:t>}</a:t>
            </a:r>
          </a:p>
        </p:txBody>
      </p:sp>
      <p:pic>
        <p:nvPicPr>
          <p:cNvPr id="8" name="Picture 7"/>
          <p:cNvPicPr>
            <a:picLocks noChangeAspect="1"/>
          </p:cNvPicPr>
          <p:nvPr/>
        </p:nvPicPr>
        <p:blipFill>
          <a:blip r:embed="rId3"/>
          <a:stretch>
            <a:fillRect/>
          </a:stretch>
        </p:blipFill>
        <p:spPr>
          <a:xfrm>
            <a:off x="7467140" y="2021585"/>
            <a:ext cx="4407126" cy="3067208"/>
          </a:xfrm>
          <a:prstGeom prst="rect">
            <a:avLst/>
          </a:prstGeom>
        </p:spPr>
      </p:pic>
      <p:sp>
        <p:nvSpPr>
          <p:cNvPr id="5" name="Rounded Rectangular Callout 4"/>
          <p:cNvSpPr/>
          <p:nvPr/>
        </p:nvSpPr>
        <p:spPr bwMode="auto">
          <a:xfrm>
            <a:off x="4675128" y="5493276"/>
            <a:ext cx="2530069" cy="749396"/>
          </a:xfrm>
          <a:prstGeom prst="wedgeRoundRectCallout">
            <a:avLst>
              <a:gd name="adj1" fmla="val -24094"/>
              <a:gd name="adj2" fmla="val -6135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Have to be careful not to include &lt;CR&gt;!!!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6" name="Rounded Rectangular Callout 5"/>
          <p:cNvSpPr/>
          <p:nvPr/>
        </p:nvSpPr>
        <p:spPr bwMode="auto">
          <a:xfrm>
            <a:off x="5176008" y="1121370"/>
            <a:ext cx="2645819" cy="749396"/>
          </a:xfrm>
          <a:prstGeom prst="wedgeRoundRectCallout">
            <a:avLst>
              <a:gd name="adj1" fmla="val -33765"/>
              <a:gd name="adj2" fmla="val 21813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Parameters must be visible</a:t>
            </a:r>
            <a:r>
              <a:rPr kumimoji="0" lang="en-GB" b="0" i="0" u="none" strike="noStrike" cap="none" normalizeH="0" dirty="0">
                <a:ln>
                  <a:noFill/>
                </a:ln>
                <a:solidFill>
                  <a:schemeClr val="tx1"/>
                </a:solidFill>
                <a:effectLst/>
                <a:latin typeface="Arial" charset="0"/>
                <a:ea typeface="ＭＳ Ｐゴシック" pitchFamily="34" charset="-128"/>
              </a:rPr>
              <a:t> in the input field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5067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425" y="1024746"/>
            <a:ext cx="12021168" cy="5600988"/>
          </a:xfrm>
          <a:prstGeom prst="rect">
            <a:avLst/>
          </a:prstGeom>
        </p:spPr>
      </p:pic>
      <p:sp>
        <p:nvSpPr>
          <p:cNvPr id="4" name="Title 1"/>
          <p:cNvSpPr txBox="1">
            <a:spLocks/>
          </p:cNvSpPr>
          <p:nvPr/>
        </p:nvSpPr>
        <p:spPr>
          <a:xfrm>
            <a:off x="609608" y="275167"/>
            <a:ext cx="10972802" cy="1143000"/>
          </a:xfrm>
          <a:prstGeom prst="rect">
            <a:avLst/>
          </a:prstGeom>
        </p:spPr>
        <p:txBody>
          <a:bodyPr/>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r>
              <a:rPr lang="en-GB" sz="3751" kern="0" dirty="0"/>
              <a:t>ClearPass Operator Experience: Visibility</a:t>
            </a:r>
          </a:p>
        </p:txBody>
      </p:sp>
      <p:sp>
        <p:nvSpPr>
          <p:cNvPr id="2" name="Rounded Rectangular Callout 1"/>
          <p:cNvSpPr/>
          <p:nvPr/>
        </p:nvSpPr>
        <p:spPr bwMode="auto">
          <a:xfrm>
            <a:off x="7945120" y="3373120"/>
            <a:ext cx="2326640" cy="1290320"/>
          </a:xfrm>
          <a:prstGeom prst="wedgeRoundRectCallout">
            <a:avLst>
              <a:gd name="adj1" fmla="val -23453"/>
              <a:gd name="adj2" fmla="val 8927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Choosing</a:t>
            </a:r>
            <a:r>
              <a:rPr kumimoji="0" lang="en-GB" b="0" i="0" u="none" strike="noStrike" cap="none" normalizeH="0" dirty="0">
                <a:ln>
                  <a:noFill/>
                </a:ln>
                <a:solidFill>
                  <a:schemeClr val="tx1"/>
                </a:solidFill>
                <a:effectLst/>
                <a:latin typeface="Arial" charset="0"/>
                <a:ea typeface="ＭＳ Ｐゴシック" pitchFamily="34" charset="-128"/>
              </a:rPr>
              <a:t> the cat/family/name shows the matching devices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3201125"/>
      </p:ext>
    </p:extLst>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78755" y="201657"/>
            <a:ext cx="118683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Email – Wired Unknown Device 3 </a:t>
            </a:r>
          </a:p>
          <a:p>
            <a:pPr algn="ctr" defTabSz="914363"/>
            <a:r>
              <a:rPr lang="en-GB" sz="3751" kern="0" dirty="0">
                <a:solidFill>
                  <a:srgbClr val="FFFFFF"/>
                </a:solidFill>
              </a:rPr>
              <a:t>DEBUG</a:t>
            </a:r>
            <a:endParaRPr lang="en-US" sz="3751" kern="0" dirty="0">
              <a:solidFill>
                <a:srgbClr val="F8981E"/>
              </a:solidFill>
            </a:endParaRPr>
          </a:p>
        </p:txBody>
      </p:sp>
      <p:pic>
        <p:nvPicPr>
          <p:cNvPr id="3" name="Picture 2"/>
          <p:cNvPicPr>
            <a:picLocks noChangeAspect="1"/>
          </p:cNvPicPr>
          <p:nvPr/>
        </p:nvPicPr>
        <p:blipFill>
          <a:blip r:embed="rId3"/>
          <a:stretch>
            <a:fillRect/>
          </a:stretch>
        </p:blipFill>
        <p:spPr>
          <a:xfrm>
            <a:off x="374424" y="1501385"/>
            <a:ext cx="7868054" cy="3098959"/>
          </a:xfrm>
          <a:prstGeom prst="rect">
            <a:avLst/>
          </a:prstGeom>
        </p:spPr>
      </p:pic>
      <p:pic>
        <p:nvPicPr>
          <p:cNvPr id="6" name="Picture 5"/>
          <p:cNvPicPr>
            <a:picLocks noChangeAspect="1"/>
          </p:cNvPicPr>
          <p:nvPr/>
        </p:nvPicPr>
        <p:blipFill>
          <a:blip r:embed="rId4"/>
          <a:stretch>
            <a:fillRect/>
          </a:stretch>
        </p:blipFill>
        <p:spPr>
          <a:xfrm>
            <a:off x="5696887" y="2652560"/>
            <a:ext cx="4483330" cy="3587934"/>
          </a:xfrm>
          <a:prstGeom prst="rect">
            <a:avLst/>
          </a:prstGeom>
        </p:spPr>
      </p:pic>
      <p:sp>
        <p:nvSpPr>
          <p:cNvPr id="9" name="Rounded Rectangular Callout 8"/>
          <p:cNvSpPr/>
          <p:nvPr/>
        </p:nvSpPr>
        <p:spPr bwMode="auto">
          <a:xfrm>
            <a:off x="3107585" y="4869202"/>
            <a:ext cx="2158809" cy="1002209"/>
          </a:xfrm>
          <a:prstGeom prst="wedgeRoundRectCallout">
            <a:avLst>
              <a:gd name="adj1" fmla="val 48912"/>
              <a:gd name="adj2" fmla="val -2314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Also very useful</a:t>
            </a:r>
            <a:r>
              <a:rPr kumimoji="0" lang="en-GB" b="0" i="0" u="none" strike="noStrike" cap="none" normalizeH="0" dirty="0">
                <a:ln>
                  <a:noFill/>
                </a:ln>
                <a:solidFill>
                  <a:schemeClr val="tx1"/>
                </a:solidFill>
                <a:effectLst/>
                <a:latin typeface="Arial" charset="0"/>
                <a:ea typeface="ＭＳ Ｐゴシック" pitchFamily="34" charset="-128"/>
              </a:rPr>
              <a:t> for RESTful API debug</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41979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78755" y="201657"/>
            <a:ext cx="118683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Email – Wired Unknown Device 3 </a:t>
            </a:r>
          </a:p>
          <a:p>
            <a:pPr algn="ctr" defTabSz="914363"/>
            <a:r>
              <a:rPr lang="en-GB" sz="3751" kern="0" dirty="0">
                <a:solidFill>
                  <a:srgbClr val="FFFFFF"/>
                </a:solidFill>
              </a:rPr>
              <a:t>DEBUG</a:t>
            </a:r>
            <a:endParaRPr lang="en-US" sz="3751" kern="0" dirty="0">
              <a:solidFill>
                <a:srgbClr val="F8981E"/>
              </a:solidFill>
            </a:endParaRPr>
          </a:p>
        </p:txBody>
      </p:sp>
      <p:pic>
        <p:nvPicPr>
          <p:cNvPr id="7" name="Picture 6"/>
          <p:cNvPicPr>
            <a:picLocks noChangeAspect="1"/>
          </p:cNvPicPr>
          <p:nvPr/>
        </p:nvPicPr>
        <p:blipFill>
          <a:blip r:embed="rId3"/>
          <a:stretch>
            <a:fillRect/>
          </a:stretch>
        </p:blipFill>
        <p:spPr>
          <a:xfrm>
            <a:off x="120280" y="1232527"/>
            <a:ext cx="6725300" cy="5051395"/>
          </a:xfrm>
          <a:prstGeom prst="rect">
            <a:avLst/>
          </a:prstGeom>
        </p:spPr>
      </p:pic>
      <p:grpSp>
        <p:nvGrpSpPr>
          <p:cNvPr id="9" name="Group 8"/>
          <p:cNvGrpSpPr/>
          <p:nvPr/>
        </p:nvGrpSpPr>
        <p:grpSpPr>
          <a:xfrm>
            <a:off x="7188629" y="1550665"/>
            <a:ext cx="4858524" cy="5053825"/>
            <a:chOff x="7195504" y="1963176"/>
            <a:chExt cx="4858524" cy="5053825"/>
          </a:xfrm>
        </p:grpSpPr>
        <p:pic>
          <p:nvPicPr>
            <p:cNvPr id="5" name="Picture 4"/>
            <p:cNvPicPr>
              <a:picLocks noChangeAspect="1"/>
            </p:cNvPicPr>
            <p:nvPr/>
          </p:nvPicPr>
          <p:blipFill>
            <a:blip r:embed="rId4"/>
            <a:stretch>
              <a:fillRect/>
            </a:stretch>
          </p:blipFill>
          <p:spPr>
            <a:xfrm>
              <a:off x="7195504" y="1963176"/>
              <a:ext cx="4851649" cy="2794144"/>
            </a:xfrm>
            <a:prstGeom prst="rect">
              <a:avLst/>
            </a:prstGeom>
          </p:spPr>
        </p:pic>
        <p:pic>
          <p:nvPicPr>
            <p:cNvPr id="8" name="Picture 7"/>
            <p:cNvPicPr>
              <a:picLocks noChangeAspect="1"/>
            </p:cNvPicPr>
            <p:nvPr/>
          </p:nvPicPr>
          <p:blipFill>
            <a:blip r:embed="rId5"/>
            <a:stretch>
              <a:fillRect/>
            </a:stretch>
          </p:blipFill>
          <p:spPr>
            <a:xfrm>
              <a:off x="7208729" y="4667380"/>
              <a:ext cx="4845299" cy="2349621"/>
            </a:xfrm>
            <a:prstGeom prst="rect">
              <a:avLst/>
            </a:prstGeom>
          </p:spPr>
        </p:pic>
      </p:grpSp>
      <p:cxnSp>
        <p:nvCxnSpPr>
          <p:cNvPr id="11" name="Straight Arrow Connector 10"/>
          <p:cNvCxnSpPr/>
          <p:nvPr/>
        </p:nvCxnSpPr>
        <p:spPr bwMode="auto">
          <a:xfrm>
            <a:off x="6538303" y="2865236"/>
            <a:ext cx="825022" cy="0"/>
          </a:xfrm>
          <a:prstGeom prst="straightConnector1">
            <a:avLst/>
          </a:prstGeom>
          <a:solidFill>
            <a:schemeClr val="accent1"/>
          </a:solidFill>
          <a:ln w="254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20823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510803" y="291510"/>
            <a:ext cx="5430110" cy="6074911"/>
            <a:chOff x="4651206" y="257137"/>
            <a:chExt cx="6540312" cy="7048862"/>
          </a:xfrm>
        </p:grpSpPr>
        <p:pic>
          <p:nvPicPr>
            <p:cNvPr id="3" name="Picture 2"/>
            <p:cNvPicPr>
              <a:picLocks noChangeAspect="1"/>
            </p:cNvPicPr>
            <p:nvPr/>
          </p:nvPicPr>
          <p:blipFill>
            <a:blip r:embed="rId3"/>
            <a:stretch>
              <a:fillRect/>
            </a:stretch>
          </p:blipFill>
          <p:spPr>
            <a:xfrm>
              <a:off x="4651207" y="4524556"/>
              <a:ext cx="6540311" cy="2781443"/>
            </a:xfrm>
            <a:prstGeom prst="rect">
              <a:avLst/>
            </a:prstGeom>
          </p:spPr>
        </p:pic>
        <p:pic>
          <p:nvPicPr>
            <p:cNvPr id="8" name="Picture 7"/>
            <p:cNvPicPr>
              <a:picLocks noChangeAspect="1"/>
            </p:cNvPicPr>
            <p:nvPr/>
          </p:nvPicPr>
          <p:blipFill>
            <a:blip r:embed="rId4"/>
            <a:stretch>
              <a:fillRect/>
            </a:stretch>
          </p:blipFill>
          <p:spPr>
            <a:xfrm>
              <a:off x="4651206" y="257137"/>
              <a:ext cx="6540311" cy="4267419"/>
            </a:xfrm>
            <a:prstGeom prst="rect">
              <a:avLst/>
            </a:prstGeom>
          </p:spPr>
        </p:pic>
      </p:grpSp>
      <p:pic>
        <p:nvPicPr>
          <p:cNvPr id="10" name="Picture 9"/>
          <p:cNvPicPr>
            <a:picLocks noChangeAspect="1"/>
          </p:cNvPicPr>
          <p:nvPr/>
        </p:nvPicPr>
        <p:blipFill>
          <a:blip r:embed="rId5"/>
          <a:stretch>
            <a:fillRect/>
          </a:stretch>
        </p:blipFill>
        <p:spPr>
          <a:xfrm>
            <a:off x="404124" y="1685654"/>
            <a:ext cx="5924854" cy="4064209"/>
          </a:xfrm>
          <a:prstGeom prst="rect">
            <a:avLst/>
          </a:prstGeom>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7731663" y="576316"/>
            <a:ext cx="495300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defTabSz="914363"/>
            <a:r>
              <a:rPr lang="en-US" sz="3751" kern="0" dirty="0">
                <a:solidFill>
                  <a:schemeClr val="tx1"/>
                </a:solidFill>
              </a:rPr>
              <a:t>AP DUR ACL</a:t>
            </a:r>
          </a:p>
        </p:txBody>
      </p:sp>
      <p:sp>
        <p:nvSpPr>
          <p:cNvPr id="11" name="Title 3">
            <a:extLst>
              <a:ext uri="{FF2B5EF4-FFF2-40B4-BE49-F238E27FC236}">
                <a16:creationId xmlns:a16="http://schemas.microsoft.com/office/drawing/2014/main" id="{2F59B9F8-9460-0E40-B256-6646327F29DA}"/>
              </a:ext>
            </a:extLst>
          </p:cNvPr>
          <p:cNvSpPr txBox="1">
            <a:spLocks/>
          </p:cNvSpPr>
          <p:nvPr/>
        </p:nvSpPr>
        <p:spPr>
          <a:xfrm>
            <a:off x="1952879" y="2034149"/>
            <a:ext cx="495300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defTabSz="914363"/>
            <a:r>
              <a:rPr lang="en-US" sz="3751" kern="0" dirty="0">
                <a:solidFill>
                  <a:schemeClr val="tx1"/>
                </a:solidFill>
              </a:rPr>
              <a:t>AOS DUR ACL</a:t>
            </a:r>
          </a:p>
        </p:txBody>
      </p:sp>
      <p:sp>
        <p:nvSpPr>
          <p:cNvPr id="4" name="TextBox 3"/>
          <p:cNvSpPr txBox="1"/>
          <p:nvPr/>
        </p:nvSpPr>
        <p:spPr>
          <a:xfrm>
            <a:off x="641125" y="460392"/>
            <a:ext cx="5450851" cy="707886"/>
          </a:xfrm>
          <a:prstGeom prst="rect">
            <a:avLst/>
          </a:prstGeom>
          <a:noFill/>
        </p:spPr>
        <p:txBody>
          <a:bodyPr wrap="none" rtlCol="0">
            <a:spAutoFit/>
          </a:bodyPr>
          <a:lstStyle/>
          <a:p>
            <a:r>
              <a:rPr lang="en-GB" sz="4000" b="1" dirty="0">
                <a:solidFill>
                  <a:schemeClr val="bg1"/>
                </a:solidFill>
              </a:rPr>
              <a:t>Advanced Wired DUR</a:t>
            </a:r>
            <a:endParaRPr lang="en-US" sz="4000" b="1" dirty="0">
              <a:solidFill>
                <a:schemeClr val="bg1"/>
              </a:solidFill>
            </a:endParaRPr>
          </a:p>
        </p:txBody>
      </p:sp>
    </p:spTree>
    <p:extLst>
      <p:ext uri="{BB962C8B-B14F-4D97-AF65-F5344CB8AC3E}">
        <p14:creationId xmlns:p14="http://schemas.microsoft.com/office/powerpoint/2010/main" val="60909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9661" y="275044"/>
            <a:ext cx="4942379" cy="707886"/>
          </a:xfrm>
          <a:prstGeom prst="rect">
            <a:avLst/>
          </a:prstGeom>
          <a:noFill/>
        </p:spPr>
        <p:txBody>
          <a:bodyPr wrap="none" rtlCol="0">
            <a:spAutoFit/>
          </a:bodyPr>
          <a:lstStyle/>
          <a:p>
            <a:r>
              <a:rPr lang="en-GB" sz="4000" b="1" dirty="0">
                <a:solidFill>
                  <a:schemeClr val="bg1"/>
                </a:solidFill>
              </a:rPr>
              <a:t>Proactive Scanning</a:t>
            </a:r>
            <a:endParaRPr lang="en-US" sz="4000" b="1" dirty="0">
              <a:solidFill>
                <a:schemeClr val="bg1"/>
              </a:solidFill>
            </a:endParaRPr>
          </a:p>
        </p:txBody>
      </p:sp>
      <p:pic>
        <p:nvPicPr>
          <p:cNvPr id="5" name="Picture 4"/>
          <p:cNvPicPr>
            <a:picLocks noChangeAspect="1"/>
          </p:cNvPicPr>
          <p:nvPr/>
        </p:nvPicPr>
        <p:blipFill>
          <a:blip r:embed="rId3"/>
          <a:stretch>
            <a:fillRect/>
          </a:stretch>
        </p:blipFill>
        <p:spPr>
          <a:xfrm>
            <a:off x="12074" y="1148533"/>
            <a:ext cx="12179926" cy="5067560"/>
          </a:xfrm>
          <a:prstGeom prst="rect">
            <a:avLst/>
          </a:prstGeom>
        </p:spPr>
      </p:pic>
      <p:sp>
        <p:nvSpPr>
          <p:cNvPr id="6" name="Rounded Rectangular Callout 5"/>
          <p:cNvSpPr/>
          <p:nvPr/>
        </p:nvSpPr>
        <p:spPr bwMode="auto">
          <a:xfrm>
            <a:off x="4948881" y="4417542"/>
            <a:ext cx="2625811" cy="1315994"/>
          </a:xfrm>
          <a:prstGeom prst="wedgeRoundRectCallout">
            <a:avLst>
              <a:gd name="adj1" fmla="val -20833"/>
              <a:gd name="adj2" fmla="val -6754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Duplicate the “</a:t>
            </a:r>
            <a:r>
              <a:rPr kumimoji="0" lang="en-GB" sz="2400" b="0" i="0" u="none" strike="noStrike" cap="none" normalizeH="0" baseline="0" dirty="0" err="1">
                <a:ln>
                  <a:noFill/>
                </a:ln>
                <a:solidFill>
                  <a:schemeClr val="tx1"/>
                </a:solidFill>
                <a:effectLst/>
                <a:latin typeface="Arial" charset="0"/>
                <a:ea typeface="ＭＳ Ｐゴシック" pitchFamily="34" charset="-128"/>
              </a:rPr>
              <a:t>OnDemand</a:t>
            </a:r>
            <a:r>
              <a:rPr kumimoji="0" lang="en-GB" sz="2400" b="0" i="0" u="none" strike="noStrike" cap="none" normalizeH="0" baseline="0" dirty="0">
                <a:ln>
                  <a:noFill/>
                </a:ln>
                <a:solidFill>
                  <a:schemeClr val="tx1"/>
                </a:solidFill>
                <a:effectLst/>
                <a:latin typeface="Arial" charset="0"/>
                <a:ea typeface="ＭＳ Ｐゴシック" pitchFamily="34" charset="-128"/>
              </a:rPr>
              <a:t> Endpoint Scan”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2" name="Rounded Rectangular Callout 11"/>
          <p:cNvSpPr/>
          <p:nvPr/>
        </p:nvSpPr>
        <p:spPr bwMode="auto">
          <a:xfrm>
            <a:off x="7863016" y="4417542"/>
            <a:ext cx="2625811" cy="1315994"/>
          </a:xfrm>
          <a:prstGeom prst="wedgeRoundRectCallout">
            <a:avLst>
              <a:gd name="adj1" fmla="val -70245"/>
              <a:gd name="adj2" fmla="val -2247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Default it does not have the SNMP scan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09178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9661" y="275044"/>
            <a:ext cx="4942379" cy="707886"/>
          </a:xfrm>
          <a:prstGeom prst="rect">
            <a:avLst/>
          </a:prstGeom>
          <a:noFill/>
        </p:spPr>
        <p:txBody>
          <a:bodyPr wrap="none" rtlCol="0">
            <a:spAutoFit/>
          </a:bodyPr>
          <a:lstStyle/>
          <a:p>
            <a:r>
              <a:rPr lang="en-GB" sz="4000" b="1" dirty="0">
                <a:solidFill>
                  <a:schemeClr val="bg1"/>
                </a:solidFill>
              </a:rPr>
              <a:t>Proactive Scanning</a:t>
            </a:r>
            <a:endParaRPr lang="en-US" sz="4000" b="1" dirty="0">
              <a:solidFill>
                <a:schemeClr val="bg1"/>
              </a:solidFill>
            </a:endParaRPr>
          </a:p>
        </p:txBody>
      </p:sp>
      <p:pic>
        <p:nvPicPr>
          <p:cNvPr id="2" name="Picture 1"/>
          <p:cNvPicPr>
            <a:picLocks noChangeAspect="1"/>
          </p:cNvPicPr>
          <p:nvPr/>
        </p:nvPicPr>
        <p:blipFill>
          <a:blip r:embed="rId3"/>
          <a:stretch>
            <a:fillRect/>
          </a:stretch>
        </p:blipFill>
        <p:spPr>
          <a:xfrm>
            <a:off x="659661" y="1507373"/>
            <a:ext cx="4375375" cy="2521080"/>
          </a:xfrm>
          <a:prstGeom prst="rect">
            <a:avLst/>
          </a:prstGeom>
        </p:spPr>
      </p:pic>
      <p:pic>
        <p:nvPicPr>
          <p:cNvPr id="7" name="Picture 6"/>
          <p:cNvPicPr>
            <a:picLocks noChangeAspect="1"/>
          </p:cNvPicPr>
          <p:nvPr/>
        </p:nvPicPr>
        <p:blipFill>
          <a:blip r:embed="rId4"/>
          <a:stretch>
            <a:fillRect/>
          </a:stretch>
        </p:blipFill>
        <p:spPr>
          <a:xfrm>
            <a:off x="4213804" y="1925601"/>
            <a:ext cx="4095961" cy="113035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6261785" y="2879869"/>
            <a:ext cx="5581937" cy="1085906"/>
          </a:xfrm>
          <a:prstGeom prst="rect">
            <a:avLst/>
          </a:prstGeom>
          <a:effectLst>
            <a:outerShdw blurRad="63500" sx="102000" sy="102000" algn="ctr" rotWithShape="0">
              <a:prstClr val="black">
                <a:alpha val="40000"/>
              </a:prstClr>
            </a:outerShdw>
          </a:effectLst>
        </p:spPr>
      </p:pic>
      <p:sp>
        <p:nvSpPr>
          <p:cNvPr id="12" name="Rounded Rectangular Callout 11"/>
          <p:cNvSpPr/>
          <p:nvPr/>
        </p:nvSpPr>
        <p:spPr bwMode="auto">
          <a:xfrm>
            <a:off x="8519984" y="4262046"/>
            <a:ext cx="2907957" cy="1315994"/>
          </a:xfrm>
          <a:prstGeom prst="wedgeRoundRectCallout">
            <a:avLst>
              <a:gd name="adj1" fmla="val -26224"/>
              <a:gd name="adj2" fmla="val -8163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To make a specific</a:t>
            </a:r>
            <a:r>
              <a:rPr kumimoji="0" lang="en-GB" sz="2400" b="0" i="0" u="none" strike="noStrike" cap="none" normalizeH="0" dirty="0">
                <a:ln>
                  <a:noFill/>
                </a:ln>
                <a:solidFill>
                  <a:schemeClr val="tx1"/>
                </a:solidFill>
                <a:effectLst/>
                <a:latin typeface="Arial" charset="0"/>
                <a:ea typeface="ＭＳ Ｐゴシック" pitchFamily="34" charset="-128"/>
              </a:rPr>
              <a:t> scan delete appropriately</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14704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11211498" cy="2286000"/>
          </a:xfrm>
        </p:spPr>
        <p:txBody>
          <a:bodyPr/>
          <a:lstStyle/>
          <a:p>
            <a:r>
              <a:rPr lang="en-GB" dirty="0"/>
              <a:t>MPSK	</a:t>
            </a:r>
            <a:endParaRPr lang="en-US" dirty="0"/>
          </a:p>
        </p:txBody>
      </p:sp>
      <p:sp>
        <p:nvSpPr>
          <p:cNvPr id="3" name="Text Placeholder 2"/>
          <p:cNvSpPr>
            <a:spLocks noGrp="1"/>
          </p:cNvSpPr>
          <p:nvPr>
            <p:ph type="body" sz="quarter" idx="13"/>
          </p:nvPr>
        </p:nvSpPr>
        <p:spPr/>
        <p:txBody>
          <a:bodyPr/>
          <a:lstStyle/>
          <a:p>
            <a:r>
              <a:rPr lang="en-GB" dirty="0">
                <a:solidFill>
                  <a:schemeClr val="bg1"/>
                </a:solidFill>
              </a:rPr>
              <a:t>Handling headless devices</a:t>
            </a: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914" y="1045268"/>
            <a:ext cx="2867025" cy="5143500"/>
          </a:xfrm>
          <a:prstGeom prst="rect">
            <a:avLst/>
          </a:prstGeom>
        </p:spPr>
      </p:pic>
    </p:spTree>
    <p:extLst>
      <p:ext uri="{BB962C8B-B14F-4D97-AF65-F5344CB8AC3E}">
        <p14:creationId xmlns:p14="http://schemas.microsoft.com/office/powerpoint/2010/main" val="14373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78755" y="201657"/>
            <a:ext cx="118683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DUR MAC </a:t>
            </a:r>
            <a:r>
              <a:rPr lang="en-US" sz="3751" kern="0" dirty="0" err="1">
                <a:solidFill>
                  <a:srgbClr val="FFFFFF"/>
                </a:solidFill>
              </a:rPr>
              <a:t>Auth</a:t>
            </a:r>
            <a:r>
              <a:rPr lang="en-US" sz="3751" kern="0" dirty="0">
                <a:solidFill>
                  <a:srgbClr val="FFFFFF"/>
                </a:solidFill>
              </a:rPr>
              <a:t> Policy</a:t>
            </a:r>
            <a:endParaRPr lang="en-US" sz="3751" kern="0" dirty="0">
              <a:solidFill>
                <a:srgbClr val="F8981E"/>
              </a:solidFill>
            </a:endParaRPr>
          </a:p>
        </p:txBody>
      </p:sp>
      <p:sp>
        <p:nvSpPr>
          <p:cNvPr id="7" name="Content Placeholder 2">
            <a:extLst>
              <a:ext uri="{FF2B5EF4-FFF2-40B4-BE49-F238E27FC236}">
                <a16:creationId xmlns:a16="http://schemas.microsoft.com/office/drawing/2014/main" id="{9EF041D2-8921-4298-9457-D9F56C4ED30D}"/>
              </a:ext>
            </a:extLst>
          </p:cNvPr>
          <p:cNvSpPr txBox="1">
            <a:spLocks/>
          </p:cNvSpPr>
          <p:nvPr/>
        </p:nvSpPr>
        <p:spPr>
          <a:xfrm>
            <a:off x="855154" y="1368163"/>
            <a:ext cx="10515600" cy="4547543"/>
          </a:xfrm>
          <a:prstGeom prst="rect">
            <a:avLst/>
          </a:prstGeo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r>
              <a:rPr lang="en-GB" sz="2800" kern="0" dirty="0">
                <a:solidFill>
                  <a:schemeClr val="bg1"/>
                </a:solidFill>
              </a:rPr>
              <a:t>1 MPSK SSID – Aruba only</a:t>
            </a:r>
          </a:p>
          <a:p>
            <a:pPr marL="457200" indent="-457200">
              <a:buFont typeface="Arial" panose="020B0604020202020204" pitchFamily="34" charset="0"/>
              <a:buChar char="•"/>
            </a:pPr>
            <a:r>
              <a:rPr lang="en-GB" sz="2800" kern="0" dirty="0">
                <a:solidFill>
                  <a:schemeClr val="bg1"/>
                </a:solidFill>
              </a:rPr>
              <a:t>Each device with unique PSK</a:t>
            </a:r>
          </a:p>
          <a:p>
            <a:pPr marL="457200" indent="-457200">
              <a:buFont typeface="Arial" panose="020B0604020202020204" pitchFamily="34" charset="0"/>
              <a:buChar char="•"/>
            </a:pPr>
            <a:r>
              <a:rPr lang="en-GB" sz="2800" kern="0" dirty="0">
                <a:solidFill>
                  <a:schemeClr val="bg1"/>
                </a:solidFill>
              </a:rPr>
              <a:t>Or/&amp; many devices with common password</a:t>
            </a:r>
          </a:p>
          <a:p>
            <a:pPr marL="457200" indent="-457200">
              <a:buFont typeface="Arial" panose="020B0604020202020204" pitchFamily="34" charset="0"/>
              <a:buChar char="•"/>
            </a:pPr>
            <a:r>
              <a:rPr lang="en-GB" sz="2800" kern="0" dirty="0">
                <a:solidFill>
                  <a:schemeClr val="bg1"/>
                </a:solidFill>
              </a:rPr>
              <a:t>Assumes the users exist in a AD database with email field</a:t>
            </a:r>
          </a:p>
          <a:p>
            <a:pPr marL="457200" indent="-457200">
              <a:buFont typeface="Arial" panose="020B0604020202020204" pitchFamily="34" charset="0"/>
              <a:buChar char="•"/>
            </a:pPr>
            <a:r>
              <a:rPr lang="en-GB" sz="2800" kern="0" dirty="0">
                <a:solidFill>
                  <a:schemeClr val="bg1"/>
                </a:solidFill>
              </a:rPr>
              <a:t>Assumes AP tied to specific user</a:t>
            </a:r>
          </a:p>
          <a:p>
            <a:pPr marL="457200" indent="-457200">
              <a:buFont typeface="Arial" panose="020B0604020202020204" pitchFamily="34" charset="0"/>
              <a:buChar char="•"/>
            </a:pPr>
            <a:r>
              <a:rPr lang="en-GB" sz="2800" kern="0" dirty="0">
                <a:solidFill>
                  <a:schemeClr val="bg1"/>
                </a:solidFill>
              </a:rPr>
              <a:t>Requires ClearPass V6.8 and above</a:t>
            </a:r>
          </a:p>
          <a:p>
            <a:pPr marL="457200" indent="-457200">
              <a:buFont typeface="Arial" panose="020B0604020202020204" pitchFamily="34" charset="0"/>
              <a:buChar char="•"/>
            </a:pPr>
            <a:r>
              <a:rPr lang="en-GB" sz="2800" kern="0" dirty="0">
                <a:solidFill>
                  <a:schemeClr val="bg1"/>
                </a:solidFill>
              </a:rPr>
              <a:t>Requires AOS/IAP 8.4 and above</a:t>
            </a:r>
          </a:p>
          <a:p>
            <a:pPr marL="457200" indent="-457200">
              <a:buFont typeface="Arial" panose="020B0604020202020204" pitchFamily="34" charset="0"/>
              <a:buChar char="•"/>
            </a:pPr>
            <a:r>
              <a:rPr lang="en-GB" sz="2800" kern="0" dirty="0">
                <a:solidFill>
                  <a:schemeClr val="bg1"/>
                </a:solidFill>
              </a:rPr>
              <a:t>Does not support </a:t>
            </a:r>
            <a:r>
              <a:rPr lang="en-GB" sz="2800" kern="0" dirty="0" err="1">
                <a:solidFill>
                  <a:schemeClr val="bg1"/>
                </a:solidFill>
              </a:rPr>
              <a:t>RadSec</a:t>
            </a:r>
            <a:r>
              <a:rPr lang="en-GB" sz="2800" kern="0" dirty="0">
                <a:solidFill>
                  <a:schemeClr val="bg1"/>
                </a:solidFill>
              </a:rPr>
              <a:t> (AOS 6.8.0 and 8.4.0)</a:t>
            </a:r>
          </a:p>
        </p:txBody>
      </p:sp>
    </p:spTree>
    <p:extLst>
      <p:ext uri="{BB962C8B-B14F-4D97-AF65-F5344CB8AC3E}">
        <p14:creationId xmlns:p14="http://schemas.microsoft.com/office/powerpoint/2010/main" val="259854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78755" y="201657"/>
            <a:ext cx="118683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Traditional Workflow</a:t>
            </a:r>
            <a:endParaRPr lang="en-US" sz="3751" kern="0" dirty="0">
              <a:solidFill>
                <a:srgbClr val="F8981E"/>
              </a:solidFill>
            </a:endParaRPr>
          </a:p>
        </p:txBody>
      </p:sp>
      <p:sp>
        <p:nvSpPr>
          <p:cNvPr id="7" name="Content Placeholder 2">
            <a:extLst>
              <a:ext uri="{FF2B5EF4-FFF2-40B4-BE49-F238E27FC236}">
                <a16:creationId xmlns:a16="http://schemas.microsoft.com/office/drawing/2014/main" id="{9EF041D2-8921-4298-9457-D9F56C4ED30D}"/>
              </a:ext>
            </a:extLst>
          </p:cNvPr>
          <p:cNvSpPr txBox="1">
            <a:spLocks/>
          </p:cNvSpPr>
          <p:nvPr/>
        </p:nvSpPr>
        <p:spPr>
          <a:xfrm>
            <a:off x="855154" y="1368163"/>
            <a:ext cx="10515600" cy="4547543"/>
          </a:xfrm>
          <a:prstGeom prst="rect">
            <a:avLst/>
          </a:prstGeo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r>
              <a:rPr lang="en-GB" sz="2800" kern="0" dirty="0">
                <a:solidFill>
                  <a:schemeClr val="bg1"/>
                </a:solidFill>
              </a:rPr>
              <a:t>User enrols </a:t>
            </a:r>
            <a:r>
              <a:rPr lang="en-GB" sz="2800" kern="0" dirty="0" err="1">
                <a:solidFill>
                  <a:schemeClr val="bg1"/>
                </a:solidFill>
              </a:rPr>
              <a:t>IoT</a:t>
            </a:r>
            <a:r>
              <a:rPr lang="en-GB" sz="2800" kern="0" dirty="0">
                <a:solidFill>
                  <a:schemeClr val="bg1"/>
                </a:solidFill>
              </a:rPr>
              <a:t> at ClearPass</a:t>
            </a:r>
          </a:p>
          <a:p>
            <a:pPr marL="630734" lvl="1" indent="-457200">
              <a:buFont typeface="Arial" panose="020B0604020202020204" pitchFamily="34" charset="0"/>
              <a:buChar char="•"/>
            </a:pPr>
            <a:r>
              <a:rPr lang="en-GB" sz="2300" kern="0" dirty="0">
                <a:solidFill>
                  <a:schemeClr val="bg1"/>
                </a:solidFill>
              </a:rPr>
              <a:t>Name and MAC address</a:t>
            </a:r>
          </a:p>
          <a:p>
            <a:pPr marL="630734" lvl="1" indent="-457200">
              <a:buFont typeface="Arial" panose="020B0604020202020204" pitchFamily="34" charset="0"/>
              <a:buChar char="•"/>
            </a:pPr>
            <a:r>
              <a:rPr lang="en-GB" sz="2300" kern="0" dirty="0">
                <a:solidFill>
                  <a:schemeClr val="bg1"/>
                </a:solidFill>
              </a:rPr>
              <a:t>Each gets 8 digit unique password</a:t>
            </a:r>
          </a:p>
          <a:p>
            <a:pPr marL="457200" indent="-457200">
              <a:buFont typeface="Arial" panose="020B0604020202020204" pitchFamily="34" charset="0"/>
              <a:buChar char="•"/>
            </a:pPr>
            <a:r>
              <a:rPr lang="en-GB" sz="2800" kern="0" dirty="0">
                <a:solidFill>
                  <a:schemeClr val="bg1"/>
                </a:solidFill>
              </a:rPr>
              <a:t>Connection</a:t>
            </a:r>
          </a:p>
          <a:p>
            <a:pPr marL="630734" lvl="1" indent="-457200">
              <a:buFont typeface="Arial" panose="020B0604020202020204" pitchFamily="34" charset="0"/>
              <a:buChar char="•"/>
            </a:pPr>
            <a:r>
              <a:rPr lang="en-GB" sz="2300" kern="0" dirty="0">
                <a:solidFill>
                  <a:schemeClr val="bg1"/>
                </a:solidFill>
              </a:rPr>
              <a:t>User connects device to MPSK SSID</a:t>
            </a:r>
          </a:p>
          <a:p>
            <a:pPr marL="937595" lvl="2" indent="-457200">
              <a:buFont typeface="Arial" panose="020B0604020202020204" pitchFamily="34" charset="0"/>
              <a:buChar char="•"/>
            </a:pPr>
            <a:r>
              <a:rPr lang="en-GB" sz="1433" kern="0" dirty="0">
                <a:solidFill>
                  <a:schemeClr val="bg1"/>
                </a:solidFill>
              </a:rPr>
              <a:t>Using unique password</a:t>
            </a:r>
          </a:p>
          <a:p>
            <a:pPr marL="630734" lvl="1" indent="-457200">
              <a:buFont typeface="Arial" panose="020B0604020202020204" pitchFamily="34" charset="0"/>
              <a:buChar char="•"/>
            </a:pPr>
            <a:r>
              <a:rPr lang="en-GB" sz="2300" kern="0" dirty="0">
                <a:solidFill>
                  <a:schemeClr val="bg1"/>
                </a:solidFill>
              </a:rPr>
              <a:t>AOS sends RADIUS Request to ClearPass</a:t>
            </a:r>
          </a:p>
          <a:p>
            <a:pPr marL="630734" lvl="1" indent="-457200">
              <a:buFont typeface="Arial" panose="020B0604020202020204" pitchFamily="34" charset="0"/>
              <a:buChar char="•"/>
            </a:pPr>
            <a:r>
              <a:rPr lang="en-GB" sz="2300" kern="0" dirty="0">
                <a:solidFill>
                  <a:schemeClr val="bg1"/>
                </a:solidFill>
              </a:rPr>
              <a:t>ClearPass sends user’s password to AOS</a:t>
            </a:r>
          </a:p>
          <a:p>
            <a:pPr marL="630734" lvl="1" indent="-457200">
              <a:buFont typeface="Arial" panose="020B0604020202020204" pitchFamily="34" charset="0"/>
              <a:buChar char="•"/>
            </a:pPr>
            <a:r>
              <a:rPr lang="en-GB" sz="2300" kern="0" dirty="0">
                <a:solidFill>
                  <a:schemeClr val="bg1"/>
                </a:solidFill>
              </a:rPr>
              <a:t>AOS validates password matches</a:t>
            </a:r>
          </a:p>
          <a:p>
            <a:pPr marL="457200" indent="-457200">
              <a:buFont typeface="Arial" panose="020B0604020202020204" pitchFamily="34" charset="0"/>
              <a:buChar char="•"/>
            </a:pPr>
            <a:r>
              <a:rPr lang="en-GB" sz="2800" kern="0" dirty="0">
                <a:solidFill>
                  <a:schemeClr val="bg1"/>
                </a:solidFill>
              </a:rPr>
              <a:t>If password does not match gets ~8 RADIUS Requests</a:t>
            </a:r>
          </a:p>
          <a:p>
            <a:pPr marL="630734" lvl="1" indent="-457200">
              <a:buFont typeface="Arial" panose="020B0604020202020204" pitchFamily="34" charset="0"/>
              <a:buChar char="•"/>
            </a:pPr>
            <a:r>
              <a:rPr lang="en-GB" sz="2300" kern="0" dirty="0">
                <a:solidFill>
                  <a:schemeClr val="bg1"/>
                </a:solidFill>
              </a:rPr>
              <a:t>All rejected </a:t>
            </a:r>
          </a:p>
        </p:txBody>
      </p:sp>
    </p:spTree>
    <p:extLst>
      <p:ext uri="{BB962C8B-B14F-4D97-AF65-F5344CB8AC3E}">
        <p14:creationId xmlns:p14="http://schemas.microsoft.com/office/powerpoint/2010/main" val="97653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MPSK Student BYOD </a:t>
            </a:r>
            <a:r>
              <a:rPr lang="en-GB" dirty="0" err="1"/>
              <a:t>IoT</a:t>
            </a:r>
            <a:endParaRPr lang="en-US" dirty="0"/>
          </a:p>
        </p:txBody>
      </p:sp>
      <p:sp>
        <p:nvSpPr>
          <p:cNvPr id="3" name="Subtitle 2"/>
          <p:cNvSpPr>
            <a:spLocks noGrp="1"/>
          </p:cNvSpPr>
          <p:nvPr>
            <p:ph type="subTitle" idx="1"/>
          </p:nvPr>
        </p:nvSpPr>
        <p:spPr/>
        <p:txBody>
          <a:bodyPr/>
          <a:lstStyle/>
          <a:p>
            <a:r>
              <a:rPr lang="en-GB" dirty="0">
                <a:solidFill>
                  <a:schemeClr val="bg1"/>
                </a:solidFill>
              </a:rPr>
              <a:t>Key requirements</a:t>
            </a:r>
          </a:p>
          <a:p>
            <a:r>
              <a:rPr lang="en-GB" dirty="0">
                <a:solidFill>
                  <a:schemeClr val="bg1"/>
                </a:solidFill>
              </a:rPr>
              <a:t>A user password for many devices</a:t>
            </a:r>
          </a:p>
          <a:p>
            <a:r>
              <a:rPr lang="en-GB" dirty="0">
                <a:solidFill>
                  <a:schemeClr val="bg1"/>
                </a:solidFill>
              </a:rPr>
              <a:t>Simple mechanism to enrol an </a:t>
            </a:r>
            <a:r>
              <a:rPr lang="en-GB" dirty="0" err="1">
                <a:solidFill>
                  <a:schemeClr val="bg1"/>
                </a:solidFill>
              </a:rPr>
              <a:t>IoT</a:t>
            </a:r>
            <a:r>
              <a:rPr lang="en-GB" dirty="0">
                <a:solidFill>
                  <a:schemeClr val="bg1"/>
                </a:solidFill>
              </a:rPr>
              <a:t> device</a:t>
            </a:r>
            <a:endParaRPr lang="en-US" dirty="0">
              <a:solidFill>
                <a:schemeClr val="bg1"/>
              </a:solidFill>
            </a:endParaRPr>
          </a:p>
        </p:txBody>
      </p:sp>
    </p:spTree>
    <p:extLst>
      <p:ext uri="{BB962C8B-B14F-4D97-AF65-F5344CB8AC3E}">
        <p14:creationId xmlns:p14="http://schemas.microsoft.com/office/powerpoint/2010/main" val="26881453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178755" y="201657"/>
            <a:ext cx="118683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t>User creates his/her MPSK passcode</a:t>
            </a:r>
          </a:p>
        </p:txBody>
      </p:sp>
      <p:sp>
        <p:nvSpPr>
          <p:cNvPr id="7" name="Content Placeholder 2">
            <a:extLst>
              <a:ext uri="{FF2B5EF4-FFF2-40B4-BE49-F238E27FC236}">
                <a16:creationId xmlns:a16="http://schemas.microsoft.com/office/drawing/2014/main" id="{9EF041D2-8921-4298-9457-D9F56C4ED30D}"/>
              </a:ext>
            </a:extLst>
          </p:cNvPr>
          <p:cNvSpPr txBox="1">
            <a:spLocks/>
          </p:cNvSpPr>
          <p:nvPr/>
        </p:nvSpPr>
        <p:spPr>
          <a:xfrm>
            <a:off x="855154" y="1313162"/>
            <a:ext cx="10515600" cy="4547543"/>
          </a:xfrm>
          <a:prstGeom prst="rect">
            <a:avLst/>
          </a:prstGeo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endParaRPr lang="en-GB" sz="1433" kern="0" dirty="0">
              <a:solidFill>
                <a:schemeClr val="bg1"/>
              </a:solidFill>
            </a:endParaRPr>
          </a:p>
        </p:txBody>
      </p:sp>
      <p:pic>
        <p:nvPicPr>
          <p:cNvPr id="4" name="Picture 3"/>
          <p:cNvPicPr>
            <a:picLocks noChangeAspect="1"/>
          </p:cNvPicPr>
          <p:nvPr/>
        </p:nvPicPr>
        <p:blipFill>
          <a:blip r:embed="rId3"/>
          <a:stretch>
            <a:fillRect/>
          </a:stretch>
        </p:blipFill>
        <p:spPr>
          <a:xfrm>
            <a:off x="861262" y="2210106"/>
            <a:ext cx="3518043" cy="3589295"/>
          </a:xfrm>
          <a:prstGeom prst="rect">
            <a:avLst/>
          </a:prstGeom>
          <a:effectLst>
            <a:outerShdw blurRad="63500" sx="102000" sy="102000" algn="ctr" rotWithShape="0">
              <a:prstClr val="black">
                <a:alpha val="40000"/>
              </a:prstClr>
            </a:outerShdw>
          </a:effectLst>
        </p:spPr>
      </p:pic>
      <p:sp>
        <p:nvSpPr>
          <p:cNvPr id="5" name="Rounded Rectangular Callout 4"/>
          <p:cNvSpPr/>
          <p:nvPr/>
        </p:nvSpPr>
        <p:spPr>
          <a:xfrm>
            <a:off x="371749" y="1347418"/>
            <a:ext cx="2412548" cy="1452277"/>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 Student login to CPG as an operator</a:t>
            </a:r>
          </a:p>
          <a:p>
            <a:pPr algn="ctr"/>
            <a:r>
              <a:rPr lang="en-GB" b="1" dirty="0"/>
              <a:t>This can be a URL</a:t>
            </a:r>
            <a:endParaRPr lang="en-US" b="1" dirty="0"/>
          </a:p>
        </p:txBody>
      </p:sp>
      <p:pic>
        <p:nvPicPr>
          <p:cNvPr id="3" name="Picture 2"/>
          <p:cNvPicPr>
            <a:picLocks noChangeAspect="1"/>
          </p:cNvPicPr>
          <p:nvPr/>
        </p:nvPicPr>
        <p:blipFill>
          <a:blip r:embed="rId4"/>
          <a:stretch>
            <a:fillRect/>
          </a:stretch>
        </p:blipFill>
        <p:spPr>
          <a:xfrm>
            <a:off x="6781613" y="1199840"/>
            <a:ext cx="3892750" cy="215276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a:stretch>
            <a:fillRect/>
          </a:stretch>
        </p:blipFill>
        <p:spPr>
          <a:xfrm>
            <a:off x="5571875" y="4007365"/>
            <a:ext cx="6045511" cy="2032104"/>
          </a:xfrm>
          <a:prstGeom prst="rect">
            <a:avLst/>
          </a:prstGeom>
          <a:effectLst>
            <a:outerShdw blurRad="63500" sx="102000" sy="102000" algn="ctr" rotWithShape="0">
              <a:prstClr val="black">
                <a:alpha val="40000"/>
              </a:prstClr>
            </a:outerShdw>
          </a:effectLst>
        </p:spPr>
      </p:pic>
      <p:sp>
        <p:nvSpPr>
          <p:cNvPr id="8" name="Rounded Rectangular Callout 7"/>
          <p:cNvSpPr/>
          <p:nvPr/>
        </p:nvSpPr>
        <p:spPr>
          <a:xfrm>
            <a:off x="5571875" y="2165046"/>
            <a:ext cx="2192941" cy="873940"/>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 Student creates his/her passcode</a:t>
            </a:r>
            <a:endParaRPr lang="en-US" b="1" dirty="0"/>
          </a:p>
        </p:txBody>
      </p:sp>
      <p:sp>
        <p:nvSpPr>
          <p:cNvPr id="9" name="Rounded Rectangular Callout 8"/>
          <p:cNvSpPr/>
          <p:nvPr/>
        </p:nvSpPr>
        <p:spPr>
          <a:xfrm>
            <a:off x="4625769" y="4796992"/>
            <a:ext cx="2152790" cy="1798657"/>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 Student can subsequently login and see/change his/her passcode</a:t>
            </a:r>
            <a:endParaRPr lang="en-US" b="1" dirty="0"/>
          </a:p>
        </p:txBody>
      </p:sp>
      <p:sp>
        <p:nvSpPr>
          <p:cNvPr id="10" name="Rounded Rectangular Callout 9"/>
          <p:cNvSpPr/>
          <p:nvPr/>
        </p:nvSpPr>
        <p:spPr>
          <a:xfrm>
            <a:off x="9177813" y="2708570"/>
            <a:ext cx="2128619" cy="1081001"/>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Once created the passcode is emailed to this student</a:t>
            </a:r>
          </a:p>
        </p:txBody>
      </p:sp>
    </p:spTree>
    <p:extLst>
      <p:ext uri="{BB962C8B-B14F-4D97-AF65-F5344CB8AC3E}">
        <p14:creationId xmlns:p14="http://schemas.microsoft.com/office/powerpoint/2010/main" val="205254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ClearPass Operator Experience: Endpoints</a:t>
            </a:r>
          </a:p>
        </p:txBody>
      </p:sp>
      <p:pic>
        <p:nvPicPr>
          <p:cNvPr id="3" name="Picture 2"/>
          <p:cNvPicPr>
            <a:picLocks noChangeAspect="1"/>
          </p:cNvPicPr>
          <p:nvPr/>
        </p:nvPicPr>
        <p:blipFill>
          <a:blip r:embed="rId2"/>
          <a:stretch>
            <a:fillRect/>
          </a:stretch>
        </p:blipFill>
        <p:spPr>
          <a:xfrm>
            <a:off x="806714" y="1187918"/>
            <a:ext cx="8566893" cy="5074090"/>
          </a:xfrm>
          <a:prstGeom prst="rect">
            <a:avLst/>
          </a:prstGeom>
        </p:spPr>
      </p:pic>
      <p:sp>
        <p:nvSpPr>
          <p:cNvPr id="4" name="Rounded Rectangular Callout 3"/>
          <p:cNvSpPr/>
          <p:nvPr/>
        </p:nvSpPr>
        <p:spPr bwMode="auto">
          <a:xfrm>
            <a:off x="5201920" y="907627"/>
            <a:ext cx="2976880" cy="971973"/>
          </a:xfrm>
          <a:prstGeom prst="wedgeRoundRectCallout">
            <a:avLst>
              <a:gd name="adj1" fmla="val 21367"/>
              <a:gd name="adj2" fmla="val 729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Effectively becomes an effective audit of everything on the network</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5" name="Rounded Rectangular Callout 4"/>
          <p:cNvSpPr/>
          <p:nvPr/>
        </p:nvSpPr>
        <p:spPr bwMode="auto">
          <a:xfrm>
            <a:off x="9909044" y="1204325"/>
            <a:ext cx="2204720" cy="1284875"/>
          </a:xfrm>
          <a:prstGeom prst="wedgeRoundRectCallout">
            <a:avLst>
              <a:gd name="adj1" fmla="val -72219"/>
              <a:gd name="adj2" fmla="val -1370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These</a:t>
            </a:r>
            <a:r>
              <a:rPr kumimoji="0" lang="en-GB" b="0" i="0" u="none" strike="noStrike" cap="none" normalizeH="0" dirty="0">
                <a:ln>
                  <a:noFill/>
                </a:ln>
                <a:solidFill>
                  <a:schemeClr val="tx1"/>
                </a:solidFill>
                <a:effectLst/>
                <a:latin typeface="Arial" charset="0"/>
                <a:ea typeface="ＭＳ Ｐゴシック" pitchFamily="34" charset="-128"/>
              </a:rPr>
              <a:t> can all be exported to XML  and updated accordingly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7" name="Rounded Rectangular Callout 6"/>
          <p:cNvSpPr/>
          <p:nvPr/>
        </p:nvSpPr>
        <p:spPr bwMode="auto">
          <a:xfrm>
            <a:off x="6471920" y="3169437"/>
            <a:ext cx="5519924" cy="2316963"/>
          </a:xfrm>
          <a:prstGeom prst="wedgeRoundRectCallout">
            <a:avLst>
              <a:gd name="adj1" fmla="val 24413"/>
              <a:gd name="adj2" fmla="val -8447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Best to only edit fe</a:t>
            </a:r>
            <a:r>
              <a:rPr lang="en-GB" dirty="0">
                <a:latin typeface="Arial" charset="0"/>
                <a:ea typeface="ＭＳ Ｐゴシック" pitchFamily="34" charset="-128"/>
              </a:rPr>
              <a:t>w this way!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6" name="Picture 5"/>
          <p:cNvPicPr>
            <a:picLocks noChangeAspect="1"/>
          </p:cNvPicPr>
          <p:nvPr/>
        </p:nvPicPr>
        <p:blipFill>
          <a:blip r:embed="rId3"/>
          <a:stretch>
            <a:fillRect/>
          </a:stretch>
        </p:blipFill>
        <p:spPr>
          <a:xfrm>
            <a:off x="6625566" y="3728719"/>
            <a:ext cx="5275246" cy="1659977"/>
          </a:xfrm>
          <a:prstGeom prst="rect">
            <a:avLst/>
          </a:prstGeom>
        </p:spPr>
      </p:pic>
      <p:sp>
        <p:nvSpPr>
          <p:cNvPr id="9" name="Rounded Rectangular Callout 8"/>
          <p:cNvSpPr/>
          <p:nvPr/>
        </p:nvSpPr>
        <p:spPr bwMode="auto">
          <a:xfrm>
            <a:off x="9465046" y="5778631"/>
            <a:ext cx="2066553" cy="763668"/>
          </a:xfrm>
          <a:prstGeom prst="wedgeRoundRectCallout">
            <a:avLst>
              <a:gd name="adj1" fmla="val -21990"/>
              <a:gd name="adj2" fmla="val -11044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See Stakeholder </a:t>
            </a:r>
            <a:r>
              <a:rPr kumimoji="0" lang="en-GB" b="0" i="0" u="none" strike="noStrike" cap="none" normalizeH="0" baseline="0" dirty="0">
                <a:ln>
                  <a:noFill/>
                </a:ln>
                <a:solidFill>
                  <a:schemeClr val="tx1"/>
                </a:solidFill>
                <a:effectLst/>
                <a:latin typeface="Arial" charset="0"/>
                <a:ea typeface="ＭＳ Ｐゴシック" pitchFamily="34" charset="-128"/>
              </a:rPr>
              <a:t>report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759966724"/>
      </p:ext>
    </p:extLst>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b="1" dirty="0"/>
              <a:t>Student Experience - 1 </a:t>
            </a:r>
          </a:p>
        </p:txBody>
      </p:sp>
      <p:sp>
        <p:nvSpPr>
          <p:cNvPr id="42" name="Rounded Rectangular Callout 41"/>
          <p:cNvSpPr/>
          <p:nvPr/>
        </p:nvSpPr>
        <p:spPr bwMode="auto">
          <a:xfrm>
            <a:off x="287644" y="2499859"/>
            <a:ext cx="2583151" cy="1388181"/>
          </a:xfrm>
          <a:prstGeom prst="wedgeRoundRectCallout">
            <a:avLst>
              <a:gd name="adj1" fmla="val 20949"/>
              <a:gd name="adj2" fmla="val -499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GB" dirty="0">
                <a:solidFill>
                  <a:schemeClr val="bg1"/>
                </a:solidFill>
                <a:latin typeface="Arial" charset="0"/>
                <a:ea typeface="ＭＳ Ｐゴシック" pitchFamily="34" charset="-128"/>
              </a:rPr>
              <a:t>1) Student</a:t>
            </a:r>
            <a:r>
              <a:rPr kumimoji="0" lang="en-GB" b="0" i="0" u="none" strike="noStrike" cap="none" normalizeH="0" baseline="0" dirty="0">
                <a:ln>
                  <a:noFill/>
                </a:ln>
                <a:solidFill>
                  <a:schemeClr val="bg1"/>
                </a:solidFill>
                <a:effectLst/>
                <a:latin typeface="Arial" charset="0"/>
                <a:ea typeface="ＭＳ Ｐゴシック" pitchFamily="34" charset="-128"/>
              </a:rPr>
              <a:t> connects device connects to MPSK SSID using</a:t>
            </a:r>
            <a:r>
              <a:rPr kumimoji="0" lang="en-GB" b="0" i="0" u="none" strike="noStrike" cap="none" normalizeH="0" dirty="0">
                <a:ln>
                  <a:noFill/>
                </a:ln>
                <a:solidFill>
                  <a:schemeClr val="bg1"/>
                </a:solidFill>
                <a:effectLst/>
                <a:latin typeface="Arial" charset="0"/>
                <a:ea typeface="ＭＳ Ｐゴシック" pitchFamily="34" charset="-128"/>
              </a:rPr>
              <a:t> </a:t>
            </a:r>
            <a:br>
              <a:rPr kumimoji="0" lang="en-GB" b="0" i="0" u="none" strike="noStrike" cap="none" normalizeH="0" dirty="0">
                <a:ln>
                  <a:noFill/>
                </a:ln>
                <a:solidFill>
                  <a:schemeClr val="bg1"/>
                </a:solidFill>
                <a:effectLst/>
                <a:latin typeface="Arial" charset="0"/>
                <a:ea typeface="ＭＳ Ｐゴシック" pitchFamily="34" charset="-128"/>
              </a:rPr>
            </a:br>
            <a:r>
              <a:rPr kumimoji="0" lang="en-GB" b="0" i="0" u="none" strike="noStrike" cap="none" normalizeH="0" baseline="0" dirty="0">
                <a:ln>
                  <a:noFill/>
                </a:ln>
                <a:solidFill>
                  <a:schemeClr val="bg1"/>
                </a:solidFill>
                <a:effectLst/>
                <a:latin typeface="Arial" charset="0"/>
                <a:ea typeface="ＭＳ Ｐゴシック" pitchFamily="34" charset="-128"/>
              </a:rPr>
              <a:t>1-to-Many</a:t>
            </a:r>
            <a:r>
              <a:rPr kumimoji="0" lang="en-GB" b="0" i="0" u="none" strike="noStrike" cap="none" normalizeH="0" dirty="0">
                <a:ln>
                  <a:noFill/>
                </a:ln>
                <a:solidFill>
                  <a:schemeClr val="bg1"/>
                </a:solidFill>
                <a:effectLst/>
                <a:latin typeface="Arial" charset="0"/>
                <a:ea typeface="ＭＳ Ｐゴシック" pitchFamily="34" charset="-128"/>
              </a:rPr>
              <a:t> passcode</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grpSp>
        <p:nvGrpSpPr>
          <p:cNvPr id="31" name="Group 30"/>
          <p:cNvGrpSpPr/>
          <p:nvPr/>
        </p:nvGrpSpPr>
        <p:grpSpPr>
          <a:xfrm>
            <a:off x="3054300" y="1833694"/>
            <a:ext cx="3579238" cy="4108693"/>
            <a:chOff x="3517831" y="1623087"/>
            <a:chExt cx="3579238" cy="4108693"/>
          </a:xfrm>
        </p:grpSpPr>
        <p:sp>
          <p:nvSpPr>
            <p:cNvPr id="29" name="Rectangular Callout 28"/>
            <p:cNvSpPr/>
            <p:nvPr/>
          </p:nvSpPr>
          <p:spPr>
            <a:xfrm>
              <a:off x="3517831" y="1623087"/>
              <a:ext cx="3579238" cy="4108693"/>
            </a:xfrm>
            <a:prstGeom prst="wedgeRectCallout">
              <a:avLst>
                <a:gd name="adj1" fmla="val -17906"/>
                <a:gd name="adj2" fmla="val 4699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GB" b="0" i="0" u="none" strike="noStrike" cap="none" normalizeH="0" baseline="0" dirty="0">
                  <a:ln>
                    <a:noFill/>
                  </a:ln>
                  <a:solidFill>
                    <a:schemeClr val="tx1"/>
                  </a:solidFill>
                  <a:effectLst/>
                  <a:latin typeface="Arial" charset="0"/>
                  <a:ea typeface="ＭＳ Ｐゴシック" pitchFamily="34" charset="-128"/>
                </a:rPr>
                <a:t>ClearPass profiles the device</a:t>
              </a:r>
              <a:r>
                <a:rPr lang="en-GB" dirty="0">
                  <a:solidFill>
                    <a:schemeClr val="tx1"/>
                  </a:solidFill>
                  <a:latin typeface="Arial" charset="0"/>
                  <a:ea typeface="ＭＳ Ｐゴシック" pitchFamily="34" charset="-128"/>
                </a:rPr>
                <a:t>, finds the associated student and emails him/her the details</a:t>
              </a:r>
            </a:p>
            <a:p>
              <a:pPr algn="ctr" eaLnBrk="0" fontAlgn="base" hangingPunct="0">
                <a:spcBef>
                  <a:spcPct val="0"/>
                </a:spcBef>
                <a:spcAft>
                  <a:spcPct val="0"/>
                </a:spcAft>
              </a:pPr>
              <a:endParaRPr kumimoji="0" lang="en-GB" b="0" i="0" u="none" strike="noStrike" cap="none" normalizeH="0" baseline="0" dirty="0">
                <a:ln>
                  <a:noFill/>
                </a:ln>
                <a:solidFill>
                  <a:schemeClr val="tx1"/>
                </a:solidFill>
                <a:effectLst/>
                <a:latin typeface="Arial" charset="0"/>
                <a:ea typeface="ＭＳ Ｐゴシック" pitchFamily="34" charset="-128"/>
              </a:endParaRPr>
            </a:p>
            <a:p>
              <a:pPr algn="ctr" eaLnBrk="0" fontAlgn="base" hangingPunct="0">
                <a:spcBef>
                  <a:spcPct val="0"/>
                </a:spcBef>
                <a:spcAft>
                  <a:spcPct val="0"/>
                </a:spcAft>
              </a:pPr>
              <a:endParaRPr lang="en-GB" dirty="0">
                <a:solidFill>
                  <a:schemeClr val="tx1"/>
                </a:solidFill>
                <a:latin typeface="Arial" charset="0"/>
                <a:ea typeface="ＭＳ Ｐゴシック" pitchFamily="34" charset="-128"/>
              </a:endParaRPr>
            </a:p>
            <a:p>
              <a:pPr algn="ctr" eaLnBrk="0" fontAlgn="base" hangingPunct="0">
                <a:spcBef>
                  <a:spcPct val="0"/>
                </a:spcBef>
                <a:spcAft>
                  <a:spcPct val="0"/>
                </a:spcAft>
              </a:pPr>
              <a:endParaRPr kumimoji="0" lang="en-GB" b="0" i="0" u="none" strike="noStrike" cap="none" normalizeH="0" baseline="0" dirty="0">
                <a:ln>
                  <a:noFill/>
                </a:ln>
                <a:solidFill>
                  <a:schemeClr val="tx1"/>
                </a:solidFill>
                <a:effectLst/>
                <a:latin typeface="Arial" charset="0"/>
                <a:ea typeface="ＭＳ Ｐゴシック" pitchFamily="34" charset="-128"/>
              </a:endParaRPr>
            </a:p>
            <a:p>
              <a:pPr algn="ctr" eaLnBrk="0" fontAlgn="base" hangingPunct="0">
                <a:spcBef>
                  <a:spcPct val="0"/>
                </a:spcBef>
                <a:spcAft>
                  <a:spcPct val="0"/>
                </a:spcAft>
              </a:pPr>
              <a:endParaRPr lang="en-GB" dirty="0">
                <a:solidFill>
                  <a:schemeClr val="tx1"/>
                </a:solidFill>
                <a:latin typeface="Arial" charset="0"/>
                <a:ea typeface="ＭＳ Ｐゴシック" pitchFamily="34" charset="-128"/>
              </a:endParaRPr>
            </a:p>
            <a:p>
              <a:pPr algn="ctr" eaLnBrk="0" fontAlgn="base" hangingPunct="0">
                <a:spcBef>
                  <a:spcPct val="0"/>
                </a:spcBef>
                <a:spcAft>
                  <a:spcPct val="0"/>
                </a:spcAft>
              </a:pPr>
              <a:endParaRPr kumimoji="0" lang="en-GB" b="0" i="0" u="none" strike="noStrike" cap="none" normalizeH="0" baseline="0" dirty="0">
                <a:ln>
                  <a:noFill/>
                </a:ln>
                <a:solidFill>
                  <a:schemeClr val="tx1"/>
                </a:solidFill>
                <a:effectLst/>
                <a:latin typeface="Arial" charset="0"/>
                <a:ea typeface="ＭＳ Ｐゴシック" pitchFamily="34" charset="-128"/>
              </a:endParaRPr>
            </a:p>
            <a:p>
              <a:pPr algn="ctr" eaLnBrk="0" fontAlgn="base" hangingPunct="0">
                <a:spcBef>
                  <a:spcPct val="0"/>
                </a:spcBef>
                <a:spcAft>
                  <a:spcPct val="0"/>
                </a:spcAft>
              </a:pPr>
              <a:endParaRPr lang="en-GB" dirty="0">
                <a:solidFill>
                  <a:schemeClr val="tx1"/>
                </a:solidFill>
                <a:latin typeface="Arial" charset="0"/>
                <a:ea typeface="ＭＳ Ｐゴシック" pitchFamily="34" charset="-128"/>
              </a:endParaRPr>
            </a:p>
            <a:p>
              <a:pPr algn="ctr" eaLnBrk="0" fontAlgn="base" hangingPunct="0">
                <a:spcBef>
                  <a:spcPct val="0"/>
                </a:spcBef>
                <a:spcAft>
                  <a:spcPct val="0"/>
                </a:spcAft>
              </a:pPr>
              <a:endParaRPr kumimoji="0" lang="en-GB" b="0" i="0" u="none" strike="noStrike" cap="none" normalizeH="0" baseline="0" dirty="0">
                <a:ln>
                  <a:noFill/>
                </a:ln>
                <a:solidFill>
                  <a:schemeClr val="tx1"/>
                </a:solidFill>
                <a:effectLst/>
                <a:latin typeface="Arial" charset="0"/>
                <a:ea typeface="ＭＳ Ｐゴシック" pitchFamily="34" charset="-128"/>
              </a:endParaRPr>
            </a:p>
            <a:p>
              <a:pPr algn="ctr" eaLnBrk="0" fontAlgn="base" hangingPunct="0">
                <a:spcBef>
                  <a:spcPct val="0"/>
                </a:spcBef>
                <a:spcAft>
                  <a:spcPct val="0"/>
                </a:spcAft>
              </a:pPr>
              <a:endParaRPr kumimoji="0" lang="en-GB" b="0" i="0" u="none" strike="noStrike" cap="none" normalizeH="0" baseline="0" dirty="0">
                <a:ln>
                  <a:noFill/>
                </a:ln>
                <a:solidFill>
                  <a:schemeClr val="tx1"/>
                </a:solidFill>
                <a:effectLst/>
                <a:latin typeface="Arial" charset="0"/>
                <a:ea typeface="ＭＳ Ｐゴシック" pitchFamily="34" charset="-128"/>
              </a:endParaRPr>
            </a:p>
            <a:p>
              <a:pPr algn="ctr" eaLnBrk="0" fontAlgn="base" hangingPunct="0">
                <a:spcBef>
                  <a:spcPct val="0"/>
                </a:spcBef>
                <a:spcAft>
                  <a:spcPct val="0"/>
                </a:spcAft>
              </a:pPr>
              <a:endParaRPr lang="en-GB" dirty="0">
                <a:solidFill>
                  <a:schemeClr val="tx1"/>
                </a:solidFill>
                <a:latin typeface="Arial" charset="0"/>
                <a:ea typeface="ＭＳ Ｐゴシック" pitchFamily="34" charset="-128"/>
              </a:endParaRPr>
            </a:p>
            <a:p>
              <a:pPr algn="ctr" eaLnBrk="0" fontAlgn="base" hangingPunct="0">
                <a:spcBef>
                  <a:spcPct val="0"/>
                </a:spcBef>
                <a:spcAft>
                  <a:spcPct val="0"/>
                </a:spcAft>
              </a:pPr>
              <a:endParaRPr kumimoji="0" lang="en-GB" b="0" i="0" u="none" strike="noStrike" cap="none" normalizeH="0" baseline="0" dirty="0">
                <a:ln>
                  <a:noFill/>
                </a:ln>
                <a:solidFill>
                  <a:schemeClr val="tx1"/>
                </a:solidFill>
                <a:effectLst/>
                <a:latin typeface="Arial" charset="0"/>
                <a:ea typeface="ＭＳ Ｐゴシック" pitchFamily="34" charset="-128"/>
              </a:endParaRPr>
            </a:p>
            <a:p>
              <a:pPr algn="ctr" eaLnBrk="0" fontAlgn="base" hangingPunct="0">
                <a:spcBef>
                  <a:spcPct val="0"/>
                </a:spcBef>
                <a:spcAft>
                  <a:spcPct val="0"/>
                </a:spcAft>
              </a:pPr>
              <a:endParaRPr lang="en-GB" dirty="0">
                <a:solidFill>
                  <a:schemeClr val="tx1"/>
                </a:solidFill>
                <a:latin typeface="Arial" charset="0"/>
                <a:ea typeface="ＭＳ Ｐゴシック" pitchFamily="34" charset="-128"/>
              </a:endParaRPr>
            </a:p>
          </p:txBody>
        </p:sp>
        <p:pic>
          <p:nvPicPr>
            <p:cNvPr id="14" name="Picture 13"/>
            <p:cNvPicPr>
              <a:picLocks noChangeAspect="1"/>
            </p:cNvPicPr>
            <p:nvPr/>
          </p:nvPicPr>
          <p:blipFill>
            <a:blip r:embed="rId2"/>
            <a:stretch>
              <a:fillRect/>
            </a:stretch>
          </p:blipFill>
          <p:spPr>
            <a:xfrm>
              <a:off x="3637277" y="2638450"/>
              <a:ext cx="3355096" cy="2988407"/>
            </a:xfrm>
            <a:prstGeom prst="rect">
              <a:avLst/>
            </a:prstGeom>
            <a:solidFill>
              <a:schemeClr val="accent2"/>
            </a:solidFill>
          </p:spPr>
        </p:pic>
      </p:grpSp>
      <p:grpSp>
        <p:nvGrpSpPr>
          <p:cNvPr id="8" name="Group 7"/>
          <p:cNvGrpSpPr/>
          <p:nvPr/>
        </p:nvGrpSpPr>
        <p:grpSpPr>
          <a:xfrm>
            <a:off x="8396642" y="2467352"/>
            <a:ext cx="2769779" cy="2789386"/>
            <a:chOff x="7295778" y="2296964"/>
            <a:chExt cx="2769779" cy="2789386"/>
          </a:xfrm>
        </p:grpSpPr>
        <p:sp>
          <p:nvSpPr>
            <p:cNvPr id="27" name="Rectangular Callout 26"/>
            <p:cNvSpPr/>
            <p:nvPr/>
          </p:nvSpPr>
          <p:spPr>
            <a:xfrm>
              <a:off x="7295778" y="2296964"/>
              <a:ext cx="2769779" cy="2789386"/>
            </a:xfrm>
            <a:prstGeom prst="wedgeRectCallout">
              <a:avLst>
                <a:gd name="adj1" fmla="val -17394"/>
                <a:gd name="adj2" fmla="val 485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7442092" y="2421426"/>
              <a:ext cx="2512154" cy="2563033"/>
            </a:xfrm>
            <a:prstGeom prst="rect">
              <a:avLst/>
            </a:prstGeom>
            <a:effectLst>
              <a:outerShdw blurRad="63500" sx="102000" sy="102000" algn="ctr" rotWithShape="0">
                <a:prstClr val="black">
                  <a:alpha val="40000"/>
                </a:prstClr>
              </a:outerShdw>
            </a:effectLst>
          </p:spPr>
        </p:pic>
      </p:grpSp>
      <p:sp>
        <p:nvSpPr>
          <p:cNvPr id="20" name="Rounded Rectangular Callout 19"/>
          <p:cNvSpPr/>
          <p:nvPr/>
        </p:nvSpPr>
        <p:spPr bwMode="auto">
          <a:xfrm>
            <a:off x="5371641" y="4209722"/>
            <a:ext cx="2419099" cy="1024739"/>
          </a:xfrm>
          <a:prstGeom prst="wedgeRoundRectCallout">
            <a:avLst>
              <a:gd name="adj1" fmla="val -99710"/>
              <a:gd name="adj2" fmla="val 6167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solidFill>
                  <a:schemeClr val="bg1"/>
                </a:solidFill>
                <a:latin typeface="Arial" charset="0"/>
                <a:ea typeface="ＭＳ Ｐゴシック" pitchFamily="34" charset="-128"/>
              </a:rPr>
              <a:t>2) Student</a:t>
            </a:r>
            <a:r>
              <a:rPr kumimoji="0" lang="en-GB" b="0" i="0" u="none" strike="noStrike" cap="none" normalizeH="0" baseline="0" dirty="0">
                <a:ln>
                  <a:noFill/>
                </a:ln>
                <a:solidFill>
                  <a:schemeClr val="bg1"/>
                </a:solidFill>
                <a:effectLst/>
                <a:latin typeface="Arial" charset="0"/>
                <a:ea typeface="ＭＳ Ｐゴシック" pitchFamily="34" charset="-128"/>
              </a:rPr>
              <a:t> follows</a:t>
            </a:r>
            <a:r>
              <a:rPr lang="en-GB" dirty="0">
                <a:solidFill>
                  <a:schemeClr val="bg1"/>
                </a:solidFill>
                <a:latin typeface="Arial" charset="0"/>
                <a:ea typeface="ＭＳ Ｐゴシック" pitchFamily="34" charset="-128"/>
              </a:rPr>
              <a:t> link to register the device</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
        <p:nvSpPr>
          <p:cNvPr id="21" name="Rounded Rectangular Callout 20"/>
          <p:cNvSpPr/>
          <p:nvPr/>
        </p:nvSpPr>
        <p:spPr bwMode="auto">
          <a:xfrm>
            <a:off x="9211766" y="4868830"/>
            <a:ext cx="2142034" cy="1024739"/>
          </a:xfrm>
          <a:prstGeom prst="wedgeRoundRectCallout">
            <a:avLst>
              <a:gd name="adj1" fmla="val 49484"/>
              <a:gd name="adj2" fmla="val -2169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3) Student login</a:t>
            </a:r>
            <a:r>
              <a:rPr kumimoji="0" lang="en-GB" b="0" i="0" u="none" strike="noStrike" cap="none" normalizeH="0" dirty="0">
                <a:ln>
                  <a:noFill/>
                </a:ln>
                <a:solidFill>
                  <a:schemeClr val="bg1"/>
                </a:solidFill>
                <a:effectLst/>
                <a:latin typeface="Arial" charset="0"/>
                <a:ea typeface="ＭＳ Ｐゴシック" pitchFamily="34" charset="-128"/>
              </a:rPr>
              <a:t> as ClearPass operator service</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
        <p:nvSpPr>
          <p:cNvPr id="36" name="Rounded Rectangular Callout 35"/>
          <p:cNvSpPr/>
          <p:nvPr/>
        </p:nvSpPr>
        <p:spPr bwMode="auto">
          <a:xfrm>
            <a:off x="5371641" y="4209722"/>
            <a:ext cx="2419099" cy="1024739"/>
          </a:xfrm>
          <a:prstGeom prst="wedgeRoundRectCallout">
            <a:avLst>
              <a:gd name="adj1" fmla="val 88936"/>
              <a:gd name="adj2" fmla="val -12215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2) Student</a:t>
            </a:r>
            <a:r>
              <a:rPr kumimoji="0" lang="en-GB" b="0" i="0" u="none" strike="noStrike" cap="none" normalizeH="0" baseline="0" dirty="0">
                <a:ln>
                  <a:noFill/>
                </a:ln>
                <a:solidFill>
                  <a:schemeClr val="bg1"/>
                </a:solidFill>
                <a:effectLst/>
                <a:latin typeface="Arial" charset="0"/>
                <a:ea typeface="ＭＳ Ｐゴシック" pitchFamily="34" charset="-128"/>
              </a:rPr>
              <a:t> follows</a:t>
            </a:r>
            <a:r>
              <a:rPr lang="en-GB" dirty="0">
                <a:solidFill>
                  <a:schemeClr val="bg1"/>
                </a:solidFill>
                <a:latin typeface="Arial" charset="0"/>
                <a:ea typeface="ＭＳ Ｐゴシック" pitchFamily="34" charset="-128"/>
              </a:rPr>
              <a:t> link to register the device</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6440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0" grpId="0" animBg="1"/>
      <p:bldP spid="21" grpId="0" animBg="1"/>
      <p:bldP spid="3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b="1" dirty="0"/>
              <a:t>Student Experience - 2 </a:t>
            </a:r>
          </a:p>
        </p:txBody>
      </p:sp>
      <p:sp>
        <p:nvSpPr>
          <p:cNvPr id="40" name="Rounded Rectangular Callout 39"/>
          <p:cNvSpPr/>
          <p:nvPr/>
        </p:nvSpPr>
        <p:spPr bwMode="auto">
          <a:xfrm>
            <a:off x="9231695" y="4452655"/>
            <a:ext cx="2122105" cy="1561776"/>
          </a:xfrm>
          <a:prstGeom prst="wedgeRoundRectCallout">
            <a:avLst>
              <a:gd name="adj1" fmla="val -48378"/>
              <a:gd name="adj2" fmla="val -2191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5) Student re-connects device to MPSK SSID using their unique passcode</a:t>
            </a:r>
          </a:p>
        </p:txBody>
      </p:sp>
      <p:grpSp>
        <p:nvGrpSpPr>
          <p:cNvPr id="8" name="Group 7"/>
          <p:cNvGrpSpPr/>
          <p:nvPr/>
        </p:nvGrpSpPr>
        <p:grpSpPr>
          <a:xfrm>
            <a:off x="812410" y="2011036"/>
            <a:ext cx="2769779" cy="2789386"/>
            <a:chOff x="7295778" y="2296964"/>
            <a:chExt cx="2769779" cy="2789386"/>
          </a:xfrm>
        </p:grpSpPr>
        <p:sp>
          <p:nvSpPr>
            <p:cNvPr id="27" name="Rectangular Callout 26"/>
            <p:cNvSpPr/>
            <p:nvPr/>
          </p:nvSpPr>
          <p:spPr>
            <a:xfrm>
              <a:off x="7295778" y="2296964"/>
              <a:ext cx="2769779" cy="2789386"/>
            </a:xfrm>
            <a:prstGeom prst="wedgeRectCallout">
              <a:avLst>
                <a:gd name="adj1" fmla="val -17394"/>
                <a:gd name="adj2" fmla="val 485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stretch>
              <a:fillRect/>
            </a:stretch>
          </p:blipFill>
          <p:spPr>
            <a:xfrm>
              <a:off x="7442092" y="2421426"/>
              <a:ext cx="2512154" cy="2563033"/>
            </a:xfrm>
            <a:prstGeom prst="rect">
              <a:avLst/>
            </a:prstGeom>
            <a:effectLst>
              <a:outerShdw blurRad="63500" sx="102000" sy="102000" algn="ctr" rotWithShape="0">
                <a:prstClr val="black">
                  <a:alpha val="40000"/>
                </a:prstClr>
              </a:outerShdw>
            </a:effectLst>
          </p:spPr>
        </p:pic>
      </p:grpSp>
      <p:grpSp>
        <p:nvGrpSpPr>
          <p:cNvPr id="7" name="Group 6"/>
          <p:cNvGrpSpPr/>
          <p:nvPr/>
        </p:nvGrpSpPr>
        <p:grpSpPr>
          <a:xfrm>
            <a:off x="4297283" y="1629276"/>
            <a:ext cx="3876762" cy="3575476"/>
            <a:chOff x="3714189" y="2414080"/>
            <a:chExt cx="3876762" cy="3575476"/>
          </a:xfrm>
        </p:grpSpPr>
        <p:sp>
          <p:nvSpPr>
            <p:cNvPr id="6" name="Rectangular Callout 5"/>
            <p:cNvSpPr/>
            <p:nvPr/>
          </p:nvSpPr>
          <p:spPr>
            <a:xfrm>
              <a:off x="3714189" y="2414080"/>
              <a:ext cx="3876762" cy="3575476"/>
            </a:xfrm>
            <a:prstGeom prst="wedgeRectCallout">
              <a:avLst>
                <a:gd name="adj1" fmla="val -23465"/>
                <a:gd name="adj2" fmla="val 4625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3790696" y="2517418"/>
              <a:ext cx="3708591" cy="3384724"/>
            </a:xfrm>
            <a:prstGeom prst="rect">
              <a:avLst/>
            </a:prstGeom>
          </p:spPr>
        </p:pic>
      </p:grpSp>
      <p:sp>
        <p:nvSpPr>
          <p:cNvPr id="13" name="Rounded Rectangular Callout 12"/>
          <p:cNvSpPr/>
          <p:nvPr/>
        </p:nvSpPr>
        <p:spPr bwMode="auto">
          <a:xfrm>
            <a:off x="5141746" y="5337360"/>
            <a:ext cx="1908507" cy="947826"/>
          </a:xfrm>
          <a:prstGeom prst="wedgeRoundRectCallout">
            <a:avLst>
              <a:gd name="adj1" fmla="val 26101"/>
              <a:gd name="adj2" fmla="val -9705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4) Student creates the device</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
        <p:nvSpPr>
          <p:cNvPr id="37" name="Rounded Rectangular Callout 36"/>
          <p:cNvSpPr/>
          <p:nvPr/>
        </p:nvSpPr>
        <p:spPr bwMode="auto">
          <a:xfrm>
            <a:off x="7483668" y="3147750"/>
            <a:ext cx="1533767" cy="743349"/>
          </a:xfrm>
          <a:prstGeom prst="wedgeRoundRectCallout">
            <a:avLst>
              <a:gd name="adj1" fmla="val 49484"/>
              <a:gd name="adj2" fmla="val -2169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Fields</a:t>
            </a:r>
            <a:r>
              <a:rPr kumimoji="0" lang="en-GB" b="0" i="0" u="none" strike="noStrike" cap="none" normalizeH="0" dirty="0">
                <a:ln>
                  <a:noFill/>
                </a:ln>
                <a:solidFill>
                  <a:schemeClr val="bg1"/>
                </a:solidFill>
                <a:effectLst/>
                <a:latin typeface="Arial" charset="0"/>
                <a:ea typeface="ＭＳ Ｐゴシック" pitchFamily="34" charset="-128"/>
              </a:rPr>
              <a:t> are pre-filled</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35976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3" grpId="0" animBg="1"/>
      <p:bldP spid="3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b="1" dirty="0"/>
              <a:t>Operator Perspective </a:t>
            </a:r>
          </a:p>
        </p:txBody>
      </p:sp>
      <p:pic>
        <p:nvPicPr>
          <p:cNvPr id="11" name="Picture 10"/>
          <p:cNvPicPr>
            <a:picLocks noChangeAspect="1"/>
          </p:cNvPicPr>
          <p:nvPr/>
        </p:nvPicPr>
        <p:blipFill>
          <a:blip r:embed="rId2"/>
          <a:stretch>
            <a:fillRect/>
          </a:stretch>
        </p:blipFill>
        <p:spPr>
          <a:xfrm>
            <a:off x="384437" y="2130489"/>
            <a:ext cx="9512789" cy="2184512"/>
          </a:xfrm>
          <a:prstGeom prst="rect">
            <a:avLst/>
          </a:prstGeom>
          <a:effectLst>
            <a:outerShdw blurRad="63500" sx="102000" sy="102000" algn="ctr" rotWithShape="0">
              <a:prstClr val="black">
                <a:alpha val="40000"/>
              </a:prstClr>
            </a:outerShdw>
          </a:effectLst>
        </p:spPr>
      </p:pic>
      <p:sp>
        <p:nvSpPr>
          <p:cNvPr id="13" name="Rounded Rectangular Callout 12"/>
          <p:cNvSpPr/>
          <p:nvPr/>
        </p:nvSpPr>
        <p:spPr bwMode="auto">
          <a:xfrm>
            <a:off x="8608423" y="596168"/>
            <a:ext cx="3199139" cy="1278099"/>
          </a:xfrm>
          <a:prstGeom prst="wedgeRoundRectCallout">
            <a:avLst>
              <a:gd name="adj1" fmla="val -31498"/>
              <a:gd name="adj2" fmla="val 8181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5) User connects the </a:t>
            </a:r>
            <a:r>
              <a:rPr kumimoji="0" lang="en-GB" b="0" i="0" u="none" strike="noStrike" cap="none" normalizeH="0" baseline="0" dirty="0" err="1">
                <a:ln>
                  <a:noFill/>
                </a:ln>
                <a:solidFill>
                  <a:schemeClr val="bg1"/>
                </a:solidFill>
                <a:effectLst/>
                <a:latin typeface="Arial" charset="0"/>
                <a:ea typeface="ＭＳ Ｐゴシック" pitchFamily="34" charset="-128"/>
              </a:rPr>
              <a:t>Apple</a:t>
            </a:r>
            <a:r>
              <a:rPr lang="en-GB" dirty="0" err="1">
                <a:solidFill>
                  <a:schemeClr val="bg1"/>
                </a:solidFill>
                <a:latin typeface="Arial" charset="0"/>
                <a:ea typeface="ＭＳ Ｐゴシック" pitchFamily="34" charset="-128"/>
              </a:rPr>
              <a:t>TV</a:t>
            </a:r>
            <a:r>
              <a:rPr lang="en-GB" dirty="0">
                <a:solidFill>
                  <a:schemeClr val="bg1"/>
                </a:solidFill>
                <a:latin typeface="Arial" charset="0"/>
                <a:ea typeface="ＭＳ Ｐゴシック" pitchFamily="34" charset="-128"/>
              </a:rPr>
              <a:t> with his/her unique passcode (because my remote is rubbish!!!)</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
        <p:nvSpPr>
          <p:cNvPr id="32" name="Rounded Rectangular Callout 31"/>
          <p:cNvSpPr/>
          <p:nvPr/>
        </p:nvSpPr>
        <p:spPr bwMode="auto">
          <a:xfrm>
            <a:off x="10299032" y="2356970"/>
            <a:ext cx="1739422" cy="976298"/>
          </a:xfrm>
          <a:prstGeom prst="wedgeRoundRectCallout">
            <a:avLst>
              <a:gd name="adj1" fmla="val -68565"/>
              <a:gd name="adj2" fmla="val 1959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4) </a:t>
            </a:r>
            <a:r>
              <a:rPr kumimoji="0" lang="en-GB" b="0" i="0" u="none" strike="noStrike" cap="none" normalizeH="0" baseline="0" dirty="0" err="1">
                <a:ln>
                  <a:noFill/>
                </a:ln>
                <a:solidFill>
                  <a:schemeClr val="bg1"/>
                </a:solidFill>
                <a:effectLst/>
                <a:latin typeface="Arial" charset="0"/>
                <a:ea typeface="ＭＳ Ｐゴシック" pitchFamily="34" charset="-128"/>
              </a:rPr>
              <a:t>AppleTV</a:t>
            </a:r>
            <a:r>
              <a:rPr kumimoji="0" lang="en-GB" b="0" i="0" u="none" strike="noStrike" cap="none" normalizeH="0" dirty="0">
                <a:ln>
                  <a:noFill/>
                </a:ln>
                <a:solidFill>
                  <a:schemeClr val="bg1"/>
                </a:solidFill>
                <a:effectLst/>
                <a:latin typeface="Arial" charset="0"/>
                <a:ea typeface="ＭＳ Ｐゴシック" pitchFamily="34" charset="-128"/>
              </a:rPr>
              <a:t> trying with the old pass</a:t>
            </a:r>
            <a:r>
              <a:rPr lang="en-GB" dirty="0">
                <a:solidFill>
                  <a:schemeClr val="bg1"/>
                </a:solidFill>
                <a:latin typeface="Arial" charset="0"/>
                <a:ea typeface="ＭＳ Ｐゴシック" pitchFamily="34" charset="-128"/>
              </a:rPr>
              <a:t>!!!</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
        <p:nvSpPr>
          <p:cNvPr id="15" name="Left Brace 14"/>
          <p:cNvSpPr/>
          <p:nvPr/>
        </p:nvSpPr>
        <p:spPr bwMode="auto">
          <a:xfrm flipH="1">
            <a:off x="9850228" y="2434984"/>
            <a:ext cx="237587" cy="1216908"/>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34" charset="-128"/>
            </a:endParaRPr>
          </a:p>
        </p:txBody>
      </p:sp>
      <p:sp>
        <p:nvSpPr>
          <p:cNvPr id="40" name="Rounded Rectangular Callout 39"/>
          <p:cNvSpPr/>
          <p:nvPr/>
        </p:nvSpPr>
        <p:spPr bwMode="auto">
          <a:xfrm>
            <a:off x="10299032" y="3505160"/>
            <a:ext cx="1739422" cy="1033499"/>
          </a:xfrm>
          <a:prstGeom prst="wedgeRoundRectCallout">
            <a:avLst>
              <a:gd name="adj1" fmla="val -85632"/>
              <a:gd name="adj2" fmla="val -294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3) User registers the </a:t>
            </a:r>
            <a:r>
              <a:rPr kumimoji="0" lang="en-GB" b="0" i="0" u="none" strike="noStrike" cap="none" normalizeH="0" baseline="0" dirty="0" err="1">
                <a:ln>
                  <a:noFill/>
                </a:ln>
                <a:solidFill>
                  <a:schemeClr val="bg1"/>
                </a:solidFill>
                <a:effectLst/>
                <a:latin typeface="Arial" charset="0"/>
                <a:ea typeface="ＭＳ Ｐゴシック" pitchFamily="34" charset="-128"/>
              </a:rPr>
              <a:t>AppleTV</a:t>
            </a:r>
            <a:endParaRPr kumimoji="0" lang="en-GB" b="0" i="0" u="none" strike="noStrike" cap="none" normalizeH="0" baseline="0" dirty="0">
              <a:ln>
                <a:noFill/>
              </a:ln>
              <a:solidFill>
                <a:schemeClr val="bg1"/>
              </a:solidFill>
              <a:effectLst/>
              <a:latin typeface="Arial" charset="0"/>
              <a:ea typeface="ＭＳ Ｐゴシック" pitchFamily="34" charset="-128"/>
            </a:endParaRPr>
          </a:p>
        </p:txBody>
      </p:sp>
      <p:sp>
        <p:nvSpPr>
          <p:cNvPr id="41" name="Rounded Rectangular Callout 40"/>
          <p:cNvSpPr/>
          <p:nvPr/>
        </p:nvSpPr>
        <p:spPr bwMode="auto">
          <a:xfrm>
            <a:off x="9341411" y="4700843"/>
            <a:ext cx="2466151" cy="1443557"/>
          </a:xfrm>
          <a:prstGeom prst="wedgeRoundRectCallout">
            <a:avLst>
              <a:gd name="adj1" fmla="val -89848"/>
              <a:gd name="adj2" fmla="val -9321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2) ClearPass</a:t>
            </a:r>
            <a:r>
              <a:rPr kumimoji="0" lang="en-GB" b="0" i="0" u="none" strike="noStrike" cap="none" normalizeH="0" dirty="0">
                <a:ln>
                  <a:noFill/>
                </a:ln>
                <a:solidFill>
                  <a:schemeClr val="bg1"/>
                </a:solidFill>
                <a:effectLst/>
                <a:latin typeface="Arial" charset="0"/>
                <a:ea typeface="ＭＳ Ｐゴシック" pitchFamily="34" charset="-128"/>
              </a:rPr>
              <a:t> emails t</a:t>
            </a:r>
            <a:r>
              <a:rPr kumimoji="0" lang="en-GB" b="0" i="0" u="none" strike="noStrike" cap="none" normalizeH="0" baseline="0" dirty="0">
                <a:ln>
                  <a:noFill/>
                </a:ln>
                <a:solidFill>
                  <a:schemeClr val="bg1"/>
                </a:solidFill>
                <a:effectLst/>
                <a:latin typeface="Arial" charset="0"/>
                <a:ea typeface="ＭＳ Ｐゴシック" pitchFamily="34" charset="-128"/>
              </a:rPr>
              <a:t>he user associated to this AP</a:t>
            </a:r>
            <a:r>
              <a:rPr kumimoji="0" lang="en-GB" b="0" i="0" u="none" strike="noStrike" cap="none" normalizeH="0" dirty="0">
                <a:ln>
                  <a:noFill/>
                </a:ln>
                <a:solidFill>
                  <a:schemeClr val="bg1"/>
                </a:solidFill>
                <a:effectLst/>
                <a:latin typeface="Arial" charset="0"/>
                <a:ea typeface="ＭＳ Ｐゴシック" pitchFamily="34" charset="-128"/>
              </a:rPr>
              <a:t> the </a:t>
            </a:r>
            <a:r>
              <a:rPr kumimoji="0" lang="en-GB" b="0" i="0" u="none" strike="noStrike" cap="none" normalizeH="0" dirty="0" err="1">
                <a:ln>
                  <a:noFill/>
                </a:ln>
                <a:solidFill>
                  <a:schemeClr val="bg1"/>
                </a:solidFill>
                <a:effectLst/>
                <a:latin typeface="Arial" charset="0"/>
                <a:ea typeface="ＭＳ Ｐゴシック" pitchFamily="34" charset="-128"/>
              </a:rPr>
              <a:t>AppleTV</a:t>
            </a:r>
            <a:r>
              <a:rPr kumimoji="0" lang="en-GB" b="0" i="0" u="none" strike="noStrike" cap="none" normalizeH="0" dirty="0">
                <a:ln>
                  <a:noFill/>
                </a:ln>
                <a:solidFill>
                  <a:schemeClr val="bg1"/>
                </a:solidFill>
                <a:effectLst/>
                <a:latin typeface="Arial" charset="0"/>
                <a:ea typeface="ＭＳ Ｐゴシック" pitchFamily="34" charset="-128"/>
              </a:rPr>
              <a:t> details</a:t>
            </a:r>
          </a:p>
        </p:txBody>
      </p:sp>
      <p:sp>
        <p:nvSpPr>
          <p:cNvPr id="16" name="Rounded Rectangular Callout 15"/>
          <p:cNvSpPr/>
          <p:nvPr/>
        </p:nvSpPr>
        <p:spPr bwMode="auto">
          <a:xfrm>
            <a:off x="5630091" y="4557150"/>
            <a:ext cx="3380711" cy="1719405"/>
          </a:xfrm>
          <a:prstGeom prst="wedgeRoundRectCallout">
            <a:avLst>
              <a:gd name="adj1" fmla="val 17678"/>
              <a:gd name="adj2" fmla="val -6353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1</a:t>
            </a:r>
            <a:r>
              <a:rPr kumimoji="0" lang="en-GB" b="0" i="0" u="none" strike="noStrike" cap="none" normalizeH="0" baseline="0" dirty="0">
                <a:ln>
                  <a:noFill/>
                </a:ln>
                <a:solidFill>
                  <a:schemeClr val="bg1"/>
                </a:solidFill>
                <a:effectLst/>
                <a:latin typeface="Arial" charset="0"/>
                <a:ea typeface="ＭＳ Ｐゴシック" pitchFamily="34" charset="-128"/>
              </a:rPr>
              <a:t>) User connect his/her</a:t>
            </a:r>
            <a:r>
              <a:rPr kumimoji="0" lang="en-GB" b="0" i="0" u="none" strike="noStrike" cap="none" normalizeH="0" dirty="0">
                <a:ln>
                  <a:noFill/>
                </a:ln>
                <a:solidFill>
                  <a:schemeClr val="bg1"/>
                </a:solidFill>
                <a:effectLst/>
                <a:latin typeface="Arial" charset="0"/>
                <a:ea typeface="ＭＳ Ｐゴシック" pitchFamily="34" charset="-128"/>
              </a:rPr>
              <a:t> </a:t>
            </a:r>
            <a:r>
              <a:rPr kumimoji="0" lang="en-GB" b="0" i="0" u="none" strike="noStrike" cap="none" normalizeH="0" dirty="0" err="1">
                <a:ln>
                  <a:noFill/>
                </a:ln>
                <a:solidFill>
                  <a:schemeClr val="bg1"/>
                </a:solidFill>
                <a:effectLst/>
                <a:latin typeface="Arial" charset="0"/>
                <a:ea typeface="ＭＳ Ｐゴシック" pitchFamily="34" charset="-128"/>
              </a:rPr>
              <a:t>AppleTV</a:t>
            </a:r>
            <a:r>
              <a:rPr kumimoji="0" lang="en-GB" b="0" i="0" u="none" strike="noStrike" cap="none" normalizeH="0" dirty="0">
                <a:ln>
                  <a:noFill/>
                </a:ln>
                <a:solidFill>
                  <a:schemeClr val="bg1"/>
                </a:solidFill>
                <a:effectLst/>
                <a:latin typeface="Arial" charset="0"/>
                <a:ea typeface="ＭＳ Ｐゴシック" pitchFamily="34" charset="-128"/>
              </a:rPr>
              <a:t> to MPSK SSID using the 1-to-Many passcode</a:t>
            </a:r>
          </a:p>
          <a:p>
            <a:pPr marL="0" marR="0" indent="0"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ClearPass profiles the device</a:t>
            </a:r>
            <a:endParaRPr kumimoji="0" lang="en-GB" b="0" i="0" u="none" strike="noStrike" cap="none" normalizeH="0" dirty="0">
              <a:ln>
                <a:noFill/>
              </a:ln>
              <a:solidFill>
                <a:schemeClr val="bg1"/>
              </a:solidFill>
              <a:effectLst/>
              <a:latin typeface="Arial" charset="0"/>
              <a:ea typeface="ＭＳ Ｐゴシック" pitchFamily="34" charset="-128"/>
            </a:endParaRPr>
          </a:p>
        </p:txBody>
      </p:sp>
      <p:sp>
        <p:nvSpPr>
          <p:cNvPr id="12" name="Rounded Rectangular Callout 11"/>
          <p:cNvSpPr/>
          <p:nvPr/>
        </p:nvSpPr>
        <p:spPr bwMode="auto">
          <a:xfrm>
            <a:off x="2880543" y="4700843"/>
            <a:ext cx="2419099" cy="1575712"/>
          </a:xfrm>
          <a:prstGeom prst="wedgeRoundRectCallout">
            <a:avLst>
              <a:gd name="adj1" fmla="val 67596"/>
              <a:gd name="adj2" fmla="val -2048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Might</a:t>
            </a:r>
            <a:r>
              <a:rPr kumimoji="0" lang="en-GB" b="0" i="0" u="none" strike="noStrike" cap="none" normalizeH="0" dirty="0">
                <a:ln>
                  <a:noFill/>
                </a:ln>
                <a:solidFill>
                  <a:schemeClr val="bg1"/>
                </a:solidFill>
                <a:effectLst/>
                <a:latin typeface="Arial" charset="0"/>
                <a:ea typeface="ＭＳ Ｐゴシック" pitchFamily="34" charset="-128"/>
              </a:rPr>
              <a:t> be desirable to have a dedicated  enrolling SSID – no need to forget this SSID</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40874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15" grpId="0" animBg="1"/>
      <p:bldP spid="40" grpId="0" animBg="1"/>
      <p:bldP spid="41" grpId="0" animBg="1"/>
      <p:bldP spid="16" grpId="0" animBg="1"/>
      <p:bldP spid="1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err="1"/>
              <a:t>AccessTracker</a:t>
            </a:r>
            <a:r>
              <a:rPr lang="en-GB" dirty="0"/>
              <a:t> –  1</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pic>
        <p:nvPicPr>
          <p:cNvPr id="10" name="Picture 9"/>
          <p:cNvPicPr>
            <a:picLocks noChangeAspect="1"/>
          </p:cNvPicPr>
          <p:nvPr/>
        </p:nvPicPr>
        <p:blipFill>
          <a:blip r:embed="rId2"/>
          <a:stretch>
            <a:fillRect/>
          </a:stretch>
        </p:blipFill>
        <p:spPr>
          <a:xfrm>
            <a:off x="6026146" y="3413124"/>
            <a:ext cx="139707" cy="31752"/>
          </a:xfrm>
          <a:prstGeom prst="rect">
            <a:avLst/>
          </a:prstGeom>
        </p:spPr>
      </p:pic>
      <p:pic>
        <p:nvPicPr>
          <p:cNvPr id="12" name="Picture 11"/>
          <p:cNvPicPr>
            <a:picLocks noChangeAspect="1"/>
          </p:cNvPicPr>
          <p:nvPr/>
        </p:nvPicPr>
        <p:blipFill>
          <a:blip r:embed="rId3"/>
          <a:stretch>
            <a:fillRect/>
          </a:stretch>
        </p:blipFill>
        <p:spPr>
          <a:xfrm>
            <a:off x="6178546" y="3565524"/>
            <a:ext cx="139707" cy="31752"/>
          </a:xfrm>
          <a:prstGeom prst="rect">
            <a:avLst/>
          </a:prstGeom>
        </p:spPr>
      </p:pic>
      <p:grpSp>
        <p:nvGrpSpPr>
          <p:cNvPr id="6" name="Group 5"/>
          <p:cNvGrpSpPr/>
          <p:nvPr/>
        </p:nvGrpSpPr>
        <p:grpSpPr>
          <a:xfrm>
            <a:off x="185913" y="2117508"/>
            <a:ext cx="4356324" cy="2438525"/>
            <a:chOff x="1456520" y="1338263"/>
            <a:chExt cx="4356324" cy="2438525"/>
          </a:xfrm>
        </p:grpSpPr>
        <p:pic>
          <p:nvPicPr>
            <p:cNvPr id="4" name="Picture 3"/>
            <p:cNvPicPr>
              <a:picLocks noChangeAspect="1"/>
            </p:cNvPicPr>
            <p:nvPr/>
          </p:nvPicPr>
          <p:blipFill>
            <a:blip r:embed="rId4"/>
            <a:stretch>
              <a:fillRect/>
            </a:stretch>
          </p:blipFill>
          <p:spPr>
            <a:xfrm>
              <a:off x="1456520" y="1338263"/>
              <a:ext cx="4356324" cy="2438525"/>
            </a:xfrm>
            <a:prstGeom prst="rect">
              <a:avLst/>
            </a:prstGeom>
          </p:spPr>
        </p:pic>
        <p:sp>
          <p:nvSpPr>
            <p:cNvPr id="5" name="Rectangle 4"/>
            <p:cNvSpPr/>
            <p:nvPr/>
          </p:nvSpPr>
          <p:spPr bwMode="auto">
            <a:xfrm>
              <a:off x="3396343" y="1952553"/>
              <a:ext cx="2014430" cy="1168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grpSp>
      <p:sp>
        <p:nvSpPr>
          <p:cNvPr id="8" name="Speech Bubble: Rectangle with Corners Rounded 7">
            <a:extLst>
              <a:ext uri="{FF2B5EF4-FFF2-40B4-BE49-F238E27FC236}">
                <a16:creationId xmlns:a16="http://schemas.microsoft.com/office/drawing/2014/main" id="{467A91CB-16B0-40C8-8857-A7F0D7DD1E50}"/>
              </a:ext>
            </a:extLst>
          </p:cNvPr>
          <p:cNvSpPr/>
          <p:nvPr/>
        </p:nvSpPr>
        <p:spPr>
          <a:xfrm>
            <a:off x="2502207" y="1852563"/>
            <a:ext cx="1623048" cy="921528"/>
          </a:xfrm>
          <a:prstGeom prst="wedgeRoundRectCallout">
            <a:avLst>
              <a:gd name="adj1" fmla="val 7851"/>
              <a:gd name="adj2" fmla="val 48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 profile information</a:t>
            </a:r>
          </a:p>
        </p:txBody>
      </p:sp>
      <p:sp>
        <p:nvSpPr>
          <p:cNvPr id="9" name="Rectangle: Rounded Corners 8">
            <a:extLst>
              <a:ext uri="{FF2B5EF4-FFF2-40B4-BE49-F238E27FC236}">
                <a16:creationId xmlns:a16="http://schemas.microsoft.com/office/drawing/2014/main" id="{12D06B5E-A8DA-4DD7-9516-3748AAC500BC}"/>
              </a:ext>
            </a:extLst>
          </p:cNvPr>
          <p:cNvSpPr/>
          <p:nvPr/>
        </p:nvSpPr>
        <p:spPr>
          <a:xfrm>
            <a:off x="1270187" y="4282832"/>
            <a:ext cx="855550" cy="12571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8">
            <a:extLst>
              <a:ext uri="{FF2B5EF4-FFF2-40B4-BE49-F238E27FC236}">
                <a16:creationId xmlns:a16="http://schemas.microsoft.com/office/drawing/2014/main" id="{12D06B5E-A8DA-4DD7-9516-3748AAC500BC}"/>
              </a:ext>
            </a:extLst>
          </p:cNvPr>
          <p:cNvSpPr/>
          <p:nvPr/>
        </p:nvSpPr>
        <p:spPr>
          <a:xfrm>
            <a:off x="2136584" y="4282832"/>
            <a:ext cx="592866" cy="12571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8">
            <a:extLst>
              <a:ext uri="{FF2B5EF4-FFF2-40B4-BE49-F238E27FC236}">
                <a16:creationId xmlns:a16="http://schemas.microsoft.com/office/drawing/2014/main" id="{12D06B5E-A8DA-4DD7-9516-3748AAC500BC}"/>
              </a:ext>
            </a:extLst>
          </p:cNvPr>
          <p:cNvSpPr/>
          <p:nvPr/>
        </p:nvSpPr>
        <p:spPr>
          <a:xfrm>
            <a:off x="2719044" y="4282832"/>
            <a:ext cx="752926" cy="12571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with Corners Rounded 7">
            <a:extLst>
              <a:ext uri="{FF2B5EF4-FFF2-40B4-BE49-F238E27FC236}">
                <a16:creationId xmlns:a16="http://schemas.microsoft.com/office/drawing/2014/main" id="{467A91CB-16B0-40C8-8857-A7F0D7DD1E50}"/>
              </a:ext>
            </a:extLst>
          </p:cNvPr>
          <p:cNvSpPr/>
          <p:nvPr/>
        </p:nvSpPr>
        <p:spPr>
          <a:xfrm>
            <a:off x="447617" y="4948704"/>
            <a:ext cx="1678119" cy="648813"/>
          </a:xfrm>
          <a:prstGeom prst="wedgeRoundRectCallout">
            <a:avLst>
              <a:gd name="adj1" fmla="val 24562"/>
              <a:gd name="adj2" fmla="val -1123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1-2-Many pass returned</a:t>
            </a:r>
          </a:p>
        </p:txBody>
      </p:sp>
      <p:sp>
        <p:nvSpPr>
          <p:cNvPr id="28" name="Speech Bubble: Rectangle with Corners Rounded 7">
            <a:extLst>
              <a:ext uri="{FF2B5EF4-FFF2-40B4-BE49-F238E27FC236}">
                <a16:creationId xmlns:a16="http://schemas.microsoft.com/office/drawing/2014/main" id="{467A91CB-16B0-40C8-8857-A7F0D7DD1E50}"/>
              </a:ext>
            </a:extLst>
          </p:cNvPr>
          <p:cNvSpPr/>
          <p:nvPr/>
        </p:nvSpPr>
        <p:spPr>
          <a:xfrm>
            <a:off x="2293891" y="4948704"/>
            <a:ext cx="1678119" cy="648813"/>
          </a:xfrm>
          <a:prstGeom prst="wedgeRoundRectCallout">
            <a:avLst>
              <a:gd name="adj1" fmla="val -25011"/>
              <a:gd name="adj2" fmla="val -1102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Only the AOS role appears</a:t>
            </a:r>
          </a:p>
        </p:txBody>
      </p:sp>
      <p:grpSp>
        <p:nvGrpSpPr>
          <p:cNvPr id="36" name="Group 35"/>
          <p:cNvGrpSpPr/>
          <p:nvPr/>
        </p:nvGrpSpPr>
        <p:grpSpPr>
          <a:xfrm>
            <a:off x="4226051" y="1094197"/>
            <a:ext cx="4359006" cy="4020792"/>
            <a:chOff x="4075066" y="1792371"/>
            <a:chExt cx="4359006" cy="4020792"/>
          </a:xfrm>
          <a:effectLst>
            <a:outerShdw blurRad="63500" sx="102000" sy="102000" algn="ctr" rotWithShape="0">
              <a:prstClr val="black">
                <a:alpha val="40000"/>
              </a:prstClr>
            </a:outerShdw>
          </a:effectLst>
        </p:grpSpPr>
        <p:grpSp>
          <p:nvGrpSpPr>
            <p:cNvPr id="34" name="Group 33"/>
            <p:cNvGrpSpPr/>
            <p:nvPr/>
          </p:nvGrpSpPr>
          <p:grpSpPr>
            <a:xfrm>
              <a:off x="4077748" y="1792371"/>
              <a:ext cx="4356324" cy="2400423"/>
              <a:chOff x="4077748" y="1792371"/>
              <a:chExt cx="4356324" cy="2400423"/>
            </a:xfrm>
          </p:grpSpPr>
          <p:pic>
            <p:nvPicPr>
              <p:cNvPr id="30" name="Picture 29"/>
              <p:cNvPicPr>
                <a:picLocks noChangeAspect="1"/>
              </p:cNvPicPr>
              <p:nvPr/>
            </p:nvPicPr>
            <p:blipFill>
              <a:blip r:embed="rId5"/>
              <a:stretch>
                <a:fillRect/>
              </a:stretch>
            </p:blipFill>
            <p:spPr>
              <a:xfrm>
                <a:off x="4077748" y="1792371"/>
                <a:ext cx="4356324" cy="2400423"/>
              </a:xfrm>
              <a:prstGeom prst="rect">
                <a:avLst/>
              </a:prstGeom>
            </p:spPr>
          </p:pic>
          <p:sp>
            <p:nvSpPr>
              <p:cNvPr id="31" name="Rectangle 30"/>
              <p:cNvSpPr/>
              <p:nvPr/>
            </p:nvSpPr>
            <p:spPr bwMode="auto">
              <a:xfrm>
                <a:off x="5467827" y="1800806"/>
                <a:ext cx="1854559" cy="1372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33" name="Rectangle 32"/>
              <p:cNvSpPr/>
              <p:nvPr/>
            </p:nvSpPr>
            <p:spPr bwMode="auto">
              <a:xfrm>
                <a:off x="5890535" y="2136732"/>
                <a:ext cx="2014430" cy="1168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grpSp>
        <p:pic>
          <p:nvPicPr>
            <p:cNvPr id="35" name="Picture 34"/>
            <p:cNvPicPr>
              <a:picLocks noChangeAspect="1"/>
            </p:cNvPicPr>
            <p:nvPr/>
          </p:nvPicPr>
          <p:blipFill>
            <a:blip r:embed="rId6"/>
            <a:stretch>
              <a:fillRect/>
            </a:stretch>
          </p:blipFill>
          <p:spPr>
            <a:xfrm>
              <a:off x="4075066" y="4187479"/>
              <a:ext cx="4359006" cy="1625684"/>
            </a:xfrm>
            <a:prstGeom prst="rect">
              <a:avLst/>
            </a:prstGeom>
          </p:spPr>
        </p:pic>
      </p:grpSp>
      <p:grpSp>
        <p:nvGrpSpPr>
          <p:cNvPr id="24" name="Group 23"/>
          <p:cNvGrpSpPr/>
          <p:nvPr/>
        </p:nvGrpSpPr>
        <p:grpSpPr>
          <a:xfrm>
            <a:off x="8160522" y="1084023"/>
            <a:ext cx="3245017" cy="1263715"/>
            <a:chOff x="7843758" y="1313110"/>
            <a:chExt cx="3245017" cy="1263715"/>
          </a:xfrm>
          <a:effectLst>
            <a:outerShdw blurRad="63500" sx="102000" sy="102000" algn="ctr" rotWithShape="0">
              <a:prstClr val="black">
                <a:alpha val="40000"/>
              </a:prstClr>
            </a:outerShdw>
          </a:effectLst>
        </p:grpSpPr>
        <p:pic>
          <p:nvPicPr>
            <p:cNvPr id="22" name="Picture 21"/>
            <p:cNvPicPr>
              <a:picLocks noChangeAspect="1"/>
            </p:cNvPicPr>
            <p:nvPr/>
          </p:nvPicPr>
          <p:blipFill>
            <a:blip r:embed="rId7"/>
            <a:stretch>
              <a:fillRect/>
            </a:stretch>
          </p:blipFill>
          <p:spPr>
            <a:xfrm>
              <a:off x="7843758" y="1313110"/>
              <a:ext cx="3245017" cy="1263715"/>
            </a:xfrm>
            <a:prstGeom prst="rect">
              <a:avLst/>
            </a:prstGeom>
          </p:spPr>
        </p:pic>
        <p:sp>
          <p:nvSpPr>
            <p:cNvPr id="23" name="Rectangle 22"/>
            <p:cNvSpPr/>
            <p:nvPr/>
          </p:nvSpPr>
          <p:spPr bwMode="auto">
            <a:xfrm>
              <a:off x="9234216" y="1313110"/>
              <a:ext cx="1854559" cy="1372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grpSp>
      <p:pic>
        <p:nvPicPr>
          <p:cNvPr id="7" name="Picture 6"/>
          <p:cNvPicPr>
            <a:picLocks noChangeAspect="1"/>
          </p:cNvPicPr>
          <p:nvPr/>
        </p:nvPicPr>
        <p:blipFill>
          <a:blip r:embed="rId8"/>
          <a:stretch>
            <a:fillRect/>
          </a:stretch>
        </p:blipFill>
        <p:spPr>
          <a:xfrm>
            <a:off x="7595841" y="4005802"/>
            <a:ext cx="4356324" cy="2432175"/>
          </a:xfrm>
          <a:prstGeom prst="rect">
            <a:avLst/>
          </a:prstGeom>
          <a:effectLst>
            <a:outerShdw blurRad="63500" sx="102000" sy="102000" algn="ctr" rotWithShape="0">
              <a:prstClr val="black">
                <a:alpha val="40000"/>
              </a:prstClr>
            </a:outerShdw>
          </a:effectLst>
        </p:spPr>
      </p:pic>
      <p:sp>
        <p:nvSpPr>
          <p:cNvPr id="14" name="Speech Bubble: Rectangle with Corners Rounded 7">
            <a:extLst>
              <a:ext uri="{FF2B5EF4-FFF2-40B4-BE49-F238E27FC236}">
                <a16:creationId xmlns:a16="http://schemas.microsoft.com/office/drawing/2014/main" id="{467A91CB-16B0-40C8-8857-A7F0D7DD1E50}"/>
              </a:ext>
            </a:extLst>
          </p:cNvPr>
          <p:cNvSpPr/>
          <p:nvPr/>
        </p:nvSpPr>
        <p:spPr>
          <a:xfrm>
            <a:off x="10087922" y="3411762"/>
            <a:ext cx="1864243" cy="921528"/>
          </a:xfrm>
          <a:prstGeom prst="wedgeRoundRectCallout">
            <a:avLst>
              <a:gd name="adj1" fmla="val -79921"/>
              <a:gd name="adj2" fmla="val 221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Profiled – CoA Disconnect</a:t>
            </a:r>
          </a:p>
        </p:txBody>
      </p:sp>
      <p:sp>
        <p:nvSpPr>
          <p:cNvPr id="29" name="Speech Bubble: Rectangle with Corners Rounded 7">
            <a:extLst>
              <a:ext uri="{FF2B5EF4-FFF2-40B4-BE49-F238E27FC236}">
                <a16:creationId xmlns:a16="http://schemas.microsoft.com/office/drawing/2014/main" id="{467A91CB-16B0-40C8-8857-A7F0D7DD1E50}"/>
              </a:ext>
            </a:extLst>
          </p:cNvPr>
          <p:cNvSpPr/>
          <p:nvPr/>
        </p:nvSpPr>
        <p:spPr>
          <a:xfrm>
            <a:off x="6501211" y="2682814"/>
            <a:ext cx="1678119" cy="845323"/>
          </a:xfrm>
          <a:prstGeom prst="wedgeRoundRectCallout">
            <a:avLst>
              <a:gd name="adj1" fmla="val -81139"/>
              <a:gd name="adj2" fmla="val -873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Location returns the user’s email</a:t>
            </a:r>
          </a:p>
        </p:txBody>
      </p:sp>
      <p:sp>
        <p:nvSpPr>
          <p:cNvPr id="37" name="Speech Bubble: Rectangle with Corners Rounded 7">
            <a:extLst>
              <a:ext uri="{FF2B5EF4-FFF2-40B4-BE49-F238E27FC236}">
                <a16:creationId xmlns:a16="http://schemas.microsoft.com/office/drawing/2014/main" id="{467A91CB-16B0-40C8-8857-A7F0D7DD1E50}"/>
              </a:ext>
            </a:extLst>
          </p:cNvPr>
          <p:cNvSpPr/>
          <p:nvPr/>
        </p:nvSpPr>
        <p:spPr>
          <a:xfrm>
            <a:off x="6501211" y="2693431"/>
            <a:ext cx="1678119" cy="845323"/>
          </a:xfrm>
          <a:prstGeom prst="wedgeRoundRectCallout">
            <a:avLst>
              <a:gd name="adj1" fmla="val -45495"/>
              <a:gd name="adj2" fmla="val 1167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Location determines user’s email</a:t>
            </a:r>
          </a:p>
        </p:txBody>
      </p:sp>
      <p:sp>
        <p:nvSpPr>
          <p:cNvPr id="38" name="Speech Bubble: Rectangle with Corners Rounded 7">
            <a:extLst>
              <a:ext uri="{FF2B5EF4-FFF2-40B4-BE49-F238E27FC236}">
                <a16:creationId xmlns:a16="http://schemas.microsoft.com/office/drawing/2014/main" id="{467A91CB-16B0-40C8-8857-A7F0D7DD1E50}"/>
              </a:ext>
            </a:extLst>
          </p:cNvPr>
          <p:cNvSpPr/>
          <p:nvPr/>
        </p:nvSpPr>
        <p:spPr>
          <a:xfrm>
            <a:off x="10598736" y="1828505"/>
            <a:ext cx="1493954" cy="651476"/>
          </a:xfrm>
          <a:prstGeom prst="wedgeRoundRectCallout">
            <a:avLst>
              <a:gd name="adj1" fmla="val -61513"/>
              <a:gd name="adj2" fmla="val -189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MPSK pass hidden</a:t>
            </a:r>
          </a:p>
        </p:txBody>
      </p:sp>
      <p:sp>
        <p:nvSpPr>
          <p:cNvPr id="39" name="Speech Bubble: Rectangle with Corners Rounded 7">
            <a:extLst>
              <a:ext uri="{FF2B5EF4-FFF2-40B4-BE49-F238E27FC236}">
                <a16:creationId xmlns:a16="http://schemas.microsoft.com/office/drawing/2014/main" id="{467A91CB-16B0-40C8-8857-A7F0D7DD1E50}"/>
              </a:ext>
            </a:extLst>
          </p:cNvPr>
          <p:cNvSpPr/>
          <p:nvPr/>
        </p:nvSpPr>
        <p:spPr>
          <a:xfrm>
            <a:off x="548318" y="691902"/>
            <a:ext cx="2714492" cy="921528"/>
          </a:xfrm>
          <a:prstGeom prst="wedgeRoundRectCallout">
            <a:avLst>
              <a:gd name="adj1" fmla="val 7851"/>
              <a:gd name="adj2" fmla="val 48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User connects device using 1-to-Many pass</a:t>
            </a:r>
          </a:p>
        </p:txBody>
      </p:sp>
      <p:sp>
        <p:nvSpPr>
          <p:cNvPr id="32" name="Speech Bubble: Rectangle with Corners Rounded 7">
            <a:extLst>
              <a:ext uri="{FF2B5EF4-FFF2-40B4-BE49-F238E27FC236}">
                <a16:creationId xmlns:a16="http://schemas.microsoft.com/office/drawing/2014/main" id="{467A91CB-16B0-40C8-8857-A7F0D7DD1E50}"/>
              </a:ext>
            </a:extLst>
          </p:cNvPr>
          <p:cNvSpPr/>
          <p:nvPr/>
        </p:nvSpPr>
        <p:spPr>
          <a:xfrm>
            <a:off x="5313406" y="5223000"/>
            <a:ext cx="1860240" cy="1146908"/>
          </a:xfrm>
          <a:prstGeom prst="wedgeRoundRectCallout">
            <a:avLst>
              <a:gd name="adj1" fmla="val 17939"/>
              <a:gd name="adj2" fmla="val -1340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Reliant on AD having the AP location tied to the user</a:t>
            </a:r>
          </a:p>
        </p:txBody>
      </p:sp>
    </p:spTree>
    <p:extLst>
      <p:ext uri="{BB962C8B-B14F-4D97-AF65-F5344CB8AC3E}">
        <p14:creationId xmlns:p14="http://schemas.microsoft.com/office/powerpoint/2010/main" val="98098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07"/>
            <a:ext cx="0" cy="0"/>
          </a:xfrm>
        </p:spPr>
        <p:txBody>
          <a:bodyPr/>
          <a:lstStyle/>
          <a:p>
            <a:r>
              <a:rPr lang="en-GB" dirty="0"/>
              <a:t>Customer AD LDAP – Tie AP location to a user</a:t>
            </a:r>
            <a:endParaRPr lang="en-US" dirty="0"/>
          </a:p>
        </p:txBody>
      </p:sp>
      <p:sp>
        <p:nvSpPr>
          <p:cNvPr id="3" name="Content Placeholder 2"/>
          <p:cNvSpPr>
            <a:spLocks noGrp="1"/>
          </p:cNvSpPr>
          <p:nvPr>
            <p:ph idx="1"/>
          </p:nvPr>
        </p:nvSpPr>
        <p:spPr>
          <a:xfrm>
            <a:off x="0" y="17807"/>
            <a:ext cx="0" cy="0"/>
          </a:xfrm>
        </p:spPr>
        <p:txBody>
          <a:bodyPr/>
          <a:lstStyle/>
          <a:p>
            <a:endParaRPr lang="en-US" dirty="0"/>
          </a:p>
        </p:txBody>
      </p:sp>
      <p:pic>
        <p:nvPicPr>
          <p:cNvPr id="5" name="Picture 4"/>
          <p:cNvPicPr>
            <a:picLocks noChangeAspect="1"/>
          </p:cNvPicPr>
          <p:nvPr/>
        </p:nvPicPr>
        <p:blipFill>
          <a:blip r:embed="rId3"/>
          <a:stretch>
            <a:fillRect/>
          </a:stretch>
        </p:blipFill>
        <p:spPr>
          <a:xfrm>
            <a:off x="419254" y="1745131"/>
            <a:ext cx="5372376" cy="3194214"/>
          </a:xfrm>
          <a:prstGeom prst="rect">
            <a:avLst/>
          </a:prstGeom>
        </p:spPr>
      </p:pic>
      <p:pic>
        <p:nvPicPr>
          <p:cNvPr id="11" name="Picture 10"/>
          <p:cNvPicPr>
            <a:picLocks noChangeAspect="1"/>
          </p:cNvPicPr>
          <p:nvPr/>
        </p:nvPicPr>
        <p:blipFill>
          <a:blip r:embed="rId4"/>
          <a:stretch>
            <a:fillRect/>
          </a:stretch>
        </p:blipFill>
        <p:spPr>
          <a:xfrm>
            <a:off x="6751434" y="828673"/>
            <a:ext cx="4051508" cy="5194567"/>
          </a:xfrm>
          <a:prstGeom prst="rect">
            <a:avLst/>
          </a:prstGeom>
        </p:spPr>
      </p:pic>
      <p:pic>
        <p:nvPicPr>
          <p:cNvPr id="10" name="Picture 9"/>
          <p:cNvPicPr>
            <a:picLocks noChangeAspect="1"/>
          </p:cNvPicPr>
          <p:nvPr/>
        </p:nvPicPr>
        <p:blipFill>
          <a:blip r:embed="rId5"/>
          <a:stretch>
            <a:fillRect/>
          </a:stretch>
        </p:blipFill>
        <p:spPr>
          <a:xfrm>
            <a:off x="535148" y="5218455"/>
            <a:ext cx="5080261" cy="1143059"/>
          </a:xfrm>
          <a:prstGeom prst="rect">
            <a:avLst/>
          </a:prstGeom>
          <a:effectLst>
            <a:outerShdw blurRad="63500" sx="102000" sy="102000" algn="ctr" rotWithShape="0">
              <a:prstClr val="black">
                <a:alpha val="40000"/>
              </a:prstClr>
            </a:outerShdw>
          </a:effectLst>
        </p:spPr>
      </p:pic>
      <p:sp>
        <p:nvSpPr>
          <p:cNvPr id="6" name="Rounded Rectangular Callout 5"/>
          <p:cNvSpPr/>
          <p:nvPr/>
        </p:nvSpPr>
        <p:spPr bwMode="auto">
          <a:xfrm>
            <a:off x="2042160" y="894491"/>
            <a:ext cx="3223951" cy="1350869"/>
          </a:xfrm>
          <a:prstGeom prst="wedgeRoundRectCallout">
            <a:avLst>
              <a:gd name="adj1" fmla="val -19054"/>
              <a:gd name="adj2" fmla="val -4999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Based on the NAS location information</a:t>
            </a:r>
            <a:r>
              <a:rPr kumimoji="0" lang="en-GB" b="0" i="0" u="none" strike="noStrike" cap="none" normalizeH="0" dirty="0">
                <a:ln>
                  <a:noFill/>
                </a:ln>
                <a:solidFill>
                  <a:schemeClr val="tx1"/>
                </a:solidFill>
                <a:effectLst/>
                <a:latin typeface="Arial" charset="0"/>
                <a:ea typeface="ＭＳ Ｐゴシック" pitchFamily="34" charset="-128"/>
              </a:rPr>
              <a:t> search the AD for the matching user and their email address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2" name="Rounded Rectangular Callout 11"/>
          <p:cNvSpPr/>
          <p:nvPr/>
        </p:nvSpPr>
        <p:spPr bwMode="auto">
          <a:xfrm>
            <a:off x="9202161" y="2849478"/>
            <a:ext cx="2463271" cy="985520"/>
          </a:xfrm>
          <a:prstGeom prst="wedgeRoundRectCallout">
            <a:avLst>
              <a:gd name="adj1" fmla="val -84308"/>
              <a:gd name="adj2" fmla="val 2964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The RADIUS Request</a:t>
            </a:r>
            <a:r>
              <a:rPr kumimoji="0" lang="en-GB" b="0" i="0" u="none" strike="noStrike" cap="none" normalizeH="0" dirty="0">
                <a:ln>
                  <a:noFill/>
                </a:ln>
                <a:solidFill>
                  <a:schemeClr val="tx1"/>
                </a:solidFill>
                <a:effectLst/>
                <a:latin typeface="Arial" charset="0"/>
                <a:ea typeface="ＭＳ Ｐゴシック" pitchFamily="34" charset="-128"/>
              </a:rPr>
              <a:t> will indicat</a:t>
            </a:r>
            <a:r>
              <a:rPr lang="en-GB" dirty="0">
                <a:latin typeface="Arial" charset="0"/>
                <a:ea typeface="ＭＳ Ｐゴシック" pitchFamily="34" charset="-128"/>
              </a:rPr>
              <a:t>e the AP location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9" name="Straight Arrow Connector 8"/>
          <p:cNvCxnSpPr/>
          <p:nvPr/>
        </p:nvCxnSpPr>
        <p:spPr bwMode="auto">
          <a:xfrm flipH="1">
            <a:off x="3846786" y="4939345"/>
            <a:ext cx="1082567" cy="473483"/>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5" name="Rounded Rectangular Callout 14"/>
          <p:cNvSpPr/>
          <p:nvPr/>
        </p:nvSpPr>
        <p:spPr bwMode="auto">
          <a:xfrm>
            <a:off x="5791630" y="5218455"/>
            <a:ext cx="2463271" cy="985520"/>
          </a:xfrm>
          <a:prstGeom prst="wedgeRoundRectCallout">
            <a:avLst>
              <a:gd name="adj1" fmla="val -81748"/>
              <a:gd name="adj2" fmla="val 4777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Returns the associated</a:t>
            </a:r>
            <a:r>
              <a:rPr kumimoji="0" lang="en-GB" b="0" i="0" u="none" strike="noStrike" cap="none" normalizeH="0" dirty="0">
                <a:ln>
                  <a:noFill/>
                </a:ln>
                <a:solidFill>
                  <a:schemeClr val="tx1"/>
                </a:solidFill>
                <a:effectLst/>
                <a:latin typeface="Arial" charset="0"/>
                <a:ea typeface="ＭＳ Ｐゴシック" pitchFamily="34" charset="-128"/>
              </a:rPr>
              <a:t> user’s email address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7272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err="1"/>
              <a:t>AccessTracker</a:t>
            </a:r>
            <a:r>
              <a:rPr lang="en-GB" dirty="0"/>
              <a:t> - 2</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pic>
        <p:nvPicPr>
          <p:cNvPr id="12" name="Picture 11"/>
          <p:cNvPicPr>
            <a:picLocks noChangeAspect="1"/>
          </p:cNvPicPr>
          <p:nvPr/>
        </p:nvPicPr>
        <p:blipFill>
          <a:blip r:embed="rId2"/>
          <a:stretch>
            <a:fillRect/>
          </a:stretch>
        </p:blipFill>
        <p:spPr>
          <a:xfrm>
            <a:off x="6178546" y="3565524"/>
            <a:ext cx="139707" cy="31752"/>
          </a:xfrm>
          <a:prstGeom prst="rect">
            <a:avLst/>
          </a:prstGeom>
        </p:spPr>
      </p:pic>
      <p:grpSp>
        <p:nvGrpSpPr>
          <p:cNvPr id="21" name="Group 20"/>
          <p:cNvGrpSpPr/>
          <p:nvPr/>
        </p:nvGrpSpPr>
        <p:grpSpPr>
          <a:xfrm>
            <a:off x="157986" y="1803012"/>
            <a:ext cx="4356324" cy="2697615"/>
            <a:chOff x="251657" y="675481"/>
            <a:chExt cx="4356324" cy="2697615"/>
          </a:xfrm>
        </p:grpSpPr>
        <p:pic>
          <p:nvPicPr>
            <p:cNvPr id="19" name="Picture 18"/>
            <p:cNvPicPr>
              <a:picLocks noChangeAspect="1"/>
            </p:cNvPicPr>
            <p:nvPr/>
          </p:nvPicPr>
          <p:blipFill>
            <a:blip r:embed="rId3"/>
            <a:stretch>
              <a:fillRect/>
            </a:stretch>
          </p:blipFill>
          <p:spPr>
            <a:xfrm>
              <a:off x="251657" y="675481"/>
              <a:ext cx="4356324" cy="2438525"/>
            </a:xfrm>
            <a:prstGeom prst="rect">
              <a:avLst/>
            </a:prstGeom>
          </p:spPr>
        </p:pic>
        <p:pic>
          <p:nvPicPr>
            <p:cNvPr id="20" name="Picture 19"/>
            <p:cNvPicPr>
              <a:picLocks noChangeAspect="1"/>
            </p:cNvPicPr>
            <p:nvPr/>
          </p:nvPicPr>
          <p:blipFill>
            <a:blip r:embed="rId4"/>
            <a:stretch>
              <a:fillRect/>
            </a:stretch>
          </p:blipFill>
          <p:spPr>
            <a:xfrm>
              <a:off x="251657" y="3112733"/>
              <a:ext cx="4356324" cy="260363"/>
            </a:xfrm>
            <a:prstGeom prst="rect">
              <a:avLst/>
            </a:prstGeom>
          </p:spPr>
        </p:pic>
      </p:grpSp>
      <p:sp>
        <p:nvSpPr>
          <p:cNvPr id="9" name="Rectangle: Rounded Corners 8">
            <a:extLst>
              <a:ext uri="{FF2B5EF4-FFF2-40B4-BE49-F238E27FC236}">
                <a16:creationId xmlns:a16="http://schemas.microsoft.com/office/drawing/2014/main" id="{12D06B5E-A8DA-4DD7-9516-3748AAC500BC}"/>
              </a:ext>
            </a:extLst>
          </p:cNvPr>
          <p:cNvSpPr/>
          <p:nvPr/>
        </p:nvSpPr>
        <p:spPr>
          <a:xfrm>
            <a:off x="1589025" y="3981174"/>
            <a:ext cx="1253009" cy="14393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8">
            <a:extLst>
              <a:ext uri="{FF2B5EF4-FFF2-40B4-BE49-F238E27FC236}">
                <a16:creationId xmlns:a16="http://schemas.microsoft.com/office/drawing/2014/main" id="{12D06B5E-A8DA-4DD7-9516-3748AAC500BC}"/>
              </a:ext>
            </a:extLst>
          </p:cNvPr>
          <p:cNvSpPr/>
          <p:nvPr/>
        </p:nvSpPr>
        <p:spPr>
          <a:xfrm>
            <a:off x="3434755" y="3981174"/>
            <a:ext cx="438558" cy="14393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7">
            <a:extLst>
              <a:ext uri="{FF2B5EF4-FFF2-40B4-BE49-F238E27FC236}">
                <a16:creationId xmlns:a16="http://schemas.microsoft.com/office/drawing/2014/main" id="{467A91CB-16B0-40C8-8857-A7F0D7DD1E50}"/>
              </a:ext>
            </a:extLst>
          </p:cNvPr>
          <p:cNvSpPr/>
          <p:nvPr/>
        </p:nvSpPr>
        <p:spPr>
          <a:xfrm>
            <a:off x="470824" y="4777211"/>
            <a:ext cx="1718067" cy="648813"/>
          </a:xfrm>
          <a:prstGeom prst="wedgeRoundRectCallout">
            <a:avLst>
              <a:gd name="adj1" fmla="val 24562"/>
              <a:gd name="adj2" fmla="val -1123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Email sponsor with details</a:t>
            </a:r>
          </a:p>
        </p:txBody>
      </p:sp>
      <p:sp>
        <p:nvSpPr>
          <p:cNvPr id="25" name="Speech Bubble: Rectangle with Corners Rounded 7">
            <a:extLst>
              <a:ext uri="{FF2B5EF4-FFF2-40B4-BE49-F238E27FC236}">
                <a16:creationId xmlns:a16="http://schemas.microsoft.com/office/drawing/2014/main" id="{467A91CB-16B0-40C8-8857-A7F0D7DD1E50}"/>
              </a:ext>
            </a:extLst>
          </p:cNvPr>
          <p:cNvSpPr/>
          <p:nvPr/>
        </p:nvSpPr>
        <p:spPr>
          <a:xfrm>
            <a:off x="2286312" y="4777211"/>
            <a:ext cx="1678119" cy="863282"/>
          </a:xfrm>
          <a:prstGeom prst="wedgeRoundRectCallout">
            <a:avLst>
              <a:gd name="adj1" fmla="val 15139"/>
              <a:gd name="adj2" fmla="val -959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Record fact – prevent repeat emails</a:t>
            </a:r>
          </a:p>
        </p:txBody>
      </p:sp>
      <p:grpSp>
        <p:nvGrpSpPr>
          <p:cNvPr id="28" name="Group 27"/>
          <p:cNvGrpSpPr/>
          <p:nvPr/>
        </p:nvGrpSpPr>
        <p:grpSpPr>
          <a:xfrm>
            <a:off x="8522997" y="221720"/>
            <a:ext cx="4464279" cy="2746644"/>
            <a:chOff x="8522997" y="675481"/>
            <a:chExt cx="4464279" cy="2746644"/>
          </a:xfrm>
        </p:grpSpPr>
        <p:pic>
          <p:nvPicPr>
            <p:cNvPr id="26" name="Picture 25"/>
            <p:cNvPicPr>
              <a:picLocks noChangeAspect="1"/>
            </p:cNvPicPr>
            <p:nvPr/>
          </p:nvPicPr>
          <p:blipFill>
            <a:blip r:embed="rId5"/>
            <a:stretch>
              <a:fillRect/>
            </a:stretch>
          </p:blipFill>
          <p:spPr>
            <a:xfrm>
              <a:off x="8522997" y="675481"/>
              <a:ext cx="4464279" cy="2133710"/>
            </a:xfrm>
            <a:prstGeom prst="rect">
              <a:avLst/>
            </a:prstGeom>
          </p:spPr>
        </p:pic>
        <p:pic>
          <p:nvPicPr>
            <p:cNvPr id="27" name="Picture 26"/>
            <p:cNvPicPr>
              <a:picLocks noChangeAspect="1"/>
            </p:cNvPicPr>
            <p:nvPr/>
          </p:nvPicPr>
          <p:blipFill>
            <a:blip r:embed="rId6"/>
            <a:stretch>
              <a:fillRect/>
            </a:stretch>
          </p:blipFill>
          <p:spPr>
            <a:xfrm>
              <a:off x="8529347" y="2806143"/>
              <a:ext cx="4356324" cy="615982"/>
            </a:xfrm>
            <a:prstGeom prst="rect">
              <a:avLst/>
            </a:prstGeom>
          </p:spPr>
        </p:pic>
      </p:grpSp>
      <p:pic>
        <p:nvPicPr>
          <p:cNvPr id="29" name="Picture 28"/>
          <p:cNvPicPr>
            <a:picLocks noChangeAspect="1"/>
          </p:cNvPicPr>
          <p:nvPr/>
        </p:nvPicPr>
        <p:blipFill>
          <a:blip r:embed="rId7"/>
          <a:stretch>
            <a:fillRect/>
          </a:stretch>
        </p:blipFill>
        <p:spPr>
          <a:xfrm>
            <a:off x="8522997" y="3094431"/>
            <a:ext cx="4864350" cy="3880049"/>
          </a:xfrm>
          <a:prstGeom prst="rect">
            <a:avLst/>
          </a:prstGeom>
        </p:spPr>
      </p:pic>
      <p:sp>
        <p:nvSpPr>
          <p:cNvPr id="30" name="Speech Bubble: Rectangle with Corners Rounded 7">
            <a:extLst>
              <a:ext uri="{FF2B5EF4-FFF2-40B4-BE49-F238E27FC236}">
                <a16:creationId xmlns:a16="http://schemas.microsoft.com/office/drawing/2014/main" id="{467A91CB-16B0-40C8-8857-A7F0D7DD1E50}"/>
              </a:ext>
            </a:extLst>
          </p:cNvPr>
          <p:cNvSpPr/>
          <p:nvPr/>
        </p:nvSpPr>
        <p:spPr>
          <a:xfrm>
            <a:off x="548318" y="691902"/>
            <a:ext cx="2714492" cy="921528"/>
          </a:xfrm>
          <a:prstGeom prst="wedgeRoundRectCallout">
            <a:avLst>
              <a:gd name="adj1" fmla="val 7851"/>
              <a:gd name="adj2" fmla="val 48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After profiling device reconnects</a:t>
            </a:r>
          </a:p>
        </p:txBody>
      </p:sp>
      <p:grpSp>
        <p:nvGrpSpPr>
          <p:cNvPr id="6" name="Group 5"/>
          <p:cNvGrpSpPr/>
          <p:nvPr/>
        </p:nvGrpSpPr>
        <p:grpSpPr>
          <a:xfrm>
            <a:off x="4065067" y="741749"/>
            <a:ext cx="4356325" cy="2451512"/>
            <a:chOff x="3928113" y="599625"/>
            <a:chExt cx="4356325" cy="2451512"/>
          </a:xfrm>
          <a:effectLst>
            <a:outerShdw blurRad="63500" sx="102000" sy="102000" algn="ctr" rotWithShape="0">
              <a:prstClr val="black">
                <a:alpha val="40000"/>
              </a:prstClr>
            </a:outerShdw>
          </a:effectLst>
        </p:grpSpPr>
        <p:pic>
          <p:nvPicPr>
            <p:cNvPr id="4" name="Picture 3"/>
            <p:cNvPicPr>
              <a:picLocks noChangeAspect="1"/>
            </p:cNvPicPr>
            <p:nvPr/>
          </p:nvPicPr>
          <p:blipFill>
            <a:blip r:embed="rId8"/>
            <a:stretch>
              <a:fillRect/>
            </a:stretch>
          </p:blipFill>
          <p:spPr>
            <a:xfrm>
              <a:off x="3928114" y="599625"/>
              <a:ext cx="4356324" cy="2406774"/>
            </a:xfrm>
            <a:prstGeom prst="rect">
              <a:avLst/>
            </a:prstGeom>
          </p:spPr>
        </p:pic>
        <p:pic>
          <p:nvPicPr>
            <p:cNvPr id="5" name="Picture 4"/>
            <p:cNvPicPr>
              <a:picLocks noChangeAspect="1"/>
            </p:cNvPicPr>
            <p:nvPr/>
          </p:nvPicPr>
          <p:blipFill>
            <a:blip r:embed="rId9"/>
            <a:stretch>
              <a:fillRect/>
            </a:stretch>
          </p:blipFill>
          <p:spPr>
            <a:xfrm>
              <a:off x="3928113" y="1444504"/>
              <a:ext cx="4349223" cy="1606633"/>
            </a:xfrm>
            <a:prstGeom prst="rect">
              <a:avLst/>
            </a:prstGeom>
          </p:spPr>
        </p:pic>
      </p:grpSp>
      <p:pic>
        <p:nvPicPr>
          <p:cNvPr id="15" name="Picture 14"/>
          <p:cNvPicPr>
            <a:picLocks noChangeAspect="1"/>
          </p:cNvPicPr>
          <p:nvPr/>
        </p:nvPicPr>
        <p:blipFill>
          <a:blip r:embed="rId10"/>
          <a:stretch>
            <a:fillRect/>
          </a:stretch>
        </p:blipFill>
        <p:spPr>
          <a:xfrm>
            <a:off x="4607981" y="3488247"/>
            <a:ext cx="3674169" cy="3199013"/>
          </a:xfrm>
          <a:prstGeom prst="rect">
            <a:avLst/>
          </a:prstGeom>
        </p:spPr>
      </p:pic>
    </p:spTree>
    <p:extLst>
      <p:ext uri="{BB962C8B-B14F-4D97-AF65-F5344CB8AC3E}">
        <p14:creationId xmlns:p14="http://schemas.microsoft.com/office/powerpoint/2010/main" val="232251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67776" y="675481"/>
            <a:ext cx="7004410" cy="2311519"/>
          </a:xfrm>
          <a:prstGeom prst="rect">
            <a:avLst/>
          </a:prstGeom>
        </p:spPr>
      </p:pic>
      <p:pic>
        <p:nvPicPr>
          <p:cNvPr id="19" name="Picture 18"/>
          <p:cNvPicPr>
            <a:picLocks noChangeAspect="1"/>
          </p:cNvPicPr>
          <p:nvPr/>
        </p:nvPicPr>
        <p:blipFill>
          <a:blip r:embed="rId3"/>
          <a:stretch>
            <a:fillRect/>
          </a:stretch>
        </p:blipFill>
        <p:spPr>
          <a:xfrm>
            <a:off x="5114151" y="194622"/>
            <a:ext cx="3708591" cy="3384724"/>
          </a:xfrm>
          <a:prstGeom prst="rect">
            <a:avLst/>
          </a:prstGeom>
        </p:spPr>
      </p:pic>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err="1"/>
              <a:t>Enroll</a:t>
            </a:r>
            <a:r>
              <a:rPr lang="en-GB" dirty="0"/>
              <a:t> Device</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sp>
        <p:nvSpPr>
          <p:cNvPr id="8" name="Speech Bubble: Rectangle with Corners Rounded 7">
            <a:extLst>
              <a:ext uri="{FF2B5EF4-FFF2-40B4-BE49-F238E27FC236}">
                <a16:creationId xmlns:a16="http://schemas.microsoft.com/office/drawing/2014/main" id="{467A91CB-16B0-40C8-8857-A7F0D7DD1E50}"/>
              </a:ext>
            </a:extLst>
          </p:cNvPr>
          <p:cNvSpPr/>
          <p:nvPr/>
        </p:nvSpPr>
        <p:spPr>
          <a:xfrm>
            <a:off x="6214352" y="3530154"/>
            <a:ext cx="1864243" cy="921528"/>
          </a:xfrm>
          <a:prstGeom prst="wedgeRoundRectCallout">
            <a:avLst>
              <a:gd name="adj1" fmla="val 21128"/>
              <a:gd name="adj2" fmla="val -636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Create registers the device</a:t>
            </a:r>
          </a:p>
        </p:txBody>
      </p:sp>
      <p:sp>
        <p:nvSpPr>
          <p:cNvPr id="14" name="Speech Bubble: Rectangle with Corners Rounded 7">
            <a:extLst>
              <a:ext uri="{FF2B5EF4-FFF2-40B4-BE49-F238E27FC236}">
                <a16:creationId xmlns:a16="http://schemas.microsoft.com/office/drawing/2014/main" id="{467A91CB-16B0-40C8-8857-A7F0D7DD1E50}"/>
              </a:ext>
            </a:extLst>
          </p:cNvPr>
          <p:cNvSpPr/>
          <p:nvPr/>
        </p:nvSpPr>
        <p:spPr>
          <a:xfrm>
            <a:off x="8912120" y="1196282"/>
            <a:ext cx="1864243" cy="1123222"/>
          </a:xfrm>
          <a:prstGeom prst="wedgeRoundRectCallout">
            <a:avLst>
              <a:gd name="adj1" fmla="val -79921"/>
              <a:gd name="adj2" fmla="val 221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Auto-filled from URL </a:t>
            </a:r>
            <a:r>
              <a:rPr lang="en-GB" dirty="0" err="1">
                <a:solidFill>
                  <a:schemeClr val="tx1"/>
                </a:solidFill>
              </a:rPr>
              <a:t>device_name</a:t>
            </a:r>
            <a:r>
              <a:rPr lang="en-GB" dirty="0">
                <a:solidFill>
                  <a:schemeClr val="tx1"/>
                </a:solidFill>
              </a:rPr>
              <a:t> from Profile</a:t>
            </a:r>
          </a:p>
        </p:txBody>
      </p:sp>
      <p:sp>
        <p:nvSpPr>
          <p:cNvPr id="20" name="Speech Bubble: Rectangle with Corners Rounded 7">
            <a:extLst>
              <a:ext uri="{FF2B5EF4-FFF2-40B4-BE49-F238E27FC236}">
                <a16:creationId xmlns:a16="http://schemas.microsoft.com/office/drawing/2014/main" id="{467A91CB-16B0-40C8-8857-A7F0D7DD1E50}"/>
              </a:ext>
            </a:extLst>
          </p:cNvPr>
          <p:cNvSpPr/>
          <p:nvPr/>
        </p:nvSpPr>
        <p:spPr>
          <a:xfrm>
            <a:off x="8904217" y="2391216"/>
            <a:ext cx="1864243" cy="688868"/>
          </a:xfrm>
          <a:prstGeom prst="wedgeRoundRectCallout">
            <a:avLst>
              <a:gd name="adj1" fmla="val -102049"/>
              <a:gd name="adj2" fmla="val -568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Auto-filled from URL mac</a:t>
            </a:r>
          </a:p>
        </p:txBody>
      </p:sp>
      <p:pic>
        <p:nvPicPr>
          <p:cNvPr id="21" name="Picture 20"/>
          <p:cNvPicPr>
            <a:picLocks noChangeAspect="1"/>
          </p:cNvPicPr>
          <p:nvPr/>
        </p:nvPicPr>
        <p:blipFill>
          <a:blip r:embed="rId4"/>
          <a:stretch>
            <a:fillRect/>
          </a:stretch>
        </p:blipFill>
        <p:spPr>
          <a:xfrm>
            <a:off x="8859483" y="3579346"/>
            <a:ext cx="2457576" cy="1733639"/>
          </a:xfrm>
          <a:prstGeom prst="rect">
            <a:avLst/>
          </a:prstGeom>
        </p:spPr>
      </p:pic>
      <p:pic>
        <p:nvPicPr>
          <p:cNvPr id="22" name="Picture 21"/>
          <p:cNvPicPr>
            <a:picLocks noChangeAspect="1"/>
          </p:cNvPicPr>
          <p:nvPr/>
        </p:nvPicPr>
        <p:blipFill>
          <a:blip r:embed="rId5"/>
          <a:stretch>
            <a:fillRect/>
          </a:stretch>
        </p:blipFill>
        <p:spPr>
          <a:xfrm>
            <a:off x="1974712" y="3372457"/>
            <a:ext cx="3689540" cy="2368672"/>
          </a:xfrm>
          <a:prstGeom prst="rect">
            <a:avLst/>
          </a:prstGeom>
        </p:spPr>
      </p:pic>
      <p:sp>
        <p:nvSpPr>
          <p:cNvPr id="23" name="Speech Bubble: Rectangle with Corners Rounded 7">
            <a:extLst>
              <a:ext uri="{FF2B5EF4-FFF2-40B4-BE49-F238E27FC236}">
                <a16:creationId xmlns:a16="http://schemas.microsoft.com/office/drawing/2014/main" id="{467A91CB-16B0-40C8-8857-A7F0D7DD1E50}"/>
              </a:ext>
            </a:extLst>
          </p:cNvPr>
          <p:cNvSpPr/>
          <p:nvPr/>
        </p:nvSpPr>
        <p:spPr>
          <a:xfrm>
            <a:off x="2200389" y="5438587"/>
            <a:ext cx="1864243" cy="921528"/>
          </a:xfrm>
          <a:prstGeom prst="wedgeRoundRectCallout">
            <a:avLst>
              <a:gd name="adj1" fmla="val 21128"/>
              <a:gd name="adj2" fmla="val -636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Remind me of “my” user password</a:t>
            </a:r>
          </a:p>
        </p:txBody>
      </p:sp>
      <p:sp>
        <p:nvSpPr>
          <p:cNvPr id="24" name="Speech Bubble: Rectangle with Corners Rounded 7">
            <a:extLst>
              <a:ext uri="{FF2B5EF4-FFF2-40B4-BE49-F238E27FC236}">
                <a16:creationId xmlns:a16="http://schemas.microsoft.com/office/drawing/2014/main" id="{467A91CB-16B0-40C8-8857-A7F0D7DD1E50}"/>
              </a:ext>
            </a:extLst>
          </p:cNvPr>
          <p:cNvSpPr/>
          <p:nvPr/>
        </p:nvSpPr>
        <p:spPr>
          <a:xfrm>
            <a:off x="8914645" y="5362958"/>
            <a:ext cx="1864243" cy="921528"/>
          </a:xfrm>
          <a:prstGeom prst="wedgeRoundRectCallout">
            <a:avLst>
              <a:gd name="adj1" fmla="val 21128"/>
              <a:gd name="adj2" fmla="val -636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Receipt with details</a:t>
            </a:r>
          </a:p>
        </p:txBody>
      </p:sp>
    </p:spTree>
    <p:extLst>
      <p:ext uri="{BB962C8B-B14F-4D97-AF65-F5344CB8AC3E}">
        <p14:creationId xmlns:p14="http://schemas.microsoft.com/office/powerpoint/2010/main" val="373686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err="1"/>
              <a:t>AccessTracker</a:t>
            </a:r>
            <a:r>
              <a:rPr lang="en-GB" dirty="0"/>
              <a:t> - 3</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pic>
        <p:nvPicPr>
          <p:cNvPr id="10" name="Picture 9"/>
          <p:cNvPicPr>
            <a:picLocks noChangeAspect="1"/>
          </p:cNvPicPr>
          <p:nvPr/>
        </p:nvPicPr>
        <p:blipFill>
          <a:blip r:embed="rId2"/>
          <a:stretch>
            <a:fillRect/>
          </a:stretch>
        </p:blipFill>
        <p:spPr>
          <a:xfrm>
            <a:off x="6026146" y="3413124"/>
            <a:ext cx="139707" cy="31752"/>
          </a:xfrm>
          <a:prstGeom prst="rect">
            <a:avLst/>
          </a:prstGeom>
        </p:spPr>
      </p:pic>
      <p:pic>
        <p:nvPicPr>
          <p:cNvPr id="12" name="Picture 11"/>
          <p:cNvPicPr>
            <a:picLocks noChangeAspect="1"/>
          </p:cNvPicPr>
          <p:nvPr/>
        </p:nvPicPr>
        <p:blipFill>
          <a:blip r:embed="rId3"/>
          <a:stretch>
            <a:fillRect/>
          </a:stretch>
        </p:blipFill>
        <p:spPr>
          <a:xfrm>
            <a:off x="6178546" y="3565524"/>
            <a:ext cx="139707" cy="31752"/>
          </a:xfrm>
          <a:prstGeom prst="rect">
            <a:avLst/>
          </a:prstGeom>
        </p:spPr>
      </p:pic>
      <p:grpSp>
        <p:nvGrpSpPr>
          <p:cNvPr id="6" name="Group 5"/>
          <p:cNvGrpSpPr/>
          <p:nvPr/>
        </p:nvGrpSpPr>
        <p:grpSpPr>
          <a:xfrm>
            <a:off x="185913" y="1323993"/>
            <a:ext cx="4356324" cy="2438525"/>
            <a:chOff x="1456520" y="1338263"/>
            <a:chExt cx="4356324" cy="2438525"/>
          </a:xfrm>
        </p:grpSpPr>
        <p:pic>
          <p:nvPicPr>
            <p:cNvPr id="4" name="Picture 3"/>
            <p:cNvPicPr>
              <a:picLocks noChangeAspect="1"/>
            </p:cNvPicPr>
            <p:nvPr/>
          </p:nvPicPr>
          <p:blipFill>
            <a:blip r:embed="rId4"/>
            <a:stretch>
              <a:fillRect/>
            </a:stretch>
          </p:blipFill>
          <p:spPr>
            <a:xfrm>
              <a:off x="1456520" y="1338263"/>
              <a:ext cx="4356324" cy="2438525"/>
            </a:xfrm>
            <a:prstGeom prst="rect">
              <a:avLst/>
            </a:prstGeom>
          </p:spPr>
        </p:pic>
        <p:sp>
          <p:nvSpPr>
            <p:cNvPr id="5" name="Rectangle 4"/>
            <p:cNvSpPr/>
            <p:nvPr/>
          </p:nvSpPr>
          <p:spPr bwMode="auto">
            <a:xfrm>
              <a:off x="3396343" y="1952553"/>
              <a:ext cx="2014430" cy="1168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grpSp>
      <p:sp>
        <p:nvSpPr>
          <p:cNvPr id="8" name="Speech Bubble: Rectangle with Corners Rounded 7">
            <a:extLst>
              <a:ext uri="{FF2B5EF4-FFF2-40B4-BE49-F238E27FC236}">
                <a16:creationId xmlns:a16="http://schemas.microsoft.com/office/drawing/2014/main" id="{467A91CB-16B0-40C8-8857-A7F0D7DD1E50}"/>
              </a:ext>
            </a:extLst>
          </p:cNvPr>
          <p:cNvSpPr/>
          <p:nvPr/>
        </p:nvSpPr>
        <p:spPr>
          <a:xfrm>
            <a:off x="2577377" y="917584"/>
            <a:ext cx="1864243" cy="921528"/>
          </a:xfrm>
          <a:prstGeom prst="wedgeRoundRectCallout">
            <a:avLst>
              <a:gd name="adj1" fmla="val 7851"/>
              <a:gd name="adj2" fmla="val 48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 profile information</a:t>
            </a:r>
          </a:p>
        </p:txBody>
      </p:sp>
      <p:pic>
        <p:nvPicPr>
          <p:cNvPr id="7" name="Picture 6"/>
          <p:cNvPicPr>
            <a:picLocks noChangeAspect="1"/>
          </p:cNvPicPr>
          <p:nvPr/>
        </p:nvPicPr>
        <p:blipFill>
          <a:blip r:embed="rId5"/>
          <a:stretch>
            <a:fillRect/>
          </a:stretch>
        </p:blipFill>
        <p:spPr>
          <a:xfrm>
            <a:off x="3847984" y="2365312"/>
            <a:ext cx="4356324" cy="2432175"/>
          </a:xfrm>
          <a:prstGeom prst="rect">
            <a:avLst/>
          </a:prstGeom>
        </p:spPr>
      </p:pic>
      <p:sp>
        <p:nvSpPr>
          <p:cNvPr id="14" name="Speech Bubble: Rectangle with Corners Rounded 7">
            <a:extLst>
              <a:ext uri="{FF2B5EF4-FFF2-40B4-BE49-F238E27FC236}">
                <a16:creationId xmlns:a16="http://schemas.microsoft.com/office/drawing/2014/main" id="{467A91CB-16B0-40C8-8857-A7F0D7DD1E50}"/>
              </a:ext>
            </a:extLst>
          </p:cNvPr>
          <p:cNvSpPr/>
          <p:nvPr/>
        </p:nvSpPr>
        <p:spPr>
          <a:xfrm>
            <a:off x="6340065" y="1743476"/>
            <a:ext cx="1864243" cy="921528"/>
          </a:xfrm>
          <a:prstGeom prst="wedgeRoundRectCallout">
            <a:avLst>
              <a:gd name="adj1" fmla="val -79921"/>
              <a:gd name="adj2" fmla="val 221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Profiled – CoA Disconnect</a:t>
            </a:r>
          </a:p>
        </p:txBody>
      </p:sp>
      <p:sp>
        <p:nvSpPr>
          <p:cNvPr id="9" name="Rectangle: Rounded Corners 8">
            <a:extLst>
              <a:ext uri="{FF2B5EF4-FFF2-40B4-BE49-F238E27FC236}">
                <a16:creationId xmlns:a16="http://schemas.microsoft.com/office/drawing/2014/main" id="{12D06B5E-A8DA-4DD7-9516-3748AAC500BC}"/>
              </a:ext>
            </a:extLst>
          </p:cNvPr>
          <p:cNvSpPr/>
          <p:nvPr/>
        </p:nvSpPr>
        <p:spPr>
          <a:xfrm>
            <a:off x="1270186" y="3471559"/>
            <a:ext cx="1093889" cy="15939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6"/>
          <a:stretch>
            <a:fillRect/>
          </a:stretch>
        </p:blipFill>
        <p:spPr>
          <a:xfrm>
            <a:off x="8377761" y="216742"/>
            <a:ext cx="4222967" cy="3676839"/>
          </a:xfrm>
          <a:prstGeom prst="rect">
            <a:avLst/>
          </a:prstGeom>
        </p:spPr>
      </p:pic>
      <p:grpSp>
        <p:nvGrpSpPr>
          <p:cNvPr id="17" name="Group 16"/>
          <p:cNvGrpSpPr/>
          <p:nvPr/>
        </p:nvGrpSpPr>
        <p:grpSpPr>
          <a:xfrm>
            <a:off x="7040226" y="4012205"/>
            <a:ext cx="4369025" cy="2451226"/>
            <a:chOff x="7040226" y="4012205"/>
            <a:chExt cx="4369025" cy="2451226"/>
          </a:xfrm>
        </p:grpSpPr>
        <p:pic>
          <p:nvPicPr>
            <p:cNvPr id="11" name="Picture 10"/>
            <p:cNvPicPr>
              <a:picLocks noChangeAspect="1"/>
            </p:cNvPicPr>
            <p:nvPr/>
          </p:nvPicPr>
          <p:blipFill>
            <a:blip r:embed="rId7"/>
            <a:stretch>
              <a:fillRect/>
            </a:stretch>
          </p:blipFill>
          <p:spPr>
            <a:xfrm>
              <a:off x="7040226" y="4012205"/>
              <a:ext cx="4369025" cy="2190863"/>
            </a:xfrm>
            <a:prstGeom prst="rect">
              <a:avLst/>
            </a:prstGeom>
          </p:spPr>
        </p:pic>
        <p:pic>
          <p:nvPicPr>
            <p:cNvPr id="16" name="Picture 15"/>
            <p:cNvPicPr>
              <a:picLocks noChangeAspect="1"/>
            </p:cNvPicPr>
            <p:nvPr/>
          </p:nvPicPr>
          <p:blipFill>
            <a:blip r:embed="rId8"/>
            <a:stretch>
              <a:fillRect/>
            </a:stretch>
          </p:blipFill>
          <p:spPr>
            <a:xfrm>
              <a:off x="7052927" y="6203068"/>
              <a:ext cx="4356324" cy="260363"/>
            </a:xfrm>
            <a:prstGeom prst="rect">
              <a:avLst/>
            </a:prstGeom>
          </p:spPr>
        </p:pic>
      </p:grpSp>
      <p:pic>
        <p:nvPicPr>
          <p:cNvPr id="18" name="Picture 17"/>
          <p:cNvPicPr>
            <a:picLocks noChangeAspect="1"/>
          </p:cNvPicPr>
          <p:nvPr/>
        </p:nvPicPr>
        <p:blipFill>
          <a:blip r:embed="rId9"/>
          <a:stretch>
            <a:fillRect/>
          </a:stretch>
        </p:blipFill>
        <p:spPr>
          <a:xfrm>
            <a:off x="2677552" y="3849491"/>
            <a:ext cx="4362674" cy="2425825"/>
          </a:xfrm>
          <a:prstGeom prst="rect">
            <a:avLst/>
          </a:prstGeom>
        </p:spPr>
      </p:pic>
    </p:spTree>
    <p:extLst>
      <p:ext uri="{BB962C8B-B14F-4D97-AF65-F5344CB8AC3E}">
        <p14:creationId xmlns:p14="http://schemas.microsoft.com/office/powerpoint/2010/main" val="319293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782752" y="1531444"/>
            <a:ext cx="4356324" cy="2607291"/>
            <a:chOff x="466493" y="1490193"/>
            <a:chExt cx="4356324" cy="2607291"/>
          </a:xfrm>
        </p:grpSpPr>
        <p:pic>
          <p:nvPicPr>
            <p:cNvPr id="13" name="Picture 12"/>
            <p:cNvPicPr>
              <a:picLocks noChangeAspect="1"/>
            </p:cNvPicPr>
            <p:nvPr/>
          </p:nvPicPr>
          <p:blipFill>
            <a:blip r:embed="rId2"/>
            <a:stretch>
              <a:fillRect/>
            </a:stretch>
          </p:blipFill>
          <p:spPr>
            <a:xfrm>
              <a:off x="466493" y="1490193"/>
              <a:ext cx="4356324" cy="2349621"/>
            </a:xfrm>
            <a:prstGeom prst="rect">
              <a:avLst/>
            </a:prstGeom>
          </p:spPr>
        </p:pic>
        <p:pic>
          <p:nvPicPr>
            <p:cNvPr id="19" name="Picture 18"/>
            <p:cNvPicPr>
              <a:picLocks noChangeAspect="1"/>
            </p:cNvPicPr>
            <p:nvPr/>
          </p:nvPicPr>
          <p:blipFill>
            <a:blip r:embed="rId3"/>
            <a:stretch>
              <a:fillRect/>
            </a:stretch>
          </p:blipFill>
          <p:spPr>
            <a:xfrm>
              <a:off x="466493" y="3843471"/>
              <a:ext cx="4356324" cy="254013"/>
            </a:xfrm>
            <a:prstGeom prst="rect">
              <a:avLst/>
            </a:prstGeom>
          </p:spPr>
        </p:pic>
      </p:grpSp>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err="1"/>
              <a:t>AccessTracker</a:t>
            </a:r>
            <a:r>
              <a:rPr lang="en-GB" dirty="0"/>
              <a:t> - 4</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sp>
        <p:nvSpPr>
          <p:cNvPr id="8" name="Speech Bubble: Rectangle with Corners Rounded 7">
            <a:extLst>
              <a:ext uri="{FF2B5EF4-FFF2-40B4-BE49-F238E27FC236}">
                <a16:creationId xmlns:a16="http://schemas.microsoft.com/office/drawing/2014/main" id="{467A91CB-16B0-40C8-8857-A7F0D7DD1E50}"/>
              </a:ext>
            </a:extLst>
          </p:cNvPr>
          <p:cNvSpPr/>
          <p:nvPr/>
        </p:nvSpPr>
        <p:spPr>
          <a:xfrm>
            <a:off x="1525720" y="4376673"/>
            <a:ext cx="1864243" cy="921528"/>
          </a:xfrm>
          <a:prstGeom prst="wedgeRoundRectCallout">
            <a:avLst>
              <a:gd name="adj1" fmla="val 22234"/>
              <a:gd name="adj2" fmla="val -867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Update Known in Endpoints</a:t>
            </a:r>
          </a:p>
        </p:txBody>
      </p:sp>
      <p:sp>
        <p:nvSpPr>
          <p:cNvPr id="14" name="Speech Bubble: Rectangle with Corners Rounded 7">
            <a:extLst>
              <a:ext uri="{FF2B5EF4-FFF2-40B4-BE49-F238E27FC236}">
                <a16:creationId xmlns:a16="http://schemas.microsoft.com/office/drawing/2014/main" id="{467A91CB-16B0-40C8-8857-A7F0D7DD1E50}"/>
              </a:ext>
            </a:extLst>
          </p:cNvPr>
          <p:cNvSpPr/>
          <p:nvPr/>
        </p:nvSpPr>
        <p:spPr>
          <a:xfrm>
            <a:off x="3486863" y="4376673"/>
            <a:ext cx="1864243" cy="1102852"/>
          </a:xfrm>
          <a:prstGeom prst="wedgeRoundRectCallout">
            <a:avLst>
              <a:gd name="adj1" fmla="val -24233"/>
              <a:gd name="adj2" fmla="val -815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Disconnect session – essential on AOS</a:t>
            </a:r>
          </a:p>
        </p:txBody>
      </p:sp>
      <p:pic>
        <p:nvPicPr>
          <p:cNvPr id="22" name="Picture 21"/>
          <p:cNvPicPr>
            <a:picLocks noChangeAspect="1"/>
          </p:cNvPicPr>
          <p:nvPr/>
        </p:nvPicPr>
        <p:blipFill>
          <a:blip r:embed="rId4"/>
          <a:stretch>
            <a:fillRect/>
          </a:stretch>
        </p:blipFill>
        <p:spPr>
          <a:xfrm>
            <a:off x="6102875" y="3554519"/>
            <a:ext cx="5099312" cy="2787793"/>
          </a:xfrm>
          <a:prstGeom prst="rect">
            <a:avLst/>
          </a:prstGeom>
        </p:spPr>
      </p:pic>
      <p:pic>
        <p:nvPicPr>
          <p:cNvPr id="23" name="Picture 22"/>
          <p:cNvPicPr>
            <a:picLocks noChangeAspect="1"/>
          </p:cNvPicPr>
          <p:nvPr/>
        </p:nvPicPr>
        <p:blipFill>
          <a:blip r:embed="rId5"/>
          <a:stretch>
            <a:fillRect/>
          </a:stretch>
        </p:blipFill>
        <p:spPr>
          <a:xfrm>
            <a:off x="5830164" y="1531444"/>
            <a:ext cx="4464279" cy="1828894"/>
          </a:xfrm>
          <a:prstGeom prst="rect">
            <a:avLst/>
          </a:prstGeom>
        </p:spPr>
      </p:pic>
    </p:spTree>
    <p:extLst>
      <p:ext uri="{BB962C8B-B14F-4D97-AF65-F5344CB8AC3E}">
        <p14:creationId xmlns:p14="http://schemas.microsoft.com/office/powerpoint/2010/main" val="139780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err="1"/>
              <a:t>AccessTracker</a:t>
            </a:r>
            <a:r>
              <a:rPr lang="en-GB" dirty="0"/>
              <a:t> - 5</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grpSp>
        <p:nvGrpSpPr>
          <p:cNvPr id="7" name="Group 6"/>
          <p:cNvGrpSpPr/>
          <p:nvPr/>
        </p:nvGrpSpPr>
        <p:grpSpPr>
          <a:xfrm>
            <a:off x="480244" y="779697"/>
            <a:ext cx="4356324" cy="2895748"/>
            <a:chOff x="480244" y="779697"/>
            <a:chExt cx="4356324" cy="2895748"/>
          </a:xfrm>
        </p:grpSpPr>
        <p:pic>
          <p:nvPicPr>
            <p:cNvPr id="5" name="Picture 4"/>
            <p:cNvPicPr>
              <a:picLocks noChangeAspect="1"/>
            </p:cNvPicPr>
            <p:nvPr/>
          </p:nvPicPr>
          <p:blipFill>
            <a:blip r:embed="rId2"/>
            <a:stretch>
              <a:fillRect/>
            </a:stretch>
          </p:blipFill>
          <p:spPr>
            <a:xfrm>
              <a:off x="480244" y="779697"/>
              <a:ext cx="4356324" cy="2438525"/>
            </a:xfrm>
            <a:prstGeom prst="rect">
              <a:avLst/>
            </a:prstGeom>
          </p:spPr>
        </p:pic>
        <p:pic>
          <p:nvPicPr>
            <p:cNvPr id="6" name="Picture 5"/>
            <p:cNvPicPr>
              <a:picLocks noChangeAspect="1"/>
            </p:cNvPicPr>
            <p:nvPr/>
          </p:nvPicPr>
          <p:blipFill>
            <a:blip r:embed="rId3"/>
            <a:stretch>
              <a:fillRect/>
            </a:stretch>
          </p:blipFill>
          <p:spPr>
            <a:xfrm>
              <a:off x="480244" y="3218222"/>
              <a:ext cx="4356324" cy="457223"/>
            </a:xfrm>
            <a:prstGeom prst="rect">
              <a:avLst/>
            </a:prstGeom>
          </p:spPr>
        </p:pic>
      </p:grpSp>
      <p:pic>
        <p:nvPicPr>
          <p:cNvPr id="9" name="Picture 8"/>
          <p:cNvPicPr>
            <a:picLocks noChangeAspect="1"/>
          </p:cNvPicPr>
          <p:nvPr/>
        </p:nvPicPr>
        <p:blipFill>
          <a:blip r:embed="rId4"/>
          <a:stretch>
            <a:fillRect/>
          </a:stretch>
        </p:blipFill>
        <p:spPr>
          <a:xfrm>
            <a:off x="4418984" y="1197473"/>
            <a:ext cx="4356324" cy="1441524"/>
          </a:xfrm>
          <a:prstGeom prst="rect">
            <a:avLst/>
          </a:prstGeom>
          <a:effectLst>
            <a:outerShdw blurRad="50800" dist="38100" dir="16200000" rotWithShape="0">
              <a:prstClr val="black">
                <a:alpha val="40000"/>
              </a:prstClr>
            </a:outerShdw>
          </a:effectLst>
        </p:spPr>
      </p:pic>
      <p:pic>
        <p:nvPicPr>
          <p:cNvPr id="10" name="Picture 9"/>
          <p:cNvPicPr>
            <a:picLocks noChangeAspect="1"/>
          </p:cNvPicPr>
          <p:nvPr/>
        </p:nvPicPr>
        <p:blipFill>
          <a:blip r:embed="rId5"/>
          <a:stretch>
            <a:fillRect/>
          </a:stretch>
        </p:blipFill>
        <p:spPr>
          <a:xfrm>
            <a:off x="4418984" y="2714718"/>
            <a:ext cx="4356324" cy="1251014"/>
          </a:xfrm>
          <a:prstGeom prst="rect">
            <a:avLst/>
          </a:prstGeom>
          <a:effectLst>
            <a:outerShdw blurRad="50800" dist="38100" dir="5400000" algn="t" rotWithShape="0">
              <a:prstClr val="black">
                <a:alpha val="40000"/>
              </a:prstClr>
            </a:outerShdw>
          </a:effectLst>
        </p:spPr>
      </p:pic>
      <p:sp>
        <p:nvSpPr>
          <p:cNvPr id="14" name="Speech Bubble: Rectangle with Corners Rounded 7">
            <a:extLst>
              <a:ext uri="{FF2B5EF4-FFF2-40B4-BE49-F238E27FC236}">
                <a16:creationId xmlns:a16="http://schemas.microsoft.com/office/drawing/2014/main" id="{467A91CB-16B0-40C8-8857-A7F0D7DD1E50}"/>
              </a:ext>
            </a:extLst>
          </p:cNvPr>
          <p:cNvSpPr/>
          <p:nvPr/>
        </p:nvSpPr>
        <p:spPr>
          <a:xfrm>
            <a:off x="7726967" y="2468036"/>
            <a:ext cx="1353269" cy="643212"/>
          </a:xfrm>
          <a:prstGeom prst="wedgeRoundRectCallout">
            <a:avLst>
              <a:gd name="adj1" fmla="val -54843"/>
              <a:gd name="adj2" fmla="val 263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Passcode is visible!!!</a:t>
            </a:r>
          </a:p>
        </p:txBody>
      </p:sp>
      <p:pic>
        <p:nvPicPr>
          <p:cNvPr id="11" name="Picture 10"/>
          <p:cNvPicPr>
            <a:picLocks noChangeAspect="1"/>
          </p:cNvPicPr>
          <p:nvPr/>
        </p:nvPicPr>
        <p:blipFill>
          <a:blip r:embed="rId6"/>
          <a:stretch>
            <a:fillRect/>
          </a:stretch>
        </p:blipFill>
        <p:spPr>
          <a:xfrm>
            <a:off x="8535575" y="3218222"/>
            <a:ext cx="3549832" cy="1409772"/>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7"/>
          <a:stretch>
            <a:fillRect/>
          </a:stretch>
        </p:blipFill>
        <p:spPr>
          <a:xfrm>
            <a:off x="1262872" y="4097353"/>
            <a:ext cx="3156112" cy="2406774"/>
          </a:xfrm>
          <a:prstGeom prst="rect">
            <a:avLst/>
          </a:prstGeom>
        </p:spPr>
      </p:pic>
      <p:sp>
        <p:nvSpPr>
          <p:cNvPr id="21" name="Speech Bubble: Rectangle with Corners Rounded 7">
            <a:extLst>
              <a:ext uri="{FF2B5EF4-FFF2-40B4-BE49-F238E27FC236}">
                <a16:creationId xmlns:a16="http://schemas.microsoft.com/office/drawing/2014/main" id="{467A91CB-16B0-40C8-8857-A7F0D7DD1E50}"/>
              </a:ext>
            </a:extLst>
          </p:cNvPr>
          <p:cNvSpPr/>
          <p:nvPr/>
        </p:nvSpPr>
        <p:spPr>
          <a:xfrm>
            <a:off x="3456711" y="5845691"/>
            <a:ext cx="2531578" cy="643212"/>
          </a:xfrm>
          <a:prstGeom prst="wedgeRoundRectCallout">
            <a:avLst>
              <a:gd name="adj1" fmla="val -64144"/>
              <a:gd name="adj2" fmla="val 166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Critical if you want to inject into </a:t>
            </a:r>
            <a:r>
              <a:rPr lang="en-GB" dirty="0" err="1">
                <a:solidFill>
                  <a:schemeClr val="tx1"/>
                </a:solidFill>
              </a:rPr>
              <a:t>upperlayers</a:t>
            </a:r>
            <a:endParaRPr lang="en-GB" dirty="0">
              <a:solidFill>
                <a:schemeClr val="tx1"/>
              </a:solidFill>
            </a:endParaRPr>
          </a:p>
        </p:txBody>
      </p:sp>
    </p:spTree>
    <p:extLst>
      <p:ext uri="{BB962C8B-B14F-4D97-AF65-F5344CB8AC3E}">
        <p14:creationId xmlns:p14="http://schemas.microsoft.com/office/powerpoint/2010/main" val="427239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5889" y="81164"/>
            <a:ext cx="12040220" cy="6896454"/>
            <a:chOff x="75889" y="1168284"/>
            <a:chExt cx="12040220" cy="6896454"/>
          </a:xfrm>
        </p:grpSpPr>
        <p:pic>
          <p:nvPicPr>
            <p:cNvPr id="3" name="Picture 2"/>
            <p:cNvPicPr>
              <a:picLocks noChangeAspect="1"/>
            </p:cNvPicPr>
            <p:nvPr/>
          </p:nvPicPr>
          <p:blipFill>
            <a:blip r:embed="rId2"/>
            <a:stretch>
              <a:fillRect/>
            </a:stretch>
          </p:blipFill>
          <p:spPr>
            <a:xfrm>
              <a:off x="75890" y="1168284"/>
              <a:ext cx="12040219" cy="4521432"/>
            </a:xfrm>
            <a:prstGeom prst="rect">
              <a:avLst/>
            </a:prstGeom>
          </p:spPr>
        </p:pic>
        <p:pic>
          <p:nvPicPr>
            <p:cNvPr id="4" name="Picture 3"/>
            <p:cNvPicPr>
              <a:picLocks noChangeAspect="1"/>
            </p:cNvPicPr>
            <p:nvPr/>
          </p:nvPicPr>
          <p:blipFill>
            <a:blip r:embed="rId3"/>
            <a:stretch>
              <a:fillRect/>
            </a:stretch>
          </p:blipFill>
          <p:spPr>
            <a:xfrm>
              <a:off x="75889" y="5689716"/>
              <a:ext cx="12040219" cy="2375022"/>
            </a:xfrm>
            <a:prstGeom prst="rect">
              <a:avLst/>
            </a:prstGeom>
          </p:spPr>
        </p:pic>
      </p:grpSp>
      <p:sp>
        <p:nvSpPr>
          <p:cNvPr id="2" name="Title 1"/>
          <p:cNvSpPr>
            <a:spLocks noGrp="1"/>
          </p:cNvSpPr>
          <p:nvPr>
            <p:ph type="title"/>
          </p:nvPr>
        </p:nvSpPr>
        <p:spPr>
          <a:xfrm>
            <a:off x="7508240" y="-19473"/>
            <a:ext cx="4358650" cy="1143000"/>
          </a:xfrm>
        </p:spPr>
        <p:txBody>
          <a:bodyPr/>
          <a:lstStyle/>
          <a:p>
            <a:r>
              <a:rPr lang="en-GB" dirty="0">
                <a:solidFill>
                  <a:schemeClr val="tx1"/>
                </a:solidFill>
              </a:rPr>
              <a:t>Discovered NAS</a:t>
            </a:r>
            <a:endParaRPr lang="en-US" dirty="0">
              <a:solidFill>
                <a:schemeClr val="tx1"/>
              </a:solidFill>
            </a:endParaRPr>
          </a:p>
        </p:txBody>
      </p:sp>
      <p:sp>
        <p:nvSpPr>
          <p:cNvPr id="6" name="Rounded Rectangular Callout 5"/>
          <p:cNvSpPr/>
          <p:nvPr/>
        </p:nvSpPr>
        <p:spPr bwMode="auto">
          <a:xfrm>
            <a:off x="487680" y="4409440"/>
            <a:ext cx="1960880" cy="1971040"/>
          </a:xfrm>
          <a:prstGeom prst="wedgeRoundRectCallout">
            <a:avLst>
              <a:gd name="adj1" fmla="val 62353"/>
              <a:gd name="adj2" fmla="val 2830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Appear here if LLDP/CDP indicates it is a NAS (router/switch/</a:t>
            </a:r>
            <a:br>
              <a:rPr lang="en-GB" dirty="0">
                <a:latin typeface="Arial" charset="0"/>
                <a:ea typeface="ＭＳ Ｐゴシック" pitchFamily="34" charset="-128"/>
              </a:rPr>
            </a:br>
            <a:r>
              <a:rPr lang="en-GB" dirty="0" err="1">
                <a:latin typeface="Arial" charset="0"/>
                <a:ea typeface="ＭＳ Ｐゴシック" pitchFamily="34" charset="-128"/>
              </a:rPr>
              <a:t>contoroller</a:t>
            </a:r>
            <a:r>
              <a:rPr lang="en-GB" dirty="0">
                <a:latin typeface="Arial" charset="0"/>
                <a:ea typeface="ＭＳ Ｐゴシック" pitchFamily="34" charset="-128"/>
              </a:rPr>
              <a: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7" name="Rounded Rectangular Callout 6"/>
          <p:cNvSpPr/>
          <p:nvPr/>
        </p:nvSpPr>
        <p:spPr bwMode="auto">
          <a:xfrm>
            <a:off x="1757680" y="3108960"/>
            <a:ext cx="1838960" cy="1046480"/>
          </a:xfrm>
          <a:prstGeom prst="wedgeRoundRectCallout">
            <a:avLst>
              <a:gd name="adj1" fmla="val 51291"/>
              <a:gd name="adj2" fmla="val 15662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Must have a hostname to import!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8" name="Rounded Rectangular Callout 7"/>
          <p:cNvSpPr/>
          <p:nvPr/>
        </p:nvSpPr>
        <p:spPr bwMode="auto">
          <a:xfrm>
            <a:off x="5750560" y="2590800"/>
            <a:ext cx="2743200" cy="1264978"/>
          </a:xfrm>
          <a:prstGeom prst="wedgeRoundRectCallout">
            <a:avLst>
              <a:gd name="adj1" fmla="val -15106"/>
              <a:gd name="adj2" fmla="val 13491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Use interface that is used in requests (RADIUS/TACACS) request to ClearPass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9" name="Rounded Rectangular Callout 8"/>
          <p:cNvSpPr/>
          <p:nvPr/>
        </p:nvSpPr>
        <p:spPr bwMode="auto">
          <a:xfrm>
            <a:off x="9123690" y="3438255"/>
            <a:ext cx="2743200" cy="1264978"/>
          </a:xfrm>
          <a:prstGeom prst="wedgeRoundRectCallout">
            <a:avLst>
              <a:gd name="adj1" fmla="val 28227"/>
              <a:gd name="adj2" fmla="val 11483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NOTE </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On importing does not automatically setup the SNMP credentials </a:t>
            </a:r>
            <a:r>
              <a:rPr lang="en-GB" dirty="0">
                <a:latin typeface="Arial" charset="0"/>
                <a:ea typeface="ＭＳ Ｐゴシック" pitchFamily="34" charset="-128"/>
                <a:sym typeface="Wingdings" panose="05000000000000000000" pitchFamily="2" charset="2"/>
              </a:rPr>
              <a: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10760057" y="5529584"/>
            <a:ext cx="1356051" cy="675979"/>
          </a:xfrm>
          <a:prstGeom prst="wedgeRoundRectCallout">
            <a:avLst>
              <a:gd name="adj1" fmla="val -63892"/>
              <a:gd name="adj2" fmla="val 13359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Import into NAD table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383438575"/>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MPSK BYOD with Browser</a:t>
            </a:r>
            <a:br>
              <a:rPr lang="en-GB" b="1" dirty="0"/>
            </a:br>
            <a:r>
              <a:rPr lang="en-GB" b="1" dirty="0"/>
              <a:t>User Experience </a:t>
            </a:r>
            <a:endParaRPr lang="en-US" b="1" dirty="0"/>
          </a:p>
        </p:txBody>
      </p:sp>
      <p:sp>
        <p:nvSpPr>
          <p:cNvPr id="3" name="Subtitle 2"/>
          <p:cNvSpPr>
            <a:spLocks noGrp="1"/>
          </p:cNvSpPr>
          <p:nvPr>
            <p:ph type="subTitle" idx="1"/>
          </p:nvPr>
        </p:nvSpPr>
        <p:spPr/>
        <p:txBody>
          <a:bodyPr/>
          <a:lstStyle/>
          <a:p>
            <a:r>
              <a:rPr lang="en-GB" dirty="0">
                <a:solidFill>
                  <a:schemeClr val="bg1"/>
                </a:solidFill>
              </a:rPr>
              <a:t>Unique password per device</a:t>
            </a:r>
            <a:endParaRPr lang="en-US" dirty="0">
              <a:solidFill>
                <a:schemeClr val="bg1"/>
              </a:solidFill>
            </a:endParaRPr>
          </a:p>
        </p:txBody>
      </p:sp>
    </p:spTree>
    <p:extLst>
      <p:ext uri="{BB962C8B-B14F-4D97-AF65-F5344CB8AC3E}">
        <p14:creationId xmlns:p14="http://schemas.microsoft.com/office/powerpoint/2010/main" val="67663361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77313" y="1053778"/>
            <a:ext cx="5618687" cy="4222230"/>
          </a:xfrm>
          <a:prstGeom prst="rect">
            <a:avLst/>
          </a:prstGeom>
        </p:spPr>
      </p:pic>
      <p:sp>
        <p:nvSpPr>
          <p:cNvPr id="2" name="Title 1"/>
          <p:cNvSpPr>
            <a:spLocks noGrp="1"/>
          </p:cNvSpPr>
          <p:nvPr>
            <p:ph type="title"/>
          </p:nvPr>
        </p:nvSpPr>
        <p:spPr>
          <a:xfrm>
            <a:off x="838200" y="-4742"/>
            <a:ext cx="10515600" cy="1325563"/>
          </a:xfrm>
        </p:spPr>
        <p:txBody>
          <a:bodyPr/>
          <a:lstStyle/>
          <a:p>
            <a:r>
              <a:rPr lang="en-GB" b="1" dirty="0"/>
              <a:t>User Experience - 1</a:t>
            </a:r>
            <a:endParaRPr lang="en-US" b="1" dirty="0"/>
          </a:p>
        </p:txBody>
      </p:sp>
      <p:cxnSp>
        <p:nvCxnSpPr>
          <p:cNvPr id="8" name="Straight Arrow Connector 7"/>
          <p:cNvCxnSpPr/>
          <p:nvPr/>
        </p:nvCxnSpPr>
        <p:spPr>
          <a:xfrm flipH="1" flipV="1">
            <a:off x="9177004" y="5821719"/>
            <a:ext cx="557715" cy="12639"/>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ular Callout 11"/>
          <p:cNvSpPr/>
          <p:nvPr/>
        </p:nvSpPr>
        <p:spPr>
          <a:xfrm>
            <a:off x="809204" y="1691234"/>
            <a:ext cx="2192941" cy="1208719"/>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 User connects to the MPSK SSID using 1-to-Many passcode</a:t>
            </a:r>
            <a:endParaRPr lang="en-US" b="1" dirty="0"/>
          </a:p>
        </p:txBody>
      </p:sp>
      <p:pic>
        <p:nvPicPr>
          <p:cNvPr id="4" name="Picture 3"/>
          <p:cNvPicPr>
            <a:picLocks noChangeAspect="1"/>
          </p:cNvPicPr>
          <p:nvPr/>
        </p:nvPicPr>
        <p:blipFill>
          <a:blip r:embed="rId3"/>
          <a:stretch>
            <a:fillRect/>
          </a:stretch>
        </p:blipFill>
        <p:spPr>
          <a:xfrm>
            <a:off x="4787775" y="3133615"/>
            <a:ext cx="6725841" cy="3138726"/>
          </a:xfrm>
          <a:prstGeom prst="rect">
            <a:avLst/>
          </a:prstGeom>
        </p:spPr>
      </p:pic>
      <p:sp>
        <p:nvSpPr>
          <p:cNvPr id="13" name="Rounded Rectangular Callout 12"/>
          <p:cNvSpPr/>
          <p:nvPr/>
        </p:nvSpPr>
        <p:spPr>
          <a:xfrm>
            <a:off x="9320675" y="3795200"/>
            <a:ext cx="2192941" cy="873940"/>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 User login to CPG as an operator</a:t>
            </a:r>
            <a:endParaRPr lang="en-US" b="1" dirty="0"/>
          </a:p>
        </p:txBody>
      </p:sp>
      <p:sp>
        <p:nvSpPr>
          <p:cNvPr id="15" name="Rounded Rectangular Callout 14"/>
          <p:cNvSpPr/>
          <p:nvPr/>
        </p:nvSpPr>
        <p:spPr>
          <a:xfrm>
            <a:off x="5957754" y="2462983"/>
            <a:ext cx="2192941" cy="873940"/>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Login portal page appears</a:t>
            </a:r>
            <a:endParaRPr lang="en-US" b="1" dirty="0"/>
          </a:p>
        </p:txBody>
      </p:sp>
      <p:sp>
        <p:nvSpPr>
          <p:cNvPr id="16" name="Rounded Rectangular Callout 15"/>
          <p:cNvSpPr/>
          <p:nvPr/>
        </p:nvSpPr>
        <p:spPr>
          <a:xfrm>
            <a:off x="9571906" y="2153498"/>
            <a:ext cx="2192941" cy="873940"/>
          </a:xfrm>
          <a:prstGeom prst="wedgeRoundRectCallout">
            <a:avLst>
              <a:gd name="adj1" fmla="val 272"/>
              <a:gd name="adj2" fmla="val 1410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Could be a could authentication source Azure</a:t>
            </a:r>
            <a:endParaRPr lang="en-US" dirty="0"/>
          </a:p>
        </p:txBody>
      </p:sp>
    </p:spTree>
    <p:extLst>
      <p:ext uri="{BB962C8B-B14F-4D97-AF65-F5344CB8AC3E}">
        <p14:creationId xmlns:p14="http://schemas.microsoft.com/office/powerpoint/2010/main" val="360001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3066" y="2495777"/>
            <a:ext cx="6109014" cy="3657788"/>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GB" b="1" dirty="0"/>
              <a:t>User Experience - 2</a:t>
            </a:r>
            <a:endParaRPr lang="en-US" dirty="0"/>
          </a:p>
        </p:txBody>
      </p:sp>
      <p:sp>
        <p:nvSpPr>
          <p:cNvPr id="7" name="Rounded Rectangular Callout 6"/>
          <p:cNvSpPr/>
          <p:nvPr/>
        </p:nvSpPr>
        <p:spPr>
          <a:xfrm>
            <a:off x="4447770" y="3552280"/>
            <a:ext cx="1460205" cy="860227"/>
          </a:xfrm>
          <a:prstGeom prst="wedgeRoundRectCallout">
            <a:avLst>
              <a:gd name="adj1" fmla="val -113130"/>
              <a:gd name="adj2" fmla="val 6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Auto-populated from URL</a:t>
            </a:r>
            <a:endParaRPr lang="en-US" dirty="0"/>
          </a:p>
        </p:txBody>
      </p:sp>
      <p:sp>
        <p:nvSpPr>
          <p:cNvPr id="8" name="Rounded Rectangular Callout 7"/>
          <p:cNvSpPr/>
          <p:nvPr/>
        </p:nvSpPr>
        <p:spPr>
          <a:xfrm>
            <a:off x="3919686" y="2284325"/>
            <a:ext cx="1775638" cy="1087728"/>
          </a:xfrm>
          <a:prstGeom prst="wedgeRoundRectCallout">
            <a:avLst>
              <a:gd name="adj1" fmla="val -92802"/>
              <a:gd name="adj2" fmla="val 81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Auto-populated from Profile’s Device Name</a:t>
            </a:r>
            <a:endParaRPr lang="en-US" dirty="0"/>
          </a:p>
        </p:txBody>
      </p:sp>
      <p:cxnSp>
        <p:nvCxnSpPr>
          <p:cNvPr id="9" name="Straight Arrow Connector 8"/>
          <p:cNvCxnSpPr/>
          <p:nvPr/>
        </p:nvCxnSpPr>
        <p:spPr>
          <a:xfrm flipH="1" flipV="1">
            <a:off x="2589622" y="4154759"/>
            <a:ext cx="557715" cy="12639"/>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ounded Rectangular Callout 15"/>
          <p:cNvSpPr/>
          <p:nvPr/>
        </p:nvSpPr>
        <p:spPr>
          <a:xfrm>
            <a:off x="220460" y="4412507"/>
            <a:ext cx="1705514" cy="1159079"/>
          </a:xfrm>
          <a:prstGeom prst="wedgeRoundRectCallout">
            <a:avLst>
              <a:gd name="adj1" fmla="val 48182"/>
              <a:gd name="adj2" fmla="val -207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is displayed can be optimised</a:t>
            </a:r>
            <a:endParaRPr lang="en-US" dirty="0"/>
          </a:p>
        </p:txBody>
      </p:sp>
      <p:sp>
        <p:nvSpPr>
          <p:cNvPr id="17" name="Rounded Rectangular Callout 16"/>
          <p:cNvSpPr/>
          <p:nvPr/>
        </p:nvSpPr>
        <p:spPr>
          <a:xfrm>
            <a:off x="387129" y="1644248"/>
            <a:ext cx="2377602" cy="963956"/>
          </a:xfrm>
          <a:prstGeom prst="wedgeRoundRectCallout">
            <a:avLst>
              <a:gd name="adj1" fmla="val -21010"/>
              <a:gd name="adj2" fmla="val 37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User enrols the device</a:t>
            </a:r>
            <a:endParaRPr lang="en-US" b="1" dirty="0"/>
          </a:p>
        </p:txBody>
      </p:sp>
      <p:pic>
        <p:nvPicPr>
          <p:cNvPr id="18" name="Picture 17"/>
          <p:cNvPicPr>
            <a:picLocks noChangeAspect="1"/>
          </p:cNvPicPr>
          <p:nvPr/>
        </p:nvPicPr>
        <p:blipFill>
          <a:blip r:embed="rId3"/>
          <a:stretch>
            <a:fillRect/>
          </a:stretch>
        </p:blipFill>
        <p:spPr>
          <a:xfrm>
            <a:off x="7617933" y="1991729"/>
            <a:ext cx="4009217" cy="4351338"/>
          </a:xfrm>
          <a:prstGeom prst="rect">
            <a:avLst/>
          </a:prstGeom>
          <a:effectLst>
            <a:outerShdw blurRad="63500" sx="102000" sy="102000" algn="ctr" rotWithShape="0">
              <a:prstClr val="black">
                <a:alpha val="40000"/>
              </a:prstClr>
            </a:outerShdw>
          </a:effectLst>
        </p:spPr>
      </p:pic>
      <p:sp>
        <p:nvSpPr>
          <p:cNvPr id="19" name="Rounded Rectangular Callout 18"/>
          <p:cNvSpPr/>
          <p:nvPr/>
        </p:nvSpPr>
        <p:spPr>
          <a:xfrm>
            <a:off x="9689851" y="4006740"/>
            <a:ext cx="2192941" cy="873940"/>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Receipt shows the device’s unique login</a:t>
            </a:r>
            <a:endParaRPr lang="en-US" b="1" dirty="0"/>
          </a:p>
        </p:txBody>
      </p:sp>
      <p:sp>
        <p:nvSpPr>
          <p:cNvPr id="13" name="Rounded Rectangular Callout 12"/>
          <p:cNvSpPr/>
          <p:nvPr/>
        </p:nvSpPr>
        <p:spPr>
          <a:xfrm>
            <a:off x="4850477" y="5189609"/>
            <a:ext cx="2377602" cy="963956"/>
          </a:xfrm>
          <a:prstGeom prst="wedgeRoundRectCallout">
            <a:avLst>
              <a:gd name="adj1" fmla="val -59469"/>
              <a:gd name="adj2" fmla="val 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User accepts details – can this be auto-accepted?</a:t>
            </a:r>
            <a:endParaRPr lang="en-US" b="1" dirty="0"/>
          </a:p>
        </p:txBody>
      </p:sp>
    </p:spTree>
    <p:extLst>
      <p:ext uri="{BB962C8B-B14F-4D97-AF65-F5344CB8AC3E}">
        <p14:creationId xmlns:p14="http://schemas.microsoft.com/office/powerpoint/2010/main" val="125020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User Experience - 3</a:t>
            </a:r>
            <a:endParaRPr lang="en-US" b="1" dirty="0"/>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5335222" y="158582"/>
            <a:ext cx="4178515" cy="6540836"/>
          </a:xfrm>
          <a:prstGeom prst="rect">
            <a:avLst/>
          </a:prstGeom>
          <a:effectLst>
            <a:outerShdw blurRad="63500" sx="102000" sy="102000" algn="ctr" rotWithShape="0">
              <a:prstClr val="black">
                <a:alpha val="40000"/>
              </a:prstClr>
            </a:outerShdw>
          </a:effectLst>
        </p:spPr>
      </p:pic>
      <p:sp>
        <p:nvSpPr>
          <p:cNvPr id="11" name="Rounded Rectangular Callout 10"/>
          <p:cNvSpPr/>
          <p:nvPr/>
        </p:nvSpPr>
        <p:spPr>
          <a:xfrm>
            <a:off x="8417266" y="1303170"/>
            <a:ext cx="2192941" cy="1344839"/>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Receipt with password and instructions emailed to the user</a:t>
            </a:r>
            <a:endParaRPr lang="en-US" b="1" dirty="0"/>
          </a:p>
        </p:txBody>
      </p:sp>
    </p:spTree>
    <p:extLst>
      <p:ext uri="{BB962C8B-B14F-4D97-AF65-F5344CB8AC3E}">
        <p14:creationId xmlns:p14="http://schemas.microsoft.com/office/powerpoint/2010/main" val="415002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User Experience - 4</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38200" y="1834198"/>
            <a:ext cx="5583148" cy="4202369"/>
          </a:xfrm>
          <a:prstGeom prst="rect">
            <a:avLst/>
          </a:prstGeom>
        </p:spPr>
      </p:pic>
      <p:pic>
        <p:nvPicPr>
          <p:cNvPr id="6" name="Picture 5"/>
          <p:cNvPicPr>
            <a:picLocks noChangeAspect="1"/>
          </p:cNvPicPr>
          <p:nvPr/>
        </p:nvPicPr>
        <p:blipFill>
          <a:blip r:embed="rId3"/>
          <a:stretch>
            <a:fillRect/>
          </a:stretch>
        </p:blipFill>
        <p:spPr>
          <a:xfrm>
            <a:off x="7944632" y="1690688"/>
            <a:ext cx="2857647" cy="4540483"/>
          </a:xfrm>
          <a:prstGeom prst="rect">
            <a:avLst/>
          </a:prstGeom>
        </p:spPr>
      </p:pic>
      <p:sp>
        <p:nvSpPr>
          <p:cNvPr id="7" name="Rounded Rectangular Callout 6"/>
          <p:cNvSpPr/>
          <p:nvPr/>
        </p:nvSpPr>
        <p:spPr>
          <a:xfrm>
            <a:off x="1716183" y="1543683"/>
            <a:ext cx="2192941" cy="873940"/>
          </a:xfrm>
          <a:prstGeom prst="wedgeRoundRectCallout">
            <a:avLst>
              <a:gd name="adj1" fmla="val -22309"/>
              <a:gd name="adj2" fmla="val 38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User follows instructions on receipt</a:t>
            </a:r>
            <a:endParaRPr lang="en-US" b="1" dirty="0"/>
          </a:p>
        </p:txBody>
      </p:sp>
      <p:cxnSp>
        <p:nvCxnSpPr>
          <p:cNvPr id="8" name="Straight Arrow Connector 7"/>
          <p:cNvCxnSpPr/>
          <p:nvPr/>
        </p:nvCxnSpPr>
        <p:spPr>
          <a:xfrm flipV="1">
            <a:off x="4992414" y="2664824"/>
            <a:ext cx="3184935" cy="856142"/>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62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MPSK Configuration</a:t>
            </a:r>
            <a:endParaRPr lang="en-US" dirty="0"/>
          </a:p>
        </p:txBody>
      </p:sp>
      <p:sp>
        <p:nvSpPr>
          <p:cNvPr id="3" name="Subtitle 2"/>
          <p:cNvSpPr>
            <a:spLocks noGrp="1"/>
          </p:cNvSpPr>
          <p:nvPr>
            <p:ph type="subTitle"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7852969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Setup Service</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6061073" y="3400423"/>
            <a:ext cx="69854" cy="57153"/>
          </a:xfrm>
          <a:prstGeom prst="rect">
            <a:avLst/>
          </a:prstGeom>
        </p:spPr>
      </p:pic>
      <p:pic>
        <p:nvPicPr>
          <p:cNvPr id="4" name="Picture 3"/>
          <p:cNvPicPr>
            <a:picLocks noChangeAspect="1"/>
          </p:cNvPicPr>
          <p:nvPr/>
        </p:nvPicPr>
        <p:blipFill>
          <a:blip r:embed="rId3"/>
          <a:stretch>
            <a:fillRect/>
          </a:stretch>
        </p:blipFill>
        <p:spPr>
          <a:xfrm>
            <a:off x="1811546" y="1464754"/>
            <a:ext cx="7207620" cy="3670489"/>
          </a:xfrm>
          <a:prstGeom prst="rect">
            <a:avLst/>
          </a:prstGeom>
        </p:spPr>
      </p:pic>
      <p:sp>
        <p:nvSpPr>
          <p:cNvPr id="7" name="Rounded Rectangular Callout 6"/>
          <p:cNvSpPr/>
          <p:nvPr/>
        </p:nvSpPr>
        <p:spPr>
          <a:xfrm>
            <a:off x="8236017" y="3791583"/>
            <a:ext cx="3027680" cy="1343660"/>
          </a:xfrm>
          <a:prstGeom prst="wedgeRoundRectCallout">
            <a:avLst>
              <a:gd name="adj1" fmla="val -97550"/>
              <a:gd name="adj2" fmla="val 204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Use template</a:t>
            </a:r>
            <a:endParaRPr lang="en-US" dirty="0">
              <a:solidFill>
                <a:schemeClr val="tx1"/>
              </a:solidFill>
            </a:endParaRPr>
          </a:p>
        </p:txBody>
      </p:sp>
    </p:spTree>
    <p:extLst>
      <p:ext uri="{BB962C8B-B14F-4D97-AF65-F5344CB8AC3E}">
        <p14:creationId xmlns:p14="http://schemas.microsoft.com/office/powerpoint/2010/main" val="147369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Setup Email</a:t>
            </a:r>
            <a:endParaRPr lang="en-US" dirty="0"/>
          </a:p>
        </p:txBody>
      </p:sp>
      <p:sp>
        <p:nvSpPr>
          <p:cNvPr id="3" name="Content Placeholder 2"/>
          <p:cNvSpPr>
            <a:spLocks noGrp="1"/>
          </p:cNvSpPr>
          <p:nvPr>
            <p:ph idx="1"/>
          </p:nvPr>
        </p:nvSpPr>
        <p:spPr/>
        <p:txBody>
          <a:bodyPr/>
          <a:lstStyle/>
          <a:p>
            <a:r>
              <a:rPr lang="en-GB" dirty="0"/>
              <a:t>MPSK passwords are emailed to the user</a:t>
            </a:r>
            <a:endParaRPr lang="en-US" dirty="0"/>
          </a:p>
        </p:txBody>
      </p:sp>
      <p:pic>
        <p:nvPicPr>
          <p:cNvPr id="5" name="Picture 4"/>
          <p:cNvPicPr>
            <a:picLocks noChangeAspect="1"/>
          </p:cNvPicPr>
          <p:nvPr/>
        </p:nvPicPr>
        <p:blipFill>
          <a:blip r:embed="rId2"/>
          <a:stretch>
            <a:fillRect/>
          </a:stretch>
        </p:blipFill>
        <p:spPr>
          <a:xfrm>
            <a:off x="6061073" y="3400423"/>
            <a:ext cx="69854" cy="57153"/>
          </a:xfrm>
          <a:prstGeom prst="rect">
            <a:avLst/>
          </a:prstGeom>
        </p:spPr>
      </p:pic>
      <p:pic>
        <p:nvPicPr>
          <p:cNvPr id="6" name="Picture 5"/>
          <p:cNvPicPr>
            <a:picLocks noChangeAspect="1"/>
          </p:cNvPicPr>
          <p:nvPr/>
        </p:nvPicPr>
        <p:blipFill>
          <a:blip r:embed="rId3"/>
          <a:stretch>
            <a:fillRect/>
          </a:stretch>
        </p:blipFill>
        <p:spPr>
          <a:xfrm>
            <a:off x="802958" y="2384424"/>
            <a:ext cx="10586083" cy="2980055"/>
          </a:xfrm>
          <a:prstGeom prst="rect">
            <a:avLst/>
          </a:prstGeom>
          <a:effectLst>
            <a:outerShdw blurRad="63500" sx="102000" sy="102000" algn="ctr" rotWithShape="0">
              <a:prstClr val="black">
                <a:alpha val="40000"/>
              </a:prstClr>
            </a:outerShdw>
          </a:effectLst>
        </p:spPr>
      </p:pic>
      <p:sp>
        <p:nvSpPr>
          <p:cNvPr id="7" name="Rounded Rectangular Callout 6"/>
          <p:cNvSpPr/>
          <p:nvPr/>
        </p:nvSpPr>
        <p:spPr>
          <a:xfrm>
            <a:off x="5059680" y="5135243"/>
            <a:ext cx="3027680" cy="1343660"/>
          </a:xfrm>
          <a:prstGeom prst="wedgeRoundRectCallout">
            <a:avLst>
              <a:gd name="adj1" fmla="val -38283"/>
              <a:gd name="adj2" fmla="val 322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Test within the </a:t>
            </a:r>
            <a:r>
              <a:rPr lang="en-GB" dirty="0" err="1">
                <a:solidFill>
                  <a:schemeClr val="tx1"/>
                </a:solidFill>
              </a:rPr>
              <a:t>CPG</a:t>
            </a:r>
            <a:r>
              <a:rPr lang="en-GB" dirty="0" err="1">
                <a:solidFill>
                  <a:schemeClr val="tx1"/>
                </a:solidFill>
                <a:sym typeface="Wingdings" panose="05000000000000000000" pitchFamily="2" charset="2"/>
              </a:rPr>
              <a:t>Configuration</a:t>
            </a:r>
            <a:r>
              <a:rPr lang="en-GB" dirty="0">
                <a:solidFill>
                  <a:schemeClr val="tx1"/>
                </a:solidFill>
                <a:sym typeface="Wingdings" panose="05000000000000000000" pitchFamily="2" charset="2"/>
              </a:rPr>
              <a:t></a:t>
            </a:r>
            <a:br>
              <a:rPr lang="en-GB" dirty="0">
                <a:solidFill>
                  <a:schemeClr val="tx1"/>
                </a:solidFill>
                <a:sym typeface="Wingdings" panose="05000000000000000000" pitchFamily="2" charset="2"/>
              </a:rPr>
            </a:br>
            <a:r>
              <a:rPr lang="en-GB" dirty="0" err="1">
                <a:solidFill>
                  <a:schemeClr val="tx1"/>
                </a:solidFill>
                <a:sym typeface="Wingdings" panose="05000000000000000000" pitchFamily="2" charset="2"/>
              </a:rPr>
              <a:t>ReceiptEmail</a:t>
            </a:r>
            <a:r>
              <a:rPr lang="en-GB" dirty="0">
                <a:solidFill>
                  <a:schemeClr val="tx1"/>
                </a:solidFill>
                <a:sym typeface="Wingdings" panose="05000000000000000000" pitchFamily="2" charset="2"/>
              </a:rPr>
              <a:t> Receipt</a:t>
            </a:r>
          </a:p>
          <a:p>
            <a:pPr algn="ctr"/>
            <a:r>
              <a:rPr lang="en-GB" dirty="0">
                <a:solidFill>
                  <a:schemeClr val="tx1"/>
                </a:solidFill>
                <a:sym typeface="Wingdings" panose="05000000000000000000" pitchFamily="2" charset="2"/>
              </a:rPr>
              <a:t>Has better error messages</a:t>
            </a:r>
            <a:endParaRPr lang="en-US" dirty="0">
              <a:solidFill>
                <a:schemeClr val="tx1"/>
              </a:solidFill>
            </a:endParaRPr>
          </a:p>
        </p:txBody>
      </p:sp>
    </p:spTree>
    <p:extLst>
      <p:ext uri="{BB962C8B-B14F-4D97-AF65-F5344CB8AC3E}">
        <p14:creationId xmlns:p14="http://schemas.microsoft.com/office/powerpoint/2010/main" val="372887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5912662" y="201657"/>
            <a:ext cx="627933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defTabSz="914363"/>
            <a:r>
              <a:rPr lang="en-US" sz="3751" kern="0" dirty="0">
                <a:solidFill>
                  <a:srgbClr val="FFFFFF"/>
                </a:solidFill>
              </a:rPr>
              <a:t>Tune MPSK Service</a:t>
            </a:r>
            <a:endParaRPr lang="en-US" sz="3751" kern="0" dirty="0">
              <a:solidFill>
                <a:srgbClr val="F8981E"/>
              </a:solidFill>
            </a:endParaRPr>
          </a:p>
        </p:txBody>
      </p:sp>
      <p:sp>
        <p:nvSpPr>
          <p:cNvPr id="7" name="Content Placeholder 2">
            <a:extLst>
              <a:ext uri="{FF2B5EF4-FFF2-40B4-BE49-F238E27FC236}">
                <a16:creationId xmlns:a16="http://schemas.microsoft.com/office/drawing/2014/main" id="{9EF041D2-8921-4298-9457-D9F56C4ED30D}"/>
              </a:ext>
            </a:extLst>
          </p:cNvPr>
          <p:cNvSpPr txBox="1">
            <a:spLocks/>
          </p:cNvSpPr>
          <p:nvPr/>
        </p:nvSpPr>
        <p:spPr>
          <a:xfrm>
            <a:off x="855154" y="1368163"/>
            <a:ext cx="10515600" cy="4547543"/>
          </a:xfrm>
          <a:prstGeom prst="rect">
            <a:avLst/>
          </a:prstGeo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endParaRPr lang="en-GB" sz="2800" kern="0" dirty="0">
              <a:solidFill>
                <a:schemeClr val="bg1"/>
              </a:solidFill>
            </a:endParaRPr>
          </a:p>
        </p:txBody>
      </p:sp>
      <p:grpSp>
        <p:nvGrpSpPr>
          <p:cNvPr id="12" name="Group 11"/>
          <p:cNvGrpSpPr/>
          <p:nvPr/>
        </p:nvGrpSpPr>
        <p:grpSpPr>
          <a:xfrm>
            <a:off x="114424" y="211002"/>
            <a:ext cx="4861995" cy="5223143"/>
            <a:chOff x="3362184" y="1104780"/>
            <a:chExt cx="5467631" cy="5797848"/>
          </a:xfrm>
        </p:grpSpPr>
        <p:pic>
          <p:nvPicPr>
            <p:cNvPr id="3" name="Picture 2"/>
            <p:cNvPicPr>
              <a:picLocks noChangeAspect="1"/>
            </p:cNvPicPr>
            <p:nvPr/>
          </p:nvPicPr>
          <p:blipFill>
            <a:blip r:embed="rId3"/>
            <a:stretch>
              <a:fillRect/>
            </a:stretch>
          </p:blipFill>
          <p:spPr>
            <a:xfrm>
              <a:off x="3362184" y="1104780"/>
              <a:ext cx="5467631" cy="4648439"/>
            </a:xfrm>
            <a:prstGeom prst="rect">
              <a:avLst/>
            </a:prstGeom>
          </p:spPr>
        </p:pic>
        <p:pic>
          <p:nvPicPr>
            <p:cNvPr id="11" name="Picture 10"/>
            <p:cNvPicPr>
              <a:picLocks noChangeAspect="1"/>
            </p:cNvPicPr>
            <p:nvPr/>
          </p:nvPicPr>
          <p:blipFill>
            <a:blip r:embed="rId4"/>
            <a:stretch>
              <a:fillRect/>
            </a:stretch>
          </p:blipFill>
          <p:spPr>
            <a:xfrm>
              <a:off x="3362184" y="5753219"/>
              <a:ext cx="5467631" cy="1149409"/>
            </a:xfrm>
            <a:prstGeom prst="rect">
              <a:avLst/>
            </a:prstGeom>
          </p:spPr>
        </p:pic>
      </p:grpSp>
      <p:grpSp>
        <p:nvGrpSpPr>
          <p:cNvPr id="20" name="Group 19"/>
          <p:cNvGrpSpPr/>
          <p:nvPr/>
        </p:nvGrpSpPr>
        <p:grpSpPr>
          <a:xfrm>
            <a:off x="3000202" y="3092486"/>
            <a:ext cx="6661492" cy="3010055"/>
            <a:chOff x="4518427" y="3491515"/>
            <a:chExt cx="6661492" cy="3010055"/>
          </a:xfrm>
          <a:effectLst>
            <a:outerShdw blurRad="63500" sx="102000" sy="102000" algn="ctr" rotWithShape="0">
              <a:prstClr val="black">
                <a:alpha val="40000"/>
              </a:prstClr>
            </a:outerShdw>
          </a:effectLst>
        </p:grpSpPr>
        <p:pic>
          <p:nvPicPr>
            <p:cNvPr id="19" name="Picture 18"/>
            <p:cNvPicPr>
              <a:picLocks noChangeAspect="1"/>
            </p:cNvPicPr>
            <p:nvPr/>
          </p:nvPicPr>
          <p:blipFill>
            <a:blip r:embed="rId5"/>
            <a:stretch>
              <a:fillRect/>
            </a:stretch>
          </p:blipFill>
          <p:spPr>
            <a:xfrm>
              <a:off x="4518427" y="3491515"/>
              <a:ext cx="6661492" cy="3010055"/>
            </a:xfrm>
            <a:prstGeom prst="rect">
              <a:avLst/>
            </a:prstGeom>
          </p:spPr>
        </p:pic>
        <p:pic>
          <p:nvPicPr>
            <p:cNvPr id="17" name="Picture 16"/>
            <p:cNvPicPr>
              <a:picLocks noChangeAspect="1"/>
            </p:cNvPicPr>
            <p:nvPr/>
          </p:nvPicPr>
          <p:blipFill>
            <a:blip r:embed="rId6"/>
            <a:stretch>
              <a:fillRect/>
            </a:stretch>
          </p:blipFill>
          <p:spPr>
            <a:xfrm>
              <a:off x="6963302" y="4717128"/>
              <a:ext cx="4216617" cy="1784442"/>
            </a:xfrm>
            <a:prstGeom prst="rect">
              <a:avLst/>
            </a:prstGeom>
          </p:spPr>
        </p:pic>
      </p:grpSp>
      <p:sp>
        <p:nvSpPr>
          <p:cNvPr id="21" name="Rounded Rectangular Callout 20"/>
          <p:cNvSpPr/>
          <p:nvPr/>
        </p:nvSpPr>
        <p:spPr bwMode="auto">
          <a:xfrm>
            <a:off x="6279675" y="3634211"/>
            <a:ext cx="1198808" cy="666795"/>
          </a:xfrm>
          <a:prstGeom prst="wedgeRoundRectCallout">
            <a:avLst>
              <a:gd name="adj1" fmla="val -35744"/>
              <a:gd name="adj2" fmla="val 8209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Disabled/Expired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2" name="Rounded Rectangular Callout 21"/>
          <p:cNvSpPr/>
          <p:nvPr/>
        </p:nvSpPr>
        <p:spPr bwMode="auto">
          <a:xfrm>
            <a:off x="7685477" y="3656529"/>
            <a:ext cx="2279475" cy="675606"/>
          </a:xfrm>
          <a:prstGeom prst="wedgeRoundRectCallout">
            <a:avLst>
              <a:gd name="adj1" fmla="val -41475"/>
              <a:gd name="adj2" fmla="val 10142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Isolate with</a:t>
            </a:r>
            <a:r>
              <a:rPr kumimoji="0" lang="en-GB" b="0" i="0" u="none" strike="noStrike" cap="none" normalizeH="0" dirty="0">
                <a:ln>
                  <a:noFill/>
                </a:ln>
                <a:solidFill>
                  <a:schemeClr val="tx1"/>
                </a:solidFill>
                <a:effectLst/>
                <a:latin typeface="Arial" charset="0"/>
                <a:ea typeface="ＭＳ Ｐゴシック" pitchFamily="34" charset="-128"/>
              </a:rPr>
              <a:t> redir</a:t>
            </a:r>
            <a:r>
              <a:rPr lang="en-GB" dirty="0">
                <a:latin typeface="Arial" charset="0"/>
                <a:ea typeface="ＭＳ Ｐゴシック" pitchFamily="34" charset="-128"/>
              </a:rPr>
              <a:t>ect to unknown page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3" name="Rounded Rectangular Callout 22"/>
          <p:cNvSpPr/>
          <p:nvPr/>
        </p:nvSpPr>
        <p:spPr bwMode="auto">
          <a:xfrm>
            <a:off x="7685477" y="3656529"/>
            <a:ext cx="2279475" cy="675606"/>
          </a:xfrm>
          <a:prstGeom prst="wedgeRoundRectCallout">
            <a:avLst>
              <a:gd name="adj1" fmla="val -27600"/>
              <a:gd name="adj2" fmla="val 14111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Isolate with</a:t>
            </a:r>
            <a:r>
              <a:rPr kumimoji="0" lang="en-GB" b="0" i="0" u="none" strike="noStrike" cap="none" normalizeH="0" dirty="0">
                <a:ln>
                  <a:noFill/>
                </a:ln>
                <a:solidFill>
                  <a:schemeClr val="tx1"/>
                </a:solidFill>
                <a:effectLst/>
                <a:latin typeface="Arial" charset="0"/>
                <a:ea typeface="ＭＳ Ｐゴシック" pitchFamily="34" charset="-128"/>
              </a:rPr>
              <a:t> redir</a:t>
            </a:r>
            <a:r>
              <a:rPr lang="en-GB" dirty="0">
                <a:latin typeface="Arial" charset="0"/>
                <a:ea typeface="ＭＳ Ｐゴシック" pitchFamily="34" charset="-128"/>
              </a:rPr>
              <a:t>ect to unknown page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4" name="Rounded Rectangular Callout 23"/>
          <p:cNvSpPr/>
          <p:nvPr/>
        </p:nvSpPr>
        <p:spPr bwMode="auto">
          <a:xfrm>
            <a:off x="7685477" y="3656529"/>
            <a:ext cx="2279475" cy="675606"/>
          </a:xfrm>
          <a:prstGeom prst="wedgeRoundRectCallout">
            <a:avLst>
              <a:gd name="adj1" fmla="val -7996"/>
              <a:gd name="adj2" fmla="val 18283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Isolate with</a:t>
            </a:r>
            <a:r>
              <a:rPr kumimoji="0" lang="en-GB" b="0" i="0" u="none" strike="noStrike" cap="none" normalizeH="0" dirty="0">
                <a:ln>
                  <a:noFill/>
                </a:ln>
                <a:solidFill>
                  <a:schemeClr val="tx1"/>
                </a:solidFill>
                <a:effectLst/>
                <a:latin typeface="Arial" charset="0"/>
                <a:ea typeface="ＭＳ Ｐゴシック" pitchFamily="34" charset="-128"/>
              </a:rPr>
              <a:t> redir</a:t>
            </a:r>
            <a:r>
              <a:rPr lang="en-GB" dirty="0">
                <a:latin typeface="Arial" charset="0"/>
                <a:ea typeface="ＭＳ Ｐゴシック" pitchFamily="34" charset="-128"/>
              </a:rPr>
              <a:t>ect to unknown page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5" name="Rounded Rectangular Callout 24"/>
          <p:cNvSpPr/>
          <p:nvPr/>
        </p:nvSpPr>
        <p:spPr bwMode="auto">
          <a:xfrm>
            <a:off x="8833004" y="4361528"/>
            <a:ext cx="2248186" cy="914532"/>
          </a:xfrm>
          <a:prstGeom prst="wedgeRoundRectCallout">
            <a:avLst>
              <a:gd name="adj1" fmla="val -23976"/>
              <a:gd name="adj2" fmla="val 6315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Isolate +</a:t>
            </a:r>
            <a:r>
              <a:rPr kumimoji="0" lang="en-GB" b="0" i="0" u="none" strike="noStrike" cap="none" normalizeH="0" dirty="0">
                <a:ln>
                  <a:noFill/>
                </a:ln>
                <a:solidFill>
                  <a:schemeClr val="tx1"/>
                </a:solidFill>
                <a:effectLst/>
                <a:latin typeface="Arial" charset="0"/>
                <a:ea typeface="ＭＳ Ｐゴシック" pitchFamily="34" charset="-128"/>
              </a:rPr>
              <a:t> redir</a:t>
            </a:r>
            <a:r>
              <a:rPr lang="en-GB" dirty="0">
                <a:latin typeface="Arial" charset="0"/>
                <a:ea typeface="ＭＳ Ｐゴシック" pitchFamily="34" charset="-128"/>
              </a:rPr>
              <a:t>ect to unknown page &amp; email user</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6" name="Rounded Rectangular Callout 25"/>
          <p:cNvSpPr/>
          <p:nvPr/>
        </p:nvSpPr>
        <p:spPr bwMode="auto">
          <a:xfrm>
            <a:off x="9692201" y="5335693"/>
            <a:ext cx="2248186" cy="914532"/>
          </a:xfrm>
          <a:prstGeom prst="wedgeRoundRectCallout">
            <a:avLst>
              <a:gd name="adj1" fmla="val -55169"/>
              <a:gd name="adj2" fmla="val -1878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Isolate +</a:t>
            </a:r>
            <a:r>
              <a:rPr kumimoji="0" lang="en-GB" b="0" i="0" u="none" strike="noStrike" cap="none" normalizeH="0" dirty="0">
                <a:ln>
                  <a:noFill/>
                </a:ln>
                <a:solidFill>
                  <a:schemeClr val="tx1"/>
                </a:solidFill>
                <a:effectLst/>
                <a:latin typeface="Arial" charset="0"/>
                <a:ea typeface="ＭＳ Ｐゴシック" pitchFamily="34" charset="-128"/>
              </a:rPr>
              <a:t> redir</a:t>
            </a:r>
            <a:r>
              <a:rPr lang="en-GB" dirty="0">
                <a:latin typeface="Arial" charset="0"/>
                <a:ea typeface="ＭＳ Ｐゴシック" pitchFamily="34" charset="-128"/>
              </a:rPr>
              <a:t>ect to unknown page &amp; email operator</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grpSp>
        <p:nvGrpSpPr>
          <p:cNvPr id="15" name="Group 14"/>
          <p:cNvGrpSpPr/>
          <p:nvPr/>
        </p:nvGrpSpPr>
        <p:grpSpPr>
          <a:xfrm>
            <a:off x="6530718" y="990318"/>
            <a:ext cx="5454930" cy="2629035"/>
            <a:chOff x="3368535" y="2114482"/>
            <a:chExt cx="5454930" cy="2629035"/>
          </a:xfrm>
          <a:effectLst>
            <a:outerShdw blurRad="63500" sx="102000" sy="102000" algn="ctr" rotWithShape="0">
              <a:prstClr val="black">
                <a:alpha val="40000"/>
              </a:prstClr>
            </a:outerShdw>
          </a:effectLst>
        </p:grpSpPr>
        <p:pic>
          <p:nvPicPr>
            <p:cNvPr id="13" name="Picture 12"/>
            <p:cNvPicPr>
              <a:picLocks noChangeAspect="1"/>
            </p:cNvPicPr>
            <p:nvPr/>
          </p:nvPicPr>
          <p:blipFill>
            <a:blip r:embed="rId7"/>
            <a:stretch>
              <a:fillRect/>
            </a:stretch>
          </p:blipFill>
          <p:spPr>
            <a:xfrm>
              <a:off x="3368535" y="2114482"/>
              <a:ext cx="5454930" cy="2629035"/>
            </a:xfrm>
            <a:prstGeom prst="rect">
              <a:avLst/>
            </a:prstGeom>
          </p:spPr>
        </p:pic>
        <p:pic>
          <p:nvPicPr>
            <p:cNvPr id="14" name="Picture 13"/>
            <p:cNvPicPr>
              <a:picLocks noChangeAspect="1"/>
            </p:cNvPicPr>
            <p:nvPr/>
          </p:nvPicPr>
          <p:blipFill>
            <a:blip r:embed="rId8"/>
            <a:stretch>
              <a:fillRect/>
            </a:stretch>
          </p:blipFill>
          <p:spPr>
            <a:xfrm>
              <a:off x="7402524" y="3188950"/>
              <a:ext cx="920797" cy="1511378"/>
            </a:xfrm>
            <a:prstGeom prst="rect">
              <a:avLst/>
            </a:prstGeom>
          </p:spPr>
        </p:pic>
      </p:grpSp>
      <p:sp>
        <p:nvSpPr>
          <p:cNvPr id="27" name="Rounded Rectangular Callout 26"/>
          <p:cNvSpPr/>
          <p:nvPr/>
        </p:nvSpPr>
        <p:spPr bwMode="auto">
          <a:xfrm>
            <a:off x="5003848" y="6193390"/>
            <a:ext cx="1953842" cy="421062"/>
          </a:xfrm>
          <a:prstGeom prst="wedgeRoundRectCallout">
            <a:avLst>
              <a:gd name="adj1" fmla="val -16989"/>
              <a:gd name="adj2" fmla="val -736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User’s password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9875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699063" y="1085974"/>
            <a:ext cx="5086611" cy="1016052"/>
          </a:xfrm>
          <a:prstGeom prst="rect">
            <a:avLst/>
          </a:prstGeom>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0" y="201657"/>
            <a:ext cx="1219200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defTabSz="914363"/>
            <a:r>
              <a:rPr lang="en-US" sz="3751" kern="0" dirty="0">
                <a:solidFill>
                  <a:srgbClr val="FFFFFF"/>
                </a:solidFill>
              </a:rPr>
              <a:t>Location</a:t>
            </a:r>
            <a:endParaRPr lang="en-US" sz="3751" kern="0" dirty="0">
              <a:solidFill>
                <a:srgbClr val="F8981E"/>
              </a:solidFill>
            </a:endParaRPr>
          </a:p>
        </p:txBody>
      </p:sp>
      <p:sp>
        <p:nvSpPr>
          <p:cNvPr id="7" name="Content Placeholder 2">
            <a:extLst>
              <a:ext uri="{FF2B5EF4-FFF2-40B4-BE49-F238E27FC236}">
                <a16:creationId xmlns:a16="http://schemas.microsoft.com/office/drawing/2014/main" id="{9EF041D2-8921-4298-9457-D9F56C4ED30D}"/>
              </a:ext>
            </a:extLst>
          </p:cNvPr>
          <p:cNvSpPr txBox="1">
            <a:spLocks/>
          </p:cNvSpPr>
          <p:nvPr/>
        </p:nvSpPr>
        <p:spPr>
          <a:xfrm>
            <a:off x="855154" y="1368163"/>
            <a:ext cx="10515600" cy="4547543"/>
          </a:xfrm>
          <a:prstGeom prst="rect">
            <a:avLst/>
          </a:prstGeo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endParaRPr lang="en-GB" sz="2800" kern="0" dirty="0">
              <a:solidFill>
                <a:schemeClr val="bg1"/>
              </a:solidFill>
            </a:endParaRPr>
          </a:p>
        </p:txBody>
      </p:sp>
      <p:sp>
        <p:nvSpPr>
          <p:cNvPr id="27" name="Rounded Rectangular Callout 26"/>
          <p:cNvSpPr/>
          <p:nvPr/>
        </p:nvSpPr>
        <p:spPr bwMode="auto">
          <a:xfrm>
            <a:off x="8805826" y="154958"/>
            <a:ext cx="1665086" cy="689356"/>
          </a:xfrm>
          <a:prstGeom prst="wedgeRoundRectCallout">
            <a:avLst>
              <a:gd name="adj1" fmla="val 16911"/>
              <a:gd name="adj2" fmla="val 14074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Create LDAP search</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8" name="Picture 7"/>
          <p:cNvPicPr>
            <a:picLocks noChangeAspect="1"/>
          </p:cNvPicPr>
          <p:nvPr/>
        </p:nvPicPr>
        <p:blipFill>
          <a:blip r:embed="rId4"/>
          <a:stretch>
            <a:fillRect/>
          </a:stretch>
        </p:blipFill>
        <p:spPr>
          <a:xfrm>
            <a:off x="6600888" y="3430719"/>
            <a:ext cx="5092962" cy="1765391"/>
          </a:xfrm>
          <a:prstGeom prst="rect">
            <a:avLst/>
          </a:prstGeom>
        </p:spPr>
      </p:pic>
      <p:pic>
        <p:nvPicPr>
          <p:cNvPr id="16" name="Picture 15"/>
          <p:cNvPicPr>
            <a:picLocks noChangeAspect="1"/>
          </p:cNvPicPr>
          <p:nvPr/>
        </p:nvPicPr>
        <p:blipFill>
          <a:blip r:embed="rId5"/>
          <a:stretch>
            <a:fillRect/>
          </a:stretch>
        </p:blipFill>
        <p:spPr>
          <a:xfrm>
            <a:off x="6607239" y="5222226"/>
            <a:ext cx="5086611" cy="635033"/>
          </a:xfrm>
          <a:prstGeom prst="rect">
            <a:avLst/>
          </a:prstGeom>
        </p:spPr>
      </p:pic>
      <p:pic>
        <p:nvPicPr>
          <p:cNvPr id="18" name="Picture 17"/>
          <p:cNvPicPr>
            <a:picLocks noChangeAspect="1"/>
          </p:cNvPicPr>
          <p:nvPr/>
        </p:nvPicPr>
        <p:blipFill>
          <a:blip r:embed="rId6"/>
          <a:stretch>
            <a:fillRect/>
          </a:stretch>
        </p:blipFill>
        <p:spPr>
          <a:xfrm>
            <a:off x="6600888" y="5906428"/>
            <a:ext cx="5086611" cy="508026"/>
          </a:xfrm>
          <a:prstGeom prst="rect">
            <a:avLst/>
          </a:prstGeom>
        </p:spPr>
      </p:pic>
      <p:pic>
        <p:nvPicPr>
          <p:cNvPr id="28" name="Picture 27"/>
          <p:cNvPicPr>
            <a:picLocks noChangeAspect="1"/>
          </p:cNvPicPr>
          <p:nvPr/>
        </p:nvPicPr>
        <p:blipFill>
          <a:blip r:embed="rId7"/>
          <a:stretch>
            <a:fillRect/>
          </a:stretch>
        </p:blipFill>
        <p:spPr>
          <a:xfrm>
            <a:off x="449561" y="1279226"/>
            <a:ext cx="3427578" cy="4395365"/>
          </a:xfrm>
          <a:prstGeom prst="rect">
            <a:avLst/>
          </a:prstGeom>
        </p:spPr>
      </p:pic>
      <p:sp>
        <p:nvSpPr>
          <p:cNvPr id="22" name="Rounded Rectangular Callout 21"/>
          <p:cNvSpPr/>
          <p:nvPr/>
        </p:nvSpPr>
        <p:spPr bwMode="auto">
          <a:xfrm>
            <a:off x="4262503" y="3345599"/>
            <a:ext cx="1953020" cy="1055656"/>
          </a:xfrm>
          <a:prstGeom prst="wedgeRoundRectCallout">
            <a:avLst>
              <a:gd name="adj1" fmla="val -107149"/>
              <a:gd name="adj2" fmla="val -2272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AD’s user Stud1 room has a specific AP</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9" name="Rounded Rectangular Callout 28"/>
          <p:cNvSpPr/>
          <p:nvPr/>
        </p:nvSpPr>
        <p:spPr bwMode="auto">
          <a:xfrm>
            <a:off x="9059248" y="2248693"/>
            <a:ext cx="1953020" cy="1055656"/>
          </a:xfrm>
          <a:prstGeom prst="wedgeRoundRectCallout">
            <a:avLst>
              <a:gd name="adj1" fmla="val -34767"/>
              <a:gd name="adj2" fmla="val 11900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Search AD</a:t>
            </a:r>
            <a:r>
              <a:rPr kumimoji="0" lang="en-GB" b="0" i="0" u="none" strike="noStrike" cap="none" normalizeH="0" dirty="0">
                <a:ln>
                  <a:noFill/>
                </a:ln>
                <a:solidFill>
                  <a:schemeClr val="tx1"/>
                </a:solidFill>
                <a:effectLst/>
                <a:latin typeface="Arial" charset="0"/>
                <a:ea typeface="ＭＳ Ｐゴシック" pitchFamily="34" charset="-128"/>
              </a:rPr>
              <a:t> for user with this AP</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39125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8" y="1382607"/>
            <a:ext cx="10972802" cy="1143000"/>
          </a:xfrm>
        </p:spPr>
        <p:txBody>
          <a:bodyPr/>
          <a:lstStyle/>
          <a:p>
            <a:r>
              <a:rPr lang="en-GB" dirty="0"/>
              <a:t>Stakeholder Report</a:t>
            </a:r>
            <a:endParaRPr lang="en-US" dirty="0"/>
          </a:p>
        </p:txBody>
      </p:sp>
      <p:sp>
        <p:nvSpPr>
          <p:cNvPr id="3" name="TextBox 2">
            <a:extLst>
              <a:ext uri="{FF2B5EF4-FFF2-40B4-BE49-F238E27FC236}">
                <a16:creationId xmlns:a16="http://schemas.microsoft.com/office/drawing/2014/main" id="{90EBAACB-6E5D-435B-A48A-DD476CEC6758}"/>
              </a:ext>
            </a:extLst>
          </p:cNvPr>
          <p:cNvSpPr txBox="1"/>
          <p:nvPr/>
        </p:nvSpPr>
        <p:spPr>
          <a:xfrm>
            <a:off x="837242" y="2525607"/>
            <a:ext cx="8855398" cy="3354765"/>
          </a:xfrm>
          <a:prstGeom prst="rect">
            <a:avLst/>
          </a:prstGeom>
          <a:noFill/>
        </p:spPr>
        <p:txBody>
          <a:bodyPr wrap="square" rtlCol="0">
            <a:spAutoFit/>
          </a:bodyPr>
          <a:lstStyle/>
          <a:p>
            <a:r>
              <a:rPr lang="en-GB" sz="3200" b="1" dirty="0">
                <a:solidFill>
                  <a:schemeClr val="bg1"/>
                </a:solidFill>
              </a:rPr>
              <a:t>Two Reports</a:t>
            </a:r>
          </a:p>
          <a:p>
            <a:pPr marL="285750" indent="-285750">
              <a:buFont typeface="Arial" panose="020B0604020202020204" pitchFamily="34" charset="0"/>
              <a:buChar char="•"/>
            </a:pPr>
            <a:r>
              <a:rPr lang="en-GB" sz="2800" dirty="0">
                <a:solidFill>
                  <a:schemeClr val="bg1"/>
                </a:solidFill>
              </a:rPr>
              <a:t>Devices observed during report/poll period/schedule</a:t>
            </a:r>
          </a:p>
          <a:p>
            <a:pPr marL="742950" lvl="1" indent="-285750">
              <a:buFont typeface="Arial" panose="020B0604020202020204" pitchFamily="34" charset="0"/>
              <a:buChar char="•"/>
            </a:pPr>
            <a:r>
              <a:rPr lang="en-GB" sz="2400" dirty="0">
                <a:solidFill>
                  <a:schemeClr val="bg1"/>
                </a:solidFill>
              </a:rPr>
              <a:t>Authenticated or profiled</a:t>
            </a:r>
          </a:p>
          <a:p>
            <a:pPr marL="742950" lvl="1" indent="-285750">
              <a:buFont typeface="Arial" panose="020B0604020202020204" pitchFamily="34" charset="0"/>
              <a:buChar char="•"/>
            </a:pPr>
            <a:r>
              <a:rPr lang="en-GB" sz="2400" dirty="0">
                <a:solidFill>
                  <a:schemeClr val="bg1"/>
                </a:solidFill>
              </a:rPr>
              <a:t>All devices seen typically in the last month or week</a:t>
            </a:r>
          </a:p>
          <a:p>
            <a:pPr marL="285750" indent="-285750">
              <a:buFont typeface="Arial" panose="020B0604020202020204" pitchFamily="34" charset="0"/>
              <a:buChar char="•"/>
            </a:pPr>
            <a:r>
              <a:rPr lang="en-GB" sz="2800" dirty="0">
                <a:solidFill>
                  <a:schemeClr val="bg1"/>
                </a:solidFill>
              </a:rPr>
              <a:t>Devices not see during report/poll period/schedule</a:t>
            </a:r>
          </a:p>
          <a:p>
            <a:pPr marL="742950" lvl="1" indent="-285750">
              <a:buFont typeface="Arial" panose="020B0604020202020204" pitchFamily="34" charset="0"/>
              <a:buChar char="•"/>
            </a:pPr>
            <a:r>
              <a:rPr lang="en-GB" sz="2400" dirty="0">
                <a:solidFill>
                  <a:schemeClr val="bg1"/>
                </a:solidFill>
              </a:rPr>
              <a:t>Missing?</a:t>
            </a:r>
          </a:p>
          <a:p>
            <a:pPr marL="742950" lvl="1" indent="-285750">
              <a:buFont typeface="Arial" panose="020B0604020202020204" pitchFamily="34" charset="0"/>
              <a:buChar char="•"/>
            </a:pPr>
            <a:r>
              <a:rPr lang="en-GB" sz="2400" dirty="0">
                <a:solidFill>
                  <a:schemeClr val="bg1"/>
                </a:solidFill>
              </a:rPr>
              <a:t>All devices not seen typically in the last month or week</a:t>
            </a:r>
          </a:p>
          <a:p>
            <a:endParaRPr lang="en-GB" sz="2800" dirty="0">
              <a:solidFill>
                <a:schemeClr val="bg1"/>
              </a:solidFill>
            </a:endParaRPr>
          </a:p>
        </p:txBody>
      </p:sp>
    </p:spTree>
    <p:extLst>
      <p:ext uri="{BB962C8B-B14F-4D97-AF65-F5344CB8AC3E}">
        <p14:creationId xmlns:p14="http://schemas.microsoft.com/office/powerpoint/2010/main" val="2357711153"/>
      </p:ext>
    </p:extLst>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4116" y="1026154"/>
            <a:ext cx="6559887" cy="2756042"/>
          </a:xfrm>
          <a:prstGeom prst="rect">
            <a:avLst/>
          </a:prstGeom>
        </p:spPr>
      </p:pic>
      <p:pic>
        <p:nvPicPr>
          <p:cNvPr id="5" name="Picture 4"/>
          <p:cNvPicPr>
            <a:picLocks noChangeAspect="1"/>
          </p:cNvPicPr>
          <p:nvPr/>
        </p:nvPicPr>
        <p:blipFill>
          <a:blip r:embed="rId3"/>
          <a:stretch>
            <a:fillRect/>
          </a:stretch>
        </p:blipFill>
        <p:spPr>
          <a:xfrm>
            <a:off x="6194503" y="1714430"/>
            <a:ext cx="5670841" cy="1574881"/>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a:t>Device references the user’s password</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pic>
        <p:nvPicPr>
          <p:cNvPr id="10" name="Picture 9"/>
          <p:cNvPicPr>
            <a:picLocks noChangeAspect="1"/>
          </p:cNvPicPr>
          <p:nvPr/>
        </p:nvPicPr>
        <p:blipFill>
          <a:blip r:embed="rId4"/>
          <a:stretch>
            <a:fillRect/>
          </a:stretch>
        </p:blipFill>
        <p:spPr>
          <a:xfrm>
            <a:off x="5902396" y="3413124"/>
            <a:ext cx="139707" cy="31752"/>
          </a:xfrm>
          <a:prstGeom prst="rect">
            <a:avLst/>
          </a:prstGeom>
        </p:spPr>
      </p:pic>
      <p:pic>
        <p:nvPicPr>
          <p:cNvPr id="12" name="Picture 11"/>
          <p:cNvPicPr>
            <a:picLocks noChangeAspect="1"/>
          </p:cNvPicPr>
          <p:nvPr/>
        </p:nvPicPr>
        <p:blipFill>
          <a:blip r:embed="rId5"/>
          <a:stretch>
            <a:fillRect/>
          </a:stretch>
        </p:blipFill>
        <p:spPr>
          <a:xfrm>
            <a:off x="6054796" y="3565524"/>
            <a:ext cx="139707" cy="31752"/>
          </a:xfrm>
          <a:prstGeom prst="rect">
            <a:avLst/>
          </a:prstGeom>
        </p:spPr>
      </p:pic>
      <p:sp>
        <p:nvSpPr>
          <p:cNvPr id="11" name="Speech Bubble: Rectangle with Corners Rounded 7">
            <a:extLst>
              <a:ext uri="{FF2B5EF4-FFF2-40B4-BE49-F238E27FC236}">
                <a16:creationId xmlns:a16="http://schemas.microsoft.com/office/drawing/2014/main" id="{467A91CB-16B0-40C8-8857-A7F0D7DD1E50}"/>
              </a:ext>
            </a:extLst>
          </p:cNvPr>
          <p:cNvSpPr/>
          <p:nvPr/>
        </p:nvSpPr>
        <p:spPr>
          <a:xfrm>
            <a:off x="5577572" y="3448926"/>
            <a:ext cx="1623048" cy="921528"/>
          </a:xfrm>
          <a:prstGeom prst="wedgeRoundRectCallout">
            <a:avLst>
              <a:gd name="adj1" fmla="val 18441"/>
              <a:gd name="adj2" fmla="val -718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 profile information</a:t>
            </a:r>
          </a:p>
        </p:txBody>
      </p:sp>
      <p:sp>
        <p:nvSpPr>
          <p:cNvPr id="14" name="Speech Bubble: Rectangle with Corners Rounded 7">
            <a:extLst>
              <a:ext uri="{FF2B5EF4-FFF2-40B4-BE49-F238E27FC236}">
                <a16:creationId xmlns:a16="http://schemas.microsoft.com/office/drawing/2014/main" id="{467A91CB-16B0-40C8-8857-A7F0D7DD1E50}"/>
              </a:ext>
            </a:extLst>
          </p:cNvPr>
          <p:cNvSpPr/>
          <p:nvPr/>
        </p:nvSpPr>
        <p:spPr>
          <a:xfrm>
            <a:off x="5577572" y="3448926"/>
            <a:ext cx="1623048" cy="921528"/>
          </a:xfrm>
          <a:prstGeom prst="wedgeRoundRectCallout">
            <a:avLst>
              <a:gd name="adj1" fmla="val -69244"/>
              <a:gd name="adj2" fmla="val -270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Get users passcode for device</a:t>
            </a:r>
          </a:p>
        </p:txBody>
      </p:sp>
      <p:pic>
        <p:nvPicPr>
          <p:cNvPr id="6" name="Picture 5"/>
          <p:cNvPicPr>
            <a:picLocks noChangeAspect="1"/>
          </p:cNvPicPr>
          <p:nvPr/>
        </p:nvPicPr>
        <p:blipFill>
          <a:blip r:embed="rId6"/>
          <a:stretch>
            <a:fillRect/>
          </a:stretch>
        </p:blipFill>
        <p:spPr>
          <a:xfrm>
            <a:off x="708047" y="4126600"/>
            <a:ext cx="4521432" cy="1847945"/>
          </a:xfrm>
          <a:prstGeom prst="rect">
            <a:avLst/>
          </a:prstGeom>
        </p:spPr>
      </p:pic>
      <p:sp>
        <p:nvSpPr>
          <p:cNvPr id="13" name="Speech Bubble: Rectangle with Corners Rounded 7">
            <a:extLst>
              <a:ext uri="{FF2B5EF4-FFF2-40B4-BE49-F238E27FC236}">
                <a16:creationId xmlns:a16="http://schemas.microsoft.com/office/drawing/2014/main" id="{467A91CB-16B0-40C8-8857-A7F0D7DD1E50}"/>
              </a:ext>
            </a:extLst>
          </p:cNvPr>
          <p:cNvSpPr/>
          <p:nvPr/>
        </p:nvSpPr>
        <p:spPr>
          <a:xfrm>
            <a:off x="5577572" y="4939781"/>
            <a:ext cx="3046001" cy="1231515"/>
          </a:xfrm>
          <a:prstGeom prst="wedgeRoundRectCallout">
            <a:avLst>
              <a:gd name="adj1" fmla="val -62698"/>
              <a:gd name="adj2" fmla="val 203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WARNING: You have to export the create MPSK pass-code profile and edit and re-import!</a:t>
            </a:r>
          </a:p>
        </p:txBody>
      </p:sp>
    </p:spTree>
    <p:extLst>
      <p:ext uri="{BB962C8B-B14F-4D97-AF65-F5344CB8AC3E}">
        <p14:creationId xmlns:p14="http://schemas.microsoft.com/office/powerpoint/2010/main" val="119603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3332" y="1239218"/>
            <a:ext cx="5562886" cy="4203916"/>
          </a:xfrm>
          <a:prstGeom prst="rect">
            <a:avLst/>
          </a:prstGeom>
        </p:spPr>
      </p:pic>
      <p:pic>
        <p:nvPicPr>
          <p:cNvPr id="5" name="Picture 4"/>
          <p:cNvPicPr>
            <a:picLocks noChangeAspect="1"/>
          </p:cNvPicPr>
          <p:nvPr/>
        </p:nvPicPr>
        <p:blipFill>
          <a:blip r:embed="rId4"/>
          <a:stretch>
            <a:fillRect/>
          </a:stretch>
        </p:blipFill>
        <p:spPr>
          <a:xfrm>
            <a:off x="6096000" y="2019511"/>
            <a:ext cx="5543835" cy="1746340"/>
          </a:xfrm>
          <a:prstGeom prst="rect">
            <a:avLst/>
          </a:prstGeom>
          <a:effectLst>
            <a:outerShdw blurRad="63500" sx="102000" sy="102000" algn="ctr" rotWithShape="0">
              <a:prstClr val="black">
                <a:alpha val="40000"/>
              </a:prstClr>
            </a:outerShdw>
          </a:effectLst>
        </p:spPr>
      </p:pic>
      <p:sp>
        <p:nvSpPr>
          <p:cNvPr id="2" name="Title 3">
            <a:extLst>
              <a:ext uri="{FF2B5EF4-FFF2-40B4-BE49-F238E27FC236}">
                <a16:creationId xmlns:a16="http://schemas.microsoft.com/office/drawing/2014/main" id="{2F59B9F8-9460-0E40-B256-6646327F29DA}"/>
              </a:ext>
            </a:extLst>
          </p:cNvPr>
          <p:cNvSpPr txBox="1">
            <a:spLocks/>
          </p:cNvSpPr>
          <p:nvPr/>
        </p:nvSpPr>
        <p:spPr>
          <a:xfrm>
            <a:off x="0" y="201657"/>
            <a:ext cx="1219200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defTabSz="914363"/>
            <a:r>
              <a:rPr lang="en-US" sz="3751" kern="0" dirty="0">
                <a:solidFill>
                  <a:srgbClr val="FFFFFF"/>
                </a:solidFill>
              </a:rPr>
              <a:t>MPSK Enrolment Service</a:t>
            </a:r>
            <a:endParaRPr lang="en-US" sz="3751" kern="0" dirty="0">
              <a:solidFill>
                <a:srgbClr val="F8981E"/>
              </a:solidFill>
            </a:endParaRPr>
          </a:p>
        </p:txBody>
      </p:sp>
      <p:sp>
        <p:nvSpPr>
          <p:cNvPr id="7" name="Content Placeholder 2">
            <a:extLst>
              <a:ext uri="{FF2B5EF4-FFF2-40B4-BE49-F238E27FC236}">
                <a16:creationId xmlns:a16="http://schemas.microsoft.com/office/drawing/2014/main" id="{9EF041D2-8921-4298-9457-D9F56C4ED30D}"/>
              </a:ext>
            </a:extLst>
          </p:cNvPr>
          <p:cNvSpPr txBox="1">
            <a:spLocks/>
          </p:cNvSpPr>
          <p:nvPr/>
        </p:nvSpPr>
        <p:spPr>
          <a:xfrm>
            <a:off x="855154" y="1368163"/>
            <a:ext cx="10515600" cy="4547543"/>
          </a:xfrm>
          <a:prstGeom prst="rect">
            <a:avLst/>
          </a:prstGeo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endParaRPr lang="en-GB" sz="2800" kern="0" dirty="0">
              <a:solidFill>
                <a:schemeClr val="bg1"/>
              </a:solidFill>
            </a:endParaRPr>
          </a:p>
        </p:txBody>
      </p:sp>
      <p:sp>
        <p:nvSpPr>
          <p:cNvPr id="22" name="Rounded Rectangular Callout 21"/>
          <p:cNvSpPr/>
          <p:nvPr/>
        </p:nvSpPr>
        <p:spPr bwMode="auto">
          <a:xfrm>
            <a:off x="9562403" y="4552835"/>
            <a:ext cx="2390173" cy="675606"/>
          </a:xfrm>
          <a:prstGeom prst="wedgeRoundRectCallout">
            <a:avLst>
              <a:gd name="adj1" fmla="val 17339"/>
              <a:gd name="adj2" fmla="val -18554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Make known in Endpoint</a:t>
            </a:r>
            <a:r>
              <a:rPr kumimoji="0" lang="en-GB" b="0" i="0" u="none" strike="noStrike" cap="none" normalizeH="0" dirty="0">
                <a:ln>
                  <a:noFill/>
                </a:ln>
                <a:solidFill>
                  <a:schemeClr val="tx1"/>
                </a:solidFill>
                <a:effectLst/>
                <a:latin typeface="Arial" charset="0"/>
                <a:ea typeface="ＭＳ Ｐゴシック" pitchFamily="34" charset="-128"/>
              </a:rPr>
              <a:t> Repository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7" name="Rounded Rectangular Callout 26"/>
          <p:cNvSpPr/>
          <p:nvPr/>
        </p:nvSpPr>
        <p:spPr bwMode="auto">
          <a:xfrm>
            <a:off x="7417039" y="4419716"/>
            <a:ext cx="1953842" cy="421062"/>
          </a:xfrm>
          <a:prstGeom prst="wedgeRoundRectCallout">
            <a:avLst>
              <a:gd name="adj1" fmla="val 60073"/>
              <a:gd name="adj2" fmla="val -21247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Force</a:t>
            </a:r>
            <a:r>
              <a:rPr kumimoji="0" lang="en-GB" b="0" i="0" u="none" strike="noStrike" cap="none" normalizeH="0" dirty="0">
                <a:ln>
                  <a:noFill/>
                </a:ln>
                <a:solidFill>
                  <a:schemeClr val="tx1"/>
                </a:solidFill>
                <a:effectLst/>
                <a:latin typeface="Arial" charset="0"/>
                <a:ea typeface="ＭＳ Ｐゴシック" pitchFamily="34" charset="-128"/>
              </a:rPr>
              <a:t> reconnect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8649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F1DBD6-750C-4DB8-8A86-B56F5E1F07C6}"/>
              </a:ext>
            </a:extLst>
          </p:cNvPr>
          <p:cNvPicPr>
            <a:picLocks noChangeAspect="1"/>
          </p:cNvPicPr>
          <p:nvPr/>
        </p:nvPicPr>
        <p:blipFill>
          <a:blip r:embed="rId2"/>
          <a:stretch>
            <a:fillRect/>
          </a:stretch>
        </p:blipFill>
        <p:spPr>
          <a:xfrm>
            <a:off x="3633469" y="260688"/>
            <a:ext cx="7869921" cy="6385432"/>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78C1D62F-BA44-4E11-9F15-BFE30592BF92}"/>
              </a:ext>
            </a:extLst>
          </p:cNvPr>
          <p:cNvSpPr>
            <a:spLocks noGrp="1"/>
          </p:cNvSpPr>
          <p:nvPr>
            <p:ph type="title"/>
          </p:nvPr>
        </p:nvSpPr>
        <p:spPr/>
        <p:txBody>
          <a:bodyPr/>
          <a:lstStyle/>
          <a:p>
            <a:r>
              <a:rPr lang="en-GB" dirty="0"/>
              <a:t>MPSK</a:t>
            </a:r>
            <a:br>
              <a:rPr lang="en-GB" dirty="0"/>
            </a:br>
            <a:r>
              <a:rPr lang="en-GB" dirty="0"/>
              <a:t>Config - 1</a:t>
            </a:r>
          </a:p>
        </p:txBody>
      </p:sp>
      <p:sp>
        <p:nvSpPr>
          <p:cNvPr id="8" name="Speech Bubble: Rectangle with Corners Rounded 7">
            <a:extLst>
              <a:ext uri="{FF2B5EF4-FFF2-40B4-BE49-F238E27FC236}">
                <a16:creationId xmlns:a16="http://schemas.microsoft.com/office/drawing/2014/main" id="{5959EE6D-9776-4BC4-A746-11CD9FE130E6}"/>
              </a:ext>
            </a:extLst>
          </p:cNvPr>
          <p:cNvSpPr/>
          <p:nvPr/>
        </p:nvSpPr>
        <p:spPr>
          <a:xfrm>
            <a:off x="9895840" y="2699876"/>
            <a:ext cx="1361440" cy="1337162"/>
          </a:xfrm>
          <a:prstGeom prst="wedgeRoundRectCallout">
            <a:avLst>
              <a:gd name="adj1" fmla="val 2378"/>
              <a:gd name="adj2" fmla="val 465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Changes applied to all these forms</a:t>
            </a:r>
          </a:p>
        </p:txBody>
      </p:sp>
      <p:pic>
        <p:nvPicPr>
          <p:cNvPr id="10" name="Picture 9">
            <a:extLst>
              <a:ext uri="{FF2B5EF4-FFF2-40B4-BE49-F238E27FC236}">
                <a16:creationId xmlns:a16="http://schemas.microsoft.com/office/drawing/2014/main" id="{758A3105-0A1D-4159-A171-437E083E6188}"/>
              </a:ext>
            </a:extLst>
          </p:cNvPr>
          <p:cNvPicPr>
            <a:picLocks noChangeAspect="1"/>
          </p:cNvPicPr>
          <p:nvPr/>
        </p:nvPicPr>
        <p:blipFill>
          <a:blip r:embed="rId3"/>
          <a:stretch>
            <a:fillRect/>
          </a:stretch>
        </p:blipFill>
        <p:spPr>
          <a:xfrm>
            <a:off x="269505" y="3429001"/>
            <a:ext cx="5039005" cy="3266210"/>
          </a:xfrm>
          <a:prstGeom prst="rect">
            <a:avLst/>
          </a:prstGeom>
          <a:effectLst>
            <a:outerShdw blurRad="63500" sx="102000" sy="102000" algn="ctr" rotWithShape="0">
              <a:prstClr val="black">
                <a:alpha val="40000"/>
              </a:prstClr>
            </a:outerShdw>
          </a:effectLst>
        </p:spPr>
      </p:pic>
      <p:sp>
        <p:nvSpPr>
          <p:cNvPr id="9" name="Speech Bubble: Rectangle with Corners Rounded 8">
            <a:extLst>
              <a:ext uri="{FF2B5EF4-FFF2-40B4-BE49-F238E27FC236}">
                <a16:creationId xmlns:a16="http://schemas.microsoft.com/office/drawing/2014/main" id="{ED64E54D-D762-4845-81E9-E26A16C5CAD4}"/>
              </a:ext>
            </a:extLst>
          </p:cNvPr>
          <p:cNvSpPr/>
          <p:nvPr/>
        </p:nvSpPr>
        <p:spPr>
          <a:xfrm>
            <a:off x="4752975" y="5651500"/>
            <a:ext cx="1866900" cy="800100"/>
          </a:xfrm>
          <a:prstGeom prst="wedgeRoundRectCallout">
            <a:avLst>
              <a:gd name="adj1" fmla="val 73671"/>
              <a:gd name="adj2" fmla="val -410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Password complexity </a:t>
            </a:r>
          </a:p>
        </p:txBody>
      </p:sp>
      <p:sp>
        <p:nvSpPr>
          <p:cNvPr id="11" name="Speech Bubble: Rectangle with Corners Rounded 10">
            <a:extLst>
              <a:ext uri="{FF2B5EF4-FFF2-40B4-BE49-F238E27FC236}">
                <a16:creationId xmlns:a16="http://schemas.microsoft.com/office/drawing/2014/main" id="{B38D90DB-CE02-40FD-859B-9367B4E7655A}"/>
              </a:ext>
            </a:extLst>
          </p:cNvPr>
          <p:cNvSpPr/>
          <p:nvPr/>
        </p:nvSpPr>
        <p:spPr>
          <a:xfrm>
            <a:off x="5686425" y="1775763"/>
            <a:ext cx="1866900" cy="1341599"/>
          </a:xfrm>
          <a:prstGeom prst="wedgeRoundRectCallout">
            <a:avLst>
              <a:gd name="adj1" fmla="val -192009"/>
              <a:gd name="adj2" fmla="val 1637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Button on Create Device for MPSK.</a:t>
            </a:r>
          </a:p>
          <a:p>
            <a:pPr algn="ctr"/>
            <a:r>
              <a:rPr lang="en-GB" dirty="0" err="1"/>
              <a:t>mspk_enable</a:t>
            </a:r>
            <a:r>
              <a:rPr lang="en-GB" dirty="0"/>
              <a:t>  field checkbox </a:t>
            </a:r>
          </a:p>
        </p:txBody>
      </p:sp>
      <p:sp>
        <p:nvSpPr>
          <p:cNvPr id="12" name="Speech Bubble: Rectangle with Corners Rounded 11">
            <a:extLst>
              <a:ext uri="{FF2B5EF4-FFF2-40B4-BE49-F238E27FC236}">
                <a16:creationId xmlns:a16="http://schemas.microsoft.com/office/drawing/2014/main" id="{434C5FF6-CFC0-4BA1-9107-0EC147BCDE2D}"/>
              </a:ext>
            </a:extLst>
          </p:cNvPr>
          <p:cNvSpPr/>
          <p:nvPr/>
        </p:nvSpPr>
        <p:spPr>
          <a:xfrm>
            <a:off x="4719320" y="3636974"/>
            <a:ext cx="2727052" cy="1392226"/>
          </a:xfrm>
          <a:prstGeom prst="wedgeRoundRectCallout">
            <a:avLst>
              <a:gd name="adj1" fmla="val -54351"/>
              <a:gd name="adj2" fmla="val 314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Customize the fields in the “Create New Device” form – suggest copying and edit the copy</a:t>
            </a:r>
          </a:p>
        </p:txBody>
      </p:sp>
      <p:sp>
        <p:nvSpPr>
          <p:cNvPr id="13" name="Speech Bubble: Rectangle with Corners Rounded 10">
            <a:extLst>
              <a:ext uri="{FF2B5EF4-FFF2-40B4-BE49-F238E27FC236}">
                <a16:creationId xmlns:a16="http://schemas.microsoft.com/office/drawing/2014/main" id="{B38D90DB-CE02-40FD-859B-9367B4E7655A}"/>
              </a:ext>
            </a:extLst>
          </p:cNvPr>
          <p:cNvSpPr/>
          <p:nvPr/>
        </p:nvSpPr>
        <p:spPr>
          <a:xfrm>
            <a:off x="10170160" y="791871"/>
            <a:ext cx="1866900" cy="1428816"/>
          </a:xfrm>
          <a:prstGeom prst="wedgeRoundRectCallout">
            <a:avLst>
              <a:gd name="adj1" fmla="val -68470"/>
              <a:gd name="adj2" fmla="val -198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Always generates MPSK.</a:t>
            </a:r>
          </a:p>
          <a:p>
            <a:pPr algn="ctr"/>
            <a:r>
              <a:rPr lang="en-GB" dirty="0" err="1">
                <a:solidFill>
                  <a:schemeClr val="tx1"/>
                </a:solidFill>
              </a:rPr>
              <a:t>mpsk_enable</a:t>
            </a:r>
            <a:r>
              <a:rPr lang="en-GB" dirty="0">
                <a:solidFill>
                  <a:schemeClr val="tx1"/>
                </a:solidFill>
              </a:rPr>
              <a:t> field hidden</a:t>
            </a:r>
          </a:p>
        </p:txBody>
      </p:sp>
      <p:sp>
        <p:nvSpPr>
          <p:cNvPr id="14" name="Speech Bubble: Rectangle with Corners Rounded 8">
            <a:extLst>
              <a:ext uri="{FF2B5EF4-FFF2-40B4-BE49-F238E27FC236}">
                <a16:creationId xmlns:a16="http://schemas.microsoft.com/office/drawing/2014/main" id="{ED64E54D-D762-4845-81E9-E26A16C5CAD4}"/>
              </a:ext>
            </a:extLst>
          </p:cNvPr>
          <p:cNvSpPr/>
          <p:nvPr/>
        </p:nvSpPr>
        <p:spPr>
          <a:xfrm>
            <a:off x="9988550" y="6036732"/>
            <a:ext cx="1365250" cy="338667"/>
          </a:xfrm>
          <a:prstGeom prst="wedgeRoundRectCallout">
            <a:avLst>
              <a:gd name="adj1" fmla="val -73721"/>
              <a:gd name="adj2" fmla="val -328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Not used!!!</a:t>
            </a:r>
          </a:p>
        </p:txBody>
      </p:sp>
      <p:sp>
        <p:nvSpPr>
          <p:cNvPr id="15" name="Speech Bubble: Rectangle with Corners Rounded 10">
            <a:extLst>
              <a:ext uri="{FF2B5EF4-FFF2-40B4-BE49-F238E27FC236}">
                <a16:creationId xmlns:a16="http://schemas.microsoft.com/office/drawing/2014/main" id="{B38D90DB-CE02-40FD-859B-9367B4E7655A}"/>
              </a:ext>
            </a:extLst>
          </p:cNvPr>
          <p:cNvSpPr/>
          <p:nvPr/>
        </p:nvSpPr>
        <p:spPr>
          <a:xfrm>
            <a:off x="5686425" y="1775763"/>
            <a:ext cx="1866900" cy="1341599"/>
          </a:xfrm>
          <a:prstGeom prst="wedgeRoundRectCallout">
            <a:avLst>
              <a:gd name="adj1" fmla="val 60254"/>
              <a:gd name="adj2" fmla="val -807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Button on Create Device for MPSK.</a:t>
            </a:r>
          </a:p>
          <a:p>
            <a:pPr algn="ctr"/>
            <a:r>
              <a:rPr lang="en-GB" dirty="0" err="1">
                <a:solidFill>
                  <a:schemeClr val="tx1"/>
                </a:solidFill>
              </a:rPr>
              <a:t>mspk_enable</a:t>
            </a:r>
            <a:r>
              <a:rPr lang="en-GB" dirty="0">
                <a:solidFill>
                  <a:schemeClr val="tx1"/>
                </a:solidFill>
              </a:rPr>
              <a:t>  field checkbox </a:t>
            </a:r>
          </a:p>
        </p:txBody>
      </p:sp>
    </p:spTree>
    <p:extLst>
      <p:ext uri="{BB962C8B-B14F-4D97-AF65-F5344CB8AC3E}">
        <p14:creationId xmlns:p14="http://schemas.microsoft.com/office/powerpoint/2010/main" val="37644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a:t>Specify the SSID to be used by the receipt - 1</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pic>
        <p:nvPicPr>
          <p:cNvPr id="6" name="Picture 5">
            <a:extLst>
              <a:ext uri="{FF2B5EF4-FFF2-40B4-BE49-F238E27FC236}">
                <a16:creationId xmlns:a16="http://schemas.microsoft.com/office/drawing/2014/main" id="{8173840E-65E3-4246-B312-B2636A37A5D4}"/>
              </a:ext>
            </a:extLst>
          </p:cNvPr>
          <p:cNvPicPr>
            <a:picLocks noChangeAspect="1"/>
          </p:cNvPicPr>
          <p:nvPr/>
        </p:nvPicPr>
        <p:blipFill>
          <a:blip r:embed="rId2"/>
          <a:stretch>
            <a:fillRect/>
          </a:stretch>
        </p:blipFill>
        <p:spPr>
          <a:xfrm>
            <a:off x="405432" y="1219565"/>
            <a:ext cx="7724194" cy="5047886"/>
          </a:xfrm>
          <a:prstGeom prst="rect">
            <a:avLst/>
          </a:prstGeom>
          <a:effectLst>
            <a:outerShdw blurRad="63500" sx="102000" sy="102000" algn="ctr" rotWithShape="0">
              <a:prstClr val="black">
                <a:alpha val="40000"/>
              </a:prstClr>
            </a:outerShdw>
          </a:effectLst>
        </p:spPr>
      </p:pic>
      <p:sp>
        <p:nvSpPr>
          <p:cNvPr id="5" name="Speech Bubble: Rectangle with Corners Rounded 4">
            <a:extLst>
              <a:ext uri="{FF2B5EF4-FFF2-40B4-BE49-F238E27FC236}">
                <a16:creationId xmlns:a16="http://schemas.microsoft.com/office/drawing/2014/main" id="{BA14D44B-EC25-4854-BE87-8F2DB942CE5A}"/>
              </a:ext>
            </a:extLst>
          </p:cNvPr>
          <p:cNvSpPr/>
          <p:nvPr/>
        </p:nvSpPr>
        <p:spPr>
          <a:xfrm>
            <a:off x="5467350" y="1506903"/>
            <a:ext cx="2128270" cy="1038225"/>
          </a:xfrm>
          <a:prstGeom prst="wedgeRoundRectCallout">
            <a:avLst>
              <a:gd name="adj1" fmla="val -127832"/>
              <a:gd name="adj2" fmla="val 309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Chances are this already references the Guest SSID</a:t>
            </a:r>
          </a:p>
        </p:txBody>
      </p:sp>
      <p:pic>
        <p:nvPicPr>
          <p:cNvPr id="7" name="Picture 6">
            <a:extLst>
              <a:ext uri="{FF2B5EF4-FFF2-40B4-BE49-F238E27FC236}">
                <a16:creationId xmlns:a16="http://schemas.microsoft.com/office/drawing/2014/main" id="{B6F9024A-0BB2-4608-BC45-8B4E803C6A44}"/>
              </a:ext>
            </a:extLst>
          </p:cNvPr>
          <p:cNvPicPr>
            <a:picLocks noChangeAspect="1"/>
          </p:cNvPicPr>
          <p:nvPr/>
        </p:nvPicPr>
        <p:blipFill>
          <a:blip r:embed="rId3"/>
          <a:stretch>
            <a:fillRect/>
          </a:stretch>
        </p:blipFill>
        <p:spPr>
          <a:xfrm>
            <a:off x="3943350" y="2970293"/>
            <a:ext cx="7843218" cy="3525392"/>
          </a:xfrm>
          <a:prstGeom prst="rect">
            <a:avLst/>
          </a:prstGeom>
          <a:effectLst>
            <a:outerShdw blurRad="63500" sx="102000" sy="102000" algn="ctr" rotWithShape="0">
              <a:prstClr val="black">
                <a:alpha val="40000"/>
              </a:prstClr>
            </a:outerShdw>
          </a:effectLst>
        </p:spPr>
      </p:pic>
      <p:sp>
        <p:nvSpPr>
          <p:cNvPr id="9" name="Rectangle: Rounded Corners 8">
            <a:extLst>
              <a:ext uri="{FF2B5EF4-FFF2-40B4-BE49-F238E27FC236}">
                <a16:creationId xmlns:a16="http://schemas.microsoft.com/office/drawing/2014/main" id="{12D06B5E-A8DA-4DD7-9516-3748AAC500BC}"/>
              </a:ext>
            </a:extLst>
          </p:cNvPr>
          <p:cNvSpPr/>
          <p:nvPr/>
        </p:nvSpPr>
        <p:spPr>
          <a:xfrm>
            <a:off x="9555060" y="4857227"/>
            <a:ext cx="1093889" cy="15939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Rectangle with Corners Rounded 7">
            <a:extLst>
              <a:ext uri="{FF2B5EF4-FFF2-40B4-BE49-F238E27FC236}">
                <a16:creationId xmlns:a16="http://schemas.microsoft.com/office/drawing/2014/main" id="{467A91CB-16B0-40C8-8857-A7F0D7DD1E50}"/>
              </a:ext>
            </a:extLst>
          </p:cNvPr>
          <p:cNvSpPr/>
          <p:nvPr/>
        </p:nvSpPr>
        <p:spPr>
          <a:xfrm>
            <a:off x="9358353" y="5407207"/>
            <a:ext cx="1538248" cy="1088477"/>
          </a:xfrm>
          <a:prstGeom prst="wedgeRoundRectCallout">
            <a:avLst>
              <a:gd name="adj1" fmla="val -17999"/>
              <a:gd name="adj2" fmla="val -865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Replace this variable with the SSID</a:t>
            </a:r>
          </a:p>
        </p:txBody>
      </p:sp>
      <p:sp>
        <p:nvSpPr>
          <p:cNvPr id="11" name="Speech Bubble: Rectangle with Corners Rounded 10">
            <a:extLst>
              <a:ext uri="{FF2B5EF4-FFF2-40B4-BE49-F238E27FC236}">
                <a16:creationId xmlns:a16="http://schemas.microsoft.com/office/drawing/2014/main" id="{303CFCB9-E0FB-4B38-8109-1765464233C3}"/>
              </a:ext>
            </a:extLst>
          </p:cNvPr>
          <p:cNvSpPr/>
          <p:nvPr/>
        </p:nvSpPr>
        <p:spPr>
          <a:xfrm>
            <a:off x="5989737" y="2638697"/>
            <a:ext cx="5705213" cy="1047264"/>
          </a:xfrm>
          <a:prstGeom prst="wedgeRoundRectCallout">
            <a:avLst>
              <a:gd name="adj1" fmla="val 14856"/>
              <a:gd name="adj2" fmla="val 1569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Courier New" panose="02070309020205020404" pitchFamily="49" charset="0"/>
                <a:cs typeface="Courier New" panose="02070309020205020404" pitchFamily="49" charset="0"/>
              </a:rPr>
              <a:t>&lt;li{$smarty.capture.li_1}&gt;Connect to the wireless network: </a:t>
            </a:r>
            <a:br>
              <a:rPr lang="en-GB" sz="1200" dirty="0">
                <a:solidFill>
                  <a:schemeClr val="tx1"/>
                </a:solidFill>
                <a:latin typeface="Courier New" panose="02070309020205020404" pitchFamily="49" charset="0"/>
                <a:cs typeface="Courier New" panose="02070309020205020404" pitchFamily="49" charset="0"/>
              </a:rPr>
            </a:br>
            <a:r>
              <a:rPr lang="en-GB" sz="1200" dirty="0">
                <a:solidFill>
                  <a:schemeClr val="tx1"/>
                </a:solidFill>
                <a:latin typeface="Courier New" panose="02070309020205020404" pitchFamily="49" charset="0"/>
                <a:cs typeface="Courier New" panose="02070309020205020404" pitchFamily="49" charset="0"/>
              </a:rPr>
              <a:t>   &lt;span style="</a:t>
            </a:r>
            <a:r>
              <a:rPr lang="en-GB" sz="1200" dirty="0" err="1">
                <a:solidFill>
                  <a:schemeClr val="tx1"/>
                </a:solidFill>
                <a:latin typeface="Courier New" panose="02070309020205020404" pitchFamily="49" charset="0"/>
                <a:cs typeface="Courier New" panose="02070309020205020404" pitchFamily="49" charset="0"/>
              </a:rPr>
              <a:t>color</a:t>
            </a:r>
            <a:r>
              <a:rPr lang="en-GB" sz="1200" dirty="0">
                <a:solidFill>
                  <a:schemeClr val="tx1"/>
                </a:solidFill>
                <a:latin typeface="Courier New" panose="02070309020205020404" pitchFamily="49" charset="0"/>
                <a:cs typeface="Courier New" panose="02070309020205020404" pitchFamily="49" charset="0"/>
              </a:rPr>
              <a:t>:#{$</a:t>
            </a:r>
            <a:r>
              <a:rPr lang="en-GB" sz="1200" dirty="0" err="1">
                <a:solidFill>
                  <a:schemeClr val="tx1"/>
                </a:solidFill>
                <a:latin typeface="Courier New" panose="02070309020205020404" pitchFamily="49" charset="0"/>
                <a:cs typeface="Courier New" panose="02070309020205020404" pitchFamily="49" charset="0"/>
              </a:rPr>
              <a:t>g_email_inst_bold|escape</a:t>
            </a:r>
            <a:r>
              <a:rPr lang="en-GB" sz="1200" dirty="0">
                <a:solidFill>
                  <a:schemeClr val="tx1"/>
                </a:solidFill>
                <a:latin typeface="Courier New" panose="02070309020205020404" pitchFamily="49" charset="0"/>
                <a:cs typeface="Courier New" panose="02070309020205020404" pitchFamily="49" charset="0"/>
              </a:rPr>
              <a:t>};"&gt;</a:t>
            </a:r>
          </a:p>
          <a:p>
            <a:r>
              <a:rPr lang="en-GB" sz="1200" dirty="0">
                <a:solidFill>
                  <a:schemeClr val="tx1"/>
                </a:solidFill>
                <a:latin typeface="Courier New" panose="02070309020205020404" pitchFamily="49" charset="0"/>
                <a:cs typeface="Courier New" panose="02070309020205020404" pitchFamily="49" charset="0"/>
              </a:rPr>
              <a:t>      &lt;strong&gt;&lt;</a:t>
            </a:r>
            <a:r>
              <a:rPr lang="en-GB" sz="1200" dirty="0" err="1">
                <a:solidFill>
                  <a:schemeClr val="tx1"/>
                </a:solidFill>
                <a:latin typeface="Courier New" panose="02070309020205020404" pitchFamily="49" charset="0"/>
                <a:cs typeface="Courier New" panose="02070309020205020404" pitchFamily="49" charset="0"/>
              </a:rPr>
              <a:t>em</a:t>
            </a:r>
            <a:r>
              <a:rPr lang="en-GB" sz="1200" i="1" dirty="0">
                <a:solidFill>
                  <a:schemeClr val="tx1"/>
                </a:solidFill>
                <a:latin typeface="Courier New" panose="02070309020205020404" pitchFamily="49" charset="0"/>
                <a:cs typeface="Courier New" panose="02070309020205020404" pitchFamily="49" charset="0"/>
              </a:rPr>
              <a:t>&gt;</a:t>
            </a:r>
            <a:r>
              <a:rPr lang="en-GB" sz="1200" i="1" dirty="0" err="1">
                <a:solidFill>
                  <a:schemeClr val="tx1"/>
                </a:solidFill>
                <a:latin typeface="Courier New" panose="02070309020205020404" pitchFamily="49" charset="0"/>
                <a:cs typeface="Courier New" panose="02070309020205020404" pitchFamily="49" charset="0"/>
              </a:rPr>
              <a:t>SSID_Name</a:t>
            </a:r>
            <a:r>
              <a:rPr lang="en-GB" sz="1200" i="1" dirty="0">
                <a:solidFill>
                  <a:schemeClr val="tx1"/>
                </a:solidFill>
                <a:latin typeface="Courier New" panose="02070309020205020404" pitchFamily="49" charset="0"/>
                <a:cs typeface="Courier New" panose="02070309020205020404" pitchFamily="49" charset="0"/>
              </a:rPr>
              <a:t>&lt;/</a:t>
            </a:r>
            <a:r>
              <a:rPr lang="en-GB" sz="1200" dirty="0" err="1">
                <a:solidFill>
                  <a:schemeClr val="tx1"/>
                </a:solidFill>
                <a:latin typeface="Courier New" panose="02070309020205020404" pitchFamily="49" charset="0"/>
                <a:cs typeface="Courier New" panose="02070309020205020404" pitchFamily="49" charset="0"/>
              </a:rPr>
              <a:t>em</a:t>
            </a:r>
            <a:r>
              <a:rPr lang="en-GB" sz="1200" dirty="0">
                <a:solidFill>
                  <a:schemeClr val="tx1"/>
                </a:solidFill>
                <a:latin typeface="Courier New" panose="02070309020205020404" pitchFamily="49" charset="0"/>
                <a:cs typeface="Courier New" panose="02070309020205020404" pitchFamily="49" charset="0"/>
              </a:rPr>
              <a:t>&gt;&lt;/strong&gt;</a:t>
            </a:r>
          </a:p>
          <a:p>
            <a:r>
              <a:rPr lang="en-GB" sz="1200" dirty="0">
                <a:solidFill>
                  <a:schemeClr val="tx1"/>
                </a:solidFill>
                <a:latin typeface="Courier New" panose="02070309020205020404" pitchFamily="49" charset="0"/>
                <a:cs typeface="Courier New" panose="02070309020205020404" pitchFamily="49" charset="0"/>
              </a:rPr>
              <a:t>   &lt;/span&gt;</a:t>
            </a:r>
          </a:p>
          <a:p>
            <a:r>
              <a:rPr lang="en-GB" sz="1200" dirty="0">
                <a:solidFill>
                  <a:schemeClr val="tx1"/>
                </a:solidFill>
                <a:latin typeface="Courier New" panose="02070309020205020404" pitchFamily="49" charset="0"/>
                <a:cs typeface="Courier New" panose="02070309020205020404" pitchFamily="49" charset="0"/>
              </a:rPr>
              <a:t>&lt;/li&gt;</a:t>
            </a:r>
          </a:p>
        </p:txBody>
      </p:sp>
    </p:spTree>
    <p:extLst>
      <p:ext uri="{BB962C8B-B14F-4D97-AF65-F5344CB8AC3E}">
        <p14:creationId xmlns:p14="http://schemas.microsoft.com/office/powerpoint/2010/main" val="85959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a:t>Specify the SSID to be used by the receipt - 2</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sp>
        <p:nvSpPr>
          <p:cNvPr id="9" name="Rectangle: Rounded Corners 8">
            <a:extLst>
              <a:ext uri="{FF2B5EF4-FFF2-40B4-BE49-F238E27FC236}">
                <a16:creationId xmlns:a16="http://schemas.microsoft.com/office/drawing/2014/main" id="{12D06B5E-A8DA-4DD7-9516-3748AAC500BC}"/>
              </a:ext>
            </a:extLst>
          </p:cNvPr>
          <p:cNvSpPr/>
          <p:nvPr/>
        </p:nvSpPr>
        <p:spPr>
          <a:xfrm>
            <a:off x="9555060" y="4857227"/>
            <a:ext cx="1093889" cy="15939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a:stretch>
            <a:fillRect/>
          </a:stretch>
        </p:blipFill>
        <p:spPr>
          <a:xfrm>
            <a:off x="6026146" y="3413124"/>
            <a:ext cx="139707" cy="31752"/>
          </a:xfrm>
          <a:prstGeom prst="rect">
            <a:avLst/>
          </a:prstGeom>
        </p:spPr>
      </p:pic>
      <p:pic>
        <p:nvPicPr>
          <p:cNvPr id="12" name="Picture 11"/>
          <p:cNvPicPr>
            <a:picLocks noChangeAspect="1"/>
          </p:cNvPicPr>
          <p:nvPr/>
        </p:nvPicPr>
        <p:blipFill>
          <a:blip r:embed="rId3"/>
          <a:stretch>
            <a:fillRect/>
          </a:stretch>
        </p:blipFill>
        <p:spPr>
          <a:xfrm>
            <a:off x="6178546" y="3565524"/>
            <a:ext cx="139707" cy="31752"/>
          </a:xfrm>
          <a:prstGeom prst="rect">
            <a:avLst/>
          </a:prstGeom>
        </p:spPr>
      </p:pic>
      <p:pic>
        <p:nvPicPr>
          <p:cNvPr id="13" name="Picture 12"/>
          <p:cNvPicPr>
            <a:picLocks noChangeAspect="1"/>
          </p:cNvPicPr>
          <p:nvPr/>
        </p:nvPicPr>
        <p:blipFill>
          <a:blip r:embed="rId4"/>
          <a:stretch>
            <a:fillRect/>
          </a:stretch>
        </p:blipFill>
        <p:spPr>
          <a:xfrm>
            <a:off x="1349130" y="1587397"/>
            <a:ext cx="9354031" cy="3956253"/>
          </a:xfrm>
          <a:prstGeom prst="rect">
            <a:avLst/>
          </a:prstGeom>
          <a:effectLst>
            <a:outerShdw blurRad="63500" sx="102000" sy="102000" algn="ctr" rotWithShape="0">
              <a:prstClr val="black">
                <a:alpha val="40000"/>
              </a:prstClr>
            </a:outerShdw>
          </a:effectLst>
        </p:spPr>
      </p:pic>
      <p:sp>
        <p:nvSpPr>
          <p:cNvPr id="8" name="Speech Bubble: Rectangle with Corners Rounded 7">
            <a:extLst>
              <a:ext uri="{FF2B5EF4-FFF2-40B4-BE49-F238E27FC236}">
                <a16:creationId xmlns:a16="http://schemas.microsoft.com/office/drawing/2014/main" id="{467A91CB-16B0-40C8-8857-A7F0D7DD1E50}"/>
              </a:ext>
            </a:extLst>
          </p:cNvPr>
          <p:cNvSpPr/>
          <p:nvPr/>
        </p:nvSpPr>
        <p:spPr>
          <a:xfrm>
            <a:off x="7853878" y="5109484"/>
            <a:ext cx="3032761" cy="921528"/>
          </a:xfrm>
          <a:prstGeom prst="wedgeRoundRectCallout">
            <a:avLst>
              <a:gd name="adj1" fmla="val 25553"/>
              <a:gd name="adj2" fmla="val -1471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Change the font to courier to minimise character misinterpretation</a:t>
            </a:r>
          </a:p>
        </p:txBody>
      </p:sp>
    </p:spTree>
    <p:extLst>
      <p:ext uri="{BB962C8B-B14F-4D97-AF65-F5344CB8AC3E}">
        <p14:creationId xmlns:p14="http://schemas.microsoft.com/office/powerpoint/2010/main" val="42691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731D-BBB5-4E19-A74F-D0C9842B204E}"/>
              </a:ext>
            </a:extLst>
          </p:cNvPr>
          <p:cNvSpPr>
            <a:spLocks noGrp="1"/>
          </p:cNvSpPr>
          <p:nvPr>
            <p:ph type="title"/>
          </p:nvPr>
        </p:nvSpPr>
        <p:spPr>
          <a:xfrm>
            <a:off x="838200" y="12700"/>
            <a:ext cx="10515600" cy="1325563"/>
          </a:xfrm>
        </p:spPr>
        <p:txBody>
          <a:bodyPr/>
          <a:lstStyle/>
          <a:p>
            <a:r>
              <a:rPr lang="en-GB" dirty="0"/>
              <a:t>Informing owner device will expire soon</a:t>
            </a:r>
          </a:p>
        </p:txBody>
      </p:sp>
      <p:sp>
        <p:nvSpPr>
          <p:cNvPr id="3" name="Content Placeholder 2">
            <a:extLst>
              <a:ext uri="{FF2B5EF4-FFF2-40B4-BE49-F238E27FC236}">
                <a16:creationId xmlns:a16="http://schemas.microsoft.com/office/drawing/2014/main" id="{8729928E-82BF-45B6-A69A-A313115DC35E}"/>
              </a:ext>
            </a:extLst>
          </p:cNvPr>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1475200" y="1539014"/>
            <a:ext cx="7391780" cy="3695890"/>
          </a:xfrm>
          <a:prstGeom prst="rect">
            <a:avLst/>
          </a:prstGeom>
        </p:spPr>
      </p:pic>
      <p:cxnSp>
        <p:nvCxnSpPr>
          <p:cNvPr id="10" name="Straight Arrow Connector 9"/>
          <p:cNvCxnSpPr/>
          <p:nvPr/>
        </p:nvCxnSpPr>
        <p:spPr bwMode="auto">
          <a:xfrm flipH="1">
            <a:off x="7062952" y="2280745"/>
            <a:ext cx="578069"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12" name="Straight Arrow Connector 11"/>
          <p:cNvCxnSpPr/>
          <p:nvPr/>
        </p:nvCxnSpPr>
        <p:spPr bwMode="auto">
          <a:xfrm flipH="1">
            <a:off x="5512677" y="2559269"/>
            <a:ext cx="578069"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1" name="Rounded Rectangular Callout 10"/>
          <p:cNvSpPr/>
          <p:nvPr/>
        </p:nvSpPr>
        <p:spPr bwMode="auto">
          <a:xfrm>
            <a:off x="8092966" y="1198181"/>
            <a:ext cx="3836275" cy="1361088"/>
          </a:xfrm>
          <a:prstGeom prst="wedgeRoundRectCallout">
            <a:avLst>
              <a:gd name="adj1" fmla="val -44915"/>
              <a:gd name="adj2" fmla="val 22709"/>
              <a:gd name="adj3" fmla="val 16667"/>
            </a:avLst>
          </a:prstGeom>
          <a:solidFill>
            <a:srgbClr val="F8981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kumimoji="0" lang="en-GB" i="0" u="none" strike="noStrike" cap="none" normalizeH="0" baseline="0" dirty="0">
                <a:ln>
                  <a:noFill/>
                </a:ln>
                <a:effectLst/>
                <a:ea typeface="ＭＳ Ｐゴシック" pitchFamily="34" charset="-128"/>
              </a:rPr>
              <a:t>Pass the</a:t>
            </a:r>
            <a:r>
              <a:rPr kumimoji="0" lang="en-GB" i="0" u="none" strike="noStrike" cap="none" normalizeH="0" dirty="0">
                <a:ln>
                  <a:noFill/>
                </a:ln>
                <a:effectLst/>
                <a:ea typeface="ＭＳ Ｐゴシック" pitchFamily="34" charset="-128"/>
              </a:rPr>
              <a:t> email from </a:t>
            </a:r>
            <a:r>
              <a:rPr kumimoji="0" lang="en-GB" i="0" u="none" strike="noStrike" cap="none" normalizeH="0" dirty="0" err="1">
                <a:ln>
                  <a:noFill/>
                </a:ln>
                <a:effectLst/>
                <a:ea typeface="ＭＳ Ｐゴシック" pitchFamily="34" charset="-128"/>
              </a:rPr>
              <a:t>PolicyManager</a:t>
            </a:r>
            <a:r>
              <a:rPr kumimoji="0" lang="en-GB" i="0" u="none" strike="noStrike" cap="none" normalizeH="0" dirty="0">
                <a:ln>
                  <a:noFill/>
                </a:ln>
                <a:effectLst/>
                <a:ea typeface="ＭＳ Ｐゴシック" pitchFamily="34" charset="-128"/>
              </a:rPr>
              <a:t> using the </a:t>
            </a:r>
            <a:r>
              <a:rPr lang="en-US" dirty="0" err="1"/>
              <a:t>ClearPass:User-Email-Address</a:t>
            </a:r>
            <a:r>
              <a:rPr lang="en-US" dirty="0"/>
              <a:t>  option</a:t>
            </a:r>
            <a:endParaRPr kumimoji="0" lang="en-US" i="0" u="none" strike="noStrike" cap="none" normalizeH="0" baseline="0" dirty="0">
              <a:ln>
                <a:noFill/>
              </a:ln>
              <a:effectLst/>
              <a:ea typeface="ＭＳ Ｐゴシック" pitchFamily="34" charset="-128"/>
            </a:endParaRPr>
          </a:p>
        </p:txBody>
      </p:sp>
      <p:sp>
        <p:nvSpPr>
          <p:cNvPr id="15" name="Rounded Rectangular Callout 14"/>
          <p:cNvSpPr/>
          <p:nvPr/>
        </p:nvSpPr>
        <p:spPr bwMode="auto">
          <a:xfrm>
            <a:off x="8092966" y="3100474"/>
            <a:ext cx="2575035" cy="1282339"/>
          </a:xfrm>
          <a:prstGeom prst="wedgeRoundRectCallout">
            <a:avLst>
              <a:gd name="adj1" fmla="val -109813"/>
              <a:gd name="adj2" fmla="val -4744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Put in a</a:t>
            </a:r>
            <a:r>
              <a:rPr kumimoji="0" lang="en-GB" b="0" i="0" u="none" strike="noStrike" cap="none" normalizeH="0" dirty="0">
                <a:ln>
                  <a:noFill/>
                </a:ln>
                <a:solidFill>
                  <a:schemeClr val="tx1"/>
                </a:solidFill>
                <a:effectLst/>
                <a:latin typeface="Arial" charset="0"/>
                <a:ea typeface="ＭＳ Ｐゴシック" pitchFamily="34" charset="-128"/>
              </a:rPr>
              <a:t> suitable operator’s account to capture the unknown accounts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6" name="Rounded Rectangular Callout 15"/>
          <p:cNvSpPr/>
          <p:nvPr/>
        </p:nvSpPr>
        <p:spPr bwMode="auto">
          <a:xfrm>
            <a:off x="8397766" y="4629807"/>
            <a:ext cx="2790495" cy="1364593"/>
          </a:xfrm>
          <a:prstGeom prst="wedgeRoundRectCallout">
            <a:avLst>
              <a:gd name="adj1" fmla="val -44915"/>
              <a:gd name="adj2" fmla="val 22709"/>
              <a:gd name="adj3" fmla="val 16667"/>
            </a:avLst>
          </a:prstGeom>
          <a:solidFill>
            <a:srgbClr val="F8981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effectLst/>
                <a:latin typeface="Arial" charset="0"/>
                <a:ea typeface="ＭＳ Ｐゴシック" pitchFamily="34" charset="-128"/>
              </a:rPr>
              <a:t>This option should work as it</a:t>
            </a:r>
            <a:r>
              <a:rPr kumimoji="0" lang="en-GB" b="0" i="0" u="none" strike="noStrike" cap="none" normalizeH="0" dirty="0">
                <a:ln>
                  <a:noFill/>
                </a:ln>
                <a:effectLst/>
                <a:latin typeface="Arial" charset="0"/>
                <a:ea typeface="ＭＳ Ｐゴシック" pitchFamily="34" charset="-128"/>
              </a:rPr>
              <a:t> exists in the Guest User Repository with a Type=Device</a:t>
            </a:r>
            <a:endParaRPr kumimoji="0" lang="en-US" b="0" i="0" u="none" strike="noStrike" cap="none" normalizeH="0" baseline="0" dirty="0">
              <a:ln>
                <a:noFill/>
              </a:ln>
              <a:effectLst/>
              <a:latin typeface="Arial" charset="0"/>
              <a:ea typeface="ＭＳ Ｐゴシック" pitchFamily="34" charset="-128"/>
            </a:endParaRPr>
          </a:p>
        </p:txBody>
      </p:sp>
    </p:spTree>
    <p:extLst>
      <p:ext uri="{BB962C8B-B14F-4D97-AF65-F5344CB8AC3E}">
        <p14:creationId xmlns:p14="http://schemas.microsoft.com/office/powerpoint/2010/main" val="165067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61D5-3DF5-44E7-AE8C-1E1205DCF735}"/>
              </a:ext>
            </a:extLst>
          </p:cNvPr>
          <p:cNvSpPr>
            <a:spLocks noGrp="1"/>
          </p:cNvSpPr>
          <p:nvPr>
            <p:ph type="ctrTitle"/>
          </p:nvPr>
        </p:nvSpPr>
        <p:spPr/>
        <p:txBody>
          <a:bodyPr/>
          <a:lstStyle/>
          <a:p>
            <a:r>
              <a:rPr lang="en-GB" dirty="0"/>
              <a:t>AOS Configuration</a:t>
            </a:r>
          </a:p>
        </p:txBody>
      </p:sp>
      <p:sp>
        <p:nvSpPr>
          <p:cNvPr id="3" name="Subtitle 2">
            <a:extLst>
              <a:ext uri="{FF2B5EF4-FFF2-40B4-BE49-F238E27FC236}">
                <a16:creationId xmlns:a16="http://schemas.microsoft.com/office/drawing/2014/main" id="{99013F3C-2889-4291-A304-9FF28E21652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80463364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5C14-FC25-486D-AB05-1E491ED72DC7}"/>
              </a:ext>
            </a:extLst>
          </p:cNvPr>
          <p:cNvSpPr>
            <a:spLocks noGrp="1"/>
          </p:cNvSpPr>
          <p:nvPr>
            <p:ph type="title"/>
          </p:nvPr>
        </p:nvSpPr>
        <p:spPr/>
        <p:txBody>
          <a:bodyPr/>
          <a:lstStyle/>
          <a:p>
            <a:r>
              <a:rPr lang="en-GB" dirty="0"/>
              <a:t>AOS Configuration - 1</a:t>
            </a:r>
          </a:p>
        </p:txBody>
      </p:sp>
      <p:sp>
        <p:nvSpPr>
          <p:cNvPr id="3" name="Content Placeholder 2">
            <a:extLst>
              <a:ext uri="{FF2B5EF4-FFF2-40B4-BE49-F238E27FC236}">
                <a16:creationId xmlns:a16="http://schemas.microsoft.com/office/drawing/2014/main" id="{2F6E9BEC-C3D5-4D81-ABB7-B673903C187C}"/>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21A391B8-DAA1-42D8-B145-63DEED10E25B}"/>
              </a:ext>
            </a:extLst>
          </p:cNvPr>
          <p:cNvPicPr>
            <a:picLocks noChangeAspect="1"/>
          </p:cNvPicPr>
          <p:nvPr/>
        </p:nvPicPr>
        <p:blipFill>
          <a:blip r:embed="rId2"/>
          <a:stretch>
            <a:fillRect/>
          </a:stretch>
        </p:blipFill>
        <p:spPr>
          <a:xfrm>
            <a:off x="1392270" y="1405658"/>
            <a:ext cx="6569009" cy="5342083"/>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2364B60D-F011-4CDF-94BC-CFC7FACE1517}"/>
              </a:ext>
            </a:extLst>
          </p:cNvPr>
          <p:cNvPicPr>
            <a:picLocks noChangeAspect="1"/>
          </p:cNvPicPr>
          <p:nvPr/>
        </p:nvPicPr>
        <p:blipFill>
          <a:blip r:embed="rId3"/>
          <a:stretch>
            <a:fillRect/>
          </a:stretch>
        </p:blipFill>
        <p:spPr>
          <a:xfrm>
            <a:off x="7278348" y="609973"/>
            <a:ext cx="4305673" cy="3025402"/>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128DCE9-9A8E-4692-B59E-C0000C4CBD06}"/>
              </a:ext>
            </a:extLst>
          </p:cNvPr>
          <p:cNvPicPr>
            <a:picLocks noChangeAspect="1"/>
          </p:cNvPicPr>
          <p:nvPr/>
        </p:nvPicPr>
        <p:blipFill>
          <a:blip r:embed="rId4"/>
          <a:stretch>
            <a:fillRect/>
          </a:stretch>
        </p:blipFill>
        <p:spPr>
          <a:xfrm>
            <a:off x="7278348" y="3861173"/>
            <a:ext cx="4320914" cy="2225233"/>
          </a:xfrm>
          <a:prstGeom prst="rect">
            <a:avLst/>
          </a:prstGeom>
          <a:effectLst>
            <a:outerShdw blurRad="63500" sx="102000" sy="102000" algn="ctr" rotWithShape="0">
              <a:prstClr val="black">
                <a:alpha val="40000"/>
              </a:prstClr>
            </a:outerShdw>
          </a:effectLst>
        </p:spPr>
      </p:pic>
      <p:cxnSp>
        <p:nvCxnSpPr>
          <p:cNvPr id="8" name="Straight Arrow Connector 7">
            <a:extLst>
              <a:ext uri="{FF2B5EF4-FFF2-40B4-BE49-F238E27FC236}">
                <a16:creationId xmlns:a16="http://schemas.microsoft.com/office/drawing/2014/main" id="{50934433-F287-4A07-AFE0-DD46D6E646B9}"/>
              </a:ext>
            </a:extLst>
          </p:cNvPr>
          <p:cNvCxnSpPr/>
          <p:nvPr/>
        </p:nvCxnSpPr>
        <p:spPr>
          <a:xfrm flipH="1">
            <a:off x="2286000" y="6000750"/>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18F3CB2-0F9C-4A91-9DB6-0D2FFCB455F1}"/>
              </a:ext>
            </a:extLst>
          </p:cNvPr>
          <p:cNvCxnSpPr/>
          <p:nvPr/>
        </p:nvCxnSpPr>
        <p:spPr>
          <a:xfrm flipH="1">
            <a:off x="5781675" y="3562350"/>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F262DDF-F3CE-487B-91F9-FA7DAD2A7C25}"/>
              </a:ext>
            </a:extLst>
          </p:cNvPr>
          <p:cNvCxnSpPr/>
          <p:nvPr/>
        </p:nvCxnSpPr>
        <p:spPr>
          <a:xfrm flipH="1">
            <a:off x="10172700" y="2200275"/>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E97AE24-307B-43BE-BD1C-805944915394}"/>
              </a:ext>
            </a:extLst>
          </p:cNvPr>
          <p:cNvSpPr/>
          <p:nvPr/>
        </p:nvSpPr>
        <p:spPr>
          <a:xfrm>
            <a:off x="8877300" y="2114550"/>
            <a:ext cx="809625" cy="2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C4E9EAC-C338-4A32-9F0C-ABC07BD83C3B}"/>
              </a:ext>
            </a:extLst>
          </p:cNvPr>
          <p:cNvSpPr txBox="1"/>
          <p:nvPr/>
        </p:nvSpPr>
        <p:spPr>
          <a:xfrm>
            <a:off x="8820150" y="2084486"/>
            <a:ext cx="1085850" cy="276999"/>
          </a:xfrm>
          <a:prstGeom prst="rect">
            <a:avLst/>
          </a:prstGeom>
          <a:noFill/>
        </p:spPr>
        <p:txBody>
          <a:bodyPr wrap="square" rtlCol="0">
            <a:spAutoFit/>
          </a:bodyPr>
          <a:lstStyle/>
          <a:p>
            <a:r>
              <a:rPr lang="en-GB" sz="1200" dirty="0" err="1"/>
              <a:t>TeamX_IOT</a:t>
            </a:r>
            <a:endParaRPr lang="en-GB" sz="1200" dirty="0"/>
          </a:p>
        </p:txBody>
      </p:sp>
    </p:spTree>
    <p:extLst>
      <p:ext uri="{BB962C8B-B14F-4D97-AF65-F5344CB8AC3E}">
        <p14:creationId xmlns:p14="http://schemas.microsoft.com/office/powerpoint/2010/main" val="71979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5C14-FC25-486D-AB05-1E491ED72DC7}"/>
              </a:ext>
            </a:extLst>
          </p:cNvPr>
          <p:cNvSpPr>
            <a:spLocks noGrp="1"/>
          </p:cNvSpPr>
          <p:nvPr>
            <p:ph type="title"/>
          </p:nvPr>
        </p:nvSpPr>
        <p:spPr/>
        <p:txBody>
          <a:bodyPr/>
          <a:lstStyle/>
          <a:p>
            <a:r>
              <a:rPr lang="en-GB" dirty="0"/>
              <a:t>AOS Configuration - 2</a:t>
            </a:r>
          </a:p>
        </p:txBody>
      </p:sp>
      <p:sp>
        <p:nvSpPr>
          <p:cNvPr id="3" name="Content Placeholder 2">
            <a:extLst>
              <a:ext uri="{FF2B5EF4-FFF2-40B4-BE49-F238E27FC236}">
                <a16:creationId xmlns:a16="http://schemas.microsoft.com/office/drawing/2014/main" id="{2F6E9BEC-C3D5-4D81-ABB7-B673903C187C}"/>
              </a:ext>
            </a:extLst>
          </p:cNvPr>
          <p:cNvSpPr>
            <a:spLocks noGrp="1"/>
          </p:cNvSpPr>
          <p:nvPr>
            <p:ph idx="1"/>
          </p:nvPr>
        </p:nvSpPr>
        <p:spPr/>
        <p:txBody>
          <a:bodyPr/>
          <a:lstStyle/>
          <a:p>
            <a:endParaRPr lang="en-GB" dirty="0"/>
          </a:p>
        </p:txBody>
      </p:sp>
      <p:pic>
        <p:nvPicPr>
          <p:cNvPr id="7" name="Picture 6">
            <a:extLst>
              <a:ext uri="{FF2B5EF4-FFF2-40B4-BE49-F238E27FC236}">
                <a16:creationId xmlns:a16="http://schemas.microsoft.com/office/drawing/2014/main" id="{74B7B772-7D90-4F2D-A3A7-1E20538D1C0E}"/>
              </a:ext>
            </a:extLst>
          </p:cNvPr>
          <p:cNvPicPr>
            <a:picLocks noChangeAspect="1"/>
          </p:cNvPicPr>
          <p:nvPr/>
        </p:nvPicPr>
        <p:blipFill>
          <a:blip r:embed="rId2"/>
          <a:stretch>
            <a:fillRect/>
          </a:stretch>
        </p:blipFill>
        <p:spPr>
          <a:xfrm>
            <a:off x="2662879" y="1478051"/>
            <a:ext cx="7171041" cy="5273497"/>
          </a:xfrm>
          <a:prstGeom prst="rect">
            <a:avLst/>
          </a:prstGeom>
          <a:effectLst>
            <a:outerShdw blurRad="63500" sx="102000" sy="102000" algn="ctr" rotWithShape="0">
              <a:prstClr val="black">
                <a:alpha val="40000"/>
              </a:prstClr>
            </a:outerShdw>
          </a:effectLst>
        </p:spPr>
      </p:pic>
      <p:cxnSp>
        <p:nvCxnSpPr>
          <p:cNvPr id="5" name="Straight Arrow Connector 4">
            <a:extLst>
              <a:ext uri="{FF2B5EF4-FFF2-40B4-BE49-F238E27FC236}">
                <a16:creationId xmlns:a16="http://schemas.microsoft.com/office/drawing/2014/main" id="{DB189A26-ED1C-4A0A-96BF-CCBDB3C3F297}"/>
              </a:ext>
            </a:extLst>
          </p:cNvPr>
          <p:cNvCxnSpPr/>
          <p:nvPr/>
        </p:nvCxnSpPr>
        <p:spPr>
          <a:xfrm flipH="1">
            <a:off x="4000500" y="4114800"/>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EF62EDC-1E9D-4DEF-8280-9515F7C6DEA2}"/>
              </a:ext>
            </a:extLst>
          </p:cNvPr>
          <p:cNvCxnSpPr/>
          <p:nvPr/>
        </p:nvCxnSpPr>
        <p:spPr>
          <a:xfrm flipH="1">
            <a:off x="7448550" y="2724150"/>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E7FC04C-3557-427D-A664-E013A6053701}"/>
              </a:ext>
            </a:extLst>
          </p:cNvPr>
          <p:cNvCxnSpPr/>
          <p:nvPr/>
        </p:nvCxnSpPr>
        <p:spPr>
          <a:xfrm flipH="1">
            <a:off x="8801100" y="4076700"/>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FAF010-76F0-4F13-B8A1-5325E0581243}"/>
              </a:ext>
            </a:extLst>
          </p:cNvPr>
          <p:cNvCxnSpPr/>
          <p:nvPr/>
        </p:nvCxnSpPr>
        <p:spPr>
          <a:xfrm flipH="1">
            <a:off x="8181975" y="4352925"/>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16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5C14-FC25-486D-AB05-1E491ED72DC7}"/>
              </a:ext>
            </a:extLst>
          </p:cNvPr>
          <p:cNvSpPr>
            <a:spLocks noGrp="1"/>
          </p:cNvSpPr>
          <p:nvPr>
            <p:ph type="title"/>
          </p:nvPr>
        </p:nvSpPr>
        <p:spPr/>
        <p:txBody>
          <a:bodyPr/>
          <a:lstStyle/>
          <a:p>
            <a:r>
              <a:rPr lang="en-GB" dirty="0"/>
              <a:t>AOS Configuration - 3</a:t>
            </a:r>
          </a:p>
        </p:txBody>
      </p:sp>
      <p:sp>
        <p:nvSpPr>
          <p:cNvPr id="3" name="Content Placeholder 2">
            <a:extLst>
              <a:ext uri="{FF2B5EF4-FFF2-40B4-BE49-F238E27FC236}">
                <a16:creationId xmlns:a16="http://schemas.microsoft.com/office/drawing/2014/main" id="{2F6E9BEC-C3D5-4D81-ABB7-B673903C187C}"/>
              </a:ext>
            </a:extLst>
          </p:cNvPr>
          <p:cNvSpPr>
            <a:spLocks noGrp="1"/>
          </p:cNvSpPr>
          <p:nvPr>
            <p:ph idx="1"/>
          </p:nvPr>
        </p:nvSpPr>
        <p:spPr>
          <a:xfrm>
            <a:off x="838200" y="4913311"/>
            <a:ext cx="10515600" cy="1428749"/>
          </a:xfrm>
        </p:spPr>
        <p:txBody>
          <a:bodyPr>
            <a:normAutofit/>
          </a:bodyPr>
          <a:lstStyle/>
          <a:p>
            <a:endParaRPr lang="en-GB" dirty="0"/>
          </a:p>
        </p:txBody>
      </p:sp>
      <p:pic>
        <p:nvPicPr>
          <p:cNvPr id="8" name="Picture 7">
            <a:extLst>
              <a:ext uri="{FF2B5EF4-FFF2-40B4-BE49-F238E27FC236}">
                <a16:creationId xmlns:a16="http://schemas.microsoft.com/office/drawing/2014/main" id="{25C99201-62FB-4864-AC9B-238C9F315583}"/>
              </a:ext>
            </a:extLst>
          </p:cNvPr>
          <p:cNvPicPr>
            <a:picLocks noChangeAspect="1"/>
          </p:cNvPicPr>
          <p:nvPr/>
        </p:nvPicPr>
        <p:blipFill>
          <a:blip r:embed="rId2"/>
          <a:stretch>
            <a:fillRect/>
          </a:stretch>
        </p:blipFill>
        <p:spPr>
          <a:xfrm>
            <a:off x="1294984" y="2255418"/>
            <a:ext cx="9602032" cy="2347163"/>
          </a:xfrm>
          <a:prstGeom prst="rect">
            <a:avLst/>
          </a:prstGeom>
          <a:effectLst>
            <a:outerShdw blurRad="63500" sx="102000" sy="102000" algn="ctr" rotWithShape="0">
              <a:prstClr val="black">
                <a:alpha val="40000"/>
              </a:prstClr>
            </a:outerShdw>
          </a:effectLst>
        </p:spPr>
      </p:pic>
      <p:cxnSp>
        <p:nvCxnSpPr>
          <p:cNvPr id="5" name="Straight Arrow Connector 4">
            <a:extLst>
              <a:ext uri="{FF2B5EF4-FFF2-40B4-BE49-F238E27FC236}">
                <a16:creationId xmlns:a16="http://schemas.microsoft.com/office/drawing/2014/main" id="{A85C42B5-50AF-4794-8310-458D8A492141}"/>
              </a:ext>
            </a:extLst>
          </p:cNvPr>
          <p:cNvCxnSpPr/>
          <p:nvPr/>
        </p:nvCxnSpPr>
        <p:spPr>
          <a:xfrm flipH="1">
            <a:off x="3514725" y="3514725"/>
            <a:ext cx="390525" cy="0"/>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Speech Bubble: Rectangle with Corners Rounded 3">
            <a:extLst>
              <a:ext uri="{FF2B5EF4-FFF2-40B4-BE49-F238E27FC236}">
                <a16:creationId xmlns:a16="http://schemas.microsoft.com/office/drawing/2014/main" id="{BC18E5D1-4E7B-4ECB-B8A9-C3C6B8F615B1}"/>
              </a:ext>
            </a:extLst>
          </p:cNvPr>
          <p:cNvSpPr/>
          <p:nvPr/>
        </p:nvSpPr>
        <p:spPr>
          <a:xfrm>
            <a:off x="2019301" y="4688306"/>
            <a:ext cx="1885949" cy="771520"/>
          </a:xfrm>
          <a:prstGeom prst="wedgeRoundRectCallout">
            <a:avLst>
              <a:gd name="adj1" fmla="val -44065"/>
              <a:gd name="adj2" fmla="val -992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Create the necessary roles</a:t>
            </a:r>
          </a:p>
        </p:txBody>
      </p:sp>
    </p:spTree>
    <p:extLst>
      <p:ext uri="{BB962C8B-B14F-4D97-AF65-F5344CB8AC3E}">
        <p14:creationId xmlns:p14="http://schemas.microsoft.com/office/powerpoint/2010/main" val="307420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7B3A316-A01A-4EF7-86A8-9BEBCECCAF01}"/>
              </a:ext>
            </a:extLst>
          </p:cNvPr>
          <p:cNvSpPr txBox="1">
            <a:spLocks/>
          </p:cNvSpPr>
          <p:nvPr/>
        </p:nvSpPr>
        <p:spPr>
          <a:xfrm>
            <a:off x="7607300" y="559601"/>
            <a:ext cx="458469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PDF </a:t>
            </a:r>
          </a:p>
          <a:p>
            <a:pPr algn="r" defTabSz="914363"/>
            <a:r>
              <a:rPr lang="en-US" sz="3751" kern="0" dirty="0">
                <a:solidFill>
                  <a:srgbClr val="FFFFFF"/>
                </a:solidFill>
              </a:rPr>
              <a:t>Stakeholder </a:t>
            </a:r>
          </a:p>
          <a:p>
            <a:pPr algn="r" defTabSz="914363"/>
            <a:r>
              <a:rPr lang="en-US" sz="3751" kern="0" dirty="0">
                <a:solidFill>
                  <a:srgbClr val="FFFFFF"/>
                </a:solidFill>
              </a:rPr>
              <a:t>Report</a:t>
            </a:r>
            <a:endParaRPr lang="en-US" sz="3751" kern="0" dirty="0">
              <a:solidFill>
                <a:srgbClr val="F8981E"/>
              </a:solidFill>
            </a:endParaRPr>
          </a:p>
        </p:txBody>
      </p:sp>
      <p:grpSp>
        <p:nvGrpSpPr>
          <p:cNvPr id="14" name="Group 13">
            <a:extLst>
              <a:ext uri="{FF2B5EF4-FFF2-40B4-BE49-F238E27FC236}">
                <a16:creationId xmlns:a16="http://schemas.microsoft.com/office/drawing/2014/main" id="{A5734231-4DCE-424D-BB78-4A80D7A1B052}"/>
              </a:ext>
            </a:extLst>
          </p:cNvPr>
          <p:cNvGrpSpPr/>
          <p:nvPr/>
        </p:nvGrpSpPr>
        <p:grpSpPr>
          <a:xfrm>
            <a:off x="705442" y="135869"/>
            <a:ext cx="7689246" cy="6500964"/>
            <a:chOff x="549577" y="186669"/>
            <a:chExt cx="7689246" cy="6500964"/>
          </a:xfrm>
        </p:grpSpPr>
        <p:grpSp>
          <p:nvGrpSpPr>
            <p:cNvPr id="22" name="Group 21">
              <a:extLst>
                <a:ext uri="{FF2B5EF4-FFF2-40B4-BE49-F238E27FC236}">
                  <a16:creationId xmlns:a16="http://schemas.microsoft.com/office/drawing/2014/main" id="{A6F5520E-7D7C-4C5B-85E3-9C1D9C25A0E1}"/>
                </a:ext>
              </a:extLst>
            </p:cNvPr>
            <p:cNvGrpSpPr/>
            <p:nvPr/>
          </p:nvGrpSpPr>
          <p:grpSpPr>
            <a:xfrm>
              <a:off x="549577" y="186669"/>
              <a:ext cx="7689246" cy="5654530"/>
              <a:chOff x="295577" y="986769"/>
              <a:chExt cx="7689246" cy="5654530"/>
            </a:xfrm>
          </p:grpSpPr>
          <p:pic>
            <p:nvPicPr>
              <p:cNvPr id="7" name="Picture 6">
                <a:extLst>
                  <a:ext uri="{FF2B5EF4-FFF2-40B4-BE49-F238E27FC236}">
                    <a16:creationId xmlns:a16="http://schemas.microsoft.com/office/drawing/2014/main" id="{393F7863-1303-4B66-9C23-F642A87DD824}"/>
                  </a:ext>
                </a:extLst>
              </p:cNvPr>
              <p:cNvPicPr>
                <a:picLocks noChangeAspect="1"/>
              </p:cNvPicPr>
              <p:nvPr/>
            </p:nvPicPr>
            <p:blipFill>
              <a:blip r:embed="rId2"/>
              <a:stretch>
                <a:fillRect/>
              </a:stretch>
            </p:blipFill>
            <p:spPr>
              <a:xfrm>
                <a:off x="295577" y="986769"/>
                <a:ext cx="7689246" cy="5654530"/>
              </a:xfrm>
              <a:prstGeom prst="rect">
                <a:avLst/>
              </a:prstGeom>
            </p:spPr>
          </p:pic>
          <p:pic>
            <p:nvPicPr>
              <p:cNvPr id="11" name="Picture 10">
                <a:extLst>
                  <a:ext uri="{FF2B5EF4-FFF2-40B4-BE49-F238E27FC236}">
                    <a16:creationId xmlns:a16="http://schemas.microsoft.com/office/drawing/2014/main" id="{48045C52-9E19-47BF-9FB4-F8849941251A}"/>
                  </a:ext>
                </a:extLst>
              </p:cNvPr>
              <p:cNvPicPr>
                <a:picLocks noChangeAspect="1"/>
              </p:cNvPicPr>
              <p:nvPr/>
            </p:nvPicPr>
            <p:blipFill>
              <a:blip r:embed="rId3"/>
              <a:stretch>
                <a:fillRect/>
              </a:stretch>
            </p:blipFill>
            <p:spPr>
              <a:xfrm>
                <a:off x="446183" y="5372416"/>
                <a:ext cx="3354981" cy="377266"/>
              </a:xfrm>
              <a:prstGeom prst="rect">
                <a:avLst/>
              </a:prstGeom>
            </p:spPr>
          </p:pic>
          <p:pic>
            <p:nvPicPr>
              <p:cNvPr id="19" name="Picture 18">
                <a:extLst>
                  <a:ext uri="{FF2B5EF4-FFF2-40B4-BE49-F238E27FC236}">
                    <a16:creationId xmlns:a16="http://schemas.microsoft.com/office/drawing/2014/main" id="{F7E0F38D-FC19-4565-BE29-CDA531752A8A}"/>
                  </a:ext>
                </a:extLst>
              </p:cNvPr>
              <p:cNvPicPr>
                <a:picLocks noChangeAspect="1"/>
              </p:cNvPicPr>
              <p:nvPr/>
            </p:nvPicPr>
            <p:blipFill>
              <a:blip r:embed="rId4"/>
              <a:stretch>
                <a:fillRect/>
              </a:stretch>
            </p:blipFill>
            <p:spPr>
              <a:xfrm>
                <a:off x="295577" y="5629696"/>
                <a:ext cx="7689246" cy="937341"/>
              </a:xfrm>
              <a:prstGeom prst="rect">
                <a:avLst/>
              </a:prstGeom>
            </p:spPr>
          </p:pic>
        </p:grpSp>
        <p:pic>
          <p:nvPicPr>
            <p:cNvPr id="27" name="Picture 26">
              <a:extLst>
                <a:ext uri="{FF2B5EF4-FFF2-40B4-BE49-F238E27FC236}">
                  <a16:creationId xmlns:a16="http://schemas.microsoft.com/office/drawing/2014/main" id="{C247C728-180C-4DA3-82F2-29F0F9445A7F}"/>
                </a:ext>
              </a:extLst>
            </p:cNvPr>
            <p:cNvPicPr>
              <a:picLocks noChangeAspect="1"/>
            </p:cNvPicPr>
            <p:nvPr/>
          </p:nvPicPr>
          <p:blipFill>
            <a:blip r:embed="rId5"/>
            <a:stretch>
              <a:fillRect/>
            </a:stretch>
          </p:blipFill>
          <p:spPr>
            <a:xfrm>
              <a:off x="6319243" y="2595766"/>
              <a:ext cx="1044030" cy="571550"/>
            </a:xfrm>
            <a:prstGeom prst="rect">
              <a:avLst/>
            </a:prstGeom>
          </p:spPr>
        </p:pic>
        <p:pic>
          <p:nvPicPr>
            <p:cNvPr id="2" name="Picture 1">
              <a:extLst>
                <a:ext uri="{FF2B5EF4-FFF2-40B4-BE49-F238E27FC236}">
                  <a16:creationId xmlns:a16="http://schemas.microsoft.com/office/drawing/2014/main" id="{79BD8167-5A8A-4081-97AF-00E332B5E5A1}"/>
                </a:ext>
              </a:extLst>
            </p:cNvPr>
            <p:cNvPicPr>
              <a:picLocks noChangeAspect="1"/>
            </p:cNvPicPr>
            <p:nvPr/>
          </p:nvPicPr>
          <p:blipFill>
            <a:blip r:embed="rId6"/>
            <a:stretch>
              <a:fillRect/>
            </a:stretch>
          </p:blipFill>
          <p:spPr>
            <a:xfrm>
              <a:off x="4718928" y="2246489"/>
              <a:ext cx="1089754" cy="152413"/>
            </a:xfrm>
            <a:prstGeom prst="rect">
              <a:avLst/>
            </a:prstGeom>
          </p:spPr>
        </p:pic>
        <p:pic>
          <p:nvPicPr>
            <p:cNvPr id="3" name="Picture 2">
              <a:extLst>
                <a:ext uri="{FF2B5EF4-FFF2-40B4-BE49-F238E27FC236}">
                  <a16:creationId xmlns:a16="http://schemas.microsoft.com/office/drawing/2014/main" id="{18505408-C551-4D4E-A842-3F7506D6E023}"/>
                </a:ext>
              </a:extLst>
            </p:cNvPr>
            <p:cNvPicPr>
              <a:picLocks noChangeAspect="1"/>
            </p:cNvPicPr>
            <p:nvPr/>
          </p:nvPicPr>
          <p:blipFill>
            <a:blip r:embed="rId7"/>
            <a:stretch>
              <a:fillRect/>
            </a:stretch>
          </p:blipFill>
          <p:spPr>
            <a:xfrm>
              <a:off x="4718928" y="2777890"/>
              <a:ext cx="1089754" cy="342930"/>
            </a:xfrm>
            <a:prstGeom prst="rect">
              <a:avLst/>
            </a:prstGeom>
          </p:spPr>
        </p:pic>
        <p:pic>
          <p:nvPicPr>
            <p:cNvPr id="4" name="Picture 3">
              <a:extLst>
                <a:ext uri="{FF2B5EF4-FFF2-40B4-BE49-F238E27FC236}">
                  <a16:creationId xmlns:a16="http://schemas.microsoft.com/office/drawing/2014/main" id="{4C6D4449-2598-4446-A0B0-7AFC64CBB7C7}"/>
                </a:ext>
              </a:extLst>
            </p:cNvPr>
            <p:cNvPicPr>
              <a:picLocks noChangeAspect="1"/>
            </p:cNvPicPr>
            <p:nvPr/>
          </p:nvPicPr>
          <p:blipFill>
            <a:blip r:embed="rId8"/>
            <a:stretch>
              <a:fillRect/>
            </a:stretch>
          </p:blipFill>
          <p:spPr>
            <a:xfrm>
              <a:off x="4681926" y="217171"/>
              <a:ext cx="1196444" cy="121931"/>
            </a:xfrm>
            <a:prstGeom prst="rect">
              <a:avLst/>
            </a:prstGeom>
          </p:spPr>
        </p:pic>
        <p:pic>
          <p:nvPicPr>
            <p:cNvPr id="5" name="Picture 4">
              <a:extLst>
                <a:ext uri="{FF2B5EF4-FFF2-40B4-BE49-F238E27FC236}">
                  <a16:creationId xmlns:a16="http://schemas.microsoft.com/office/drawing/2014/main" id="{4E954634-8AF9-4C30-BB45-80BF6E65BD2F}"/>
                </a:ext>
              </a:extLst>
            </p:cNvPr>
            <p:cNvPicPr>
              <a:picLocks noChangeAspect="1"/>
            </p:cNvPicPr>
            <p:nvPr/>
          </p:nvPicPr>
          <p:blipFill>
            <a:blip r:embed="rId9"/>
            <a:stretch>
              <a:fillRect/>
            </a:stretch>
          </p:blipFill>
          <p:spPr>
            <a:xfrm>
              <a:off x="4736411" y="452627"/>
              <a:ext cx="2552921" cy="1546994"/>
            </a:xfrm>
            <a:prstGeom prst="rect">
              <a:avLst/>
            </a:prstGeom>
          </p:spPr>
        </p:pic>
        <p:pic>
          <p:nvPicPr>
            <p:cNvPr id="8" name="Picture 7">
              <a:extLst>
                <a:ext uri="{FF2B5EF4-FFF2-40B4-BE49-F238E27FC236}">
                  <a16:creationId xmlns:a16="http://schemas.microsoft.com/office/drawing/2014/main" id="{3E464428-C456-465B-89AB-70DF127F2E3B}"/>
                </a:ext>
              </a:extLst>
            </p:cNvPr>
            <p:cNvPicPr>
              <a:picLocks noChangeAspect="1"/>
            </p:cNvPicPr>
            <p:nvPr/>
          </p:nvPicPr>
          <p:blipFill>
            <a:blip r:embed="rId10"/>
            <a:stretch>
              <a:fillRect/>
            </a:stretch>
          </p:blipFill>
          <p:spPr>
            <a:xfrm>
              <a:off x="679401" y="4585481"/>
              <a:ext cx="1440305" cy="137172"/>
            </a:xfrm>
            <a:prstGeom prst="rect">
              <a:avLst/>
            </a:prstGeom>
          </p:spPr>
        </p:pic>
        <p:pic>
          <p:nvPicPr>
            <p:cNvPr id="10" name="Picture 9">
              <a:extLst>
                <a:ext uri="{FF2B5EF4-FFF2-40B4-BE49-F238E27FC236}">
                  <a16:creationId xmlns:a16="http://schemas.microsoft.com/office/drawing/2014/main" id="{58D5E8E7-5840-4331-815D-C41E29C2A438}"/>
                </a:ext>
              </a:extLst>
            </p:cNvPr>
            <p:cNvPicPr>
              <a:picLocks noChangeAspect="1"/>
            </p:cNvPicPr>
            <p:nvPr/>
          </p:nvPicPr>
          <p:blipFill>
            <a:blip r:embed="rId11"/>
            <a:stretch>
              <a:fillRect/>
            </a:stretch>
          </p:blipFill>
          <p:spPr>
            <a:xfrm>
              <a:off x="549577" y="5842066"/>
              <a:ext cx="7689246" cy="198137"/>
            </a:xfrm>
            <a:prstGeom prst="rect">
              <a:avLst/>
            </a:prstGeom>
          </p:spPr>
        </p:pic>
        <p:pic>
          <p:nvPicPr>
            <p:cNvPr id="12" name="Picture 11">
              <a:extLst>
                <a:ext uri="{FF2B5EF4-FFF2-40B4-BE49-F238E27FC236}">
                  <a16:creationId xmlns:a16="http://schemas.microsoft.com/office/drawing/2014/main" id="{C1F1CA53-691D-4C56-ADB9-CE4048EDCA42}"/>
                </a:ext>
              </a:extLst>
            </p:cNvPr>
            <p:cNvPicPr>
              <a:picLocks noChangeAspect="1"/>
            </p:cNvPicPr>
            <p:nvPr/>
          </p:nvPicPr>
          <p:blipFill>
            <a:blip r:embed="rId12"/>
            <a:stretch>
              <a:fillRect/>
            </a:stretch>
          </p:blipFill>
          <p:spPr>
            <a:xfrm>
              <a:off x="549577" y="6032256"/>
              <a:ext cx="7689246" cy="655377"/>
            </a:xfrm>
            <a:prstGeom prst="rect">
              <a:avLst/>
            </a:prstGeom>
          </p:spPr>
        </p:pic>
        <p:pic>
          <p:nvPicPr>
            <p:cNvPr id="13" name="Picture 12">
              <a:extLst>
                <a:ext uri="{FF2B5EF4-FFF2-40B4-BE49-F238E27FC236}">
                  <a16:creationId xmlns:a16="http://schemas.microsoft.com/office/drawing/2014/main" id="{E612E2E7-5A21-455A-8593-A07E55332A2B}"/>
                </a:ext>
              </a:extLst>
            </p:cNvPr>
            <p:cNvPicPr>
              <a:picLocks noChangeAspect="1"/>
            </p:cNvPicPr>
            <p:nvPr/>
          </p:nvPicPr>
          <p:blipFill>
            <a:blip r:embed="rId13"/>
            <a:stretch>
              <a:fillRect/>
            </a:stretch>
          </p:blipFill>
          <p:spPr>
            <a:xfrm>
              <a:off x="577284" y="5906522"/>
              <a:ext cx="1021168" cy="114310"/>
            </a:xfrm>
            <a:prstGeom prst="rect">
              <a:avLst/>
            </a:prstGeom>
          </p:spPr>
        </p:pic>
      </p:grpSp>
      <p:sp>
        <p:nvSpPr>
          <p:cNvPr id="17" name="Rounded Rectangular Callout 16"/>
          <p:cNvSpPr/>
          <p:nvPr/>
        </p:nvSpPr>
        <p:spPr bwMode="auto">
          <a:xfrm>
            <a:off x="8172713" y="5571448"/>
            <a:ext cx="2932167" cy="982008"/>
          </a:xfrm>
          <a:prstGeom prst="wedgeRoundRectCallout">
            <a:avLst>
              <a:gd name="adj1" fmla="val -71621"/>
              <a:gd name="adj2" fmla="val 3135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Indication SNMP/SSH/WMI credentials incorrect or intervening router response ICMP Destination Host Unavailable</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
        <p:nvSpPr>
          <p:cNvPr id="18" name="Rounded Rectangular Callout 17"/>
          <p:cNvSpPr/>
          <p:nvPr/>
        </p:nvSpPr>
        <p:spPr bwMode="auto">
          <a:xfrm>
            <a:off x="8029699" y="2476384"/>
            <a:ext cx="1876301" cy="870027"/>
          </a:xfrm>
          <a:prstGeom prst="wedgeRoundRectCallout">
            <a:avLst>
              <a:gd name="adj1" fmla="val -84200"/>
              <a:gd name="adj2" fmla="val -1468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ea typeface="ＭＳ Ｐゴシック" pitchFamily="34" charset="-128"/>
              </a:rPr>
              <a:t>Static IP:</a:t>
            </a:r>
            <a:r>
              <a:rPr kumimoji="0" lang="en-GB" sz="1400" b="0" i="0" u="none" strike="noStrike" cap="none" normalizeH="0" dirty="0">
                <a:ln>
                  <a:noFill/>
                </a:ln>
                <a:solidFill>
                  <a:schemeClr val="tx1"/>
                </a:solidFill>
                <a:effectLst/>
                <a:latin typeface="Arial" charset="0"/>
                <a:ea typeface="ＭＳ Ｐゴシック" pitchFamily="34" charset="-128"/>
              </a:rPr>
              <a:t> Is this excessive? Missing DHCP relaying?</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
        <p:nvSpPr>
          <p:cNvPr id="20" name="Rounded Rectangular Callout 19"/>
          <p:cNvSpPr/>
          <p:nvPr/>
        </p:nvSpPr>
        <p:spPr bwMode="auto">
          <a:xfrm>
            <a:off x="2590799" y="2407586"/>
            <a:ext cx="1959265" cy="856048"/>
          </a:xfrm>
          <a:prstGeom prst="wedgeRoundRectCallout">
            <a:avLst>
              <a:gd name="adj1" fmla="val 58196"/>
              <a:gd name="adj2" fmla="val 1825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ea typeface="ＭＳ Ｐゴシック" pitchFamily="34" charset="-128"/>
              </a:rPr>
              <a:t>All devices assumed to be static</a:t>
            </a:r>
            <a:r>
              <a:rPr kumimoji="0" lang="en-GB" sz="1400" b="0" i="0" u="none" strike="noStrike" cap="none" normalizeH="0" dirty="0">
                <a:ln>
                  <a:noFill/>
                </a:ln>
                <a:solidFill>
                  <a:schemeClr val="tx1"/>
                </a:solidFill>
                <a:effectLst/>
                <a:latin typeface="Arial" charset="0"/>
                <a:ea typeface="ＭＳ Ｐゴシック" pitchFamily="34" charset="-128"/>
              </a:rPr>
              <a:t> IP until DHCP request seen</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
        <p:nvSpPr>
          <p:cNvPr id="21" name="Rounded Rectangular Callout 20"/>
          <p:cNvSpPr/>
          <p:nvPr/>
        </p:nvSpPr>
        <p:spPr bwMode="auto">
          <a:xfrm>
            <a:off x="7711409" y="4505560"/>
            <a:ext cx="1850072" cy="958944"/>
          </a:xfrm>
          <a:prstGeom prst="wedgeRoundRectCallout">
            <a:avLst>
              <a:gd name="adj1" fmla="val -66723"/>
              <a:gd name="adj2" fmla="val 4416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Learnt via active scanning (NMAP, SNMP, SSH, WMI)</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
        <p:nvSpPr>
          <p:cNvPr id="23" name="Rounded Rectangular Callout 22"/>
          <p:cNvSpPr/>
          <p:nvPr/>
        </p:nvSpPr>
        <p:spPr bwMode="auto">
          <a:xfrm>
            <a:off x="2031409" y="4454418"/>
            <a:ext cx="2076606" cy="830370"/>
          </a:xfrm>
          <a:prstGeom prst="wedgeRoundRectCallout">
            <a:avLst>
              <a:gd name="adj1" fmla="val -35628"/>
              <a:gd name="adj2" fmla="val 5836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No active scanning, or RADIUS Accounting Framed IP address</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
        <p:nvSpPr>
          <p:cNvPr id="24" name="Rounded Rectangular Callout 23"/>
          <p:cNvSpPr/>
          <p:nvPr/>
        </p:nvSpPr>
        <p:spPr bwMode="auto">
          <a:xfrm>
            <a:off x="1968857" y="5890334"/>
            <a:ext cx="1165402" cy="554747"/>
          </a:xfrm>
          <a:prstGeom prst="wedgeRoundRectCallout">
            <a:avLst>
              <a:gd name="adj1" fmla="val -52562"/>
              <a:gd name="adj2" fmla="val 257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Why </a:t>
            </a:r>
            <a:r>
              <a:rPr lang="en-GB" sz="1400" dirty="0" err="1">
                <a:latin typeface="Arial" charset="0"/>
                <a:ea typeface="ＭＳ Ｐゴシック" pitchFamily="34" charset="-128"/>
              </a:rPr>
              <a:t>Unprofiled</a:t>
            </a:r>
            <a:r>
              <a:rPr lang="en-GB" sz="1400" dirty="0">
                <a:latin typeface="Arial" charset="0"/>
                <a:ea typeface="ＭＳ Ｐゴシック" pitchFamily="34" charset="-128"/>
              </a:rPr>
              <a:t>?</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
        <p:nvSpPr>
          <p:cNvPr id="25" name="Rounded Rectangular Callout 24"/>
          <p:cNvSpPr/>
          <p:nvPr/>
        </p:nvSpPr>
        <p:spPr bwMode="auto">
          <a:xfrm>
            <a:off x="3921636" y="5886807"/>
            <a:ext cx="1256858" cy="608972"/>
          </a:xfrm>
          <a:prstGeom prst="wedgeRoundRectCallout">
            <a:avLst>
              <a:gd name="adj1" fmla="val -52562"/>
              <a:gd name="adj2" fmla="val 257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No matching fingerprint</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
        <p:nvSpPr>
          <p:cNvPr id="26" name="Rounded Rectangular Callout 25"/>
          <p:cNvSpPr/>
          <p:nvPr/>
        </p:nvSpPr>
        <p:spPr bwMode="auto">
          <a:xfrm>
            <a:off x="5760066" y="5856618"/>
            <a:ext cx="1250405" cy="622177"/>
          </a:xfrm>
          <a:prstGeom prst="wedgeRoundRectCallout">
            <a:avLst>
              <a:gd name="adj1" fmla="val -52562"/>
              <a:gd name="adj2" fmla="val 257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Arial" charset="0"/>
                <a:ea typeface="ＭＳ Ｐゴシック" pitchFamily="34" charset="-128"/>
              </a:rPr>
              <a:t>No matching fingerprint!</a:t>
            </a:r>
            <a:endParaRPr kumimoji="0" lang="en-US" sz="1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52785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034-0E75-4A08-9BAF-13A0746716F1}"/>
              </a:ext>
            </a:extLst>
          </p:cNvPr>
          <p:cNvSpPr>
            <a:spLocks noGrp="1"/>
          </p:cNvSpPr>
          <p:nvPr>
            <p:ph type="title"/>
          </p:nvPr>
        </p:nvSpPr>
        <p:spPr/>
        <p:txBody>
          <a:bodyPr/>
          <a:lstStyle/>
          <a:p>
            <a:r>
              <a:rPr lang="en-GB" dirty="0"/>
              <a:t>Correct the AOS Policy - 1</a:t>
            </a:r>
          </a:p>
        </p:txBody>
      </p:sp>
      <p:sp>
        <p:nvSpPr>
          <p:cNvPr id="3" name="Content Placeholder 2">
            <a:extLst>
              <a:ext uri="{FF2B5EF4-FFF2-40B4-BE49-F238E27FC236}">
                <a16:creationId xmlns:a16="http://schemas.microsoft.com/office/drawing/2014/main" id="{1629E3AD-C719-4BB1-AC52-D977BFC1E00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06CA6A8-8DFF-4589-9D18-A4A8BCAD78A9}"/>
              </a:ext>
            </a:extLst>
          </p:cNvPr>
          <p:cNvPicPr>
            <a:picLocks noChangeAspect="1"/>
          </p:cNvPicPr>
          <p:nvPr/>
        </p:nvPicPr>
        <p:blipFill>
          <a:blip r:embed="rId2"/>
          <a:stretch>
            <a:fillRect/>
          </a:stretch>
        </p:blipFill>
        <p:spPr>
          <a:xfrm>
            <a:off x="2128790" y="1995197"/>
            <a:ext cx="6866215" cy="3353091"/>
          </a:xfrm>
          <a:prstGeom prst="rect">
            <a:avLst/>
          </a:prstGeom>
          <a:effectLst>
            <a:outerShdw blurRad="63500" sx="102000" sy="102000" algn="ctr" rotWithShape="0">
              <a:prstClr val="black">
                <a:alpha val="40000"/>
              </a:prstClr>
            </a:outerShdw>
          </a:effectLst>
        </p:spPr>
      </p:pic>
      <p:sp>
        <p:nvSpPr>
          <p:cNvPr id="5" name="Speech Bubble: Rectangle with Corners Rounded 4">
            <a:extLst>
              <a:ext uri="{FF2B5EF4-FFF2-40B4-BE49-F238E27FC236}">
                <a16:creationId xmlns:a16="http://schemas.microsoft.com/office/drawing/2014/main" id="{EEA1BC8B-4E41-460E-8AF3-14FA7081DCBF}"/>
              </a:ext>
            </a:extLst>
          </p:cNvPr>
          <p:cNvSpPr/>
          <p:nvPr/>
        </p:nvSpPr>
        <p:spPr>
          <a:xfrm>
            <a:off x="7696201" y="1690688"/>
            <a:ext cx="1866900" cy="1233487"/>
          </a:xfrm>
          <a:prstGeom prst="wedgeRoundRectCallout">
            <a:avLst>
              <a:gd name="adj1" fmla="val -109383"/>
              <a:gd name="adj2" fmla="val 416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Add ClearPass as CoA server</a:t>
            </a:r>
          </a:p>
        </p:txBody>
      </p:sp>
      <p:pic>
        <p:nvPicPr>
          <p:cNvPr id="6" name="Picture 5">
            <a:extLst>
              <a:ext uri="{FF2B5EF4-FFF2-40B4-BE49-F238E27FC236}">
                <a16:creationId xmlns:a16="http://schemas.microsoft.com/office/drawing/2014/main" id="{62E60925-02E6-4E67-8E21-10B792576711}"/>
              </a:ext>
            </a:extLst>
          </p:cNvPr>
          <p:cNvPicPr>
            <a:picLocks noChangeAspect="1"/>
          </p:cNvPicPr>
          <p:nvPr/>
        </p:nvPicPr>
        <p:blipFill>
          <a:blip r:embed="rId3"/>
          <a:stretch>
            <a:fillRect/>
          </a:stretch>
        </p:blipFill>
        <p:spPr>
          <a:xfrm>
            <a:off x="5282432" y="4249738"/>
            <a:ext cx="3055885" cy="1478408"/>
          </a:xfrm>
          <a:prstGeom prst="rect">
            <a:avLst/>
          </a:prstGeom>
          <a:effectLst>
            <a:outerShdw blurRad="63500" sx="102000" sy="102000" algn="ctr" rotWithShape="0">
              <a:prstClr val="black">
                <a:alpha val="40000"/>
              </a:prstClr>
            </a:outerShdw>
          </a:effectLst>
        </p:spPr>
      </p:pic>
      <p:sp>
        <p:nvSpPr>
          <p:cNvPr id="7" name="Speech Bubble: Rectangle with Corners Rounded 6">
            <a:extLst>
              <a:ext uri="{FF2B5EF4-FFF2-40B4-BE49-F238E27FC236}">
                <a16:creationId xmlns:a16="http://schemas.microsoft.com/office/drawing/2014/main" id="{99D5C5F6-A008-4166-AD0A-3548CD4BC4A4}"/>
              </a:ext>
            </a:extLst>
          </p:cNvPr>
          <p:cNvSpPr/>
          <p:nvPr/>
        </p:nvSpPr>
        <p:spPr>
          <a:xfrm>
            <a:off x="8703223" y="4249738"/>
            <a:ext cx="1866900" cy="1233487"/>
          </a:xfrm>
          <a:prstGeom prst="wedgeRoundRectCallout">
            <a:avLst>
              <a:gd name="adj1" fmla="val -113975"/>
              <a:gd name="adj2" fmla="val 223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you set this server’s shared secret</a:t>
            </a:r>
          </a:p>
        </p:txBody>
      </p:sp>
    </p:spTree>
    <p:extLst>
      <p:ext uri="{BB962C8B-B14F-4D97-AF65-F5344CB8AC3E}">
        <p14:creationId xmlns:p14="http://schemas.microsoft.com/office/powerpoint/2010/main" val="57663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96D3-72B1-41C3-B663-3F84D2D7542D}"/>
              </a:ext>
            </a:extLst>
          </p:cNvPr>
          <p:cNvSpPr>
            <a:spLocks noGrp="1"/>
          </p:cNvSpPr>
          <p:nvPr>
            <p:ph type="title"/>
          </p:nvPr>
        </p:nvSpPr>
        <p:spPr/>
        <p:txBody>
          <a:bodyPr/>
          <a:lstStyle/>
          <a:p>
            <a:r>
              <a:rPr lang="en-GB" dirty="0"/>
              <a:t>Correct the AOS Policy - 2</a:t>
            </a:r>
          </a:p>
        </p:txBody>
      </p:sp>
      <p:sp>
        <p:nvSpPr>
          <p:cNvPr id="3" name="Content Placeholder 2">
            <a:extLst>
              <a:ext uri="{FF2B5EF4-FFF2-40B4-BE49-F238E27FC236}">
                <a16:creationId xmlns:a16="http://schemas.microsoft.com/office/drawing/2014/main" id="{8BD12FD3-0667-4F20-B315-DE8AD807EF17}"/>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D1301742-99AA-4292-92DE-D309A30C8469}"/>
              </a:ext>
            </a:extLst>
          </p:cNvPr>
          <p:cNvPicPr>
            <a:picLocks noChangeAspect="1"/>
          </p:cNvPicPr>
          <p:nvPr/>
        </p:nvPicPr>
        <p:blipFill>
          <a:blip r:embed="rId2"/>
          <a:stretch>
            <a:fillRect/>
          </a:stretch>
        </p:blipFill>
        <p:spPr>
          <a:xfrm>
            <a:off x="434039" y="1420813"/>
            <a:ext cx="7674005" cy="3863675"/>
          </a:xfrm>
          <a:prstGeom prst="rect">
            <a:avLst/>
          </a:prstGeom>
          <a:effectLst>
            <a:outerShdw blurRad="63500" sx="102000" sy="102000" algn="ctr" rotWithShape="0">
              <a:prstClr val="black">
                <a:alpha val="40000"/>
              </a:prstClr>
            </a:outerShdw>
          </a:effectLst>
        </p:spPr>
      </p:pic>
      <p:sp>
        <p:nvSpPr>
          <p:cNvPr id="5" name="Speech Bubble: Rectangle with Corners Rounded 4">
            <a:extLst>
              <a:ext uri="{FF2B5EF4-FFF2-40B4-BE49-F238E27FC236}">
                <a16:creationId xmlns:a16="http://schemas.microsoft.com/office/drawing/2014/main" id="{96F131F0-9C8C-4BCE-8C4B-B86563B2B9CD}"/>
              </a:ext>
            </a:extLst>
          </p:cNvPr>
          <p:cNvSpPr/>
          <p:nvPr/>
        </p:nvSpPr>
        <p:spPr>
          <a:xfrm>
            <a:off x="8018196" y="2492037"/>
            <a:ext cx="1187587" cy="508677"/>
          </a:xfrm>
          <a:prstGeom prst="wedgeRoundRectCallout">
            <a:avLst>
              <a:gd name="adj1" fmla="val -94486"/>
              <a:gd name="adj2" fmla="val -182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Remove</a:t>
            </a:r>
          </a:p>
        </p:txBody>
      </p:sp>
      <p:pic>
        <p:nvPicPr>
          <p:cNvPr id="6" name="Picture 5">
            <a:extLst>
              <a:ext uri="{FF2B5EF4-FFF2-40B4-BE49-F238E27FC236}">
                <a16:creationId xmlns:a16="http://schemas.microsoft.com/office/drawing/2014/main" id="{12D71354-DD30-45F7-BB2F-EC7E75534788}"/>
              </a:ext>
            </a:extLst>
          </p:cNvPr>
          <p:cNvPicPr>
            <a:picLocks noChangeAspect="1"/>
          </p:cNvPicPr>
          <p:nvPr/>
        </p:nvPicPr>
        <p:blipFill>
          <a:blip r:embed="rId3"/>
          <a:stretch>
            <a:fillRect/>
          </a:stretch>
        </p:blipFill>
        <p:spPr>
          <a:xfrm>
            <a:off x="4815539" y="3270550"/>
            <a:ext cx="6942422" cy="3185436"/>
          </a:xfrm>
          <a:prstGeom prst="rect">
            <a:avLst/>
          </a:prstGeom>
          <a:effectLst>
            <a:outerShdw blurRad="63500" sx="102000" sy="102000" algn="ctr" rotWithShape="0">
              <a:prstClr val="black">
                <a:alpha val="40000"/>
              </a:prstClr>
            </a:outerShdw>
          </a:effectLst>
        </p:spPr>
      </p:pic>
      <p:sp>
        <p:nvSpPr>
          <p:cNvPr id="8" name="Speech Bubble: Rectangle with Corners Rounded 7">
            <a:extLst>
              <a:ext uri="{FF2B5EF4-FFF2-40B4-BE49-F238E27FC236}">
                <a16:creationId xmlns:a16="http://schemas.microsoft.com/office/drawing/2014/main" id="{80C259FF-60A0-4D4C-B613-DF0DBB4E822A}"/>
              </a:ext>
            </a:extLst>
          </p:cNvPr>
          <p:cNvSpPr/>
          <p:nvPr/>
        </p:nvSpPr>
        <p:spPr>
          <a:xfrm>
            <a:off x="10596125" y="4354591"/>
            <a:ext cx="1028700" cy="508677"/>
          </a:xfrm>
          <a:prstGeom prst="wedgeRoundRectCallout">
            <a:avLst>
              <a:gd name="adj1" fmla="val -17953"/>
              <a:gd name="adj2" fmla="val -1135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Add</a:t>
            </a:r>
          </a:p>
        </p:txBody>
      </p:sp>
    </p:spTree>
    <p:extLst>
      <p:ext uri="{BB962C8B-B14F-4D97-AF65-F5344CB8AC3E}">
        <p14:creationId xmlns:p14="http://schemas.microsoft.com/office/powerpoint/2010/main" val="59505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606B-46EE-4600-AF21-D1049C6E39B4}"/>
              </a:ext>
            </a:extLst>
          </p:cNvPr>
          <p:cNvSpPr>
            <a:spLocks noGrp="1"/>
          </p:cNvSpPr>
          <p:nvPr>
            <p:ph type="title"/>
          </p:nvPr>
        </p:nvSpPr>
        <p:spPr/>
        <p:txBody>
          <a:bodyPr/>
          <a:lstStyle/>
          <a:p>
            <a:r>
              <a:rPr lang="en-GB" dirty="0"/>
              <a:t>Correct the AOS Policy - 3</a:t>
            </a:r>
          </a:p>
        </p:txBody>
      </p:sp>
      <p:sp>
        <p:nvSpPr>
          <p:cNvPr id="3" name="Content Placeholder 2">
            <a:extLst>
              <a:ext uri="{FF2B5EF4-FFF2-40B4-BE49-F238E27FC236}">
                <a16:creationId xmlns:a16="http://schemas.microsoft.com/office/drawing/2014/main" id="{5563C2FC-3A95-4C3C-B5BD-53BE0C054E5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17A0EA-D918-4C69-8C7E-0DA0407FD48A}"/>
              </a:ext>
            </a:extLst>
          </p:cNvPr>
          <p:cNvPicPr>
            <a:picLocks noChangeAspect="1"/>
          </p:cNvPicPr>
          <p:nvPr/>
        </p:nvPicPr>
        <p:blipFill>
          <a:blip r:embed="rId2"/>
          <a:stretch>
            <a:fillRect/>
          </a:stretch>
        </p:blipFill>
        <p:spPr>
          <a:xfrm>
            <a:off x="838200" y="1690688"/>
            <a:ext cx="6873836" cy="3261643"/>
          </a:xfrm>
          <a:prstGeom prst="rect">
            <a:avLst/>
          </a:prstGeom>
          <a:effectLst>
            <a:outerShdw blurRad="63500" sx="102000" sy="102000" algn="ctr" rotWithShape="0">
              <a:prstClr val="black">
                <a:alpha val="40000"/>
              </a:prstClr>
            </a:outerShdw>
          </a:effectLst>
        </p:spPr>
      </p:pic>
      <p:sp>
        <p:nvSpPr>
          <p:cNvPr id="5" name="Speech Bubble: Rectangle with Corners Rounded 4">
            <a:extLst>
              <a:ext uri="{FF2B5EF4-FFF2-40B4-BE49-F238E27FC236}">
                <a16:creationId xmlns:a16="http://schemas.microsoft.com/office/drawing/2014/main" id="{673ECD4E-68F1-48BB-AE1E-FA11325ADC5C}"/>
              </a:ext>
            </a:extLst>
          </p:cNvPr>
          <p:cNvSpPr/>
          <p:nvPr/>
        </p:nvSpPr>
        <p:spPr>
          <a:xfrm>
            <a:off x="7989868" y="2068591"/>
            <a:ext cx="1028700" cy="508677"/>
          </a:xfrm>
          <a:prstGeom prst="wedgeRoundRectCallout">
            <a:avLst>
              <a:gd name="adj1" fmla="val -104990"/>
              <a:gd name="adj2" fmla="val 118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Add</a:t>
            </a:r>
          </a:p>
        </p:txBody>
      </p:sp>
      <p:pic>
        <p:nvPicPr>
          <p:cNvPr id="6" name="Picture 5">
            <a:extLst>
              <a:ext uri="{FF2B5EF4-FFF2-40B4-BE49-F238E27FC236}">
                <a16:creationId xmlns:a16="http://schemas.microsoft.com/office/drawing/2014/main" id="{5BE3AC97-61FB-43DA-9977-AF011828BA4F}"/>
              </a:ext>
            </a:extLst>
          </p:cNvPr>
          <p:cNvPicPr>
            <a:picLocks noChangeAspect="1"/>
          </p:cNvPicPr>
          <p:nvPr/>
        </p:nvPicPr>
        <p:blipFill>
          <a:blip r:embed="rId3"/>
          <a:stretch>
            <a:fillRect/>
          </a:stretch>
        </p:blipFill>
        <p:spPr>
          <a:xfrm>
            <a:off x="4573156" y="3261715"/>
            <a:ext cx="6919560" cy="3231160"/>
          </a:xfrm>
          <a:prstGeom prst="rect">
            <a:avLst/>
          </a:prstGeom>
          <a:effectLst>
            <a:outerShdw blurRad="63500" sx="102000" sy="102000" algn="ctr" rotWithShape="0">
              <a:prstClr val="black">
                <a:alpha val="40000"/>
              </a:prstClr>
            </a:outerShdw>
          </a:effectLst>
        </p:spPr>
      </p:pic>
      <p:sp>
        <p:nvSpPr>
          <p:cNvPr id="7" name="Speech Bubble: Rectangle with Corners Rounded 6">
            <a:extLst>
              <a:ext uri="{FF2B5EF4-FFF2-40B4-BE49-F238E27FC236}">
                <a16:creationId xmlns:a16="http://schemas.microsoft.com/office/drawing/2014/main" id="{9E21672A-5ED2-4ED2-BE5E-6033217284D1}"/>
              </a:ext>
            </a:extLst>
          </p:cNvPr>
          <p:cNvSpPr/>
          <p:nvPr/>
        </p:nvSpPr>
        <p:spPr>
          <a:xfrm>
            <a:off x="10220325" y="4443654"/>
            <a:ext cx="1028700" cy="508677"/>
          </a:xfrm>
          <a:prstGeom prst="wedgeRoundRectCallout">
            <a:avLst>
              <a:gd name="adj1" fmla="val -24435"/>
              <a:gd name="adj2" fmla="val -929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Add</a:t>
            </a:r>
          </a:p>
        </p:txBody>
      </p:sp>
    </p:spTree>
    <p:extLst>
      <p:ext uri="{BB962C8B-B14F-4D97-AF65-F5344CB8AC3E}">
        <p14:creationId xmlns:p14="http://schemas.microsoft.com/office/powerpoint/2010/main" val="65295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D902-545D-4BA5-8355-E541D8EA7108}"/>
              </a:ext>
            </a:extLst>
          </p:cNvPr>
          <p:cNvSpPr>
            <a:spLocks noGrp="1"/>
          </p:cNvSpPr>
          <p:nvPr>
            <p:ph type="title"/>
          </p:nvPr>
        </p:nvSpPr>
        <p:spPr/>
        <p:txBody>
          <a:bodyPr/>
          <a:lstStyle/>
          <a:p>
            <a:r>
              <a:rPr lang="en-GB" dirty="0"/>
              <a:t>AOS/IAP</a:t>
            </a:r>
          </a:p>
        </p:txBody>
      </p:sp>
      <p:sp>
        <p:nvSpPr>
          <p:cNvPr id="3" name="Content Placeholder 2">
            <a:extLst>
              <a:ext uri="{FF2B5EF4-FFF2-40B4-BE49-F238E27FC236}">
                <a16:creationId xmlns:a16="http://schemas.microsoft.com/office/drawing/2014/main" id="{62B191F2-B85F-4AB6-A33A-869977ED0AE6}"/>
              </a:ext>
            </a:extLst>
          </p:cNvPr>
          <p:cNvSpPr>
            <a:spLocks noGrp="1"/>
          </p:cNvSpPr>
          <p:nvPr>
            <p:ph idx="1"/>
          </p:nvPr>
        </p:nvSpPr>
        <p:spPr/>
        <p:txBody>
          <a:bodyPr/>
          <a:lstStyle/>
          <a:p>
            <a:r>
              <a:rPr lang="en-GB" dirty="0"/>
              <a:t>Create the roles</a:t>
            </a:r>
            <a:br>
              <a:rPr lang="en-GB" dirty="0"/>
            </a:br>
            <a:r>
              <a:rPr lang="en-GB" dirty="0"/>
              <a:t>that will be applied</a:t>
            </a:r>
          </a:p>
        </p:txBody>
      </p:sp>
      <p:pic>
        <p:nvPicPr>
          <p:cNvPr id="5" name="Picture 4">
            <a:extLst>
              <a:ext uri="{FF2B5EF4-FFF2-40B4-BE49-F238E27FC236}">
                <a16:creationId xmlns:a16="http://schemas.microsoft.com/office/drawing/2014/main" id="{9995A659-04FC-4225-AF61-3586F7AFFB97}"/>
              </a:ext>
            </a:extLst>
          </p:cNvPr>
          <p:cNvPicPr>
            <a:picLocks noChangeAspect="1"/>
          </p:cNvPicPr>
          <p:nvPr/>
        </p:nvPicPr>
        <p:blipFill>
          <a:blip r:embed="rId2"/>
          <a:stretch>
            <a:fillRect/>
          </a:stretch>
        </p:blipFill>
        <p:spPr>
          <a:xfrm>
            <a:off x="4015393" y="681037"/>
            <a:ext cx="8009314" cy="5547841"/>
          </a:xfrm>
          <a:prstGeom prst="rect">
            <a:avLst/>
          </a:prstGeom>
          <a:effectLst>
            <a:outerShdw blurRad="63500" sx="102000" sy="102000" algn="ctr" rotWithShape="0">
              <a:prstClr val="black">
                <a:alpha val="40000"/>
              </a:prstClr>
            </a:outerShdw>
          </a:effectLst>
        </p:spPr>
      </p:pic>
      <p:sp>
        <p:nvSpPr>
          <p:cNvPr id="6" name="Rectangle: Rounded Corners 5">
            <a:extLst>
              <a:ext uri="{FF2B5EF4-FFF2-40B4-BE49-F238E27FC236}">
                <a16:creationId xmlns:a16="http://schemas.microsoft.com/office/drawing/2014/main" id="{31389622-66F5-4489-9477-96A33131F748}"/>
              </a:ext>
            </a:extLst>
          </p:cNvPr>
          <p:cNvSpPr/>
          <p:nvPr/>
        </p:nvSpPr>
        <p:spPr>
          <a:xfrm>
            <a:off x="5886450" y="4572000"/>
            <a:ext cx="1047750" cy="78105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65C1D80B-E65A-413B-ACD8-E157667D7199}"/>
              </a:ext>
            </a:extLst>
          </p:cNvPr>
          <p:cNvSpPr/>
          <p:nvPr/>
        </p:nvSpPr>
        <p:spPr>
          <a:xfrm>
            <a:off x="9186863" y="3563937"/>
            <a:ext cx="2266950" cy="1581150"/>
          </a:xfrm>
          <a:prstGeom prst="wedgeRoundRectCallout">
            <a:avLst>
              <a:gd name="adj1" fmla="val -27976"/>
              <a:gd name="adj2" fmla="val -887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Add appropriate security requirements</a:t>
            </a:r>
          </a:p>
        </p:txBody>
      </p:sp>
    </p:spTree>
    <p:extLst>
      <p:ext uri="{BB962C8B-B14F-4D97-AF65-F5344CB8AC3E}">
        <p14:creationId xmlns:p14="http://schemas.microsoft.com/office/powerpoint/2010/main" val="399519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MPSK Bulk Import</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184569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16354" y="3218549"/>
            <a:ext cx="11359291" cy="1283355"/>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838200" y="365125"/>
            <a:ext cx="10515600" cy="1325563"/>
          </a:xfrm>
        </p:spPr>
        <p:txBody>
          <a:bodyPr/>
          <a:lstStyle/>
          <a:p>
            <a:r>
              <a:rPr lang="en-GB" dirty="0"/>
              <a:t>Create a CSV</a:t>
            </a:r>
            <a:endParaRPr lang="en-US" dirty="0"/>
          </a:p>
        </p:txBody>
      </p:sp>
      <p:sp>
        <p:nvSpPr>
          <p:cNvPr id="6" name="Rounded Rectangular Callout 5"/>
          <p:cNvSpPr/>
          <p:nvPr/>
        </p:nvSpPr>
        <p:spPr>
          <a:xfrm>
            <a:off x="4769051" y="4959692"/>
            <a:ext cx="1864895" cy="1179094"/>
          </a:xfrm>
          <a:prstGeom prst="wedgeRoundRectCallout">
            <a:avLst>
              <a:gd name="adj1" fmla="val -25349"/>
              <a:gd name="adj2" fmla="val -946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you miss out the </a:t>
            </a:r>
            <a:r>
              <a:rPr lang="en-GB" dirty="0" err="1"/>
              <a:t>mpsk</a:t>
            </a:r>
            <a:r>
              <a:rPr lang="en-GB" dirty="0"/>
              <a:t> field it will auto-create it</a:t>
            </a:r>
            <a:endParaRPr lang="en-US" dirty="0"/>
          </a:p>
        </p:txBody>
      </p:sp>
      <p:sp>
        <p:nvSpPr>
          <p:cNvPr id="7" name="Rounded Rectangular Callout 6"/>
          <p:cNvSpPr/>
          <p:nvPr/>
        </p:nvSpPr>
        <p:spPr>
          <a:xfrm>
            <a:off x="3193448" y="4969046"/>
            <a:ext cx="1307433" cy="1179094"/>
          </a:xfrm>
          <a:prstGeom prst="wedgeRoundRectCallout">
            <a:avLst>
              <a:gd name="adj1" fmla="val 19020"/>
              <a:gd name="adj2" fmla="val -970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role must exist</a:t>
            </a:r>
            <a:endParaRPr lang="en-US" dirty="0"/>
          </a:p>
        </p:txBody>
      </p:sp>
      <p:sp>
        <p:nvSpPr>
          <p:cNvPr id="8" name="Rounded Rectangular Callout 7"/>
          <p:cNvSpPr/>
          <p:nvPr/>
        </p:nvSpPr>
        <p:spPr>
          <a:xfrm>
            <a:off x="6996630" y="4990172"/>
            <a:ext cx="894347" cy="1179094"/>
          </a:xfrm>
          <a:prstGeom prst="wedgeRoundRectCallout">
            <a:avLst>
              <a:gd name="adj1" fmla="val -22164"/>
              <a:gd name="adj2" fmla="val -1007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Using MPSK</a:t>
            </a:r>
            <a:endParaRPr lang="en-US" dirty="0"/>
          </a:p>
        </p:txBody>
      </p:sp>
      <p:sp>
        <p:nvSpPr>
          <p:cNvPr id="9" name="Rounded Rectangular Callout 8"/>
          <p:cNvSpPr/>
          <p:nvPr/>
        </p:nvSpPr>
        <p:spPr>
          <a:xfrm>
            <a:off x="7186863" y="1512742"/>
            <a:ext cx="1319463" cy="1179094"/>
          </a:xfrm>
          <a:prstGeom prst="wedgeRoundRectCallout">
            <a:avLst>
              <a:gd name="adj1" fmla="val -14869"/>
              <a:gd name="adj2" fmla="val 1094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Becomes the Device Name</a:t>
            </a:r>
            <a:endParaRPr lang="en-US" dirty="0"/>
          </a:p>
        </p:txBody>
      </p:sp>
      <p:sp>
        <p:nvSpPr>
          <p:cNvPr id="13" name="Rounded Rectangular Callout 12"/>
          <p:cNvSpPr/>
          <p:nvPr/>
        </p:nvSpPr>
        <p:spPr>
          <a:xfrm>
            <a:off x="4863699" y="1516870"/>
            <a:ext cx="1319463" cy="1179094"/>
          </a:xfrm>
          <a:prstGeom prst="wedgeRoundRectCallout">
            <a:avLst>
              <a:gd name="adj1" fmla="val -15639"/>
              <a:gd name="adj2" fmla="val 1103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Default password length 8 characters</a:t>
            </a:r>
            <a:endParaRPr lang="en-US" dirty="0"/>
          </a:p>
        </p:txBody>
      </p:sp>
    </p:spTree>
    <p:extLst>
      <p:ext uri="{BB962C8B-B14F-4D97-AF65-F5344CB8AC3E}">
        <p14:creationId xmlns:p14="http://schemas.microsoft.com/office/powerpoint/2010/main" val="28805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Import Devices</a:t>
            </a:r>
            <a:endParaRPr lang="en-US" dirty="0"/>
          </a:p>
        </p:txBody>
      </p:sp>
      <p:pic>
        <p:nvPicPr>
          <p:cNvPr id="4" name="Content Placeholder 3"/>
          <p:cNvPicPr>
            <a:picLocks noGrp="1" noChangeAspect="1"/>
          </p:cNvPicPr>
          <p:nvPr>
            <p:ph idx="1"/>
          </p:nvPr>
        </p:nvPicPr>
        <p:blipFill>
          <a:blip r:embed="rId2"/>
          <a:stretch>
            <a:fillRect/>
          </a:stretch>
        </p:blipFill>
        <p:spPr>
          <a:xfrm>
            <a:off x="978925" y="1520825"/>
            <a:ext cx="5946629" cy="435133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3"/>
          <a:stretch>
            <a:fillRect/>
          </a:stretch>
        </p:blipFill>
        <p:spPr>
          <a:xfrm>
            <a:off x="5346391" y="3782345"/>
            <a:ext cx="6007409" cy="1225613"/>
          </a:xfrm>
          <a:prstGeom prst="rect">
            <a:avLst/>
          </a:prstGeom>
          <a:effectLst>
            <a:outerShdw blurRad="63500" sx="102000" sy="102000" algn="ctr" rotWithShape="0">
              <a:prstClr val="black">
                <a:alpha val="40000"/>
              </a:prstClr>
            </a:outerShdw>
          </a:effectLst>
        </p:spPr>
      </p:pic>
      <p:sp>
        <p:nvSpPr>
          <p:cNvPr id="7" name="Rounded Rectangular Callout 6"/>
          <p:cNvSpPr/>
          <p:nvPr/>
        </p:nvSpPr>
        <p:spPr>
          <a:xfrm>
            <a:off x="7772400" y="2540000"/>
            <a:ext cx="2895600" cy="1005840"/>
          </a:xfrm>
          <a:prstGeom prst="wedgeRoundRectCallout">
            <a:avLst>
              <a:gd name="adj1" fmla="val -23289"/>
              <a:gd name="adj2" fmla="val 1039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any field headers report </a:t>
            </a:r>
            <a:r>
              <a:rPr lang="en-GB" dirty="0" err="1"/>
              <a:t>Field</a:t>
            </a:r>
            <a:r>
              <a:rPr lang="en-GB" i="1" dirty="0" err="1"/>
              <a:t>X</a:t>
            </a:r>
            <a:r>
              <a:rPr lang="en-GB" dirty="0"/>
              <a:t> then you have a typo on the filed name</a:t>
            </a:r>
            <a:endParaRPr lang="en-US" dirty="0"/>
          </a:p>
        </p:txBody>
      </p:sp>
    </p:spTree>
    <p:extLst>
      <p:ext uri="{BB962C8B-B14F-4D97-AF65-F5344CB8AC3E}">
        <p14:creationId xmlns:p14="http://schemas.microsoft.com/office/powerpoint/2010/main" val="230942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5479-7BFB-46F2-892C-B6AD9B778387}"/>
              </a:ext>
            </a:extLst>
          </p:cNvPr>
          <p:cNvSpPr>
            <a:spLocks noGrp="1"/>
          </p:cNvSpPr>
          <p:nvPr>
            <p:ph type="title"/>
          </p:nvPr>
        </p:nvSpPr>
        <p:spPr/>
        <p:txBody>
          <a:bodyPr/>
          <a:lstStyle/>
          <a:p>
            <a:r>
              <a:rPr lang="en-GB" dirty="0"/>
              <a:t>Infrastructure Management</a:t>
            </a:r>
          </a:p>
        </p:txBody>
      </p:sp>
      <p:sp>
        <p:nvSpPr>
          <p:cNvPr id="3" name="Subtitle 2">
            <a:extLst>
              <a:ext uri="{FF2B5EF4-FFF2-40B4-BE49-F238E27FC236}">
                <a16:creationId xmlns:a16="http://schemas.microsoft.com/office/drawing/2014/main" id="{90D40E38-5CED-4AB9-AB84-C14E4C4B3B5B}"/>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A8D69C52-9F4D-48EF-BDB7-E64CC651D2AD}"/>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95821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828340" y="288478"/>
            <a:ext cx="1019175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Aruba Switch </a:t>
            </a:r>
          </a:p>
          <a:p>
            <a:pPr algn="ctr" defTabSz="914363"/>
            <a:r>
              <a:rPr lang="en-US" sz="3751" kern="0" dirty="0">
                <a:solidFill>
                  <a:srgbClr val="FFFFFF"/>
                </a:solidFill>
              </a:rPr>
              <a:t>TACACS+ Configuration</a:t>
            </a:r>
          </a:p>
        </p:txBody>
      </p:sp>
      <p:sp>
        <p:nvSpPr>
          <p:cNvPr id="12" name="Rectangle 11">
            <a:extLst>
              <a:ext uri="{FF2B5EF4-FFF2-40B4-BE49-F238E27FC236}">
                <a16:creationId xmlns:a16="http://schemas.microsoft.com/office/drawing/2014/main" id="{27189657-F03C-4BAF-97E8-CDC90F486399}"/>
              </a:ext>
            </a:extLst>
          </p:cNvPr>
          <p:cNvSpPr/>
          <p:nvPr/>
        </p:nvSpPr>
        <p:spPr>
          <a:xfrm>
            <a:off x="3190482" y="1803750"/>
            <a:ext cx="5886061" cy="4278094"/>
          </a:xfrm>
          <a:prstGeom prst="rect">
            <a:avLst/>
          </a:prstGeom>
        </p:spPr>
        <p:txBody>
          <a:bodyPr wrap="square">
            <a:spAutoFit/>
          </a:bodyPr>
          <a:lstStyle/>
          <a:p>
            <a:r>
              <a:rPr lang="en-GB" sz="16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600" dirty="0">
                <a:solidFill>
                  <a:schemeClr val="bg1"/>
                </a:solidFill>
                <a:highlight>
                  <a:srgbClr val="0000FF"/>
                </a:highlight>
                <a:latin typeface="Courier New" panose="02070309020205020404" pitchFamily="49" charset="0"/>
                <a:cs typeface="Courier New" panose="02070309020205020404" pitchFamily="49" charset="0"/>
              </a:rPr>
              <a:t> accounting commands stop-only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tacacs</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6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600" dirty="0">
                <a:solidFill>
                  <a:schemeClr val="bg1"/>
                </a:solidFill>
                <a:highlight>
                  <a:srgbClr val="0000FF"/>
                </a:highlight>
                <a:latin typeface="Courier New" panose="02070309020205020404" pitchFamily="49" charset="0"/>
                <a:cs typeface="Courier New" panose="02070309020205020404" pitchFamily="49" charset="0"/>
              </a:rPr>
              <a:t> accounting exec start-stop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tacacs</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6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600" dirty="0">
                <a:solidFill>
                  <a:schemeClr val="bg1"/>
                </a:solidFill>
                <a:highlight>
                  <a:srgbClr val="0000FF"/>
                </a:highlight>
                <a:latin typeface="Courier New" panose="02070309020205020404" pitchFamily="49" charset="0"/>
                <a:cs typeface="Courier New" panose="02070309020205020404" pitchFamily="49" charset="0"/>
              </a:rPr>
              <a:t> accounting system stop-only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tacacs</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6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600" dirty="0">
                <a:solidFill>
                  <a:schemeClr val="bg1"/>
                </a:solidFill>
                <a:highlight>
                  <a:srgbClr val="0000FF"/>
                </a:highlight>
                <a:latin typeface="Courier New" panose="02070309020205020404" pitchFamily="49" charset="0"/>
                <a:cs typeface="Courier New" panose="02070309020205020404" pitchFamily="49" charset="0"/>
              </a:rPr>
              <a:t> authentication console login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tacacs</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6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600" dirty="0">
                <a:solidFill>
                  <a:schemeClr val="bg1"/>
                </a:solidFill>
                <a:highlight>
                  <a:srgbClr val="0000FF"/>
                </a:highlight>
                <a:latin typeface="Courier New" panose="02070309020205020404" pitchFamily="49" charset="0"/>
                <a:cs typeface="Courier New" panose="02070309020205020404" pitchFamily="49" charset="0"/>
              </a:rPr>
              <a:t> authentication console enable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tacacs</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6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600" dirty="0">
                <a:solidFill>
                  <a:schemeClr val="bg1"/>
                </a:solidFill>
                <a:highlight>
                  <a:srgbClr val="0000FF"/>
                </a:highlight>
                <a:latin typeface="Courier New" panose="02070309020205020404" pitchFamily="49" charset="0"/>
                <a:cs typeface="Courier New" panose="02070309020205020404" pitchFamily="49" charset="0"/>
              </a:rPr>
              <a:t> authentication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ssh</a:t>
            </a:r>
            <a:r>
              <a:rPr lang="en-GB" sz="1600" dirty="0">
                <a:solidFill>
                  <a:schemeClr val="bg1"/>
                </a:solidFill>
                <a:highlight>
                  <a:srgbClr val="0000FF"/>
                </a:highlight>
                <a:latin typeface="Courier New" panose="02070309020205020404" pitchFamily="49" charset="0"/>
                <a:cs typeface="Courier New" panose="02070309020205020404" pitchFamily="49" charset="0"/>
              </a:rPr>
              <a:t> login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tacacs</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r>
              <a:rPr lang="en-GB" sz="1600" dirty="0" err="1">
                <a:solidFill>
                  <a:schemeClr val="bg1"/>
                </a:solidFill>
                <a:highlight>
                  <a:srgbClr val="0000FF"/>
                </a:highlight>
                <a:latin typeface="Courier New" panose="02070309020205020404" pitchFamily="49" charset="0"/>
                <a:cs typeface="Courier New" panose="02070309020205020404" pitchFamily="49" charset="0"/>
              </a:rPr>
              <a:t>aaa</a:t>
            </a:r>
            <a:r>
              <a:rPr lang="en-GB" sz="1600" dirty="0">
                <a:solidFill>
                  <a:schemeClr val="bg1"/>
                </a:solidFill>
                <a:highlight>
                  <a:srgbClr val="0000FF"/>
                </a:highlight>
                <a:latin typeface="Courier New" panose="02070309020205020404" pitchFamily="49" charset="0"/>
                <a:cs typeface="Courier New" panose="02070309020205020404" pitchFamily="49" charset="0"/>
              </a:rPr>
              <a:t> authentication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ssh</a:t>
            </a:r>
            <a:r>
              <a:rPr lang="en-GB" sz="1600" dirty="0">
                <a:solidFill>
                  <a:schemeClr val="bg1"/>
                </a:solidFill>
                <a:highlight>
                  <a:srgbClr val="0000FF"/>
                </a:highlight>
                <a:latin typeface="Courier New" panose="02070309020205020404" pitchFamily="49" charset="0"/>
                <a:cs typeface="Courier New" panose="02070309020205020404" pitchFamily="49" charset="0"/>
              </a:rPr>
              <a:t> enable </a:t>
            </a:r>
            <a:r>
              <a:rPr lang="en-GB" sz="1600" dirty="0" err="1">
                <a:solidFill>
                  <a:schemeClr val="bg1"/>
                </a:solidFill>
                <a:highlight>
                  <a:srgbClr val="0000FF"/>
                </a:highlight>
                <a:latin typeface="Courier New" panose="02070309020205020404" pitchFamily="49" charset="0"/>
                <a:cs typeface="Courier New" panose="02070309020205020404" pitchFamily="49" charset="0"/>
              </a:rPr>
              <a:t>tacacs</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a:p>
            <a:r>
              <a:rPr lang="en-US" sz="1600" dirty="0" err="1">
                <a:solidFill>
                  <a:schemeClr val="bg1"/>
                </a:solidFill>
                <a:highlight>
                  <a:srgbClr val="0000FF"/>
                </a:highlight>
                <a:latin typeface="Courier New" panose="02070309020205020404" pitchFamily="49" charset="0"/>
                <a:cs typeface="Courier New" panose="02070309020205020404" pitchFamily="49" charset="0"/>
              </a:rPr>
              <a:t>tacacs</a:t>
            </a:r>
            <a:r>
              <a:rPr lang="en-US" sz="1600" dirty="0">
                <a:solidFill>
                  <a:schemeClr val="bg1"/>
                </a:solidFill>
                <a:highlight>
                  <a:srgbClr val="0000FF"/>
                </a:highlight>
                <a:latin typeface="Courier New" panose="02070309020205020404" pitchFamily="49" charset="0"/>
                <a:cs typeface="Courier New" panose="02070309020205020404" pitchFamily="49" charset="0"/>
              </a:rPr>
              <a:t>-server host &lt;CPPM&gt; key &lt;pass&gt;</a:t>
            </a:r>
            <a:endParaRPr lang="en-GB" sz="1600" dirty="0">
              <a:solidFill>
                <a:schemeClr val="bg1"/>
              </a:solidFill>
              <a:highlight>
                <a:srgbClr val="0000FF"/>
              </a:highlight>
              <a:latin typeface="Courier New" panose="02070309020205020404" pitchFamily="49" charset="0"/>
              <a:cs typeface="Courier New" panose="02070309020205020404" pitchFamily="49" charset="0"/>
            </a:endParaRPr>
          </a:p>
        </p:txBody>
      </p:sp>
      <p:sp>
        <p:nvSpPr>
          <p:cNvPr id="3" name="Rounded Rectangular Callout 2"/>
          <p:cNvSpPr/>
          <p:nvPr/>
        </p:nvSpPr>
        <p:spPr bwMode="auto">
          <a:xfrm>
            <a:off x="8904156" y="3192903"/>
            <a:ext cx="2175900" cy="1304145"/>
          </a:xfrm>
          <a:prstGeom prst="wedgeRoundRectCallout">
            <a:avLst>
              <a:gd name="adj1" fmla="val -80732"/>
              <a:gd name="adj2" fmla="val -177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When ClearPass not accessible will rever</a:t>
            </a:r>
            <a:r>
              <a:rPr lang="en-GB" dirty="0">
                <a:latin typeface="Arial" charset="0"/>
                <a:ea typeface="ＭＳ Ｐゴシック" pitchFamily="34" charset="-128"/>
              </a:rPr>
              <a:t>t switch’s local accounts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20102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7804596" y="191656"/>
            <a:ext cx="426862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TACACS </a:t>
            </a:r>
          </a:p>
          <a:p>
            <a:pPr algn="r" defTabSz="914363"/>
            <a:r>
              <a:rPr lang="en-US" sz="3751" kern="0" dirty="0">
                <a:solidFill>
                  <a:srgbClr val="FFFFFF"/>
                </a:solidFill>
              </a:rPr>
              <a:t>Configuration</a:t>
            </a:r>
          </a:p>
        </p:txBody>
      </p:sp>
      <p:grpSp>
        <p:nvGrpSpPr>
          <p:cNvPr id="13" name="Group 12">
            <a:extLst>
              <a:ext uri="{FF2B5EF4-FFF2-40B4-BE49-F238E27FC236}">
                <a16:creationId xmlns:a16="http://schemas.microsoft.com/office/drawing/2014/main" id="{1E7CBB38-59E9-41FA-8C77-EB0366CF29C3}"/>
              </a:ext>
            </a:extLst>
          </p:cNvPr>
          <p:cNvGrpSpPr/>
          <p:nvPr/>
        </p:nvGrpSpPr>
        <p:grpSpPr>
          <a:xfrm>
            <a:off x="265044" y="244945"/>
            <a:ext cx="7063603" cy="6342808"/>
            <a:chOff x="611882" y="391596"/>
            <a:chExt cx="7066598" cy="6104198"/>
          </a:xfrm>
        </p:grpSpPr>
        <p:pic>
          <p:nvPicPr>
            <p:cNvPr id="3" name="Picture 2">
              <a:extLst>
                <a:ext uri="{FF2B5EF4-FFF2-40B4-BE49-F238E27FC236}">
                  <a16:creationId xmlns:a16="http://schemas.microsoft.com/office/drawing/2014/main" id="{53DE4D5E-E6EE-47E7-B782-9202C5AE8C1D}"/>
                </a:ext>
              </a:extLst>
            </p:cNvPr>
            <p:cNvPicPr>
              <a:picLocks noChangeAspect="1"/>
            </p:cNvPicPr>
            <p:nvPr/>
          </p:nvPicPr>
          <p:blipFill>
            <a:blip r:embed="rId3"/>
            <a:stretch>
              <a:fillRect/>
            </a:stretch>
          </p:blipFill>
          <p:spPr>
            <a:xfrm>
              <a:off x="611882" y="391596"/>
              <a:ext cx="7066598" cy="3486721"/>
            </a:xfrm>
            <a:prstGeom prst="rect">
              <a:avLst/>
            </a:prstGeom>
          </p:spPr>
        </p:pic>
        <p:pic>
          <p:nvPicPr>
            <p:cNvPr id="5" name="Picture 4">
              <a:extLst>
                <a:ext uri="{FF2B5EF4-FFF2-40B4-BE49-F238E27FC236}">
                  <a16:creationId xmlns:a16="http://schemas.microsoft.com/office/drawing/2014/main" id="{0080FCCF-F35B-455C-A677-8C5CFB3ADDA1}"/>
                </a:ext>
              </a:extLst>
            </p:cNvPr>
            <p:cNvPicPr>
              <a:picLocks noChangeAspect="1"/>
            </p:cNvPicPr>
            <p:nvPr/>
          </p:nvPicPr>
          <p:blipFill>
            <a:blip r:embed="rId4"/>
            <a:stretch>
              <a:fillRect/>
            </a:stretch>
          </p:blipFill>
          <p:spPr>
            <a:xfrm>
              <a:off x="780041" y="3890844"/>
              <a:ext cx="6587503" cy="938220"/>
            </a:xfrm>
            <a:prstGeom prst="rect">
              <a:avLst/>
            </a:prstGeom>
          </p:spPr>
        </p:pic>
        <p:pic>
          <p:nvPicPr>
            <p:cNvPr id="10" name="Picture 9">
              <a:extLst>
                <a:ext uri="{FF2B5EF4-FFF2-40B4-BE49-F238E27FC236}">
                  <a16:creationId xmlns:a16="http://schemas.microsoft.com/office/drawing/2014/main" id="{AF575110-787D-41A6-B158-CCBB7F9A3CE0}"/>
                </a:ext>
              </a:extLst>
            </p:cNvPr>
            <p:cNvPicPr>
              <a:picLocks noChangeAspect="1"/>
            </p:cNvPicPr>
            <p:nvPr/>
          </p:nvPicPr>
          <p:blipFill>
            <a:blip r:embed="rId5"/>
            <a:stretch>
              <a:fillRect/>
            </a:stretch>
          </p:blipFill>
          <p:spPr>
            <a:xfrm>
              <a:off x="611882" y="4831405"/>
              <a:ext cx="6733890" cy="612172"/>
            </a:xfrm>
            <a:prstGeom prst="rect">
              <a:avLst/>
            </a:prstGeom>
          </p:spPr>
        </p:pic>
        <p:pic>
          <p:nvPicPr>
            <p:cNvPr id="11" name="Picture 10">
              <a:extLst>
                <a:ext uri="{FF2B5EF4-FFF2-40B4-BE49-F238E27FC236}">
                  <a16:creationId xmlns:a16="http://schemas.microsoft.com/office/drawing/2014/main" id="{75C86AA9-39BB-480B-A177-BA470E99F6DA}"/>
                </a:ext>
              </a:extLst>
            </p:cNvPr>
            <p:cNvPicPr>
              <a:picLocks noChangeAspect="1"/>
            </p:cNvPicPr>
            <p:nvPr/>
          </p:nvPicPr>
          <p:blipFill>
            <a:blip r:embed="rId6"/>
            <a:stretch>
              <a:fillRect/>
            </a:stretch>
          </p:blipFill>
          <p:spPr>
            <a:xfrm>
              <a:off x="780042" y="5451108"/>
              <a:ext cx="6321347" cy="1044686"/>
            </a:xfrm>
            <a:prstGeom prst="rect">
              <a:avLst/>
            </a:prstGeom>
          </p:spPr>
        </p:pic>
      </p:grpSp>
      <p:pic>
        <p:nvPicPr>
          <p:cNvPr id="14" name="Picture 13">
            <a:extLst>
              <a:ext uri="{FF2B5EF4-FFF2-40B4-BE49-F238E27FC236}">
                <a16:creationId xmlns:a16="http://schemas.microsoft.com/office/drawing/2014/main" id="{9EC83C43-4D83-4938-A162-5F8C3B3711EE}"/>
              </a:ext>
            </a:extLst>
          </p:cNvPr>
          <p:cNvPicPr>
            <a:picLocks noChangeAspect="1"/>
          </p:cNvPicPr>
          <p:nvPr/>
        </p:nvPicPr>
        <p:blipFill>
          <a:blip r:embed="rId7"/>
          <a:stretch>
            <a:fillRect/>
          </a:stretch>
        </p:blipFill>
        <p:spPr>
          <a:xfrm>
            <a:off x="6964862" y="3802834"/>
            <a:ext cx="4987341" cy="2811812"/>
          </a:xfrm>
          <a:prstGeom prst="rect">
            <a:avLst/>
          </a:prstGeom>
          <a:effectLst>
            <a:outerShdw blurRad="63500" sx="102000" sy="102000" algn="ctr" rotWithShape="0">
              <a:prstClr val="black">
                <a:alpha val="40000"/>
              </a:prstClr>
            </a:outerShdw>
          </a:effectLst>
        </p:spPr>
      </p:pic>
      <p:sp>
        <p:nvSpPr>
          <p:cNvPr id="15" name="Speech Bubble: Rectangle with Corners Rounded 14">
            <a:extLst>
              <a:ext uri="{FF2B5EF4-FFF2-40B4-BE49-F238E27FC236}">
                <a16:creationId xmlns:a16="http://schemas.microsoft.com/office/drawing/2014/main" id="{C7682968-C17F-4A58-A68B-E0A4654D5616}"/>
              </a:ext>
            </a:extLst>
          </p:cNvPr>
          <p:cNvSpPr/>
          <p:nvPr/>
        </p:nvSpPr>
        <p:spPr bwMode="auto">
          <a:xfrm>
            <a:off x="4493791" y="351070"/>
            <a:ext cx="1691640" cy="1055675"/>
          </a:xfrm>
          <a:prstGeom prst="wedgeRoundRectCallout">
            <a:avLst>
              <a:gd name="adj1" fmla="val -48900"/>
              <a:gd name="adj2" fmla="val 2352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ClearPass TACACS Service</a:t>
            </a:r>
          </a:p>
        </p:txBody>
      </p:sp>
      <p:sp>
        <p:nvSpPr>
          <p:cNvPr id="16" name="Speech Bubble: Rectangle with Corners Rounded 15">
            <a:extLst>
              <a:ext uri="{FF2B5EF4-FFF2-40B4-BE49-F238E27FC236}">
                <a16:creationId xmlns:a16="http://schemas.microsoft.com/office/drawing/2014/main" id="{AA546099-D268-459C-A16A-019D91AAEB0F}"/>
              </a:ext>
            </a:extLst>
          </p:cNvPr>
          <p:cNvSpPr/>
          <p:nvPr/>
        </p:nvSpPr>
        <p:spPr bwMode="auto">
          <a:xfrm>
            <a:off x="9328456" y="4059224"/>
            <a:ext cx="1691640" cy="1055675"/>
          </a:xfrm>
          <a:prstGeom prst="wedgeRoundRectCallout">
            <a:avLst>
              <a:gd name="adj1" fmla="val -48900"/>
              <a:gd name="adj2" fmla="val 2352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charset="0"/>
                <a:ea typeface="ＭＳ Ｐゴシック" pitchFamily="34" charset="-128"/>
              </a:rPr>
              <a:t>ClearPass Assigned Profile</a:t>
            </a:r>
          </a:p>
        </p:txBody>
      </p:sp>
      <p:cxnSp>
        <p:nvCxnSpPr>
          <p:cNvPr id="19" name="Straight Arrow Connector 18">
            <a:extLst>
              <a:ext uri="{FF2B5EF4-FFF2-40B4-BE49-F238E27FC236}">
                <a16:creationId xmlns:a16="http://schemas.microsoft.com/office/drawing/2014/main" id="{20684747-452C-457A-8ECE-FF3A1EA8270E}"/>
              </a:ext>
            </a:extLst>
          </p:cNvPr>
          <p:cNvCxnSpPr>
            <a:cxnSpLocks/>
          </p:cNvCxnSpPr>
          <p:nvPr/>
        </p:nvCxnSpPr>
        <p:spPr bwMode="auto">
          <a:xfrm flipV="1">
            <a:off x="5669544" y="3938163"/>
            <a:ext cx="2340677" cy="2342738"/>
          </a:xfrm>
          <a:prstGeom prst="straightConnector1">
            <a:avLst/>
          </a:prstGeom>
          <a:solidFill>
            <a:schemeClr val="accent1"/>
          </a:solidFill>
          <a:ln w="28575" cap="flat" cmpd="sng" algn="ctr">
            <a:solidFill>
              <a:srgbClr val="0070C0"/>
            </a:solidFill>
            <a:prstDash val="solid"/>
            <a:round/>
            <a:headEnd type="none" w="med" len="med"/>
            <a:tailEnd type="triangle" w="lg" len="lg"/>
          </a:ln>
          <a:effectLst/>
        </p:spPr>
      </p:cxnSp>
    </p:spTree>
    <p:extLst>
      <p:ext uri="{BB962C8B-B14F-4D97-AF65-F5344CB8AC3E}">
        <p14:creationId xmlns:p14="http://schemas.microsoft.com/office/powerpoint/2010/main" val="5965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473230-8704-004D-9002-7BD651D3C96E}"/>
              </a:ext>
            </a:extLst>
          </p:cNvPr>
          <p:cNvSpPr txBox="1">
            <a:spLocks/>
          </p:cNvSpPr>
          <p:nvPr/>
        </p:nvSpPr>
        <p:spPr>
          <a:xfrm>
            <a:off x="428625" y="260720"/>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Agenda</a:t>
            </a:r>
            <a:endParaRPr lang="en-US" sz="3751" kern="0" dirty="0">
              <a:solidFill>
                <a:srgbClr val="F8981E"/>
              </a:solidFill>
            </a:endParaRPr>
          </a:p>
        </p:txBody>
      </p:sp>
      <p:sp>
        <p:nvSpPr>
          <p:cNvPr id="17" name="Rounded Rectangle 14">
            <a:extLst>
              <a:ext uri="{FF2B5EF4-FFF2-40B4-BE49-F238E27FC236}">
                <a16:creationId xmlns:a16="http://schemas.microsoft.com/office/drawing/2014/main" id="{EB1D64A7-A5BA-4F54-ABF6-78F1E3D77875}"/>
              </a:ext>
            </a:extLst>
          </p:cNvPr>
          <p:cNvSpPr/>
          <p:nvPr/>
        </p:nvSpPr>
        <p:spPr>
          <a:xfrm>
            <a:off x="891539" y="1714499"/>
            <a:ext cx="5509261" cy="4760945"/>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Visibility</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Active Scanning</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Stakeholder Report</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Correcting/Creating Fingerprints</a:t>
            </a:r>
          </a:p>
          <a:p>
            <a:pPr marL="457200" indent="-457200" defTabSz="914363">
              <a:lnSpc>
                <a:spcPct val="90000"/>
              </a:lnSpc>
              <a:buFont typeface="Arial" panose="020B0604020202020204" pitchFamily="34" charset="0"/>
              <a:buChar char="•"/>
            </a:pPr>
            <a:r>
              <a:rPr lang="en-GB" sz="2400" b="1" dirty="0">
                <a:solidFill>
                  <a:srgbClr val="FFFFFF"/>
                </a:solidFill>
                <a:cs typeface="Arial" panose="020B0604020202020204" pitchFamily="34" charset="0"/>
              </a:rPr>
              <a:t>CPDI</a:t>
            </a:r>
            <a:endParaRPr lang="en-US" sz="2400" b="1" dirty="0">
              <a:solidFill>
                <a:srgbClr val="FFFFFF"/>
              </a:solidFill>
              <a:cs typeface="Arial" panose="020B0604020202020204" pitchFamily="34" charset="0"/>
            </a:endParaRPr>
          </a:p>
          <a:p>
            <a:pPr marL="457200" indent="-457200" defTabSz="914363">
              <a:lnSpc>
                <a:spcPct val="90000"/>
              </a:lnSpc>
              <a:buFont typeface="Arial" panose="020B0604020202020204" pitchFamily="34" charset="0"/>
              <a:buChar char="•"/>
            </a:pPr>
            <a:r>
              <a:rPr lang="en-GB" sz="2800" b="1" dirty="0">
                <a:solidFill>
                  <a:srgbClr val="FFFFFF"/>
                </a:solidFill>
                <a:cs typeface="Arial" panose="020B0604020202020204" pitchFamily="34" charset="0"/>
              </a:rPr>
              <a:t>Advanced 802.1X Wireless</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Endpoint Repository</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Time Source</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Isolation role</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Machine only + OnGuard</a:t>
            </a:r>
            <a:endParaRPr lang="en-US" sz="2400" dirty="0">
              <a:solidFill>
                <a:srgbClr val="FFFFFF"/>
              </a:solidFill>
              <a:cs typeface="Arial" panose="020B0604020202020204" pitchFamily="34" charset="0"/>
            </a:endParaRP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CPG Operator Login</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Wired Monitor Mode</a:t>
            </a:r>
          </a:p>
        </p:txBody>
      </p:sp>
      <p:sp>
        <p:nvSpPr>
          <p:cNvPr id="4" name="Rounded Rectangle 14">
            <a:extLst>
              <a:ext uri="{FF2B5EF4-FFF2-40B4-BE49-F238E27FC236}">
                <a16:creationId xmlns:a16="http://schemas.microsoft.com/office/drawing/2014/main" id="{EB1D64A7-A5BA-4F54-ABF6-78F1E3D77875}"/>
              </a:ext>
            </a:extLst>
          </p:cNvPr>
          <p:cNvSpPr/>
          <p:nvPr/>
        </p:nvSpPr>
        <p:spPr>
          <a:xfrm>
            <a:off x="6682739" y="1615439"/>
            <a:ext cx="5509261" cy="4760945"/>
          </a:xfrm>
          <a:prstGeom prst="roundRect">
            <a:avLst>
              <a:gd name="adj" fmla="val 0"/>
            </a:avLst>
          </a:prstGeom>
          <a:noFill/>
          <a:ln w="19050" cmpd="sng">
            <a:noFill/>
            <a:round/>
            <a:headEnd/>
            <a:tailEnd/>
          </a:ln>
        </p:spPr>
        <p:txBody>
          <a:bodyPr vert="horz" wrap="square" lIns="121920" tIns="60960" rIns="121920" bIns="60960" numCol="1" anchor="ctr" anchorCtr="1" compatLnSpc="1">
            <a:prstTxWarp prst="textNoShape">
              <a:avLst/>
            </a:prstTxWarp>
          </a:bodyPr>
          <a:lstStyle/>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Lockdown</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Wired DUR v VSA</a:t>
            </a:r>
          </a:p>
          <a:p>
            <a:pPr marL="457200" indent="-457200" defTabSz="914363">
              <a:lnSpc>
                <a:spcPct val="90000"/>
              </a:lnSpc>
              <a:buFont typeface="Arial" panose="020B0604020202020204" pitchFamily="34" charset="0"/>
              <a:buChar char="•"/>
            </a:pPr>
            <a:r>
              <a:rPr lang="en-US" sz="2800" b="1" dirty="0">
                <a:solidFill>
                  <a:srgbClr val="FFFFFF"/>
                </a:solidFill>
                <a:cs typeface="Arial" panose="020B0604020202020204" pitchFamily="34" charset="0"/>
              </a:rPr>
              <a:t>Colorless Ports</a:t>
            </a:r>
          </a:p>
          <a:p>
            <a:pPr marL="457200" indent="-457200" defTabSz="914363">
              <a:lnSpc>
                <a:spcPct val="90000"/>
              </a:lnSpc>
              <a:buFont typeface="Arial" panose="020B0604020202020204" pitchFamily="34" charset="0"/>
              <a:buChar char="•"/>
            </a:pPr>
            <a:r>
              <a:rPr lang="en-GB" sz="2800" b="1" dirty="0">
                <a:solidFill>
                  <a:srgbClr val="FFFFFF"/>
                </a:solidFill>
                <a:cs typeface="Arial" panose="020B0604020202020204" pitchFamily="34" charset="0"/>
              </a:rPr>
              <a:t>MPSK</a:t>
            </a:r>
          </a:p>
          <a:p>
            <a:pPr marL="914400" lvl="1" indent="-457200" defTabSz="914363">
              <a:lnSpc>
                <a:spcPct val="90000"/>
              </a:lnSpc>
              <a:buFont typeface="Arial" panose="020B0604020202020204" pitchFamily="34" charset="0"/>
              <a:buChar char="•"/>
            </a:pPr>
            <a:r>
              <a:rPr lang="en-GB" sz="2400" dirty="0">
                <a:solidFill>
                  <a:srgbClr val="FFFFFF"/>
                </a:solidFill>
                <a:cs typeface="Arial" panose="020B0604020202020204" pitchFamily="34" charset="0"/>
              </a:rPr>
              <a:t>Email notification</a:t>
            </a:r>
          </a:p>
          <a:p>
            <a:pPr marL="457200" indent="-457200" defTabSz="914363">
              <a:lnSpc>
                <a:spcPct val="90000"/>
              </a:lnSpc>
              <a:buFont typeface="Arial" panose="020B0604020202020204" pitchFamily="34" charset="0"/>
              <a:buChar char="•"/>
            </a:pPr>
            <a:r>
              <a:rPr lang="en-GB" sz="2800" b="1" dirty="0">
                <a:solidFill>
                  <a:srgbClr val="FFFFFF"/>
                </a:solidFill>
                <a:cs typeface="Arial" panose="020B0604020202020204" pitchFamily="34" charset="0"/>
              </a:rPr>
              <a:t>TACACS</a:t>
            </a:r>
          </a:p>
          <a:p>
            <a:pPr marL="457200" indent="-457200" defTabSz="914363">
              <a:lnSpc>
                <a:spcPct val="90000"/>
              </a:lnSpc>
              <a:buFont typeface="Arial" panose="020B0604020202020204" pitchFamily="34" charset="0"/>
              <a:buChar char="•"/>
            </a:pPr>
            <a:r>
              <a:rPr lang="en-GB" sz="2800" b="1" dirty="0">
                <a:solidFill>
                  <a:srgbClr val="FFFFFF"/>
                </a:solidFill>
                <a:cs typeface="Arial" panose="020B0604020202020204" pitchFamily="34" charset="0"/>
              </a:rPr>
              <a:t>IPv6</a:t>
            </a:r>
          </a:p>
          <a:p>
            <a:pPr marL="457200" indent="-457200" defTabSz="914363">
              <a:lnSpc>
                <a:spcPct val="90000"/>
              </a:lnSpc>
              <a:buFont typeface="Arial" panose="020B0604020202020204" pitchFamily="34" charset="0"/>
              <a:buChar char="•"/>
            </a:pPr>
            <a:r>
              <a:rPr lang="en-GB" sz="2800" b="1" dirty="0">
                <a:solidFill>
                  <a:srgbClr val="FFFFFF"/>
                </a:solidFill>
                <a:cs typeface="Arial" panose="020B0604020202020204" pitchFamily="34" charset="0"/>
              </a:rPr>
              <a:t>AOB</a:t>
            </a:r>
          </a:p>
          <a:p>
            <a:pPr marL="457200" indent="-457200" defTabSz="914363">
              <a:lnSpc>
                <a:spcPct val="90000"/>
              </a:lnSpc>
              <a:buFont typeface="Arial" panose="020B0604020202020204" pitchFamily="34" charset="0"/>
              <a:buChar char="•"/>
            </a:pPr>
            <a:endParaRPr lang="en-US"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39191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4B4F2BEC-2BE5-4FF1-B978-327FCEBC0A79}"/>
              </a:ext>
            </a:extLst>
          </p:cNvPr>
          <p:cNvSpPr txBox="1">
            <a:spLocks/>
          </p:cNvSpPr>
          <p:nvPr/>
        </p:nvSpPr>
        <p:spPr>
          <a:xfrm>
            <a:off x="5415280" y="441301"/>
            <a:ext cx="6776718"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Detailed Endpoint Report</a:t>
            </a:r>
            <a:br>
              <a:rPr lang="en-US" sz="3751" kern="0" dirty="0">
                <a:solidFill>
                  <a:srgbClr val="FFFFFF"/>
                </a:solidFill>
              </a:rPr>
            </a:br>
            <a:endParaRPr lang="en-US" sz="3751" kern="0" dirty="0">
              <a:solidFill>
                <a:srgbClr val="F8981E"/>
              </a:solidFill>
            </a:endParaRPr>
          </a:p>
        </p:txBody>
      </p:sp>
      <p:pic>
        <p:nvPicPr>
          <p:cNvPr id="12" name="Picture 11">
            <a:extLst>
              <a:ext uri="{FF2B5EF4-FFF2-40B4-BE49-F238E27FC236}">
                <a16:creationId xmlns:a16="http://schemas.microsoft.com/office/drawing/2014/main" id="{224DF6EA-FCBB-4541-A50F-7D7221589510}"/>
              </a:ext>
            </a:extLst>
          </p:cNvPr>
          <p:cNvPicPr>
            <a:picLocks noChangeAspect="1"/>
          </p:cNvPicPr>
          <p:nvPr/>
        </p:nvPicPr>
        <p:blipFill>
          <a:blip r:embed="rId2"/>
          <a:stretch>
            <a:fillRect/>
          </a:stretch>
        </p:blipFill>
        <p:spPr>
          <a:xfrm>
            <a:off x="372893" y="1380731"/>
            <a:ext cx="11501336" cy="1539591"/>
          </a:xfrm>
          <a:prstGeom prst="rect">
            <a:avLst/>
          </a:prstGeom>
        </p:spPr>
      </p:pic>
      <p:sp>
        <p:nvSpPr>
          <p:cNvPr id="13" name="TextBox 12">
            <a:extLst>
              <a:ext uri="{FF2B5EF4-FFF2-40B4-BE49-F238E27FC236}">
                <a16:creationId xmlns:a16="http://schemas.microsoft.com/office/drawing/2014/main" id="{90EBAACB-6E5D-435B-A48A-DD476CEC6758}"/>
              </a:ext>
            </a:extLst>
          </p:cNvPr>
          <p:cNvSpPr txBox="1"/>
          <p:nvPr/>
        </p:nvSpPr>
        <p:spPr>
          <a:xfrm>
            <a:off x="390202" y="3186868"/>
            <a:ext cx="9563837" cy="3785652"/>
          </a:xfrm>
          <a:prstGeom prst="rect">
            <a:avLst/>
          </a:prstGeom>
          <a:noFill/>
        </p:spPr>
        <p:txBody>
          <a:bodyPr wrap="none" rtlCol="0">
            <a:spAutoFit/>
          </a:bodyPr>
          <a:lstStyle/>
          <a:p>
            <a:pPr marL="285750" indent="-285750">
              <a:buFont typeface="Arial" panose="020B0604020202020204" pitchFamily="34" charset="0"/>
              <a:buChar char="•"/>
            </a:pPr>
            <a:r>
              <a:rPr lang="en-GB" sz="2400" dirty="0">
                <a:solidFill>
                  <a:schemeClr val="bg1"/>
                </a:solidFill>
              </a:rPr>
              <a:t>Validate Endpoints are legitimate</a:t>
            </a:r>
          </a:p>
          <a:p>
            <a:pPr marL="742950" lvl="1" indent="-285750">
              <a:buFont typeface="Arial" panose="020B0604020202020204" pitchFamily="34" charset="0"/>
              <a:buChar char="•"/>
            </a:pPr>
            <a:r>
              <a:rPr lang="en-GB" sz="2000" dirty="0">
                <a:solidFill>
                  <a:schemeClr val="bg1"/>
                </a:solidFill>
              </a:rPr>
              <a:t>Update status to either Known or Disabled</a:t>
            </a:r>
          </a:p>
          <a:p>
            <a:pPr marL="285750" indent="-285750">
              <a:buFont typeface="Arial" panose="020B0604020202020204" pitchFamily="34" charset="0"/>
              <a:buChar char="•"/>
            </a:pPr>
            <a:r>
              <a:rPr lang="en-GB" sz="2400" dirty="0">
                <a:solidFill>
                  <a:schemeClr val="bg1"/>
                </a:solidFill>
              </a:rPr>
              <a:t>Import updated report into ClearPass</a:t>
            </a:r>
          </a:p>
          <a:p>
            <a:pPr marL="742950" lvl="1" indent="-285750">
              <a:buFont typeface="Arial" panose="020B0604020202020204" pitchFamily="34" charset="0"/>
              <a:buChar char="•"/>
            </a:pPr>
            <a:r>
              <a:rPr lang="en-GB" sz="2000" dirty="0">
                <a:solidFill>
                  <a:schemeClr val="bg1"/>
                </a:solidFill>
              </a:rPr>
              <a:t>Manual update using GIU</a:t>
            </a:r>
          </a:p>
          <a:p>
            <a:pPr marL="742950" lvl="1" indent="-285750">
              <a:buFont typeface="Arial" panose="020B0604020202020204" pitchFamily="34" charset="0"/>
              <a:buChar char="•"/>
            </a:pPr>
            <a:r>
              <a:rPr lang="en-GB" sz="2000" dirty="0">
                <a:solidFill>
                  <a:schemeClr val="bg1"/>
                </a:solidFill>
              </a:rPr>
              <a:t>Import updated CSV</a:t>
            </a:r>
          </a:p>
          <a:p>
            <a:pPr marL="1200150" lvl="2" indent="-285750">
              <a:buFont typeface="Arial" panose="020B0604020202020204" pitchFamily="34" charset="0"/>
              <a:buChar char="•"/>
            </a:pPr>
            <a:r>
              <a:rPr lang="en-GB" sz="2000" dirty="0">
                <a:solidFill>
                  <a:schemeClr val="bg1"/>
                </a:solidFill>
              </a:rPr>
              <a:t>Use Aruba Solution Exchange </a:t>
            </a:r>
          </a:p>
          <a:p>
            <a:pPr lvl="2"/>
            <a:r>
              <a:rPr lang="en-GB" sz="2000" dirty="0">
                <a:solidFill>
                  <a:schemeClr val="bg1"/>
                </a:solidFill>
              </a:rPr>
              <a:t>	https://ase.arubanetworks.com</a:t>
            </a:r>
          </a:p>
          <a:p>
            <a:pPr marL="742950" lvl="1" indent="-285750">
              <a:buFont typeface="Arial" panose="020B0604020202020204" pitchFamily="34" charset="0"/>
              <a:buChar char="•"/>
            </a:pPr>
            <a:r>
              <a:rPr lang="en-GB" sz="2000" dirty="0">
                <a:solidFill>
                  <a:schemeClr val="bg1"/>
                </a:solidFill>
              </a:rPr>
              <a:t>Update using RESTful API</a:t>
            </a:r>
          </a:p>
          <a:p>
            <a:pPr marL="285750" indent="-285750">
              <a:buFont typeface="Arial" panose="020B0604020202020204" pitchFamily="34" charset="0"/>
              <a:buChar char="•"/>
            </a:pPr>
            <a:r>
              <a:rPr lang="en-GB" sz="2400" dirty="0">
                <a:solidFill>
                  <a:schemeClr val="bg1"/>
                </a:solidFill>
              </a:rPr>
              <a:t>Effectively becomes the network audit</a:t>
            </a:r>
          </a:p>
          <a:p>
            <a:pPr marL="285750" indent="-285750">
              <a:buFont typeface="Arial" panose="020B0604020202020204" pitchFamily="34" charset="0"/>
              <a:buChar char="•"/>
            </a:pPr>
            <a:r>
              <a:rPr lang="en-GB" sz="2400" dirty="0">
                <a:solidFill>
                  <a:schemeClr val="bg1"/>
                </a:solidFill>
              </a:rPr>
              <a:t>Simple process to move to lockdown: Unknown Endpoints Blocked</a:t>
            </a:r>
          </a:p>
          <a:p>
            <a:endParaRPr lang="en-GB" sz="2400" dirty="0">
              <a:solidFill>
                <a:schemeClr val="bg1"/>
              </a:solidFill>
            </a:endParaRPr>
          </a:p>
        </p:txBody>
      </p:sp>
      <p:sp>
        <p:nvSpPr>
          <p:cNvPr id="6" name="TextBox 5">
            <a:extLst>
              <a:ext uri="{FF2B5EF4-FFF2-40B4-BE49-F238E27FC236}">
                <a16:creationId xmlns:a16="http://schemas.microsoft.com/office/drawing/2014/main" id="{223D98BE-E2E4-4BCF-B965-9EAFF05D4BD0}"/>
              </a:ext>
            </a:extLst>
          </p:cNvPr>
          <p:cNvSpPr txBox="1"/>
          <p:nvPr/>
        </p:nvSpPr>
        <p:spPr>
          <a:xfrm>
            <a:off x="7055162" y="3257988"/>
            <a:ext cx="4198585" cy="2616101"/>
          </a:xfrm>
          <a:prstGeom prst="rect">
            <a:avLst/>
          </a:prstGeom>
          <a:noFill/>
        </p:spPr>
        <p:txBody>
          <a:bodyPr wrap="none" rtlCol="0">
            <a:spAutoFit/>
          </a:bodyPr>
          <a:lstStyle/>
          <a:p>
            <a:pPr marL="285750" indent="-285750">
              <a:buFont typeface="Arial" panose="020B0604020202020204" pitchFamily="34" charset="0"/>
              <a:buChar char="•"/>
            </a:pPr>
            <a:r>
              <a:rPr lang="en-GB" sz="2400" dirty="0">
                <a:solidFill>
                  <a:schemeClr val="bg1"/>
                </a:solidFill>
              </a:rPr>
              <a:t>Status, MAC</a:t>
            </a:r>
          </a:p>
          <a:p>
            <a:pPr marL="285750" indent="-285750">
              <a:buFont typeface="Arial" panose="020B0604020202020204" pitchFamily="34" charset="0"/>
              <a:buChar char="•"/>
            </a:pPr>
            <a:r>
              <a:rPr lang="en-GB" sz="2400" dirty="0">
                <a:solidFill>
                  <a:schemeClr val="bg1"/>
                </a:solidFill>
              </a:rPr>
              <a:t>Location attempt</a:t>
            </a:r>
          </a:p>
          <a:p>
            <a:pPr marL="742950" lvl="1" indent="-285750">
              <a:buFont typeface="Arial" panose="020B0604020202020204" pitchFamily="34" charset="0"/>
              <a:buChar char="•"/>
            </a:pPr>
            <a:r>
              <a:rPr lang="en-GB" sz="2000" dirty="0">
                <a:solidFill>
                  <a:schemeClr val="bg1"/>
                </a:solidFill>
              </a:rPr>
              <a:t>Invariably found on an uplink</a:t>
            </a:r>
            <a:endParaRPr lang="en-GB" sz="2400" dirty="0">
              <a:solidFill>
                <a:schemeClr val="bg1"/>
              </a:solidFill>
            </a:endParaRPr>
          </a:p>
          <a:p>
            <a:pPr marL="285750" indent="-285750">
              <a:buFont typeface="Arial" panose="020B0604020202020204" pitchFamily="34" charset="0"/>
              <a:buChar char="•"/>
            </a:pPr>
            <a:r>
              <a:rPr lang="en-GB" sz="2400" dirty="0">
                <a:solidFill>
                  <a:schemeClr val="bg1"/>
                </a:solidFill>
              </a:rPr>
              <a:t>IP, Hostname</a:t>
            </a:r>
          </a:p>
          <a:p>
            <a:pPr marL="285750" indent="-285750">
              <a:buFont typeface="Arial" panose="020B0604020202020204" pitchFamily="34" charset="0"/>
              <a:buChar char="•"/>
            </a:pPr>
            <a:r>
              <a:rPr lang="en-GB" sz="2400" dirty="0">
                <a:solidFill>
                  <a:schemeClr val="bg1"/>
                </a:solidFill>
              </a:rPr>
              <a:t>Fingerprint detail</a:t>
            </a:r>
          </a:p>
          <a:p>
            <a:pPr marL="285750" indent="-285750">
              <a:buFont typeface="Arial" panose="020B0604020202020204" pitchFamily="34" charset="0"/>
              <a:buChar char="•"/>
            </a:pPr>
            <a:r>
              <a:rPr lang="en-GB" sz="2400" dirty="0">
                <a:solidFill>
                  <a:schemeClr val="bg1"/>
                </a:solidFill>
              </a:rPr>
              <a:t>Spoof detected</a:t>
            </a:r>
          </a:p>
          <a:p>
            <a:pPr marL="742950" lvl="1" indent="-285750">
              <a:buFont typeface="Arial" panose="020B0604020202020204" pitchFamily="34" charset="0"/>
              <a:buChar char="•"/>
            </a:pPr>
            <a:r>
              <a:rPr lang="en-GB" sz="2000" dirty="0">
                <a:solidFill>
                  <a:schemeClr val="bg1"/>
                </a:solidFill>
              </a:rPr>
              <a:t>Fingerprint changes</a:t>
            </a:r>
          </a:p>
        </p:txBody>
      </p:sp>
      <p:sp>
        <p:nvSpPr>
          <p:cNvPr id="2" name="Rounded Rectangular Callout 1"/>
          <p:cNvSpPr/>
          <p:nvPr/>
        </p:nvSpPr>
        <p:spPr bwMode="auto">
          <a:xfrm>
            <a:off x="2194560" y="314960"/>
            <a:ext cx="2326640" cy="954011"/>
          </a:xfrm>
          <a:prstGeom prst="wedgeRoundRectCallout">
            <a:avLst>
              <a:gd name="adj1" fmla="val 19970"/>
              <a:gd name="adj2" fmla="val 6696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Accuracy of location unreliable until true authentication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7" name="Rounded Rectangular Callout 6"/>
          <p:cNvSpPr/>
          <p:nvPr/>
        </p:nvSpPr>
        <p:spPr bwMode="auto">
          <a:xfrm>
            <a:off x="7055162" y="2204599"/>
            <a:ext cx="4971467" cy="954011"/>
          </a:xfrm>
          <a:prstGeom prst="wedgeRoundRectCallout">
            <a:avLst>
              <a:gd name="adj1" fmla="val 31210"/>
              <a:gd name="adj2" fmla="val 2330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kumimoji="0" lang="en-GB" b="0" i="0" u="none" strike="noStrike" cap="none" normalizeH="0" baseline="0" dirty="0">
                <a:ln>
                  <a:noFill/>
                </a:ln>
                <a:solidFill>
                  <a:schemeClr val="tx1"/>
                </a:solidFill>
                <a:effectLst/>
                <a:latin typeface="Arial" charset="0"/>
                <a:ea typeface="ＭＳ Ｐゴシック" pitchFamily="34" charset="-128"/>
              </a:rPr>
              <a:t>Use Aruba Solution </a:t>
            </a:r>
            <a:r>
              <a:rPr lang="en-GB" dirty="0">
                <a:latin typeface="Arial" charset="0"/>
                <a:ea typeface="ＭＳ Ｐゴシック" pitchFamily="34" charset="-128"/>
              </a:rPr>
              <a:t>Exchange </a:t>
            </a:r>
            <a:r>
              <a:rPr lang="en-GB" dirty="0">
                <a:latin typeface="Arial" charset="0"/>
                <a:ea typeface="ＭＳ Ｐゴシック" pitchFamily="34" charset="-128"/>
                <a:hlinkClick r:id="rId3"/>
              </a:rPr>
              <a:t>https://ase.arubanetworks.com/solutions/id/91</a:t>
            </a:r>
            <a:endParaRPr lang="en-GB" dirty="0">
              <a:latin typeface="Arial" charset="0"/>
              <a:ea typeface="ＭＳ Ｐゴシック" pitchFamily="34" charset="-128"/>
            </a:endParaRPr>
          </a:p>
          <a:p>
            <a:pPr algn="ctr" eaLnBrk="0" fontAlgn="base" hangingPunct="0">
              <a:spcBef>
                <a:spcPct val="0"/>
              </a:spcBef>
              <a:spcAft>
                <a:spcPct val="0"/>
              </a:spcAft>
            </a:pPr>
            <a:r>
              <a:rPr kumimoji="0" lang="en-GB" b="0" i="0" u="none" strike="noStrike" cap="none" normalizeH="0" baseline="0" dirty="0">
                <a:ln>
                  <a:noFill/>
                </a:ln>
                <a:solidFill>
                  <a:schemeClr val="tx1"/>
                </a:solidFill>
                <a:effectLst/>
                <a:latin typeface="Arial" charset="0"/>
                <a:ea typeface="ＭＳ Ｐゴシック" pitchFamily="34" charset="-128"/>
              </a:rPr>
              <a:t>To </a:t>
            </a:r>
            <a:r>
              <a:rPr lang="en-GB" dirty="0">
                <a:latin typeface="Arial" charset="0"/>
                <a:ea typeface="ＭＳ Ｐゴシック" pitchFamily="34" charset="-128"/>
              </a:rPr>
              <a:t>convert this CSV to an XML import file</a:t>
            </a:r>
            <a:endParaRPr kumimoji="0" lang="en-GB"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26121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85EB2-59F9-4A91-B883-790D1EBDC8FB}"/>
              </a:ext>
            </a:extLst>
          </p:cNvPr>
          <p:cNvPicPr>
            <a:picLocks noChangeAspect="1"/>
          </p:cNvPicPr>
          <p:nvPr/>
        </p:nvPicPr>
        <p:blipFill>
          <a:blip r:embed="rId2"/>
          <a:stretch>
            <a:fillRect/>
          </a:stretch>
        </p:blipFill>
        <p:spPr>
          <a:xfrm>
            <a:off x="1702689" y="1380955"/>
            <a:ext cx="8786621" cy="579170"/>
          </a:xfrm>
          <a:prstGeom prst="rect">
            <a:avLst/>
          </a:prstGeom>
        </p:spPr>
      </p:pic>
      <p:sp>
        <p:nvSpPr>
          <p:cNvPr id="3" name="Title 3">
            <a:extLst>
              <a:ext uri="{FF2B5EF4-FFF2-40B4-BE49-F238E27FC236}">
                <a16:creationId xmlns:a16="http://schemas.microsoft.com/office/drawing/2014/main" id="{083AF6DA-6376-4006-B564-895A6376E399}"/>
              </a:ext>
            </a:extLst>
          </p:cNvPr>
          <p:cNvSpPr txBox="1">
            <a:spLocks/>
          </p:cNvSpPr>
          <p:nvPr/>
        </p:nvSpPr>
        <p:spPr>
          <a:xfrm>
            <a:off x="2512440" y="200449"/>
            <a:ext cx="7167117"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TACACS Authentication </a:t>
            </a:r>
          </a:p>
        </p:txBody>
      </p:sp>
      <p:pic>
        <p:nvPicPr>
          <p:cNvPr id="4" name="Picture 3">
            <a:extLst>
              <a:ext uri="{FF2B5EF4-FFF2-40B4-BE49-F238E27FC236}">
                <a16:creationId xmlns:a16="http://schemas.microsoft.com/office/drawing/2014/main" id="{4C44039C-A07C-4871-A9C1-3D52AAC49F7C}"/>
              </a:ext>
            </a:extLst>
          </p:cNvPr>
          <p:cNvPicPr>
            <a:picLocks noChangeAspect="1"/>
          </p:cNvPicPr>
          <p:nvPr/>
        </p:nvPicPr>
        <p:blipFill>
          <a:blip r:embed="rId3"/>
          <a:stretch>
            <a:fillRect/>
          </a:stretch>
        </p:blipFill>
        <p:spPr>
          <a:xfrm>
            <a:off x="915134" y="2232556"/>
            <a:ext cx="3345470" cy="2392887"/>
          </a:xfrm>
          <a:prstGeom prst="rect">
            <a:avLst/>
          </a:prstGeom>
        </p:spPr>
      </p:pic>
      <p:pic>
        <p:nvPicPr>
          <p:cNvPr id="5" name="Picture 4">
            <a:extLst>
              <a:ext uri="{FF2B5EF4-FFF2-40B4-BE49-F238E27FC236}">
                <a16:creationId xmlns:a16="http://schemas.microsoft.com/office/drawing/2014/main" id="{7FCB3F30-5F86-4A97-A8C0-02473EB41A76}"/>
              </a:ext>
            </a:extLst>
          </p:cNvPr>
          <p:cNvPicPr>
            <a:picLocks noChangeAspect="1"/>
          </p:cNvPicPr>
          <p:nvPr/>
        </p:nvPicPr>
        <p:blipFill>
          <a:blip r:embed="rId4"/>
          <a:stretch>
            <a:fillRect/>
          </a:stretch>
        </p:blipFill>
        <p:spPr>
          <a:xfrm>
            <a:off x="4396563" y="2232556"/>
            <a:ext cx="4084674" cy="1516511"/>
          </a:xfrm>
          <a:prstGeom prst="rect">
            <a:avLst/>
          </a:prstGeom>
        </p:spPr>
      </p:pic>
      <p:pic>
        <p:nvPicPr>
          <p:cNvPr id="6" name="Picture 5">
            <a:extLst>
              <a:ext uri="{FF2B5EF4-FFF2-40B4-BE49-F238E27FC236}">
                <a16:creationId xmlns:a16="http://schemas.microsoft.com/office/drawing/2014/main" id="{98B89706-91A1-4693-B7E0-AF5D2DB1BA1C}"/>
              </a:ext>
            </a:extLst>
          </p:cNvPr>
          <p:cNvPicPr>
            <a:picLocks noChangeAspect="1"/>
          </p:cNvPicPr>
          <p:nvPr/>
        </p:nvPicPr>
        <p:blipFill>
          <a:blip r:embed="rId5"/>
          <a:stretch>
            <a:fillRect/>
          </a:stretch>
        </p:blipFill>
        <p:spPr>
          <a:xfrm>
            <a:off x="7412915" y="3878618"/>
            <a:ext cx="3977985" cy="746825"/>
          </a:xfrm>
          <a:prstGeom prst="rect">
            <a:avLst/>
          </a:prstGeom>
        </p:spPr>
      </p:pic>
    </p:spTree>
    <p:extLst>
      <p:ext uri="{BB962C8B-B14F-4D97-AF65-F5344CB8AC3E}">
        <p14:creationId xmlns:p14="http://schemas.microsoft.com/office/powerpoint/2010/main" val="262280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712427" y="43774"/>
            <a:ext cx="676714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TACACS Accounting &amp; Audit </a:t>
            </a:r>
          </a:p>
        </p:txBody>
      </p:sp>
      <p:pic>
        <p:nvPicPr>
          <p:cNvPr id="7" name="Picture 6">
            <a:extLst>
              <a:ext uri="{FF2B5EF4-FFF2-40B4-BE49-F238E27FC236}">
                <a16:creationId xmlns:a16="http://schemas.microsoft.com/office/drawing/2014/main" id="{7F489FE1-0C3A-4B9A-B06A-926745AC140D}"/>
              </a:ext>
            </a:extLst>
          </p:cNvPr>
          <p:cNvPicPr>
            <a:picLocks noChangeAspect="1"/>
          </p:cNvPicPr>
          <p:nvPr/>
        </p:nvPicPr>
        <p:blipFill>
          <a:blip r:embed="rId3"/>
          <a:stretch>
            <a:fillRect/>
          </a:stretch>
        </p:blipFill>
        <p:spPr>
          <a:xfrm>
            <a:off x="231064" y="1019261"/>
            <a:ext cx="8464528" cy="2833516"/>
          </a:xfrm>
          <a:prstGeom prst="rect">
            <a:avLst/>
          </a:prstGeom>
        </p:spPr>
      </p:pic>
      <p:pic>
        <p:nvPicPr>
          <p:cNvPr id="9" name="Picture 8">
            <a:extLst>
              <a:ext uri="{FF2B5EF4-FFF2-40B4-BE49-F238E27FC236}">
                <a16:creationId xmlns:a16="http://schemas.microsoft.com/office/drawing/2014/main" id="{B2F7C4AC-592A-409E-9FE8-6D01C52CA68B}"/>
              </a:ext>
            </a:extLst>
          </p:cNvPr>
          <p:cNvPicPr>
            <a:picLocks noChangeAspect="1"/>
          </p:cNvPicPr>
          <p:nvPr/>
        </p:nvPicPr>
        <p:blipFill>
          <a:blip r:embed="rId4"/>
          <a:stretch>
            <a:fillRect/>
          </a:stretch>
        </p:blipFill>
        <p:spPr>
          <a:xfrm>
            <a:off x="362949" y="4009988"/>
            <a:ext cx="3562258" cy="2465230"/>
          </a:xfrm>
          <a:prstGeom prst="rect">
            <a:avLst/>
          </a:prstGeom>
        </p:spPr>
      </p:pic>
      <p:pic>
        <p:nvPicPr>
          <p:cNvPr id="10" name="Picture 9">
            <a:extLst>
              <a:ext uri="{FF2B5EF4-FFF2-40B4-BE49-F238E27FC236}">
                <a16:creationId xmlns:a16="http://schemas.microsoft.com/office/drawing/2014/main" id="{D51B7E94-6E83-454D-B079-90355D7FC6C2}"/>
              </a:ext>
            </a:extLst>
          </p:cNvPr>
          <p:cNvPicPr>
            <a:picLocks noChangeAspect="1"/>
          </p:cNvPicPr>
          <p:nvPr/>
        </p:nvPicPr>
        <p:blipFill>
          <a:blip r:embed="rId5"/>
          <a:stretch>
            <a:fillRect/>
          </a:stretch>
        </p:blipFill>
        <p:spPr>
          <a:xfrm>
            <a:off x="8098380" y="813938"/>
            <a:ext cx="3999836" cy="1516116"/>
          </a:xfrm>
          <a:prstGeom prst="rect">
            <a:avLst/>
          </a:prstGeom>
        </p:spPr>
      </p:pic>
      <p:pic>
        <p:nvPicPr>
          <p:cNvPr id="11" name="Picture 10">
            <a:extLst>
              <a:ext uri="{FF2B5EF4-FFF2-40B4-BE49-F238E27FC236}">
                <a16:creationId xmlns:a16="http://schemas.microsoft.com/office/drawing/2014/main" id="{F2FF66AC-3D64-4344-B9DD-C42CFE9D4B71}"/>
              </a:ext>
            </a:extLst>
          </p:cNvPr>
          <p:cNvPicPr>
            <a:picLocks noChangeAspect="1"/>
          </p:cNvPicPr>
          <p:nvPr/>
        </p:nvPicPr>
        <p:blipFill>
          <a:blip r:embed="rId6"/>
          <a:stretch>
            <a:fillRect/>
          </a:stretch>
        </p:blipFill>
        <p:spPr>
          <a:xfrm>
            <a:off x="8098380" y="2330054"/>
            <a:ext cx="3999836" cy="1522279"/>
          </a:xfrm>
          <a:prstGeom prst="rect">
            <a:avLst/>
          </a:prstGeom>
        </p:spPr>
      </p:pic>
      <p:pic>
        <p:nvPicPr>
          <p:cNvPr id="12" name="Picture 11">
            <a:extLst>
              <a:ext uri="{FF2B5EF4-FFF2-40B4-BE49-F238E27FC236}">
                <a16:creationId xmlns:a16="http://schemas.microsoft.com/office/drawing/2014/main" id="{5247CA89-0BFE-4A19-BDAD-C872D84812A9}"/>
              </a:ext>
            </a:extLst>
          </p:cNvPr>
          <p:cNvPicPr>
            <a:picLocks noChangeAspect="1"/>
          </p:cNvPicPr>
          <p:nvPr/>
        </p:nvPicPr>
        <p:blipFill>
          <a:blip r:embed="rId7"/>
          <a:stretch>
            <a:fillRect/>
          </a:stretch>
        </p:blipFill>
        <p:spPr>
          <a:xfrm>
            <a:off x="8098380" y="3846170"/>
            <a:ext cx="3999836" cy="1509954"/>
          </a:xfrm>
          <a:prstGeom prst="rect">
            <a:avLst/>
          </a:prstGeom>
        </p:spPr>
      </p:pic>
      <p:pic>
        <p:nvPicPr>
          <p:cNvPr id="13" name="Picture 12">
            <a:extLst>
              <a:ext uri="{FF2B5EF4-FFF2-40B4-BE49-F238E27FC236}">
                <a16:creationId xmlns:a16="http://schemas.microsoft.com/office/drawing/2014/main" id="{6E7DE23E-DFF0-46EC-B8B0-EB8243C4505E}"/>
              </a:ext>
            </a:extLst>
          </p:cNvPr>
          <p:cNvPicPr>
            <a:picLocks noChangeAspect="1"/>
          </p:cNvPicPr>
          <p:nvPr/>
        </p:nvPicPr>
        <p:blipFill>
          <a:blip r:embed="rId8"/>
          <a:stretch>
            <a:fillRect/>
          </a:stretch>
        </p:blipFill>
        <p:spPr>
          <a:xfrm>
            <a:off x="8098380" y="5351953"/>
            <a:ext cx="3999836" cy="1503790"/>
          </a:xfrm>
          <a:prstGeom prst="rect">
            <a:avLst/>
          </a:prstGeom>
        </p:spPr>
      </p:pic>
      <p:pic>
        <p:nvPicPr>
          <p:cNvPr id="14" name="Picture 13">
            <a:extLst>
              <a:ext uri="{FF2B5EF4-FFF2-40B4-BE49-F238E27FC236}">
                <a16:creationId xmlns:a16="http://schemas.microsoft.com/office/drawing/2014/main" id="{1700627F-99DA-4FB7-9F51-F9953A18A63C}"/>
              </a:ext>
            </a:extLst>
          </p:cNvPr>
          <p:cNvPicPr>
            <a:picLocks noChangeAspect="1"/>
          </p:cNvPicPr>
          <p:nvPr/>
        </p:nvPicPr>
        <p:blipFill>
          <a:blip r:embed="rId9"/>
          <a:stretch>
            <a:fillRect/>
          </a:stretch>
        </p:blipFill>
        <p:spPr>
          <a:xfrm>
            <a:off x="4212771" y="4005277"/>
            <a:ext cx="3713706" cy="2544981"/>
          </a:xfrm>
          <a:prstGeom prst="rect">
            <a:avLst/>
          </a:prstGeom>
        </p:spPr>
      </p:pic>
      <p:grpSp>
        <p:nvGrpSpPr>
          <p:cNvPr id="19" name="Group 18">
            <a:extLst>
              <a:ext uri="{FF2B5EF4-FFF2-40B4-BE49-F238E27FC236}">
                <a16:creationId xmlns:a16="http://schemas.microsoft.com/office/drawing/2014/main" id="{BD0F3BF4-8233-42D0-A895-BBB09F389CB2}"/>
              </a:ext>
            </a:extLst>
          </p:cNvPr>
          <p:cNvGrpSpPr/>
          <p:nvPr/>
        </p:nvGrpSpPr>
        <p:grpSpPr>
          <a:xfrm>
            <a:off x="8072003" y="816195"/>
            <a:ext cx="3999836" cy="6041805"/>
            <a:chOff x="8072003" y="816195"/>
            <a:chExt cx="3999836" cy="6041805"/>
          </a:xfrm>
          <a:effectLst>
            <a:outerShdw blurRad="63500" sx="102000" sy="102000" algn="ctr" rotWithShape="0">
              <a:prstClr val="black">
                <a:alpha val="40000"/>
              </a:prstClr>
            </a:outerShdw>
          </a:effectLst>
        </p:grpSpPr>
        <p:pic>
          <p:nvPicPr>
            <p:cNvPr id="15" name="Picture 14">
              <a:extLst>
                <a:ext uri="{FF2B5EF4-FFF2-40B4-BE49-F238E27FC236}">
                  <a16:creationId xmlns:a16="http://schemas.microsoft.com/office/drawing/2014/main" id="{530EAB99-1FD1-473E-9B5E-BA84237295B5}"/>
                </a:ext>
              </a:extLst>
            </p:cNvPr>
            <p:cNvPicPr>
              <a:picLocks noChangeAspect="1"/>
            </p:cNvPicPr>
            <p:nvPr/>
          </p:nvPicPr>
          <p:blipFill>
            <a:blip r:embed="rId5"/>
            <a:stretch>
              <a:fillRect/>
            </a:stretch>
          </p:blipFill>
          <p:spPr>
            <a:xfrm>
              <a:off x="8072003" y="816195"/>
              <a:ext cx="3999836" cy="1516116"/>
            </a:xfrm>
            <a:prstGeom prst="rect">
              <a:avLst/>
            </a:prstGeom>
          </p:spPr>
        </p:pic>
        <p:pic>
          <p:nvPicPr>
            <p:cNvPr id="16" name="Picture 15">
              <a:extLst>
                <a:ext uri="{FF2B5EF4-FFF2-40B4-BE49-F238E27FC236}">
                  <a16:creationId xmlns:a16="http://schemas.microsoft.com/office/drawing/2014/main" id="{B3762A70-520D-42F7-AB9E-75493D0FE72B}"/>
                </a:ext>
              </a:extLst>
            </p:cNvPr>
            <p:cNvPicPr>
              <a:picLocks noChangeAspect="1"/>
            </p:cNvPicPr>
            <p:nvPr/>
          </p:nvPicPr>
          <p:blipFill>
            <a:blip r:embed="rId6"/>
            <a:stretch>
              <a:fillRect/>
            </a:stretch>
          </p:blipFill>
          <p:spPr>
            <a:xfrm>
              <a:off x="8072003" y="2332311"/>
              <a:ext cx="3999836" cy="1522279"/>
            </a:xfrm>
            <a:prstGeom prst="rect">
              <a:avLst/>
            </a:prstGeom>
          </p:spPr>
        </p:pic>
        <p:pic>
          <p:nvPicPr>
            <p:cNvPr id="17" name="Picture 16">
              <a:extLst>
                <a:ext uri="{FF2B5EF4-FFF2-40B4-BE49-F238E27FC236}">
                  <a16:creationId xmlns:a16="http://schemas.microsoft.com/office/drawing/2014/main" id="{B8DEE4BA-6C7D-4159-9ACC-F3BAF0B9A629}"/>
                </a:ext>
              </a:extLst>
            </p:cNvPr>
            <p:cNvPicPr>
              <a:picLocks noChangeAspect="1"/>
            </p:cNvPicPr>
            <p:nvPr/>
          </p:nvPicPr>
          <p:blipFill>
            <a:blip r:embed="rId7"/>
            <a:stretch>
              <a:fillRect/>
            </a:stretch>
          </p:blipFill>
          <p:spPr>
            <a:xfrm>
              <a:off x="8072003" y="3848427"/>
              <a:ext cx="3999836" cy="1509954"/>
            </a:xfrm>
            <a:prstGeom prst="rect">
              <a:avLst/>
            </a:prstGeom>
          </p:spPr>
        </p:pic>
        <p:pic>
          <p:nvPicPr>
            <p:cNvPr id="18" name="Picture 17">
              <a:extLst>
                <a:ext uri="{FF2B5EF4-FFF2-40B4-BE49-F238E27FC236}">
                  <a16:creationId xmlns:a16="http://schemas.microsoft.com/office/drawing/2014/main" id="{43A275B2-C0DC-469C-BB29-6553BBB084AA}"/>
                </a:ext>
              </a:extLst>
            </p:cNvPr>
            <p:cNvPicPr>
              <a:picLocks noChangeAspect="1"/>
            </p:cNvPicPr>
            <p:nvPr/>
          </p:nvPicPr>
          <p:blipFill>
            <a:blip r:embed="rId8"/>
            <a:stretch>
              <a:fillRect/>
            </a:stretch>
          </p:blipFill>
          <p:spPr>
            <a:xfrm>
              <a:off x="8072003" y="5354210"/>
              <a:ext cx="3999836" cy="1503790"/>
            </a:xfrm>
            <a:prstGeom prst="rect">
              <a:avLst/>
            </a:prstGeom>
          </p:spPr>
        </p:pic>
      </p:grpSp>
      <p:sp>
        <p:nvSpPr>
          <p:cNvPr id="20" name="Speech Bubble: Rectangle with Corners Rounded 19">
            <a:extLst>
              <a:ext uri="{FF2B5EF4-FFF2-40B4-BE49-F238E27FC236}">
                <a16:creationId xmlns:a16="http://schemas.microsoft.com/office/drawing/2014/main" id="{F67C3173-08E6-493A-8071-CA54FBEB61C2}"/>
              </a:ext>
            </a:extLst>
          </p:cNvPr>
          <p:cNvSpPr/>
          <p:nvPr/>
        </p:nvSpPr>
        <p:spPr bwMode="auto">
          <a:xfrm>
            <a:off x="231064" y="2748297"/>
            <a:ext cx="1597981" cy="857920"/>
          </a:xfrm>
          <a:prstGeom prst="wedgeRoundRectCallout">
            <a:avLst>
              <a:gd name="adj1" fmla="val 66019"/>
              <a:gd name="adj2" fmla="val 2324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Look at this</a:t>
            </a:r>
          </a:p>
        </p:txBody>
      </p:sp>
      <p:cxnSp>
        <p:nvCxnSpPr>
          <p:cNvPr id="23" name="Straight Arrow Connector 22">
            <a:extLst>
              <a:ext uri="{FF2B5EF4-FFF2-40B4-BE49-F238E27FC236}">
                <a16:creationId xmlns:a16="http://schemas.microsoft.com/office/drawing/2014/main" id="{C4731388-7FDD-41A5-BE53-8D91DAD9A190}"/>
              </a:ext>
            </a:extLst>
          </p:cNvPr>
          <p:cNvCxnSpPr>
            <a:cxnSpLocks/>
          </p:cNvCxnSpPr>
          <p:nvPr/>
        </p:nvCxnSpPr>
        <p:spPr bwMode="auto">
          <a:xfrm flipV="1">
            <a:off x="3118241" y="3363260"/>
            <a:ext cx="3443924" cy="1509954"/>
          </a:xfrm>
          <a:prstGeom prst="straightConnector1">
            <a:avLst/>
          </a:prstGeom>
          <a:solidFill>
            <a:schemeClr val="accent1"/>
          </a:solidFill>
          <a:ln w="28575" cap="flat" cmpd="sng" algn="ctr">
            <a:solidFill>
              <a:srgbClr val="C00000"/>
            </a:solidFill>
            <a:prstDash val="solid"/>
            <a:round/>
            <a:headEnd type="triangle" w="lg" len="lg"/>
            <a:tailEnd type="triangle" w="lg" len="lg"/>
          </a:ln>
          <a:effectLst/>
        </p:spPr>
      </p:cxnSp>
    </p:spTree>
    <p:extLst>
      <p:ext uri="{BB962C8B-B14F-4D97-AF65-F5344CB8AC3E}">
        <p14:creationId xmlns:p14="http://schemas.microsoft.com/office/powerpoint/2010/main" val="17147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712427" y="43774"/>
            <a:ext cx="676714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TACACS Issues</a:t>
            </a:r>
          </a:p>
        </p:txBody>
      </p:sp>
      <p:sp>
        <p:nvSpPr>
          <p:cNvPr id="2" name="TextBox 1"/>
          <p:cNvSpPr txBox="1"/>
          <p:nvPr/>
        </p:nvSpPr>
        <p:spPr>
          <a:xfrm>
            <a:off x="1223010" y="1851660"/>
            <a:ext cx="8305992" cy="1815882"/>
          </a:xfrm>
          <a:prstGeom prst="rect">
            <a:avLst/>
          </a:prstGeom>
          <a:noFill/>
        </p:spPr>
        <p:txBody>
          <a:bodyPr wrap="none" rtlCol="0">
            <a:spAutoFit/>
          </a:bodyPr>
          <a:lstStyle/>
          <a:p>
            <a:pPr marL="457200" indent="-457200">
              <a:buFont typeface="Arial" panose="020B0604020202020204" pitchFamily="34" charset="0"/>
              <a:buChar char="•"/>
            </a:pPr>
            <a:r>
              <a:rPr lang="en-GB" sz="2800" dirty="0">
                <a:solidFill>
                  <a:schemeClr val="bg1"/>
                </a:solidFill>
              </a:rPr>
              <a:t>Current version does not send TACACS Reject! </a:t>
            </a:r>
          </a:p>
          <a:p>
            <a:pPr marL="914400" lvl="1" indent="-457200">
              <a:buFont typeface="Arial" panose="020B0604020202020204" pitchFamily="34" charset="0"/>
              <a:buChar char="•"/>
            </a:pPr>
            <a:r>
              <a:rPr lang="en-GB" sz="2800" dirty="0">
                <a:solidFill>
                  <a:schemeClr val="bg1"/>
                </a:solidFill>
              </a:rPr>
              <a:t>Sends TACACS Accept with </a:t>
            </a:r>
            <a:r>
              <a:rPr lang="en-GB" sz="2800" dirty="0" err="1">
                <a:solidFill>
                  <a:schemeClr val="bg1"/>
                </a:solidFill>
              </a:rPr>
              <a:t>priv</a:t>
            </a:r>
            <a:r>
              <a:rPr lang="en-GB" sz="2800" dirty="0">
                <a:solidFill>
                  <a:schemeClr val="bg1"/>
                </a:solidFill>
              </a:rPr>
              <a:t>=0</a:t>
            </a:r>
          </a:p>
          <a:p>
            <a:pPr marL="457200" indent="-457200">
              <a:buFont typeface="Arial" panose="020B0604020202020204" pitchFamily="34" charset="0"/>
              <a:buChar char="•"/>
            </a:pPr>
            <a:r>
              <a:rPr lang="en-GB" sz="2800" dirty="0">
                <a:solidFill>
                  <a:schemeClr val="bg1"/>
                </a:solidFill>
              </a:rPr>
              <a:t>Some devices will allow access!</a:t>
            </a:r>
          </a:p>
          <a:p>
            <a:pPr marL="457200" indent="-457200">
              <a:buFont typeface="Arial" panose="020B0604020202020204" pitchFamily="34" charset="0"/>
              <a:buChar char="•"/>
            </a:pPr>
            <a:r>
              <a:rPr lang="en-GB" sz="2800" dirty="0">
                <a:solidFill>
                  <a:schemeClr val="bg1"/>
                </a:solidFill>
              </a:rPr>
              <a:t>Fix should appear in next major release</a:t>
            </a:r>
          </a:p>
        </p:txBody>
      </p:sp>
    </p:spTree>
    <p:extLst>
      <p:ext uri="{BB962C8B-B14F-4D97-AF65-F5344CB8AC3E}">
        <p14:creationId xmlns:p14="http://schemas.microsoft.com/office/powerpoint/2010/main" val="291813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IPv6           Support</a:t>
            </a:r>
            <a:endParaRPr lang="en-US" dirty="0"/>
          </a:p>
        </p:txBody>
      </p:sp>
      <p:sp>
        <p:nvSpPr>
          <p:cNvPr id="3" name="Text Placeholder 2"/>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667" y="1238250"/>
            <a:ext cx="2867025" cy="5143500"/>
          </a:xfrm>
          <a:prstGeom prst="rect">
            <a:avLst/>
          </a:prstGeom>
        </p:spPr>
      </p:pic>
    </p:spTree>
    <p:extLst>
      <p:ext uri="{BB962C8B-B14F-4D97-AF65-F5344CB8AC3E}">
        <p14:creationId xmlns:p14="http://schemas.microsoft.com/office/powerpoint/2010/main" val="217888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ClearPass support for IPv6</a:t>
            </a:r>
            <a:endParaRPr lang="en-US" dirty="0"/>
          </a:p>
        </p:txBody>
      </p:sp>
      <p:sp>
        <p:nvSpPr>
          <p:cNvPr id="3" name="Content Placeholder 2"/>
          <p:cNvSpPr>
            <a:spLocks noGrp="1"/>
          </p:cNvSpPr>
          <p:nvPr>
            <p:ph idx="1"/>
          </p:nvPr>
        </p:nvSpPr>
        <p:spPr>
          <a:xfrm>
            <a:off x="609600" y="2318652"/>
            <a:ext cx="5596890" cy="4160519"/>
          </a:xfrm>
          <a:solidFill>
            <a:schemeClr val="bg1"/>
          </a:solidFill>
        </p:spPr>
        <p:txBody>
          <a:bodyPr>
            <a:noAutofit/>
          </a:bodyPr>
          <a:lstStyle/>
          <a:p>
            <a:pPr lvl="0">
              <a:buFont typeface="Wingdings" panose="05000000000000000000" pitchFamily="2" charset="2"/>
              <a:buChar char="§"/>
            </a:pPr>
            <a:r>
              <a:rPr lang="en-US" sz="2400" dirty="0">
                <a:solidFill>
                  <a:srgbClr val="00B050"/>
                </a:solidFill>
              </a:rPr>
              <a:t>IPv6 ClearPass GUI </a:t>
            </a:r>
          </a:p>
          <a:p>
            <a:pPr lvl="1">
              <a:buFont typeface="Wingdings" panose="05000000000000000000" pitchFamily="2" charset="2"/>
              <a:buChar char="§"/>
            </a:pPr>
            <a:r>
              <a:rPr lang="en-US" sz="2000" dirty="0">
                <a:solidFill>
                  <a:srgbClr val="00B050"/>
                </a:solidFill>
              </a:rPr>
              <a:t>Including Policy Manager, </a:t>
            </a:r>
            <a:br>
              <a:rPr lang="en-US" sz="2000" dirty="0">
                <a:solidFill>
                  <a:srgbClr val="00B050"/>
                </a:solidFill>
              </a:rPr>
            </a:br>
            <a:r>
              <a:rPr lang="en-US" sz="2000" dirty="0">
                <a:solidFill>
                  <a:srgbClr val="00B050"/>
                </a:solidFill>
              </a:rPr>
              <a:t>CPG and Insight</a:t>
            </a:r>
          </a:p>
          <a:p>
            <a:pPr lvl="0">
              <a:buFont typeface="Wingdings" panose="05000000000000000000" pitchFamily="2" charset="2"/>
              <a:buChar char="§"/>
            </a:pPr>
            <a:r>
              <a:rPr lang="en-US" sz="2400" dirty="0">
                <a:solidFill>
                  <a:srgbClr val="00B050"/>
                </a:solidFill>
              </a:rPr>
              <a:t>IPv6 Guest captive portal</a:t>
            </a:r>
          </a:p>
          <a:p>
            <a:pPr lvl="0">
              <a:buFont typeface="Wingdings" panose="05000000000000000000" pitchFamily="2" charset="2"/>
              <a:buChar char="§"/>
            </a:pPr>
            <a:r>
              <a:rPr lang="en-US" sz="2400" dirty="0">
                <a:solidFill>
                  <a:srgbClr val="00B050"/>
                </a:solidFill>
              </a:rPr>
              <a:t>IPv6 RESTful API into ClearPass</a:t>
            </a:r>
          </a:p>
          <a:p>
            <a:pPr lvl="0">
              <a:buFont typeface="Wingdings" panose="05000000000000000000" pitchFamily="2" charset="2"/>
              <a:buChar char="§"/>
            </a:pPr>
            <a:r>
              <a:rPr lang="en-US" sz="2400" dirty="0">
                <a:solidFill>
                  <a:srgbClr val="00B050"/>
                </a:solidFill>
              </a:rPr>
              <a:t>IPv4 with </a:t>
            </a:r>
            <a:r>
              <a:rPr lang="en-US" sz="2400" dirty="0" err="1">
                <a:solidFill>
                  <a:srgbClr val="00B050"/>
                </a:solidFill>
              </a:rPr>
              <a:t>PostAuth</a:t>
            </a:r>
            <a:r>
              <a:rPr lang="en-US" sz="2400" dirty="0">
                <a:solidFill>
                  <a:srgbClr val="00B050"/>
                </a:solidFill>
              </a:rPr>
              <a:t> (v2) with </a:t>
            </a:r>
            <a:br>
              <a:rPr lang="en-US" sz="2400" dirty="0">
                <a:solidFill>
                  <a:srgbClr val="00B050"/>
                </a:solidFill>
              </a:rPr>
            </a:br>
            <a:r>
              <a:rPr lang="en-US" sz="2400" dirty="0">
                <a:solidFill>
                  <a:srgbClr val="00B050"/>
                </a:solidFill>
              </a:rPr>
              <a:t>IPv6 address</a:t>
            </a:r>
          </a:p>
          <a:p>
            <a:pPr lvl="1">
              <a:buFont typeface="Wingdings" panose="05000000000000000000" pitchFamily="2" charset="2"/>
              <a:buChar char="§"/>
            </a:pPr>
            <a:r>
              <a:rPr lang="en-US" sz="2000" dirty="0">
                <a:solidFill>
                  <a:srgbClr val="00B050"/>
                </a:solidFill>
              </a:rPr>
              <a:t>Ability to inject in to upstream device</a:t>
            </a:r>
          </a:p>
          <a:p>
            <a:pPr lvl="1">
              <a:buFont typeface="Wingdings" panose="05000000000000000000" pitchFamily="2" charset="2"/>
              <a:buChar char="§"/>
            </a:pPr>
            <a:r>
              <a:rPr lang="en-US" sz="2000" dirty="0">
                <a:solidFill>
                  <a:srgbClr val="00B050"/>
                </a:solidFill>
              </a:rPr>
              <a:t>IPv6 </a:t>
            </a:r>
            <a:r>
              <a:rPr lang="en-US" sz="2000" dirty="0" err="1">
                <a:solidFill>
                  <a:srgbClr val="00B050"/>
                </a:solidFill>
              </a:rPr>
              <a:t>RadSec</a:t>
            </a:r>
            <a:r>
              <a:rPr lang="en-US" sz="2000" dirty="0">
                <a:solidFill>
                  <a:srgbClr val="00B050"/>
                </a:solidFill>
              </a:rPr>
              <a:t> (</a:t>
            </a:r>
            <a:r>
              <a:rPr lang="en-US" sz="2000" dirty="0" err="1">
                <a:solidFill>
                  <a:srgbClr val="00B050"/>
                </a:solidFill>
              </a:rPr>
              <a:t>eduroam</a:t>
            </a:r>
            <a:r>
              <a:rPr lang="en-US" sz="2000" dirty="0">
                <a:solidFill>
                  <a:srgbClr val="00B050"/>
                </a:solidFill>
              </a:rPr>
              <a:t>) – 6.8.3</a:t>
            </a:r>
            <a:r>
              <a:rPr lang="en-US" sz="2000" u="sng" dirty="0">
                <a:solidFill>
                  <a:schemeClr val="bg1"/>
                </a:solidFill>
                <a:hlinkClick r:id="rId2"/>
              </a:rPr>
              <a:t>Pv6</a:t>
            </a:r>
            <a:endParaRPr lang="en-US" sz="2000" dirty="0">
              <a:solidFill>
                <a:schemeClr val="bg1"/>
              </a:solidFill>
            </a:endParaRPr>
          </a:p>
        </p:txBody>
      </p:sp>
      <p:sp>
        <p:nvSpPr>
          <p:cNvPr id="4" name="Rounded Rectangular Callout 3"/>
          <p:cNvSpPr/>
          <p:nvPr/>
        </p:nvSpPr>
        <p:spPr bwMode="ltGray">
          <a:xfrm>
            <a:off x="1259500" y="1213651"/>
            <a:ext cx="1940118" cy="811033"/>
          </a:xfrm>
          <a:prstGeom prst="wedgeRoundRectCallout">
            <a:avLst>
              <a:gd name="adj1" fmla="val -15915"/>
              <a:gd name="adj2" fmla="val 41912"/>
              <a:gd name="adj3" fmla="val 16667"/>
            </a:avLst>
          </a:prstGeom>
          <a:solidFill>
            <a:srgbClr val="00B0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2000" b="1" dirty="0"/>
              <a:t>Supported</a:t>
            </a:r>
            <a:endParaRPr lang="en-US" sz="2000" b="1" dirty="0" err="1"/>
          </a:p>
        </p:txBody>
      </p:sp>
      <p:sp>
        <p:nvSpPr>
          <p:cNvPr id="5" name="Rounded Rectangular Callout 4"/>
          <p:cNvSpPr/>
          <p:nvPr/>
        </p:nvSpPr>
        <p:spPr bwMode="ltGray">
          <a:xfrm>
            <a:off x="9769896" y="1114232"/>
            <a:ext cx="1940118" cy="811033"/>
          </a:xfrm>
          <a:prstGeom prst="wedgeRoundRectCallout">
            <a:avLst>
              <a:gd name="adj1" fmla="val -15915"/>
              <a:gd name="adj2" fmla="val 41912"/>
              <a:gd name="adj3" fmla="val 16667"/>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2000" b="1" dirty="0"/>
              <a:t>Roadmap</a:t>
            </a:r>
          </a:p>
          <a:p>
            <a:pPr algn="ctr">
              <a:lnSpc>
                <a:spcPct val="90000"/>
              </a:lnSpc>
            </a:pPr>
            <a:r>
              <a:rPr lang="en-GB" sz="1400" b="1" dirty="0"/>
              <a:t>In bold next major release</a:t>
            </a:r>
            <a:endParaRPr lang="en-US" sz="1400" b="1" dirty="0" err="1"/>
          </a:p>
        </p:txBody>
      </p:sp>
      <p:sp>
        <p:nvSpPr>
          <p:cNvPr id="7" name="Content Placeholder 2"/>
          <p:cNvSpPr txBox="1">
            <a:spLocks/>
          </p:cNvSpPr>
          <p:nvPr/>
        </p:nvSpPr>
        <p:spPr>
          <a:xfrm>
            <a:off x="6082393" y="731519"/>
            <a:ext cx="5496991" cy="4950825"/>
          </a:xfrm>
          <a:prstGeom prst="rect">
            <a:avLst/>
          </a:prstGeom>
        </p:spPr>
        <p:txBody>
          <a:bodyPr vert="horz" lIns="0" tIns="0" rIns="0" bIns="0" rtlCol="0">
            <a:normAutofit/>
          </a:bodyPr>
          <a:lstStyle>
            <a:lvl1pPr marL="182875" indent="-182875" algn="l" defTabSz="914377"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70" indent="-182875"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26" indent="-137157" algn="l" defTabSz="914377"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02"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58"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34"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690"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566"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41" indent="-137157" algn="l" defTabSz="914377"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a:buFont typeface="Wingdings" panose="05000000000000000000" pitchFamily="2" charset="2"/>
              <a:buChar char="§"/>
            </a:pPr>
            <a:r>
              <a:rPr lang="en-US" sz="2000" b="1" dirty="0">
                <a:solidFill>
                  <a:schemeClr val="accent1"/>
                </a:solidFill>
              </a:rPr>
              <a:t>IPv6 RADIUS Request</a:t>
            </a:r>
          </a:p>
          <a:p>
            <a:pPr>
              <a:buFont typeface="Wingdings" panose="05000000000000000000" pitchFamily="2" charset="2"/>
              <a:buChar char="§"/>
            </a:pPr>
            <a:r>
              <a:rPr lang="en-US" sz="2000" b="1" dirty="0">
                <a:solidFill>
                  <a:schemeClr val="accent1"/>
                </a:solidFill>
              </a:rPr>
              <a:t>IPv6 RADIUS Accounting</a:t>
            </a:r>
          </a:p>
          <a:p>
            <a:pPr>
              <a:buFont typeface="Wingdings" panose="05000000000000000000" pitchFamily="2" charset="2"/>
              <a:buChar char="§"/>
            </a:pPr>
            <a:r>
              <a:rPr lang="en-US" sz="2000" b="1" dirty="0">
                <a:solidFill>
                  <a:schemeClr val="accent1"/>
                </a:solidFill>
              </a:rPr>
              <a:t>IPv6 TACACS+</a:t>
            </a:r>
          </a:p>
          <a:p>
            <a:pPr>
              <a:buFont typeface="Wingdings" panose="05000000000000000000" pitchFamily="2" charset="2"/>
              <a:buChar char="§"/>
            </a:pPr>
            <a:r>
              <a:rPr lang="en-US" sz="2000" dirty="0">
                <a:solidFill>
                  <a:schemeClr val="accent1"/>
                </a:solidFill>
              </a:rPr>
              <a:t>IPv6 RADIUS DM/CoA</a:t>
            </a:r>
          </a:p>
          <a:p>
            <a:pPr>
              <a:buFont typeface="Wingdings" panose="05000000000000000000" pitchFamily="2" charset="2"/>
              <a:buChar char="§"/>
            </a:pPr>
            <a:r>
              <a:rPr lang="en-US" sz="2000" dirty="0">
                <a:solidFill>
                  <a:schemeClr val="accent1"/>
                </a:solidFill>
              </a:rPr>
              <a:t>IPv6 RADIUS </a:t>
            </a:r>
            <a:r>
              <a:rPr lang="en-US" sz="2000" dirty="0" err="1">
                <a:solidFill>
                  <a:schemeClr val="accent1"/>
                </a:solidFill>
              </a:rPr>
              <a:t>Proxying</a:t>
            </a:r>
            <a:r>
              <a:rPr lang="en-US" sz="2000" dirty="0">
                <a:solidFill>
                  <a:schemeClr val="accent1"/>
                </a:solidFill>
              </a:rPr>
              <a:t> (</a:t>
            </a:r>
            <a:r>
              <a:rPr lang="en-US" sz="2000" dirty="0" err="1">
                <a:solidFill>
                  <a:schemeClr val="accent1"/>
                </a:solidFill>
              </a:rPr>
              <a:t>eduroam</a:t>
            </a:r>
            <a:r>
              <a:rPr lang="en-US" sz="2000" dirty="0">
                <a:solidFill>
                  <a:schemeClr val="accent1"/>
                </a:solidFill>
              </a:rPr>
              <a:t>)</a:t>
            </a:r>
          </a:p>
          <a:p>
            <a:pPr>
              <a:buFont typeface="Wingdings" panose="05000000000000000000" pitchFamily="2" charset="2"/>
              <a:buChar char="§"/>
            </a:pPr>
            <a:r>
              <a:rPr lang="en-US" sz="2000" dirty="0">
                <a:solidFill>
                  <a:schemeClr val="accent1"/>
                </a:solidFill>
              </a:rPr>
              <a:t>IPv6 RADIUS Accounting </a:t>
            </a:r>
            <a:r>
              <a:rPr lang="en-US" sz="2000" dirty="0" err="1">
                <a:solidFill>
                  <a:schemeClr val="accent1"/>
                </a:solidFill>
              </a:rPr>
              <a:t>Proxying</a:t>
            </a:r>
            <a:r>
              <a:rPr lang="en-US" sz="2000" dirty="0">
                <a:solidFill>
                  <a:schemeClr val="accent1"/>
                </a:solidFill>
              </a:rPr>
              <a:t> </a:t>
            </a:r>
          </a:p>
          <a:p>
            <a:pPr lvl="1">
              <a:buFont typeface="Wingdings" panose="05000000000000000000" pitchFamily="2" charset="2"/>
              <a:buChar char="§"/>
            </a:pPr>
            <a:r>
              <a:rPr lang="en-US" dirty="0">
                <a:solidFill>
                  <a:schemeClr val="accent1"/>
                </a:solidFill>
              </a:rPr>
              <a:t>Injection into upper-layer devices</a:t>
            </a:r>
          </a:p>
          <a:p>
            <a:pPr>
              <a:buFont typeface="Wingdings" panose="05000000000000000000" pitchFamily="2" charset="2"/>
              <a:buChar char="§"/>
            </a:pPr>
            <a:r>
              <a:rPr lang="en-GB" sz="2000" dirty="0">
                <a:solidFill>
                  <a:schemeClr val="accent1"/>
                </a:solidFill>
              </a:rPr>
              <a:t>IPv6 ClearPass clustering</a:t>
            </a:r>
            <a:endParaRPr lang="en-US" sz="2000" dirty="0">
              <a:solidFill>
                <a:schemeClr val="accent1"/>
              </a:solidFill>
            </a:endParaRPr>
          </a:p>
          <a:p>
            <a:pPr>
              <a:buFont typeface="Wingdings" panose="05000000000000000000" pitchFamily="2" charset="2"/>
              <a:buChar char="§"/>
            </a:pPr>
            <a:r>
              <a:rPr lang="en-US" sz="2000" dirty="0">
                <a:solidFill>
                  <a:schemeClr val="accent1"/>
                </a:solidFill>
              </a:rPr>
              <a:t>IPv6 RESTful API from ClearPass</a:t>
            </a:r>
          </a:p>
          <a:p>
            <a:pPr>
              <a:buFont typeface="Wingdings" panose="05000000000000000000" pitchFamily="2" charset="2"/>
              <a:buChar char="§"/>
            </a:pPr>
            <a:r>
              <a:rPr lang="en-US" sz="2000" dirty="0">
                <a:solidFill>
                  <a:schemeClr val="accent1"/>
                </a:solidFill>
              </a:rPr>
              <a:t>IPv6 Profiling </a:t>
            </a:r>
          </a:p>
          <a:p>
            <a:pPr lvl="1">
              <a:buFont typeface="Wingdings" panose="05000000000000000000" pitchFamily="2" charset="2"/>
              <a:buChar char="§"/>
            </a:pPr>
            <a:r>
              <a:rPr lang="en-US" dirty="0">
                <a:solidFill>
                  <a:schemeClr val="accent1"/>
                </a:solidFill>
              </a:rPr>
              <a:t>Including DHCP, SNMP, SSH, WMI and NMAP</a:t>
            </a:r>
          </a:p>
          <a:p>
            <a:pPr>
              <a:buFont typeface="Wingdings" panose="05000000000000000000" pitchFamily="2" charset="2"/>
              <a:buChar char="§"/>
            </a:pPr>
            <a:r>
              <a:rPr lang="en-US" sz="2000" dirty="0">
                <a:solidFill>
                  <a:schemeClr val="accent1"/>
                </a:solidFill>
              </a:rPr>
              <a:t>IPv6 </a:t>
            </a:r>
            <a:r>
              <a:rPr lang="en-US" sz="2000" dirty="0" err="1">
                <a:solidFill>
                  <a:schemeClr val="accent1"/>
                </a:solidFill>
              </a:rPr>
              <a:t>AirGroup</a:t>
            </a:r>
            <a:endParaRPr lang="en-GB" sz="2000" dirty="0">
              <a:solidFill>
                <a:schemeClr val="accent1"/>
              </a:solidFill>
            </a:endParaRPr>
          </a:p>
          <a:p>
            <a:pPr marL="0" indent="0">
              <a:buNone/>
            </a:pPr>
            <a:endParaRPr lang="en-US" sz="2000" dirty="0"/>
          </a:p>
        </p:txBody>
      </p:sp>
    </p:spTree>
    <p:extLst>
      <p:ext uri="{BB962C8B-B14F-4D97-AF65-F5344CB8AC3E}">
        <p14:creationId xmlns:p14="http://schemas.microsoft.com/office/powerpoint/2010/main" val="345130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p:cNvSpPr>
            <a:spLocks noGrp="1"/>
          </p:cNvSpPr>
          <p:nvPr>
            <p:ph type="title"/>
          </p:nvPr>
        </p:nvSpPr>
        <p:spPr/>
        <p:txBody>
          <a:bodyPr/>
          <a:lstStyle/>
          <a:p>
            <a:r>
              <a:rPr lang="en-GB" dirty="0"/>
              <a:t>Certificate distribution</a:t>
            </a:r>
            <a:endParaRPr lang="en-US" dirty="0"/>
          </a:p>
        </p:txBody>
      </p:sp>
    </p:spTree>
    <p:extLst>
      <p:ext uri="{BB962C8B-B14F-4D97-AF65-F5344CB8AC3E}">
        <p14:creationId xmlns:p14="http://schemas.microsoft.com/office/powerpoint/2010/main" val="399617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712427" y="43774"/>
            <a:ext cx="676714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Challenges</a:t>
            </a:r>
          </a:p>
        </p:txBody>
      </p:sp>
      <p:sp>
        <p:nvSpPr>
          <p:cNvPr id="2" name="TextBox 1"/>
          <p:cNvSpPr txBox="1"/>
          <p:nvPr/>
        </p:nvSpPr>
        <p:spPr>
          <a:xfrm>
            <a:off x="1223010" y="1851660"/>
            <a:ext cx="9861995" cy="1384995"/>
          </a:xfrm>
          <a:prstGeom prst="rect">
            <a:avLst/>
          </a:prstGeom>
          <a:noFill/>
        </p:spPr>
        <p:txBody>
          <a:bodyPr wrap="none" rtlCol="0">
            <a:spAutoFit/>
          </a:bodyPr>
          <a:lstStyle/>
          <a:p>
            <a:pPr marL="457200" indent="-457200">
              <a:buFont typeface="Arial" panose="020B0604020202020204" pitchFamily="34" charset="0"/>
              <a:buChar char="•"/>
            </a:pPr>
            <a:r>
              <a:rPr lang="en-GB" sz="2800" dirty="0" err="1">
                <a:solidFill>
                  <a:schemeClr val="bg1"/>
                </a:solidFill>
              </a:rPr>
              <a:t>Onboard</a:t>
            </a:r>
            <a:r>
              <a:rPr lang="en-GB" sz="2800" dirty="0">
                <a:solidFill>
                  <a:schemeClr val="bg1"/>
                </a:solidFill>
              </a:rPr>
              <a:t> too reliant on underlying operating system</a:t>
            </a:r>
          </a:p>
          <a:p>
            <a:pPr marL="457200" indent="-457200">
              <a:buFont typeface="Arial" panose="020B0604020202020204" pitchFamily="34" charset="0"/>
              <a:buChar char="•"/>
            </a:pPr>
            <a:r>
              <a:rPr lang="en-GB" sz="2800" dirty="0">
                <a:solidFill>
                  <a:schemeClr val="bg1"/>
                </a:solidFill>
              </a:rPr>
              <a:t>Deploy using MDM with SCEP or EST</a:t>
            </a:r>
          </a:p>
          <a:p>
            <a:pPr marL="457200" indent="-457200">
              <a:buFont typeface="Arial" panose="020B0604020202020204" pitchFamily="34" charset="0"/>
              <a:buChar char="•"/>
            </a:pPr>
            <a:r>
              <a:rPr lang="en-GB" sz="2800" dirty="0">
                <a:solidFill>
                  <a:schemeClr val="bg1"/>
                </a:solidFill>
              </a:rPr>
              <a:t>Maybe Device Provisioning Protocol will fix in the future?</a:t>
            </a:r>
          </a:p>
        </p:txBody>
      </p:sp>
    </p:spTree>
    <p:extLst>
      <p:ext uri="{BB962C8B-B14F-4D97-AF65-F5344CB8AC3E}">
        <p14:creationId xmlns:p14="http://schemas.microsoft.com/office/powerpoint/2010/main" val="92768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ClearPass Operational Health Check</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959" y="0"/>
            <a:ext cx="6718041" cy="6858000"/>
          </a:xfrm>
          <a:prstGeom prst="rect">
            <a:avLst/>
          </a:prstGeom>
        </p:spPr>
      </p:pic>
    </p:spTree>
    <p:extLst>
      <p:ext uri="{BB962C8B-B14F-4D97-AF65-F5344CB8AC3E}">
        <p14:creationId xmlns:p14="http://schemas.microsoft.com/office/powerpoint/2010/main" val="29825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712427" y="43774"/>
            <a:ext cx="676714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p:txBody>
      </p:sp>
      <p:sp>
        <p:nvSpPr>
          <p:cNvPr id="5" name="Rectangle 3"/>
          <p:cNvSpPr>
            <a:spLocks noChangeArrowheads="1"/>
          </p:cNvSpPr>
          <p:nvPr/>
        </p:nvSpPr>
        <p:spPr bwMode="auto">
          <a:xfrm>
            <a:off x="995680" y="4217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p:cNvSpPr txBox="1"/>
          <p:nvPr/>
        </p:nvSpPr>
        <p:spPr>
          <a:xfrm>
            <a:off x="1960880" y="1727200"/>
            <a:ext cx="7955280" cy="4401205"/>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bg1"/>
                </a:solidFill>
              </a:rPr>
              <a:t>ClearPass </a:t>
            </a:r>
            <a:r>
              <a:rPr lang="en-GB" sz="2800" dirty="0" err="1">
                <a:solidFill>
                  <a:schemeClr val="bg1"/>
                </a:solidFill>
              </a:rPr>
              <a:t>AccessTracker</a:t>
            </a:r>
            <a:r>
              <a:rPr lang="en-GB" sz="2800" dirty="0">
                <a:solidFill>
                  <a:schemeClr val="bg1"/>
                </a:solidFill>
              </a:rPr>
              <a:t> is a great tool </a:t>
            </a:r>
          </a:p>
          <a:p>
            <a:pPr marL="285750" indent="-285750">
              <a:buFont typeface="Arial" panose="020B0604020202020204" pitchFamily="34" charset="0"/>
              <a:buChar char="•"/>
            </a:pPr>
            <a:endParaRPr lang="en-GB" sz="2800" dirty="0">
              <a:solidFill>
                <a:schemeClr val="bg1"/>
              </a:solidFill>
            </a:endParaRPr>
          </a:p>
          <a:p>
            <a:r>
              <a:rPr lang="en-GB" sz="2800" b="1" dirty="0">
                <a:solidFill>
                  <a:schemeClr val="bg1"/>
                </a:solidFill>
              </a:rPr>
              <a:t>BUT</a:t>
            </a:r>
          </a:p>
          <a:p>
            <a:pPr marL="285750" indent="-285750">
              <a:buFont typeface="Arial" panose="020B0604020202020204" pitchFamily="34" charset="0"/>
              <a:buChar char="•"/>
            </a:pPr>
            <a:r>
              <a:rPr lang="en-GB" sz="2800" dirty="0">
                <a:solidFill>
                  <a:schemeClr val="bg1"/>
                </a:solidFill>
              </a:rPr>
              <a:t>When arrival of events above a couple per minute - operation can miss important information</a:t>
            </a:r>
          </a:p>
          <a:p>
            <a:pPr marL="285750" indent="-285750">
              <a:buFont typeface="Arial" panose="020B0604020202020204" pitchFamily="34" charset="0"/>
              <a:buChar char="•"/>
            </a:pPr>
            <a:r>
              <a:rPr lang="en-GB" sz="2800" dirty="0">
                <a:solidFill>
                  <a:schemeClr val="bg1"/>
                </a:solidFill>
              </a:rPr>
              <a:t>Reliant on user complaints!</a:t>
            </a:r>
          </a:p>
          <a:p>
            <a:pPr marL="285750" indent="-285750">
              <a:buFont typeface="Arial" panose="020B0604020202020204" pitchFamily="34" charset="0"/>
              <a:buChar char="•"/>
            </a:pPr>
            <a:endParaRPr lang="en-GB" sz="2800" dirty="0">
              <a:solidFill>
                <a:schemeClr val="bg1"/>
              </a:solidFill>
            </a:endParaRPr>
          </a:p>
          <a:p>
            <a:pPr marL="285750" indent="-285750">
              <a:buFont typeface="Arial" panose="020B0604020202020204" pitchFamily="34" charset="0"/>
              <a:buChar char="•"/>
            </a:pPr>
            <a:r>
              <a:rPr lang="en-GB" sz="2800" dirty="0">
                <a:solidFill>
                  <a:schemeClr val="bg1"/>
                </a:solidFill>
              </a:rPr>
              <a:t>Use the Insight database to identify suspicious behaviour</a:t>
            </a:r>
            <a:endParaRPr lang="en-US" sz="2800" dirty="0">
              <a:solidFill>
                <a:schemeClr val="bg1"/>
              </a:solidFill>
            </a:endParaRPr>
          </a:p>
        </p:txBody>
      </p:sp>
    </p:spTree>
    <p:extLst>
      <p:ext uri="{BB962C8B-B14F-4D97-AF65-F5344CB8AC3E}">
        <p14:creationId xmlns:p14="http://schemas.microsoft.com/office/powerpoint/2010/main" val="10898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712427" y="43774"/>
            <a:ext cx="676714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 Insight Report</a:t>
            </a:r>
          </a:p>
        </p:txBody>
      </p:sp>
      <p:sp>
        <p:nvSpPr>
          <p:cNvPr id="5" name="Rectangle 3"/>
          <p:cNvSpPr>
            <a:spLocks noChangeArrowheads="1"/>
          </p:cNvSpPr>
          <p:nvPr/>
        </p:nvSpPr>
        <p:spPr bwMode="auto">
          <a:xfrm>
            <a:off x="995680" y="4217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p:nvPr/>
        </p:nvPicPr>
        <p:blipFill>
          <a:blip r:embed="rId3"/>
          <a:stretch>
            <a:fillRect/>
          </a:stretch>
        </p:blipFill>
        <p:spPr>
          <a:xfrm>
            <a:off x="842645" y="1355725"/>
            <a:ext cx="5731510" cy="2907030"/>
          </a:xfrm>
          <a:prstGeom prst="rect">
            <a:avLst/>
          </a:prstGeom>
        </p:spPr>
      </p:pic>
      <p:pic>
        <p:nvPicPr>
          <p:cNvPr id="8" name="Picture 7"/>
          <p:cNvPicPr/>
          <p:nvPr/>
        </p:nvPicPr>
        <p:blipFill>
          <a:blip r:embed="rId4"/>
          <a:stretch>
            <a:fillRect/>
          </a:stretch>
        </p:blipFill>
        <p:spPr>
          <a:xfrm>
            <a:off x="6186805" y="3623945"/>
            <a:ext cx="5731510" cy="2678430"/>
          </a:xfrm>
          <a:prstGeom prst="rect">
            <a:avLst/>
          </a:prstGeom>
        </p:spPr>
      </p:pic>
      <p:sp>
        <p:nvSpPr>
          <p:cNvPr id="6" name="Rounded Rectangular Callout 5"/>
          <p:cNvSpPr/>
          <p:nvPr/>
        </p:nvSpPr>
        <p:spPr bwMode="auto">
          <a:xfrm>
            <a:off x="2021840" y="1233749"/>
            <a:ext cx="2103120" cy="1026160"/>
          </a:xfrm>
          <a:prstGeom prst="wedgeRound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Load across cluster</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7854314" y="3206889"/>
            <a:ext cx="2336166" cy="1026160"/>
          </a:xfrm>
          <a:prstGeom prst="wedgeRound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Distribution across cluster</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3554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Setup Stakeholder Report</a:t>
            </a:r>
            <a:endParaRPr lang="en-US" dirty="0"/>
          </a:p>
        </p:txBody>
      </p:sp>
      <p:pic>
        <p:nvPicPr>
          <p:cNvPr id="3" name="Picture 2"/>
          <p:cNvPicPr>
            <a:picLocks noChangeAspect="1"/>
          </p:cNvPicPr>
          <p:nvPr/>
        </p:nvPicPr>
        <p:blipFill>
          <a:blip r:embed="rId2"/>
          <a:stretch>
            <a:fillRect/>
          </a:stretch>
        </p:blipFill>
        <p:spPr>
          <a:xfrm>
            <a:off x="1622204" y="1029827"/>
            <a:ext cx="8947610" cy="5550185"/>
          </a:xfrm>
          <a:prstGeom prst="rect">
            <a:avLst/>
          </a:prstGeom>
        </p:spPr>
      </p:pic>
      <p:sp>
        <p:nvSpPr>
          <p:cNvPr id="4" name="Rounded Rectangular Callout 3"/>
          <p:cNvSpPr/>
          <p:nvPr/>
        </p:nvSpPr>
        <p:spPr bwMode="auto">
          <a:xfrm>
            <a:off x="4439920" y="4500880"/>
            <a:ext cx="2306320" cy="1238491"/>
          </a:xfrm>
          <a:prstGeom prst="wedgeRoundRectCallout">
            <a:avLst>
              <a:gd name="adj1" fmla="val -39231"/>
              <a:gd name="adj2" fmla="val 9629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Set to handle</a:t>
            </a:r>
            <a:r>
              <a:rPr kumimoji="0" lang="en-GB" b="0" i="0" u="none" strike="noStrike" cap="none" normalizeH="0" dirty="0">
                <a:ln>
                  <a:noFill/>
                </a:ln>
                <a:solidFill>
                  <a:schemeClr val="tx1"/>
                </a:solidFill>
                <a:effectLst/>
                <a:latin typeface="Arial" charset="0"/>
                <a:ea typeface="ＭＳ Ｐゴシック" pitchFamily="34" charset="-128"/>
              </a:rPr>
              <a:t> longer duration</a:t>
            </a:r>
          </a:p>
          <a:p>
            <a:pPr marL="0" marR="0" indent="0" algn="ctr" defTabSz="914400" rtl="0" eaLnBrk="0" fontAlgn="base" latinLnBrk="0" hangingPunct="0">
              <a:lnSpc>
                <a:spcPct val="100000"/>
              </a:lnSpc>
              <a:spcBef>
                <a:spcPct val="0"/>
              </a:spcBef>
              <a:spcAft>
                <a:spcPct val="0"/>
              </a:spcAft>
              <a:buClrTx/>
              <a:buSzTx/>
              <a:buFontTx/>
              <a:buNone/>
              <a:tabLst/>
            </a:pPr>
            <a:r>
              <a:rPr lang="en-GB" baseline="0" dirty="0">
                <a:latin typeface="Arial" charset="0"/>
                <a:ea typeface="ＭＳ Ｐゴシック" pitchFamily="34" charset="-128"/>
              </a:rPr>
              <a:t>Primarily</a:t>
            </a:r>
            <a:r>
              <a:rPr lang="en-GB" dirty="0">
                <a:latin typeface="Arial" charset="0"/>
                <a:ea typeface="ＭＳ Ｐゴシック" pitchFamily="34" charset="-128"/>
              </a:rPr>
              <a:t> for “unseen” devices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968805311"/>
      </p:ext>
    </p:extLst>
  </p:cSld>
  <p:clrMapOvr>
    <a:masterClrMapping/>
  </p:clrMapOvr>
  <p:transition spd="med">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712427" y="43774"/>
            <a:ext cx="676714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GB" sz="3751" kern="0" dirty="0">
                <a:solidFill>
                  <a:srgbClr val="FFFFFF"/>
                </a:solidFill>
              </a:rPr>
              <a:t>More Detail</a:t>
            </a:r>
            <a:endParaRPr lang="en-US" sz="3751" kern="0" dirty="0">
              <a:solidFill>
                <a:srgbClr val="FFFFFF"/>
              </a:solidFill>
            </a:endParaRPr>
          </a:p>
        </p:txBody>
      </p:sp>
      <p:sp>
        <p:nvSpPr>
          <p:cNvPr id="5" name="Rectangle 3"/>
          <p:cNvSpPr>
            <a:spLocks noChangeArrowheads="1"/>
          </p:cNvSpPr>
          <p:nvPr/>
        </p:nvSpPr>
        <p:spPr bwMode="auto">
          <a:xfrm>
            <a:off x="995680" y="4217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p:cNvSpPr txBox="1"/>
          <p:nvPr/>
        </p:nvSpPr>
        <p:spPr>
          <a:xfrm>
            <a:off x="1864506" y="1162459"/>
            <a:ext cx="8620052" cy="1200329"/>
          </a:xfrm>
          <a:prstGeom prst="rect">
            <a:avLst/>
          </a:prstGeom>
          <a:noFill/>
        </p:spPr>
        <p:txBody>
          <a:bodyPr wrap="none" rtlCol="0">
            <a:spAutoFit/>
          </a:bodyPr>
          <a:lstStyle/>
          <a:p>
            <a:pPr marL="342900" indent="-342900">
              <a:buFont typeface="Arial" panose="020B0604020202020204" pitchFamily="34" charset="0"/>
              <a:buChar char="•"/>
            </a:pPr>
            <a:r>
              <a:rPr lang="en-GB" sz="2400" dirty="0">
                <a:solidFill>
                  <a:schemeClr val="bg1"/>
                </a:solidFill>
              </a:rPr>
              <a:t>To get more detail we have to connect to Insight’s database</a:t>
            </a:r>
          </a:p>
          <a:p>
            <a:pPr marL="342900" indent="-342900">
              <a:buFont typeface="Arial" panose="020B0604020202020204" pitchFamily="34" charset="0"/>
              <a:buChar char="•"/>
            </a:pPr>
            <a:r>
              <a:rPr lang="en-GB" sz="2400" dirty="0">
                <a:solidFill>
                  <a:schemeClr val="bg1"/>
                </a:solidFill>
              </a:rPr>
              <a:t>I use freeware pgAdmin4 to interface with this</a:t>
            </a:r>
          </a:p>
          <a:p>
            <a:pPr marL="342900" indent="-342900">
              <a:buFont typeface="Arial" panose="020B0604020202020204" pitchFamily="34" charset="0"/>
              <a:buChar char="•"/>
            </a:pPr>
            <a:endParaRPr lang="en-US" sz="2400" dirty="0">
              <a:solidFill>
                <a:schemeClr val="bg1"/>
              </a:solidFill>
            </a:endParaRPr>
          </a:p>
        </p:txBody>
      </p:sp>
      <p:pic>
        <p:nvPicPr>
          <p:cNvPr id="4" name="Picture 3"/>
          <p:cNvPicPr>
            <a:picLocks noChangeAspect="1"/>
          </p:cNvPicPr>
          <p:nvPr/>
        </p:nvPicPr>
        <p:blipFill>
          <a:blip r:embed="rId3"/>
          <a:stretch>
            <a:fillRect/>
          </a:stretch>
        </p:blipFill>
        <p:spPr>
          <a:xfrm>
            <a:off x="825229" y="2295466"/>
            <a:ext cx="10541542" cy="2267067"/>
          </a:xfrm>
          <a:prstGeom prst="rect">
            <a:avLst/>
          </a:prstGeom>
        </p:spPr>
      </p:pic>
      <p:sp>
        <p:nvSpPr>
          <p:cNvPr id="9" name="Rounded Rectangular Callout 8"/>
          <p:cNvSpPr/>
          <p:nvPr/>
        </p:nvSpPr>
        <p:spPr bwMode="auto">
          <a:xfrm>
            <a:off x="6001408" y="4645572"/>
            <a:ext cx="2931628" cy="945931"/>
          </a:xfrm>
          <a:prstGeom prst="wedgeRoundRectCallout">
            <a:avLst>
              <a:gd name="adj1" fmla="val -21192"/>
              <a:gd name="adj2" fmla="val -12416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Set your </a:t>
            </a:r>
            <a:r>
              <a:rPr kumimoji="0" lang="en-GB" b="0" i="0" u="none" strike="noStrike" cap="none" normalizeH="0" baseline="0" dirty="0" err="1">
                <a:ln>
                  <a:noFill/>
                </a:ln>
                <a:solidFill>
                  <a:schemeClr val="tx1"/>
                </a:solidFill>
                <a:effectLst/>
                <a:latin typeface="Arial" charset="0"/>
                <a:ea typeface="ＭＳ Ｐゴシック" pitchFamily="34" charset="-128"/>
              </a:rPr>
              <a:t>appexternal</a:t>
            </a:r>
            <a:r>
              <a:rPr kumimoji="0" lang="en-GB" b="0" i="0" u="none" strike="noStrike" cap="none" normalizeH="0" dirty="0">
                <a:ln>
                  <a:noFill/>
                </a:ln>
                <a:solidFill>
                  <a:schemeClr val="tx1"/>
                </a:solidFill>
                <a:effectLst/>
                <a:latin typeface="Arial" charset="0"/>
                <a:ea typeface="ＭＳ Ｐゴシック" pitchFamily="34" charset="-128"/>
              </a:rPr>
              <a:t> password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14" name="Straight Arrow Connector 13"/>
          <p:cNvCxnSpPr/>
          <p:nvPr/>
        </p:nvCxnSpPr>
        <p:spPr bwMode="auto">
          <a:xfrm flipH="1">
            <a:off x="10962290" y="2911366"/>
            <a:ext cx="504496"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5604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712427" y="43774"/>
            <a:ext cx="6767146"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GB" sz="3751" kern="0" dirty="0">
                <a:solidFill>
                  <a:srgbClr val="FFFFFF"/>
                </a:solidFill>
              </a:rPr>
              <a:t>Setup pgAdmin4</a:t>
            </a:r>
            <a:endParaRPr lang="en-US" sz="3751" kern="0" dirty="0">
              <a:solidFill>
                <a:srgbClr val="FFFFFF"/>
              </a:solidFill>
            </a:endParaRPr>
          </a:p>
        </p:txBody>
      </p:sp>
      <p:sp>
        <p:nvSpPr>
          <p:cNvPr id="5" name="Rectangle 3"/>
          <p:cNvSpPr>
            <a:spLocks noChangeArrowheads="1"/>
          </p:cNvSpPr>
          <p:nvPr/>
        </p:nvSpPr>
        <p:spPr bwMode="auto">
          <a:xfrm>
            <a:off x="995680" y="4217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17"/>
          <p:cNvPicPr>
            <a:picLocks noChangeAspect="1"/>
          </p:cNvPicPr>
          <p:nvPr/>
        </p:nvPicPr>
        <p:blipFill>
          <a:blip r:embed="rId3"/>
          <a:stretch>
            <a:fillRect/>
          </a:stretch>
        </p:blipFill>
        <p:spPr>
          <a:xfrm>
            <a:off x="662325" y="1048732"/>
            <a:ext cx="2406774" cy="1784442"/>
          </a:xfrm>
          <a:prstGeom prst="rect">
            <a:avLst/>
          </a:prstGeom>
        </p:spPr>
      </p:pic>
      <p:pic>
        <p:nvPicPr>
          <p:cNvPr id="15" name="Picture 14"/>
          <p:cNvPicPr>
            <a:picLocks noChangeAspect="1"/>
          </p:cNvPicPr>
          <p:nvPr/>
        </p:nvPicPr>
        <p:blipFill>
          <a:blip r:embed="rId4"/>
          <a:stretch>
            <a:fillRect/>
          </a:stretch>
        </p:blipFill>
        <p:spPr>
          <a:xfrm>
            <a:off x="3246474" y="1048732"/>
            <a:ext cx="2355971" cy="2165461"/>
          </a:xfrm>
          <a:prstGeom prst="rect">
            <a:avLst/>
          </a:prstGeom>
        </p:spPr>
      </p:pic>
      <p:pic>
        <p:nvPicPr>
          <p:cNvPr id="16" name="Picture 15"/>
          <p:cNvPicPr>
            <a:picLocks noChangeAspect="1"/>
          </p:cNvPicPr>
          <p:nvPr/>
        </p:nvPicPr>
        <p:blipFill>
          <a:blip r:embed="rId5"/>
          <a:stretch>
            <a:fillRect/>
          </a:stretch>
        </p:blipFill>
        <p:spPr>
          <a:xfrm>
            <a:off x="5805998" y="1048732"/>
            <a:ext cx="2438525" cy="2578233"/>
          </a:xfrm>
          <a:prstGeom prst="rect">
            <a:avLst/>
          </a:prstGeom>
        </p:spPr>
      </p:pic>
      <p:pic>
        <p:nvPicPr>
          <p:cNvPr id="17" name="Picture 16"/>
          <p:cNvPicPr>
            <a:picLocks noChangeAspect="1"/>
          </p:cNvPicPr>
          <p:nvPr/>
        </p:nvPicPr>
        <p:blipFill>
          <a:blip r:embed="rId6"/>
          <a:stretch>
            <a:fillRect/>
          </a:stretch>
        </p:blipFill>
        <p:spPr>
          <a:xfrm>
            <a:off x="8448076" y="1050749"/>
            <a:ext cx="2406774" cy="2070206"/>
          </a:xfrm>
          <a:prstGeom prst="rect">
            <a:avLst/>
          </a:prstGeom>
        </p:spPr>
      </p:pic>
      <p:pic>
        <p:nvPicPr>
          <p:cNvPr id="6" name="Picture 5"/>
          <p:cNvPicPr>
            <a:picLocks noChangeAspect="1"/>
          </p:cNvPicPr>
          <p:nvPr/>
        </p:nvPicPr>
        <p:blipFill>
          <a:blip r:embed="rId7"/>
          <a:stretch>
            <a:fillRect/>
          </a:stretch>
        </p:blipFill>
        <p:spPr>
          <a:xfrm>
            <a:off x="2242301" y="3762861"/>
            <a:ext cx="8020462" cy="3905451"/>
          </a:xfrm>
          <a:prstGeom prst="rect">
            <a:avLst/>
          </a:prstGeom>
        </p:spPr>
      </p:pic>
    </p:spTree>
    <p:extLst>
      <p:ext uri="{BB962C8B-B14F-4D97-AF65-F5344CB8AC3E}">
        <p14:creationId xmlns:p14="http://schemas.microsoft.com/office/powerpoint/2010/main" val="306887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326346" y="149086"/>
            <a:ext cx="8158773"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a:p>
            <a:pPr algn="ctr" defTabSz="914363"/>
            <a:r>
              <a:rPr lang="en-GB" sz="3751" kern="0" dirty="0">
                <a:solidFill>
                  <a:srgbClr val="FFFFFF"/>
                </a:solidFill>
              </a:rPr>
              <a:t>Access License Usage over Time</a:t>
            </a:r>
            <a:endParaRPr lang="en-US" sz="3751" kern="0" dirty="0">
              <a:solidFill>
                <a:srgbClr val="FFFFFF"/>
              </a:solidFill>
            </a:endParaRPr>
          </a:p>
        </p:txBody>
      </p:sp>
      <p:pic>
        <p:nvPicPr>
          <p:cNvPr id="11" name="Picture 10"/>
          <p:cNvPicPr/>
          <p:nvPr/>
        </p:nvPicPr>
        <p:blipFill>
          <a:blip r:embed="rId3"/>
          <a:stretch>
            <a:fillRect/>
          </a:stretch>
        </p:blipFill>
        <p:spPr>
          <a:xfrm>
            <a:off x="3433445" y="1535112"/>
            <a:ext cx="5731510" cy="2700655"/>
          </a:xfrm>
          <a:prstGeom prst="rect">
            <a:avLst/>
          </a:prstGeom>
        </p:spPr>
      </p:pic>
      <p:sp>
        <p:nvSpPr>
          <p:cNvPr id="13" name="Rounded Rectangular Callout 12"/>
          <p:cNvSpPr/>
          <p:nvPr/>
        </p:nvSpPr>
        <p:spPr bwMode="auto">
          <a:xfrm>
            <a:off x="4328160" y="4704080"/>
            <a:ext cx="2763520" cy="8839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SQL in notes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99899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326346" y="149086"/>
            <a:ext cx="8158773"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a:p>
            <a:pPr algn="ctr" defTabSz="914363"/>
            <a:r>
              <a:rPr lang="en-GB" sz="3751" kern="0" dirty="0">
                <a:solidFill>
                  <a:srgbClr val="FFFFFF"/>
                </a:solidFill>
              </a:rPr>
              <a:t>Detailed breakdown of errors</a:t>
            </a:r>
            <a:endParaRPr lang="en-US" sz="3751" kern="0" dirty="0">
              <a:solidFill>
                <a:srgbClr val="FFFFFF"/>
              </a:solidFill>
            </a:endParaRPr>
          </a:p>
        </p:txBody>
      </p:sp>
      <p:sp>
        <p:nvSpPr>
          <p:cNvPr id="5" name="Rectangle 3"/>
          <p:cNvSpPr>
            <a:spLocks noChangeArrowheads="1"/>
          </p:cNvSpPr>
          <p:nvPr/>
        </p:nvSpPr>
        <p:spPr bwMode="auto">
          <a:xfrm>
            <a:off x="554842" y="37884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2" name="Picture 1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087" y="1965673"/>
            <a:ext cx="5727700" cy="14732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bwMode="auto">
          <a:xfrm>
            <a:off x="4328160" y="4704080"/>
            <a:ext cx="2763520" cy="8839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SQL in notes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43389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316977" y="545326"/>
            <a:ext cx="8158773"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a:p>
            <a:pPr algn="ctr" defTabSz="914363"/>
            <a:r>
              <a:rPr lang="en-GB" sz="3751" kern="0" dirty="0">
                <a:solidFill>
                  <a:srgbClr val="FFFFFF"/>
                </a:solidFill>
              </a:rPr>
              <a:t>Failed RADIUS Authentications </a:t>
            </a:r>
          </a:p>
          <a:p>
            <a:pPr algn="ctr" defTabSz="914363"/>
            <a:r>
              <a:rPr lang="en-GB" sz="3751" kern="0" dirty="0">
                <a:solidFill>
                  <a:srgbClr val="FFFFFF"/>
                </a:solidFill>
              </a:rPr>
              <a:t>per Service</a:t>
            </a:r>
            <a:endParaRPr lang="en-US" sz="3751" kern="0" dirty="0">
              <a:solidFill>
                <a:srgbClr val="FFFFFF"/>
              </a:solidFill>
            </a:endParaRPr>
          </a:p>
        </p:txBody>
      </p:sp>
      <p:sp>
        <p:nvSpPr>
          <p:cNvPr id="7" name="Rectangle 6"/>
          <p:cNvSpPr>
            <a:spLocks noChangeArrowheads="1"/>
          </p:cNvSpPr>
          <p:nvPr/>
        </p:nvSpPr>
        <p:spPr bwMode="auto">
          <a:xfrm>
            <a:off x="4592320" y="4399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p:nvPr/>
        </p:nvPicPr>
        <p:blipFill>
          <a:blip r:embed="rId3"/>
          <a:stretch>
            <a:fillRect/>
          </a:stretch>
        </p:blipFill>
        <p:spPr>
          <a:xfrm>
            <a:off x="3312795" y="2067242"/>
            <a:ext cx="5566410" cy="2357755"/>
          </a:xfrm>
          <a:prstGeom prst="rect">
            <a:avLst/>
          </a:prstGeom>
        </p:spPr>
      </p:pic>
      <p:sp>
        <p:nvSpPr>
          <p:cNvPr id="9" name="Rounded Rectangular Callout 8"/>
          <p:cNvSpPr/>
          <p:nvPr/>
        </p:nvSpPr>
        <p:spPr bwMode="auto">
          <a:xfrm>
            <a:off x="8961438" y="4300220"/>
            <a:ext cx="2763520" cy="1353820"/>
          </a:xfrm>
          <a:prstGeom prst="wedgeRoundRectCallout">
            <a:avLst>
              <a:gd name="adj1" fmla="val 25123"/>
              <a:gd name="adj2" fmla="val -499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a:latin typeface="Arial" charset="0"/>
                <a:ea typeface="ＭＳ Ｐゴシック" pitchFamily="34" charset="-128"/>
              </a:rPr>
              <a:t>Similar reports can be generated for TACACS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4328160" y="4704080"/>
            <a:ext cx="2763520" cy="8839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SQL in notes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94507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316977" y="545326"/>
            <a:ext cx="8158773"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a:p>
            <a:pPr algn="ctr" defTabSz="914363"/>
            <a:r>
              <a:rPr lang="en-GB" sz="3751" kern="0" dirty="0">
                <a:solidFill>
                  <a:srgbClr val="FFFFFF"/>
                </a:solidFill>
              </a:rPr>
              <a:t>Null Service</a:t>
            </a:r>
            <a:endParaRPr lang="en-US" sz="3751" kern="0" dirty="0">
              <a:solidFill>
                <a:srgbClr val="FFFFFF"/>
              </a:solidFill>
            </a:endParaRPr>
          </a:p>
        </p:txBody>
      </p:sp>
      <p:sp>
        <p:nvSpPr>
          <p:cNvPr id="7" name="Rectangle 6"/>
          <p:cNvSpPr>
            <a:spLocks noChangeArrowheads="1"/>
          </p:cNvSpPr>
          <p:nvPr/>
        </p:nvSpPr>
        <p:spPr bwMode="auto">
          <a:xfrm>
            <a:off x="4592320" y="4399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p:cNvPicPr/>
          <p:nvPr/>
        </p:nvPicPr>
        <p:blipFill>
          <a:blip r:embed="rId3"/>
          <a:stretch>
            <a:fillRect/>
          </a:stretch>
        </p:blipFill>
        <p:spPr>
          <a:xfrm>
            <a:off x="3530608" y="2386842"/>
            <a:ext cx="5731510" cy="1442085"/>
          </a:xfrm>
          <a:prstGeom prst="rect">
            <a:avLst/>
          </a:prstGeom>
        </p:spPr>
      </p:pic>
      <p:sp>
        <p:nvSpPr>
          <p:cNvPr id="4" name="Rounded Rectangular Callout 3"/>
          <p:cNvSpPr/>
          <p:nvPr/>
        </p:nvSpPr>
        <p:spPr bwMode="auto">
          <a:xfrm>
            <a:off x="4328160" y="4704080"/>
            <a:ext cx="2763520" cy="8839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SQL in notes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02186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316977" y="545326"/>
            <a:ext cx="8158773"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a:p>
            <a:pPr algn="ctr" defTabSz="914363"/>
            <a:r>
              <a:rPr lang="en-GB" sz="3751" kern="0" dirty="0">
                <a:solidFill>
                  <a:srgbClr val="FFFFFF"/>
                </a:solidFill>
              </a:rPr>
              <a:t>Drill into specific device</a:t>
            </a:r>
            <a:endParaRPr lang="en-US" sz="3751" kern="0" dirty="0">
              <a:solidFill>
                <a:srgbClr val="FFFFFF"/>
              </a:solidFill>
            </a:endParaRPr>
          </a:p>
        </p:txBody>
      </p:sp>
      <p:sp>
        <p:nvSpPr>
          <p:cNvPr id="7" name="Rectangle 6"/>
          <p:cNvSpPr>
            <a:spLocks noChangeArrowheads="1"/>
          </p:cNvSpPr>
          <p:nvPr/>
        </p:nvSpPr>
        <p:spPr bwMode="auto">
          <a:xfrm>
            <a:off x="4592320" y="4399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ounded Rectangular Callout 3"/>
          <p:cNvSpPr/>
          <p:nvPr/>
        </p:nvSpPr>
        <p:spPr bwMode="auto">
          <a:xfrm>
            <a:off x="4328160" y="4704080"/>
            <a:ext cx="2763520" cy="8839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SQL in notes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pic>
        <p:nvPicPr>
          <p:cNvPr id="6" name="Picture 5"/>
          <p:cNvPicPr/>
          <p:nvPr/>
        </p:nvPicPr>
        <p:blipFill>
          <a:blip r:embed="rId3"/>
          <a:stretch>
            <a:fillRect/>
          </a:stretch>
        </p:blipFill>
        <p:spPr>
          <a:xfrm>
            <a:off x="3230245" y="2783840"/>
            <a:ext cx="5731510" cy="1290320"/>
          </a:xfrm>
          <a:prstGeom prst="rect">
            <a:avLst/>
          </a:prstGeom>
        </p:spPr>
      </p:pic>
      <p:sp>
        <p:nvSpPr>
          <p:cNvPr id="8" name="Rounded Rectangular Callout 7"/>
          <p:cNvSpPr/>
          <p:nvPr/>
        </p:nvSpPr>
        <p:spPr bwMode="auto">
          <a:xfrm>
            <a:off x="8961438" y="4300220"/>
            <a:ext cx="2763520" cy="1353820"/>
          </a:xfrm>
          <a:prstGeom prst="wedgeRoundRectCallout">
            <a:avLst>
              <a:gd name="adj1" fmla="val 25123"/>
              <a:gd name="adj2" fmla="val -499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a:latin typeface="Arial" charset="0"/>
                <a:ea typeface="ＭＳ Ｐゴシック" pitchFamily="34" charset="-128"/>
              </a:rPr>
              <a:t>Similar reports can be generated for TACACS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60108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316977" y="545326"/>
            <a:ext cx="8158773"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a:p>
            <a:pPr algn="ctr" defTabSz="914363"/>
            <a:r>
              <a:rPr lang="en-GB" sz="3751" kern="0" dirty="0">
                <a:solidFill>
                  <a:srgbClr val="FFFFFF"/>
                </a:solidFill>
              </a:rPr>
              <a:t>Top 10 Failed RADIUS </a:t>
            </a:r>
            <a:r>
              <a:rPr lang="en-GB" sz="3751" kern="0" dirty="0" err="1">
                <a:solidFill>
                  <a:srgbClr val="FFFFFF"/>
                </a:solidFill>
              </a:rPr>
              <a:t>Authenticationd</a:t>
            </a:r>
            <a:endParaRPr lang="en-US" sz="3751" kern="0" dirty="0">
              <a:solidFill>
                <a:srgbClr val="FFFFFF"/>
              </a:solidFill>
            </a:endParaRPr>
          </a:p>
        </p:txBody>
      </p:sp>
      <p:sp>
        <p:nvSpPr>
          <p:cNvPr id="7" name="Rectangle 6"/>
          <p:cNvSpPr>
            <a:spLocks noChangeArrowheads="1"/>
          </p:cNvSpPr>
          <p:nvPr/>
        </p:nvSpPr>
        <p:spPr bwMode="auto">
          <a:xfrm>
            <a:off x="4592320" y="4399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ounded Rectangular Callout 3"/>
          <p:cNvSpPr/>
          <p:nvPr/>
        </p:nvSpPr>
        <p:spPr bwMode="auto">
          <a:xfrm>
            <a:off x="4328160" y="4704080"/>
            <a:ext cx="2763520" cy="8839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SQL in notes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pic>
        <p:nvPicPr>
          <p:cNvPr id="8" name="Picture 7"/>
          <p:cNvPicPr/>
          <p:nvPr/>
        </p:nvPicPr>
        <p:blipFill>
          <a:blip r:embed="rId3"/>
          <a:stretch>
            <a:fillRect/>
          </a:stretch>
        </p:blipFill>
        <p:spPr>
          <a:xfrm>
            <a:off x="3230245" y="2821622"/>
            <a:ext cx="5731510" cy="1214755"/>
          </a:xfrm>
          <a:prstGeom prst="rect">
            <a:avLst/>
          </a:prstGeom>
        </p:spPr>
      </p:pic>
      <p:sp>
        <p:nvSpPr>
          <p:cNvPr id="9" name="Rounded Rectangular Callout 8"/>
          <p:cNvSpPr/>
          <p:nvPr/>
        </p:nvSpPr>
        <p:spPr bwMode="auto">
          <a:xfrm>
            <a:off x="466725" y="1633918"/>
            <a:ext cx="2763520" cy="13538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These invariably are failing too often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466725" y="3350260"/>
            <a:ext cx="2763520" cy="1353820"/>
          </a:xfrm>
          <a:prstGeom prst="wedgeRoundRectCallout">
            <a:avLst>
              <a:gd name="adj1" fmla="val 25123"/>
              <a:gd name="adj2" fmla="val -499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Each should be investigated</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1" name="Rounded Rectangular Callout 10"/>
          <p:cNvSpPr/>
          <p:nvPr/>
        </p:nvSpPr>
        <p:spPr bwMode="auto">
          <a:xfrm>
            <a:off x="8961438" y="4300220"/>
            <a:ext cx="2763520" cy="1353820"/>
          </a:xfrm>
          <a:prstGeom prst="wedgeRoundRectCallout">
            <a:avLst>
              <a:gd name="adj1" fmla="val 25123"/>
              <a:gd name="adj2" fmla="val -499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a:latin typeface="Arial" charset="0"/>
                <a:ea typeface="ＭＳ Ｐゴシック" pitchFamily="34" charset="-128"/>
              </a:rPr>
              <a:t>Similar reports can be generated for TACACS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57602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83AF6DA-6376-4006-B564-895A6376E399}"/>
              </a:ext>
            </a:extLst>
          </p:cNvPr>
          <p:cNvSpPr txBox="1">
            <a:spLocks/>
          </p:cNvSpPr>
          <p:nvPr/>
        </p:nvSpPr>
        <p:spPr>
          <a:xfrm>
            <a:off x="2316977" y="545326"/>
            <a:ext cx="8158773"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Review cluster operation</a:t>
            </a:r>
          </a:p>
          <a:p>
            <a:pPr algn="ctr" defTabSz="914363"/>
            <a:r>
              <a:rPr lang="en-GB" sz="3751" kern="0" dirty="0">
                <a:solidFill>
                  <a:srgbClr val="FFFFFF"/>
                </a:solidFill>
              </a:rPr>
              <a:t>Top 10 Successful RADIUS Authentications</a:t>
            </a:r>
            <a:endParaRPr lang="en-US" sz="3751" kern="0" dirty="0">
              <a:solidFill>
                <a:srgbClr val="FFFFFF"/>
              </a:solidFill>
            </a:endParaRPr>
          </a:p>
        </p:txBody>
      </p:sp>
      <p:sp>
        <p:nvSpPr>
          <p:cNvPr id="7" name="Rectangle 6"/>
          <p:cNvSpPr>
            <a:spLocks noChangeArrowheads="1"/>
          </p:cNvSpPr>
          <p:nvPr/>
        </p:nvSpPr>
        <p:spPr bwMode="auto">
          <a:xfrm>
            <a:off x="4592320" y="4399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ounded Rectangular Callout 3"/>
          <p:cNvSpPr/>
          <p:nvPr/>
        </p:nvSpPr>
        <p:spPr bwMode="auto">
          <a:xfrm>
            <a:off x="4328160" y="4704080"/>
            <a:ext cx="2763520" cy="8839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SQL in notes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pic>
        <p:nvPicPr>
          <p:cNvPr id="8" name="Picture 7"/>
          <p:cNvPicPr/>
          <p:nvPr/>
        </p:nvPicPr>
        <p:blipFill>
          <a:blip r:embed="rId3"/>
          <a:stretch>
            <a:fillRect/>
          </a:stretch>
        </p:blipFill>
        <p:spPr>
          <a:xfrm>
            <a:off x="3230245" y="2720340"/>
            <a:ext cx="5731510" cy="1417320"/>
          </a:xfrm>
          <a:prstGeom prst="rect">
            <a:avLst/>
          </a:prstGeom>
        </p:spPr>
      </p:pic>
      <p:sp>
        <p:nvSpPr>
          <p:cNvPr id="9" name="Rounded Rectangular Callout 8"/>
          <p:cNvSpPr/>
          <p:nvPr/>
        </p:nvSpPr>
        <p:spPr bwMode="auto">
          <a:xfrm>
            <a:off x="466725" y="1633918"/>
            <a:ext cx="2763520" cy="1353820"/>
          </a:xfrm>
          <a:prstGeom prst="wedgeRoundRectCallout">
            <a:avLst>
              <a:gd name="adj1" fmla="val -18995"/>
              <a:gd name="adj2" fmla="val 15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These invariably are authenticating</a:t>
            </a:r>
            <a:r>
              <a:rPr kumimoji="0" lang="en-GB" sz="2400" b="0" i="0" u="none" strike="noStrike" cap="none" normalizeH="0" dirty="0">
                <a:ln>
                  <a:noFill/>
                </a:ln>
                <a:solidFill>
                  <a:schemeClr val="tx1"/>
                </a:solidFill>
                <a:effectLst/>
                <a:latin typeface="Arial" charset="0"/>
                <a:ea typeface="ＭＳ Ｐゴシック" pitchFamily="34" charset="-128"/>
              </a:rPr>
              <a:t> too often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466725" y="3350260"/>
            <a:ext cx="2763520" cy="1353820"/>
          </a:xfrm>
          <a:prstGeom prst="wedgeRoundRectCallout">
            <a:avLst>
              <a:gd name="adj1" fmla="val 25123"/>
              <a:gd name="adj2" fmla="val -499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Each should be investigated</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2" name="Rounded Rectangular Callout 11"/>
          <p:cNvSpPr/>
          <p:nvPr/>
        </p:nvSpPr>
        <p:spPr bwMode="auto">
          <a:xfrm>
            <a:off x="8961438" y="4300220"/>
            <a:ext cx="2763520" cy="1353820"/>
          </a:xfrm>
          <a:prstGeom prst="wedgeRoundRectCallout">
            <a:avLst>
              <a:gd name="adj1" fmla="val 25123"/>
              <a:gd name="adj2" fmla="val -499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Similar reports can be generated for TACACS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63775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45" y="0"/>
            <a:ext cx="12184707" cy="6858000"/>
          </a:xfrm>
          <a:prstGeom prst="rect">
            <a:avLst/>
          </a:prstGeom>
        </p:spPr>
      </p:pic>
      <p:sp>
        <p:nvSpPr>
          <p:cNvPr id="3" name="TextBox 2"/>
          <p:cNvSpPr txBox="1"/>
          <p:nvPr/>
        </p:nvSpPr>
        <p:spPr>
          <a:xfrm>
            <a:off x="7301948" y="450571"/>
            <a:ext cx="4386470" cy="1749287"/>
          </a:xfrm>
          <a:prstGeom prst="rect">
            <a:avLst/>
          </a:prstGeom>
          <a:noFill/>
        </p:spPr>
        <p:txBody>
          <a:bodyPr wrap="none" lIns="0" tIns="0" rIns="0" bIns="0" rtlCol="0">
            <a:noAutofit/>
          </a:bodyPr>
          <a:lstStyle/>
          <a:p>
            <a:pPr algn="r">
              <a:lnSpc>
                <a:spcPct val="90000"/>
              </a:lnSpc>
            </a:pPr>
            <a:r>
              <a:rPr lang="en-GB" sz="5400" dirty="0">
                <a:solidFill>
                  <a:schemeClr val="bg1"/>
                </a:solidFill>
              </a:rPr>
              <a:t>To boldly split infinitives</a:t>
            </a:r>
          </a:p>
          <a:p>
            <a:pPr algn="r">
              <a:lnSpc>
                <a:spcPct val="90000"/>
              </a:lnSpc>
            </a:pPr>
            <a:r>
              <a:rPr lang="en-GB" sz="5400" dirty="0">
                <a:solidFill>
                  <a:schemeClr val="bg1"/>
                </a:solidFill>
              </a:rPr>
              <a:t>Derin </a:t>
            </a:r>
            <a:endParaRPr lang="en-US" sz="5400" dirty="0">
              <a:solidFill>
                <a:schemeClr val="bg1"/>
              </a:solidFill>
            </a:endParaRPr>
          </a:p>
        </p:txBody>
      </p:sp>
    </p:spTree>
    <p:extLst>
      <p:ext uri="{BB962C8B-B14F-4D97-AF65-F5344CB8AC3E}">
        <p14:creationId xmlns:p14="http://schemas.microsoft.com/office/powerpoint/2010/main" val="352507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Create Stakeholder Reports 6.8.x</a:t>
            </a:r>
            <a:endParaRPr lang="en-US" dirty="0"/>
          </a:p>
        </p:txBody>
      </p:sp>
      <p:pic>
        <p:nvPicPr>
          <p:cNvPr id="3" name="Picture 2"/>
          <p:cNvPicPr>
            <a:picLocks noChangeAspect="1"/>
          </p:cNvPicPr>
          <p:nvPr/>
        </p:nvPicPr>
        <p:blipFill>
          <a:blip r:embed="rId2"/>
          <a:stretch>
            <a:fillRect/>
          </a:stretch>
        </p:blipFill>
        <p:spPr>
          <a:xfrm>
            <a:off x="-1" y="991870"/>
            <a:ext cx="12192000" cy="2984500"/>
          </a:xfrm>
          <a:prstGeom prst="rect">
            <a:avLst/>
          </a:prstGeom>
        </p:spPr>
      </p:pic>
      <p:pic>
        <p:nvPicPr>
          <p:cNvPr id="4" name="Picture 3"/>
          <p:cNvPicPr>
            <a:picLocks noChangeAspect="1"/>
          </p:cNvPicPr>
          <p:nvPr/>
        </p:nvPicPr>
        <p:blipFill>
          <a:blip r:embed="rId3"/>
          <a:stretch>
            <a:fillRect/>
          </a:stretch>
        </p:blipFill>
        <p:spPr>
          <a:xfrm>
            <a:off x="1249421" y="2819726"/>
            <a:ext cx="10058917" cy="3746693"/>
          </a:xfrm>
          <a:prstGeom prst="rect">
            <a:avLst/>
          </a:prstGeom>
        </p:spPr>
      </p:pic>
      <p:sp>
        <p:nvSpPr>
          <p:cNvPr id="5" name="Rounded Rectangular Callout 4"/>
          <p:cNvSpPr/>
          <p:nvPr/>
        </p:nvSpPr>
        <p:spPr bwMode="auto">
          <a:xfrm>
            <a:off x="5039360" y="3244850"/>
            <a:ext cx="2042160" cy="731520"/>
          </a:xfrm>
          <a:prstGeom prst="wedgeRoundRectCallout">
            <a:avLst>
              <a:gd name="adj1" fmla="val -45833"/>
              <a:gd name="adj2" fmla="val 7916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Report1</a:t>
            </a:r>
            <a:br>
              <a:rPr kumimoji="0" lang="en-GB" b="0" i="0" u="none" strike="noStrike" cap="none" normalizeH="0" baseline="0" dirty="0">
                <a:ln>
                  <a:noFill/>
                </a:ln>
                <a:solidFill>
                  <a:schemeClr val="tx1"/>
                </a:solidFill>
                <a:effectLst/>
                <a:latin typeface="Arial" charset="0"/>
                <a:ea typeface="ＭＳ Ｐゴシック" pitchFamily="34" charset="-128"/>
              </a:rPr>
            </a:br>
            <a:r>
              <a:rPr kumimoji="0" lang="en-GB" b="0" i="0" u="none" strike="noStrike" cap="none" normalizeH="0" baseline="0" dirty="0">
                <a:ln>
                  <a:noFill/>
                </a:ln>
                <a:solidFill>
                  <a:schemeClr val="tx1"/>
                </a:solidFill>
                <a:effectLst/>
                <a:latin typeface="Arial" charset="0"/>
                <a:ea typeface="ＭＳ Ｐゴシック" pitchFamily="34" charset="-128"/>
              </a:rPr>
              <a:t>Active Endpoints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6" name="Rounded Rectangular Callout 5"/>
          <p:cNvSpPr/>
          <p:nvPr/>
        </p:nvSpPr>
        <p:spPr bwMode="auto">
          <a:xfrm>
            <a:off x="5547358" y="5012169"/>
            <a:ext cx="2245361" cy="731520"/>
          </a:xfrm>
          <a:prstGeom prst="wedgeRoundRectCallout">
            <a:avLst>
              <a:gd name="adj1" fmla="val -74283"/>
              <a:gd name="adj2" fmla="val -2222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Report2</a:t>
            </a:r>
            <a:br>
              <a:rPr lang="en-GB" dirty="0">
                <a:latin typeface="Arial" charset="0"/>
                <a:ea typeface="ＭＳ Ｐゴシック" pitchFamily="34" charset="-128"/>
              </a:rPr>
            </a:br>
            <a:r>
              <a:rPr lang="en-GB" dirty="0">
                <a:latin typeface="Arial" charset="0"/>
                <a:ea typeface="ＭＳ Ｐゴシック" pitchFamily="34" charset="-128"/>
              </a:rPr>
              <a:t>Ina</a:t>
            </a:r>
            <a:r>
              <a:rPr kumimoji="0" lang="en-GB" b="0" i="0" u="none" strike="noStrike" cap="none" normalizeH="0" baseline="0" dirty="0">
                <a:ln>
                  <a:noFill/>
                </a:ln>
                <a:solidFill>
                  <a:schemeClr val="tx1"/>
                </a:solidFill>
                <a:effectLst/>
                <a:latin typeface="Arial" charset="0"/>
                <a:ea typeface="ＭＳ Ｐゴシック" pitchFamily="34" charset="-128"/>
              </a:rPr>
              <a:t>ctive Endpoints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7" name="Rounded Rectangular Callout 6"/>
          <p:cNvSpPr/>
          <p:nvPr/>
        </p:nvSpPr>
        <p:spPr bwMode="auto">
          <a:xfrm>
            <a:off x="7609838" y="5880504"/>
            <a:ext cx="2245361" cy="731520"/>
          </a:xfrm>
          <a:prstGeom prst="wedgeRoundRectCallout">
            <a:avLst>
              <a:gd name="adj1" fmla="val -74736"/>
              <a:gd name="adj2" fmla="val 694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err="1">
                <a:latin typeface="Arial" charset="0"/>
                <a:ea typeface="ＭＳ Ｐゴシック" pitchFamily="34" charset="-128"/>
              </a:rPr>
              <a:t>Adhoc</a:t>
            </a:r>
            <a:r>
              <a:rPr lang="en-GB" dirty="0">
                <a:latin typeface="Arial" charset="0"/>
                <a:ea typeface="ＭＳ Ｐゴシック" pitchFamily="34" charset="-128"/>
              </a:rPr>
              <a:t> or scheduled report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2581876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Fingerprints</a:t>
            </a:r>
            <a:endParaRPr lang="en-US" dirty="0"/>
          </a:p>
        </p:txBody>
      </p:sp>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2286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No Fingerprint – Manually one time correct</a:t>
            </a:r>
            <a:br>
              <a:rPr lang="en-US" sz="3751" kern="0" dirty="0">
                <a:solidFill>
                  <a:srgbClr val="FFFFFF"/>
                </a:solidFill>
              </a:rPr>
            </a:br>
            <a:endParaRPr lang="en-US" sz="3751" kern="0" dirty="0">
              <a:solidFill>
                <a:srgbClr val="F8981E"/>
              </a:solidFill>
            </a:endParaRPr>
          </a:p>
        </p:txBody>
      </p:sp>
      <p:sp>
        <p:nvSpPr>
          <p:cNvPr id="13" name="TextBox 12">
            <a:extLst>
              <a:ext uri="{FF2B5EF4-FFF2-40B4-BE49-F238E27FC236}">
                <a16:creationId xmlns:a16="http://schemas.microsoft.com/office/drawing/2014/main" id="{90EBAACB-6E5D-435B-A48A-DD476CEC6758}"/>
              </a:ext>
            </a:extLst>
          </p:cNvPr>
          <p:cNvSpPr txBox="1"/>
          <p:nvPr/>
        </p:nvSpPr>
        <p:spPr>
          <a:xfrm>
            <a:off x="390202" y="3725348"/>
            <a:ext cx="473206" cy="646331"/>
          </a:xfrm>
          <a:prstGeom prst="rect">
            <a:avLst/>
          </a:prstGeom>
          <a:noFill/>
        </p:spPr>
        <p:txBody>
          <a:bodyPr wrap="none" rtlCol="0">
            <a:spAutoFit/>
          </a:bodyPr>
          <a:lstStyle/>
          <a:p>
            <a:pPr marL="285750" indent="-285750">
              <a:buFont typeface="Arial" panose="020B0604020202020204" pitchFamily="34" charset="0"/>
              <a:buChar char="•"/>
            </a:pPr>
            <a:endParaRPr lang="en-GB" dirty="0">
              <a:solidFill>
                <a:schemeClr val="bg1"/>
              </a:solidFill>
            </a:endParaRPr>
          </a:p>
          <a:p>
            <a:endParaRPr lang="en-GB" dirty="0">
              <a:solidFill>
                <a:schemeClr val="bg1"/>
              </a:solidFill>
            </a:endParaRPr>
          </a:p>
        </p:txBody>
      </p:sp>
      <p:sp>
        <p:nvSpPr>
          <p:cNvPr id="14" name="Rounded Rectangular Callout 13"/>
          <p:cNvSpPr/>
          <p:nvPr/>
        </p:nvSpPr>
        <p:spPr bwMode="auto">
          <a:xfrm>
            <a:off x="9110203" y="1167256"/>
            <a:ext cx="2729666" cy="1570998"/>
          </a:xfrm>
          <a:prstGeom prst="wedgeRoundRectCallout">
            <a:avLst>
              <a:gd name="adj1" fmla="val 47223"/>
              <a:gd name="adj2" fmla="val 24471"/>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a:ln>
                  <a:noFill/>
                </a:ln>
                <a:solidFill>
                  <a:schemeClr val="bg1"/>
                </a:solidFill>
                <a:effectLst/>
                <a:latin typeface="Arial" charset="0"/>
                <a:ea typeface="ＭＳ Ｐゴシック" pitchFamily="34" charset="-128"/>
              </a:rPr>
              <a:t>WARNING on Testing</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If you delete an endpoint leave for 5mins before re-test</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pic>
        <p:nvPicPr>
          <p:cNvPr id="4" name="Picture 3"/>
          <p:cNvPicPr>
            <a:picLocks noChangeAspect="1"/>
          </p:cNvPicPr>
          <p:nvPr/>
        </p:nvPicPr>
        <p:blipFill>
          <a:blip r:embed="rId2"/>
          <a:stretch>
            <a:fillRect/>
          </a:stretch>
        </p:blipFill>
        <p:spPr>
          <a:xfrm>
            <a:off x="863408" y="1093520"/>
            <a:ext cx="6693244" cy="3289469"/>
          </a:xfrm>
          <a:prstGeom prst="rect">
            <a:avLst/>
          </a:prstGeom>
        </p:spPr>
      </p:pic>
      <p:pic>
        <p:nvPicPr>
          <p:cNvPr id="5" name="Picture 4"/>
          <p:cNvPicPr>
            <a:picLocks noChangeAspect="1"/>
          </p:cNvPicPr>
          <p:nvPr/>
        </p:nvPicPr>
        <p:blipFill>
          <a:blip r:embed="rId3"/>
          <a:stretch>
            <a:fillRect/>
          </a:stretch>
        </p:blipFill>
        <p:spPr>
          <a:xfrm>
            <a:off x="5105190" y="3343197"/>
            <a:ext cx="6629741" cy="3029106"/>
          </a:xfrm>
          <a:prstGeom prst="rect">
            <a:avLst/>
          </a:prstGeom>
        </p:spPr>
      </p:pic>
      <p:cxnSp>
        <p:nvCxnSpPr>
          <p:cNvPr id="15" name="Straight Arrow Connector 14"/>
          <p:cNvCxnSpPr>
            <a:stCxn id="16" idx="3"/>
          </p:cNvCxnSpPr>
          <p:nvPr/>
        </p:nvCxnSpPr>
        <p:spPr bwMode="auto">
          <a:xfrm>
            <a:off x="7522362" y="2391640"/>
            <a:ext cx="2627478" cy="1888423"/>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6" name="Rounded Rectangle 15"/>
          <p:cNvSpPr/>
          <p:nvPr/>
        </p:nvSpPr>
        <p:spPr bwMode="auto">
          <a:xfrm>
            <a:off x="4569688" y="2039783"/>
            <a:ext cx="2952674" cy="703714"/>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8" name="Rounded Rectangle 17"/>
          <p:cNvSpPr/>
          <p:nvPr/>
        </p:nvSpPr>
        <p:spPr bwMode="auto">
          <a:xfrm>
            <a:off x="8759397" y="4303099"/>
            <a:ext cx="2952674" cy="703714"/>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1956162" y="4480914"/>
            <a:ext cx="2643849" cy="1443642"/>
          </a:xfrm>
          <a:prstGeom prst="wedgeRoundRectCallout">
            <a:avLst>
              <a:gd name="adj1" fmla="val -40807"/>
              <a:gd name="adj2" fmla="val 3103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My webcam is reported as a Generic:</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dirty="0">
              <a:ln>
                <a:noFill/>
              </a:ln>
              <a:solidFill>
                <a:schemeClr val="tx1"/>
              </a:solidFill>
              <a:effectLst/>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Correct fingerprint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2" name="Rounded Rectangular Callout 11"/>
          <p:cNvSpPr/>
          <p:nvPr/>
        </p:nvSpPr>
        <p:spPr bwMode="auto">
          <a:xfrm>
            <a:off x="7983021" y="5753528"/>
            <a:ext cx="2933886" cy="935008"/>
          </a:xfrm>
          <a:prstGeom prst="wedgeRoundRectCallout">
            <a:avLst>
              <a:gd name="adj1" fmla="val -40807"/>
              <a:gd name="adj2" fmla="val 31031"/>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But </a:t>
            </a:r>
            <a:r>
              <a:rPr lang="en-GB" dirty="0">
                <a:solidFill>
                  <a:schemeClr val="bg1"/>
                </a:solidFill>
                <a:latin typeface="Arial" charset="0"/>
                <a:ea typeface="ＭＳ Ｐゴシック" pitchFamily="34" charset="-128"/>
              </a:rPr>
              <a:t>if I added a similar device it would still be </a:t>
            </a:r>
            <a:r>
              <a:rPr lang="en-GB" dirty="0" err="1">
                <a:solidFill>
                  <a:schemeClr val="bg1"/>
                </a:solidFill>
                <a:latin typeface="Arial" charset="0"/>
                <a:ea typeface="ＭＳ Ｐゴシック" pitchFamily="34" charset="-128"/>
              </a:rPr>
              <a:t>mis</a:t>
            </a:r>
            <a:r>
              <a:rPr lang="en-GB" dirty="0">
                <a:solidFill>
                  <a:schemeClr val="bg1"/>
                </a:solidFill>
                <a:latin typeface="Arial" charset="0"/>
                <a:ea typeface="ＭＳ Ｐゴシック" pitchFamily="34" charset="-128"/>
              </a:rPr>
              <a:t>-profiled</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377057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979540" y="1835040"/>
            <a:ext cx="2851297" cy="946199"/>
          </a:xfrm>
          <a:prstGeom prst="rect">
            <a:avLst/>
          </a:prstGeom>
        </p:spPr>
      </p:pic>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819877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Correct Webcam Profiled</a:t>
            </a:r>
            <a:endParaRPr lang="en-US" sz="3751" kern="0" dirty="0">
              <a:solidFill>
                <a:srgbClr val="F8981E"/>
              </a:solidFill>
            </a:endParaRPr>
          </a:p>
        </p:txBody>
      </p:sp>
      <p:pic>
        <p:nvPicPr>
          <p:cNvPr id="3" name="Picture 2"/>
          <p:cNvPicPr>
            <a:picLocks noChangeAspect="1"/>
          </p:cNvPicPr>
          <p:nvPr/>
        </p:nvPicPr>
        <p:blipFill>
          <a:blip r:embed="rId4"/>
          <a:stretch>
            <a:fillRect/>
          </a:stretch>
        </p:blipFill>
        <p:spPr>
          <a:xfrm>
            <a:off x="8112250" y="3654762"/>
            <a:ext cx="3822896" cy="2552831"/>
          </a:xfrm>
          <a:prstGeom prst="rect">
            <a:avLst/>
          </a:prstGeom>
        </p:spPr>
      </p:pic>
      <p:pic>
        <p:nvPicPr>
          <p:cNvPr id="4" name="Picture 3"/>
          <p:cNvPicPr>
            <a:picLocks noChangeAspect="1"/>
          </p:cNvPicPr>
          <p:nvPr/>
        </p:nvPicPr>
        <p:blipFill>
          <a:blip r:embed="rId5"/>
          <a:stretch>
            <a:fillRect/>
          </a:stretch>
        </p:blipFill>
        <p:spPr>
          <a:xfrm>
            <a:off x="238760" y="1834488"/>
            <a:ext cx="4419827" cy="2025754"/>
          </a:xfrm>
          <a:prstGeom prst="rect">
            <a:avLst/>
          </a:prstGeom>
        </p:spPr>
      </p:pic>
      <p:pic>
        <p:nvPicPr>
          <p:cNvPr id="6" name="Picture 5"/>
          <p:cNvPicPr>
            <a:picLocks noChangeAspect="1"/>
          </p:cNvPicPr>
          <p:nvPr/>
        </p:nvPicPr>
        <p:blipFill>
          <a:blip r:embed="rId6"/>
          <a:stretch>
            <a:fillRect/>
          </a:stretch>
        </p:blipFill>
        <p:spPr>
          <a:xfrm>
            <a:off x="8112250" y="1829499"/>
            <a:ext cx="3822896" cy="1517728"/>
          </a:xfrm>
          <a:prstGeom prst="rect">
            <a:avLst/>
          </a:prstGeom>
        </p:spPr>
      </p:pic>
      <p:sp>
        <p:nvSpPr>
          <p:cNvPr id="15" name="Rounded Rectangular Callout 14"/>
          <p:cNvSpPr/>
          <p:nvPr/>
        </p:nvSpPr>
        <p:spPr bwMode="auto">
          <a:xfrm>
            <a:off x="5137079" y="3730487"/>
            <a:ext cx="2643849" cy="1406170"/>
          </a:xfrm>
          <a:prstGeom prst="wedgeRoundRectCallout">
            <a:avLst>
              <a:gd name="adj1" fmla="val -40807"/>
              <a:gd name="adj2" fmla="val 3103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Even</a:t>
            </a:r>
            <a:r>
              <a:rPr kumimoji="0" lang="en-GB" b="0" i="0" u="none" strike="noStrike" cap="none" normalizeH="0" dirty="0">
                <a:ln>
                  <a:noFill/>
                </a:ln>
                <a:solidFill>
                  <a:schemeClr val="tx1"/>
                </a:solidFill>
                <a:effectLst/>
                <a:latin typeface="Arial" charset="0"/>
                <a:ea typeface="ＭＳ Ｐゴシック" pitchFamily="34" charset="-128"/>
              </a:rPr>
              <a:t> thought the Webcam is an exact fit it always prefers the </a:t>
            </a:r>
            <a:r>
              <a:rPr kumimoji="0" lang="en-GB" b="0" i="0" u="none" strike="noStrike" cap="none" normalizeH="0" dirty="0" err="1">
                <a:ln>
                  <a:noFill/>
                </a:ln>
                <a:solidFill>
                  <a:schemeClr val="tx1"/>
                </a:solidFill>
                <a:effectLst/>
                <a:latin typeface="Arial" charset="0"/>
                <a:ea typeface="ＭＳ Ｐゴシック" pitchFamily="34" charset="-128"/>
              </a:rPr>
              <a:t>SmartPlug</a:t>
            </a:r>
            <a:r>
              <a:rPr kumimoji="0" lang="en-GB" b="0" i="0" u="none" strike="noStrike" cap="none" normalizeH="0" dirty="0">
                <a:ln>
                  <a:noFill/>
                </a:ln>
                <a:solidFill>
                  <a:schemeClr val="tx1"/>
                </a:solidFill>
                <a:effectLst/>
                <a:latin typeface="Arial" charset="0"/>
                <a:ea typeface="ＭＳ Ｐゴシック" pitchFamily="34" charset="-128"/>
              </a:rPr>
              <a: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8" name="Rounded Rectangle 7"/>
          <p:cNvSpPr/>
          <p:nvPr/>
        </p:nvSpPr>
        <p:spPr bwMode="auto">
          <a:xfrm>
            <a:off x="8112250" y="5024064"/>
            <a:ext cx="2953017" cy="143838"/>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20" name="Rounded Rectangle 19"/>
          <p:cNvSpPr/>
          <p:nvPr/>
        </p:nvSpPr>
        <p:spPr bwMode="auto">
          <a:xfrm>
            <a:off x="4986423" y="2157324"/>
            <a:ext cx="1897262" cy="164387"/>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21" name="Rounded Rectangular Callout 20"/>
          <p:cNvSpPr/>
          <p:nvPr/>
        </p:nvSpPr>
        <p:spPr bwMode="auto">
          <a:xfrm>
            <a:off x="10294706" y="1856119"/>
            <a:ext cx="1067739" cy="602409"/>
          </a:xfrm>
          <a:prstGeom prst="wedgeRoundRectCallout">
            <a:avLst>
              <a:gd name="adj1" fmla="val 9712"/>
              <a:gd name="adj2" fmla="val 18282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Missing</a:t>
            </a:r>
            <a:r>
              <a:rPr kumimoji="0" lang="en-GB" b="0" i="0" u="none" strike="noStrike" cap="none" normalizeH="0" dirty="0">
                <a:ln>
                  <a:noFill/>
                </a:ln>
                <a:solidFill>
                  <a:schemeClr val="tx1"/>
                </a:solidFill>
                <a:effectLst/>
                <a:latin typeface="Arial" charset="0"/>
                <a:ea typeface="ＭＳ Ｐゴシック" pitchFamily="34" charset="-128"/>
              </a:rPr>
              <a:t> 42</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2" name="Rounded Rectangular Callout 21"/>
          <p:cNvSpPr/>
          <p:nvPr/>
        </p:nvSpPr>
        <p:spPr bwMode="auto">
          <a:xfrm>
            <a:off x="4333984" y="5382820"/>
            <a:ext cx="2118188" cy="925511"/>
          </a:xfrm>
          <a:prstGeom prst="wedgeRoundRectCallout">
            <a:avLst>
              <a:gd name="adj1" fmla="val -3024"/>
              <a:gd name="adj2" fmla="val -8560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This has been reported to TAC</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3" name="Rounded Rectangular Callout 22"/>
          <p:cNvSpPr/>
          <p:nvPr/>
        </p:nvSpPr>
        <p:spPr bwMode="auto">
          <a:xfrm>
            <a:off x="8148348" y="175864"/>
            <a:ext cx="3750700" cy="1406170"/>
          </a:xfrm>
          <a:prstGeom prst="wedgeRoundRectCallout">
            <a:avLst>
              <a:gd name="adj1" fmla="val -40807"/>
              <a:gd name="adj2" fmla="val 31031"/>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dirty="0">
                <a:solidFill>
                  <a:schemeClr val="bg1"/>
                </a:solidFill>
              </a:rPr>
              <a:t>WARNING</a:t>
            </a:r>
          </a:p>
          <a:p>
            <a:pPr algn="ctr"/>
            <a:r>
              <a:rPr lang="en-GB" dirty="0">
                <a:solidFill>
                  <a:schemeClr val="bg1"/>
                </a:solidFill>
              </a:rPr>
              <a:t>Prior to 6.8.3 this was unreliable</a:t>
            </a:r>
          </a:p>
          <a:p>
            <a:pPr algn="ctr"/>
            <a:r>
              <a:rPr lang="en-GB" dirty="0">
                <a:solidFill>
                  <a:schemeClr val="bg1"/>
                </a:solidFill>
              </a:rPr>
              <a:t>Add fingerprint would override the existing fingerprint!</a:t>
            </a:r>
            <a:endParaRPr lang="en-US" dirty="0">
              <a:solidFill>
                <a:schemeClr val="bg1"/>
              </a:solidFill>
            </a:endParaRPr>
          </a:p>
        </p:txBody>
      </p:sp>
    </p:spTree>
    <p:extLst>
      <p:ext uri="{BB962C8B-B14F-4D97-AF65-F5344CB8AC3E}">
        <p14:creationId xmlns:p14="http://schemas.microsoft.com/office/powerpoint/2010/main" val="346208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6474" y="1778601"/>
            <a:ext cx="8566590" cy="1505027"/>
          </a:xfrm>
          <a:prstGeom prst="rect">
            <a:avLst/>
          </a:prstGeom>
        </p:spPr>
      </p:pic>
      <p:pic>
        <p:nvPicPr>
          <p:cNvPr id="10" name="Picture 9"/>
          <p:cNvPicPr>
            <a:picLocks noChangeAspect="1"/>
          </p:cNvPicPr>
          <p:nvPr/>
        </p:nvPicPr>
        <p:blipFill>
          <a:blip r:embed="rId4"/>
          <a:stretch>
            <a:fillRect/>
          </a:stretch>
        </p:blipFill>
        <p:spPr>
          <a:xfrm>
            <a:off x="4992550" y="1402278"/>
            <a:ext cx="2851297" cy="946199"/>
          </a:xfrm>
          <a:prstGeom prst="rect">
            <a:avLst/>
          </a:prstGeom>
          <a:effectLst>
            <a:outerShdw blurRad="63500" sx="102000" sy="102000" algn="ctr" rotWithShape="0">
              <a:prstClr val="black">
                <a:alpha val="40000"/>
              </a:prstClr>
            </a:outerShdw>
          </a:effectLst>
        </p:spPr>
      </p:pic>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12192001"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Update Webcam fingerprint</a:t>
            </a:r>
            <a:endParaRPr lang="en-US" sz="3751" kern="0" dirty="0">
              <a:solidFill>
                <a:srgbClr val="F8981E"/>
              </a:solidFill>
            </a:endParaRPr>
          </a:p>
        </p:txBody>
      </p:sp>
      <p:pic>
        <p:nvPicPr>
          <p:cNvPr id="17" name="Picture 16"/>
          <p:cNvPicPr>
            <a:picLocks noChangeAspect="1"/>
          </p:cNvPicPr>
          <p:nvPr/>
        </p:nvPicPr>
        <p:blipFill>
          <a:blip r:embed="rId5"/>
          <a:stretch>
            <a:fillRect/>
          </a:stretch>
        </p:blipFill>
        <p:spPr>
          <a:xfrm>
            <a:off x="483915" y="3398834"/>
            <a:ext cx="3537132" cy="2838596"/>
          </a:xfrm>
          <a:prstGeom prst="rect">
            <a:avLst/>
          </a:prstGeom>
        </p:spPr>
      </p:pic>
      <p:sp>
        <p:nvSpPr>
          <p:cNvPr id="20" name="Rounded Rectangle 19"/>
          <p:cNvSpPr/>
          <p:nvPr/>
        </p:nvSpPr>
        <p:spPr bwMode="auto">
          <a:xfrm>
            <a:off x="545052" y="5481607"/>
            <a:ext cx="1786735" cy="308225"/>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4" name="Rounded Rectangle 13"/>
          <p:cNvSpPr/>
          <p:nvPr/>
        </p:nvSpPr>
        <p:spPr bwMode="auto">
          <a:xfrm>
            <a:off x="1666277" y="4285467"/>
            <a:ext cx="1220316" cy="544531"/>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cxnSp>
        <p:nvCxnSpPr>
          <p:cNvPr id="13" name="Straight Arrow Connector 12"/>
          <p:cNvCxnSpPr/>
          <p:nvPr/>
        </p:nvCxnSpPr>
        <p:spPr bwMode="auto">
          <a:xfrm flipH="1">
            <a:off x="3664000" y="3906015"/>
            <a:ext cx="688369"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22" name="Rounded Rectangular Callout 21"/>
          <p:cNvSpPr/>
          <p:nvPr/>
        </p:nvSpPr>
        <p:spPr bwMode="auto">
          <a:xfrm>
            <a:off x="5078514" y="4306994"/>
            <a:ext cx="2118188" cy="950782"/>
          </a:xfrm>
          <a:prstGeom prst="wedgeRoundRectCallout">
            <a:avLst>
              <a:gd name="adj1" fmla="val -185886"/>
              <a:gd name="adj2" fmla="val 615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The existing fingerprint</a:t>
            </a:r>
            <a:r>
              <a:rPr kumimoji="0" lang="en-GB" b="0" i="0" u="none" strike="noStrike" cap="none" normalizeH="0" dirty="0">
                <a:ln>
                  <a:noFill/>
                </a:ln>
                <a:solidFill>
                  <a:schemeClr val="tx1"/>
                </a:solidFill>
                <a:effectLst/>
                <a:latin typeface="Arial" charset="0"/>
                <a:ea typeface="ＭＳ Ｐゴシック" pitchFamily="34" charset="-128"/>
              </a:rPr>
              <a:t> already has this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18" name="Picture 17"/>
          <p:cNvPicPr>
            <a:picLocks noChangeAspect="1"/>
          </p:cNvPicPr>
          <p:nvPr/>
        </p:nvPicPr>
        <p:blipFill>
          <a:blip r:embed="rId6"/>
          <a:stretch>
            <a:fillRect/>
          </a:stretch>
        </p:blipFill>
        <p:spPr>
          <a:xfrm>
            <a:off x="8056948" y="3684599"/>
            <a:ext cx="3822896" cy="2552831"/>
          </a:xfrm>
          <a:prstGeom prst="rect">
            <a:avLst/>
          </a:prstGeom>
        </p:spPr>
      </p:pic>
      <p:sp>
        <p:nvSpPr>
          <p:cNvPr id="15" name="Rounded Rectangular Callout 14"/>
          <p:cNvSpPr/>
          <p:nvPr/>
        </p:nvSpPr>
        <p:spPr bwMode="auto">
          <a:xfrm>
            <a:off x="9375927" y="1875378"/>
            <a:ext cx="2643849" cy="1316897"/>
          </a:xfrm>
          <a:prstGeom prst="wedgeRoundRectCallout">
            <a:avLst>
              <a:gd name="adj1" fmla="val -17880"/>
              <a:gd name="adj2" fmla="val 10733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The Fingerprint</a:t>
            </a:r>
            <a:r>
              <a:rPr kumimoji="0" lang="en-GB" b="0" i="0" u="none" strike="noStrike" cap="none" normalizeH="0" dirty="0">
                <a:ln>
                  <a:noFill/>
                </a:ln>
                <a:solidFill>
                  <a:schemeClr val="tx1"/>
                </a:solidFill>
                <a:effectLst/>
                <a:latin typeface="Arial" charset="0"/>
                <a:ea typeface="ＭＳ Ｐゴシック" pitchFamily="34" charset="-128"/>
              </a:rPr>
              <a:t> Database shows </a:t>
            </a:r>
            <a:r>
              <a:rPr kumimoji="0" lang="en-GB" b="0" i="0" u="none" strike="noStrike" cap="none" normalizeH="0" baseline="0" dirty="0">
                <a:ln>
                  <a:noFill/>
                </a:ln>
                <a:solidFill>
                  <a:schemeClr val="tx1"/>
                </a:solidFill>
                <a:effectLst/>
                <a:latin typeface="Arial" charset="0"/>
                <a:ea typeface="ＭＳ Ｐゴシック" pitchFamily="34" charset="-128"/>
              </a:rPr>
              <a:t>custom match rules can be deleted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3" name="Rounded Rectangular Callout 22"/>
          <p:cNvSpPr/>
          <p:nvPr/>
        </p:nvSpPr>
        <p:spPr bwMode="auto">
          <a:xfrm>
            <a:off x="5078514" y="4306994"/>
            <a:ext cx="2118188" cy="950782"/>
          </a:xfrm>
          <a:prstGeom prst="wedgeRoundRectCallout">
            <a:avLst>
              <a:gd name="adj1" fmla="val 93984"/>
              <a:gd name="adj2" fmla="val 2268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The existing fingerprint</a:t>
            </a:r>
            <a:r>
              <a:rPr kumimoji="0" lang="en-GB" b="0" i="0" u="none" strike="noStrike" cap="none" normalizeH="0" dirty="0">
                <a:ln>
                  <a:noFill/>
                </a:ln>
                <a:solidFill>
                  <a:schemeClr val="tx1"/>
                </a:solidFill>
                <a:effectLst/>
                <a:latin typeface="Arial" charset="0"/>
                <a:ea typeface="ＭＳ Ｐゴシック" pitchFamily="34" charset="-128"/>
              </a:rPr>
              <a:t> already has this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4" name="Straight Arrow Connector 3"/>
          <p:cNvCxnSpPr>
            <a:stCxn id="20" idx="3"/>
          </p:cNvCxnSpPr>
          <p:nvPr/>
        </p:nvCxnSpPr>
        <p:spPr bwMode="auto">
          <a:xfrm>
            <a:off x="2331787" y="5635720"/>
            <a:ext cx="5804889" cy="11438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16" name="Straight Arrow Connector 15"/>
          <p:cNvCxnSpPr/>
          <p:nvPr/>
        </p:nvCxnSpPr>
        <p:spPr bwMode="auto">
          <a:xfrm flipV="1">
            <a:off x="7196702" y="3061699"/>
            <a:ext cx="428437" cy="376042"/>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51742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687958" y="1920240"/>
            <a:ext cx="3880049" cy="4026107"/>
            <a:chOff x="7549415" y="1371544"/>
            <a:chExt cx="3880049" cy="4026107"/>
          </a:xfrm>
        </p:grpSpPr>
        <p:pic>
          <p:nvPicPr>
            <p:cNvPr id="7" name="Picture 6"/>
            <p:cNvPicPr>
              <a:picLocks noChangeAspect="1"/>
            </p:cNvPicPr>
            <p:nvPr/>
          </p:nvPicPr>
          <p:blipFill>
            <a:blip r:embed="rId2"/>
            <a:stretch>
              <a:fillRect/>
            </a:stretch>
          </p:blipFill>
          <p:spPr>
            <a:xfrm>
              <a:off x="7549415" y="1371544"/>
              <a:ext cx="3880049" cy="2184512"/>
            </a:xfrm>
            <a:prstGeom prst="rect">
              <a:avLst/>
            </a:prstGeom>
          </p:spPr>
        </p:pic>
        <p:pic>
          <p:nvPicPr>
            <p:cNvPr id="13" name="Picture 12"/>
            <p:cNvPicPr>
              <a:picLocks noChangeAspect="1"/>
            </p:cNvPicPr>
            <p:nvPr/>
          </p:nvPicPr>
          <p:blipFill>
            <a:blip r:embed="rId3"/>
            <a:stretch>
              <a:fillRect/>
            </a:stretch>
          </p:blipFill>
          <p:spPr>
            <a:xfrm>
              <a:off x="7549415" y="3556056"/>
              <a:ext cx="3880049" cy="1841595"/>
            </a:xfrm>
            <a:prstGeom prst="rect">
              <a:avLst/>
            </a:prstGeom>
          </p:spPr>
        </p:pic>
      </p:grpSp>
      <p:pic>
        <p:nvPicPr>
          <p:cNvPr id="5" name="Picture 4"/>
          <p:cNvPicPr>
            <a:picLocks noChangeAspect="1"/>
          </p:cNvPicPr>
          <p:nvPr/>
        </p:nvPicPr>
        <p:blipFill>
          <a:blip r:embed="rId4"/>
          <a:stretch>
            <a:fillRect/>
          </a:stretch>
        </p:blipFill>
        <p:spPr>
          <a:xfrm>
            <a:off x="807303" y="4186032"/>
            <a:ext cx="4057668" cy="1364447"/>
          </a:xfrm>
          <a:prstGeom prst="rect">
            <a:avLst/>
          </a:prstGeom>
        </p:spPr>
      </p:pic>
      <p:pic>
        <p:nvPicPr>
          <p:cNvPr id="3" name="Picture 2"/>
          <p:cNvPicPr>
            <a:picLocks noChangeAspect="1"/>
          </p:cNvPicPr>
          <p:nvPr/>
        </p:nvPicPr>
        <p:blipFill>
          <a:blip r:embed="rId5"/>
          <a:stretch>
            <a:fillRect/>
          </a:stretch>
        </p:blipFill>
        <p:spPr>
          <a:xfrm>
            <a:off x="807303" y="1754352"/>
            <a:ext cx="4457929" cy="1117657"/>
          </a:xfrm>
          <a:prstGeom prst="rect">
            <a:avLst/>
          </a:prstGeom>
        </p:spPr>
      </p:pic>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My Amazon Echo Dot Fingerprinted as Kindle!</a:t>
            </a:r>
            <a:br>
              <a:rPr lang="en-US" sz="3751" kern="0" dirty="0">
                <a:solidFill>
                  <a:srgbClr val="FFFFFF"/>
                </a:solidFill>
              </a:rPr>
            </a:br>
            <a:endParaRPr lang="en-US" sz="3751" kern="0" dirty="0">
              <a:solidFill>
                <a:srgbClr val="F8981E"/>
              </a:solidFill>
            </a:endParaRPr>
          </a:p>
        </p:txBody>
      </p:sp>
      <p:sp>
        <p:nvSpPr>
          <p:cNvPr id="9" name="Rounded Rectangle 8"/>
          <p:cNvSpPr/>
          <p:nvPr/>
        </p:nvSpPr>
        <p:spPr bwMode="auto">
          <a:xfrm>
            <a:off x="1493043" y="1920240"/>
            <a:ext cx="782798" cy="193381"/>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5" name="Rounded Rectangle 14"/>
          <p:cNvSpPr/>
          <p:nvPr/>
        </p:nvSpPr>
        <p:spPr bwMode="auto">
          <a:xfrm>
            <a:off x="4006123" y="2712720"/>
            <a:ext cx="483015" cy="159290"/>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2" name="Rounded Rectangular Callout 11"/>
          <p:cNvSpPr/>
          <p:nvPr/>
        </p:nvSpPr>
        <p:spPr bwMode="auto">
          <a:xfrm>
            <a:off x="5338252" y="1316658"/>
            <a:ext cx="2230729" cy="875388"/>
          </a:xfrm>
          <a:prstGeom prst="wedgeRoundRectCallout">
            <a:avLst>
              <a:gd name="adj1" fmla="val -40807"/>
              <a:gd name="adj2" fmla="val 3103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Not clear why this is matched!</a:t>
            </a:r>
            <a:endParaRPr kumimoji="0" lang="en-GB" b="0" i="0" u="none" strike="noStrike" cap="none" normalizeH="0" dirty="0">
              <a:ln>
                <a:noFill/>
              </a:ln>
              <a:solidFill>
                <a:schemeClr val="tx1"/>
              </a:solidFill>
              <a:effectLst/>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aseline="0" dirty="0">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0" name="Rounded Rectangular Callout 19"/>
          <p:cNvSpPr/>
          <p:nvPr/>
        </p:nvSpPr>
        <p:spPr bwMode="auto">
          <a:xfrm>
            <a:off x="5100321" y="4104753"/>
            <a:ext cx="2468660" cy="1351168"/>
          </a:xfrm>
          <a:prstGeom prst="wedgeRoundRectCallout">
            <a:avLst>
              <a:gd name="adj1" fmla="val -40807"/>
              <a:gd name="adj2" fmla="val 3103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Clearly this “contain” is not explicit – </a:t>
            </a:r>
            <a:r>
              <a:rPr kumimoji="0" lang="en-GB" b="0" i="0" u="none" strike="noStrike" cap="none" normalizeH="0" baseline="0" dirty="0" err="1">
                <a:ln>
                  <a:noFill/>
                </a:ln>
                <a:solidFill>
                  <a:schemeClr val="tx1"/>
                </a:solidFill>
                <a:effectLst/>
                <a:latin typeface="Arial" charset="0"/>
                <a:ea typeface="ＭＳ Ｐゴシック" pitchFamily="34" charset="-128"/>
              </a:rPr>
              <a:t>ie</a:t>
            </a:r>
            <a:r>
              <a:rPr kumimoji="0" lang="en-GB" b="0" i="0" u="none" strike="noStrike" cap="none" normalizeH="0" baseline="0" dirty="0">
                <a:ln>
                  <a:noFill/>
                </a:ln>
                <a:solidFill>
                  <a:schemeClr val="tx1"/>
                </a:solidFill>
                <a:effectLst/>
                <a:latin typeface="Arial" charset="0"/>
                <a:ea typeface="ＭＳ Ｐゴシック" pitchFamily="34" charset="-128"/>
              </a:rPr>
              <a:t> my fields do</a:t>
            </a:r>
            <a:r>
              <a:rPr kumimoji="0" lang="en-GB" b="0" i="0" u="none" strike="noStrike" cap="none" normalizeH="0" dirty="0">
                <a:ln>
                  <a:noFill/>
                </a:ln>
                <a:solidFill>
                  <a:schemeClr val="tx1"/>
                </a:solidFill>
                <a:effectLst/>
                <a:latin typeface="Arial" charset="0"/>
                <a:ea typeface="ＭＳ Ｐゴシック" pitchFamily="34" charset="-128"/>
              </a:rPr>
              <a:t> not match all the fields</a:t>
            </a:r>
            <a:endParaRPr lang="en-GB" baseline="0" dirty="0">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62030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3201" y="2407825"/>
            <a:ext cx="3886400" cy="3011229"/>
            <a:chOff x="7888505" y="3020023"/>
            <a:chExt cx="3886400" cy="3011229"/>
          </a:xfrm>
        </p:grpSpPr>
        <p:pic>
          <p:nvPicPr>
            <p:cNvPr id="13" name="Picture 12"/>
            <p:cNvPicPr>
              <a:picLocks noChangeAspect="1"/>
            </p:cNvPicPr>
            <p:nvPr/>
          </p:nvPicPr>
          <p:blipFill>
            <a:blip r:embed="rId2"/>
            <a:stretch>
              <a:fillRect/>
            </a:stretch>
          </p:blipFill>
          <p:spPr>
            <a:xfrm>
              <a:off x="7888505" y="5154907"/>
              <a:ext cx="3886400" cy="876345"/>
            </a:xfrm>
            <a:prstGeom prst="rect">
              <a:avLst/>
            </a:prstGeom>
          </p:spPr>
        </p:pic>
        <p:pic>
          <p:nvPicPr>
            <p:cNvPr id="14" name="Picture 13"/>
            <p:cNvPicPr>
              <a:picLocks noChangeAspect="1"/>
            </p:cNvPicPr>
            <p:nvPr/>
          </p:nvPicPr>
          <p:blipFill>
            <a:blip r:embed="rId3"/>
            <a:stretch>
              <a:fillRect/>
            </a:stretch>
          </p:blipFill>
          <p:spPr>
            <a:xfrm>
              <a:off x="7888505" y="3020023"/>
              <a:ext cx="3886400" cy="2146410"/>
            </a:xfrm>
            <a:prstGeom prst="rect">
              <a:avLst/>
            </a:prstGeom>
          </p:spPr>
        </p:pic>
      </p:grpSp>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My Amazon Echo Dot Fingerprinted as Kindle!</a:t>
            </a:r>
            <a:br>
              <a:rPr lang="en-US" sz="3751" kern="0" dirty="0">
                <a:solidFill>
                  <a:srgbClr val="FFFFFF"/>
                </a:solidFill>
              </a:rPr>
            </a:br>
            <a:endParaRPr lang="en-US" sz="3751" kern="0" dirty="0">
              <a:solidFill>
                <a:srgbClr val="F8981E"/>
              </a:solidFill>
            </a:endParaRPr>
          </a:p>
        </p:txBody>
      </p:sp>
      <p:sp>
        <p:nvSpPr>
          <p:cNvPr id="9" name="Rounded Rectangle 8"/>
          <p:cNvSpPr/>
          <p:nvPr/>
        </p:nvSpPr>
        <p:spPr bwMode="auto">
          <a:xfrm>
            <a:off x="3068320" y="3893120"/>
            <a:ext cx="416560" cy="578563"/>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pic>
        <p:nvPicPr>
          <p:cNvPr id="2" name="Picture 1"/>
          <p:cNvPicPr>
            <a:picLocks noChangeAspect="1"/>
          </p:cNvPicPr>
          <p:nvPr/>
        </p:nvPicPr>
        <p:blipFill>
          <a:blip r:embed="rId4"/>
          <a:stretch>
            <a:fillRect/>
          </a:stretch>
        </p:blipFill>
        <p:spPr>
          <a:xfrm>
            <a:off x="4474068" y="1066894"/>
            <a:ext cx="7442582" cy="2082907"/>
          </a:xfrm>
          <a:prstGeom prst="rect">
            <a:avLst/>
          </a:prstGeom>
        </p:spPr>
      </p:pic>
      <p:pic>
        <p:nvPicPr>
          <p:cNvPr id="4" name="Picture 3"/>
          <p:cNvPicPr>
            <a:picLocks noChangeAspect="1"/>
          </p:cNvPicPr>
          <p:nvPr/>
        </p:nvPicPr>
        <p:blipFill>
          <a:blip r:embed="rId5"/>
          <a:stretch>
            <a:fillRect/>
          </a:stretch>
        </p:blipFill>
        <p:spPr>
          <a:xfrm>
            <a:off x="6659902" y="3364884"/>
            <a:ext cx="3587934" cy="2851297"/>
          </a:xfrm>
          <a:prstGeom prst="rect">
            <a:avLst/>
          </a:prstGeom>
        </p:spPr>
      </p:pic>
      <p:sp>
        <p:nvSpPr>
          <p:cNvPr id="16" name="Rounded Rectangular Callout 15"/>
          <p:cNvSpPr/>
          <p:nvPr/>
        </p:nvSpPr>
        <p:spPr bwMode="auto">
          <a:xfrm>
            <a:off x="3958929" y="3728168"/>
            <a:ext cx="2230729" cy="948213"/>
          </a:xfrm>
          <a:prstGeom prst="wedgeRoundRectCallout">
            <a:avLst>
              <a:gd name="adj1" fmla="val -70867"/>
              <a:gd name="adj2" fmla="val -1487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Echo fingerprint missing this MAC address</a:t>
            </a:r>
            <a:endParaRPr kumimoji="0" lang="en-GB" b="0" i="0" u="none" strike="noStrike" cap="none" normalizeH="0" dirty="0">
              <a:ln>
                <a:noFill/>
              </a:ln>
              <a:solidFill>
                <a:schemeClr val="tx1"/>
              </a:solidFill>
              <a:effectLst/>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aseline="0" dirty="0">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17" name="Straight Arrow Connector 16"/>
          <p:cNvCxnSpPr/>
          <p:nvPr/>
        </p:nvCxnSpPr>
        <p:spPr bwMode="auto">
          <a:xfrm flipH="1">
            <a:off x="9831120" y="3872800"/>
            <a:ext cx="688369"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19" name="Straight Arrow Connector 18"/>
          <p:cNvCxnSpPr/>
          <p:nvPr/>
        </p:nvCxnSpPr>
        <p:spPr bwMode="auto">
          <a:xfrm flipH="1">
            <a:off x="8693200" y="5864160"/>
            <a:ext cx="688369"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20" name="Rounded Rectangle 19"/>
          <p:cNvSpPr/>
          <p:nvPr/>
        </p:nvSpPr>
        <p:spPr bwMode="auto">
          <a:xfrm>
            <a:off x="6776721" y="4297680"/>
            <a:ext cx="2316480" cy="492852"/>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21" name="Rounded Rectangular Callout 20"/>
          <p:cNvSpPr/>
          <p:nvPr/>
        </p:nvSpPr>
        <p:spPr bwMode="auto">
          <a:xfrm>
            <a:off x="3958929" y="3740074"/>
            <a:ext cx="2230729" cy="948213"/>
          </a:xfrm>
          <a:prstGeom prst="wedgeRoundRectCallout">
            <a:avLst>
              <a:gd name="adj1" fmla="val 75790"/>
              <a:gd name="adj2" fmla="val 17156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Echo fingerprint missing this MAC address</a:t>
            </a:r>
            <a:endParaRPr kumimoji="0" lang="en-GB" b="0" i="0" u="none" strike="noStrike" cap="none" normalizeH="0" dirty="0">
              <a:ln>
                <a:noFill/>
              </a:ln>
              <a:solidFill>
                <a:schemeClr val="tx1"/>
              </a:solidFill>
              <a:effectLst/>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aseline="0" dirty="0">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2" name="Rounded Rectangle 21"/>
          <p:cNvSpPr/>
          <p:nvPr/>
        </p:nvSpPr>
        <p:spPr bwMode="auto">
          <a:xfrm>
            <a:off x="1060800" y="4737667"/>
            <a:ext cx="3168287" cy="322013"/>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8" name="Rounded Rectangular Callout 17"/>
          <p:cNvSpPr/>
          <p:nvPr/>
        </p:nvSpPr>
        <p:spPr bwMode="auto">
          <a:xfrm>
            <a:off x="767080" y="5658354"/>
            <a:ext cx="5435600" cy="948213"/>
          </a:xfrm>
          <a:prstGeom prst="wedgeRoundRectCallout">
            <a:avLst>
              <a:gd name="adj1" fmla="val 37987"/>
              <a:gd name="adj2" fmla="val 31202"/>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Arial" charset="0"/>
                <a:ea typeface="ＭＳ Ｐゴシック" pitchFamily="34" charset="-128"/>
              </a:rPr>
              <a:t>OUI is missing</a:t>
            </a:r>
            <a:r>
              <a:rPr kumimoji="0" lang="en-GB" b="0" i="0" u="none" strike="noStrike" cap="none" normalizeH="0" dirty="0">
                <a:ln>
                  <a:noFill/>
                </a:ln>
                <a:solidFill>
                  <a:schemeClr val="bg1"/>
                </a:solidFill>
                <a:effectLst/>
                <a:latin typeface="Arial" charset="0"/>
                <a:ea typeface="ＭＳ Ｐゴシック" pitchFamily="34" charset="-128"/>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dirty="0">
                <a:ln>
                  <a:noFill/>
                </a:ln>
                <a:solidFill>
                  <a:schemeClr val="bg1"/>
                </a:solidFill>
                <a:effectLst/>
                <a:latin typeface="Arial" charset="0"/>
                <a:ea typeface="ＭＳ Ｐゴシック" pitchFamily="34" charset="-128"/>
              </a:rPr>
              <a:t>This can only be corrected by reporting to TAC</a:t>
            </a:r>
          </a:p>
          <a:p>
            <a:pPr marL="0" marR="0" indent="0" algn="ctr" defTabSz="914400" rtl="0" eaLnBrk="0" fontAlgn="base" latinLnBrk="0" hangingPunct="0">
              <a:lnSpc>
                <a:spcPct val="100000"/>
              </a:lnSpc>
              <a:spcBef>
                <a:spcPct val="0"/>
              </a:spcBef>
              <a:spcAft>
                <a:spcPct val="0"/>
              </a:spcAft>
              <a:buClrTx/>
              <a:buSzTx/>
              <a:buFontTx/>
              <a:buNone/>
              <a:tabLst/>
            </a:pPr>
            <a:endParaRPr lang="en-GB" baseline="0" dirty="0">
              <a:solidFill>
                <a:schemeClr val="bg1"/>
              </a:solidFill>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371972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WARNING On Custom Fingerprint</a:t>
            </a:r>
            <a:br>
              <a:rPr lang="en-US" sz="3751" kern="0" dirty="0">
                <a:solidFill>
                  <a:srgbClr val="FFFFFF"/>
                </a:solidFill>
              </a:rPr>
            </a:br>
            <a:endParaRPr lang="en-US" sz="3751" kern="0" dirty="0">
              <a:solidFill>
                <a:srgbClr val="F8981E"/>
              </a:solidFill>
            </a:endParaRPr>
          </a:p>
        </p:txBody>
      </p:sp>
      <p:pic>
        <p:nvPicPr>
          <p:cNvPr id="3" name="Picture 2"/>
          <p:cNvPicPr>
            <a:picLocks noChangeAspect="1"/>
          </p:cNvPicPr>
          <p:nvPr/>
        </p:nvPicPr>
        <p:blipFill>
          <a:blip r:embed="rId2"/>
          <a:stretch>
            <a:fillRect/>
          </a:stretch>
        </p:blipFill>
        <p:spPr>
          <a:xfrm>
            <a:off x="426156" y="1575141"/>
            <a:ext cx="9995414" cy="3403775"/>
          </a:xfrm>
          <a:prstGeom prst="rect">
            <a:avLst/>
          </a:prstGeom>
        </p:spPr>
      </p:pic>
      <p:cxnSp>
        <p:nvCxnSpPr>
          <p:cNvPr id="5" name="Straight Arrow Connector 4"/>
          <p:cNvCxnSpPr/>
          <p:nvPr/>
        </p:nvCxnSpPr>
        <p:spPr bwMode="auto">
          <a:xfrm flipH="1">
            <a:off x="9346509" y="2137620"/>
            <a:ext cx="569843"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pic>
        <p:nvPicPr>
          <p:cNvPr id="6" name="Picture 5"/>
          <p:cNvPicPr>
            <a:picLocks noChangeAspect="1"/>
          </p:cNvPicPr>
          <p:nvPr/>
        </p:nvPicPr>
        <p:blipFill>
          <a:blip r:embed="rId3"/>
          <a:stretch>
            <a:fillRect/>
          </a:stretch>
        </p:blipFill>
        <p:spPr>
          <a:xfrm>
            <a:off x="3114822" y="3403026"/>
            <a:ext cx="4946221" cy="1994629"/>
          </a:xfrm>
          <a:prstGeom prst="rect">
            <a:avLst/>
          </a:prstGeom>
          <a:effectLst>
            <a:outerShdw blurRad="63500" sx="102000" sy="102000" algn="ctr" rotWithShape="0">
              <a:prstClr val="black">
                <a:alpha val="40000"/>
              </a:prstClr>
            </a:outerShdw>
          </a:effectLst>
        </p:spPr>
      </p:pic>
      <p:sp>
        <p:nvSpPr>
          <p:cNvPr id="7" name="Rounded Rectangular Callout 6"/>
          <p:cNvSpPr/>
          <p:nvPr/>
        </p:nvSpPr>
        <p:spPr bwMode="auto">
          <a:xfrm>
            <a:off x="1914793" y="5095983"/>
            <a:ext cx="3913627" cy="913804"/>
          </a:xfrm>
          <a:prstGeom prst="wedgeRoundRectCallout">
            <a:avLst>
              <a:gd name="adj1" fmla="val 47636"/>
              <a:gd name="adj2" fmla="val 1403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You can then associate this as done in the previous slides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8" name="Rounded Rectangular Callout 7"/>
          <p:cNvSpPr/>
          <p:nvPr/>
        </p:nvSpPr>
        <p:spPr bwMode="auto">
          <a:xfrm>
            <a:off x="8214060" y="4161029"/>
            <a:ext cx="3745059" cy="2057383"/>
          </a:xfrm>
          <a:prstGeom prst="wedgeRoundRectCallout">
            <a:avLst>
              <a:gd name="adj1" fmla="val -44238"/>
              <a:gd name="adj2" fmla="val -21980"/>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solidFill>
                  <a:schemeClr val="bg1"/>
                </a:solidFill>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charset="0"/>
                <a:ea typeface="ＭＳ Ｐゴシック" pitchFamily="34" charset="-128"/>
              </a:rPr>
              <a:t>Do not associate a blank</a:t>
            </a:r>
            <a:r>
              <a:rPr kumimoji="0" lang="en-GB" sz="2400" b="0" i="0" u="none" strike="noStrike" cap="none" normalizeH="0" dirty="0">
                <a:ln>
                  <a:noFill/>
                </a:ln>
                <a:solidFill>
                  <a:schemeClr val="bg1"/>
                </a:solidFill>
                <a:effectLst/>
                <a:latin typeface="Arial" charset="0"/>
                <a:ea typeface="ＭＳ Ｐゴシック" pitchFamily="34" charset="-128"/>
              </a:rPr>
              <a:t> fingerprint with a device</a:t>
            </a:r>
          </a:p>
          <a:p>
            <a:pPr marL="0" marR="0" indent="0" algn="ctr" defTabSz="914400" rtl="0" eaLnBrk="0" fontAlgn="base" latinLnBrk="0" hangingPunct="0">
              <a:lnSpc>
                <a:spcPct val="100000"/>
              </a:lnSpc>
              <a:spcBef>
                <a:spcPct val="0"/>
              </a:spcBef>
              <a:spcAft>
                <a:spcPct val="0"/>
              </a:spcAft>
              <a:buClrTx/>
              <a:buSzTx/>
              <a:buFontTx/>
              <a:buNone/>
              <a:tabLst/>
            </a:pPr>
            <a:r>
              <a:rPr lang="en-GB" sz="2400" baseline="0" dirty="0">
                <a:solidFill>
                  <a:schemeClr val="bg1"/>
                </a:solidFill>
                <a:latin typeface="Arial" charset="0"/>
                <a:ea typeface="ＭＳ Ｐゴシック" pitchFamily="34" charset="-128"/>
              </a:rPr>
              <a:t>This will</a:t>
            </a:r>
            <a:r>
              <a:rPr lang="en-GB" sz="2400" dirty="0">
                <a:solidFill>
                  <a:schemeClr val="bg1"/>
                </a:solidFill>
                <a:latin typeface="Arial" charset="0"/>
                <a:ea typeface="ＭＳ Ｐゴシック" pitchFamily="34" charset="-128"/>
              </a:rPr>
              <a:t> likely match a raft of things!!!</a:t>
            </a:r>
            <a:endParaRPr kumimoji="0" lang="en-US" sz="2400"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381930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Visibility</a:t>
            </a:r>
            <a:endParaRPr lang="en-US" dirty="0"/>
          </a:p>
        </p:txBody>
      </p:sp>
      <p:sp>
        <p:nvSpPr>
          <p:cNvPr id="3" name="Subtitle 2"/>
          <p:cNvSpPr>
            <a:spLocks noGrp="1"/>
          </p:cNvSpPr>
          <p:nvPr>
            <p:ph type="subTitle" idx="1"/>
          </p:nvPr>
        </p:nvSpPr>
        <p:spPr/>
        <p:txBody>
          <a:bodyPr/>
          <a:lstStyle/>
          <a:p>
            <a:r>
              <a:rPr lang="en-GB" dirty="0"/>
              <a:t>Particularly on wired</a:t>
            </a: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3534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0BD8-EA2B-4146-929A-BC000105779C}"/>
              </a:ext>
            </a:extLst>
          </p:cNvPr>
          <p:cNvSpPr>
            <a:spLocks noGrp="1"/>
          </p:cNvSpPr>
          <p:nvPr>
            <p:ph type="title"/>
          </p:nvPr>
        </p:nvSpPr>
        <p:spPr>
          <a:xfrm>
            <a:off x="608013" y="1447800"/>
            <a:ext cx="6181669" cy="1700209"/>
          </a:xfrm>
        </p:spPr>
        <p:txBody>
          <a:bodyPr/>
          <a:lstStyle/>
          <a:p>
            <a:r>
              <a:rPr lang="en-GB" sz="6000" dirty="0">
                <a:solidFill>
                  <a:schemeClr val="tx1"/>
                </a:solidFill>
              </a:rPr>
              <a:t>ClearPass </a:t>
            </a:r>
            <a:br>
              <a:rPr lang="en-GB" sz="6000" dirty="0">
                <a:solidFill>
                  <a:schemeClr val="tx1"/>
                </a:solidFill>
              </a:rPr>
            </a:br>
            <a:r>
              <a:rPr lang="en-GB" sz="6000" dirty="0">
                <a:solidFill>
                  <a:schemeClr val="tx1"/>
                </a:solidFill>
              </a:rPr>
              <a:t>Device Insight</a:t>
            </a:r>
            <a:endParaRPr lang="en-GB" dirty="0">
              <a:solidFill>
                <a:schemeClr val="tx1"/>
              </a:solidFill>
            </a:endParaRPr>
          </a:p>
        </p:txBody>
      </p:sp>
      <p:sp>
        <p:nvSpPr>
          <p:cNvPr id="3" name="Text Placeholder 2">
            <a:extLst>
              <a:ext uri="{FF2B5EF4-FFF2-40B4-BE49-F238E27FC236}">
                <a16:creationId xmlns:a16="http://schemas.microsoft.com/office/drawing/2014/main" id="{38B93521-5D33-4555-94BE-5ACB5DC8E9FC}"/>
              </a:ext>
            </a:extLst>
          </p:cNvPr>
          <p:cNvSpPr>
            <a:spLocks noGrp="1"/>
          </p:cNvSpPr>
          <p:nvPr>
            <p:ph type="body" sz="quarter" idx="14"/>
          </p:nvPr>
        </p:nvSpPr>
        <p:spPr/>
        <p:txBody>
          <a:bodyPr/>
          <a:lstStyle/>
          <a:p>
            <a:endParaRPr lang="en-GB" dirty="0"/>
          </a:p>
        </p:txBody>
      </p:sp>
    </p:spTree>
    <p:extLst>
      <p:ext uri="{BB962C8B-B14F-4D97-AF65-F5344CB8AC3E}">
        <p14:creationId xmlns:p14="http://schemas.microsoft.com/office/powerpoint/2010/main" val="19845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1425168" y="1698739"/>
            <a:ext cx="8994353" cy="4374931"/>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Collector Placement</a:t>
            </a:r>
            <a:br>
              <a:rPr lang="en-US" sz="3751" kern="0" dirty="0">
                <a:solidFill>
                  <a:srgbClr val="FFFFFF"/>
                </a:solidFill>
              </a:rPr>
            </a:br>
            <a:endParaRPr lang="en-US" sz="3751" kern="0" dirty="0">
              <a:solidFill>
                <a:srgbClr val="F8981E"/>
              </a:solidFill>
            </a:endParaRPr>
          </a:p>
        </p:txBody>
      </p:sp>
      <p:sp>
        <p:nvSpPr>
          <p:cNvPr id="3" name="Rounded Rectangular Callout 2"/>
          <p:cNvSpPr/>
          <p:nvPr/>
        </p:nvSpPr>
        <p:spPr bwMode="auto">
          <a:xfrm>
            <a:off x="7169130" y="1069278"/>
            <a:ext cx="4675560" cy="2030537"/>
          </a:xfrm>
          <a:prstGeom prst="wedgeRoundRectCallout">
            <a:avLst>
              <a:gd name="adj1" fmla="val -49564"/>
              <a:gd name="adj2" fmla="val -2019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NOTE</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If asymmetric communications mirror both</a:t>
            </a:r>
            <a:r>
              <a:rPr kumimoji="0" lang="en-GB" sz="2400" b="0" i="0" u="none" strike="noStrike" cap="none" normalizeH="0" dirty="0">
                <a:ln>
                  <a:noFill/>
                </a:ln>
                <a:solidFill>
                  <a:schemeClr val="tx1"/>
                </a:solidFill>
                <a:effectLst/>
                <a:latin typeface="Arial" charset="0"/>
                <a:ea typeface="ＭＳ Ｐゴシック" pitchFamily="34" charset="-128"/>
              </a:rPr>
              <a:t> on to different </a:t>
            </a:r>
            <a:r>
              <a:rPr kumimoji="0" lang="en-GB" sz="2400" b="0" i="0" u="none" strike="noStrike" cap="none" normalizeH="0" baseline="0" dirty="0">
                <a:ln>
                  <a:noFill/>
                </a:ln>
                <a:solidFill>
                  <a:schemeClr val="tx1"/>
                </a:solidFill>
                <a:effectLst/>
                <a:latin typeface="Arial" charset="0"/>
                <a:ea typeface="ＭＳ Ｐゴシック" pitchFamily="34" charset="-128"/>
              </a:rPr>
              <a:t>CPDI SPAN</a:t>
            </a:r>
            <a:r>
              <a:rPr kumimoji="0" lang="en-GB" sz="2400" b="0" i="0" u="none" strike="noStrike" cap="none" normalizeH="0" dirty="0">
                <a:ln>
                  <a:noFill/>
                </a:ln>
                <a:solidFill>
                  <a:schemeClr val="tx1"/>
                </a:solidFill>
                <a:effectLst/>
                <a:latin typeface="Arial" charset="0"/>
                <a:ea typeface="ＭＳ Ｐゴシック" pitchFamily="34" charset="-128"/>
              </a:rPr>
              <a:t> ports and CPDI will rationalize</a:t>
            </a:r>
            <a:r>
              <a:rPr kumimoji="0" lang="en-GB" sz="2400" b="0" i="0" u="none" strike="noStrike" cap="none" normalizeH="0" baseline="0" dirty="0">
                <a:ln>
                  <a:noFill/>
                </a:ln>
                <a:solidFill>
                  <a:schemeClr val="tx1"/>
                </a:solidFill>
                <a:effectLst/>
                <a:latin typeface="Arial" charset="0"/>
                <a:ea typeface="ＭＳ Ｐゴシック" pitchFamily="34" charset="-128"/>
              </a:rPr>
              <a:t> </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4099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GB" sz="4000" dirty="0"/>
              <a:t>Active Scanning		Passive Monitoring</a:t>
            </a:r>
            <a:endParaRPr lang="en-US" sz="3751" kern="0" dirty="0">
              <a:solidFill>
                <a:srgbClr val="F8981E"/>
              </a:solidFill>
            </a:endParaRPr>
          </a:p>
        </p:txBody>
      </p:sp>
      <p:sp>
        <p:nvSpPr>
          <p:cNvPr id="6" name="Content Placeholder 2"/>
          <p:cNvSpPr txBox="1">
            <a:spLocks/>
          </p:cNvSpPr>
          <p:nvPr/>
        </p:nvSpPr>
        <p:spPr>
          <a:xfrm>
            <a:off x="838200" y="1825625"/>
            <a:ext cx="4946151" cy="4351338"/>
          </a:xfr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r>
              <a:rPr lang="en-GB" sz="2800" kern="0" dirty="0">
                <a:solidFill>
                  <a:schemeClr val="bg1"/>
                </a:solidFill>
              </a:rPr>
              <a:t>Defined segments</a:t>
            </a:r>
          </a:p>
          <a:p>
            <a:pPr marL="630734" lvl="1" indent="-457200">
              <a:buFont typeface="Arial" panose="020B0604020202020204" pitchFamily="34" charset="0"/>
              <a:buChar char="•"/>
            </a:pPr>
            <a:r>
              <a:rPr lang="en-GB" sz="2400" kern="0" dirty="0">
                <a:solidFill>
                  <a:schemeClr val="bg1"/>
                </a:solidFill>
              </a:rPr>
              <a:t>Scheduled scans</a:t>
            </a:r>
          </a:p>
          <a:p>
            <a:pPr marL="457200" indent="-457200">
              <a:buFont typeface="Arial" panose="020B0604020202020204" pitchFamily="34" charset="0"/>
              <a:buChar char="•"/>
            </a:pPr>
            <a:r>
              <a:rPr lang="en-GB" sz="2800" kern="0" dirty="0">
                <a:solidFill>
                  <a:schemeClr val="bg1"/>
                </a:solidFill>
              </a:rPr>
              <a:t>Techniques</a:t>
            </a:r>
          </a:p>
          <a:p>
            <a:pPr marL="630734" lvl="1" indent="-457200">
              <a:buFont typeface="Arial" panose="020B0604020202020204" pitchFamily="34" charset="0"/>
              <a:buChar char="•"/>
            </a:pPr>
            <a:r>
              <a:rPr lang="en-GB" sz="2400" kern="0" dirty="0">
                <a:solidFill>
                  <a:schemeClr val="bg1"/>
                </a:solidFill>
              </a:rPr>
              <a:t>NMAP</a:t>
            </a:r>
          </a:p>
          <a:p>
            <a:pPr marL="937595" lvl="2" indent="-457200">
              <a:buFont typeface="Arial" panose="020B0604020202020204" pitchFamily="34" charset="0"/>
              <a:buChar char="•"/>
            </a:pPr>
            <a:r>
              <a:rPr lang="en-GB" sz="1533" kern="0" dirty="0">
                <a:solidFill>
                  <a:schemeClr val="bg1"/>
                </a:solidFill>
              </a:rPr>
              <a:t>Does not require to respond to ping</a:t>
            </a:r>
          </a:p>
          <a:p>
            <a:pPr marL="630734" lvl="1" indent="-457200">
              <a:buFont typeface="Arial" panose="020B0604020202020204" pitchFamily="34" charset="0"/>
              <a:buChar char="•"/>
            </a:pPr>
            <a:r>
              <a:rPr lang="en-GB" sz="2400" kern="0" dirty="0">
                <a:solidFill>
                  <a:schemeClr val="bg1"/>
                </a:solidFill>
              </a:rPr>
              <a:t>SNMP</a:t>
            </a:r>
          </a:p>
          <a:p>
            <a:pPr marL="630734" lvl="1" indent="-457200">
              <a:buFont typeface="Arial" panose="020B0604020202020204" pitchFamily="34" charset="0"/>
              <a:buChar char="•"/>
            </a:pPr>
            <a:r>
              <a:rPr lang="en-GB" sz="2400" kern="0" dirty="0">
                <a:solidFill>
                  <a:schemeClr val="bg1"/>
                </a:solidFill>
              </a:rPr>
              <a:t>SSH</a:t>
            </a:r>
          </a:p>
          <a:p>
            <a:pPr marL="937595" lvl="2" indent="-457200">
              <a:buFont typeface="Arial" panose="020B0604020202020204" pitchFamily="34" charset="0"/>
              <a:buChar char="•"/>
            </a:pPr>
            <a:r>
              <a:rPr lang="en-GB" sz="1533" kern="0" dirty="0">
                <a:solidFill>
                  <a:schemeClr val="bg1"/>
                </a:solidFill>
              </a:rPr>
              <a:t>Dialogues: AOS, ClearPass &amp; </a:t>
            </a:r>
            <a:r>
              <a:rPr lang="en-GB" sz="1533" kern="0" dirty="0" err="1">
                <a:solidFill>
                  <a:schemeClr val="bg1"/>
                </a:solidFill>
              </a:rPr>
              <a:t>RedHat</a:t>
            </a:r>
            <a:endParaRPr lang="en-GB" sz="1533" kern="0" dirty="0">
              <a:solidFill>
                <a:schemeClr val="bg1"/>
              </a:solidFill>
            </a:endParaRPr>
          </a:p>
          <a:p>
            <a:pPr marL="630734" lvl="1" indent="-457200">
              <a:buFont typeface="Arial" panose="020B0604020202020204" pitchFamily="34" charset="0"/>
              <a:buChar char="•"/>
            </a:pPr>
            <a:r>
              <a:rPr lang="en-GB" sz="2400" kern="0" dirty="0">
                <a:solidFill>
                  <a:schemeClr val="bg1"/>
                </a:solidFill>
              </a:rPr>
              <a:t>WMI</a:t>
            </a:r>
          </a:p>
        </p:txBody>
      </p:sp>
      <p:sp>
        <p:nvSpPr>
          <p:cNvPr id="9" name="Content Placeholder 2"/>
          <p:cNvSpPr txBox="1">
            <a:spLocks/>
          </p:cNvSpPr>
          <p:nvPr/>
        </p:nvSpPr>
        <p:spPr>
          <a:xfrm>
            <a:off x="6148235" y="1834189"/>
            <a:ext cx="4946151" cy="4351338"/>
          </a:xfrm>
          <a:prstGeom prst="rect">
            <a:avLst/>
          </a:prstGeom>
        </p:spPr>
        <p:txBody>
          <a:bodyPr/>
          <a:lst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a:lstStyle>
          <a:p>
            <a:pPr marL="457200" indent="-457200">
              <a:buFont typeface="Arial" panose="020B0604020202020204" pitchFamily="34" charset="0"/>
              <a:buChar char="•"/>
            </a:pPr>
            <a:r>
              <a:rPr lang="en-GB" sz="2800" kern="0" dirty="0">
                <a:solidFill>
                  <a:schemeClr val="bg1"/>
                </a:solidFill>
              </a:rPr>
              <a:t>SPAN port traffic analysis</a:t>
            </a:r>
          </a:p>
          <a:p>
            <a:pPr marL="457200" indent="-457200">
              <a:buFont typeface="Arial" panose="020B0604020202020204" pitchFamily="34" charset="0"/>
              <a:buChar char="•"/>
            </a:pPr>
            <a:r>
              <a:rPr lang="en-GB" sz="2800" kern="0" dirty="0">
                <a:solidFill>
                  <a:schemeClr val="bg1"/>
                </a:solidFill>
              </a:rPr>
              <a:t>DHCP profiling</a:t>
            </a:r>
          </a:p>
          <a:p>
            <a:pPr marL="457200" indent="-457200">
              <a:buFont typeface="Arial" panose="020B0604020202020204" pitchFamily="34" charset="0"/>
              <a:buChar char="•"/>
            </a:pPr>
            <a:r>
              <a:rPr lang="en-GB" sz="2800" kern="0" dirty="0">
                <a:solidFill>
                  <a:schemeClr val="bg1"/>
                </a:solidFill>
              </a:rPr>
              <a:t>Infrastructure flows analysis</a:t>
            </a:r>
          </a:p>
        </p:txBody>
      </p:sp>
    </p:spTree>
    <p:extLst>
      <p:ext uri="{BB962C8B-B14F-4D97-AF65-F5344CB8AC3E}">
        <p14:creationId xmlns:p14="http://schemas.microsoft.com/office/powerpoint/2010/main" val="278342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Operator Experience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05648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4B4F2BEC-2BE5-4FF1-B978-327FCEBC0A79}"/>
              </a:ext>
            </a:extLst>
          </p:cNvPr>
          <p:cNvSpPr txBox="1">
            <a:spLocks/>
          </p:cNvSpPr>
          <p:nvPr/>
        </p:nvSpPr>
        <p:spPr>
          <a:xfrm>
            <a:off x="-1" y="420981"/>
            <a:ext cx="399592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Home Page</a:t>
            </a:r>
            <a:br>
              <a:rPr lang="en-US" sz="3751" kern="0" dirty="0">
                <a:solidFill>
                  <a:srgbClr val="FFFFFF"/>
                </a:solidFill>
              </a:rPr>
            </a:br>
            <a:endParaRPr lang="en-US" sz="3751" kern="0" dirty="0">
              <a:solidFill>
                <a:srgbClr val="F8981E"/>
              </a:solidFill>
            </a:endParaRPr>
          </a:p>
        </p:txBody>
      </p:sp>
      <p:pic>
        <p:nvPicPr>
          <p:cNvPr id="5" name="Picture 4"/>
          <p:cNvPicPr>
            <a:picLocks noChangeAspect="1"/>
          </p:cNvPicPr>
          <p:nvPr/>
        </p:nvPicPr>
        <p:blipFill>
          <a:blip r:embed="rId2"/>
          <a:stretch>
            <a:fillRect/>
          </a:stretch>
        </p:blipFill>
        <p:spPr>
          <a:xfrm>
            <a:off x="3860755" y="864513"/>
            <a:ext cx="4997707" cy="5264421"/>
          </a:xfrm>
          <a:prstGeom prst="rect">
            <a:avLst/>
          </a:prstGeom>
        </p:spPr>
      </p:pic>
      <p:sp>
        <p:nvSpPr>
          <p:cNvPr id="6" name="Rounded Rectangular Callout 5"/>
          <p:cNvSpPr/>
          <p:nvPr/>
        </p:nvSpPr>
        <p:spPr>
          <a:xfrm>
            <a:off x="5975803" y="198983"/>
            <a:ext cx="1669774" cy="716017"/>
          </a:xfrm>
          <a:prstGeom prst="wedgeRoundRectCallout">
            <a:avLst>
              <a:gd name="adj1" fmla="val -23690"/>
              <a:gd name="adj2" fmla="val 1235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Unclassified devices</a:t>
            </a:r>
            <a:endParaRPr lang="en-US" dirty="0"/>
          </a:p>
        </p:txBody>
      </p:sp>
      <p:sp>
        <p:nvSpPr>
          <p:cNvPr id="8" name="Rounded Rectangular Callout 7"/>
          <p:cNvSpPr/>
          <p:nvPr/>
        </p:nvSpPr>
        <p:spPr>
          <a:xfrm>
            <a:off x="2000150" y="1471669"/>
            <a:ext cx="1860605" cy="885770"/>
          </a:xfrm>
          <a:prstGeom prst="wedgeRoundRectCallout">
            <a:avLst>
              <a:gd name="adj1" fmla="val 94551"/>
              <a:gd name="adj2" fmla="val -389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Auto-Classified</a:t>
            </a:r>
            <a:endParaRPr lang="en-US" dirty="0"/>
          </a:p>
        </p:txBody>
      </p:sp>
      <p:sp>
        <p:nvSpPr>
          <p:cNvPr id="9" name="Rounded Rectangular Callout 8"/>
          <p:cNvSpPr/>
          <p:nvPr/>
        </p:nvSpPr>
        <p:spPr>
          <a:xfrm>
            <a:off x="2803232" y="3496724"/>
            <a:ext cx="1432559" cy="885770"/>
          </a:xfrm>
          <a:prstGeom prst="wedgeRoundRectCallout">
            <a:avLst>
              <a:gd name="adj1" fmla="val 49830"/>
              <a:gd name="adj2" fmla="val -138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Classified Grouping</a:t>
            </a:r>
            <a:endParaRPr lang="en-US" dirty="0"/>
          </a:p>
        </p:txBody>
      </p:sp>
      <p:sp>
        <p:nvSpPr>
          <p:cNvPr id="10" name="Rounded Rectangular Callout 9"/>
          <p:cNvSpPr/>
          <p:nvPr/>
        </p:nvSpPr>
        <p:spPr>
          <a:xfrm>
            <a:off x="8483426" y="5346288"/>
            <a:ext cx="1558626" cy="885770"/>
          </a:xfrm>
          <a:prstGeom prst="wedgeRoundRectCallout">
            <a:avLst>
              <a:gd name="adj1" fmla="val -170778"/>
              <a:gd name="adj2" fmla="val 216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Use button to load more groups</a:t>
            </a:r>
            <a:endParaRPr lang="en-US" dirty="0"/>
          </a:p>
        </p:txBody>
      </p:sp>
    </p:spTree>
    <p:extLst>
      <p:ext uri="{BB962C8B-B14F-4D97-AF65-F5344CB8AC3E}">
        <p14:creationId xmlns:p14="http://schemas.microsoft.com/office/powerpoint/2010/main" val="401895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3904"/>
            <a:ext cx="10515600" cy="1325563"/>
          </a:xfrm>
        </p:spPr>
        <p:txBody>
          <a:bodyPr>
            <a:normAutofit/>
          </a:bodyPr>
          <a:lstStyle/>
          <a:p>
            <a:r>
              <a:rPr lang="en-GB" dirty="0"/>
              <a:t>New devices appearing</a:t>
            </a:r>
            <a:br>
              <a:rPr lang="en-GB" dirty="0"/>
            </a:b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618363" y="1371609"/>
            <a:ext cx="6349757" cy="4576932"/>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516347" y="3675058"/>
            <a:ext cx="6289969" cy="2775558"/>
          </a:xfrm>
          <a:prstGeom prst="rect">
            <a:avLst/>
          </a:prstGeom>
          <a:effectLst>
            <a:outerShdw blurRad="63500" sx="102000" sy="102000" algn="ctr" rotWithShape="0">
              <a:prstClr val="black">
                <a:alpha val="40000"/>
              </a:prstClr>
            </a:outerShdw>
          </a:effectLst>
        </p:spPr>
      </p:pic>
      <p:sp>
        <p:nvSpPr>
          <p:cNvPr id="6" name="Rounded Rectangular Callout 5"/>
          <p:cNvSpPr/>
          <p:nvPr/>
        </p:nvSpPr>
        <p:spPr>
          <a:xfrm>
            <a:off x="8126232" y="708470"/>
            <a:ext cx="1765190" cy="686987"/>
          </a:xfrm>
          <a:prstGeom prst="wedgeRoundRectCallout">
            <a:avLst>
              <a:gd name="adj1" fmla="val -20833"/>
              <a:gd name="adj2" fmla="val 82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Devices seen in last month</a:t>
            </a:r>
            <a:endParaRPr lang="en-US" dirty="0"/>
          </a:p>
        </p:txBody>
      </p:sp>
      <p:sp>
        <p:nvSpPr>
          <p:cNvPr id="7" name="Rounded Rectangular Callout 6"/>
          <p:cNvSpPr/>
          <p:nvPr/>
        </p:nvSpPr>
        <p:spPr>
          <a:xfrm>
            <a:off x="3038722" y="2988071"/>
            <a:ext cx="1765190" cy="686987"/>
          </a:xfrm>
          <a:prstGeom prst="wedgeRoundRectCallout">
            <a:avLst>
              <a:gd name="adj1" fmla="val -20833"/>
              <a:gd name="adj2" fmla="val 82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Devices seen in last day</a:t>
            </a:r>
            <a:endParaRPr lang="en-US" dirty="0"/>
          </a:p>
        </p:txBody>
      </p:sp>
    </p:spTree>
    <p:extLst>
      <p:ext uri="{BB962C8B-B14F-4D97-AF65-F5344CB8AC3E}">
        <p14:creationId xmlns:p14="http://schemas.microsoft.com/office/powerpoint/2010/main" val="7015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1789"/>
            <a:ext cx="10515600" cy="1248899"/>
          </a:xfrm>
        </p:spPr>
        <p:txBody>
          <a:bodyPr/>
          <a:lstStyle/>
          <a:p>
            <a:r>
              <a:rPr lang="en-GB" dirty="0"/>
              <a:t>Find particular device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198471" y="1825625"/>
            <a:ext cx="3937202" cy="3143412"/>
          </a:xfrm>
          <a:prstGeom prst="rect">
            <a:avLst/>
          </a:prstGeom>
          <a:effectLst>
            <a:outerShdw blurRad="63500" sx="102000" sy="102000" algn="ctr" rotWithShape="0">
              <a:prstClr val="black">
                <a:alpha val="40000"/>
              </a:prstClr>
            </a:outerShdw>
          </a:effectLst>
        </p:spPr>
      </p:pic>
      <p:sp>
        <p:nvSpPr>
          <p:cNvPr id="5" name="Rounded Rectangular Callout 4"/>
          <p:cNvSpPr/>
          <p:nvPr/>
        </p:nvSpPr>
        <p:spPr>
          <a:xfrm>
            <a:off x="719786" y="1825625"/>
            <a:ext cx="2934031" cy="1129086"/>
          </a:xfrm>
          <a:prstGeom prst="wedgeRoundRectCallout">
            <a:avLst>
              <a:gd name="adj1" fmla="val 69579"/>
              <a:gd name="adj2" fmla="val -11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 use MAC address, IP address, Hostname</a:t>
            </a:r>
            <a:endParaRPr lang="en-US" dirty="0"/>
          </a:p>
        </p:txBody>
      </p:sp>
      <p:sp>
        <p:nvSpPr>
          <p:cNvPr id="11" name="Rounded Rectangular Callout 10"/>
          <p:cNvSpPr/>
          <p:nvPr/>
        </p:nvSpPr>
        <p:spPr>
          <a:xfrm>
            <a:off x="8500173" y="2818253"/>
            <a:ext cx="2934031" cy="1129086"/>
          </a:xfrm>
          <a:prstGeom prst="wedgeRoundRectCallout">
            <a:avLst>
              <a:gd name="adj1" fmla="val -69446"/>
              <a:gd name="adj2" fmla="val -191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information will be injected into ClearPass</a:t>
            </a:r>
            <a:endParaRPr lang="en-US" dirty="0"/>
          </a:p>
        </p:txBody>
      </p:sp>
    </p:spTree>
    <p:extLst>
      <p:ext uri="{BB962C8B-B14F-4D97-AF65-F5344CB8AC3E}">
        <p14:creationId xmlns:p14="http://schemas.microsoft.com/office/powerpoint/2010/main" val="323562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6726"/>
            <a:ext cx="10515600" cy="944093"/>
          </a:xfrm>
        </p:spPr>
        <p:txBody>
          <a:bodyPr/>
          <a:lstStyle/>
          <a:p>
            <a:r>
              <a:rPr lang="en-GB" dirty="0"/>
              <a:t>Drill down in to device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70290" y="1209983"/>
            <a:ext cx="8103016" cy="3518081"/>
          </a:xfrm>
          <a:prstGeom prst="rect">
            <a:avLst/>
          </a:prstGeom>
          <a:effectLst>
            <a:outerShdw blurRad="63500" sx="102000" sy="102000" algn="ctr" rotWithShape="0">
              <a:prstClr val="black">
                <a:alpha val="40000"/>
              </a:prstClr>
            </a:outerShdw>
          </a:effectLst>
        </p:spPr>
      </p:pic>
      <p:cxnSp>
        <p:nvCxnSpPr>
          <p:cNvPr id="8" name="Straight Arrow Connector 7"/>
          <p:cNvCxnSpPr/>
          <p:nvPr/>
        </p:nvCxnSpPr>
        <p:spPr>
          <a:xfrm flipH="1">
            <a:off x="2825393" y="3729519"/>
            <a:ext cx="462337" cy="0"/>
          </a:xfrm>
          <a:prstGeom prst="straightConnector1">
            <a:avLst/>
          </a:prstGeom>
          <a:ln w="381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1337338" y="4728064"/>
            <a:ext cx="1488055" cy="904068"/>
          </a:xfrm>
          <a:prstGeom prst="wedgeRoundRectCallout">
            <a:avLst>
              <a:gd name="adj1" fmla="val 34622"/>
              <a:gd name="adj2" fmla="val -1128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Cisco switch group size</a:t>
            </a:r>
            <a:endParaRPr lang="en-US" dirty="0"/>
          </a:p>
        </p:txBody>
      </p:sp>
      <p:pic>
        <p:nvPicPr>
          <p:cNvPr id="13" name="Picture 12"/>
          <p:cNvPicPr>
            <a:picLocks noChangeAspect="1"/>
          </p:cNvPicPr>
          <p:nvPr/>
        </p:nvPicPr>
        <p:blipFill>
          <a:blip r:embed="rId4"/>
          <a:stretch>
            <a:fillRect/>
          </a:stretch>
        </p:blipFill>
        <p:spPr>
          <a:xfrm>
            <a:off x="3794302" y="2945618"/>
            <a:ext cx="7723443" cy="3231345"/>
          </a:xfrm>
          <a:prstGeom prst="rect">
            <a:avLst/>
          </a:prstGeom>
          <a:effectLst>
            <a:outerShdw blurRad="63500" sx="102000" sy="102000" algn="ctr" rotWithShape="0">
              <a:prstClr val="black">
                <a:alpha val="40000"/>
              </a:prstClr>
            </a:outerShdw>
          </a:effectLst>
        </p:spPr>
      </p:pic>
      <p:sp>
        <p:nvSpPr>
          <p:cNvPr id="6" name="Rounded Rectangular Callout 5"/>
          <p:cNvSpPr/>
          <p:nvPr/>
        </p:nvSpPr>
        <p:spPr>
          <a:xfrm>
            <a:off x="10243333" y="1585711"/>
            <a:ext cx="1018089" cy="1273996"/>
          </a:xfrm>
          <a:prstGeom prst="wedgeRoundRectCallout">
            <a:avLst>
              <a:gd name="adj1" fmla="val 31408"/>
              <a:gd name="adj2" fmla="val 1273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Status </a:t>
            </a:r>
          </a:p>
          <a:p>
            <a:pPr algn="ctr"/>
            <a:r>
              <a:rPr lang="en-GB" dirty="0"/>
              <a:t>Online </a:t>
            </a:r>
          </a:p>
          <a:p>
            <a:pPr algn="ctr"/>
            <a:r>
              <a:rPr lang="en-GB" dirty="0"/>
              <a:t>Idle</a:t>
            </a:r>
          </a:p>
          <a:p>
            <a:pPr algn="ctr"/>
            <a:r>
              <a:rPr lang="en-GB" dirty="0"/>
              <a:t>Offline</a:t>
            </a:r>
            <a:endParaRPr lang="en-US" dirty="0"/>
          </a:p>
        </p:txBody>
      </p:sp>
      <p:sp>
        <p:nvSpPr>
          <p:cNvPr id="9" name="Rounded Rectangular Callout 8"/>
          <p:cNvSpPr/>
          <p:nvPr/>
        </p:nvSpPr>
        <p:spPr>
          <a:xfrm>
            <a:off x="7903587" y="2085653"/>
            <a:ext cx="1250687" cy="706585"/>
          </a:xfrm>
          <a:prstGeom prst="wedgeRoundRectCallout">
            <a:avLst>
              <a:gd name="adj1" fmla="val 23193"/>
              <a:gd name="adj2" fmla="val 1883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Category filters</a:t>
            </a:r>
            <a:endParaRPr lang="en-US" dirty="0"/>
          </a:p>
        </p:txBody>
      </p:sp>
      <p:sp>
        <p:nvSpPr>
          <p:cNvPr id="10" name="Rounded Rectangular Callout 9"/>
          <p:cNvSpPr/>
          <p:nvPr/>
        </p:nvSpPr>
        <p:spPr>
          <a:xfrm>
            <a:off x="4146234" y="1825626"/>
            <a:ext cx="1250687" cy="904068"/>
          </a:xfrm>
          <a:prstGeom prst="wedgeRoundRectCallout">
            <a:avLst>
              <a:gd name="adj1" fmla="val -36144"/>
              <a:gd name="adj2" fmla="val 1395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Number of Cisco switches</a:t>
            </a:r>
            <a:endParaRPr lang="en-US" dirty="0"/>
          </a:p>
        </p:txBody>
      </p:sp>
    </p:spTree>
    <p:extLst>
      <p:ext uri="{BB962C8B-B14F-4D97-AF65-F5344CB8AC3E}">
        <p14:creationId xmlns:p14="http://schemas.microsoft.com/office/powerpoint/2010/main" val="58121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53570" y="541070"/>
            <a:ext cx="5581416" cy="5671987"/>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r"/>
            <a:r>
              <a:rPr lang="en-GB" dirty="0"/>
              <a:t>Drill into device</a:t>
            </a:r>
            <a:endParaRPr lang="en-US" dirty="0"/>
          </a:p>
        </p:txBody>
      </p:sp>
      <p:pic>
        <p:nvPicPr>
          <p:cNvPr id="7" name="Picture 6"/>
          <p:cNvPicPr>
            <a:picLocks noChangeAspect="1"/>
          </p:cNvPicPr>
          <p:nvPr/>
        </p:nvPicPr>
        <p:blipFill>
          <a:blip r:embed="rId4"/>
          <a:stretch>
            <a:fillRect/>
          </a:stretch>
        </p:blipFill>
        <p:spPr>
          <a:xfrm>
            <a:off x="6985591" y="3210521"/>
            <a:ext cx="4816547" cy="275091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4439193" y="2063699"/>
            <a:ext cx="5483724" cy="1058849"/>
          </a:xfrm>
          <a:prstGeom prst="rect">
            <a:avLst/>
          </a:prstGeom>
          <a:effectLst>
            <a:outerShdw blurRad="63500" sx="102000" sy="102000" algn="ctr" rotWithShape="0">
              <a:prstClr val="black">
                <a:alpha val="40000"/>
              </a:prstClr>
            </a:outerShdw>
          </a:effectLst>
        </p:spPr>
      </p:pic>
      <p:sp>
        <p:nvSpPr>
          <p:cNvPr id="6" name="Title 1"/>
          <p:cNvSpPr txBox="1">
            <a:spLocks/>
          </p:cNvSpPr>
          <p:nvPr/>
        </p:nvSpPr>
        <p:spPr>
          <a:xfrm>
            <a:off x="6608190" y="376726"/>
            <a:ext cx="5467546" cy="944093"/>
          </a:xfrm>
        </p:spPr>
        <p:txBody>
          <a:bodyPr/>
          <a:lst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4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28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43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578"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a:lstStyle>
          <a:p>
            <a:r>
              <a:rPr lang="en-GB" kern="0" dirty="0"/>
              <a:t>Drill down in </a:t>
            </a:r>
          </a:p>
          <a:p>
            <a:r>
              <a:rPr lang="en-GB" kern="0" dirty="0"/>
              <a:t>to the details</a:t>
            </a:r>
            <a:endParaRPr lang="en-US" kern="0" dirty="0"/>
          </a:p>
        </p:txBody>
      </p:sp>
    </p:spTree>
    <p:extLst>
      <p:ext uri="{BB962C8B-B14F-4D97-AF65-F5344CB8AC3E}">
        <p14:creationId xmlns:p14="http://schemas.microsoft.com/office/powerpoint/2010/main" val="24482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1790"/>
            <a:ext cx="10515600" cy="919034"/>
          </a:xfrm>
        </p:spPr>
        <p:txBody>
          <a:bodyPr/>
          <a:lstStyle/>
          <a:p>
            <a:r>
              <a:rPr lang="en-GB" dirty="0"/>
              <a:t>Find all switches with Telnet enabled - 1</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90157" y="1200553"/>
            <a:ext cx="3214434" cy="3349694"/>
          </a:xfrm>
          <a:prstGeom prst="rect">
            <a:avLst/>
          </a:prstGeom>
        </p:spPr>
      </p:pic>
      <p:pic>
        <p:nvPicPr>
          <p:cNvPr id="5" name="Picture 4"/>
          <p:cNvPicPr>
            <a:picLocks noChangeAspect="1"/>
          </p:cNvPicPr>
          <p:nvPr/>
        </p:nvPicPr>
        <p:blipFill>
          <a:blip r:embed="rId3"/>
          <a:stretch>
            <a:fillRect/>
          </a:stretch>
        </p:blipFill>
        <p:spPr>
          <a:xfrm>
            <a:off x="3511826" y="2226378"/>
            <a:ext cx="8191921" cy="3549832"/>
          </a:xfrm>
          <a:prstGeom prst="rect">
            <a:avLst/>
          </a:prstGeom>
          <a:effectLst>
            <a:outerShdw blurRad="63500" sx="102000" sy="102000" algn="ctr" rotWithShape="0">
              <a:prstClr val="black">
                <a:alpha val="40000"/>
              </a:prstClr>
            </a:outerShdw>
          </a:effectLst>
        </p:spPr>
      </p:pic>
      <p:cxnSp>
        <p:nvCxnSpPr>
          <p:cNvPr id="6" name="Straight Arrow Connector 5"/>
          <p:cNvCxnSpPr/>
          <p:nvPr/>
        </p:nvCxnSpPr>
        <p:spPr>
          <a:xfrm flipH="1">
            <a:off x="838200" y="1727270"/>
            <a:ext cx="462337" cy="0"/>
          </a:xfrm>
          <a:prstGeom prst="straightConnector1">
            <a:avLst/>
          </a:prstGeom>
          <a:ln w="381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531705" y="2476018"/>
            <a:ext cx="462337" cy="0"/>
          </a:xfrm>
          <a:prstGeom prst="straightConnector1">
            <a:avLst/>
          </a:prstGeom>
          <a:ln w="381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300537" y="2919965"/>
            <a:ext cx="462337" cy="0"/>
          </a:xfrm>
          <a:prstGeom prst="straightConnector1">
            <a:avLst/>
          </a:prstGeom>
          <a:ln w="381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Rounded Rectangular Callout 8"/>
          <p:cNvSpPr/>
          <p:nvPr/>
        </p:nvSpPr>
        <p:spPr>
          <a:xfrm>
            <a:off x="6096000" y="3841330"/>
            <a:ext cx="2531165" cy="1225963"/>
          </a:xfrm>
          <a:prstGeom prst="wedgeRoundRectCallout">
            <a:avLst>
              <a:gd name="adj1" fmla="val -80477"/>
              <a:gd name="adj2" fmla="val 166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Number of Cisco switches with Telnet enabled</a:t>
            </a:r>
            <a:endParaRPr lang="en-US" dirty="0"/>
          </a:p>
        </p:txBody>
      </p:sp>
      <p:sp>
        <p:nvSpPr>
          <p:cNvPr id="10" name="Rounded Rectangular Callout 9"/>
          <p:cNvSpPr/>
          <p:nvPr/>
        </p:nvSpPr>
        <p:spPr>
          <a:xfrm>
            <a:off x="5734692" y="5351753"/>
            <a:ext cx="2531165" cy="1225963"/>
          </a:xfrm>
          <a:prstGeom prst="wedgeRoundRectCallout">
            <a:avLst>
              <a:gd name="adj1" fmla="val -67488"/>
              <a:gd name="adj2" fmla="val -495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 see these devices click the ICON</a:t>
            </a:r>
            <a:endParaRPr lang="en-US" dirty="0"/>
          </a:p>
        </p:txBody>
      </p:sp>
    </p:spTree>
    <p:extLst>
      <p:ext uri="{BB962C8B-B14F-4D97-AF65-F5344CB8AC3E}">
        <p14:creationId xmlns:p14="http://schemas.microsoft.com/office/powerpoint/2010/main" val="169305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CD50C2F-7F0B-D84C-998E-B7CDFDDAB6FF}"/>
              </a:ext>
            </a:extLst>
          </p:cNvPr>
          <p:cNvSpPr txBox="1">
            <a:spLocks/>
          </p:cNvSpPr>
          <p:nvPr/>
        </p:nvSpPr>
        <p:spPr>
          <a:xfrm>
            <a:off x="-1" y="683630"/>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Passive Profiling</a:t>
            </a:r>
            <a:endParaRPr lang="en-US" sz="3751" kern="0" dirty="0">
              <a:solidFill>
                <a:srgbClr val="F8981E"/>
              </a:solidFill>
            </a:endParaRPr>
          </a:p>
        </p:txBody>
      </p:sp>
      <p:sp>
        <p:nvSpPr>
          <p:cNvPr id="7" name="TextBox 6">
            <a:extLst>
              <a:ext uri="{FF2B5EF4-FFF2-40B4-BE49-F238E27FC236}">
                <a16:creationId xmlns:a16="http://schemas.microsoft.com/office/drawing/2014/main" id="{C926005E-7394-4DF9-9050-B7F563A3337A}"/>
              </a:ext>
            </a:extLst>
          </p:cNvPr>
          <p:cNvSpPr txBox="1"/>
          <p:nvPr/>
        </p:nvSpPr>
        <p:spPr>
          <a:xfrm>
            <a:off x="392161" y="1948258"/>
            <a:ext cx="7572263" cy="3908762"/>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rPr>
              <a:t>Relayed DHCP profiling</a:t>
            </a:r>
          </a:p>
          <a:p>
            <a:pPr marL="285750" indent="-285750">
              <a:buFont typeface="Arial" panose="020B0604020202020204" pitchFamily="34" charset="0"/>
              <a:buChar char="•"/>
            </a:pPr>
            <a:r>
              <a:rPr lang="en-GB" sz="2400" dirty="0">
                <a:solidFill>
                  <a:schemeClr val="bg1"/>
                </a:solidFill>
              </a:rPr>
              <a:t>HTTP profiling – </a:t>
            </a:r>
            <a:r>
              <a:rPr lang="en-GB" sz="2400" dirty="0" err="1">
                <a:solidFill>
                  <a:schemeClr val="bg1"/>
                </a:solidFill>
              </a:rPr>
              <a:t>redir</a:t>
            </a:r>
            <a:r>
              <a:rPr lang="en-GB" sz="2400" dirty="0">
                <a:solidFill>
                  <a:schemeClr val="bg1"/>
                </a:solidFill>
              </a:rPr>
              <a:t>-web traffic to CPG portal page</a:t>
            </a:r>
          </a:p>
          <a:p>
            <a:pPr marL="742950" lvl="1" indent="-285750">
              <a:buFont typeface="Arial" panose="020B0604020202020204" pitchFamily="34" charset="0"/>
              <a:buChar char="•"/>
            </a:pPr>
            <a:r>
              <a:rPr lang="en-GB" sz="2000" dirty="0">
                <a:solidFill>
                  <a:schemeClr val="bg1"/>
                </a:solidFill>
              </a:rPr>
              <a:t>Easily spoofed</a:t>
            </a:r>
          </a:p>
          <a:p>
            <a:pPr marL="742950" lvl="1" indent="-285750">
              <a:buFont typeface="Arial" panose="020B0604020202020204" pitchFamily="34" charset="0"/>
              <a:buChar char="•"/>
            </a:pPr>
            <a:r>
              <a:rPr lang="en-GB" sz="2000" dirty="0">
                <a:solidFill>
                  <a:schemeClr val="bg1"/>
                </a:solidFill>
              </a:rPr>
              <a:t>Useful for more granular differentiation of device type</a:t>
            </a:r>
          </a:p>
          <a:p>
            <a:pPr marL="1200150" lvl="2" indent="-285750">
              <a:buFont typeface="Arial" panose="020B0604020202020204" pitchFamily="34" charset="0"/>
              <a:buChar char="•"/>
            </a:pPr>
            <a:r>
              <a:rPr lang="en-GB" dirty="0" err="1">
                <a:solidFill>
                  <a:schemeClr val="bg1"/>
                </a:solidFill>
              </a:rPr>
              <a:t>eg</a:t>
            </a:r>
            <a:r>
              <a:rPr lang="en-GB" dirty="0">
                <a:solidFill>
                  <a:schemeClr val="bg1"/>
                </a:solidFill>
              </a:rPr>
              <a:t> iPhone v iPad </a:t>
            </a:r>
          </a:p>
          <a:p>
            <a:pPr marL="285750" indent="-285750">
              <a:buFont typeface="Arial" panose="020B0604020202020204" pitchFamily="34" charset="0"/>
              <a:buChar char="•"/>
            </a:pPr>
            <a:r>
              <a:rPr lang="en-GB" sz="2400" dirty="0">
                <a:solidFill>
                  <a:schemeClr val="bg1"/>
                </a:solidFill>
              </a:rPr>
              <a:t>Infrastructure Information</a:t>
            </a:r>
          </a:p>
          <a:p>
            <a:pPr marL="742950" lvl="1" indent="-285750">
              <a:buFont typeface="Arial" panose="020B0604020202020204" pitchFamily="34" charset="0"/>
              <a:buChar char="•"/>
            </a:pPr>
            <a:r>
              <a:rPr lang="en-GB" sz="2000" dirty="0">
                <a:solidFill>
                  <a:schemeClr val="bg1"/>
                </a:solidFill>
              </a:rPr>
              <a:t>Aruba Controller Sensor – uses IFMAP </a:t>
            </a:r>
          </a:p>
          <a:p>
            <a:pPr marL="742950" lvl="1" indent="-285750">
              <a:buFont typeface="Arial" panose="020B0604020202020204" pitchFamily="34" charset="0"/>
              <a:buChar char="•"/>
            </a:pPr>
            <a:r>
              <a:rPr lang="en-GB" sz="2000" dirty="0">
                <a:solidFill>
                  <a:schemeClr val="bg1"/>
                </a:solidFill>
              </a:rPr>
              <a:t>Aruba Switch Device Fingerprinting – uses HTTPS</a:t>
            </a:r>
          </a:p>
          <a:p>
            <a:pPr marL="1200150" lvl="2" indent="-285750">
              <a:buFont typeface="Arial" panose="020B0604020202020204" pitchFamily="34" charset="0"/>
              <a:buChar char="•"/>
            </a:pPr>
            <a:r>
              <a:rPr lang="en-GB" dirty="0">
                <a:solidFill>
                  <a:schemeClr val="bg1"/>
                </a:solidFill>
              </a:rPr>
              <a:t>Needs an local account on ClearPass with API write access</a:t>
            </a:r>
          </a:p>
          <a:p>
            <a:pPr marL="742950" lvl="1" indent="-285750">
              <a:buFont typeface="Arial" panose="020B0604020202020204" pitchFamily="34" charset="0"/>
              <a:buChar char="•"/>
            </a:pPr>
            <a:r>
              <a:rPr lang="en-GB" sz="2000" dirty="0">
                <a:solidFill>
                  <a:schemeClr val="bg1"/>
                </a:solidFill>
              </a:rPr>
              <a:t>Cisco Device Sensor – uses RADIUS Accounting</a:t>
            </a:r>
          </a:p>
          <a:p>
            <a:pPr marL="742950" lvl="1" indent="-285750">
              <a:buFont typeface="Arial" panose="020B0604020202020204" pitchFamily="34" charset="0"/>
              <a:buChar char="•"/>
            </a:pPr>
            <a:r>
              <a:rPr lang="en-GB" sz="2000" dirty="0">
                <a:solidFill>
                  <a:schemeClr val="bg1"/>
                </a:solidFill>
              </a:rPr>
              <a:t>Flows (</a:t>
            </a:r>
            <a:r>
              <a:rPr lang="en-GB" sz="2000" dirty="0" err="1">
                <a:solidFill>
                  <a:schemeClr val="bg1"/>
                </a:solidFill>
              </a:rPr>
              <a:t>netflows</a:t>
            </a:r>
            <a:r>
              <a:rPr lang="en-GB" sz="2000" dirty="0">
                <a:solidFill>
                  <a:schemeClr val="bg1"/>
                </a:solidFill>
              </a:rPr>
              <a:t>, </a:t>
            </a:r>
            <a:r>
              <a:rPr lang="en-GB" sz="2000" dirty="0" err="1">
                <a:solidFill>
                  <a:schemeClr val="bg1"/>
                </a:solidFill>
              </a:rPr>
              <a:t>ipfix</a:t>
            </a:r>
            <a:r>
              <a:rPr lang="en-GB" sz="2000" dirty="0">
                <a:solidFill>
                  <a:schemeClr val="bg1"/>
                </a:solidFill>
              </a:rPr>
              <a:t>, </a:t>
            </a:r>
            <a:r>
              <a:rPr lang="en-GB" sz="2000" dirty="0" err="1">
                <a:solidFill>
                  <a:schemeClr val="bg1"/>
                </a:solidFill>
              </a:rPr>
              <a:t>sflows</a:t>
            </a:r>
            <a:r>
              <a:rPr lang="en-GB" sz="2000" dirty="0">
                <a:solidFill>
                  <a:schemeClr val="bg1"/>
                </a:solidFill>
              </a:rPr>
              <a:t>)</a:t>
            </a:r>
          </a:p>
          <a:p>
            <a:pPr marL="1200150" lvl="2" indent="-285750">
              <a:buFont typeface="Arial" panose="020B0604020202020204" pitchFamily="34" charset="0"/>
              <a:buChar char="•"/>
            </a:pPr>
            <a:r>
              <a:rPr lang="en-GB" dirty="0">
                <a:solidFill>
                  <a:schemeClr val="bg1"/>
                </a:solidFill>
              </a:rPr>
              <a:t>How well does this scale?</a:t>
            </a:r>
          </a:p>
        </p:txBody>
      </p:sp>
      <p:sp>
        <p:nvSpPr>
          <p:cNvPr id="3" name="Rectangle 2"/>
          <p:cNvSpPr/>
          <p:nvPr/>
        </p:nvSpPr>
        <p:spPr>
          <a:xfrm>
            <a:off x="8234680" y="1948258"/>
            <a:ext cx="4027424" cy="1692771"/>
          </a:xfrm>
          <a:prstGeom prst="rect">
            <a:avLst/>
          </a:prstGeom>
        </p:spPr>
        <p:txBody>
          <a:bodyPr wrap="square">
            <a:spAutoFit/>
          </a:bodyPr>
          <a:lstStyle/>
          <a:p>
            <a:pPr marL="285750" indent="-285750">
              <a:buFont typeface="Arial" panose="020B0604020202020204" pitchFamily="34" charset="0"/>
              <a:buChar char="•"/>
            </a:pPr>
            <a:r>
              <a:rPr lang="en-GB" sz="2400" dirty="0">
                <a:solidFill>
                  <a:schemeClr val="bg1"/>
                </a:solidFill>
              </a:rPr>
              <a:t>External device </a:t>
            </a:r>
            <a:r>
              <a:rPr lang="en-GB" sz="2400" dirty="0" err="1">
                <a:solidFill>
                  <a:schemeClr val="bg1"/>
                </a:solidFill>
              </a:rPr>
              <a:t>db</a:t>
            </a:r>
            <a:endParaRPr lang="en-GB" sz="2400" dirty="0">
              <a:solidFill>
                <a:schemeClr val="bg1"/>
              </a:solidFill>
            </a:endParaRPr>
          </a:p>
          <a:p>
            <a:pPr marL="742950" lvl="1" indent="-285750">
              <a:buFont typeface="Arial" panose="020B0604020202020204" pitchFamily="34" charset="0"/>
              <a:buChar char="•"/>
            </a:pPr>
            <a:r>
              <a:rPr lang="en-GB" sz="2000" dirty="0">
                <a:solidFill>
                  <a:schemeClr val="bg1"/>
                </a:solidFill>
              </a:rPr>
              <a:t>MDM</a:t>
            </a:r>
          </a:p>
          <a:p>
            <a:pPr marL="742950" lvl="1" indent="-285750">
              <a:buFont typeface="Arial" panose="020B0604020202020204" pitchFamily="34" charset="0"/>
              <a:buChar char="•"/>
            </a:pPr>
            <a:r>
              <a:rPr lang="en-GB" sz="2000" dirty="0" err="1">
                <a:solidFill>
                  <a:schemeClr val="bg1"/>
                </a:solidFill>
              </a:rPr>
              <a:t>Infoblox</a:t>
            </a:r>
            <a:endParaRPr lang="en-GB" sz="2000" dirty="0">
              <a:solidFill>
                <a:schemeClr val="bg1"/>
              </a:solidFill>
            </a:endParaRPr>
          </a:p>
          <a:p>
            <a:pPr marL="742950" lvl="1" indent="-285750">
              <a:buFont typeface="Arial" panose="020B0604020202020204" pitchFamily="34" charset="0"/>
              <a:buChar char="•"/>
            </a:pPr>
            <a:r>
              <a:rPr lang="en-GB" sz="2000" dirty="0">
                <a:solidFill>
                  <a:schemeClr val="bg1"/>
                </a:solidFill>
              </a:rPr>
              <a:t>Audit</a:t>
            </a:r>
          </a:p>
          <a:p>
            <a:pPr marL="742950" lvl="1" indent="-285750">
              <a:buFont typeface="Arial" panose="020B0604020202020204" pitchFamily="34" charset="0"/>
              <a:buChar char="•"/>
            </a:pPr>
            <a:r>
              <a:rPr lang="en-GB" sz="2000" dirty="0">
                <a:solidFill>
                  <a:schemeClr val="bg1"/>
                </a:solidFill>
              </a:rPr>
              <a:t>IDS/IPS</a:t>
            </a:r>
          </a:p>
        </p:txBody>
      </p:sp>
    </p:spTree>
    <p:extLst>
      <p:ext uri="{BB962C8B-B14F-4D97-AF65-F5344CB8AC3E}">
        <p14:creationId xmlns:p14="http://schemas.microsoft.com/office/powerpoint/2010/main" val="203378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Drill into device</a:t>
            </a:r>
            <a:endParaRPr lang="en-US" dirty="0"/>
          </a:p>
        </p:txBody>
      </p:sp>
      <p:sp>
        <p:nvSpPr>
          <p:cNvPr id="6" name="Title 1"/>
          <p:cNvSpPr txBox="1">
            <a:spLocks/>
          </p:cNvSpPr>
          <p:nvPr/>
        </p:nvSpPr>
        <p:spPr>
          <a:xfrm>
            <a:off x="179614" y="376726"/>
            <a:ext cx="11896122" cy="944093"/>
          </a:xfrm>
        </p:spPr>
        <p:txBody>
          <a:bodyPr/>
          <a:lst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4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28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43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578"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a:lstStyle>
          <a:p>
            <a:r>
              <a:rPr lang="en-GB" kern="0" dirty="0"/>
              <a:t>Drill down in to the details</a:t>
            </a:r>
            <a:endParaRPr lang="en-US" kern="0" dirty="0"/>
          </a:p>
        </p:txBody>
      </p:sp>
      <p:pic>
        <p:nvPicPr>
          <p:cNvPr id="9" name="Picture 8"/>
          <p:cNvPicPr>
            <a:picLocks noChangeAspect="1"/>
          </p:cNvPicPr>
          <p:nvPr/>
        </p:nvPicPr>
        <p:blipFill>
          <a:blip r:embed="rId3"/>
          <a:stretch>
            <a:fillRect/>
          </a:stretch>
        </p:blipFill>
        <p:spPr>
          <a:xfrm>
            <a:off x="139849" y="1919901"/>
            <a:ext cx="8090316" cy="3429176"/>
          </a:xfrm>
          <a:prstGeom prst="rect">
            <a:avLst/>
          </a:prstGeom>
          <a:effectLst>
            <a:outerShdw blurRad="63500" sx="102000" sy="102000" algn="ctr" rotWithShape="0">
              <a:prstClr val="black">
                <a:alpha val="40000"/>
              </a:prstClr>
            </a:outerShdw>
          </a:effectLst>
        </p:spPr>
      </p:pic>
      <p:sp>
        <p:nvSpPr>
          <p:cNvPr id="10" name="Rounded Rectangular Callout 9"/>
          <p:cNvSpPr/>
          <p:nvPr/>
        </p:nvSpPr>
        <p:spPr>
          <a:xfrm>
            <a:off x="1364974" y="3790123"/>
            <a:ext cx="1895061" cy="954156"/>
          </a:xfrm>
          <a:prstGeom prst="wedgeRoundRectCallout">
            <a:avLst>
              <a:gd name="adj1" fmla="val -57286"/>
              <a:gd name="adj2" fmla="val -933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details for this switch</a:t>
            </a:r>
            <a:endParaRPr lang="en-US" dirty="0"/>
          </a:p>
        </p:txBody>
      </p:sp>
      <p:pic>
        <p:nvPicPr>
          <p:cNvPr id="11" name="Picture 10"/>
          <p:cNvPicPr>
            <a:picLocks noChangeAspect="1"/>
          </p:cNvPicPr>
          <p:nvPr/>
        </p:nvPicPr>
        <p:blipFill>
          <a:blip r:embed="rId4"/>
          <a:stretch>
            <a:fillRect/>
          </a:stretch>
        </p:blipFill>
        <p:spPr>
          <a:xfrm>
            <a:off x="7003403" y="283529"/>
            <a:ext cx="4726779" cy="5975364"/>
          </a:xfrm>
          <a:prstGeom prst="rect">
            <a:avLst/>
          </a:prstGeom>
          <a:effectLst>
            <a:outerShdw blurRad="63500" sx="102000" sy="102000" algn="ctr" rotWithShape="0">
              <a:prstClr val="black">
                <a:alpha val="40000"/>
              </a:prstClr>
            </a:outerShdw>
          </a:effectLst>
        </p:spPr>
      </p:pic>
      <p:sp>
        <p:nvSpPr>
          <p:cNvPr id="12" name="Rounded Rectangular Callout 11"/>
          <p:cNvSpPr/>
          <p:nvPr/>
        </p:nvSpPr>
        <p:spPr>
          <a:xfrm>
            <a:off x="1358350" y="3793938"/>
            <a:ext cx="1895061" cy="954156"/>
          </a:xfrm>
          <a:prstGeom prst="wedgeRoundRectCallout">
            <a:avLst>
              <a:gd name="adj1" fmla="val 258543"/>
              <a:gd name="adj2" fmla="val -777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details for this switch</a:t>
            </a:r>
            <a:endParaRPr lang="en-US" dirty="0"/>
          </a:p>
        </p:txBody>
      </p:sp>
      <p:sp>
        <p:nvSpPr>
          <p:cNvPr id="13" name="Rounded Rectangular Callout 12"/>
          <p:cNvSpPr/>
          <p:nvPr/>
        </p:nvSpPr>
        <p:spPr>
          <a:xfrm>
            <a:off x="9029700" y="2317055"/>
            <a:ext cx="3022451" cy="2226370"/>
          </a:xfrm>
          <a:prstGeom prst="wedgeRoundRectCallout">
            <a:avLst>
              <a:gd name="adj1" fmla="val 20315"/>
              <a:gd name="adj2" fmla="val -1348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Shows a more detailed breakdown with session usage information</a:t>
            </a:r>
          </a:p>
          <a:p>
            <a:pPr algn="ctr"/>
            <a:endParaRPr lang="en-GB" dirty="0"/>
          </a:p>
          <a:p>
            <a:pPr algn="ctr"/>
            <a:endParaRPr lang="en-GB" dirty="0"/>
          </a:p>
          <a:p>
            <a:pPr algn="ctr"/>
            <a:endParaRPr lang="en-GB" dirty="0"/>
          </a:p>
          <a:p>
            <a:pPr algn="ctr"/>
            <a:endParaRPr lang="en-GB" dirty="0"/>
          </a:p>
        </p:txBody>
      </p:sp>
      <p:pic>
        <p:nvPicPr>
          <p:cNvPr id="14" name="Picture 13"/>
          <p:cNvPicPr>
            <a:picLocks noChangeAspect="1"/>
          </p:cNvPicPr>
          <p:nvPr/>
        </p:nvPicPr>
        <p:blipFill>
          <a:blip r:embed="rId5"/>
          <a:stretch>
            <a:fillRect/>
          </a:stretch>
        </p:blipFill>
        <p:spPr>
          <a:xfrm>
            <a:off x="9099759" y="3326628"/>
            <a:ext cx="2883299" cy="1012876"/>
          </a:xfrm>
          <a:prstGeom prst="rect">
            <a:avLst/>
          </a:prstGeom>
        </p:spPr>
      </p:pic>
    </p:spTree>
    <p:extLst>
      <p:ext uri="{BB962C8B-B14F-4D97-AF65-F5344CB8AC3E}">
        <p14:creationId xmlns:p14="http://schemas.microsoft.com/office/powerpoint/2010/main" val="7185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dirty="0"/>
              <a:t>Drill into device</a:t>
            </a:r>
            <a:endParaRPr lang="en-US" dirty="0"/>
          </a:p>
        </p:txBody>
      </p:sp>
      <p:sp>
        <p:nvSpPr>
          <p:cNvPr id="6" name="Title 1"/>
          <p:cNvSpPr txBox="1">
            <a:spLocks/>
          </p:cNvSpPr>
          <p:nvPr/>
        </p:nvSpPr>
        <p:spPr>
          <a:xfrm>
            <a:off x="179614" y="376726"/>
            <a:ext cx="11896122" cy="944093"/>
          </a:xfrm>
        </p:spPr>
        <p:txBody>
          <a:bodyPr/>
          <a:lst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4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28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43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578"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a:lstStyle>
          <a:p>
            <a:r>
              <a:rPr lang="en-GB" dirty="0"/>
              <a:t>Generate report of devices in this cluster - 1</a:t>
            </a:r>
            <a:endParaRPr lang="en-US" kern="0" dirty="0"/>
          </a:p>
        </p:txBody>
      </p:sp>
      <p:pic>
        <p:nvPicPr>
          <p:cNvPr id="15" name="Picture 14"/>
          <p:cNvPicPr>
            <a:picLocks noChangeAspect="1"/>
          </p:cNvPicPr>
          <p:nvPr/>
        </p:nvPicPr>
        <p:blipFill>
          <a:blip r:embed="rId3"/>
          <a:stretch>
            <a:fillRect/>
          </a:stretch>
        </p:blipFill>
        <p:spPr>
          <a:xfrm>
            <a:off x="2435198" y="1825625"/>
            <a:ext cx="6858352" cy="44134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2639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2336"/>
            <a:ext cx="10515600" cy="920128"/>
          </a:xfrm>
        </p:spPr>
        <p:txBody>
          <a:bodyPr/>
          <a:lstStyle/>
          <a:p>
            <a:r>
              <a:rPr lang="en-GB" dirty="0"/>
              <a:t>Generate report of devices in this cluster - 2</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647150" y="1232551"/>
            <a:ext cx="10706650" cy="5537485"/>
          </a:xfrm>
          <a:prstGeom prst="rect">
            <a:avLst/>
          </a:prstGeom>
        </p:spPr>
      </p:pic>
    </p:spTree>
    <p:extLst>
      <p:ext uri="{BB962C8B-B14F-4D97-AF65-F5344CB8AC3E}">
        <p14:creationId xmlns:p14="http://schemas.microsoft.com/office/powerpoint/2010/main" val="35477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7866"/>
            <a:ext cx="10515600" cy="1021888"/>
          </a:xfrm>
        </p:spPr>
        <p:txBody>
          <a:bodyPr/>
          <a:lstStyle/>
          <a:p>
            <a:r>
              <a:rPr lang="en-GB" dirty="0"/>
              <a:t>Create a Tag</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38200" y="1171112"/>
            <a:ext cx="3949557" cy="4015140"/>
          </a:xfrm>
          <a:prstGeom prst="rect">
            <a:avLst/>
          </a:prstGeom>
        </p:spPr>
      </p:pic>
      <p:pic>
        <p:nvPicPr>
          <p:cNvPr id="5" name="Picture 4"/>
          <p:cNvPicPr>
            <a:picLocks noChangeAspect="1"/>
          </p:cNvPicPr>
          <p:nvPr/>
        </p:nvPicPr>
        <p:blipFill>
          <a:blip r:embed="rId3"/>
          <a:stretch>
            <a:fillRect/>
          </a:stretch>
        </p:blipFill>
        <p:spPr>
          <a:xfrm>
            <a:off x="5056924" y="1849797"/>
            <a:ext cx="5458013" cy="2078836"/>
          </a:xfrm>
          <a:prstGeom prst="rect">
            <a:avLst/>
          </a:prstGeom>
          <a:effectLst>
            <a:outerShdw blurRad="63500" sx="102000" sy="102000" algn="ctr" rotWithShape="0">
              <a:prstClr val="black">
                <a:alpha val="40000"/>
              </a:prstClr>
            </a:outerShdw>
          </a:effectLst>
        </p:spPr>
      </p:pic>
      <p:cxnSp>
        <p:nvCxnSpPr>
          <p:cNvPr id="7" name="Straight Arrow Connector 6"/>
          <p:cNvCxnSpPr/>
          <p:nvPr/>
        </p:nvCxnSpPr>
        <p:spPr>
          <a:xfrm flipH="1">
            <a:off x="4420679" y="2613361"/>
            <a:ext cx="462337" cy="0"/>
          </a:xfrm>
          <a:prstGeom prst="straightConnector1">
            <a:avLst/>
          </a:prstGeom>
          <a:ln w="381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751444" y="2248926"/>
            <a:ext cx="462337" cy="0"/>
          </a:xfrm>
          <a:prstGeom prst="straightConnector1">
            <a:avLst/>
          </a:prstGeom>
          <a:ln w="381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Rounded Rectangular Callout 5"/>
          <p:cNvSpPr/>
          <p:nvPr/>
        </p:nvSpPr>
        <p:spPr bwMode="auto">
          <a:xfrm>
            <a:off x="5938463" y="4387067"/>
            <a:ext cx="4263775" cy="1370297"/>
          </a:xfrm>
          <a:prstGeom prst="wedgeRoundRectCallout">
            <a:avLst>
              <a:gd name="adj1" fmla="val -20578"/>
              <a:gd name="adj2" fmla="val 437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Device’s tag information will be injected into ClearPass for refined policy </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9" name="Rounded Rectangular Callout 8"/>
          <p:cNvSpPr/>
          <p:nvPr/>
        </p:nvSpPr>
        <p:spPr>
          <a:xfrm>
            <a:off x="1640751" y="5323255"/>
            <a:ext cx="2181883" cy="1324317"/>
          </a:xfrm>
          <a:prstGeom prst="wedgeRoundRectCallout">
            <a:avLst>
              <a:gd name="adj1" fmla="val -18898"/>
              <a:gd name="adj2" fmla="val -751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WARNING</a:t>
            </a:r>
          </a:p>
          <a:p>
            <a:pPr algn="ctr"/>
            <a:r>
              <a:rPr lang="en-GB" dirty="0"/>
              <a:t>Once applied this can take a few minutes to update</a:t>
            </a:r>
            <a:endParaRPr lang="en-US" dirty="0"/>
          </a:p>
        </p:txBody>
      </p:sp>
    </p:spTree>
    <p:extLst>
      <p:ext uri="{BB962C8B-B14F-4D97-AF65-F5344CB8AC3E}">
        <p14:creationId xmlns:p14="http://schemas.microsoft.com/office/powerpoint/2010/main" val="207375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274" y="1369009"/>
            <a:ext cx="8103016" cy="3518081"/>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838200" y="416495"/>
            <a:ext cx="10515600" cy="1325563"/>
          </a:xfrm>
        </p:spPr>
        <p:txBody>
          <a:bodyPr/>
          <a:lstStyle/>
          <a:p>
            <a:r>
              <a:rPr lang="en-GB" dirty="0"/>
              <a:t>Generic Groups</a:t>
            </a:r>
            <a:endParaRPr lang="en-US" dirty="0"/>
          </a:p>
        </p:txBody>
      </p:sp>
      <p:pic>
        <p:nvPicPr>
          <p:cNvPr id="4" name="Picture 3"/>
          <p:cNvPicPr>
            <a:picLocks noChangeAspect="1"/>
          </p:cNvPicPr>
          <p:nvPr/>
        </p:nvPicPr>
        <p:blipFill>
          <a:blip r:embed="rId3"/>
          <a:stretch>
            <a:fillRect/>
          </a:stretch>
        </p:blipFill>
        <p:spPr>
          <a:xfrm>
            <a:off x="4773769" y="99222"/>
            <a:ext cx="7309226" cy="6553537"/>
          </a:xfrm>
          <a:prstGeom prst="rect">
            <a:avLst/>
          </a:prstGeom>
          <a:effectLst>
            <a:outerShdw blurRad="63500" sx="102000" sy="102000" algn="ctr" rotWithShape="0">
              <a:prstClr val="black">
                <a:alpha val="40000"/>
              </a:prstClr>
            </a:outerShdw>
          </a:effectLst>
        </p:spPr>
      </p:pic>
      <p:cxnSp>
        <p:nvCxnSpPr>
          <p:cNvPr id="6" name="Straight Arrow Connector 5"/>
          <p:cNvCxnSpPr/>
          <p:nvPr/>
        </p:nvCxnSpPr>
        <p:spPr>
          <a:xfrm flipH="1">
            <a:off x="4622448" y="2608539"/>
            <a:ext cx="462337" cy="0"/>
          </a:xfrm>
          <a:prstGeom prst="straightConnector1">
            <a:avLst/>
          </a:prstGeom>
          <a:ln w="381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7519182" y="2508891"/>
            <a:ext cx="1765391" cy="450873"/>
          </a:xfrm>
          <a:prstGeom prst="rect">
            <a:avLst/>
          </a:prstGeom>
        </p:spPr>
      </p:pic>
    </p:spTree>
    <p:extLst>
      <p:ext uri="{BB962C8B-B14F-4D97-AF65-F5344CB8AC3E}">
        <p14:creationId xmlns:p14="http://schemas.microsoft.com/office/powerpoint/2010/main" val="262748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125"/>
            <a:ext cx="10515600" cy="1325563"/>
          </a:xfrm>
        </p:spPr>
        <p:txBody>
          <a:bodyPr/>
          <a:lstStyle/>
          <a:p>
            <a:r>
              <a:rPr lang="en-GB" dirty="0"/>
              <a:t>Components of devices are shown</a:t>
            </a:r>
            <a:endParaRPr lang="en-US" dirty="0"/>
          </a:p>
        </p:txBody>
      </p:sp>
      <p:sp>
        <p:nvSpPr>
          <p:cNvPr id="3" name="Content Placeholder 2"/>
          <p:cNvSpPr>
            <a:spLocks noGrp="1"/>
          </p:cNvSpPr>
          <p:nvPr>
            <p:ph idx="1"/>
          </p:nvPr>
        </p:nvSpPr>
        <p:spPr/>
        <p:txBody>
          <a:bodyPr/>
          <a:lstStyle/>
          <a:p>
            <a:endParaRPr lang="en-US" dirty="0"/>
          </a:p>
        </p:txBody>
      </p:sp>
      <p:grpSp>
        <p:nvGrpSpPr>
          <p:cNvPr id="10" name="Group 9"/>
          <p:cNvGrpSpPr/>
          <p:nvPr/>
        </p:nvGrpSpPr>
        <p:grpSpPr>
          <a:xfrm>
            <a:off x="1197235" y="1401555"/>
            <a:ext cx="1911448" cy="5029458"/>
            <a:chOff x="1217356" y="1375051"/>
            <a:chExt cx="1911448" cy="5029458"/>
          </a:xfrm>
          <a:effectLst>
            <a:outerShdw blurRad="63500" sx="102000" sy="102000" algn="ctr" rotWithShape="0">
              <a:prstClr val="black">
                <a:alpha val="40000"/>
              </a:prstClr>
            </a:outerShdw>
          </a:effectLst>
        </p:grpSpPr>
        <p:pic>
          <p:nvPicPr>
            <p:cNvPr id="4" name="Picture 3"/>
            <p:cNvPicPr>
              <a:picLocks noChangeAspect="1"/>
            </p:cNvPicPr>
            <p:nvPr/>
          </p:nvPicPr>
          <p:blipFill>
            <a:blip r:embed="rId2"/>
            <a:stretch>
              <a:fillRect/>
            </a:stretch>
          </p:blipFill>
          <p:spPr>
            <a:xfrm>
              <a:off x="1217356" y="1375051"/>
              <a:ext cx="1905098" cy="3505380"/>
            </a:xfrm>
            <a:prstGeom prst="rect">
              <a:avLst/>
            </a:prstGeom>
            <a:effectLst/>
          </p:spPr>
        </p:pic>
        <p:pic>
          <p:nvPicPr>
            <p:cNvPr id="9" name="Picture 8"/>
            <p:cNvPicPr>
              <a:picLocks noChangeAspect="1"/>
            </p:cNvPicPr>
            <p:nvPr/>
          </p:nvPicPr>
          <p:blipFill>
            <a:blip r:embed="rId3"/>
            <a:stretch>
              <a:fillRect/>
            </a:stretch>
          </p:blipFill>
          <p:spPr>
            <a:xfrm>
              <a:off x="1217356" y="4880431"/>
              <a:ext cx="1911448" cy="1524078"/>
            </a:xfrm>
            <a:prstGeom prst="rect">
              <a:avLst/>
            </a:prstGeom>
          </p:spPr>
        </p:pic>
      </p:grpSp>
      <p:pic>
        <p:nvPicPr>
          <p:cNvPr id="11" name="Picture 10"/>
          <p:cNvPicPr>
            <a:picLocks noChangeAspect="1"/>
          </p:cNvPicPr>
          <p:nvPr/>
        </p:nvPicPr>
        <p:blipFill>
          <a:blip r:embed="rId4"/>
          <a:stretch>
            <a:fillRect/>
          </a:stretch>
        </p:blipFill>
        <p:spPr>
          <a:xfrm>
            <a:off x="3762052" y="1886083"/>
            <a:ext cx="1911448" cy="965250"/>
          </a:xfrm>
          <a:prstGeom prst="rect">
            <a:avLst/>
          </a:prstGeom>
          <a:effectLst>
            <a:outerShdw blurRad="63500" sx="102000" sy="102000" algn="ctr" rotWithShape="0">
              <a:prstClr val="black">
                <a:alpha val="40000"/>
              </a:prstClr>
            </a:outerShdw>
          </a:effectLst>
        </p:spPr>
      </p:pic>
      <p:grpSp>
        <p:nvGrpSpPr>
          <p:cNvPr id="14" name="Group 13"/>
          <p:cNvGrpSpPr/>
          <p:nvPr/>
        </p:nvGrpSpPr>
        <p:grpSpPr>
          <a:xfrm>
            <a:off x="6326869" y="1843410"/>
            <a:ext cx="1911448" cy="4325813"/>
            <a:chOff x="5140276" y="1866819"/>
            <a:chExt cx="1911448" cy="4325813"/>
          </a:xfrm>
          <a:effectLst>
            <a:outerShdw blurRad="63500" sx="102000" sy="102000" algn="ctr" rotWithShape="0">
              <a:prstClr val="black">
                <a:alpha val="40000"/>
              </a:prstClr>
            </a:outerShdw>
          </a:effectLst>
        </p:grpSpPr>
        <p:pic>
          <p:nvPicPr>
            <p:cNvPr id="12" name="Picture 11"/>
            <p:cNvPicPr>
              <a:picLocks noChangeAspect="1"/>
            </p:cNvPicPr>
            <p:nvPr/>
          </p:nvPicPr>
          <p:blipFill>
            <a:blip r:embed="rId5"/>
            <a:stretch>
              <a:fillRect/>
            </a:stretch>
          </p:blipFill>
          <p:spPr>
            <a:xfrm>
              <a:off x="5140276" y="1866819"/>
              <a:ext cx="1911448" cy="3124361"/>
            </a:xfrm>
            <a:prstGeom prst="rect">
              <a:avLst/>
            </a:prstGeom>
          </p:spPr>
        </p:pic>
        <p:pic>
          <p:nvPicPr>
            <p:cNvPr id="13" name="Picture 12"/>
            <p:cNvPicPr>
              <a:picLocks noChangeAspect="1"/>
            </p:cNvPicPr>
            <p:nvPr/>
          </p:nvPicPr>
          <p:blipFill>
            <a:blip r:embed="rId6"/>
            <a:stretch>
              <a:fillRect/>
            </a:stretch>
          </p:blipFill>
          <p:spPr>
            <a:xfrm>
              <a:off x="5140276" y="4998771"/>
              <a:ext cx="1911448" cy="1193861"/>
            </a:xfrm>
            <a:prstGeom prst="rect">
              <a:avLst/>
            </a:prstGeom>
          </p:spPr>
        </p:pic>
      </p:grpSp>
      <p:pic>
        <p:nvPicPr>
          <p:cNvPr id="15" name="Picture 14"/>
          <p:cNvPicPr>
            <a:picLocks noChangeAspect="1"/>
          </p:cNvPicPr>
          <p:nvPr/>
        </p:nvPicPr>
        <p:blipFill>
          <a:blip r:embed="rId7"/>
          <a:stretch>
            <a:fillRect/>
          </a:stretch>
        </p:blipFill>
        <p:spPr>
          <a:xfrm>
            <a:off x="8891686" y="1867467"/>
            <a:ext cx="1917799" cy="1784442"/>
          </a:xfrm>
          <a:prstGeom prst="rect">
            <a:avLst/>
          </a:prstGeom>
          <a:effectLst>
            <a:outerShdw blurRad="63500" sx="102000" sy="102000" algn="ctr" rotWithShape="0">
              <a:prstClr val="black">
                <a:alpha val="40000"/>
              </a:prstClr>
            </a:outerShdw>
          </a:effectLst>
        </p:spPr>
      </p:pic>
      <p:sp>
        <p:nvSpPr>
          <p:cNvPr id="16" name="Rounded Rectangular Callout 15"/>
          <p:cNvSpPr/>
          <p:nvPr/>
        </p:nvSpPr>
        <p:spPr>
          <a:xfrm>
            <a:off x="3511826" y="4001294"/>
            <a:ext cx="2332383" cy="1474832"/>
          </a:xfrm>
          <a:prstGeom prst="wedgeRoundRectCallout">
            <a:avLst>
              <a:gd name="adj1" fmla="val -76470"/>
              <a:gd name="adj2" fmla="val -28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Common fields </a:t>
            </a:r>
            <a:r>
              <a:rPr lang="en-GB" dirty="0" err="1"/>
              <a:t>in”grey</a:t>
            </a:r>
            <a:r>
              <a:rPr lang="en-GB" dirty="0"/>
              <a:t>”</a:t>
            </a:r>
          </a:p>
          <a:p>
            <a:pPr algn="ctr"/>
            <a:endParaRPr lang="en-GB" dirty="0"/>
          </a:p>
          <a:p>
            <a:pPr algn="ctr"/>
            <a:r>
              <a:rPr lang="en-GB" dirty="0"/>
              <a:t>OUI and Browser User-Agent</a:t>
            </a:r>
            <a:endParaRPr lang="en-US" dirty="0"/>
          </a:p>
        </p:txBody>
      </p:sp>
    </p:spTree>
    <p:extLst>
      <p:ext uri="{BB962C8B-B14F-4D97-AF65-F5344CB8AC3E}">
        <p14:creationId xmlns:p14="http://schemas.microsoft.com/office/powerpoint/2010/main" val="83646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9047"/>
            <a:ext cx="10515600" cy="981774"/>
          </a:xfrm>
        </p:spPr>
        <p:txBody>
          <a:bodyPr/>
          <a:lstStyle/>
          <a:p>
            <a:r>
              <a:rPr lang="en-GB" dirty="0"/>
              <a:t>Classify cluster: using generic categories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56617" y="1216843"/>
            <a:ext cx="7086964" cy="525807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7182935" y="3026519"/>
            <a:ext cx="3721291" cy="19495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049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639"/>
            <a:ext cx="10515600" cy="1016183"/>
          </a:xfrm>
        </p:spPr>
        <p:txBody>
          <a:bodyPr/>
          <a:lstStyle/>
          <a:p>
            <a:r>
              <a:rPr lang="en-GB" dirty="0"/>
              <a:t>Classify cluster: using rules - 1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070598" y="3416299"/>
            <a:ext cx="50803" cy="25401"/>
          </a:xfrm>
          <a:prstGeom prst="rect">
            <a:avLst/>
          </a:prstGeom>
        </p:spPr>
      </p:pic>
      <p:pic>
        <p:nvPicPr>
          <p:cNvPr id="5" name="Picture 4"/>
          <p:cNvPicPr>
            <a:picLocks noChangeAspect="1"/>
          </p:cNvPicPr>
          <p:nvPr/>
        </p:nvPicPr>
        <p:blipFill>
          <a:blip r:embed="rId3"/>
          <a:stretch>
            <a:fillRect/>
          </a:stretch>
        </p:blipFill>
        <p:spPr>
          <a:xfrm>
            <a:off x="307650" y="1148884"/>
            <a:ext cx="7112366" cy="5264421"/>
          </a:xfrm>
          <a:prstGeom prst="rect">
            <a:avLst/>
          </a:prstGeom>
        </p:spPr>
      </p:pic>
      <p:pic>
        <p:nvPicPr>
          <p:cNvPr id="7" name="Picture 6"/>
          <p:cNvPicPr>
            <a:picLocks noChangeAspect="1"/>
          </p:cNvPicPr>
          <p:nvPr/>
        </p:nvPicPr>
        <p:blipFill>
          <a:blip r:embed="rId4"/>
          <a:stretch>
            <a:fillRect/>
          </a:stretch>
        </p:blipFill>
        <p:spPr>
          <a:xfrm>
            <a:off x="2519379" y="1092234"/>
            <a:ext cx="4362674" cy="4242018"/>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stretch>
            <a:fillRect/>
          </a:stretch>
        </p:blipFill>
        <p:spPr>
          <a:xfrm>
            <a:off x="5358533" y="1589543"/>
            <a:ext cx="3759393" cy="3137061"/>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stretch>
            <a:fillRect/>
          </a:stretch>
        </p:blipFill>
        <p:spPr>
          <a:xfrm>
            <a:off x="8132081" y="1176382"/>
            <a:ext cx="3676839" cy="3988005"/>
          </a:xfrm>
          <a:prstGeom prst="rect">
            <a:avLst/>
          </a:prstGeom>
          <a:effectLst>
            <a:outerShdw blurRad="63500" sx="102000" sy="102000" algn="ctr" rotWithShape="0">
              <a:prstClr val="black">
                <a:alpha val="40000"/>
              </a:prstClr>
            </a:outerShdw>
          </a:effectLst>
        </p:spPr>
      </p:pic>
      <p:sp>
        <p:nvSpPr>
          <p:cNvPr id="11" name="Rounded Rectangular Callout 10"/>
          <p:cNvSpPr/>
          <p:nvPr/>
        </p:nvSpPr>
        <p:spPr>
          <a:xfrm>
            <a:off x="8856324" y="1785945"/>
            <a:ext cx="864884" cy="1057292"/>
          </a:xfrm>
          <a:prstGeom prst="wedgeRoundRectCallout">
            <a:avLst>
              <a:gd name="adj1" fmla="val 27928"/>
              <a:gd name="adj2" fmla="val -828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9539165" y="5334761"/>
            <a:ext cx="2210215" cy="974217"/>
          </a:xfrm>
          <a:prstGeom prst="wedgeRoundRectCallout">
            <a:avLst>
              <a:gd name="adj1" fmla="val 22394"/>
              <a:gd name="adj2" fmla="val -695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00"/>
                </a:solidFill>
                <a:latin typeface="Arial" panose="020B0604020202020204" pitchFamily="34" charset="0"/>
              </a:rPr>
              <a:t>TCP port 7680 = Pando Media Public Distribution</a:t>
            </a:r>
            <a:endParaRPr lang="en-US" dirty="0"/>
          </a:p>
        </p:txBody>
      </p:sp>
      <p:pic>
        <p:nvPicPr>
          <p:cNvPr id="13" name="Picture 12"/>
          <p:cNvPicPr>
            <a:picLocks noChangeAspect="1"/>
          </p:cNvPicPr>
          <p:nvPr/>
        </p:nvPicPr>
        <p:blipFill>
          <a:blip r:embed="rId7"/>
          <a:stretch>
            <a:fillRect/>
          </a:stretch>
        </p:blipFill>
        <p:spPr>
          <a:xfrm>
            <a:off x="8944848" y="1848548"/>
            <a:ext cx="698536" cy="914447"/>
          </a:xfrm>
          <a:prstGeom prst="rect">
            <a:avLst/>
          </a:prstGeom>
        </p:spPr>
      </p:pic>
    </p:spTree>
    <p:extLst>
      <p:ext uri="{BB962C8B-B14F-4D97-AF65-F5344CB8AC3E}">
        <p14:creationId xmlns:p14="http://schemas.microsoft.com/office/powerpoint/2010/main" val="14075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0692"/>
            <a:ext cx="10515600" cy="920130"/>
          </a:xfrm>
        </p:spPr>
        <p:txBody>
          <a:bodyPr/>
          <a:lstStyle/>
          <a:p>
            <a:r>
              <a:rPr lang="en-GB" dirty="0"/>
              <a:t>Classify cluster: using rules - 2</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631477" y="1287212"/>
            <a:ext cx="4362674" cy="48897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933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0692"/>
            <a:ext cx="10515600" cy="920130"/>
          </a:xfrm>
        </p:spPr>
        <p:txBody>
          <a:bodyPr/>
          <a:lstStyle/>
          <a:p>
            <a:r>
              <a:rPr lang="en-GB" dirty="0"/>
              <a:t>Look at User Classified Devices</a:t>
            </a:r>
            <a:endParaRPr lang="en-US" dirty="0"/>
          </a:p>
        </p:txBody>
      </p:sp>
      <p:sp>
        <p:nvSpPr>
          <p:cNvPr id="3" name="Content Placeholder 2"/>
          <p:cNvSpPr>
            <a:spLocks noGrp="1"/>
          </p:cNvSpPr>
          <p:nvPr>
            <p:ph idx="1"/>
          </p:nvPr>
        </p:nvSpPr>
        <p:spPr/>
        <p:txBody>
          <a:bodyPr/>
          <a:lstStyle/>
          <a:p>
            <a:endParaRPr lang="en-US"/>
          </a:p>
        </p:txBody>
      </p:sp>
      <p:sp>
        <p:nvSpPr>
          <p:cNvPr id="6" name="Rounded Rectangular Callout 5"/>
          <p:cNvSpPr/>
          <p:nvPr/>
        </p:nvSpPr>
        <p:spPr>
          <a:xfrm>
            <a:off x="741392" y="2125529"/>
            <a:ext cx="1778021" cy="1306037"/>
          </a:xfrm>
          <a:prstGeom prst="wedgeRoundRectCallout">
            <a:avLst>
              <a:gd name="adj1" fmla="val 71609"/>
              <a:gd name="adj2" fmla="val -134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Look at the User Classified Devices</a:t>
            </a:r>
            <a:endParaRPr lang="en-US" b="1" dirty="0"/>
          </a:p>
        </p:txBody>
      </p:sp>
      <p:grpSp>
        <p:nvGrpSpPr>
          <p:cNvPr id="7" name="Group 6"/>
          <p:cNvGrpSpPr/>
          <p:nvPr/>
        </p:nvGrpSpPr>
        <p:grpSpPr>
          <a:xfrm>
            <a:off x="2845044" y="1909775"/>
            <a:ext cx="7036162" cy="2997354"/>
            <a:chOff x="2845044" y="1909775"/>
            <a:chExt cx="7036162" cy="2997354"/>
          </a:xfrm>
        </p:grpSpPr>
        <p:pic>
          <p:nvPicPr>
            <p:cNvPr id="8" name="Picture 7"/>
            <p:cNvPicPr>
              <a:picLocks noChangeAspect="1"/>
            </p:cNvPicPr>
            <p:nvPr/>
          </p:nvPicPr>
          <p:blipFill>
            <a:blip r:embed="rId2"/>
            <a:stretch>
              <a:fillRect/>
            </a:stretch>
          </p:blipFill>
          <p:spPr>
            <a:xfrm>
              <a:off x="2845044" y="1909775"/>
              <a:ext cx="7036162" cy="2997354"/>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3"/>
            <a:stretch>
              <a:fillRect/>
            </a:stretch>
          </p:blipFill>
          <p:spPr>
            <a:xfrm>
              <a:off x="4446223" y="3704236"/>
              <a:ext cx="895396" cy="990651"/>
            </a:xfrm>
            <a:prstGeom prst="rect">
              <a:avLst/>
            </a:prstGeom>
          </p:spPr>
        </p:pic>
      </p:grpSp>
      <p:sp>
        <p:nvSpPr>
          <p:cNvPr id="10" name="Rounded Rectangular Callout 9"/>
          <p:cNvSpPr/>
          <p:nvPr/>
        </p:nvSpPr>
        <p:spPr>
          <a:xfrm>
            <a:off x="6246628" y="4151999"/>
            <a:ext cx="1931598" cy="974217"/>
          </a:xfrm>
          <a:prstGeom prst="wedgeRoundRectCallout">
            <a:avLst>
              <a:gd name="adj1" fmla="val -105789"/>
              <a:gd name="adj2" fmla="val -83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Devices with TCP 7860 open</a:t>
            </a:r>
            <a:endParaRPr lang="en-US" b="1" dirty="0"/>
          </a:p>
        </p:txBody>
      </p:sp>
    </p:spTree>
    <p:extLst>
      <p:ext uri="{BB962C8B-B14F-4D97-AF65-F5344CB8AC3E}">
        <p14:creationId xmlns:p14="http://schemas.microsoft.com/office/powerpoint/2010/main" val="310011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CD50C2F-7F0B-D84C-998E-B7CDFDDAB6FF}"/>
              </a:ext>
            </a:extLst>
          </p:cNvPr>
          <p:cNvSpPr txBox="1">
            <a:spLocks/>
          </p:cNvSpPr>
          <p:nvPr/>
        </p:nvSpPr>
        <p:spPr>
          <a:xfrm>
            <a:off x="-1" y="256910"/>
            <a:ext cx="12191999"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Active Profiling</a:t>
            </a:r>
            <a:endParaRPr lang="en-US" sz="3751" kern="0" dirty="0">
              <a:solidFill>
                <a:srgbClr val="F8981E"/>
              </a:solidFill>
            </a:endParaRPr>
          </a:p>
        </p:txBody>
      </p:sp>
      <p:sp>
        <p:nvSpPr>
          <p:cNvPr id="7" name="TextBox 6">
            <a:extLst>
              <a:ext uri="{FF2B5EF4-FFF2-40B4-BE49-F238E27FC236}">
                <a16:creationId xmlns:a16="http://schemas.microsoft.com/office/drawing/2014/main" id="{C926005E-7394-4DF9-9050-B7F563A3337A}"/>
              </a:ext>
            </a:extLst>
          </p:cNvPr>
          <p:cNvSpPr txBox="1"/>
          <p:nvPr/>
        </p:nvSpPr>
        <p:spPr>
          <a:xfrm>
            <a:off x="743697" y="1557313"/>
            <a:ext cx="5732660" cy="4493538"/>
          </a:xfrm>
          <a:prstGeom prst="rect">
            <a:avLst/>
          </a:prstGeom>
          <a:noFill/>
        </p:spPr>
        <p:txBody>
          <a:bodyPr wrap="none" rtlCol="0">
            <a:spAutoFit/>
          </a:bodyPr>
          <a:lstStyle/>
          <a:p>
            <a:pPr marL="285750" indent="-285750">
              <a:buFont typeface="Arial" panose="020B0604020202020204" pitchFamily="34" charset="0"/>
              <a:buChar char="•"/>
            </a:pPr>
            <a:r>
              <a:rPr lang="en-GB" sz="2400" dirty="0">
                <a:solidFill>
                  <a:schemeClr val="bg1"/>
                </a:solidFill>
              </a:rPr>
              <a:t>SNMP v1, v2c, v3</a:t>
            </a:r>
          </a:p>
          <a:p>
            <a:pPr marL="742950" lvl="1" indent="-285750">
              <a:buFont typeface="Arial" panose="020B0604020202020204" pitchFamily="34" charset="0"/>
              <a:buChar char="•"/>
            </a:pPr>
            <a:r>
              <a:rPr lang="en-US" sz="2000" dirty="0">
                <a:solidFill>
                  <a:schemeClr val="bg1"/>
                </a:solidFill>
              </a:rPr>
              <a:t>Description	</a:t>
            </a:r>
          </a:p>
          <a:p>
            <a:pPr marL="742950" lvl="1" indent="-285750">
              <a:buFont typeface="Arial" panose="020B0604020202020204" pitchFamily="34" charset="0"/>
              <a:buChar char="•"/>
            </a:pPr>
            <a:r>
              <a:rPr lang="en-US" sz="2000" dirty="0">
                <a:solidFill>
                  <a:schemeClr val="bg1"/>
                </a:solidFill>
              </a:rPr>
              <a:t>Hostname	</a:t>
            </a:r>
          </a:p>
          <a:p>
            <a:pPr marL="742950" lvl="1" indent="-285750">
              <a:buFont typeface="Arial" panose="020B0604020202020204" pitchFamily="34" charset="0"/>
              <a:buChar char="•"/>
            </a:pPr>
            <a:r>
              <a:rPr lang="en-US" sz="2000" dirty="0">
                <a:solidFill>
                  <a:schemeClr val="bg1"/>
                </a:solidFill>
              </a:rPr>
              <a:t>IP Forwarding	</a:t>
            </a:r>
          </a:p>
          <a:p>
            <a:pPr marL="742950" lvl="1" indent="-285750">
              <a:buFont typeface="Arial" panose="020B0604020202020204" pitchFamily="34" charset="0"/>
              <a:buChar char="•"/>
            </a:pPr>
            <a:r>
              <a:rPr lang="en-US" sz="2000" dirty="0">
                <a:solidFill>
                  <a:schemeClr val="bg1"/>
                </a:solidFill>
              </a:rPr>
              <a:t>IP addresses	</a:t>
            </a:r>
          </a:p>
          <a:p>
            <a:pPr marL="742950" lvl="1" indent="-285750">
              <a:buFont typeface="Arial" panose="020B0604020202020204" pitchFamily="34" charset="0"/>
              <a:buChar char="•"/>
            </a:pPr>
            <a:r>
              <a:rPr lang="en-US" sz="2000" dirty="0">
                <a:solidFill>
                  <a:schemeClr val="bg1"/>
                </a:solidFill>
              </a:rPr>
              <a:t>MAC address</a:t>
            </a:r>
          </a:p>
          <a:p>
            <a:pPr marL="742950" lvl="1" indent="-285750">
              <a:buFont typeface="Arial" panose="020B0604020202020204" pitchFamily="34" charset="0"/>
              <a:buChar char="•"/>
            </a:pPr>
            <a:r>
              <a:rPr lang="en-GB" sz="2000" dirty="0">
                <a:solidFill>
                  <a:schemeClr val="bg1"/>
                </a:solidFill>
              </a:rPr>
              <a:t>ARP table</a:t>
            </a:r>
          </a:p>
          <a:p>
            <a:pPr marL="742950" lvl="1" indent="-285750">
              <a:buFont typeface="Arial" panose="020B0604020202020204" pitchFamily="34" charset="0"/>
              <a:buChar char="•"/>
            </a:pPr>
            <a:r>
              <a:rPr lang="en-GB" sz="2000" dirty="0">
                <a:solidFill>
                  <a:schemeClr val="bg1"/>
                </a:solidFill>
              </a:rPr>
              <a:t>LLDP	Determines whether it is a router</a:t>
            </a:r>
          </a:p>
          <a:p>
            <a:pPr marL="742950" lvl="1" indent="-285750">
              <a:buFont typeface="Arial" panose="020B0604020202020204" pitchFamily="34" charset="0"/>
              <a:buChar char="•"/>
            </a:pPr>
            <a:r>
              <a:rPr lang="en-GB" sz="2000" dirty="0">
                <a:solidFill>
                  <a:schemeClr val="bg1"/>
                </a:solidFill>
              </a:rPr>
              <a:t>CDP</a:t>
            </a:r>
          </a:p>
          <a:p>
            <a:pPr marL="742950" lvl="1" indent="-285750">
              <a:buFont typeface="Arial" panose="020B0604020202020204" pitchFamily="34" charset="0"/>
              <a:buChar char="•"/>
            </a:pPr>
            <a:r>
              <a:rPr lang="en-GB" sz="2000" dirty="0">
                <a:solidFill>
                  <a:schemeClr val="bg1"/>
                </a:solidFill>
              </a:rPr>
              <a:t>VSA for Cisco and Aruba MIBs</a:t>
            </a:r>
          </a:p>
          <a:p>
            <a:pPr marL="285750" indent="-285750">
              <a:buFont typeface="Arial" panose="020B0604020202020204" pitchFamily="34" charset="0"/>
              <a:buChar char="•"/>
            </a:pPr>
            <a:r>
              <a:rPr lang="en-GB" sz="2400" dirty="0">
                <a:solidFill>
                  <a:schemeClr val="bg1"/>
                </a:solidFill>
              </a:rPr>
              <a:t>SSH: Limited dialogues</a:t>
            </a:r>
          </a:p>
          <a:p>
            <a:pPr marL="742950" lvl="1" indent="-285750">
              <a:buFont typeface="Arial" panose="020B0604020202020204" pitchFamily="34" charset="0"/>
              <a:buChar char="•"/>
            </a:pPr>
            <a:r>
              <a:rPr lang="en-GB" sz="2000" dirty="0">
                <a:solidFill>
                  <a:schemeClr val="bg1"/>
                </a:solidFill>
              </a:rPr>
              <a:t>ClearPass</a:t>
            </a:r>
          </a:p>
          <a:p>
            <a:pPr marL="742950" lvl="1" indent="-285750">
              <a:buFont typeface="Arial" panose="020B0604020202020204" pitchFamily="34" charset="0"/>
              <a:buChar char="•"/>
            </a:pPr>
            <a:r>
              <a:rPr lang="en-GB" sz="2000" dirty="0" err="1">
                <a:solidFill>
                  <a:schemeClr val="bg1"/>
                </a:solidFill>
              </a:rPr>
              <a:t>Redhat</a:t>
            </a:r>
            <a:r>
              <a:rPr lang="en-GB" sz="2000" dirty="0">
                <a:solidFill>
                  <a:schemeClr val="bg1"/>
                </a:solidFill>
              </a:rPr>
              <a:t> Linux</a:t>
            </a:r>
          </a:p>
          <a:p>
            <a:pPr marL="742950" lvl="1" indent="-285750">
              <a:buFont typeface="Arial" panose="020B0604020202020204" pitchFamily="34" charset="0"/>
              <a:buChar char="•"/>
            </a:pPr>
            <a:r>
              <a:rPr lang="en-GB" sz="2000" dirty="0">
                <a:solidFill>
                  <a:schemeClr val="bg1"/>
                </a:solidFill>
              </a:rPr>
              <a:t>Aruba AOS</a:t>
            </a:r>
          </a:p>
        </p:txBody>
      </p:sp>
      <p:sp>
        <p:nvSpPr>
          <p:cNvPr id="3" name="Rectangle 2"/>
          <p:cNvSpPr/>
          <p:nvPr/>
        </p:nvSpPr>
        <p:spPr>
          <a:xfrm>
            <a:off x="6837680" y="1557313"/>
            <a:ext cx="5059680" cy="4832092"/>
          </a:xfrm>
          <a:prstGeom prst="rect">
            <a:avLst/>
          </a:prstGeom>
        </p:spPr>
        <p:txBody>
          <a:bodyPr wrap="square">
            <a:spAutoFit/>
          </a:bodyPr>
          <a:lstStyle/>
          <a:p>
            <a:pPr marL="285750" indent="-285750">
              <a:buFont typeface="Arial" panose="020B0604020202020204" pitchFamily="34" charset="0"/>
              <a:buChar char="•"/>
            </a:pPr>
            <a:r>
              <a:rPr lang="en-GB" sz="2400" dirty="0">
                <a:solidFill>
                  <a:schemeClr val="bg1"/>
                </a:solidFill>
              </a:rPr>
              <a:t>WMI – Destination TCP port 135</a:t>
            </a:r>
          </a:p>
          <a:p>
            <a:pPr marL="742950" lvl="1" indent="-285750">
              <a:buFont typeface="Arial" panose="020B0604020202020204" pitchFamily="34" charset="0"/>
              <a:buChar char="•"/>
            </a:pPr>
            <a:r>
              <a:rPr lang="en-GB" sz="2000" dirty="0">
                <a:solidFill>
                  <a:schemeClr val="bg1"/>
                </a:solidFill>
              </a:rPr>
              <a:t>Hostname</a:t>
            </a:r>
          </a:p>
          <a:p>
            <a:pPr marL="742950" lvl="1" indent="-285750">
              <a:buFont typeface="Arial" panose="020B0604020202020204" pitchFamily="34" charset="0"/>
              <a:buChar char="•"/>
            </a:pPr>
            <a:r>
              <a:rPr lang="en-GB" sz="2000" dirty="0">
                <a:solidFill>
                  <a:schemeClr val="bg1"/>
                </a:solidFill>
              </a:rPr>
              <a:t>OS version</a:t>
            </a:r>
          </a:p>
          <a:p>
            <a:pPr marL="742950" lvl="1" indent="-285750">
              <a:buFont typeface="Arial" panose="020B0604020202020204" pitchFamily="34" charset="0"/>
              <a:buChar char="•"/>
            </a:pPr>
            <a:r>
              <a:rPr lang="en-GB" sz="2000" i="1" dirty="0">
                <a:solidFill>
                  <a:schemeClr val="bg1"/>
                </a:solidFill>
              </a:rPr>
              <a:t>Active services</a:t>
            </a:r>
          </a:p>
          <a:p>
            <a:pPr marL="742950" lvl="1" indent="-285750">
              <a:buFont typeface="Arial" panose="020B0604020202020204" pitchFamily="34" charset="0"/>
              <a:buChar char="•"/>
            </a:pPr>
            <a:r>
              <a:rPr lang="en-GB" sz="2000" i="1" dirty="0">
                <a:solidFill>
                  <a:schemeClr val="bg1"/>
                </a:solidFill>
              </a:rPr>
              <a:t>Inactive services</a:t>
            </a:r>
          </a:p>
          <a:p>
            <a:pPr marL="742950" lvl="1" indent="-285750">
              <a:buFont typeface="Arial" panose="020B0604020202020204" pitchFamily="34" charset="0"/>
              <a:buChar char="•"/>
            </a:pPr>
            <a:r>
              <a:rPr lang="en-GB" sz="2000" i="1" dirty="0">
                <a:solidFill>
                  <a:schemeClr val="bg1"/>
                </a:solidFill>
              </a:rPr>
              <a:t>Running processes</a:t>
            </a:r>
          </a:p>
          <a:p>
            <a:pPr marL="742950" lvl="1" indent="-285750">
              <a:buFont typeface="Arial" panose="020B0604020202020204" pitchFamily="34" charset="0"/>
              <a:buChar char="•"/>
            </a:pPr>
            <a:r>
              <a:rPr lang="en-GB" sz="2000" dirty="0">
                <a:solidFill>
                  <a:schemeClr val="bg1"/>
                </a:solidFill>
              </a:rPr>
              <a:t>Record details in Endpoint attribute</a:t>
            </a:r>
          </a:p>
          <a:p>
            <a:pPr marL="1200150" lvl="2" indent="-285750">
              <a:buFont typeface="Arial" panose="020B0604020202020204" pitchFamily="34" charset="0"/>
              <a:buChar char="•"/>
            </a:pPr>
            <a:r>
              <a:rPr lang="en-GB" dirty="0">
                <a:solidFill>
                  <a:schemeClr val="bg1"/>
                </a:solidFill>
                <a:latin typeface="Courier New" panose="02070309020205020404" pitchFamily="49" charset="0"/>
                <a:cs typeface="Courier New" panose="02070309020205020404" pitchFamily="49" charset="0"/>
              </a:rPr>
              <a:t>%{</a:t>
            </a:r>
            <a:r>
              <a:rPr lang="en-GB" dirty="0" err="1">
                <a:solidFill>
                  <a:schemeClr val="bg1"/>
                </a:solidFill>
                <a:latin typeface="Courier New" panose="02070309020205020404" pitchFamily="49" charset="0"/>
                <a:cs typeface="Courier New" panose="02070309020205020404" pitchFamily="49" charset="0"/>
              </a:rPr>
              <a:t>InstalledApplication:ApplicationName</a:t>
            </a:r>
            <a:r>
              <a:rPr lang="en-GB" dirty="0">
                <a:solidFill>
                  <a:schemeClr val="bg1"/>
                </a:solidFill>
                <a:latin typeface="Courier New" panose="02070309020205020404" pitchFamily="49" charset="0"/>
                <a:cs typeface="Courier New" panose="02070309020205020404" pitchFamily="49" charset="0"/>
              </a:rPr>
              <a:t>}</a:t>
            </a:r>
          </a:p>
          <a:p>
            <a:pPr marL="285750" indent="-285750">
              <a:buFont typeface="Arial" panose="020B0604020202020204" pitchFamily="34" charset="0"/>
              <a:buChar char="•"/>
            </a:pPr>
            <a:r>
              <a:rPr lang="en-GB" sz="2400" dirty="0">
                <a:solidFill>
                  <a:schemeClr val="bg1"/>
                </a:solidFill>
              </a:rPr>
              <a:t>NMAP</a:t>
            </a:r>
          </a:p>
          <a:p>
            <a:pPr marL="742950" lvl="1" indent="-285750">
              <a:buFont typeface="Arial" panose="020B0604020202020204" pitchFamily="34" charset="0"/>
              <a:buChar char="•"/>
            </a:pPr>
            <a:r>
              <a:rPr lang="en-GB" sz="2000" dirty="0">
                <a:solidFill>
                  <a:schemeClr val="bg1"/>
                </a:solidFill>
              </a:rPr>
              <a:t>Default Scan TCP 135/3389</a:t>
            </a:r>
          </a:p>
          <a:p>
            <a:pPr marL="742950" lvl="1" indent="-285750">
              <a:buFont typeface="Arial" panose="020B0604020202020204" pitchFamily="34" charset="0"/>
              <a:buChar char="•"/>
            </a:pPr>
            <a:r>
              <a:rPr lang="en-GB" sz="2000" dirty="0">
                <a:solidFill>
                  <a:schemeClr val="bg1"/>
                </a:solidFill>
              </a:rPr>
              <a:t>Probes most common 1000 ports</a:t>
            </a:r>
          </a:p>
          <a:p>
            <a:pPr marL="742950" lvl="1" indent="-285750">
              <a:buFont typeface="Arial" panose="020B0604020202020204" pitchFamily="34" charset="0"/>
              <a:buChar char="•"/>
            </a:pPr>
            <a:r>
              <a:rPr lang="en-GB" sz="2000" dirty="0">
                <a:solidFill>
                  <a:schemeClr val="bg1"/>
                </a:solidFill>
              </a:rPr>
              <a:t>Only probes is response to ping</a:t>
            </a:r>
          </a:p>
          <a:p>
            <a:pPr marL="742950" lvl="1" indent="-285750">
              <a:buFont typeface="Arial" panose="020B0604020202020204" pitchFamily="34" charset="0"/>
              <a:buChar char="•"/>
            </a:pPr>
            <a:r>
              <a:rPr lang="en-GB" sz="2000" dirty="0">
                <a:solidFill>
                  <a:schemeClr val="bg1"/>
                </a:solidFill>
              </a:rPr>
              <a:t>Can be very slow!</a:t>
            </a:r>
          </a:p>
          <a:p>
            <a:pPr marL="285750" indent="-285750">
              <a:buFont typeface="Arial" panose="020B0604020202020204" pitchFamily="34" charset="0"/>
              <a:buChar char="•"/>
            </a:pPr>
            <a:r>
              <a:rPr lang="en-GB" sz="2400" dirty="0">
                <a:solidFill>
                  <a:schemeClr val="bg1"/>
                </a:solidFill>
              </a:rPr>
              <a:t>OnGuard</a:t>
            </a:r>
            <a:endParaRPr lang="en-GB" sz="2000" dirty="0">
              <a:solidFill>
                <a:schemeClr val="bg1"/>
              </a:solidFill>
            </a:endParaRPr>
          </a:p>
        </p:txBody>
      </p:sp>
      <p:sp>
        <p:nvSpPr>
          <p:cNvPr id="4" name="Rounded Rectangular Callout 3"/>
          <p:cNvSpPr/>
          <p:nvPr/>
        </p:nvSpPr>
        <p:spPr bwMode="auto">
          <a:xfrm>
            <a:off x="10004552" y="2688336"/>
            <a:ext cx="1664208" cy="740664"/>
          </a:xfrm>
          <a:prstGeom prst="wedgeRoundRectCallout">
            <a:avLst>
              <a:gd name="adj1" fmla="val -65887"/>
              <a:gd name="adj2" fmla="val -167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Only</a:t>
            </a:r>
            <a:r>
              <a:rPr kumimoji="0" lang="en-GB" b="0" i="0" u="none" strike="noStrike" cap="none" normalizeH="0" dirty="0">
                <a:ln>
                  <a:noFill/>
                </a:ln>
                <a:solidFill>
                  <a:schemeClr val="tx1"/>
                </a:solidFill>
                <a:effectLst/>
                <a:latin typeface="Arial" charset="0"/>
                <a:ea typeface="ＭＳ Ｐゴシック" pitchFamily="34" charset="-128"/>
              </a:rPr>
              <a:t> probes on initial scan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76811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CPDI/ClearPass Integration</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BB9A0CBB-3C91-4FF5-842A-CF378A0E120C}" type="slidenum">
              <a:rPr lang="en-US" smtClean="0"/>
              <a:t>50</a:t>
            </a:fld>
            <a:endParaRPr lang="en-US"/>
          </a:p>
        </p:txBody>
      </p:sp>
    </p:spTree>
    <p:extLst>
      <p:ext uri="{BB962C8B-B14F-4D97-AF65-F5344CB8AC3E}">
        <p14:creationId xmlns:p14="http://schemas.microsoft.com/office/powerpoint/2010/main" val="4014022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0692"/>
            <a:ext cx="10515600" cy="920130"/>
          </a:xfrm>
        </p:spPr>
        <p:txBody>
          <a:bodyPr/>
          <a:lstStyle/>
          <a:p>
            <a:r>
              <a:rPr lang="en-GB" dirty="0"/>
              <a:t>ClearPass &amp; CPDI Integration</a:t>
            </a:r>
            <a:endParaRPr lang="en-US" dirty="0"/>
          </a:p>
        </p:txBody>
      </p:sp>
      <p:sp>
        <p:nvSpPr>
          <p:cNvPr id="3" name="Content Placeholder 2"/>
          <p:cNvSpPr>
            <a:spLocks noGrp="1"/>
          </p:cNvSpPr>
          <p:nvPr>
            <p:ph idx="1"/>
          </p:nvPr>
        </p:nvSpPr>
        <p:spPr/>
        <p:txBody>
          <a:bodyPr/>
          <a:lstStyle/>
          <a:p>
            <a:endParaRPr lang="en-US"/>
          </a:p>
        </p:txBody>
      </p:sp>
      <p:pic>
        <p:nvPicPr>
          <p:cNvPr id="11" name="Picture 10"/>
          <p:cNvPicPr>
            <a:picLocks noChangeAspect="1"/>
          </p:cNvPicPr>
          <p:nvPr/>
        </p:nvPicPr>
        <p:blipFill>
          <a:blip r:embed="rId2"/>
          <a:stretch>
            <a:fillRect/>
          </a:stretch>
        </p:blipFill>
        <p:spPr>
          <a:xfrm>
            <a:off x="2511241" y="1847768"/>
            <a:ext cx="7169518" cy="3162463"/>
          </a:xfrm>
          <a:prstGeom prst="rect">
            <a:avLst/>
          </a:prstGeom>
        </p:spPr>
      </p:pic>
      <p:sp>
        <p:nvSpPr>
          <p:cNvPr id="12" name="Rounded Rectangular Callout 11"/>
          <p:cNvSpPr/>
          <p:nvPr/>
        </p:nvSpPr>
        <p:spPr>
          <a:xfrm>
            <a:off x="8502906" y="2323633"/>
            <a:ext cx="2551174" cy="1476207"/>
          </a:xfrm>
          <a:prstGeom prst="wedgeRoundRectCallout">
            <a:avLst>
              <a:gd name="adj1" fmla="val -92699"/>
              <a:gd name="adj2" fmla="val -165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WARNING</a:t>
            </a:r>
          </a:p>
          <a:p>
            <a:pPr algn="ctr"/>
            <a:r>
              <a:rPr lang="en-GB" b="1" dirty="0"/>
              <a:t>Enabling this disables ClearPass’ native scanning</a:t>
            </a:r>
            <a:endParaRPr lang="en-US" b="1" dirty="0"/>
          </a:p>
        </p:txBody>
      </p:sp>
    </p:spTree>
    <p:extLst>
      <p:ext uri="{BB962C8B-B14F-4D97-AF65-F5344CB8AC3E}">
        <p14:creationId xmlns:p14="http://schemas.microsoft.com/office/powerpoint/2010/main" val="233001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0692"/>
            <a:ext cx="10515600" cy="920130"/>
          </a:xfrm>
        </p:spPr>
        <p:txBody>
          <a:bodyPr/>
          <a:lstStyle/>
          <a:p>
            <a:r>
              <a:rPr lang="en-GB" dirty="0"/>
              <a:t>ClearPass &amp; CPDI Integration</a:t>
            </a:r>
            <a:br>
              <a:rPr lang="en-GB" dirty="0"/>
            </a:br>
            <a:r>
              <a:rPr lang="en-GB" dirty="0"/>
              <a:t>Better CDPI Visibility</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p:nvPr/>
        </p:nvPicPr>
        <p:blipFill>
          <a:blip r:embed="rId2"/>
          <a:stretch>
            <a:fillRect/>
          </a:stretch>
        </p:blipFill>
        <p:spPr>
          <a:xfrm>
            <a:off x="2451625" y="1773274"/>
            <a:ext cx="6807877" cy="39071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66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932"/>
            <a:ext cx="10515600" cy="920130"/>
          </a:xfrm>
        </p:spPr>
        <p:txBody>
          <a:bodyPr/>
          <a:lstStyle/>
          <a:p>
            <a:r>
              <a:rPr lang="en-GB" dirty="0"/>
              <a:t>ClearPass &amp; CPDI Integration</a:t>
            </a:r>
            <a:br>
              <a:rPr lang="en-GB" dirty="0"/>
            </a:br>
            <a:r>
              <a:rPr lang="en-GB" dirty="0"/>
              <a:t>Better Visibility in ClearPass</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838200" y="1181057"/>
            <a:ext cx="5988258" cy="2316886"/>
          </a:xfrm>
          <a:prstGeom prst="rect">
            <a:avLst/>
          </a:prstGeom>
        </p:spPr>
      </p:pic>
      <p:pic>
        <p:nvPicPr>
          <p:cNvPr id="7" name="Picture 6"/>
          <p:cNvPicPr>
            <a:picLocks noChangeAspect="1"/>
          </p:cNvPicPr>
          <p:nvPr/>
        </p:nvPicPr>
        <p:blipFill>
          <a:blip r:embed="rId3"/>
          <a:stretch>
            <a:fillRect/>
          </a:stretch>
        </p:blipFill>
        <p:spPr>
          <a:xfrm>
            <a:off x="5944289" y="3715657"/>
            <a:ext cx="5685282" cy="2691153"/>
          </a:xfrm>
          <a:prstGeom prst="rect">
            <a:avLst/>
          </a:prstGeom>
        </p:spPr>
      </p:pic>
      <p:sp>
        <p:nvSpPr>
          <p:cNvPr id="8" name="Rounded Rectangular Callout 7"/>
          <p:cNvSpPr/>
          <p:nvPr/>
        </p:nvSpPr>
        <p:spPr>
          <a:xfrm>
            <a:off x="2345946" y="3979166"/>
            <a:ext cx="1931598" cy="974217"/>
          </a:xfrm>
          <a:prstGeom prst="wedgeRoundRectCallout">
            <a:avLst>
              <a:gd name="adj1" fmla="val 137669"/>
              <a:gd name="adj2" fmla="val -54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Attributes from CDI</a:t>
            </a:r>
            <a:endParaRPr lang="en-US" b="1" dirty="0"/>
          </a:p>
        </p:txBody>
      </p:sp>
      <p:sp>
        <p:nvSpPr>
          <p:cNvPr id="9" name="Rounded Rectangle 8"/>
          <p:cNvSpPr/>
          <p:nvPr/>
        </p:nvSpPr>
        <p:spPr bwMode="auto">
          <a:xfrm>
            <a:off x="5944289" y="4122056"/>
            <a:ext cx="5685282" cy="1045029"/>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0" name="Rounded Rectangular Callout 9"/>
          <p:cNvSpPr/>
          <p:nvPr/>
        </p:nvSpPr>
        <p:spPr>
          <a:xfrm>
            <a:off x="2345946" y="5432593"/>
            <a:ext cx="1931598" cy="974217"/>
          </a:xfrm>
          <a:prstGeom prst="wedgeRoundRectCallout">
            <a:avLst>
              <a:gd name="adj1" fmla="val 14437"/>
              <a:gd name="adj2" fmla="val -1171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Policy can be built on these</a:t>
            </a:r>
            <a:endParaRPr lang="en-US" b="1" dirty="0"/>
          </a:p>
        </p:txBody>
      </p:sp>
    </p:spTree>
    <p:extLst>
      <p:ext uri="{BB962C8B-B14F-4D97-AF65-F5344CB8AC3E}">
        <p14:creationId xmlns:p14="http://schemas.microsoft.com/office/powerpoint/2010/main" val="36899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598906"/>
            <a:ext cx="8228011" cy="1936016"/>
          </a:xfrm>
        </p:spPr>
        <p:txBody>
          <a:bodyPr/>
          <a:lstStyle/>
          <a:p>
            <a:r>
              <a:rPr lang="en-IE" dirty="0"/>
              <a:t>Review Operation</a:t>
            </a:r>
            <a:endParaRPr lang="en-US" dirty="0"/>
          </a:p>
        </p:txBody>
      </p:sp>
      <p:sp>
        <p:nvSpPr>
          <p:cNvPr id="3" name="Text Placeholder 2"/>
          <p:cNvSpPr>
            <a:spLocks noGrp="1"/>
          </p:cNvSpPr>
          <p:nvPr>
            <p:ph type="body" idx="1"/>
          </p:nvPr>
        </p:nvSpPr>
        <p:spPr/>
        <p:txBody>
          <a:bodyPr/>
          <a:lstStyle/>
          <a:p>
            <a:r>
              <a:rPr lang="en-GB" sz="2800" dirty="0">
                <a:solidFill>
                  <a:schemeClr val="bg1"/>
                </a:solidFill>
              </a:rPr>
              <a:t>Example 802.1X Wireless </a:t>
            </a:r>
          </a:p>
          <a:p>
            <a:r>
              <a:rPr lang="en-GB" sz="2800" dirty="0">
                <a:solidFill>
                  <a:schemeClr val="bg1"/>
                </a:solidFill>
              </a:rPr>
              <a:t>with Windows PC doing machine and user </a:t>
            </a:r>
          </a:p>
          <a:p>
            <a:r>
              <a:rPr lang="en-GB" sz="2800" dirty="0">
                <a:solidFill>
                  <a:schemeClr val="bg1"/>
                </a:solidFill>
              </a:rPr>
              <a:t>and TLS certificates </a:t>
            </a:r>
            <a:endParaRPr lang="en-US" sz="28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7213" y="106018"/>
            <a:ext cx="4387323" cy="6858000"/>
          </a:xfrm>
          <a:prstGeom prst="rect">
            <a:avLst/>
          </a:prstGeom>
        </p:spPr>
      </p:pic>
    </p:spTree>
    <p:extLst>
      <p:ext uri="{BB962C8B-B14F-4D97-AF65-F5344CB8AC3E}">
        <p14:creationId xmlns:p14="http://schemas.microsoft.com/office/powerpoint/2010/main" val="346960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8716" y="841738"/>
            <a:ext cx="9157171" cy="5727994"/>
          </a:xfrm>
          <a:prstGeom prst="rect">
            <a:avLst/>
          </a:prstGeom>
        </p:spPr>
      </p:pic>
      <p:sp>
        <p:nvSpPr>
          <p:cNvPr id="2" name="Title 1"/>
          <p:cNvSpPr>
            <a:spLocks noGrp="1"/>
          </p:cNvSpPr>
          <p:nvPr>
            <p:ph type="title"/>
          </p:nvPr>
        </p:nvSpPr>
        <p:spPr>
          <a:xfrm>
            <a:off x="0" y="17807"/>
            <a:ext cx="0" cy="0"/>
          </a:xfrm>
        </p:spPr>
        <p:txBody>
          <a:bodyPr/>
          <a:lstStyle/>
          <a:p>
            <a:r>
              <a:rPr lang="en-GB" dirty="0"/>
              <a:t>Services</a:t>
            </a:r>
            <a:endParaRPr lang="en-US" dirty="0"/>
          </a:p>
        </p:txBody>
      </p:sp>
      <p:sp>
        <p:nvSpPr>
          <p:cNvPr id="3" name="Content Placeholder 2"/>
          <p:cNvSpPr>
            <a:spLocks noGrp="1"/>
          </p:cNvSpPr>
          <p:nvPr>
            <p:ph idx="1"/>
          </p:nvPr>
        </p:nvSpPr>
        <p:spPr>
          <a:xfrm>
            <a:off x="0" y="17807"/>
            <a:ext cx="0" cy="0"/>
          </a:xfrm>
        </p:spPr>
        <p:txBody>
          <a:bodyPr/>
          <a:lstStyle/>
          <a:p>
            <a:endParaRPr lang="en-US" dirty="0"/>
          </a:p>
        </p:txBody>
      </p:sp>
      <p:sp>
        <p:nvSpPr>
          <p:cNvPr id="19" name="Rounded Rectangular Callout 18"/>
          <p:cNvSpPr/>
          <p:nvPr/>
        </p:nvSpPr>
        <p:spPr bwMode="auto">
          <a:xfrm>
            <a:off x="8292302" y="72568"/>
            <a:ext cx="3310820" cy="1884948"/>
          </a:xfrm>
          <a:prstGeom prst="wedgeRoundRectCallout">
            <a:avLst>
              <a:gd name="adj1" fmla="val -24359"/>
              <a:gd name="adj2" fmla="val 4868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NOTE</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The service is matched on the first packet received.</a:t>
            </a:r>
          </a:p>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TLS</a:t>
            </a:r>
            <a:r>
              <a:rPr lang="en-GB" dirty="0">
                <a:latin typeface="Arial" charset="0"/>
                <a:ea typeface="ＭＳ Ｐゴシック" pitchFamily="34" charset="-128"/>
              </a:rPr>
              <a:t> v PEAP/MSCHAP/</a:t>
            </a:r>
            <a:r>
              <a:rPr lang="en-GB" dirty="0" err="1">
                <a:latin typeface="Arial" charset="0"/>
                <a:ea typeface="ＭＳ Ｐゴシック" pitchFamily="34" charset="-128"/>
              </a:rPr>
              <a:t>etc</a:t>
            </a:r>
            <a:r>
              <a:rPr lang="en-GB" dirty="0">
                <a:latin typeface="Arial" charset="0"/>
                <a:ea typeface="ＭＳ Ｐゴシック" pitchFamily="34" charset="-128"/>
              </a:rPr>
              <a:t> are negotiated later is RADIUS exchange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0" name="Rounded Rectangular Callout 19"/>
          <p:cNvSpPr/>
          <p:nvPr/>
        </p:nvSpPr>
        <p:spPr bwMode="auto">
          <a:xfrm>
            <a:off x="10171726" y="2592031"/>
            <a:ext cx="1192958" cy="728684"/>
          </a:xfrm>
          <a:prstGeom prst="wedgeRoundRectCallout">
            <a:avLst>
              <a:gd name="adj1" fmla="val -144309"/>
              <a:gd name="adj2" fmla="val -237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Service Disabled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1" name="Rounded Rectangular Callout 20"/>
          <p:cNvSpPr/>
          <p:nvPr/>
        </p:nvSpPr>
        <p:spPr bwMode="auto">
          <a:xfrm>
            <a:off x="10171726" y="3493159"/>
            <a:ext cx="1825476" cy="1326347"/>
          </a:xfrm>
          <a:prstGeom prst="wedgeRoundRectCallout">
            <a:avLst>
              <a:gd name="adj1" fmla="val -110908"/>
              <a:gd name="adj2" fmla="val -2464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Service in Monitor mode: Only sends Accept/Reject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403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07"/>
            <a:ext cx="0" cy="0"/>
          </a:xfrm>
        </p:spPr>
        <p:txBody>
          <a:bodyPr/>
          <a:lstStyle/>
          <a:p>
            <a:r>
              <a:rPr lang="en-GB" dirty="0"/>
              <a:t>Example Service</a:t>
            </a:r>
            <a:endParaRPr lang="en-US" dirty="0"/>
          </a:p>
        </p:txBody>
      </p:sp>
      <p:sp>
        <p:nvSpPr>
          <p:cNvPr id="3" name="Content Placeholder 2"/>
          <p:cNvSpPr>
            <a:spLocks noGrp="1"/>
          </p:cNvSpPr>
          <p:nvPr>
            <p:ph idx="1"/>
          </p:nvPr>
        </p:nvSpPr>
        <p:spPr>
          <a:xfrm>
            <a:off x="0" y="17807"/>
            <a:ext cx="0" cy="0"/>
          </a:xfrm>
        </p:spPr>
        <p:txBody>
          <a:bodyPr/>
          <a:lstStyle/>
          <a:p>
            <a:endParaRPr lang="en-US" dirty="0"/>
          </a:p>
        </p:txBody>
      </p:sp>
      <p:grpSp>
        <p:nvGrpSpPr>
          <p:cNvPr id="11" name="Group 10"/>
          <p:cNvGrpSpPr/>
          <p:nvPr/>
        </p:nvGrpSpPr>
        <p:grpSpPr>
          <a:xfrm>
            <a:off x="1003584" y="751202"/>
            <a:ext cx="8452284" cy="5698208"/>
            <a:chOff x="1869858" y="819016"/>
            <a:chExt cx="8452284" cy="5698208"/>
          </a:xfrm>
        </p:grpSpPr>
        <p:pic>
          <p:nvPicPr>
            <p:cNvPr id="12" name="Picture 11"/>
            <p:cNvPicPr>
              <a:picLocks noChangeAspect="1"/>
            </p:cNvPicPr>
            <p:nvPr/>
          </p:nvPicPr>
          <p:blipFill>
            <a:blip r:embed="rId2"/>
            <a:stretch>
              <a:fillRect/>
            </a:stretch>
          </p:blipFill>
          <p:spPr>
            <a:xfrm>
              <a:off x="1869858" y="819016"/>
              <a:ext cx="8452284" cy="5219968"/>
            </a:xfrm>
            <a:prstGeom prst="rect">
              <a:avLst/>
            </a:prstGeom>
          </p:spPr>
        </p:pic>
        <p:pic>
          <p:nvPicPr>
            <p:cNvPr id="13" name="Picture 12"/>
            <p:cNvPicPr>
              <a:picLocks noChangeAspect="1"/>
            </p:cNvPicPr>
            <p:nvPr/>
          </p:nvPicPr>
          <p:blipFill>
            <a:blip r:embed="rId3"/>
            <a:stretch>
              <a:fillRect/>
            </a:stretch>
          </p:blipFill>
          <p:spPr>
            <a:xfrm>
              <a:off x="1869858" y="6040950"/>
              <a:ext cx="8452284" cy="476274"/>
            </a:xfrm>
            <a:prstGeom prst="rect">
              <a:avLst/>
            </a:prstGeom>
          </p:spPr>
        </p:pic>
      </p:grpSp>
      <p:sp>
        <p:nvSpPr>
          <p:cNvPr id="17" name="Rounded Rectangular Callout 16"/>
          <p:cNvSpPr/>
          <p:nvPr/>
        </p:nvSpPr>
        <p:spPr bwMode="auto">
          <a:xfrm>
            <a:off x="3980317" y="3595411"/>
            <a:ext cx="2498818" cy="1279098"/>
          </a:xfrm>
          <a:prstGeom prst="wedgeRoundRectCallout">
            <a:avLst>
              <a:gd name="adj1" fmla="val -100572"/>
              <a:gd name="adj2" fmla="val -115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A matched authentication source will automatically be authorization source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8" name="Rounded Rectangular Callout 17"/>
          <p:cNvSpPr/>
          <p:nvPr/>
        </p:nvSpPr>
        <p:spPr bwMode="auto">
          <a:xfrm>
            <a:off x="6786538" y="4366578"/>
            <a:ext cx="2879975" cy="1848594"/>
          </a:xfrm>
          <a:prstGeom prst="wedgeRoundRectCallout">
            <a:avLst>
              <a:gd name="adj1" fmla="val -65084"/>
              <a:gd name="adj2" fmla="val -3166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The others will not!</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Because of this you may have to explicitly add them as authorization source</a:t>
            </a:r>
          </a:p>
        </p:txBody>
      </p:sp>
      <p:sp>
        <p:nvSpPr>
          <p:cNvPr id="19" name="Rounded Rectangular Callout 18"/>
          <p:cNvSpPr/>
          <p:nvPr/>
        </p:nvSpPr>
        <p:spPr bwMode="auto">
          <a:xfrm>
            <a:off x="7116645" y="405636"/>
            <a:ext cx="3310820" cy="1884948"/>
          </a:xfrm>
          <a:prstGeom prst="wedgeRoundRectCallout">
            <a:avLst>
              <a:gd name="adj1" fmla="val -24359"/>
              <a:gd name="adj2" fmla="val 4868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NOTE</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The service is matched on the first packet received</a:t>
            </a:r>
          </a:p>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TLS</a:t>
            </a:r>
            <a:r>
              <a:rPr lang="en-GB" dirty="0">
                <a:latin typeface="Arial" charset="0"/>
                <a:ea typeface="ＭＳ Ｐゴシック" pitchFamily="34" charset="-128"/>
              </a:rPr>
              <a:t> v PEAP/MSCHAP/</a:t>
            </a:r>
            <a:r>
              <a:rPr lang="en-GB" dirty="0" err="1">
                <a:latin typeface="Arial" charset="0"/>
                <a:ea typeface="ＭＳ Ｐゴシック" pitchFamily="34" charset="-128"/>
              </a:rPr>
              <a:t>etc</a:t>
            </a:r>
            <a:r>
              <a:rPr lang="en-GB" dirty="0">
                <a:latin typeface="Arial" charset="0"/>
                <a:ea typeface="ＭＳ Ｐゴシック" pitchFamily="34" charset="-128"/>
              </a:rPr>
              <a:t> are negotiated later is RADIUS exchange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0" name="Rounded Rectangular Callout 19"/>
          <p:cNvSpPr/>
          <p:nvPr/>
        </p:nvSpPr>
        <p:spPr bwMode="auto">
          <a:xfrm>
            <a:off x="8870962" y="3121421"/>
            <a:ext cx="2589975" cy="1072374"/>
          </a:xfrm>
          <a:prstGeom prst="wedgeRoundRectCallout">
            <a:avLst>
              <a:gd name="adj1" fmla="val -73999"/>
              <a:gd name="adj2" fmla="val -256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Using groups is an effective mechanism to get granular policies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8878984" y="2350996"/>
            <a:ext cx="3063219" cy="694712"/>
          </a:xfrm>
          <a:prstGeom prst="wedgeRoundRectCallout">
            <a:avLst>
              <a:gd name="adj1" fmla="val -79450"/>
              <a:gd name="adj2" fmla="val 774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Connection SSID supports all manufacturers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93753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07"/>
            <a:ext cx="0" cy="0"/>
          </a:xfrm>
        </p:spPr>
        <p:txBody>
          <a:bodyPr/>
          <a:lstStyle/>
          <a:p>
            <a:r>
              <a:rPr lang="en-GB" dirty="0"/>
              <a:t>TLS </a:t>
            </a:r>
            <a:r>
              <a:rPr lang="en-GB" dirty="0" err="1"/>
              <a:t>Authentiation</a:t>
            </a:r>
            <a:endParaRPr lang="en-US" dirty="0"/>
          </a:p>
        </p:txBody>
      </p:sp>
      <p:sp>
        <p:nvSpPr>
          <p:cNvPr id="3" name="Content Placeholder 2"/>
          <p:cNvSpPr>
            <a:spLocks noGrp="1"/>
          </p:cNvSpPr>
          <p:nvPr>
            <p:ph idx="1"/>
          </p:nvPr>
        </p:nvSpPr>
        <p:spPr>
          <a:xfrm>
            <a:off x="0" y="17807"/>
            <a:ext cx="0" cy="0"/>
          </a:xfrm>
        </p:spPr>
        <p:txBody>
          <a:bodyPr/>
          <a:lstStyle/>
          <a:p>
            <a:endParaRPr lang="en-US" dirty="0"/>
          </a:p>
        </p:txBody>
      </p:sp>
      <p:sp>
        <p:nvSpPr>
          <p:cNvPr id="17" name="Rounded Rectangular Callout 16"/>
          <p:cNvSpPr/>
          <p:nvPr/>
        </p:nvSpPr>
        <p:spPr bwMode="auto">
          <a:xfrm>
            <a:off x="3980317" y="3595411"/>
            <a:ext cx="2498818" cy="1279098"/>
          </a:xfrm>
          <a:prstGeom prst="wedgeRoundRectCallout">
            <a:avLst>
              <a:gd name="adj1" fmla="val -100572"/>
              <a:gd name="adj2" fmla="val -115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A matched authentication source will automatically be authorization source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8" name="Rounded Rectangular Callout 17"/>
          <p:cNvSpPr/>
          <p:nvPr/>
        </p:nvSpPr>
        <p:spPr bwMode="auto">
          <a:xfrm>
            <a:off x="6786538" y="4366578"/>
            <a:ext cx="2879975" cy="1848594"/>
          </a:xfrm>
          <a:prstGeom prst="wedgeRoundRectCallout">
            <a:avLst>
              <a:gd name="adj1" fmla="val -65084"/>
              <a:gd name="adj2" fmla="val -3166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The others will not!</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Because of this you may have to explicitly add them as authorization source</a:t>
            </a:r>
          </a:p>
        </p:txBody>
      </p:sp>
      <p:sp>
        <p:nvSpPr>
          <p:cNvPr id="20" name="Rounded Rectangular Callout 19"/>
          <p:cNvSpPr/>
          <p:nvPr/>
        </p:nvSpPr>
        <p:spPr bwMode="auto">
          <a:xfrm>
            <a:off x="8870962" y="3121421"/>
            <a:ext cx="2589975" cy="1072374"/>
          </a:xfrm>
          <a:prstGeom prst="wedgeRoundRectCallout">
            <a:avLst>
              <a:gd name="adj1" fmla="val -73999"/>
              <a:gd name="adj2" fmla="val -256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Using groups is an effective mechanism to get granular policies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8878984" y="2350996"/>
            <a:ext cx="3063219" cy="694712"/>
          </a:xfrm>
          <a:prstGeom prst="wedgeRoundRectCallout">
            <a:avLst>
              <a:gd name="adj1" fmla="val -79450"/>
              <a:gd name="adj2" fmla="val 7748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Connection SSID supports all manufacturers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4" name="Picture 3"/>
          <p:cNvPicPr>
            <a:picLocks noChangeAspect="1"/>
          </p:cNvPicPr>
          <p:nvPr/>
        </p:nvPicPr>
        <p:blipFill>
          <a:blip r:embed="rId2"/>
          <a:stretch>
            <a:fillRect/>
          </a:stretch>
        </p:blipFill>
        <p:spPr>
          <a:xfrm>
            <a:off x="101292" y="676133"/>
            <a:ext cx="11989416" cy="5505733"/>
          </a:xfrm>
          <a:prstGeom prst="rect">
            <a:avLst/>
          </a:prstGeom>
        </p:spPr>
      </p:pic>
      <p:pic>
        <p:nvPicPr>
          <p:cNvPr id="5" name="Picture 4"/>
          <p:cNvPicPr>
            <a:picLocks noChangeAspect="1"/>
          </p:cNvPicPr>
          <p:nvPr/>
        </p:nvPicPr>
        <p:blipFill>
          <a:blip r:embed="rId3"/>
          <a:stretch>
            <a:fillRect/>
          </a:stretch>
        </p:blipFill>
        <p:spPr>
          <a:xfrm>
            <a:off x="5229726" y="1686873"/>
            <a:ext cx="4534133" cy="3149762"/>
          </a:xfrm>
          <a:prstGeom prst="rect">
            <a:avLst/>
          </a:prstGeom>
          <a:effectLst>
            <a:outerShdw blurRad="63500" sx="102000" sy="102000" algn="ctr" rotWithShape="0">
              <a:prstClr val="black">
                <a:alpha val="40000"/>
              </a:prstClr>
            </a:outerShdw>
          </a:effectLst>
        </p:spPr>
      </p:pic>
      <p:sp>
        <p:nvSpPr>
          <p:cNvPr id="15" name="Rounded Rectangular Callout 14"/>
          <p:cNvSpPr/>
          <p:nvPr/>
        </p:nvSpPr>
        <p:spPr bwMode="auto">
          <a:xfrm>
            <a:off x="904029" y="4789169"/>
            <a:ext cx="3063240" cy="750379"/>
          </a:xfrm>
          <a:prstGeom prst="wedgeRoundRectCallout">
            <a:avLst>
              <a:gd name="adj1" fmla="val 25062"/>
              <a:gd name="adj2" fmla="val 6869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This</a:t>
            </a:r>
            <a:r>
              <a:rPr kumimoji="0" lang="en-GB" b="0" i="0" u="none" strike="noStrike" cap="none" normalizeH="0" dirty="0">
                <a:ln>
                  <a:noFill/>
                </a:ln>
                <a:solidFill>
                  <a:schemeClr val="tx1"/>
                </a:solidFill>
                <a:effectLst/>
                <a:latin typeface="Arial" charset="0"/>
                <a:ea typeface="ＭＳ Ｐゴシック" pitchFamily="34" charset="-128"/>
              </a:rPr>
              <a:t> validates based on certificate is not expired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6" name="Rounded Rectangular Callout 5"/>
          <p:cNvSpPr/>
          <p:nvPr/>
        </p:nvSpPr>
        <p:spPr bwMode="auto">
          <a:xfrm>
            <a:off x="1641856" y="3247431"/>
            <a:ext cx="3063240" cy="1106520"/>
          </a:xfrm>
          <a:prstGeom prst="wedgeRoundRectCallout">
            <a:avLst>
              <a:gd name="adj1" fmla="val -26803"/>
              <a:gd name="adj2" fmla="val 9555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Can’t edit things in [ ]</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One exception </a:t>
            </a:r>
            <a:br>
              <a:rPr lang="en-GB" dirty="0">
                <a:latin typeface="Arial" charset="0"/>
                <a:ea typeface="ＭＳ Ｐゴシック" pitchFamily="34" charset="-128"/>
              </a:rPr>
            </a:br>
            <a:r>
              <a:rPr lang="en-GB" dirty="0">
                <a:latin typeface="Arial" charset="0"/>
                <a:ea typeface="ＭＳ Ｐゴシック" pitchFamily="34" charset="-128"/>
              </a:rPr>
              <a:t>[Role Mappings]!!!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6" name="Rounded Rectangular Callout 15"/>
          <p:cNvSpPr/>
          <p:nvPr/>
        </p:nvSpPr>
        <p:spPr bwMode="auto">
          <a:xfrm>
            <a:off x="4190962" y="2288054"/>
            <a:ext cx="1672336" cy="664272"/>
          </a:xfrm>
          <a:prstGeom prst="wedgeRoundRectCallout">
            <a:avLst>
              <a:gd name="adj1" fmla="val -39789"/>
              <a:gd name="adj2" fmla="val 11104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Copy and adapt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1" name="Rounded Rectangular Callout 20"/>
          <p:cNvSpPr/>
          <p:nvPr/>
        </p:nvSpPr>
        <p:spPr bwMode="auto">
          <a:xfrm>
            <a:off x="8493612" y="2478581"/>
            <a:ext cx="2204867" cy="1339039"/>
          </a:xfrm>
          <a:prstGeom prst="wedgeRoundRectCallout">
            <a:avLst>
              <a:gd name="adj1" fmla="val -35642"/>
              <a:gd name="adj2" fmla="val 8116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Will use </a:t>
            </a:r>
            <a:r>
              <a:rPr kumimoji="0" lang="en-GB" b="0" i="0" u="none" strike="noStrike" cap="none" normalizeH="0" baseline="0" dirty="0" err="1">
                <a:ln>
                  <a:noFill/>
                </a:ln>
                <a:solidFill>
                  <a:schemeClr val="tx1"/>
                </a:solidFill>
                <a:effectLst/>
                <a:latin typeface="Arial" charset="0"/>
                <a:ea typeface="ＭＳ Ｐゴシック" pitchFamily="34" charset="-128"/>
              </a:rPr>
              <a:t>certificiates</a:t>
            </a:r>
            <a:r>
              <a:rPr kumimoji="0" lang="en-GB" b="0" i="0" u="none" strike="noStrike" cap="none" normalizeH="0" dirty="0">
                <a:ln>
                  <a:noFill/>
                </a:ln>
                <a:solidFill>
                  <a:schemeClr val="tx1"/>
                </a:solidFill>
                <a:effectLst/>
                <a:latin typeface="Arial" charset="0"/>
                <a:ea typeface="ＭＳ Ｐゴシック" pitchFamily="34" charset="-128"/>
              </a:rPr>
              <a:t> OCSP URL to real time validate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3" name="Rounded Rectangular Callout 22"/>
          <p:cNvSpPr/>
          <p:nvPr/>
        </p:nvSpPr>
        <p:spPr bwMode="auto">
          <a:xfrm>
            <a:off x="7989570" y="4353950"/>
            <a:ext cx="3617999" cy="2361809"/>
          </a:xfrm>
          <a:prstGeom prst="wedgeRoundRectCallout">
            <a:avLst>
              <a:gd name="adj1" fmla="val -27866"/>
              <a:gd name="adj2" fmla="val 4702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NOTE</a:t>
            </a:r>
            <a:r>
              <a:rPr kumimoji="0" lang="en-GB" b="0" i="0" u="none" strike="noStrike" cap="none" normalizeH="0" dirty="0">
                <a:ln>
                  <a:noFill/>
                </a:ln>
                <a:solidFill>
                  <a:schemeClr val="tx1"/>
                </a:solidFill>
                <a:effectLst/>
                <a:latin typeface="Arial" charset="0"/>
                <a:ea typeface="ＭＳ Ｐゴシック" pitchFamily="34" charset="-128"/>
              </a:rPr>
              <a:t> </a:t>
            </a:r>
            <a:r>
              <a:rPr lang="en-GB" dirty="0">
                <a:latin typeface="Arial" charset="0"/>
                <a:ea typeface="ＭＳ Ｐゴシック" pitchFamily="34" charset="-128"/>
              </a:rPr>
              <a:t>If CRL file expires – ClearPass will Reject all associated request!!!</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Alert event appears </a:t>
            </a:r>
            <a:r>
              <a:rPr lang="en-GB">
                <a:latin typeface="Arial" charset="0"/>
                <a:ea typeface="ＭＳ Ｐゴシック" pitchFamily="34" charset="-128"/>
              </a:rPr>
              <a:t>in Events:</a:t>
            </a:r>
            <a:endParaRPr lang="en-GB" dirty="0">
              <a:latin typeface="Arial" charset="0"/>
              <a:ea typeface="ＭＳ Ｐゴシック" pitchFamily="34" charset="-128"/>
            </a:endParaRPr>
          </a:p>
          <a:p>
            <a:pPr algn="ctr" eaLnBrk="0" fontAlgn="base" hangingPunct="0">
              <a:spcBef>
                <a:spcPct val="0"/>
              </a:spcBef>
              <a:spcAft>
                <a:spcPct val="0"/>
              </a:spcAft>
            </a:pPr>
            <a:r>
              <a:rPr lang="en-US" b="1" dirty="0"/>
              <a:t>CRL for the CA %s has expired. Certificate verifications against this CA will fail till the CRL is</a:t>
            </a:r>
            <a:r>
              <a:rPr lang="en-US" dirty="0"/>
              <a: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5914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22724" y="1650699"/>
            <a:ext cx="5893103" cy="4534133"/>
          </a:xfrm>
          <a:prstGeom prst="rect">
            <a:avLst/>
          </a:prstGeom>
        </p:spPr>
      </p:pic>
      <p:sp>
        <p:nvSpPr>
          <p:cNvPr id="2" name="Title 1"/>
          <p:cNvSpPr>
            <a:spLocks noGrp="1"/>
          </p:cNvSpPr>
          <p:nvPr>
            <p:ph type="title"/>
          </p:nvPr>
        </p:nvSpPr>
        <p:spPr>
          <a:xfrm>
            <a:off x="0" y="17807"/>
            <a:ext cx="0" cy="0"/>
          </a:xfrm>
        </p:spPr>
        <p:txBody>
          <a:bodyPr/>
          <a:lstStyle/>
          <a:p>
            <a:r>
              <a:rPr lang="en-GB" dirty="0"/>
              <a:t>Roles and Role Mapping</a:t>
            </a:r>
            <a:endParaRPr lang="en-US" dirty="0"/>
          </a:p>
        </p:txBody>
      </p:sp>
      <p:sp>
        <p:nvSpPr>
          <p:cNvPr id="3" name="Content Placeholder 2"/>
          <p:cNvSpPr>
            <a:spLocks noGrp="1"/>
          </p:cNvSpPr>
          <p:nvPr>
            <p:ph idx="1"/>
          </p:nvPr>
        </p:nvSpPr>
        <p:spPr>
          <a:xfrm>
            <a:off x="0" y="17807"/>
            <a:ext cx="0" cy="0"/>
          </a:xfrm>
        </p:spPr>
        <p:txBody>
          <a:bodyPr/>
          <a:lstStyle/>
          <a:p>
            <a:endParaRPr lang="en-US" dirty="0"/>
          </a:p>
        </p:txBody>
      </p:sp>
      <p:sp>
        <p:nvSpPr>
          <p:cNvPr id="6" name="Rounded Rectangular Callout 5"/>
          <p:cNvSpPr/>
          <p:nvPr/>
        </p:nvSpPr>
        <p:spPr bwMode="auto">
          <a:xfrm>
            <a:off x="627807" y="599851"/>
            <a:ext cx="1986544" cy="1565403"/>
          </a:xfrm>
          <a:prstGeom prst="wedgeRoundRectCallout">
            <a:avLst>
              <a:gd name="adj1" fmla="val -19054"/>
              <a:gd name="adj2" fmla="val -4999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Passing roles to Enforcement</a:t>
            </a:r>
            <a:r>
              <a:rPr kumimoji="0" lang="en-GB" b="0" i="0" u="none" strike="noStrike" cap="none" normalizeH="0" dirty="0">
                <a:ln>
                  <a:noFill/>
                </a:ln>
                <a:solidFill>
                  <a:schemeClr val="tx1"/>
                </a:solidFill>
                <a:effectLst/>
                <a:latin typeface="Arial" charset="0"/>
                <a:ea typeface="ＭＳ Ｐゴシック" pitchFamily="34" charset="-128"/>
              </a:rPr>
              <a:t> make for better Operator understanding</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8649016" y="3344119"/>
            <a:ext cx="2169227" cy="1001486"/>
          </a:xfrm>
          <a:prstGeom prst="wedgeRoundRectCallout">
            <a:avLst>
              <a:gd name="adj1" fmla="val -83867"/>
              <a:gd name="adj2" fmla="val -1767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Totally new device will</a:t>
            </a:r>
            <a:r>
              <a:rPr kumimoji="0" lang="en-GB" b="0" i="0" u="none" strike="noStrike" cap="none" normalizeH="0" dirty="0">
                <a:ln>
                  <a:noFill/>
                </a:ln>
                <a:solidFill>
                  <a:schemeClr val="tx1"/>
                </a:solidFill>
                <a:effectLst/>
                <a:latin typeface="Arial" charset="0"/>
                <a:ea typeface="ＭＳ Ｐゴシック" pitchFamily="34" charset="-128"/>
              </a:rPr>
              <a:t> not exist in the database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7" name="Rounded Rectangular Callout 6"/>
          <p:cNvSpPr/>
          <p:nvPr/>
        </p:nvSpPr>
        <p:spPr bwMode="auto">
          <a:xfrm>
            <a:off x="7314921" y="814481"/>
            <a:ext cx="2668191" cy="1897122"/>
          </a:xfrm>
          <a:prstGeom prst="wedgeRoundRectCallout">
            <a:avLst>
              <a:gd name="adj1" fmla="val -162476"/>
              <a:gd name="adj2" fmla="val 4382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Evaluate All: </a:t>
            </a:r>
            <a:r>
              <a:rPr lang="en-GB" dirty="0">
                <a:latin typeface="Arial" charset="0"/>
                <a:ea typeface="ＭＳ Ｐゴシック" pitchFamily="34" charset="-128"/>
              </a:rPr>
              <a:t>I want to pass roles that explain to the operator why the enforcement policy is assigned</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Default is match first!!!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9" name="Rounded Rectangular Callout 8"/>
          <p:cNvSpPr/>
          <p:nvPr/>
        </p:nvSpPr>
        <p:spPr bwMode="auto">
          <a:xfrm>
            <a:off x="8649017" y="5822214"/>
            <a:ext cx="1959397" cy="725237"/>
          </a:xfrm>
          <a:prstGeom prst="wedgeRoundRectCallout">
            <a:avLst>
              <a:gd name="adj1" fmla="val -77509"/>
              <a:gd name="adj2" fmla="val -1186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Time at midnight this morning</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54776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07"/>
            <a:ext cx="0" cy="0"/>
          </a:xfrm>
        </p:spPr>
        <p:txBody>
          <a:bodyPr/>
          <a:lstStyle/>
          <a:p>
            <a:r>
              <a:rPr lang="en-GB" dirty="0"/>
              <a:t>Customer AD LDAP – Account Disabled</a:t>
            </a:r>
            <a:endParaRPr lang="en-US" dirty="0"/>
          </a:p>
        </p:txBody>
      </p:sp>
      <p:sp>
        <p:nvSpPr>
          <p:cNvPr id="3" name="Content Placeholder 2"/>
          <p:cNvSpPr>
            <a:spLocks noGrp="1"/>
          </p:cNvSpPr>
          <p:nvPr>
            <p:ph idx="1"/>
          </p:nvPr>
        </p:nvSpPr>
        <p:spPr>
          <a:xfrm>
            <a:off x="0" y="17807"/>
            <a:ext cx="0" cy="0"/>
          </a:xfrm>
        </p:spPr>
        <p:txBody>
          <a:bodyPr/>
          <a:lstStyle/>
          <a:p>
            <a:endParaRPr lang="en-US" dirty="0"/>
          </a:p>
        </p:txBody>
      </p:sp>
      <p:pic>
        <p:nvPicPr>
          <p:cNvPr id="5" name="Picture 4"/>
          <p:cNvPicPr>
            <a:picLocks noChangeAspect="1"/>
          </p:cNvPicPr>
          <p:nvPr/>
        </p:nvPicPr>
        <p:blipFill>
          <a:blip r:embed="rId3"/>
          <a:stretch>
            <a:fillRect/>
          </a:stretch>
        </p:blipFill>
        <p:spPr>
          <a:xfrm>
            <a:off x="676108" y="1786644"/>
            <a:ext cx="5372376" cy="3194214"/>
          </a:xfrm>
          <a:prstGeom prst="rect">
            <a:avLst/>
          </a:prstGeom>
        </p:spPr>
      </p:pic>
      <p:pic>
        <p:nvPicPr>
          <p:cNvPr id="8" name="Picture 7"/>
          <p:cNvPicPr>
            <a:picLocks noChangeAspect="1"/>
          </p:cNvPicPr>
          <p:nvPr/>
        </p:nvPicPr>
        <p:blipFill>
          <a:blip r:embed="rId4"/>
          <a:stretch>
            <a:fillRect/>
          </a:stretch>
        </p:blipFill>
        <p:spPr>
          <a:xfrm>
            <a:off x="6999890" y="4129489"/>
            <a:ext cx="4261069" cy="1219263"/>
          </a:xfrm>
          <a:prstGeom prst="rect">
            <a:avLst/>
          </a:prstGeom>
        </p:spPr>
      </p:pic>
      <p:sp>
        <p:nvSpPr>
          <p:cNvPr id="14" name="Rounded Rectangular Callout 13"/>
          <p:cNvSpPr/>
          <p:nvPr/>
        </p:nvSpPr>
        <p:spPr bwMode="auto">
          <a:xfrm>
            <a:off x="9400820" y="3330904"/>
            <a:ext cx="2169227" cy="1001486"/>
          </a:xfrm>
          <a:prstGeom prst="wedgeRoundRectCallout">
            <a:avLst>
              <a:gd name="adj1" fmla="val -47334"/>
              <a:gd name="adj2" fmla="val 1377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Returns the DN if the account is disabled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13" name="Straight Arrow Connector 12"/>
          <p:cNvCxnSpPr/>
          <p:nvPr/>
        </p:nvCxnSpPr>
        <p:spPr bwMode="auto">
          <a:xfrm>
            <a:off x="5801710" y="4739120"/>
            <a:ext cx="1471449"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101305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 name="Straight Connector 9"/>
          <p:cNvCxnSpPr/>
          <p:nvPr/>
        </p:nvCxnSpPr>
        <p:spPr>
          <a:xfrm>
            <a:off x="5872453" y="4002073"/>
            <a:ext cx="3797984" cy="3275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9820562" y="4357993"/>
            <a:ext cx="7698" cy="139371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8224072" y="3406984"/>
            <a:ext cx="2227757" cy="2004562"/>
          </a:xfrm>
          <a:custGeom>
            <a:avLst/>
            <a:gdLst>
              <a:gd name="connsiteX0" fmla="*/ 0 w 5609229"/>
              <a:gd name="connsiteY0" fmla="*/ 0 h 3084394"/>
              <a:gd name="connsiteX1" fmla="*/ 2497540 w 5609229"/>
              <a:gd name="connsiteY1" fmla="*/ 1173707 h 3084394"/>
              <a:gd name="connsiteX2" fmla="*/ 5008728 w 5609229"/>
              <a:gd name="connsiteY2" fmla="*/ 1978925 h 3084394"/>
              <a:gd name="connsiteX3" fmla="*/ 5609229 w 5609229"/>
              <a:gd name="connsiteY3" fmla="*/ 3084394 h 3084394"/>
              <a:gd name="connsiteX0" fmla="*/ 0 w 5609229"/>
              <a:gd name="connsiteY0" fmla="*/ 0 h 3084394"/>
              <a:gd name="connsiteX1" fmla="*/ 3326215 w 5609229"/>
              <a:gd name="connsiteY1" fmla="*/ 887957 h 3084394"/>
              <a:gd name="connsiteX2" fmla="*/ 5008728 w 5609229"/>
              <a:gd name="connsiteY2" fmla="*/ 1978925 h 3084394"/>
              <a:gd name="connsiteX3" fmla="*/ 5609229 w 5609229"/>
              <a:gd name="connsiteY3" fmla="*/ 3084394 h 3084394"/>
              <a:gd name="connsiteX0" fmla="*/ 0 w 5982811"/>
              <a:gd name="connsiteY0" fmla="*/ 0 h 3084394"/>
              <a:gd name="connsiteX1" fmla="*/ 3326215 w 5982811"/>
              <a:gd name="connsiteY1" fmla="*/ 887957 h 3084394"/>
              <a:gd name="connsiteX2" fmla="*/ 5799303 w 5982811"/>
              <a:gd name="connsiteY2" fmla="*/ 1026425 h 3084394"/>
              <a:gd name="connsiteX3" fmla="*/ 5609229 w 5982811"/>
              <a:gd name="connsiteY3" fmla="*/ 3084394 h 3084394"/>
              <a:gd name="connsiteX0" fmla="*/ 0 w 6096366"/>
              <a:gd name="connsiteY0" fmla="*/ 0 h 3084394"/>
              <a:gd name="connsiteX1" fmla="*/ 3326215 w 6096366"/>
              <a:gd name="connsiteY1" fmla="*/ 887957 h 3084394"/>
              <a:gd name="connsiteX2" fmla="*/ 5932653 w 6096366"/>
              <a:gd name="connsiteY2" fmla="*/ 988325 h 3084394"/>
              <a:gd name="connsiteX3" fmla="*/ 5609229 w 6096366"/>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259540 w 6119533"/>
              <a:gd name="connsiteY1" fmla="*/ 859382 h 3084394"/>
              <a:gd name="connsiteX2" fmla="*/ 5932653 w 6119533"/>
              <a:gd name="connsiteY2" fmla="*/ 988325 h 3084394"/>
              <a:gd name="connsiteX3" fmla="*/ 5609229 w 6119533"/>
              <a:gd name="connsiteY3" fmla="*/ 3084394 h 30843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041802"/>
              <a:gd name="connsiteY0" fmla="*/ 0 h 3160594"/>
              <a:gd name="connsiteX1" fmla="*/ 3259540 w 6041802"/>
              <a:gd name="connsiteY1" fmla="*/ 935582 h 3160594"/>
              <a:gd name="connsiteX2" fmla="*/ 5837403 w 6041802"/>
              <a:gd name="connsiteY2" fmla="*/ 978800 h 3160594"/>
              <a:gd name="connsiteX3" fmla="*/ 5609229 w 6041802"/>
              <a:gd name="connsiteY3" fmla="*/ 3160594 h 3160594"/>
              <a:gd name="connsiteX0" fmla="*/ 0 w 6041802"/>
              <a:gd name="connsiteY0" fmla="*/ 0 h 3160594"/>
              <a:gd name="connsiteX1" fmla="*/ 3173815 w 6041802"/>
              <a:gd name="connsiteY1" fmla="*/ 811757 h 3160594"/>
              <a:gd name="connsiteX2" fmla="*/ 5837403 w 6041802"/>
              <a:gd name="connsiteY2" fmla="*/ 978800 h 3160594"/>
              <a:gd name="connsiteX3" fmla="*/ 5609229 w 6041802"/>
              <a:gd name="connsiteY3" fmla="*/ 3160594 h 3160594"/>
              <a:gd name="connsiteX0" fmla="*/ 0 w 6041802"/>
              <a:gd name="connsiteY0" fmla="*/ 0 h 3160594"/>
              <a:gd name="connsiteX1" fmla="*/ 3593444 w 6041802"/>
              <a:gd name="connsiteY1" fmla="*/ 781510 h 3160594"/>
              <a:gd name="connsiteX2" fmla="*/ 5837403 w 6041802"/>
              <a:gd name="connsiteY2" fmla="*/ 978800 h 3160594"/>
              <a:gd name="connsiteX3" fmla="*/ 5609229 w 6041802"/>
              <a:gd name="connsiteY3" fmla="*/ 3160594 h 3160594"/>
              <a:gd name="connsiteX0" fmla="*/ 0 w 6065367"/>
              <a:gd name="connsiteY0" fmla="*/ 0 h 3160594"/>
              <a:gd name="connsiteX1" fmla="*/ 3593444 w 6065367"/>
              <a:gd name="connsiteY1" fmla="*/ 781510 h 3160594"/>
              <a:gd name="connsiteX2" fmla="*/ 5866679 w 6065367"/>
              <a:gd name="connsiteY2" fmla="*/ 867894 h 3160594"/>
              <a:gd name="connsiteX3" fmla="*/ 5609229 w 6065367"/>
              <a:gd name="connsiteY3" fmla="*/ 3160594 h 3160594"/>
              <a:gd name="connsiteX0" fmla="*/ 0 w 6065367"/>
              <a:gd name="connsiteY0" fmla="*/ 0 h 3160594"/>
              <a:gd name="connsiteX1" fmla="*/ 3437303 w 6065367"/>
              <a:gd name="connsiteY1" fmla="*/ 680687 h 3160594"/>
              <a:gd name="connsiteX2" fmla="*/ 5866679 w 6065367"/>
              <a:gd name="connsiteY2" fmla="*/ 867894 h 3160594"/>
              <a:gd name="connsiteX3" fmla="*/ 5609229 w 6065367"/>
              <a:gd name="connsiteY3" fmla="*/ 3160594 h 3160594"/>
              <a:gd name="connsiteX0" fmla="*/ 0 w 5049064"/>
              <a:gd name="connsiteY0" fmla="*/ 272990 h 2504777"/>
              <a:gd name="connsiteX1" fmla="*/ 2421000 w 5049064"/>
              <a:gd name="connsiteY1" fmla="*/ 24870 h 2504777"/>
              <a:gd name="connsiteX2" fmla="*/ 4850376 w 5049064"/>
              <a:gd name="connsiteY2" fmla="*/ 212077 h 2504777"/>
              <a:gd name="connsiteX3" fmla="*/ 4592926 w 5049064"/>
              <a:gd name="connsiteY3" fmla="*/ 2504777 h 2504777"/>
              <a:gd name="connsiteX0" fmla="*/ 0 w 5049064"/>
              <a:gd name="connsiteY0" fmla="*/ 272990 h 2504777"/>
              <a:gd name="connsiteX1" fmla="*/ 2421000 w 5049064"/>
              <a:gd name="connsiteY1" fmla="*/ 24870 h 2504777"/>
              <a:gd name="connsiteX2" fmla="*/ 4850376 w 5049064"/>
              <a:gd name="connsiteY2" fmla="*/ 212077 h 2504777"/>
              <a:gd name="connsiteX3" fmla="*/ 4592926 w 5049064"/>
              <a:gd name="connsiteY3" fmla="*/ 2504777 h 2504777"/>
              <a:gd name="connsiteX0" fmla="*/ 0 w 5049064"/>
              <a:gd name="connsiteY0" fmla="*/ 192724 h 2424511"/>
              <a:gd name="connsiteX1" fmla="*/ 2550741 w 5049064"/>
              <a:gd name="connsiteY1" fmla="*/ 145427 h 2424511"/>
              <a:gd name="connsiteX2" fmla="*/ 4850376 w 5049064"/>
              <a:gd name="connsiteY2" fmla="*/ 131811 h 2424511"/>
              <a:gd name="connsiteX3" fmla="*/ 4592926 w 5049064"/>
              <a:gd name="connsiteY3" fmla="*/ 2424511 h 2424511"/>
              <a:gd name="connsiteX0" fmla="*/ 0 w 5138517"/>
              <a:gd name="connsiteY0" fmla="*/ 85280 h 2317067"/>
              <a:gd name="connsiteX1" fmla="*/ 2550741 w 5138517"/>
              <a:gd name="connsiteY1" fmla="*/ 37983 h 2317067"/>
              <a:gd name="connsiteX2" fmla="*/ 4958494 w 5138517"/>
              <a:gd name="connsiteY2" fmla="*/ 225189 h 2317067"/>
              <a:gd name="connsiteX3" fmla="*/ 4592926 w 5138517"/>
              <a:gd name="connsiteY3" fmla="*/ 2317067 h 2317067"/>
              <a:gd name="connsiteX0" fmla="*/ 0 w 5138519"/>
              <a:gd name="connsiteY0" fmla="*/ 58204 h 2289991"/>
              <a:gd name="connsiteX1" fmla="*/ 2550741 w 5138519"/>
              <a:gd name="connsiteY1" fmla="*/ 10907 h 2289991"/>
              <a:gd name="connsiteX2" fmla="*/ 4958494 w 5138519"/>
              <a:gd name="connsiteY2" fmla="*/ 198113 h 2289991"/>
              <a:gd name="connsiteX3" fmla="*/ 4592926 w 5138519"/>
              <a:gd name="connsiteY3" fmla="*/ 2289991 h 2289991"/>
              <a:gd name="connsiteX0" fmla="*/ 0 w 5138517"/>
              <a:gd name="connsiteY0" fmla="*/ 89682 h 2321469"/>
              <a:gd name="connsiteX1" fmla="*/ 3372435 w 5138517"/>
              <a:gd name="connsiteY1" fmla="*/ 4731 h 2321469"/>
              <a:gd name="connsiteX2" fmla="*/ 4958494 w 5138517"/>
              <a:gd name="connsiteY2" fmla="*/ 229591 h 2321469"/>
              <a:gd name="connsiteX3" fmla="*/ 4592926 w 5138517"/>
              <a:gd name="connsiteY3" fmla="*/ 2321469 h 2321469"/>
              <a:gd name="connsiteX0" fmla="*/ 0 w 5138519"/>
              <a:gd name="connsiteY0" fmla="*/ 88402 h 2320189"/>
              <a:gd name="connsiteX1" fmla="*/ 3372435 w 5138519"/>
              <a:gd name="connsiteY1" fmla="*/ 3451 h 2320189"/>
              <a:gd name="connsiteX2" fmla="*/ 4958494 w 5138519"/>
              <a:gd name="connsiteY2" fmla="*/ 228311 h 2320189"/>
              <a:gd name="connsiteX3" fmla="*/ 4592926 w 5138519"/>
              <a:gd name="connsiteY3" fmla="*/ 2320189 h 2320189"/>
              <a:gd name="connsiteX0" fmla="*/ 0 w 5084416"/>
              <a:gd name="connsiteY0" fmla="*/ 97745 h 2329532"/>
              <a:gd name="connsiteX1" fmla="*/ 3372435 w 5084416"/>
              <a:gd name="connsiteY1" fmla="*/ 12794 h 2329532"/>
              <a:gd name="connsiteX2" fmla="*/ 4893623 w 5084416"/>
              <a:gd name="connsiteY2" fmla="*/ 375720 h 2329532"/>
              <a:gd name="connsiteX3" fmla="*/ 4592926 w 5084416"/>
              <a:gd name="connsiteY3" fmla="*/ 2329532 h 2329532"/>
              <a:gd name="connsiteX0" fmla="*/ 0 w 5040299"/>
              <a:gd name="connsiteY0" fmla="*/ 97745 h 2329532"/>
              <a:gd name="connsiteX1" fmla="*/ 3372435 w 5040299"/>
              <a:gd name="connsiteY1" fmla="*/ 12794 h 2329532"/>
              <a:gd name="connsiteX2" fmla="*/ 4893623 w 5040299"/>
              <a:gd name="connsiteY2" fmla="*/ 375720 h 2329532"/>
              <a:gd name="connsiteX3" fmla="*/ 4268575 w 5040299"/>
              <a:gd name="connsiteY3" fmla="*/ 2329532 h 2329532"/>
              <a:gd name="connsiteX0" fmla="*/ 0 w 5040299"/>
              <a:gd name="connsiteY0" fmla="*/ 75666 h 2307453"/>
              <a:gd name="connsiteX1" fmla="*/ 3848151 w 5040299"/>
              <a:gd name="connsiteY1" fmla="*/ 15819 h 2307453"/>
              <a:gd name="connsiteX2" fmla="*/ 4893623 w 5040299"/>
              <a:gd name="connsiteY2" fmla="*/ 353641 h 2307453"/>
              <a:gd name="connsiteX3" fmla="*/ 4268575 w 5040299"/>
              <a:gd name="connsiteY3" fmla="*/ 2307453 h 2307453"/>
              <a:gd name="connsiteX0" fmla="*/ 0 w 4499711"/>
              <a:gd name="connsiteY0" fmla="*/ 387011 h 2292460"/>
              <a:gd name="connsiteX1" fmla="*/ 3307563 w 4499711"/>
              <a:gd name="connsiteY1" fmla="*/ 826 h 2292460"/>
              <a:gd name="connsiteX2" fmla="*/ 4353035 w 4499711"/>
              <a:gd name="connsiteY2" fmla="*/ 338648 h 2292460"/>
              <a:gd name="connsiteX3" fmla="*/ 3727987 w 4499711"/>
              <a:gd name="connsiteY3" fmla="*/ 2292460 h 2292460"/>
              <a:gd name="connsiteX0" fmla="*/ 0 w 4566207"/>
              <a:gd name="connsiteY0" fmla="*/ 391923 h 2297372"/>
              <a:gd name="connsiteX1" fmla="*/ 3307563 w 4566207"/>
              <a:gd name="connsiteY1" fmla="*/ 5738 h 2297372"/>
              <a:gd name="connsiteX2" fmla="*/ 4426915 w 4566207"/>
              <a:gd name="connsiteY2" fmla="*/ 289955 h 2297372"/>
              <a:gd name="connsiteX3" fmla="*/ 3727987 w 4566207"/>
              <a:gd name="connsiteY3" fmla="*/ 2297372 h 2297372"/>
              <a:gd name="connsiteX0" fmla="*/ 0 w 4566209"/>
              <a:gd name="connsiteY0" fmla="*/ 444076 h 2349525"/>
              <a:gd name="connsiteX1" fmla="*/ 3307563 w 4566209"/>
              <a:gd name="connsiteY1" fmla="*/ 57891 h 2349525"/>
              <a:gd name="connsiteX2" fmla="*/ 4426915 w 4566209"/>
              <a:gd name="connsiteY2" fmla="*/ 342108 h 2349525"/>
              <a:gd name="connsiteX3" fmla="*/ 3727987 w 4566209"/>
              <a:gd name="connsiteY3" fmla="*/ 2349525 h 2349525"/>
              <a:gd name="connsiteX0" fmla="*/ 0 w 4566207"/>
              <a:gd name="connsiteY0" fmla="*/ 433230 h 2338679"/>
              <a:gd name="connsiteX1" fmla="*/ 3307563 w 4566207"/>
              <a:gd name="connsiteY1" fmla="*/ 47045 h 2338679"/>
              <a:gd name="connsiteX2" fmla="*/ 4426915 w 4566207"/>
              <a:gd name="connsiteY2" fmla="*/ 331262 h 2338679"/>
              <a:gd name="connsiteX3" fmla="*/ 3727987 w 4566207"/>
              <a:gd name="connsiteY3" fmla="*/ 2338679 h 2338679"/>
              <a:gd name="connsiteX0" fmla="*/ 0 w 4566209"/>
              <a:gd name="connsiteY0" fmla="*/ 433230 h 2338679"/>
              <a:gd name="connsiteX1" fmla="*/ 3307563 w 4566209"/>
              <a:gd name="connsiteY1" fmla="*/ 47045 h 2338679"/>
              <a:gd name="connsiteX2" fmla="*/ 4426915 w 4566209"/>
              <a:gd name="connsiteY2" fmla="*/ 331262 h 2338679"/>
              <a:gd name="connsiteX3" fmla="*/ 3727987 w 4566209"/>
              <a:gd name="connsiteY3" fmla="*/ 2338679 h 2338679"/>
              <a:gd name="connsiteX0" fmla="*/ 0 w 4566207"/>
              <a:gd name="connsiteY0" fmla="*/ 224360 h 2129809"/>
              <a:gd name="connsiteX1" fmla="*/ 4426915 w 4566207"/>
              <a:gd name="connsiteY1" fmla="*/ 122392 h 2129809"/>
              <a:gd name="connsiteX2" fmla="*/ 3727987 w 4566207"/>
              <a:gd name="connsiteY2" fmla="*/ 2129809 h 2129809"/>
              <a:gd name="connsiteX0" fmla="*/ 0 w 4353267"/>
              <a:gd name="connsiteY0" fmla="*/ 388474 h 2293923"/>
              <a:gd name="connsiteX1" fmla="*/ 4186804 w 4353267"/>
              <a:gd name="connsiteY1" fmla="*/ 93527 h 2293923"/>
              <a:gd name="connsiteX2" fmla="*/ 3727987 w 4353267"/>
              <a:gd name="connsiteY2" fmla="*/ 2293923 h 2293923"/>
              <a:gd name="connsiteX0" fmla="*/ 0 w 4326311"/>
              <a:gd name="connsiteY0" fmla="*/ 388475 h 2256269"/>
              <a:gd name="connsiteX1" fmla="*/ 4186804 w 4326311"/>
              <a:gd name="connsiteY1" fmla="*/ 93528 h 2256269"/>
              <a:gd name="connsiteX2" fmla="*/ 3490129 w 4326311"/>
              <a:gd name="connsiteY2" fmla="*/ 2256269 h 2256269"/>
              <a:gd name="connsiteX0" fmla="*/ 0 w 4334341"/>
              <a:gd name="connsiteY0" fmla="*/ 388475 h 2256269"/>
              <a:gd name="connsiteX1" fmla="*/ 4186804 w 4334341"/>
              <a:gd name="connsiteY1" fmla="*/ 93528 h 2256269"/>
              <a:gd name="connsiteX2" fmla="*/ 3490129 w 4334341"/>
              <a:gd name="connsiteY2" fmla="*/ 2256269 h 2256269"/>
              <a:gd name="connsiteX0" fmla="*/ 0 w 4319871"/>
              <a:gd name="connsiteY0" fmla="*/ 388475 h 2256269"/>
              <a:gd name="connsiteX1" fmla="*/ 4186804 w 4319871"/>
              <a:gd name="connsiteY1" fmla="*/ 93528 h 2256269"/>
              <a:gd name="connsiteX2" fmla="*/ 3338765 w 4319871"/>
              <a:gd name="connsiteY2" fmla="*/ 2256269 h 2256269"/>
              <a:gd name="connsiteX0" fmla="*/ 0 w 4319873"/>
              <a:gd name="connsiteY0" fmla="*/ 388475 h 2256269"/>
              <a:gd name="connsiteX1" fmla="*/ 4186804 w 4319873"/>
              <a:gd name="connsiteY1" fmla="*/ 93528 h 2256269"/>
              <a:gd name="connsiteX2" fmla="*/ 3338765 w 4319873"/>
              <a:gd name="connsiteY2" fmla="*/ 2256269 h 2256269"/>
            </a:gdLst>
            <a:ahLst/>
            <a:cxnLst>
              <a:cxn ang="0">
                <a:pos x="connsiteX0" y="connsiteY0"/>
              </a:cxn>
              <a:cxn ang="0">
                <a:pos x="connsiteX1" y="connsiteY1"/>
              </a:cxn>
              <a:cxn ang="0">
                <a:pos x="connsiteX2" y="connsiteY2"/>
              </a:cxn>
            </a:cxnLst>
            <a:rect l="l" t="t" r="r" b="b"/>
            <a:pathLst>
              <a:path w="4319873" h="2256269">
                <a:moveTo>
                  <a:pt x="0" y="388475"/>
                </a:moveTo>
                <a:cubicBezTo>
                  <a:pt x="922274" y="367232"/>
                  <a:pt x="3565473" y="-224047"/>
                  <a:pt x="4186804" y="93528"/>
                </a:cubicBezTo>
                <a:cubicBezTo>
                  <a:pt x="4705419" y="411976"/>
                  <a:pt x="3555767" y="1862758"/>
                  <a:pt x="3338765" y="2256269"/>
                </a:cubicBezTo>
              </a:path>
            </a:pathLst>
          </a:custGeom>
          <a:noFill/>
          <a:ln w="19050">
            <a:solidFill>
              <a:schemeClr val="accent1"/>
            </a:solidFill>
            <a:headEnd type="arrow"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Freeform 10"/>
          <p:cNvSpPr/>
          <p:nvPr/>
        </p:nvSpPr>
        <p:spPr>
          <a:xfrm>
            <a:off x="4226227" y="2807680"/>
            <a:ext cx="5411414" cy="2637320"/>
          </a:xfrm>
          <a:custGeom>
            <a:avLst/>
            <a:gdLst>
              <a:gd name="connsiteX0" fmla="*/ 5336275 w 5336275"/>
              <a:gd name="connsiteY0" fmla="*/ 2524836 h 2524836"/>
              <a:gd name="connsiteX1" fmla="*/ 5227093 w 5336275"/>
              <a:gd name="connsiteY1" fmla="*/ 1965278 h 2524836"/>
              <a:gd name="connsiteX2" fmla="*/ 4708478 w 5336275"/>
              <a:gd name="connsiteY2" fmla="*/ 1610436 h 2524836"/>
              <a:gd name="connsiteX3" fmla="*/ 2033517 w 5336275"/>
              <a:gd name="connsiteY3" fmla="*/ 1023582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3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4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4708478 w 5336275"/>
              <a:gd name="connsiteY1" fmla="*/ 1610436 h 2524836"/>
              <a:gd name="connsiteX2" fmla="*/ 724967 w 5336275"/>
              <a:gd name="connsiteY2" fmla="*/ 1414449 h 2524836"/>
              <a:gd name="connsiteX3" fmla="*/ 0 w 5336275"/>
              <a:gd name="connsiteY3" fmla="*/ 0 h 2524836"/>
              <a:gd name="connsiteX0" fmla="*/ 5326653 w 5326653"/>
              <a:gd name="connsiteY0" fmla="*/ 2400091 h 2400091"/>
              <a:gd name="connsiteX1" fmla="*/ 4708478 w 5326653"/>
              <a:gd name="connsiteY1" fmla="*/ 1610436 h 2400091"/>
              <a:gd name="connsiteX2" fmla="*/ 724967 w 5326653"/>
              <a:gd name="connsiteY2" fmla="*/ 1414449 h 2400091"/>
              <a:gd name="connsiteX3" fmla="*/ 0 w 5326653"/>
              <a:gd name="connsiteY3" fmla="*/ 0 h 2400091"/>
              <a:gd name="connsiteX0" fmla="*/ 5326653 w 5326653"/>
              <a:gd name="connsiteY0" fmla="*/ 2400091 h 2400091"/>
              <a:gd name="connsiteX1" fmla="*/ 4708478 w 5326653"/>
              <a:gd name="connsiteY1" fmla="*/ 1610436 h 2400091"/>
              <a:gd name="connsiteX2" fmla="*/ 647994 w 5326653"/>
              <a:gd name="connsiteY2" fmla="*/ 1572459 h 2400091"/>
              <a:gd name="connsiteX3" fmla="*/ 0 w 5326653"/>
              <a:gd name="connsiteY3" fmla="*/ 0 h 2400091"/>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609507 w 5490222"/>
              <a:gd name="connsiteY2" fmla="*/ 1115062 h 2358509"/>
              <a:gd name="connsiteX3" fmla="*/ 0 w 5490222"/>
              <a:gd name="connsiteY3" fmla="*/ 0 h 2358509"/>
              <a:gd name="connsiteX0" fmla="*/ 5490222 w 5490222"/>
              <a:gd name="connsiteY0" fmla="*/ 2358509 h 2358509"/>
              <a:gd name="connsiteX1" fmla="*/ 4872047 w 5490222"/>
              <a:gd name="connsiteY1" fmla="*/ 1568854 h 2358509"/>
              <a:gd name="connsiteX2" fmla="*/ 1464762 w 5490222"/>
              <a:gd name="connsiteY2" fmla="*/ 1136717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657616 w 5490222"/>
              <a:gd name="connsiteY2" fmla="*/ 1322970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09242 w 5490222"/>
              <a:gd name="connsiteY1" fmla="*/ 1638661 h 2358509"/>
              <a:gd name="connsiteX2" fmla="*/ 927023 w 5490222"/>
              <a:gd name="connsiteY2" fmla="*/ 1498622 h 2358509"/>
              <a:gd name="connsiteX3" fmla="*/ 0 w 5490222"/>
              <a:gd name="connsiteY3" fmla="*/ 0 h 2358509"/>
              <a:gd name="connsiteX0" fmla="*/ 5490222 w 5490222"/>
              <a:gd name="connsiteY0" fmla="*/ 2358509 h 2358509"/>
              <a:gd name="connsiteX1" fmla="*/ 4809242 w 5490222"/>
              <a:gd name="connsiteY1" fmla="*/ 1638661 h 2358509"/>
              <a:gd name="connsiteX2" fmla="*/ 1006217 w 5490222"/>
              <a:gd name="connsiteY2" fmla="*/ 1588374 h 2358509"/>
              <a:gd name="connsiteX3" fmla="*/ 0 w 5490222"/>
              <a:gd name="connsiteY3" fmla="*/ 0 h 2358509"/>
              <a:gd name="connsiteX0" fmla="*/ 5490222 w 5490222"/>
              <a:gd name="connsiteY0" fmla="*/ 2358509 h 2358509"/>
              <a:gd name="connsiteX1" fmla="*/ 4809242 w 5490222"/>
              <a:gd name="connsiteY1" fmla="*/ 1638661 h 2358509"/>
              <a:gd name="connsiteX2" fmla="*/ 938336 w 5490222"/>
              <a:gd name="connsiteY2" fmla="*/ 1538513 h 2358509"/>
              <a:gd name="connsiteX3" fmla="*/ 0 w 5490222"/>
              <a:gd name="connsiteY3" fmla="*/ 0 h 2358509"/>
            </a:gdLst>
            <a:ahLst/>
            <a:cxnLst>
              <a:cxn ang="0">
                <a:pos x="connsiteX0" y="connsiteY0"/>
              </a:cxn>
              <a:cxn ang="0">
                <a:pos x="connsiteX1" y="connsiteY1"/>
              </a:cxn>
              <a:cxn ang="0">
                <a:pos x="connsiteX2" y="connsiteY2"/>
              </a:cxn>
              <a:cxn ang="0">
                <a:pos x="connsiteX3" y="connsiteY3"/>
              </a:cxn>
            </a:cxnLst>
            <a:rect l="l" t="t" r="r" b="b"/>
            <a:pathLst>
              <a:path w="5490222" h="2358509">
                <a:moveTo>
                  <a:pt x="5490222" y="2358509"/>
                </a:moveTo>
                <a:cubicBezTo>
                  <a:pt x="5465270" y="2168009"/>
                  <a:pt x="5567890" y="1775327"/>
                  <a:pt x="4809242" y="1638661"/>
                </a:cubicBezTo>
                <a:cubicBezTo>
                  <a:pt x="4050594" y="1501995"/>
                  <a:pt x="1750344" y="1799989"/>
                  <a:pt x="938336" y="1538513"/>
                </a:cubicBezTo>
                <a:cubicBezTo>
                  <a:pt x="326781" y="1273940"/>
                  <a:pt x="287625" y="527281"/>
                  <a:pt x="0" y="0"/>
                </a:cubicBezTo>
              </a:path>
            </a:pathLst>
          </a:custGeom>
          <a:noFill/>
          <a:ln w="19050">
            <a:solidFill>
              <a:schemeClr val="accent3"/>
            </a:solidFill>
            <a:headEnd type="none" w="med" len="sm"/>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endParaRPr lang="en-US" dirty="0">
              <a:solidFill>
                <a:schemeClr val="bg1"/>
              </a:solidFill>
            </a:endParaRPr>
          </a:p>
        </p:txBody>
      </p:sp>
      <p:pic>
        <p:nvPicPr>
          <p:cNvPr id="8" name="Picture 7"/>
          <p:cNvPicPr>
            <a:picLocks noChangeAspect="1"/>
          </p:cNvPicPr>
          <p:nvPr/>
        </p:nvPicPr>
        <p:blipFill>
          <a:blip r:embed="rId3"/>
          <a:stretch>
            <a:fillRect/>
          </a:stretch>
        </p:blipFill>
        <p:spPr>
          <a:xfrm>
            <a:off x="9184503" y="3366015"/>
            <a:ext cx="1272117" cy="1272117"/>
          </a:xfrm>
          <a:prstGeom prst="rect">
            <a:avLst/>
          </a:prstGeom>
        </p:spPr>
      </p:pic>
      <p:pic>
        <p:nvPicPr>
          <p:cNvPr id="13" name="Picture 12"/>
          <p:cNvPicPr>
            <a:picLocks noChangeAspect="1"/>
          </p:cNvPicPr>
          <p:nvPr/>
        </p:nvPicPr>
        <p:blipFill>
          <a:blip r:embed="rId4"/>
          <a:stretch>
            <a:fillRect/>
          </a:stretch>
        </p:blipFill>
        <p:spPr>
          <a:xfrm>
            <a:off x="7096166" y="3351887"/>
            <a:ext cx="1175112" cy="1211085"/>
          </a:xfrm>
          <a:prstGeom prst="rect">
            <a:avLst/>
          </a:prstGeom>
        </p:spPr>
      </p:pic>
      <p:pic>
        <p:nvPicPr>
          <p:cNvPr id="14" name="Picture 13"/>
          <p:cNvPicPr>
            <a:picLocks noChangeAspect="1"/>
          </p:cNvPicPr>
          <p:nvPr/>
        </p:nvPicPr>
        <p:blipFill>
          <a:blip r:embed="rId5"/>
          <a:stretch>
            <a:fillRect/>
          </a:stretch>
        </p:blipFill>
        <p:spPr>
          <a:xfrm flipH="1">
            <a:off x="9382778" y="4839523"/>
            <a:ext cx="2133600" cy="2143125"/>
          </a:xfrm>
          <a:prstGeom prst="rect">
            <a:avLst/>
          </a:prstGeom>
        </p:spPr>
      </p:pic>
      <p:sp>
        <p:nvSpPr>
          <p:cNvPr id="31" name="TextBox 30"/>
          <p:cNvSpPr txBox="1"/>
          <p:nvPr/>
        </p:nvSpPr>
        <p:spPr>
          <a:xfrm>
            <a:off x="7618241" y="1867882"/>
            <a:ext cx="978335" cy="369332"/>
          </a:xfrm>
          <a:prstGeom prst="rect">
            <a:avLst/>
          </a:prstGeom>
          <a:noFill/>
        </p:spPr>
        <p:txBody>
          <a:bodyPr wrap="square" rtlCol="0">
            <a:spAutoFit/>
          </a:bodyPr>
          <a:lstStyle/>
          <a:p>
            <a:r>
              <a:rPr lang="en-GB" dirty="0">
                <a:solidFill>
                  <a:schemeClr val="bg1"/>
                </a:solidFill>
              </a:rPr>
              <a:t>DHCP</a:t>
            </a:r>
          </a:p>
        </p:txBody>
      </p:sp>
      <p:sp>
        <p:nvSpPr>
          <p:cNvPr id="32" name="TextBox 31"/>
          <p:cNvSpPr txBox="1"/>
          <p:nvPr/>
        </p:nvSpPr>
        <p:spPr>
          <a:xfrm>
            <a:off x="4545397" y="1905469"/>
            <a:ext cx="1557747" cy="369332"/>
          </a:xfrm>
          <a:prstGeom prst="rect">
            <a:avLst/>
          </a:prstGeom>
          <a:noFill/>
        </p:spPr>
        <p:txBody>
          <a:bodyPr wrap="square" rtlCol="0">
            <a:spAutoFit/>
          </a:bodyPr>
          <a:lstStyle/>
          <a:p>
            <a:r>
              <a:rPr lang="en-GB" dirty="0">
                <a:solidFill>
                  <a:schemeClr val="bg1"/>
                </a:solidFill>
              </a:rPr>
              <a:t>ClearPass</a:t>
            </a:r>
          </a:p>
        </p:txBody>
      </p:sp>
      <p:pic>
        <p:nvPicPr>
          <p:cNvPr id="33" name="Picture 32"/>
          <p:cNvPicPr>
            <a:picLocks noChangeAspect="1"/>
          </p:cNvPicPr>
          <p:nvPr/>
        </p:nvPicPr>
        <p:blipFill>
          <a:blip r:embed="rId3"/>
          <a:stretch>
            <a:fillRect/>
          </a:stretch>
        </p:blipFill>
        <p:spPr>
          <a:xfrm>
            <a:off x="5031697" y="3366015"/>
            <a:ext cx="1272117" cy="1272117"/>
          </a:xfrm>
          <a:prstGeom prst="rect">
            <a:avLst/>
          </a:prstGeom>
        </p:spPr>
      </p:pic>
      <p:cxnSp>
        <p:nvCxnSpPr>
          <p:cNvPr id="44" name="Straight Connector 43"/>
          <p:cNvCxnSpPr/>
          <p:nvPr/>
        </p:nvCxnSpPr>
        <p:spPr>
          <a:xfrm flipH="1" flipV="1">
            <a:off x="4019077" y="2313704"/>
            <a:ext cx="1627729" cy="12593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640136" y="2512040"/>
            <a:ext cx="1430486" cy="1070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a:duotone>
              <a:schemeClr val="accent1">
                <a:shade val="45000"/>
                <a:satMod val="135000"/>
              </a:schemeClr>
              <a:prstClr val="white"/>
            </a:duotone>
          </a:blip>
          <a:stretch>
            <a:fillRect/>
          </a:stretch>
        </p:blipFill>
        <p:spPr>
          <a:xfrm>
            <a:off x="3334729" y="1333469"/>
            <a:ext cx="1679214" cy="1679214"/>
          </a:xfrm>
          <a:prstGeom prst="rect">
            <a:avLst/>
          </a:prstGeom>
        </p:spPr>
      </p:pic>
      <p:pic>
        <p:nvPicPr>
          <p:cNvPr id="29" name="Picture 28"/>
          <p:cNvPicPr>
            <a:picLocks noChangeAspect="1"/>
          </p:cNvPicPr>
          <p:nvPr/>
        </p:nvPicPr>
        <p:blipFill>
          <a:blip r:embed="rId6">
            <a:duotone>
              <a:schemeClr val="accent3">
                <a:shade val="45000"/>
                <a:satMod val="135000"/>
              </a:schemeClr>
              <a:prstClr val="white"/>
            </a:duotone>
          </a:blip>
          <a:stretch>
            <a:fillRect/>
          </a:stretch>
        </p:blipFill>
        <p:spPr>
          <a:xfrm>
            <a:off x="6437759" y="1346775"/>
            <a:ext cx="1669650" cy="1669650"/>
          </a:xfrm>
          <a:prstGeom prst="rect">
            <a:avLst/>
          </a:prstGeom>
        </p:spPr>
      </p:pic>
      <p:sp>
        <p:nvSpPr>
          <p:cNvPr id="23" name="Title 1"/>
          <p:cNvSpPr txBox="1">
            <a:spLocks/>
          </p:cNvSpPr>
          <p:nvPr/>
        </p:nvSpPr>
        <p:spPr bwMode="auto">
          <a:xfrm>
            <a:off x="618331" y="521238"/>
            <a:ext cx="10969625"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5pPr>
            <a:lvl6pPr marL="456998"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6pPr>
            <a:lvl7pPr marL="913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7pPr>
            <a:lvl8pPr marL="1370995"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8pPr>
            <a:lvl9pPr marL="1827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9pPr>
          </a:lstStyle>
          <a:p>
            <a:r>
              <a:rPr lang="en-GB" dirty="0">
                <a:solidFill>
                  <a:schemeClr val="bg1"/>
                </a:solidFill>
              </a:rPr>
              <a:t>Visibility &amp; Profiling</a:t>
            </a:r>
          </a:p>
          <a:p>
            <a:r>
              <a:rPr lang="en-GB" sz="2400" b="0" i="1" dirty="0">
                <a:solidFill>
                  <a:schemeClr val="bg1"/>
                </a:solidFill>
              </a:rPr>
              <a:t>Passive Monitoring / </a:t>
            </a:r>
            <a:r>
              <a:rPr lang="en-GB" sz="2400" b="0" i="1" dirty="0" err="1">
                <a:solidFill>
                  <a:schemeClr val="bg1"/>
                </a:solidFill>
              </a:rPr>
              <a:t>OnConnect</a:t>
            </a:r>
            <a:endParaRPr lang="en-GB" sz="2400" b="0" i="1" dirty="0">
              <a:solidFill>
                <a:schemeClr val="bg1"/>
              </a:solidFill>
            </a:endParaRPr>
          </a:p>
        </p:txBody>
      </p:sp>
      <p:grpSp>
        <p:nvGrpSpPr>
          <p:cNvPr id="15" name="Group 14"/>
          <p:cNvGrpSpPr/>
          <p:nvPr/>
        </p:nvGrpSpPr>
        <p:grpSpPr>
          <a:xfrm>
            <a:off x="7866065" y="2594589"/>
            <a:ext cx="4960779" cy="353883"/>
            <a:chOff x="6695383" y="5337263"/>
            <a:chExt cx="4960779" cy="353883"/>
          </a:xfrm>
        </p:grpSpPr>
        <p:sp>
          <p:nvSpPr>
            <p:cNvPr id="24" name="TextBox 23"/>
            <p:cNvSpPr txBox="1"/>
            <p:nvPr/>
          </p:nvSpPr>
          <p:spPr>
            <a:xfrm>
              <a:off x="6994224" y="5339831"/>
              <a:ext cx="4661938" cy="338554"/>
            </a:xfrm>
            <a:prstGeom prst="rect">
              <a:avLst/>
            </a:prstGeom>
            <a:noFill/>
          </p:spPr>
          <p:txBody>
            <a:bodyPr wrap="square" rtlCol="0">
              <a:spAutoFit/>
            </a:bodyPr>
            <a:lstStyle/>
            <a:p>
              <a:r>
                <a:rPr lang="en-GB" sz="1600" dirty="0">
                  <a:solidFill>
                    <a:schemeClr val="bg1"/>
                  </a:solidFill>
                </a:rPr>
                <a:t>Switch sends SNMP MAC Notification trap</a:t>
              </a:r>
              <a:endParaRPr lang="en-US" sz="1600" dirty="0">
                <a:solidFill>
                  <a:schemeClr val="bg1"/>
                </a:solidFill>
              </a:endParaRPr>
            </a:p>
          </p:txBody>
        </p:sp>
        <p:sp>
          <p:nvSpPr>
            <p:cNvPr id="40" name="TextBox 39"/>
            <p:cNvSpPr txBox="1"/>
            <p:nvPr/>
          </p:nvSpPr>
          <p:spPr>
            <a:xfrm>
              <a:off x="6695383" y="5337263"/>
              <a:ext cx="523200" cy="353883"/>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a:p>
              <a:pPr>
                <a:lnSpc>
                  <a:spcPct val="90000"/>
                </a:lnSpc>
              </a:pPr>
              <a:endParaRPr lang="en-GB" sz="3200" dirty="0">
                <a:solidFill>
                  <a:schemeClr val="bg1"/>
                </a:solidFill>
              </a:endParaRPr>
            </a:p>
          </p:txBody>
        </p:sp>
      </p:grpSp>
      <p:grpSp>
        <p:nvGrpSpPr>
          <p:cNvPr id="2" name="Group 1"/>
          <p:cNvGrpSpPr/>
          <p:nvPr/>
        </p:nvGrpSpPr>
        <p:grpSpPr>
          <a:xfrm>
            <a:off x="7384950" y="5981906"/>
            <a:ext cx="2221367" cy="439962"/>
            <a:chOff x="7509845" y="6116310"/>
            <a:chExt cx="2221367" cy="439962"/>
          </a:xfrm>
        </p:grpSpPr>
        <p:sp>
          <p:nvSpPr>
            <p:cNvPr id="26" name="TextBox 25"/>
            <p:cNvSpPr txBox="1"/>
            <p:nvPr/>
          </p:nvSpPr>
          <p:spPr>
            <a:xfrm>
              <a:off x="7853775" y="6125018"/>
              <a:ext cx="1877437" cy="369332"/>
            </a:xfrm>
            <a:prstGeom prst="rect">
              <a:avLst/>
            </a:prstGeom>
            <a:noFill/>
          </p:spPr>
          <p:txBody>
            <a:bodyPr wrap="none" rtlCol="0">
              <a:spAutoFit/>
            </a:bodyPr>
            <a:lstStyle/>
            <a:p>
              <a:r>
                <a:rPr lang="en-GB" dirty="0">
                  <a:solidFill>
                    <a:schemeClr val="bg1"/>
                  </a:solidFill>
                </a:rPr>
                <a:t>Device connects</a:t>
              </a:r>
              <a:endParaRPr lang="en-US" dirty="0">
                <a:solidFill>
                  <a:schemeClr val="bg1"/>
                </a:solidFill>
              </a:endParaRPr>
            </a:p>
          </p:txBody>
        </p:sp>
        <p:sp>
          <p:nvSpPr>
            <p:cNvPr id="43" name="TextBox 42"/>
            <p:cNvSpPr txBox="1"/>
            <p:nvPr/>
          </p:nvSpPr>
          <p:spPr>
            <a:xfrm>
              <a:off x="7509845" y="6116310"/>
              <a:ext cx="523200" cy="439962"/>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sp>
        <p:nvSpPr>
          <p:cNvPr id="9" name="Freeform 8"/>
          <p:cNvSpPr/>
          <p:nvPr/>
        </p:nvSpPr>
        <p:spPr bwMode="ltGray">
          <a:xfrm>
            <a:off x="4627299" y="2215583"/>
            <a:ext cx="5152568" cy="1265423"/>
          </a:xfrm>
          <a:custGeom>
            <a:avLst/>
            <a:gdLst>
              <a:gd name="connsiteX0" fmla="*/ 5419493 w 5419493"/>
              <a:gd name="connsiteY0" fmla="*/ 614098 h 614098"/>
              <a:gd name="connsiteX1" fmla="*/ 0 w 5419493"/>
              <a:gd name="connsiteY1" fmla="*/ 781 h 614098"/>
              <a:gd name="connsiteX0" fmla="*/ 5419493 w 5419493"/>
              <a:gd name="connsiteY0" fmla="*/ 614106 h 614106"/>
              <a:gd name="connsiteX1" fmla="*/ 2877015 w 5419493"/>
              <a:gd name="connsiteY1" fmla="*/ 279570 h 614106"/>
              <a:gd name="connsiteX2" fmla="*/ 0 w 5419493"/>
              <a:gd name="connsiteY2" fmla="*/ 789 h 614106"/>
              <a:gd name="connsiteX0" fmla="*/ 5419493 w 5419493"/>
              <a:gd name="connsiteY0" fmla="*/ 613618 h 814640"/>
              <a:gd name="connsiteX1" fmla="*/ 1059367 w 5419493"/>
              <a:gd name="connsiteY1" fmla="*/ 814341 h 814640"/>
              <a:gd name="connsiteX2" fmla="*/ 0 w 5419493"/>
              <a:gd name="connsiteY2" fmla="*/ 301 h 814640"/>
              <a:gd name="connsiteX0" fmla="*/ 5419493 w 5419493"/>
              <a:gd name="connsiteY0" fmla="*/ 613317 h 814549"/>
              <a:gd name="connsiteX1" fmla="*/ 1059367 w 5419493"/>
              <a:gd name="connsiteY1" fmla="*/ 814040 h 814549"/>
              <a:gd name="connsiteX2" fmla="*/ 0 w 5419493"/>
              <a:gd name="connsiteY2" fmla="*/ 0 h 814549"/>
              <a:gd name="connsiteX0" fmla="*/ 5419493 w 5419493"/>
              <a:gd name="connsiteY0" fmla="*/ 613317 h 814040"/>
              <a:gd name="connsiteX1" fmla="*/ 1059367 w 5419493"/>
              <a:gd name="connsiteY1" fmla="*/ 814040 h 814040"/>
              <a:gd name="connsiteX2" fmla="*/ 0 w 5419493"/>
              <a:gd name="connsiteY2" fmla="*/ 0 h 814040"/>
              <a:gd name="connsiteX0" fmla="*/ 5419493 w 5419493"/>
              <a:gd name="connsiteY0" fmla="*/ 613317 h 863967"/>
              <a:gd name="connsiteX1" fmla="*/ 1059367 w 5419493"/>
              <a:gd name="connsiteY1" fmla="*/ 814040 h 863967"/>
              <a:gd name="connsiteX2" fmla="*/ 0 w 5419493"/>
              <a:gd name="connsiteY2" fmla="*/ 0 h 863967"/>
              <a:gd name="connsiteX0" fmla="*/ 5107259 w 5107259"/>
              <a:gd name="connsiteY0" fmla="*/ 1005704 h 1027775"/>
              <a:gd name="connsiteX1" fmla="*/ 1059367 w 5107259"/>
              <a:gd name="connsiteY1" fmla="*/ 814040 h 1027775"/>
              <a:gd name="connsiteX2" fmla="*/ 0 w 5107259"/>
              <a:gd name="connsiteY2" fmla="*/ 0 h 1027775"/>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249867 w 5107259"/>
              <a:gd name="connsiteY1" fmla="*/ 778967 h 1005704"/>
              <a:gd name="connsiteX2" fmla="*/ 0 w 5107259"/>
              <a:gd name="connsiteY2" fmla="*/ 0 h 1005704"/>
              <a:gd name="connsiteX0" fmla="*/ 5074313 w 5074313"/>
              <a:gd name="connsiteY0" fmla="*/ 1553187 h 1553187"/>
              <a:gd name="connsiteX1" fmla="*/ 1249867 w 5074313"/>
              <a:gd name="connsiteY1" fmla="*/ 778967 h 1553187"/>
              <a:gd name="connsiteX2" fmla="*/ 0 w 5074313"/>
              <a:gd name="connsiteY2" fmla="*/ 0 h 1553187"/>
              <a:gd name="connsiteX0" fmla="*/ 5074313 w 5074313"/>
              <a:gd name="connsiteY0" fmla="*/ 1553187 h 1553187"/>
              <a:gd name="connsiteX1" fmla="*/ 1249867 w 5074313"/>
              <a:gd name="connsiteY1" fmla="*/ 778967 h 1553187"/>
              <a:gd name="connsiteX2" fmla="*/ 0 w 5074313"/>
              <a:gd name="connsiteY2" fmla="*/ 0 h 1553187"/>
            </a:gdLst>
            <a:ahLst/>
            <a:cxnLst>
              <a:cxn ang="0">
                <a:pos x="connsiteX0" y="connsiteY0"/>
              </a:cxn>
              <a:cxn ang="0">
                <a:pos x="connsiteX1" y="connsiteY1"/>
              </a:cxn>
              <a:cxn ang="0">
                <a:pos x="connsiteX2" y="connsiteY2"/>
              </a:cxn>
            </a:cxnLst>
            <a:rect l="l" t="t" r="r" b="b"/>
            <a:pathLst>
              <a:path w="5074313" h="1553187">
                <a:moveTo>
                  <a:pt x="5074313" y="1553187"/>
                </a:moveTo>
                <a:cubicBezTo>
                  <a:pt x="4170031" y="804130"/>
                  <a:pt x="2223739" y="946234"/>
                  <a:pt x="1249867" y="778967"/>
                </a:cubicBezTo>
                <a:cubicBezTo>
                  <a:pt x="766647" y="596829"/>
                  <a:pt x="472069" y="428804"/>
                  <a:pt x="0" y="0"/>
                </a:cubicBezTo>
              </a:path>
            </a:pathLst>
          </a:custGeom>
          <a:noFill/>
          <a:ln w="19050">
            <a:solidFill>
              <a:schemeClr val="accent6"/>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5" name="Freeform 44"/>
          <p:cNvSpPr/>
          <p:nvPr/>
        </p:nvSpPr>
        <p:spPr bwMode="ltGray">
          <a:xfrm>
            <a:off x="4586843" y="2502205"/>
            <a:ext cx="2625531" cy="1215527"/>
          </a:xfrm>
          <a:custGeom>
            <a:avLst/>
            <a:gdLst>
              <a:gd name="connsiteX0" fmla="*/ 5419493 w 5419493"/>
              <a:gd name="connsiteY0" fmla="*/ 614098 h 614098"/>
              <a:gd name="connsiteX1" fmla="*/ 0 w 5419493"/>
              <a:gd name="connsiteY1" fmla="*/ 781 h 614098"/>
              <a:gd name="connsiteX0" fmla="*/ 5419493 w 5419493"/>
              <a:gd name="connsiteY0" fmla="*/ 614106 h 614106"/>
              <a:gd name="connsiteX1" fmla="*/ 2877015 w 5419493"/>
              <a:gd name="connsiteY1" fmla="*/ 279570 h 614106"/>
              <a:gd name="connsiteX2" fmla="*/ 0 w 5419493"/>
              <a:gd name="connsiteY2" fmla="*/ 789 h 614106"/>
              <a:gd name="connsiteX0" fmla="*/ 5419493 w 5419493"/>
              <a:gd name="connsiteY0" fmla="*/ 613618 h 814640"/>
              <a:gd name="connsiteX1" fmla="*/ 1059367 w 5419493"/>
              <a:gd name="connsiteY1" fmla="*/ 814341 h 814640"/>
              <a:gd name="connsiteX2" fmla="*/ 0 w 5419493"/>
              <a:gd name="connsiteY2" fmla="*/ 301 h 814640"/>
              <a:gd name="connsiteX0" fmla="*/ 5419493 w 5419493"/>
              <a:gd name="connsiteY0" fmla="*/ 613317 h 814549"/>
              <a:gd name="connsiteX1" fmla="*/ 1059367 w 5419493"/>
              <a:gd name="connsiteY1" fmla="*/ 814040 h 814549"/>
              <a:gd name="connsiteX2" fmla="*/ 0 w 5419493"/>
              <a:gd name="connsiteY2" fmla="*/ 0 h 814549"/>
              <a:gd name="connsiteX0" fmla="*/ 5419493 w 5419493"/>
              <a:gd name="connsiteY0" fmla="*/ 613317 h 814040"/>
              <a:gd name="connsiteX1" fmla="*/ 1059367 w 5419493"/>
              <a:gd name="connsiteY1" fmla="*/ 814040 h 814040"/>
              <a:gd name="connsiteX2" fmla="*/ 0 w 5419493"/>
              <a:gd name="connsiteY2" fmla="*/ 0 h 814040"/>
              <a:gd name="connsiteX0" fmla="*/ 5419493 w 5419493"/>
              <a:gd name="connsiteY0" fmla="*/ 613317 h 863967"/>
              <a:gd name="connsiteX1" fmla="*/ 1059367 w 5419493"/>
              <a:gd name="connsiteY1" fmla="*/ 814040 h 863967"/>
              <a:gd name="connsiteX2" fmla="*/ 0 w 5419493"/>
              <a:gd name="connsiteY2" fmla="*/ 0 h 863967"/>
              <a:gd name="connsiteX0" fmla="*/ 5107259 w 5107259"/>
              <a:gd name="connsiteY0" fmla="*/ 1005704 h 1027775"/>
              <a:gd name="connsiteX1" fmla="*/ 1059367 w 5107259"/>
              <a:gd name="connsiteY1" fmla="*/ 814040 h 1027775"/>
              <a:gd name="connsiteX2" fmla="*/ 0 w 5107259"/>
              <a:gd name="connsiteY2" fmla="*/ 0 h 1027775"/>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2138775 w 5107259"/>
              <a:gd name="connsiteY1" fmla="*/ 788966 h 1005704"/>
              <a:gd name="connsiteX2" fmla="*/ 0 w 5107259"/>
              <a:gd name="connsiteY2" fmla="*/ 0 h 1005704"/>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94585 w 4886972"/>
              <a:gd name="connsiteY1" fmla="*/ 764532 h 1268980"/>
              <a:gd name="connsiteX2" fmla="*/ 0 w 4886972"/>
              <a:gd name="connsiteY2" fmla="*/ 0 h 1268980"/>
              <a:gd name="connsiteX0" fmla="*/ 4886972 w 4886972"/>
              <a:gd name="connsiteY0" fmla="*/ 1268980 h 1268980"/>
              <a:gd name="connsiteX1" fmla="*/ 2394585 w 4886972"/>
              <a:gd name="connsiteY1" fmla="*/ 764532 h 1268980"/>
              <a:gd name="connsiteX2" fmla="*/ 0 w 4886972"/>
              <a:gd name="connsiteY2" fmla="*/ 0 h 1268980"/>
              <a:gd name="connsiteX0" fmla="*/ 4905244 w 4905244"/>
              <a:gd name="connsiteY0" fmla="*/ 1288952 h 1288952"/>
              <a:gd name="connsiteX1" fmla="*/ 2412857 w 4905244"/>
              <a:gd name="connsiteY1" fmla="*/ 784504 h 1288952"/>
              <a:gd name="connsiteX2" fmla="*/ 0 w 4905244"/>
              <a:gd name="connsiteY2" fmla="*/ 0 h 1288952"/>
            </a:gdLst>
            <a:ahLst/>
            <a:cxnLst>
              <a:cxn ang="0">
                <a:pos x="connsiteX0" y="connsiteY0"/>
              </a:cxn>
              <a:cxn ang="0">
                <a:pos x="connsiteX1" y="connsiteY1"/>
              </a:cxn>
              <a:cxn ang="0">
                <a:pos x="connsiteX2" y="connsiteY2"/>
              </a:cxn>
            </a:cxnLst>
            <a:rect l="l" t="t" r="r" b="b"/>
            <a:pathLst>
              <a:path w="4905244" h="1288952">
                <a:moveTo>
                  <a:pt x="4905244" y="1288952"/>
                </a:moveTo>
                <a:cubicBezTo>
                  <a:pt x="3451867" y="1092565"/>
                  <a:pt x="3386729" y="989382"/>
                  <a:pt x="2412857" y="784504"/>
                </a:cubicBezTo>
                <a:cubicBezTo>
                  <a:pt x="1637285" y="532464"/>
                  <a:pt x="890617" y="391193"/>
                  <a:pt x="0" y="0"/>
                </a:cubicBezTo>
              </a:path>
            </a:pathLst>
          </a:custGeom>
          <a:noFill/>
          <a:ln w="19050">
            <a:solidFill>
              <a:schemeClr val="accent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Freeform 46"/>
          <p:cNvSpPr/>
          <p:nvPr/>
        </p:nvSpPr>
        <p:spPr bwMode="ltGray">
          <a:xfrm>
            <a:off x="6300497" y="2794626"/>
            <a:ext cx="912462" cy="838192"/>
          </a:xfrm>
          <a:custGeom>
            <a:avLst/>
            <a:gdLst>
              <a:gd name="connsiteX0" fmla="*/ 5419493 w 5419493"/>
              <a:gd name="connsiteY0" fmla="*/ 614098 h 614098"/>
              <a:gd name="connsiteX1" fmla="*/ 0 w 5419493"/>
              <a:gd name="connsiteY1" fmla="*/ 781 h 614098"/>
              <a:gd name="connsiteX0" fmla="*/ 5419493 w 5419493"/>
              <a:gd name="connsiteY0" fmla="*/ 614106 h 614106"/>
              <a:gd name="connsiteX1" fmla="*/ 2877015 w 5419493"/>
              <a:gd name="connsiteY1" fmla="*/ 279570 h 614106"/>
              <a:gd name="connsiteX2" fmla="*/ 0 w 5419493"/>
              <a:gd name="connsiteY2" fmla="*/ 789 h 614106"/>
              <a:gd name="connsiteX0" fmla="*/ 5419493 w 5419493"/>
              <a:gd name="connsiteY0" fmla="*/ 613618 h 814640"/>
              <a:gd name="connsiteX1" fmla="*/ 1059367 w 5419493"/>
              <a:gd name="connsiteY1" fmla="*/ 814341 h 814640"/>
              <a:gd name="connsiteX2" fmla="*/ 0 w 5419493"/>
              <a:gd name="connsiteY2" fmla="*/ 301 h 814640"/>
              <a:gd name="connsiteX0" fmla="*/ 5419493 w 5419493"/>
              <a:gd name="connsiteY0" fmla="*/ 613317 h 814549"/>
              <a:gd name="connsiteX1" fmla="*/ 1059367 w 5419493"/>
              <a:gd name="connsiteY1" fmla="*/ 814040 h 814549"/>
              <a:gd name="connsiteX2" fmla="*/ 0 w 5419493"/>
              <a:gd name="connsiteY2" fmla="*/ 0 h 814549"/>
              <a:gd name="connsiteX0" fmla="*/ 5419493 w 5419493"/>
              <a:gd name="connsiteY0" fmla="*/ 613317 h 814040"/>
              <a:gd name="connsiteX1" fmla="*/ 1059367 w 5419493"/>
              <a:gd name="connsiteY1" fmla="*/ 814040 h 814040"/>
              <a:gd name="connsiteX2" fmla="*/ 0 w 5419493"/>
              <a:gd name="connsiteY2" fmla="*/ 0 h 814040"/>
              <a:gd name="connsiteX0" fmla="*/ 5419493 w 5419493"/>
              <a:gd name="connsiteY0" fmla="*/ 613317 h 863967"/>
              <a:gd name="connsiteX1" fmla="*/ 1059367 w 5419493"/>
              <a:gd name="connsiteY1" fmla="*/ 814040 h 863967"/>
              <a:gd name="connsiteX2" fmla="*/ 0 w 5419493"/>
              <a:gd name="connsiteY2" fmla="*/ 0 h 863967"/>
              <a:gd name="connsiteX0" fmla="*/ 5107259 w 5107259"/>
              <a:gd name="connsiteY0" fmla="*/ 1005704 h 1027775"/>
              <a:gd name="connsiteX1" fmla="*/ 1059367 w 5107259"/>
              <a:gd name="connsiteY1" fmla="*/ 814040 h 1027775"/>
              <a:gd name="connsiteX2" fmla="*/ 0 w 5107259"/>
              <a:gd name="connsiteY2" fmla="*/ 0 h 1027775"/>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2138775 w 5107259"/>
              <a:gd name="connsiteY1" fmla="*/ 788966 h 1005704"/>
              <a:gd name="connsiteX2" fmla="*/ 0 w 5107259"/>
              <a:gd name="connsiteY2" fmla="*/ 0 h 1005704"/>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2793090 w 2793090"/>
              <a:gd name="connsiteY0" fmla="*/ 805114 h 805114"/>
              <a:gd name="connsiteX1" fmla="*/ 44893 w 2793090"/>
              <a:gd name="connsiteY1" fmla="*/ 325100 h 805114"/>
              <a:gd name="connsiteX2" fmla="*/ 2267802 w 2793090"/>
              <a:gd name="connsiteY2" fmla="*/ 0 h 805114"/>
              <a:gd name="connsiteX0" fmla="*/ 1795672 w 1795672"/>
              <a:gd name="connsiteY0" fmla="*/ 805114 h 805114"/>
              <a:gd name="connsiteX1" fmla="*/ 60794 w 1795672"/>
              <a:gd name="connsiteY1" fmla="*/ 651060 h 805114"/>
              <a:gd name="connsiteX2" fmla="*/ 1270384 w 1795672"/>
              <a:gd name="connsiteY2" fmla="*/ 0 h 805114"/>
              <a:gd name="connsiteX0" fmla="*/ 1855420 w 1855420"/>
              <a:gd name="connsiteY0" fmla="*/ 805114 h 805114"/>
              <a:gd name="connsiteX1" fmla="*/ 120542 w 1855420"/>
              <a:gd name="connsiteY1" fmla="*/ 651060 h 805114"/>
              <a:gd name="connsiteX2" fmla="*/ 1330132 w 1855420"/>
              <a:gd name="connsiteY2" fmla="*/ 0 h 805114"/>
              <a:gd name="connsiteX0" fmla="*/ 1635999 w 1635999"/>
              <a:gd name="connsiteY0" fmla="*/ 805114 h 805114"/>
              <a:gd name="connsiteX1" fmla="*/ 143436 w 1635999"/>
              <a:gd name="connsiteY1" fmla="*/ 663597 h 805114"/>
              <a:gd name="connsiteX2" fmla="*/ 1110711 w 1635999"/>
              <a:gd name="connsiteY2" fmla="*/ 0 h 805114"/>
              <a:gd name="connsiteX0" fmla="*/ 1501105 w 1501105"/>
              <a:gd name="connsiteY0" fmla="*/ 805114 h 805114"/>
              <a:gd name="connsiteX1" fmla="*/ 162742 w 1501105"/>
              <a:gd name="connsiteY1" fmla="*/ 651059 h 805114"/>
              <a:gd name="connsiteX2" fmla="*/ 975817 w 1501105"/>
              <a:gd name="connsiteY2" fmla="*/ 0 h 805114"/>
              <a:gd name="connsiteX0" fmla="*/ 1390041 w 1390041"/>
              <a:gd name="connsiteY0" fmla="*/ 805114 h 805114"/>
              <a:gd name="connsiteX1" fmla="*/ 183391 w 1390041"/>
              <a:gd name="connsiteY1" fmla="*/ 608225 h 805114"/>
              <a:gd name="connsiteX2" fmla="*/ 864753 w 1390041"/>
              <a:gd name="connsiteY2" fmla="*/ 0 h 805114"/>
              <a:gd name="connsiteX0" fmla="*/ 1390041 w 1390041"/>
              <a:gd name="connsiteY0" fmla="*/ 805114 h 805114"/>
              <a:gd name="connsiteX1" fmla="*/ 183391 w 1390041"/>
              <a:gd name="connsiteY1" fmla="*/ 608225 h 805114"/>
              <a:gd name="connsiteX2" fmla="*/ 864753 w 1390041"/>
              <a:gd name="connsiteY2" fmla="*/ 0 h 805114"/>
              <a:gd name="connsiteX0" fmla="*/ 1340880 w 1340880"/>
              <a:gd name="connsiteY0" fmla="*/ 850367 h 850367"/>
              <a:gd name="connsiteX1" fmla="*/ 183391 w 1340880"/>
              <a:gd name="connsiteY1" fmla="*/ 608225 h 850367"/>
              <a:gd name="connsiteX2" fmla="*/ 864753 w 1340880"/>
              <a:gd name="connsiteY2" fmla="*/ 0 h 850367"/>
              <a:gd name="connsiteX0" fmla="*/ 1340880 w 1340880"/>
              <a:gd name="connsiteY0" fmla="*/ 850367 h 850367"/>
              <a:gd name="connsiteX1" fmla="*/ 183392 w 1340880"/>
              <a:gd name="connsiteY1" fmla="*/ 585598 h 850367"/>
              <a:gd name="connsiteX2" fmla="*/ 864753 w 1340880"/>
              <a:gd name="connsiteY2" fmla="*/ 0 h 850367"/>
              <a:gd name="connsiteX0" fmla="*/ 1340880 w 1340880"/>
              <a:gd name="connsiteY0" fmla="*/ 850367 h 850367"/>
              <a:gd name="connsiteX1" fmla="*/ 183392 w 1340880"/>
              <a:gd name="connsiteY1" fmla="*/ 585598 h 850367"/>
              <a:gd name="connsiteX2" fmla="*/ 864753 w 1340880"/>
              <a:gd name="connsiteY2" fmla="*/ 0 h 850367"/>
              <a:gd name="connsiteX0" fmla="*/ 1340880 w 1340880"/>
              <a:gd name="connsiteY0" fmla="*/ 850367 h 850367"/>
              <a:gd name="connsiteX1" fmla="*/ 183392 w 1340880"/>
              <a:gd name="connsiteY1" fmla="*/ 585598 h 850367"/>
              <a:gd name="connsiteX2" fmla="*/ 864753 w 1340880"/>
              <a:gd name="connsiteY2" fmla="*/ 0 h 850367"/>
            </a:gdLst>
            <a:ahLst/>
            <a:cxnLst>
              <a:cxn ang="0">
                <a:pos x="connsiteX0" y="connsiteY0"/>
              </a:cxn>
              <a:cxn ang="0">
                <a:pos x="connsiteX1" y="connsiteY1"/>
              </a:cxn>
              <a:cxn ang="0">
                <a:pos x="connsiteX2" y="connsiteY2"/>
              </a:cxn>
            </a:cxnLst>
            <a:rect l="l" t="t" r="r" b="b"/>
            <a:pathLst>
              <a:path w="1340880" h="850367">
                <a:moveTo>
                  <a:pt x="1340880" y="850367"/>
                </a:moveTo>
                <a:cubicBezTo>
                  <a:pt x="-79721" y="530062"/>
                  <a:pt x="1157264" y="790476"/>
                  <a:pt x="183392" y="585598"/>
                </a:cubicBezTo>
                <a:cubicBezTo>
                  <a:pt x="-299828" y="403460"/>
                  <a:pt x="257420" y="265824"/>
                  <a:pt x="864753" y="0"/>
                </a:cubicBezTo>
              </a:path>
            </a:pathLst>
          </a:custGeom>
          <a:noFill/>
          <a:ln w="19050">
            <a:solidFill>
              <a:schemeClr val="accent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16" name="Group 15"/>
          <p:cNvGrpSpPr/>
          <p:nvPr/>
        </p:nvGrpSpPr>
        <p:grpSpPr>
          <a:xfrm>
            <a:off x="6746336" y="3149629"/>
            <a:ext cx="2496307" cy="356729"/>
            <a:chOff x="6397840" y="669565"/>
            <a:chExt cx="2496307" cy="356729"/>
          </a:xfrm>
        </p:grpSpPr>
        <p:sp>
          <p:nvSpPr>
            <p:cNvPr id="36" name="TextBox 35"/>
            <p:cNvSpPr txBox="1"/>
            <p:nvPr/>
          </p:nvSpPr>
          <p:spPr>
            <a:xfrm>
              <a:off x="6733491" y="687740"/>
              <a:ext cx="2160656" cy="338554"/>
            </a:xfrm>
            <a:prstGeom prst="rect">
              <a:avLst/>
            </a:prstGeom>
            <a:noFill/>
          </p:spPr>
          <p:txBody>
            <a:bodyPr wrap="none" rtlCol="0">
              <a:spAutoFit/>
            </a:bodyPr>
            <a:lstStyle/>
            <a:p>
              <a:r>
                <a:rPr lang="en-GB" sz="1600" dirty="0">
                  <a:solidFill>
                    <a:schemeClr val="bg1"/>
                  </a:solidFill>
                </a:rPr>
                <a:t>Relay DHCP Request</a:t>
              </a:r>
              <a:endParaRPr lang="en-US" sz="1600" dirty="0">
                <a:solidFill>
                  <a:schemeClr val="bg1"/>
                </a:solidFill>
              </a:endParaRPr>
            </a:p>
          </p:txBody>
        </p:sp>
        <p:sp>
          <p:nvSpPr>
            <p:cNvPr id="48" name="TextBox 47"/>
            <p:cNvSpPr txBox="1"/>
            <p:nvPr/>
          </p:nvSpPr>
          <p:spPr>
            <a:xfrm>
              <a:off x="6397840" y="669565"/>
              <a:ext cx="523200" cy="347123"/>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grpSp>
        <p:nvGrpSpPr>
          <p:cNvPr id="5" name="Group 4"/>
          <p:cNvGrpSpPr/>
          <p:nvPr/>
        </p:nvGrpSpPr>
        <p:grpSpPr>
          <a:xfrm>
            <a:off x="635757" y="4044213"/>
            <a:ext cx="3543584" cy="481542"/>
            <a:chOff x="635757" y="3601439"/>
            <a:chExt cx="3543584" cy="481542"/>
          </a:xfrm>
        </p:grpSpPr>
        <p:sp>
          <p:nvSpPr>
            <p:cNvPr id="49" name="TextBox 48"/>
            <p:cNvSpPr txBox="1"/>
            <p:nvPr/>
          </p:nvSpPr>
          <p:spPr>
            <a:xfrm>
              <a:off x="635757" y="3675343"/>
              <a:ext cx="523200" cy="386203"/>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endParaRPr lang="en-GB" sz="3200" dirty="0">
                <a:solidFill>
                  <a:schemeClr val="bg1"/>
                </a:solidFill>
              </a:endParaRPr>
            </a:p>
          </p:txBody>
        </p:sp>
        <p:sp>
          <p:nvSpPr>
            <p:cNvPr id="51" name="TextBox 50"/>
            <p:cNvSpPr txBox="1"/>
            <p:nvPr/>
          </p:nvSpPr>
          <p:spPr>
            <a:xfrm>
              <a:off x="1010845" y="3601439"/>
              <a:ext cx="3168496" cy="481542"/>
            </a:xfrm>
            <a:prstGeom prst="rect">
              <a:avLst/>
            </a:prstGeom>
            <a:noFill/>
          </p:spPr>
          <p:txBody>
            <a:bodyPr wrap="none" rtlCol="0" anchor="ctr">
              <a:spAutoFit/>
            </a:bodyPr>
            <a:lstStyle/>
            <a:p>
              <a:pPr>
                <a:lnSpc>
                  <a:spcPts val="3500"/>
                </a:lnSpc>
              </a:pPr>
              <a:r>
                <a:rPr lang="en-GB" dirty="0">
                  <a:solidFill>
                    <a:schemeClr val="bg1"/>
                  </a:solidFill>
                </a:rPr>
                <a:t>Record first DHCP fingerprint</a:t>
              </a:r>
            </a:p>
          </p:txBody>
        </p:sp>
      </p:grpSp>
      <p:grpSp>
        <p:nvGrpSpPr>
          <p:cNvPr id="7" name="Group 6"/>
          <p:cNvGrpSpPr/>
          <p:nvPr/>
        </p:nvGrpSpPr>
        <p:grpSpPr>
          <a:xfrm>
            <a:off x="639022" y="4471826"/>
            <a:ext cx="4275581" cy="541174"/>
            <a:chOff x="639022" y="4029052"/>
            <a:chExt cx="4275581" cy="541174"/>
          </a:xfrm>
        </p:grpSpPr>
        <p:sp>
          <p:nvSpPr>
            <p:cNvPr id="39" name="TextBox 38"/>
            <p:cNvSpPr txBox="1"/>
            <p:nvPr/>
          </p:nvSpPr>
          <p:spPr>
            <a:xfrm>
              <a:off x="639022" y="4126340"/>
              <a:ext cx="523200" cy="288193"/>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endParaRPr lang="en-GB" sz="3200" dirty="0">
                <a:solidFill>
                  <a:schemeClr val="bg1"/>
                </a:solidFill>
              </a:endParaRPr>
            </a:p>
          </p:txBody>
        </p:sp>
        <p:sp>
          <p:nvSpPr>
            <p:cNvPr id="52" name="TextBox 51"/>
            <p:cNvSpPr txBox="1"/>
            <p:nvPr/>
          </p:nvSpPr>
          <p:spPr>
            <a:xfrm>
              <a:off x="1002250" y="4029052"/>
              <a:ext cx="3912353" cy="541174"/>
            </a:xfrm>
            <a:prstGeom prst="rect">
              <a:avLst/>
            </a:prstGeom>
            <a:noFill/>
          </p:spPr>
          <p:txBody>
            <a:bodyPr wrap="none" rtlCol="0" anchor="ctr">
              <a:spAutoFit/>
            </a:bodyPr>
            <a:lstStyle/>
            <a:p>
              <a:pPr>
                <a:lnSpc>
                  <a:spcPts val="3500"/>
                </a:lnSpc>
              </a:pPr>
              <a:r>
                <a:rPr lang="en-GB" dirty="0">
                  <a:solidFill>
                    <a:schemeClr val="bg1"/>
                  </a:solidFill>
                </a:rPr>
                <a:t>Probe device with SNMP, SSH, WMI</a:t>
              </a:r>
            </a:p>
          </p:txBody>
        </p:sp>
      </p:grpSp>
      <p:grpSp>
        <p:nvGrpSpPr>
          <p:cNvPr id="19" name="Group 18"/>
          <p:cNvGrpSpPr/>
          <p:nvPr/>
        </p:nvGrpSpPr>
        <p:grpSpPr>
          <a:xfrm>
            <a:off x="639022" y="4933642"/>
            <a:ext cx="4982685" cy="481542"/>
            <a:chOff x="638722" y="5028555"/>
            <a:chExt cx="4982685" cy="481542"/>
          </a:xfrm>
        </p:grpSpPr>
        <p:sp>
          <p:nvSpPr>
            <p:cNvPr id="37" name="TextBox 36"/>
            <p:cNvSpPr txBox="1"/>
            <p:nvPr/>
          </p:nvSpPr>
          <p:spPr>
            <a:xfrm>
              <a:off x="638722" y="5096155"/>
              <a:ext cx="523200" cy="373210"/>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endParaRPr lang="en-GB" sz="3200" dirty="0">
                <a:solidFill>
                  <a:schemeClr val="bg1"/>
                </a:solidFill>
              </a:endParaRPr>
            </a:p>
          </p:txBody>
        </p:sp>
        <p:sp>
          <p:nvSpPr>
            <p:cNvPr id="55" name="TextBox 54"/>
            <p:cNvSpPr txBox="1"/>
            <p:nvPr/>
          </p:nvSpPr>
          <p:spPr>
            <a:xfrm>
              <a:off x="999629" y="5028555"/>
              <a:ext cx="4621778" cy="481542"/>
            </a:xfrm>
            <a:prstGeom prst="rect">
              <a:avLst/>
            </a:prstGeom>
            <a:noFill/>
          </p:spPr>
          <p:txBody>
            <a:bodyPr wrap="none" rtlCol="0" anchor="ctr">
              <a:spAutoFit/>
            </a:bodyPr>
            <a:lstStyle/>
            <a:p>
              <a:pPr>
                <a:lnSpc>
                  <a:spcPts val="3500"/>
                </a:lnSpc>
              </a:pPr>
              <a:r>
                <a:rPr lang="en-GB" dirty="0">
                  <a:solidFill>
                    <a:schemeClr val="bg1"/>
                  </a:solidFill>
                </a:rPr>
                <a:t>Record first positive response as fingerprint</a:t>
              </a:r>
            </a:p>
          </p:txBody>
        </p:sp>
      </p:grpSp>
      <p:grpSp>
        <p:nvGrpSpPr>
          <p:cNvPr id="20" name="Group 19"/>
          <p:cNvGrpSpPr/>
          <p:nvPr/>
        </p:nvGrpSpPr>
        <p:grpSpPr>
          <a:xfrm>
            <a:off x="642997" y="5367587"/>
            <a:ext cx="8710513" cy="481542"/>
            <a:chOff x="642997" y="5473122"/>
            <a:chExt cx="8710513" cy="481542"/>
          </a:xfrm>
        </p:grpSpPr>
        <p:sp>
          <p:nvSpPr>
            <p:cNvPr id="54" name="TextBox 53"/>
            <p:cNvSpPr txBox="1"/>
            <p:nvPr/>
          </p:nvSpPr>
          <p:spPr>
            <a:xfrm>
              <a:off x="642997" y="5541880"/>
              <a:ext cx="523200" cy="328411"/>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endParaRPr lang="en-GB" sz="3200" dirty="0">
                <a:solidFill>
                  <a:schemeClr val="bg1"/>
                </a:solidFill>
              </a:endParaRPr>
            </a:p>
          </p:txBody>
        </p:sp>
        <p:sp>
          <p:nvSpPr>
            <p:cNvPr id="56" name="TextBox 55"/>
            <p:cNvSpPr txBox="1"/>
            <p:nvPr/>
          </p:nvSpPr>
          <p:spPr>
            <a:xfrm>
              <a:off x="999941" y="5473122"/>
              <a:ext cx="8353569" cy="481542"/>
            </a:xfrm>
            <a:prstGeom prst="rect">
              <a:avLst/>
            </a:prstGeom>
            <a:noFill/>
          </p:spPr>
          <p:txBody>
            <a:bodyPr wrap="none" rtlCol="0" anchor="ctr">
              <a:spAutoFit/>
            </a:bodyPr>
            <a:lstStyle/>
            <a:p>
              <a:pPr>
                <a:lnSpc>
                  <a:spcPts val="3500"/>
                </a:lnSpc>
              </a:pPr>
              <a:r>
                <a:rPr lang="en-GB" dirty="0">
                  <a:solidFill>
                    <a:schemeClr val="bg1"/>
                  </a:solidFill>
                </a:rPr>
                <a:t>If subsequent fingerprint changes: Potential spoof attack. Set “Conflict” attribute </a:t>
              </a:r>
              <a:endParaRPr lang="en-US" dirty="0">
                <a:solidFill>
                  <a:schemeClr val="bg1"/>
                </a:solidFill>
              </a:endParaRPr>
            </a:p>
          </p:txBody>
        </p:sp>
      </p:grpSp>
      <p:grpSp>
        <p:nvGrpSpPr>
          <p:cNvPr id="3" name="Group 2"/>
          <p:cNvGrpSpPr/>
          <p:nvPr/>
        </p:nvGrpSpPr>
        <p:grpSpPr>
          <a:xfrm>
            <a:off x="642997" y="3606825"/>
            <a:ext cx="2759000" cy="481542"/>
            <a:chOff x="631027" y="2984124"/>
            <a:chExt cx="2759000" cy="481542"/>
          </a:xfrm>
        </p:grpSpPr>
        <p:sp>
          <p:nvSpPr>
            <p:cNvPr id="50" name="TextBox 49"/>
            <p:cNvSpPr txBox="1"/>
            <p:nvPr/>
          </p:nvSpPr>
          <p:spPr>
            <a:xfrm>
              <a:off x="631027" y="3061776"/>
              <a:ext cx="523200" cy="346509"/>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endParaRPr lang="en-GB" sz="3200" dirty="0">
                <a:solidFill>
                  <a:schemeClr val="bg1"/>
                </a:solidFill>
              </a:endParaRPr>
            </a:p>
          </p:txBody>
        </p:sp>
        <p:sp>
          <p:nvSpPr>
            <p:cNvPr id="57" name="TextBox 56"/>
            <p:cNvSpPr txBox="1"/>
            <p:nvPr/>
          </p:nvSpPr>
          <p:spPr>
            <a:xfrm>
              <a:off x="999629" y="2984124"/>
              <a:ext cx="2390398" cy="481542"/>
            </a:xfrm>
            <a:prstGeom prst="rect">
              <a:avLst/>
            </a:prstGeom>
            <a:noFill/>
          </p:spPr>
          <p:txBody>
            <a:bodyPr wrap="none" rtlCol="0" anchor="ctr">
              <a:spAutoFit/>
            </a:bodyPr>
            <a:lstStyle/>
            <a:p>
              <a:pPr>
                <a:lnSpc>
                  <a:spcPts val="3500"/>
                </a:lnSpc>
              </a:pPr>
              <a:r>
                <a:rPr lang="en-GB" dirty="0">
                  <a:solidFill>
                    <a:schemeClr val="bg1"/>
                  </a:solidFill>
                </a:rPr>
                <a:t>Record MAC address</a:t>
              </a:r>
            </a:p>
          </p:txBody>
        </p:sp>
      </p:grpSp>
      <p:sp>
        <p:nvSpPr>
          <p:cNvPr id="61" name="Freeform 60"/>
          <p:cNvSpPr/>
          <p:nvPr/>
        </p:nvSpPr>
        <p:spPr>
          <a:xfrm>
            <a:off x="6644585" y="2855053"/>
            <a:ext cx="3960171" cy="2542161"/>
          </a:xfrm>
          <a:custGeom>
            <a:avLst/>
            <a:gdLst>
              <a:gd name="connsiteX0" fmla="*/ 0 w 5609229"/>
              <a:gd name="connsiteY0" fmla="*/ 0 h 3084394"/>
              <a:gd name="connsiteX1" fmla="*/ 2497540 w 5609229"/>
              <a:gd name="connsiteY1" fmla="*/ 1173707 h 3084394"/>
              <a:gd name="connsiteX2" fmla="*/ 5008728 w 5609229"/>
              <a:gd name="connsiteY2" fmla="*/ 1978925 h 3084394"/>
              <a:gd name="connsiteX3" fmla="*/ 5609229 w 5609229"/>
              <a:gd name="connsiteY3" fmla="*/ 3084394 h 3084394"/>
              <a:gd name="connsiteX0" fmla="*/ 0 w 5609229"/>
              <a:gd name="connsiteY0" fmla="*/ 0 h 3084394"/>
              <a:gd name="connsiteX1" fmla="*/ 3326215 w 5609229"/>
              <a:gd name="connsiteY1" fmla="*/ 887957 h 3084394"/>
              <a:gd name="connsiteX2" fmla="*/ 5008728 w 5609229"/>
              <a:gd name="connsiteY2" fmla="*/ 1978925 h 3084394"/>
              <a:gd name="connsiteX3" fmla="*/ 5609229 w 5609229"/>
              <a:gd name="connsiteY3" fmla="*/ 3084394 h 3084394"/>
              <a:gd name="connsiteX0" fmla="*/ 0 w 5982811"/>
              <a:gd name="connsiteY0" fmla="*/ 0 h 3084394"/>
              <a:gd name="connsiteX1" fmla="*/ 3326215 w 5982811"/>
              <a:gd name="connsiteY1" fmla="*/ 887957 h 3084394"/>
              <a:gd name="connsiteX2" fmla="*/ 5799303 w 5982811"/>
              <a:gd name="connsiteY2" fmla="*/ 1026425 h 3084394"/>
              <a:gd name="connsiteX3" fmla="*/ 5609229 w 5982811"/>
              <a:gd name="connsiteY3" fmla="*/ 3084394 h 3084394"/>
              <a:gd name="connsiteX0" fmla="*/ 0 w 6096366"/>
              <a:gd name="connsiteY0" fmla="*/ 0 h 3084394"/>
              <a:gd name="connsiteX1" fmla="*/ 3326215 w 6096366"/>
              <a:gd name="connsiteY1" fmla="*/ 887957 h 3084394"/>
              <a:gd name="connsiteX2" fmla="*/ 5932653 w 6096366"/>
              <a:gd name="connsiteY2" fmla="*/ 988325 h 3084394"/>
              <a:gd name="connsiteX3" fmla="*/ 5609229 w 6096366"/>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259540 w 6119533"/>
              <a:gd name="connsiteY1" fmla="*/ 859382 h 3084394"/>
              <a:gd name="connsiteX2" fmla="*/ 5932653 w 6119533"/>
              <a:gd name="connsiteY2" fmla="*/ 988325 h 3084394"/>
              <a:gd name="connsiteX3" fmla="*/ 5609229 w 6119533"/>
              <a:gd name="connsiteY3" fmla="*/ 3084394 h 30843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041802"/>
              <a:gd name="connsiteY0" fmla="*/ 0 h 3160594"/>
              <a:gd name="connsiteX1" fmla="*/ 3259540 w 6041802"/>
              <a:gd name="connsiteY1" fmla="*/ 935582 h 3160594"/>
              <a:gd name="connsiteX2" fmla="*/ 5837403 w 6041802"/>
              <a:gd name="connsiteY2" fmla="*/ 978800 h 3160594"/>
              <a:gd name="connsiteX3" fmla="*/ 5609229 w 6041802"/>
              <a:gd name="connsiteY3" fmla="*/ 3160594 h 3160594"/>
              <a:gd name="connsiteX0" fmla="*/ 0 w 6041802"/>
              <a:gd name="connsiteY0" fmla="*/ 0 h 3160594"/>
              <a:gd name="connsiteX1" fmla="*/ 3173815 w 6041802"/>
              <a:gd name="connsiteY1" fmla="*/ 811757 h 3160594"/>
              <a:gd name="connsiteX2" fmla="*/ 5837403 w 6041802"/>
              <a:gd name="connsiteY2" fmla="*/ 978800 h 3160594"/>
              <a:gd name="connsiteX3" fmla="*/ 5609229 w 6041802"/>
              <a:gd name="connsiteY3" fmla="*/ 3160594 h 3160594"/>
              <a:gd name="connsiteX0" fmla="*/ 0 w 6041802"/>
              <a:gd name="connsiteY0" fmla="*/ 0 h 3160594"/>
              <a:gd name="connsiteX1" fmla="*/ 3593444 w 6041802"/>
              <a:gd name="connsiteY1" fmla="*/ 781510 h 3160594"/>
              <a:gd name="connsiteX2" fmla="*/ 5837403 w 6041802"/>
              <a:gd name="connsiteY2" fmla="*/ 978800 h 3160594"/>
              <a:gd name="connsiteX3" fmla="*/ 5609229 w 6041802"/>
              <a:gd name="connsiteY3" fmla="*/ 3160594 h 3160594"/>
              <a:gd name="connsiteX0" fmla="*/ 0 w 6065367"/>
              <a:gd name="connsiteY0" fmla="*/ 0 h 3160594"/>
              <a:gd name="connsiteX1" fmla="*/ 3593444 w 6065367"/>
              <a:gd name="connsiteY1" fmla="*/ 781510 h 3160594"/>
              <a:gd name="connsiteX2" fmla="*/ 5866679 w 6065367"/>
              <a:gd name="connsiteY2" fmla="*/ 867894 h 3160594"/>
              <a:gd name="connsiteX3" fmla="*/ 5609229 w 6065367"/>
              <a:gd name="connsiteY3" fmla="*/ 3160594 h 3160594"/>
              <a:gd name="connsiteX0" fmla="*/ 0 w 6065367"/>
              <a:gd name="connsiteY0" fmla="*/ 0 h 3160594"/>
              <a:gd name="connsiteX1" fmla="*/ 3437303 w 6065367"/>
              <a:gd name="connsiteY1" fmla="*/ 680687 h 3160594"/>
              <a:gd name="connsiteX2" fmla="*/ 5866679 w 6065367"/>
              <a:gd name="connsiteY2" fmla="*/ 867894 h 3160594"/>
              <a:gd name="connsiteX3" fmla="*/ 5609229 w 6065367"/>
              <a:gd name="connsiteY3" fmla="*/ 3160594 h 3160594"/>
              <a:gd name="connsiteX0" fmla="*/ 0 w 5049064"/>
              <a:gd name="connsiteY0" fmla="*/ 272990 h 2504777"/>
              <a:gd name="connsiteX1" fmla="*/ 2421000 w 5049064"/>
              <a:gd name="connsiteY1" fmla="*/ 24870 h 2504777"/>
              <a:gd name="connsiteX2" fmla="*/ 4850376 w 5049064"/>
              <a:gd name="connsiteY2" fmla="*/ 212077 h 2504777"/>
              <a:gd name="connsiteX3" fmla="*/ 4592926 w 5049064"/>
              <a:gd name="connsiteY3" fmla="*/ 2504777 h 2504777"/>
              <a:gd name="connsiteX0" fmla="*/ 0 w 5049064"/>
              <a:gd name="connsiteY0" fmla="*/ 272990 h 2504777"/>
              <a:gd name="connsiteX1" fmla="*/ 2421000 w 5049064"/>
              <a:gd name="connsiteY1" fmla="*/ 24870 h 2504777"/>
              <a:gd name="connsiteX2" fmla="*/ 4850376 w 5049064"/>
              <a:gd name="connsiteY2" fmla="*/ 212077 h 2504777"/>
              <a:gd name="connsiteX3" fmla="*/ 4592926 w 5049064"/>
              <a:gd name="connsiteY3" fmla="*/ 2504777 h 2504777"/>
              <a:gd name="connsiteX0" fmla="*/ 0 w 5049064"/>
              <a:gd name="connsiteY0" fmla="*/ 192724 h 2424511"/>
              <a:gd name="connsiteX1" fmla="*/ 2550741 w 5049064"/>
              <a:gd name="connsiteY1" fmla="*/ 145427 h 2424511"/>
              <a:gd name="connsiteX2" fmla="*/ 4850376 w 5049064"/>
              <a:gd name="connsiteY2" fmla="*/ 131811 h 2424511"/>
              <a:gd name="connsiteX3" fmla="*/ 4592926 w 5049064"/>
              <a:gd name="connsiteY3" fmla="*/ 2424511 h 2424511"/>
              <a:gd name="connsiteX0" fmla="*/ 0 w 5138517"/>
              <a:gd name="connsiteY0" fmla="*/ 85280 h 2317067"/>
              <a:gd name="connsiteX1" fmla="*/ 2550741 w 5138517"/>
              <a:gd name="connsiteY1" fmla="*/ 37983 h 2317067"/>
              <a:gd name="connsiteX2" fmla="*/ 4958494 w 5138517"/>
              <a:gd name="connsiteY2" fmla="*/ 225189 h 2317067"/>
              <a:gd name="connsiteX3" fmla="*/ 4592926 w 5138517"/>
              <a:gd name="connsiteY3" fmla="*/ 2317067 h 2317067"/>
              <a:gd name="connsiteX0" fmla="*/ 0 w 5138519"/>
              <a:gd name="connsiteY0" fmla="*/ 58204 h 2289991"/>
              <a:gd name="connsiteX1" fmla="*/ 2550741 w 5138519"/>
              <a:gd name="connsiteY1" fmla="*/ 10907 h 2289991"/>
              <a:gd name="connsiteX2" fmla="*/ 4958494 w 5138519"/>
              <a:gd name="connsiteY2" fmla="*/ 198113 h 2289991"/>
              <a:gd name="connsiteX3" fmla="*/ 4592926 w 5138519"/>
              <a:gd name="connsiteY3" fmla="*/ 2289991 h 2289991"/>
              <a:gd name="connsiteX0" fmla="*/ 0 w 5138517"/>
              <a:gd name="connsiteY0" fmla="*/ 89682 h 2321469"/>
              <a:gd name="connsiteX1" fmla="*/ 3372435 w 5138517"/>
              <a:gd name="connsiteY1" fmla="*/ 4731 h 2321469"/>
              <a:gd name="connsiteX2" fmla="*/ 4958494 w 5138517"/>
              <a:gd name="connsiteY2" fmla="*/ 229591 h 2321469"/>
              <a:gd name="connsiteX3" fmla="*/ 4592926 w 5138517"/>
              <a:gd name="connsiteY3" fmla="*/ 2321469 h 2321469"/>
              <a:gd name="connsiteX0" fmla="*/ 0 w 5138519"/>
              <a:gd name="connsiteY0" fmla="*/ 88402 h 2320189"/>
              <a:gd name="connsiteX1" fmla="*/ 3372435 w 5138519"/>
              <a:gd name="connsiteY1" fmla="*/ 3451 h 2320189"/>
              <a:gd name="connsiteX2" fmla="*/ 4958494 w 5138519"/>
              <a:gd name="connsiteY2" fmla="*/ 228311 h 2320189"/>
              <a:gd name="connsiteX3" fmla="*/ 4592926 w 5138519"/>
              <a:gd name="connsiteY3" fmla="*/ 2320189 h 2320189"/>
              <a:gd name="connsiteX0" fmla="*/ 0 w 5084416"/>
              <a:gd name="connsiteY0" fmla="*/ 97745 h 2329532"/>
              <a:gd name="connsiteX1" fmla="*/ 3372435 w 5084416"/>
              <a:gd name="connsiteY1" fmla="*/ 12794 h 2329532"/>
              <a:gd name="connsiteX2" fmla="*/ 4893623 w 5084416"/>
              <a:gd name="connsiteY2" fmla="*/ 375720 h 2329532"/>
              <a:gd name="connsiteX3" fmla="*/ 4592926 w 5084416"/>
              <a:gd name="connsiteY3" fmla="*/ 2329532 h 2329532"/>
              <a:gd name="connsiteX0" fmla="*/ 0 w 5040299"/>
              <a:gd name="connsiteY0" fmla="*/ 97745 h 2329532"/>
              <a:gd name="connsiteX1" fmla="*/ 3372435 w 5040299"/>
              <a:gd name="connsiteY1" fmla="*/ 12794 h 2329532"/>
              <a:gd name="connsiteX2" fmla="*/ 4893623 w 5040299"/>
              <a:gd name="connsiteY2" fmla="*/ 375720 h 2329532"/>
              <a:gd name="connsiteX3" fmla="*/ 4268575 w 5040299"/>
              <a:gd name="connsiteY3" fmla="*/ 2329532 h 2329532"/>
              <a:gd name="connsiteX0" fmla="*/ 0 w 5040299"/>
              <a:gd name="connsiteY0" fmla="*/ 75666 h 2307453"/>
              <a:gd name="connsiteX1" fmla="*/ 3848151 w 5040299"/>
              <a:gd name="connsiteY1" fmla="*/ 15819 h 2307453"/>
              <a:gd name="connsiteX2" fmla="*/ 4893623 w 5040299"/>
              <a:gd name="connsiteY2" fmla="*/ 353641 h 2307453"/>
              <a:gd name="connsiteX3" fmla="*/ 4268575 w 5040299"/>
              <a:gd name="connsiteY3" fmla="*/ 2307453 h 2307453"/>
              <a:gd name="connsiteX0" fmla="*/ 0 w 4499711"/>
              <a:gd name="connsiteY0" fmla="*/ 387011 h 2292460"/>
              <a:gd name="connsiteX1" fmla="*/ 3307563 w 4499711"/>
              <a:gd name="connsiteY1" fmla="*/ 826 h 2292460"/>
              <a:gd name="connsiteX2" fmla="*/ 4353035 w 4499711"/>
              <a:gd name="connsiteY2" fmla="*/ 338648 h 2292460"/>
              <a:gd name="connsiteX3" fmla="*/ 3727987 w 4499711"/>
              <a:gd name="connsiteY3" fmla="*/ 2292460 h 2292460"/>
              <a:gd name="connsiteX0" fmla="*/ 0 w 4566207"/>
              <a:gd name="connsiteY0" fmla="*/ 391923 h 2297372"/>
              <a:gd name="connsiteX1" fmla="*/ 3307563 w 4566207"/>
              <a:gd name="connsiteY1" fmla="*/ 5738 h 2297372"/>
              <a:gd name="connsiteX2" fmla="*/ 4426915 w 4566207"/>
              <a:gd name="connsiteY2" fmla="*/ 289955 h 2297372"/>
              <a:gd name="connsiteX3" fmla="*/ 3727987 w 4566207"/>
              <a:gd name="connsiteY3" fmla="*/ 2297372 h 2297372"/>
              <a:gd name="connsiteX0" fmla="*/ 0 w 4566209"/>
              <a:gd name="connsiteY0" fmla="*/ 444076 h 2349525"/>
              <a:gd name="connsiteX1" fmla="*/ 3307563 w 4566209"/>
              <a:gd name="connsiteY1" fmla="*/ 57891 h 2349525"/>
              <a:gd name="connsiteX2" fmla="*/ 4426915 w 4566209"/>
              <a:gd name="connsiteY2" fmla="*/ 342108 h 2349525"/>
              <a:gd name="connsiteX3" fmla="*/ 3727987 w 4566209"/>
              <a:gd name="connsiteY3" fmla="*/ 2349525 h 2349525"/>
              <a:gd name="connsiteX0" fmla="*/ 0 w 4566207"/>
              <a:gd name="connsiteY0" fmla="*/ 433230 h 2338679"/>
              <a:gd name="connsiteX1" fmla="*/ 3307563 w 4566207"/>
              <a:gd name="connsiteY1" fmla="*/ 47045 h 2338679"/>
              <a:gd name="connsiteX2" fmla="*/ 4426915 w 4566207"/>
              <a:gd name="connsiteY2" fmla="*/ 331262 h 2338679"/>
              <a:gd name="connsiteX3" fmla="*/ 3727987 w 4566207"/>
              <a:gd name="connsiteY3" fmla="*/ 2338679 h 2338679"/>
              <a:gd name="connsiteX0" fmla="*/ 0 w 4566209"/>
              <a:gd name="connsiteY0" fmla="*/ 433230 h 2338679"/>
              <a:gd name="connsiteX1" fmla="*/ 3307563 w 4566209"/>
              <a:gd name="connsiteY1" fmla="*/ 47045 h 2338679"/>
              <a:gd name="connsiteX2" fmla="*/ 4426915 w 4566209"/>
              <a:gd name="connsiteY2" fmla="*/ 331262 h 2338679"/>
              <a:gd name="connsiteX3" fmla="*/ 3727987 w 4566209"/>
              <a:gd name="connsiteY3" fmla="*/ 2338679 h 2338679"/>
              <a:gd name="connsiteX0" fmla="*/ 0 w 4566207"/>
              <a:gd name="connsiteY0" fmla="*/ 224360 h 2129809"/>
              <a:gd name="connsiteX1" fmla="*/ 4426915 w 4566207"/>
              <a:gd name="connsiteY1" fmla="*/ 122392 h 2129809"/>
              <a:gd name="connsiteX2" fmla="*/ 3727987 w 4566207"/>
              <a:gd name="connsiteY2" fmla="*/ 2129809 h 2129809"/>
              <a:gd name="connsiteX0" fmla="*/ 0 w 4353267"/>
              <a:gd name="connsiteY0" fmla="*/ 388474 h 2293923"/>
              <a:gd name="connsiteX1" fmla="*/ 4186804 w 4353267"/>
              <a:gd name="connsiteY1" fmla="*/ 93527 h 2293923"/>
              <a:gd name="connsiteX2" fmla="*/ 3727987 w 4353267"/>
              <a:gd name="connsiteY2" fmla="*/ 2293923 h 2293923"/>
              <a:gd name="connsiteX0" fmla="*/ 0 w 4353268"/>
              <a:gd name="connsiteY0" fmla="*/ 435204 h 2340653"/>
              <a:gd name="connsiteX1" fmla="*/ 1495739 w 4353268"/>
              <a:gd name="connsiteY1" fmla="*/ 246617 h 2340653"/>
              <a:gd name="connsiteX2" fmla="*/ 4186804 w 4353268"/>
              <a:gd name="connsiteY2" fmla="*/ 140257 h 2340653"/>
              <a:gd name="connsiteX3" fmla="*/ 3727987 w 4353268"/>
              <a:gd name="connsiteY3" fmla="*/ 2340653 h 2340653"/>
              <a:gd name="connsiteX0" fmla="*/ 0 w 3712824"/>
              <a:gd name="connsiteY0" fmla="*/ 990 h 2741688"/>
              <a:gd name="connsiteX1" fmla="*/ 855295 w 3712824"/>
              <a:gd name="connsiteY1" fmla="*/ 647652 h 2741688"/>
              <a:gd name="connsiteX2" fmla="*/ 3546360 w 3712824"/>
              <a:gd name="connsiteY2" fmla="*/ 541292 h 2741688"/>
              <a:gd name="connsiteX3" fmla="*/ 3087543 w 3712824"/>
              <a:gd name="connsiteY3" fmla="*/ 2741688 h 2741688"/>
              <a:gd name="connsiteX0" fmla="*/ 667091 w 4379915"/>
              <a:gd name="connsiteY0" fmla="*/ 1352 h 2742050"/>
              <a:gd name="connsiteX1" fmla="*/ 194921 w 4379915"/>
              <a:gd name="connsiteY1" fmla="*/ 448024 h 2742050"/>
              <a:gd name="connsiteX2" fmla="*/ 4213451 w 4379915"/>
              <a:gd name="connsiteY2" fmla="*/ 541654 h 2742050"/>
              <a:gd name="connsiteX3" fmla="*/ 3754634 w 4379915"/>
              <a:gd name="connsiteY3" fmla="*/ 2742050 h 2742050"/>
              <a:gd name="connsiteX0" fmla="*/ 723551 w 4436375"/>
              <a:gd name="connsiteY0" fmla="*/ 0 h 2740698"/>
              <a:gd name="connsiteX1" fmla="*/ 251381 w 4436375"/>
              <a:gd name="connsiteY1" fmla="*/ 446672 h 2740698"/>
              <a:gd name="connsiteX2" fmla="*/ 4269911 w 4436375"/>
              <a:gd name="connsiteY2" fmla="*/ 540302 h 2740698"/>
              <a:gd name="connsiteX3" fmla="*/ 3811094 w 4436375"/>
              <a:gd name="connsiteY3" fmla="*/ 2740698 h 2740698"/>
              <a:gd name="connsiteX0" fmla="*/ 675489 w 4388313"/>
              <a:gd name="connsiteY0" fmla="*/ 0 h 2740698"/>
              <a:gd name="connsiteX1" fmla="*/ 261541 w 4388313"/>
              <a:gd name="connsiteY1" fmla="*/ 481965 h 2740698"/>
              <a:gd name="connsiteX2" fmla="*/ 4221849 w 4388313"/>
              <a:gd name="connsiteY2" fmla="*/ 540302 h 2740698"/>
              <a:gd name="connsiteX3" fmla="*/ 3763032 w 4388313"/>
              <a:gd name="connsiteY3" fmla="*/ 2740698 h 2740698"/>
              <a:gd name="connsiteX0" fmla="*/ 675489 w 4409464"/>
              <a:gd name="connsiteY0" fmla="*/ 0 h 2740698"/>
              <a:gd name="connsiteX1" fmla="*/ 261541 w 4409464"/>
              <a:gd name="connsiteY1" fmla="*/ 481965 h 2740698"/>
              <a:gd name="connsiteX2" fmla="*/ 4221849 w 4409464"/>
              <a:gd name="connsiteY2" fmla="*/ 540302 h 2740698"/>
              <a:gd name="connsiteX3" fmla="*/ 3902765 w 4409464"/>
              <a:gd name="connsiteY3" fmla="*/ 2740698 h 2740698"/>
              <a:gd name="connsiteX0" fmla="*/ 675489 w 4401858"/>
              <a:gd name="connsiteY0" fmla="*/ 0 h 2681877"/>
              <a:gd name="connsiteX1" fmla="*/ 261541 w 4401858"/>
              <a:gd name="connsiteY1" fmla="*/ 481965 h 2681877"/>
              <a:gd name="connsiteX2" fmla="*/ 4221849 w 4401858"/>
              <a:gd name="connsiteY2" fmla="*/ 540302 h 2681877"/>
              <a:gd name="connsiteX3" fmla="*/ 3856187 w 4401858"/>
              <a:gd name="connsiteY3" fmla="*/ 2681877 h 2681877"/>
              <a:gd name="connsiteX0" fmla="*/ 675489 w 4406903"/>
              <a:gd name="connsiteY0" fmla="*/ 0 h 2681877"/>
              <a:gd name="connsiteX1" fmla="*/ 261541 w 4406903"/>
              <a:gd name="connsiteY1" fmla="*/ 481965 h 2681877"/>
              <a:gd name="connsiteX2" fmla="*/ 4221849 w 4406903"/>
              <a:gd name="connsiteY2" fmla="*/ 540302 h 2681877"/>
              <a:gd name="connsiteX3" fmla="*/ 3856187 w 4406903"/>
              <a:gd name="connsiteY3" fmla="*/ 2681877 h 2681877"/>
              <a:gd name="connsiteX0" fmla="*/ 591097 w 4322511"/>
              <a:gd name="connsiteY0" fmla="*/ 0 h 2681877"/>
              <a:gd name="connsiteX1" fmla="*/ 281949 w 4322511"/>
              <a:gd name="connsiteY1" fmla="*/ 317267 h 2681877"/>
              <a:gd name="connsiteX2" fmla="*/ 4137457 w 4322511"/>
              <a:gd name="connsiteY2" fmla="*/ 540302 h 2681877"/>
              <a:gd name="connsiteX3" fmla="*/ 3771795 w 4322511"/>
              <a:gd name="connsiteY3" fmla="*/ 2681877 h 2681877"/>
              <a:gd name="connsiteX0" fmla="*/ 337769 w 4069183"/>
              <a:gd name="connsiteY0" fmla="*/ 0 h 2681877"/>
              <a:gd name="connsiteX1" fmla="*/ 28621 w 4069183"/>
              <a:gd name="connsiteY1" fmla="*/ 317267 h 2681877"/>
              <a:gd name="connsiteX2" fmla="*/ 3884129 w 4069183"/>
              <a:gd name="connsiteY2" fmla="*/ 540302 h 2681877"/>
              <a:gd name="connsiteX3" fmla="*/ 3518467 w 4069183"/>
              <a:gd name="connsiteY3" fmla="*/ 2681877 h 2681877"/>
              <a:gd name="connsiteX0" fmla="*/ 403915 w 4135329"/>
              <a:gd name="connsiteY0" fmla="*/ 0 h 2681877"/>
              <a:gd name="connsiteX1" fmla="*/ 94767 w 4135329"/>
              <a:gd name="connsiteY1" fmla="*/ 317267 h 2681877"/>
              <a:gd name="connsiteX2" fmla="*/ 3950275 w 4135329"/>
              <a:gd name="connsiteY2" fmla="*/ 540302 h 2681877"/>
              <a:gd name="connsiteX3" fmla="*/ 3584613 w 4135329"/>
              <a:gd name="connsiteY3" fmla="*/ 2681877 h 2681877"/>
            </a:gdLst>
            <a:ahLst/>
            <a:cxnLst>
              <a:cxn ang="0">
                <a:pos x="connsiteX0" y="connsiteY0"/>
              </a:cxn>
              <a:cxn ang="0">
                <a:pos x="connsiteX1" y="connsiteY1"/>
              </a:cxn>
              <a:cxn ang="0">
                <a:pos x="connsiteX2" y="connsiteY2"/>
              </a:cxn>
              <a:cxn ang="0">
                <a:pos x="connsiteX3" y="connsiteY3"/>
              </a:cxn>
            </a:cxnLst>
            <a:rect l="l" t="t" r="r" b="b"/>
            <a:pathLst>
              <a:path w="4135329" h="2681877">
                <a:moveTo>
                  <a:pt x="403915" y="0"/>
                </a:moveTo>
                <a:cubicBezTo>
                  <a:pt x="187427" y="109738"/>
                  <a:pt x="-172190" y="284077"/>
                  <a:pt x="94767" y="317267"/>
                </a:cubicBezTo>
                <a:cubicBezTo>
                  <a:pt x="792568" y="268109"/>
                  <a:pt x="3578234" y="191296"/>
                  <a:pt x="3950275" y="540302"/>
                </a:cubicBezTo>
                <a:cubicBezTo>
                  <a:pt x="4468890" y="858750"/>
                  <a:pt x="3750053" y="2288367"/>
                  <a:pt x="3584613" y="2681877"/>
                </a:cubicBezTo>
              </a:path>
            </a:pathLst>
          </a:custGeom>
          <a:noFill/>
          <a:ln w="19050">
            <a:solidFill>
              <a:schemeClr val="accent1"/>
            </a:solidFill>
            <a:headEnd type="none"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2" name="TextBox 61"/>
          <p:cNvSpPr txBox="1"/>
          <p:nvPr/>
        </p:nvSpPr>
        <p:spPr>
          <a:xfrm>
            <a:off x="9899128" y="2939482"/>
            <a:ext cx="1739066" cy="338554"/>
          </a:xfrm>
          <a:prstGeom prst="rect">
            <a:avLst/>
          </a:prstGeom>
          <a:noFill/>
        </p:spPr>
        <p:txBody>
          <a:bodyPr wrap="none" rtlCol="0">
            <a:spAutoFit/>
          </a:bodyPr>
          <a:lstStyle/>
          <a:p>
            <a:r>
              <a:rPr lang="en-GB" sz="1600" dirty="0">
                <a:solidFill>
                  <a:schemeClr val="bg1"/>
                </a:solidFill>
              </a:rPr>
              <a:t>DHCP Response</a:t>
            </a:r>
            <a:endParaRPr lang="en-US" sz="1600" dirty="0">
              <a:solidFill>
                <a:schemeClr val="bg1"/>
              </a:solidFill>
            </a:endParaRPr>
          </a:p>
        </p:txBody>
      </p:sp>
      <p:grpSp>
        <p:nvGrpSpPr>
          <p:cNvPr id="12" name="Group 11"/>
          <p:cNvGrpSpPr/>
          <p:nvPr/>
        </p:nvGrpSpPr>
        <p:grpSpPr>
          <a:xfrm>
            <a:off x="4320776" y="2782827"/>
            <a:ext cx="5435048" cy="2653517"/>
            <a:chOff x="4320776" y="2782827"/>
            <a:chExt cx="5435048" cy="2653517"/>
          </a:xfrm>
        </p:grpSpPr>
        <p:sp>
          <p:nvSpPr>
            <p:cNvPr id="59" name="Freeform 58"/>
            <p:cNvSpPr/>
            <p:nvPr/>
          </p:nvSpPr>
          <p:spPr>
            <a:xfrm>
              <a:off x="4320776" y="2782827"/>
              <a:ext cx="5435048" cy="2653517"/>
            </a:xfrm>
            <a:custGeom>
              <a:avLst/>
              <a:gdLst>
                <a:gd name="connsiteX0" fmla="*/ 5336275 w 5336275"/>
                <a:gd name="connsiteY0" fmla="*/ 2524836 h 2524836"/>
                <a:gd name="connsiteX1" fmla="*/ 5227093 w 5336275"/>
                <a:gd name="connsiteY1" fmla="*/ 1965278 h 2524836"/>
                <a:gd name="connsiteX2" fmla="*/ 4708478 w 5336275"/>
                <a:gd name="connsiteY2" fmla="*/ 1610436 h 2524836"/>
                <a:gd name="connsiteX3" fmla="*/ 2033517 w 5336275"/>
                <a:gd name="connsiteY3" fmla="*/ 1023582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3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4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4708478 w 5336275"/>
                <a:gd name="connsiteY1" fmla="*/ 1610436 h 2524836"/>
                <a:gd name="connsiteX2" fmla="*/ 724967 w 5336275"/>
                <a:gd name="connsiteY2" fmla="*/ 1414449 h 2524836"/>
                <a:gd name="connsiteX3" fmla="*/ 0 w 5336275"/>
                <a:gd name="connsiteY3" fmla="*/ 0 h 2524836"/>
                <a:gd name="connsiteX0" fmla="*/ 5326653 w 5326653"/>
                <a:gd name="connsiteY0" fmla="*/ 2400091 h 2400091"/>
                <a:gd name="connsiteX1" fmla="*/ 4708478 w 5326653"/>
                <a:gd name="connsiteY1" fmla="*/ 1610436 h 2400091"/>
                <a:gd name="connsiteX2" fmla="*/ 724967 w 5326653"/>
                <a:gd name="connsiteY2" fmla="*/ 1414449 h 2400091"/>
                <a:gd name="connsiteX3" fmla="*/ 0 w 5326653"/>
                <a:gd name="connsiteY3" fmla="*/ 0 h 2400091"/>
                <a:gd name="connsiteX0" fmla="*/ 5326653 w 5326653"/>
                <a:gd name="connsiteY0" fmla="*/ 2400091 h 2400091"/>
                <a:gd name="connsiteX1" fmla="*/ 4708478 w 5326653"/>
                <a:gd name="connsiteY1" fmla="*/ 1610436 h 2400091"/>
                <a:gd name="connsiteX2" fmla="*/ 647994 w 5326653"/>
                <a:gd name="connsiteY2" fmla="*/ 1572459 h 2400091"/>
                <a:gd name="connsiteX3" fmla="*/ 0 w 5326653"/>
                <a:gd name="connsiteY3" fmla="*/ 0 h 2400091"/>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609507 w 5490222"/>
                <a:gd name="connsiteY2" fmla="*/ 1115062 h 2358509"/>
                <a:gd name="connsiteX3" fmla="*/ 0 w 5490222"/>
                <a:gd name="connsiteY3" fmla="*/ 0 h 2358509"/>
                <a:gd name="connsiteX0" fmla="*/ 5490222 w 5490222"/>
                <a:gd name="connsiteY0" fmla="*/ 2358509 h 2358509"/>
                <a:gd name="connsiteX1" fmla="*/ 4872047 w 5490222"/>
                <a:gd name="connsiteY1" fmla="*/ 1568854 h 2358509"/>
                <a:gd name="connsiteX2" fmla="*/ 1464762 w 5490222"/>
                <a:gd name="connsiteY2" fmla="*/ 1136717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657616 w 5490222"/>
                <a:gd name="connsiteY2" fmla="*/ 1322970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Lst>
              <a:ahLst/>
              <a:cxnLst>
                <a:cxn ang="0">
                  <a:pos x="connsiteX0" y="connsiteY0"/>
                </a:cxn>
                <a:cxn ang="0">
                  <a:pos x="connsiteX1" y="connsiteY1"/>
                </a:cxn>
                <a:cxn ang="0">
                  <a:pos x="connsiteX2" y="connsiteY2"/>
                </a:cxn>
                <a:cxn ang="0">
                  <a:pos x="connsiteX3" y="connsiteY3"/>
                </a:cxn>
              </a:cxnLst>
              <a:rect l="l" t="t" r="r" b="b"/>
              <a:pathLst>
                <a:path w="5490222" h="2358509">
                  <a:moveTo>
                    <a:pt x="5490222" y="2358509"/>
                  </a:moveTo>
                  <a:cubicBezTo>
                    <a:pt x="5465270" y="2168009"/>
                    <a:pt x="5603716" y="1712168"/>
                    <a:pt x="4843183" y="1568854"/>
                  </a:cubicBezTo>
                  <a:cubicBezTo>
                    <a:pt x="4082650" y="1425540"/>
                    <a:pt x="1739031" y="1760098"/>
                    <a:pt x="927023" y="1498622"/>
                  </a:cubicBezTo>
                  <a:cubicBezTo>
                    <a:pt x="315468" y="1234049"/>
                    <a:pt x="287625" y="527281"/>
                    <a:pt x="0" y="0"/>
                  </a:cubicBezTo>
                </a:path>
              </a:pathLst>
            </a:custGeom>
            <a:noFill/>
            <a:ln w="19050">
              <a:solidFill>
                <a:schemeClr val="accent3"/>
              </a:solidFill>
              <a:headEnd type="arrow" w="med" len="sm"/>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endParaRPr lang="en-US" dirty="0">
                <a:solidFill>
                  <a:schemeClr val="bg1"/>
                </a:solidFill>
              </a:endParaRPr>
            </a:p>
          </p:txBody>
        </p:sp>
        <p:sp>
          <p:nvSpPr>
            <p:cNvPr id="63" name="TextBox 62"/>
            <p:cNvSpPr txBox="1"/>
            <p:nvPr/>
          </p:nvSpPr>
          <p:spPr>
            <a:xfrm>
              <a:off x="6523524" y="4716297"/>
              <a:ext cx="1916918" cy="338554"/>
            </a:xfrm>
            <a:prstGeom prst="rect">
              <a:avLst/>
            </a:prstGeom>
            <a:noFill/>
          </p:spPr>
          <p:txBody>
            <a:bodyPr wrap="square" rtlCol="0">
              <a:spAutoFit/>
            </a:bodyPr>
            <a:lstStyle/>
            <a:p>
              <a:r>
                <a:rPr lang="en-GB" sz="1600" dirty="0">
                  <a:solidFill>
                    <a:schemeClr val="bg1"/>
                  </a:solidFill>
                </a:rPr>
                <a:t>SNMP/SSH/WMI</a:t>
              </a:r>
            </a:p>
          </p:txBody>
        </p:sp>
      </p:grpSp>
      <p:grpSp>
        <p:nvGrpSpPr>
          <p:cNvPr id="4" name="Group 3"/>
          <p:cNvGrpSpPr/>
          <p:nvPr/>
        </p:nvGrpSpPr>
        <p:grpSpPr>
          <a:xfrm>
            <a:off x="9839814" y="4515287"/>
            <a:ext cx="1876623" cy="369332"/>
            <a:chOff x="9899379" y="4704805"/>
            <a:chExt cx="1876623" cy="369332"/>
          </a:xfrm>
        </p:grpSpPr>
        <p:sp>
          <p:nvSpPr>
            <p:cNvPr id="27" name="TextBox 26"/>
            <p:cNvSpPr txBox="1"/>
            <p:nvPr/>
          </p:nvSpPr>
          <p:spPr>
            <a:xfrm>
              <a:off x="10195633" y="4716214"/>
              <a:ext cx="1580369" cy="338554"/>
            </a:xfrm>
            <a:prstGeom prst="rect">
              <a:avLst/>
            </a:prstGeom>
            <a:noFill/>
          </p:spPr>
          <p:txBody>
            <a:bodyPr wrap="none" rtlCol="0">
              <a:spAutoFit/>
            </a:bodyPr>
            <a:lstStyle/>
            <a:p>
              <a:r>
                <a:rPr lang="en-GB" sz="1600" dirty="0">
                  <a:solidFill>
                    <a:schemeClr val="bg1"/>
                  </a:solidFill>
                </a:rPr>
                <a:t>DHCP Request</a:t>
              </a:r>
              <a:endParaRPr lang="en-US" sz="1600" dirty="0">
                <a:solidFill>
                  <a:schemeClr val="bg1"/>
                </a:solidFill>
              </a:endParaRPr>
            </a:p>
          </p:txBody>
        </p:sp>
        <p:sp>
          <p:nvSpPr>
            <p:cNvPr id="42" name="TextBox 41"/>
            <p:cNvSpPr txBox="1"/>
            <p:nvPr/>
          </p:nvSpPr>
          <p:spPr>
            <a:xfrm>
              <a:off x="9899379" y="4704805"/>
              <a:ext cx="523200" cy="369332"/>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sp>
        <p:nvSpPr>
          <p:cNvPr id="64" name="TextBox 63"/>
          <p:cNvSpPr txBox="1"/>
          <p:nvPr/>
        </p:nvSpPr>
        <p:spPr>
          <a:xfrm>
            <a:off x="616060" y="3077934"/>
            <a:ext cx="2193549" cy="369332"/>
          </a:xfrm>
          <a:prstGeom prst="rect">
            <a:avLst/>
          </a:prstGeom>
          <a:noFill/>
        </p:spPr>
        <p:txBody>
          <a:bodyPr wrap="square" rtlCol="0">
            <a:spAutoFit/>
          </a:bodyPr>
          <a:lstStyle/>
          <a:p>
            <a:r>
              <a:rPr lang="en-GB" b="1" dirty="0">
                <a:solidFill>
                  <a:schemeClr val="bg1"/>
                </a:solidFill>
              </a:rPr>
              <a:t>ClearPass Actions</a:t>
            </a:r>
          </a:p>
        </p:txBody>
      </p:sp>
    </p:spTree>
    <p:extLst>
      <p:ext uri="{BB962C8B-B14F-4D97-AF65-F5344CB8AC3E}">
        <p14:creationId xmlns:p14="http://schemas.microsoft.com/office/powerpoint/2010/main" val="615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ipe(down)">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22" presetClass="entr" presetSubtype="2"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22" presetClass="entr" presetSubtype="4"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22" presetClass="entr" presetSubtype="1"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up)">
                                      <p:cBhvr>
                                        <p:cTn id="44" dur="500"/>
                                        <p:tgtEl>
                                          <p:spTgt spid="61"/>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22" presetClass="entr" presetSubtype="1"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par>
                          <p:cTn id="54" fill="hold">
                            <p:stCondLst>
                              <p:cond delay="500"/>
                            </p:stCondLst>
                            <p:childTnLst>
                              <p:par>
                                <p:cTn id="55" presetID="22" presetClass="entr" presetSubtype="2"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righ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9" grpId="0" animBg="1"/>
      <p:bldP spid="45" grpId="0" animBg="1"/>
      <p:bldP spid="47" grpId="0" animBg="1"/>
      <p:bldP spid="61" grpId="0" animBg="1"/>
      <p:bldP spid="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04707" y="1889505"/>
            <a:ext cx="6312224" cy="2921150"/>
          </a:xfrm>
          <a:prstGeom prst="rect">
            <a:avLst/>
          </a:prstGeom>
        </p:spPr>
      </p:pic>
      <p:pic>
        <p:nvPicPr>
          <p:cNvPr id="9" name="Picture 8"/>
          <p:cNvPicPr>
            <a:picLocks noChangeAspect="1"/>
          </p:cNvPicPr>
          <p:nvPr/>
        </p:nvPicPr>
        <p:blipFill>
          <a:blip r:embed="rId3"/>
          <a:stretch>
            <a:fillRect/>
          </a:stretch>
        </p:blipFill>
        <p:spPr>
          <a:xfrm>
            <a:off x="5446771" y="2489001"/>
            <a:ext cx="5410478" cy="4038808"/>
          </a:xfrm>
          <a:prstGeom prst="rect">
            <a:avLst/>
          </a:prstGeom>
        </p:spPr>
      </p:pic>
      <p:sp>
        <p:nvSpPr>
          <p:cNvPr id="2" name="Title 1"/>
          <p:cNvSpPr>
            <a:spLocks noGrp="1"/>
          </p:cNvSpPr>
          <p:nvPr>
            <p:ph type="title"/>
          </p:nvPr>
        </p:nvSpPr>
        <p:spPr>
          <a:xfrm>
            <a:off x="0" y="17807"/>
            <a:ext cx="0" cy="0"/>
          </a:xfrm>
        </p:spPr>
        <p:txBody>
          <a:bodyPr/>
          <a:lstStyle/>
          <a:p>
            <a:r>
              <a:rPr lang="en-GB" dirty="0"/>
              <a:t>Direct Roles from Endpoint Repository</a:t>
            </a:r>
            <a:endParaRPr lang="en-US" dirty="0"/>
          </a:p>
        </p:txBody>
      </p:sp>
      <p:sp>
        <p:nvSpPr>
          <p:cNvPr id="3" name="Content Placeholder 2"/>
          <p:cNvSpPr>
            <a:spLocks noGrp="1"/>
          </p:cNvSpPr>
          <p:nvPr>
            <p:ph idx="1"/>
          </p:nvPr>
        </p:nvSpPr>
        <p:spPr>
          <a:xfrm>
            <a:off x="0" y="17807"/>
            <a:ext cx="0" cy="0"/>
          </a:xfrm>
        </p:spPr>
        <p:txBody>
          <a:bodyPr/>
          <a:lstStyle/>
          <a:p>
            <a:endParaRPr lang="en-US" dirty="0"/>
          </a:p>
        </p:txBody>
      </p:sp>
      <p:sp>
        <p:nvSpPr>
          <p:cNvPr id="15" name="Rounded Rectangular Callout 14"/>
          <p:cNvSpPr/>
          <p:nvPr/>
        </p:nvSpPr>
        <p:spPr bwMode="auto">
          <a:xfrm>
            <a:off x="9324635" y="1126632"/>
            <a:ext cx="2434360" cy="1305009"/>
          </a:xfrm>
          <a:prstGeom prst="wedgeRoundRectCallout">
            <a:avLst>
              <a:gd name="adj1" fmla="val -37897"/>
              <a:gd name="adj2" fmla="val 10343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Pass Status</a:t>
            </a:r>
            <a:r>
              <a:rPr kumimoji="0" lang="en-GB" b="0" i="0" u="none" strike="noStrike" cap="none" normalizeH="0" dirty="0">
                <a:ln>
                  <a:noFill/>
                </a:ln>
                <a:solidFill>
                  <a:schemeClr val="tx1"/>
                </a:solidFill>
                <a:effectLst/>
                <a:latin typeface="Arial" charset="0"/>
                <a:ea typeface="ＭＳ Ｐゴシック" pitchFamily="34" charset="-128"/>
              </a:rPr>
              <a:t> (Disabled, Unknown, Known) directly into Enforcement Policy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6" name="Rounded Rectangular Callout 15"/>
          <p:cNvSpPr/>
          <p:nvPr/>
        </p:nvSpPr>
        <p:spPr bwMode="auto">
          <a:xfrm>
            <a:off x="9569298" y="4613799"/>
            <a:ext cx="2282970" cy="1305009"/>
          </a:xfrm>
          <a:prstGeom prst="wedgeRoundRectCallout">
            <a:avLst>
              <a:gd name="adj1" fmla="val -46636"/>
              <a:gd name="adj2" fmla="val -8789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Pass profiled</a:t>
            </a:r>
            <a:r>
              <a:rPr kumimoji="0" lang="en-GB" b="0" i="0" u="none" strike="noStrike" cap="none" normalizeH="0" dirty="0">
                <a:ln>
                  <a:noFill/>
                </a:ln>
                <a:solidFill>
                  <a:schemeClr val="tx1"/>
                </a:solidFill>
                <a:effectLst/>
                <a:latin typeface="Arial" charset="0"/>
                <a:ea typeface="ＭＳ Ｐゴシック" pitchFamily="34" charset="-128"/>
              </a:rPr>
              <a:t> Category directly into Enforcement Policy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8" name="Rounded Rectangular Callout 17"/>
          <p:cNvSpPr/>
          <p:nvPr/>
        </p:nvSpPr>
        <p:spPr bwMode="auto">
          <a:xfrm>
            <a:off x="988126" y="630260"/>
            <a:ext cx="2434360" cy="1308543"/>
          </a:xfrm>
          <a:prstGeom prst="wedgeRoundRectCallout">
            <a:avLst>
              <a:gd name="adj1" fmla="val -17845"/>
              <a:gd name="adj2" fmla="val 4512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Simplify Role </a:t>
            </a:r>
            <a:r>
              <a:rPr lang="en-GB" dirty="0">
                <a:latin typeface="Arial" charset="0"/>
                <a:ea typeface="ＭＳ Ｐゴシック" pitchFamily="34" charset="-128"/>
              </a:rPr>
              <a:t>Mapping logic by passing some attributes directly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9" name="Rounded Rectangular Callout 18"/>
          <p:cNvSpPr/>
          <p:nvPr/>
        </p:nvSpPr>
        <p:spPr bwMode="auto">
          <a:xfrm>
            <a:off x="5446771" y="735384"/>
            <a:ext cx="2659754" cy="1305009"/>
          </a:xfrm>
          <a:prstGeom prst="wedgeRoundRectCallout">
            <a:avLst>
              <a:gd name="adj1" fmla="val -29429"/>
              <a:gd name="adj2" fmla="val 460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Only use attributes</a:t>
            </a:r>
            <a:r>
              <a:rPr kumimoji="0" lang="en-GB" b="0" i="0" u="none" strike="noStrike" cap="none" normalizeH="0" dirty="0">
                <a:ln>
                  <a:noFill/>
                </a:ln>
                <a:solidFill>
                  <a:schemeClr val="tx1"/>
                </a:solidFill>
                <a:effectLst/>
                <a:latin typeface="Arial" charset="0"/>
                <a:ea typeface="ＭＳ Ｐゴシック" pitchFamily="34" charset="-128"/>
              </a:rPr>
              <a:t> that have clear names – </a:t>
            </a:r>
            <a:r>
              <a:rPr kumimoji="0" lang="en-GB" b="0" i="0" u="none" strike="noStrike" cap="none" normalizeH="0" dirty="0" err="1">
                <a:ln>
                  <a:noFill/>
                </a:ln>
                <a:solidFill>
                  <a:schemeClr val="tx1"/>
                </a:solidFill>
                <a:effectLst/>
                <a:latin typeface="Arial" charset="0"/>
                <a:ea typeface="ＭＳ Ｐゴシック" pitchFamily="34" charset="-128"/>
              </a:rPr>
              <a:t>IsProfiled</a:t>
            </a:r>
            <a:r>
              <a:rPr kumimoji="0" lang="en-GB" b="0" i="0" u="none" strike="noStrike" cap="none" normalizeH="0" dirty="0">
                <a:ln>
                  <a:noFill/>
                </a:ln>
                <a:solidFill>
                  <a:schemeClr val="tx1"/>
                </a:solidFill>
                <a:effectLst/>
                <a:latin typeface="Arial" charset="0"/>
                <a:ea typeface="ＭＳ Ｐゴシック" pitchFamily="34" charset="-128"/>
              </a:rPr>
              <a:t> is a </a:t>
            </a:r>
            <a:r>
              <a:rPr kumimoji="0" lang="en-GB" b="1" i="0" u="none" strike="noStrike" cap="none" normalizeH="0" dirty="0">
                <a:ln>
                  <a:noFill/>
                </a:ln>
                <a:solidFill>
                  <a:schemeClr val="tx1"/>
                </a:solidFill>
                <a:effectLst/>
                <a:latin typeface="Arial" charset="0"/>
                <a:ea typeface="ＭＳ Ｐゴシック" pitchFamily="34" charset="-128"/>
              </a:rPr>
              <a:t>bad </a:t>
            </a:r>
            <a:r>
              <a:rPr kumimoji="0" lang="en-GB" b="0" i="0" u="none" strike="noStrike" cap="none" normalizeH="0" dirty="0">
                <a:ln>
                  <a:noFill/>
                </a:ln>
                <a:solidFill>
                  <a:schemeClr val="tx1"/>
                </a:solidFill>
                <a:effectLst/>
                <a:latin typeface="Arial" charset="0"/>
                <a:ea typeface="ＭＳ Ｐゴシック" pitchFamily="34" charset="-128"/>
              </a:rPr>
              <a:t>example True/False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0" name="Rounded Rectangular Callout 19"/>
          <p:cNvSpPr/>
          <p:nvPr/>
        </p:nvSpPr>
        <p:spPr bwMode="auto">
          <a:xfrm>
            <a:off x="1477849" y="4810655"/>
            <a:ext cx="2282970" cy="1305009"/>
          </a:xfrm>
          <a:prstGeom prst="wedgeRoundRectCallout">
            <a:avLst>
              <a:gd name="adj1" fmla="val 26544"/>
              <a:gd name="adj2" fmla="val -9368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Make sure this is set</a:t>
            </a:r>
            <a:r>
              <a:rPr kumimoji="0" lang="en-GB" b="0" i="0" u="none" strike="noStrike" cap="none" normalizeH="0" dirty="0">
                <a:ln>
                  <a:noFill/>
                </a:ln>
                <a:solidFill>
                  <a:schemeClr val="tx1"/>
                </a:solidFill>
                <a:effectLst/>
                <a:latin typeface="Arial" charset="0"/>
                <a:ea typeface="ＭＳ Ｐゴシック" pitchFamily="34" charset="-128"/>
              </a:rPr>
              <a:t> to 0</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Used to be set to 300</a:t>
            </a:r>
            <a:endParaRPr kumimoji="0" lang="en-GB" b="0" i="0" u="none" strike="noStrike" cap="none" normalizeH="0" dirty="0">
              <a:ln>
                <a:noFill/>
              </a:ln>
              <a:solidFill>
                <a:schemeClr val="tx1"/>
              </a:solidFill>
              <a:effectLst/>
              <a:latin typeface="Arial" charset="0"/>
              <a:ea typeface="ＭＳ Ｐゴシック" pitchFamily="3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39581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58925" y="1372101"/>
            <a:ext cx="5950256" cy="3924502"/>
          </a:xfrm>
          <a:prstGeom prst="rect">
            <a:avLst/>
          </a:prstGeom>
        </p:spPr>
      </p:pic>
      <p:sp>
        <p:nvSpPr>
          <p:cNvPr id="2" name="Title 1"/>
          <p:cNvSpPr>
            <a:spLocks noGrp="1"/>
          </p:cNvSpPr>
          <p:nvPr>
            <p:ph type="title"/>
          </p:nvPr>
        </p:nvSpPr>
        <p:spPr>
          <a:xfrm>
            <a:off x="-20626" y="-9694"/>
            <a:ext cx="0" cy="0"/>
          </a:xfrm>
        </p:spPr>
        <p:txBody>
          <a:bodyPr/>
          <a:lstStyle/>
          <a:p>
            <a:r>
              <a:rPr lang="en-GB" dirty="0"/>
              <a:t>Time Source</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pic>
        <p:nvPicPr>
          <p:cNvPr id="6" name="Picture 5"/>
          <p:cNvPicPr>
            <a:picLocks noChangeAspect="1"/>
          </p:cNvPicPr>
          <p:nvPr/>
        </p:nvPicPr>
        <p:blipFill>
          <a:blip r:embed="rId3"/>
          <a:stretch>
            <a:fillRect/>
          </a:stretch>
        </p:blipFill>
        <p:spPr>
          <a:xfrm>
            <a:off x="6658138" y="2587080"/>
            <a:ext cx="5124713" cy="1936850"/>
          </a:xfrm>
          <a:prstGeom prst="rect">
            <a:avLst/>
          </a:prstGeom>
        </p:spPr>
      </p:pic>
      <p:sp>
        <p:nvSpPr>
          <p:cNvPr id="16" name="Rounded Rectangular Callout 15"/>
          <p:cNvSpPr/>
          <p:nvPr/>
        </p:nvSpPr>
        <p:spPr bwMode="auto">
          <a:xfrm>
            <a:off x="7541526" y="4692184"/>
            <a:ext cx="2282970" cy="717028"/>
          </a:xfrm>
          <a:prstGeom prst="wedgeRoundRectCallout">
            <a:avLst>
              <a:gd name="adj1" fmla="val -24611"/>
              <a:gd name="adj2" fmla="val -9696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Name of attribute within ClearPass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5" name="Rounded Rectangular Callout 14"/>
          <p:cNvSpPr/>
          <p:nvPr/>
        </p:nvSpPr>
        <p:spPr bwMode="auto">
          <a:xfrm>
            <a:off x="8527219" y="1680358"/>
            <a:ext cx="2434360" cy="727234"/>
          </a:xfrm>
          <a:prstGeom prst="wedgeRoundRectCallout">
            <a:avLst>
              <a:gd name="adj1" fmla="val -33764"/>
              <a:gd name="adj2" fmla="val 12856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SQL to get specific</a:t>
            </a:r>
            <a:r>
              <a:rPr kumimoji="0" lang="en-GB" b="0" i="0" u="none" strike="noStrike" cap="none" normalizeH="0" dirty="0">
                <a:ln>
                  <a:noFill/>
                </a:ln>
                <a:solidFill>
                  <a:schemeClr val="tx1"/>
                </a:solidFill>
                <a:effectLst/>
                <a:latin typeface="Arial" charset="0"/>
                <a:ea typeface="ＭＳ Ｐゴシック" pitchFamily="34" charset="-128"/>
              </a:rPr>
              <a:t> filter</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3755381" y="411886"/>
            <a:ext cx="2863238" cy="1333997"/>
          </a:xfrm>
          <a:prstGeom prst="wedgeRoundRectCallout">
            <a:avLst>
              <a:gd name="adj1" fmla="val -39131"/>
              <a:gd name="adj2" fmla="val 4382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Editing/updating existing filters may to be over-written during upgrade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9" name="Straight Arrow Connector 8"/>
          <p:cNvCxnSpPr/>
          <p:nvPr/>
        </p:nvCxnSpPr>
        <p:spPr bwMode="auto">
          <a:xfrm flipV="1">
            <a:off x="6256421" y="4193865"/>
            <a:ext cx="506958" cy="279446"/>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7" name="Rounded Rectangle 16"/>
          <p:cNvSpPr/>
          <p:nvPr/>
        </p:nvSpPr>
        <p:spPr bwMode="auto">
          <a:xfrm>
            <a:off x="1615669" y="4427620"/>
            <a:ext cx="4640752" cy="639393"/>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1" name="Rounded Rectangular Callout 10"/>
          <p:cNvSpPr/>
          <p:nvPr/>
        </p:nvSpPr>
        <p:spPr bwMode="auto">
          <a:xfrm>
            <a:off x="1752440" y="5409212"/>
            <a:ext cx="2863238" cy="1221388"/>
          </a:xfrm>
          <a:prstGeom prst="wedgeRoundRectCallout">
            <a:avLst>
              <a:gd name="adj1" fmla="val -30061"/>
              <a:gd name="adj2" fmla="val -9959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Create your own filters for more flexibility</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These should not be affected by upgrades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0" name="Rounded Rectangular Callout 19"/>
          <p:cNvSpPr/>
          <p:nvPr/>
        </p:nvSpPr>
        <p:spPr bwMode="auto">
          <a:xfrm>
            <a:off x="7046166" y="290716"/>
            <a:ext cx="3133914" cy="1221388"/>
          </a:xfrm>
          <a:prstGeom prst="wedgeRoundRectCallout">
            <a:avLst>
              <a:gd name="adj1" fmla="val -126808"/>
              <a:gd name="adj2" fmla="val 20043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Microsoft time is based on Pope Gregory VIII and based on 100 </a:t>
            </a:r>
            <a:r>
              <a:rPr lang="en-GB" dirty="0" err="1">
                <a:latin typeface="Arial" charset="0"/>
                <a:ea typeface="ＭＳ Ｐゴシック" pitchFamily="34" charset="-128"/>
              </a:rPr>
              <a:t>ms</a:t>
            </a:r>
            <a:r>
              <a:rPr lang="en-GB" dirty="0">
                <a:latin typeface="Arial" charset="0"/>
                <a:ea typeface="ＭＳ Ｐゴシック" pitchFamily="34" charset="-128"/>
              </a:rPr>
              <a:t> steps from 00:00:00 Jan 1</a:t>
            </a:r>
            <a:r>
              <a:rPr lang="en-GB" baseline="30000" dirty="0">
                <a:latin typeface="Arial" charset="0"/>
                <a:ea typeface="ＭＳ Ｐゴシック" pitchFamily="34" charset="-128"/>
              </a:rPr>
              <a:t>st</a:t>
            </a:r>
            <a:r>
              <a:rPr lang="en-GB" dirty="0">
                <a:latin typeface="Arial" charset="0"/>
                <a:ea typeface="ＭＳ Ｐゴシック" pitchFamily="34" charset="-128"/>
              </a:rPr>
              <a:t> 1601</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411927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73422" y="987972"/>
            <a:ext cx="6776385" cy="4973105"/>
            <a:chOff x="328085" y="1257030"/>
            <a:chExt cx="6109014" cy="4483330"/>
          </a:xfrm>
        </p:grpSpPr>
        <p:pic>
          <p:nvPicPr>
            <p:cNvPr id="8" name="Picture 7"/>
            <p:cNvPicPr>
              <a:picLocks noChangeAspect="1"/>
            </p:cNvPicPr>
            <p:nvPr/>
          </p:nvPicPr>
          <p:blipFill>
            <a:blip r:embed="rId2"/>
            <a:stretch>
              <a:fillRect/>
            </a:stretch>
          </p:blipFill>
          <p:spPr>
            <a:xfrm>
              <a:off x="328085" y="1257030"/>
              <a:ext cx="6109014" cy="4483330"/>
            </a:xfrm>
            <a:prstGeom prst="rect">
              <a:avLst/>
            </a:prstGeom>
          </p:spPr>
        </p:pic>
        <p:pic>
          <p:nvPicPr>
            <p:cNvPr id="7" name="Picture 6"/>
            <p:cNvPicPr>
              <a:picLocks noChangeAspect="1"/>
            </p:cNvPicPr>
            <p:nvPr/>
          </p:nvPicPr>
          <p:blipFill>
            <a:blip r:embed="rId3"/>
            <a:stretch>
              <a:fillRect/>
            </a:stretch>
          </p:blipFill>
          <p:spPr>
            <a:xfrm>
              <a:off x="2849165" y="2469942"/>
              <a:ext cx="3587934" cy="3270418"/>
            </a:xfrm>
            <a:prstGeom prst="rect">
              <a:avLst/>
            </a:prstGeom>
          </p:spPr>
        </p:pic>
      </p:grpSp>
      <p:sp>
        <p:nvSpPr>
          <p:cNvPr id="2" name="Title 1"/>
          <p:cNvSpPr>
            <a:spLocks noGrp="1"/>
          </p:cNvSpPr>
          <p:nvPr>
            <p:ph type="title"/>
          </p:nvPr>
        </p:nvSpPr>
        <p:spPr>
          <a:xfrm>
            <a:off x="-20626" y="-9694"/>
            <a:ext cx="0" cy="0"/>
          </a:xfrm>
        </p:spPr>
        <p:txBody>
          <a:bodyPr/>
          <a:lstStyle/>
          <a:p>
            <a:r>
              <a:rPr lang="en-GB" dirty="0"/>
              <a:t>Enforcement  Policy - 1</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sp>
        <p:nvSpPr>
          <p:cNvPr id="10" name="Rounded Rectangular Callout 9"/>
          <p:cNvSpPr/>
          <p:nvPr/>
        </p:nvSpPr>
        <p:spPr bwMode="auto">
          <a:xfrm>
            <a:off x="3957018" y="691225"/>
            <a:ext cx="2457078" cy="1333997"/>
          </a:xfrm>
          <a:prstGeom prst="wedgeRoundRectCallout">
            <a:avLst>
              <a:gd name="adj1" fmla="val -114941"/>
              <a:gd name="adj2" fmla="val 6204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First-applicable is deterministic – far easier to understand</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Default is match all!!! </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1" name="Rounded Rectangular Callout 10"/>
          <p:cNvSpPr/>
          <p:nvPr/>
        </p:nvSpPr>
        <p:spPr bwMode="auto">
          <a:xfrm>
            <a:off x="550044" y="6015340"/>
            <a:ext cx="2737955" cy="755036"/>
          </a:xfrm>
          <a:prstGeom prst="wedgeRoundRectCallout">
            <a:avLst>
              <a:gd name="adj1" fmla="val -24442"/>
              <a:gd name="adj2" fmla="val -6247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Keep the logic simple for easier understanding</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0" name="Rounded Rectangular Callout 19"/>
          <p:cNvSpPr/>
          <p:nvPr/>
        </p:nvSpPr>
        <p:spPr bwMode="auto">
          <a:xfrm>
            <a:off x="7246447" y="158299"/>
            <a:ext cx="4805755" cy="2399854"/>
          </a:xfrm>
          <a:prstGeom prst="wedgeRoundRectCallout">
            <a:avLst>
              <a:gd name="adj1" fmla="val -93091"/>
              <a:gd name="adj2" fmla="val 498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Create bespoke reject rule</a:t>
            </a:r>
          </a:p>
        </p:txBody>
      </p:sp>
      <p:pic>
        <p:nvPicPr>
          <p:cNvPr id="4" name="Picture 3"/>
          <p:cNvPicPr>
            <a:picLocks noChangeAspect="1"/>
          </p:cNvPicPr>
          <p:nvPr/>
        </p:nvPicPr>
        <p:blipFill>
          <a:blip r:embed="rId4"/>
          <a:stretch>
            <a:fillRect/>
          </a:stretch>
        </p:blipFill>
        <p:spPr>
          <a:xfrm>
            <a:off x="7397634" y="606804"/>
            <a:ext cx="4457929" cy="1759040"/>
          </a:xfrm>
          <a:prstGeom prst="rect">
            <a:avLst/>
          </a:prstGeom>
        </p:spPr>
      </p:pic>
      <p:sp>
        <p:nvSpPr>
          <p:cNvPr id="21" name="Rounded Rectangular Callout 20"/>
          <p:cNvSpPr/>
          <p:nvPr/>
        </p:nvSpPr>
        <p:spPr bwMode="auto">
          <a:xfrm>
            <a:off x="9364711" y="848906"/>
            <a:ext cx="2440573" cy="1018637"/>
          </a:xfrm>
          <a:prstGeom prst="wedgeRoundRectCallout">
            <a:avLst>
              <a:gd name="adj1" fmla="val 21602"/>
              <a:gd name="adj2" fmla="val 85935"/>
              <a:gd name="adj3" fmla="val 16667"/>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err="1">
                <a:latin typeface="Arial" charset="0"/>
                <a:ea typeface="ＭＳ Ｐゴシック" pitchFamily="34" charset="-128"/>
              </a:rPr>
              <a:t>AccessTracker’s</a:t>
            </a:r>
            <a:r>
              <a:rPr lang="en-GB" dirty="0">
                <a:latin typeface="Arial" charset="0"/>
                <a:ea typeface="ＭＳ Ｐゴシック" pitchFamily="34" charset="-128"/>
              </a:rPr>
              <a:t> Username will report </a:t>
            </a:r>
            <a:r>
              <a:rPr lang="en-GB" dirty="0">
                <a:latin typeface="Berlin Sans FB" panose="020E0602020502020306" pitchFamily="34" charset="0"/>
                <a:ea typeface="ＭＳ Ｐゴシック" pitchFamily="34" charset="-128"/>
                <a:cs typeface="Courier New" panose="02070309020205020404" pitchFamily="49" charset="0"/>
              </a:rPr>
              <a:t>!!!Guest!!! Fred Blogs</a:t>
            </a:r>
            <a:endParaRPr kumimoji="0" lang="en-US" b="0" i="0" u="none" strike="noStrike" cap="none" normalizeH="0" baseline="0" dirty="0">
              <a:ln>
                <a:noFill/>
              </a:ln>
              <a:solidFill>
                <a:schemeClr val="tx1"/>
              </a:solidFill>
              <a:effectLst/>
              <a:latin typeface="Berlin Sans FB" panose="020E0602020502020306" pitchFamily="34" charset="0"/>
              <a:ea typeface="ＭＳ Ｐゴシック" pitchFamily="34" charset="-128"/>
              <a:cs typeface="Courier New" panose="02070309020205020404" pitchFamily="49" charset="0"/>
            </a:endParaRPr>
          </a:p>
        </p:txBody>
      </p:sp>
      <p:sp>
        <p:nvSpPr>
          <p:cNvPr id="22" name="Rounded Rectangular Callout 21"/>
          <p:cNvSpPr/>
          <p:nvPr/>
        </p:nvSpPr>
        <p:spPr bwMode="auto">
          <a:xfrm>
            <a:off x="7246446" y="2661126"/>
            <a:ext cx="4805755" cy="1003349"/>
          </a:xfrm>
          <a:prstGeom prst="wedgeRoundRectCallout">
            <a:avLst>
              <a:gd name="adj1" fmla="val -81730"/>
              <a:gd name="adj2" fmla="val 2561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Use the successful machine authentication to make the device known within the Endpoint Repository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3" name="Rounded Rectangular Callout 22"/>
          <p:cNvSpPr/>
          <p:nvPr/>
        </p:nvSpPr>
        <p:spPr bwMode="auto">
          <a:xfrm>
            <a:off x="7275772" y="3732543"/>
            <a:ext cx="3309226" cy="725237"/>
          </a:xfrm>
          <a:prstGeom prst="wedgeRoundRectCallout">
            <a:avLst>
              <a:gd name="adj1" fmla="val -96709"/>
              <a:gd name="adj2" fmla="val -8725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Use Drop to force re-transmission of request…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8870731" y="4580101"/>
            <a:ext cx="3101908" cy="2104478"/>
          </a:xfrm>
          <a:prstGeom prst="wedgeRoundRectCallout">
            <a:avLst>
              <a:gd name="adj1" fmla="val -22125"/>
              <a:gd name="adj2" fmla="val -62430"/>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Depending on NAS this might not work!!!</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Might be easier to apply the correct role – but this usually needs more logic</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spTree>
    <p:extLst>
      <p:ext uri="{BB962C8B-B14F-4D97-AF65-F5344CB8AC3E}">
        <p14:creationId xmlns:p14="http://schemas.microsoft.com/office/powerpoint/2010/main" val="271920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31162" y="839278"/>
            <a:ext cx="6718645" cy="4711942"/>
            <a:chOff x="331162" y="839278"/>
            <a:chExt cx="6718645" cy="4711942"/>
          </a:xfrm>
        </p:grpSpPr>
        <p:pic>
          <p:nvPicPr>
            <p:cNvPr id="26" name="Picture 25"/>
            <p:cNvPicPr>
              <a:picLocks noChangeAspect="1"/>
            </p:cNvPicPr>
            <p:nvPr/>
          </p:nvPicPr>
          <p:blipFill>
            <a:blip r:embed="rId2"/>
            <a:stretch>
              <a:fillRect/>
            </a:stretch>
          </p:blipFill>
          <p:spPr>
            <a:xfrm>
              <a:off x="331162" y="839278"/>
              <a:ext cx="6718645" cy="4711942"/>
            </a:xfrm>
            <a:prstGeom prst="rect">
              <a:avLst/>
            </a:prstGeom>
          </p:spPr>
        </p:pic>
        <p:pic>
          <p:nvPicPr>
            <p:cNvPr id="27" name="Picture 26"/>
            <p:cNvPicPr>
              <a:picLocks noChangeAspect="1"/>
            </p:cNvPicPr>
            <p:nvPr/>
          </p:nvPicPr>
          <p:blipFill>
            <a:blip r:embed="rId3"/>
            <a:stretch>
              <a:fillRect/>
            </a:stretch>
          </p:blipFill>
          <p:spPr>
            <a:xfrm>
              <a:off x="2953846" y="2058541"/>
              <a:ext cx="4095961" cy="3492679"/>
            </a:xfrm>
            <a:prstGeom prst="rect">
              <a:avLst/>
            </a:prstGeom>
          </p:spPr>
        </p:pic>
      </p:grpSp>
      <p:sp>
        <p:nvSpPr>
          <p:cNvPr id="2" name="Title 1"/>
          <p:cNvSpPr>
            <a:spLocks noGrp="1"/>
          </p:cNvSpPr>
          <p:nvPr>
            <p:ph type="title"/>
          </p:nvPr>
        </p:nvSpPr>
        <p:spPr>
          <a:xfrm>
            <a:off x="-20626" y="-9694"/>
            <a:ext cx="0" cy="0"/>
          </a:xfrm>
        </p:spPr>
        <p:txBody>
          <a:bodyPr/>
          <a:lstStyle/>
          <a:p>
            <a:r>
              <a:rPr lang="en-GB" dirty="0"/>
              <a:t>Enforcement  Policy - 2</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sp>
        <p:nvSpPr>
          <p:cNvPr id="23" name="Rounded Rectangular Callout 22"/>
          <p:cNvSpPr/>
          <p:nvPr/>
        </p:nvSpPr>
        <p:spPr bwMode="auto">
          <a:xfrm>
            <a:off x="7693333" y="3160873"/>
            <a:ext cx="2316941" cy="725237"/>
          </a:xfrm>
          <a:prstGeom prst="wedgeRoundRectCallout">
            <a:avLst>
              <a:gd name="adj1" fmla="val -188231"/>
              <a:gd name="adj2" fmla="val 10758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Only report to operator once a day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4" name="Rounded Rectangular Callout 23"/>
          <p:cNvSpPr/>
          <p:nvPr/>
        </p:nvSpPr>
        <p:spPr bwMode="auto">
          <a:xfrm>
            <a:off x="7693333" y="3975005"/>
            <a:ext cx="3309226" cy="725237"/>
          </a:xfrm>
          <a:prstGeom prst="wedgeRoundRectCallout">
            <a:avLst>
              <a:gd name="adj1" fmla="val -70773"/>
              <a:gd name="adj2" fmla="val 184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Reject, email operator &amp; set that it’s been “Reported”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grpSp>
        <p:nvGrpSpPr>
          <p:cNvPr id="12" name="Group 11"/>
          <p:cNvGrpSpPr/>
          <p:nvPr/>
        </p:nvGrpSpPr>
        <p:grpSpPr>
          <a:xfrm>
            <a:off x="6037560" y="106535"/>
            <a:ext cx="6057041" cy="2172559"/>
            <a:chOff x="5955058" y="218286"/>
            <a:chExt cx="6057041" cy="2172559"/>
          </a:xfrm>
        </p:grpSpPr>
        <p:sp>
          <p:nvSpPr>
            <p:cNvPr id="9" name="Rectangular Callout 8"/>
            <p:cNvSpPr/>
            <p:nvPr/>
          </p:nvSpPr>
          <p:spPr bwMode="auto">
            <a:xfrm>
              <a:off x="5955058" y="218286"/>
              <a:ext cx="6057041" cy="2172559"/>
            </a:xfrm>
            <a:prstGeom prst="wedgeRectCallout">
              <a:avLst>
                <a:gd name="adj1" fmla="val -55226"/>
                <a:gd name="adj2" fmla="val 5427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pic>
          <p:nvPicPr>
            <p:cNvPr id="8" name="Picture 7"/>
            <p:cNvPicPr>
              <a:picLocks noChangeAspect="1"/>
            </p:cNvPicPr>
            <p:nvPr/>
          </p:nvPicPr>
          <p:blipFill>
            <a:blip r:embed="rId4"/>
            <a:stretch>
              <a:fillRect/>
            </a:stretch>
          </p:blipFill>
          <p:spPr>
            <a:xfrm>
              <a:off x="6065604" y="342492"/>
              <a:ext cx="5835950" cy="1924149"/>
            </a:xfrm>
            <a:prstGeom prst="rect">
              <a:avLst/>
            </a:prstGeom>
          </p:spPr>
        </p:pic>
      </p:grpSp>
      <p:sp>
        <p:nvSpPr>
          <p:cNvPr id="15" name="Rounded Rectangular Callout 14"/>
          <p:cNvSpPr/>
          <p:nvPr/>
        </p:nvSpPr>
        <p:spPr bwMode="auto">
          <a:xfrm>
            <a:off x="9604637" y="487680"/>
            <a:ext cx="1753173" cy="990485"/>
          </a:xfrm>
          <a:prstGeom prst="wedgeRoundRectCallout">
            <a:avLst>
              <a:gd name="adj1" fmla="val 61712"/>
              <a:gd name="adj2" fmla="val 85212"/>
              <a:gd name="adj3" fmla="val 16667"/>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Records exactly</a:t>
            </a:r>
            <a:r>
              <a:rPr kumimoji="0" lang="en-GB" b="0" i="0" u="none" strike="noStrike" cap="none" normalizeH="0" dirty="0">
                <a:ln>
                  <a:noFill/>
                </a:ln>
                <a:solidFill>
                  <a:schemeClr val="tx1"/>
                </a:solidFill>
                <a:effectLst/>
                <a:latin typeface="Arial" charset="0"/>
                <a:ea typeface="ＭＳ Ｐゴシック" pitchFamily="34" charset="-128"/>
              </a:rPr>
              <a:t> </a:t>
            </a:r>
            <a:r>
              <a:rPr kumimoji="0" lang="en-GB" b="0" i="0" u="none" strike="noStrike" cap="none" normalizeH="0" baseline="0" dirty="0">
                <a:ln>
                  <a:noFill/>
                </a:ln>
                <a:solidFill>
                  <a:schemeClr val="tx1"/>
                </a:solidFill>
                <a:effectLst/>
                <a:latin typeface="Arial" charset="0"/>
                <a:ea typeface="ＭＳ Ｐゴシック" pitchFamily="34" charset="-128"/>
              </a:rPr>
              <a:t>when it happened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2143760" y="5110480"/>
            <a:ext cx="8822079" cy="1049277"/>
          </a:xfrm>
          <a:prstGeom prst="wedgeRoundRectCallout">
            <a:avLst>
              <a:gd name="adj1" fmla="val -47786"/>
              <a:gd name="adj2" fmla="val 225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NOTE </a:t>
            </a:r>
            <a:r>
              <a:rPr kumimoji="0" lang="en-GB" b="0" i="0" u="none" strike="noStrike" cap="none" normalizeH="0" baseline="0" dirty="0">
                <a:ln>
                  <a:noFill/>
                </a:ln>
                <a:solidFill>
                  <a:schemeClr val="tx1"/>
                </a:solidFill>
                <a:effectLst/>
                <a:latin typeface="Arial" charset="0"/>
                <a:ea typeface="ＭＳ Ｐゴシック" pitchFamily="34" charset="-128"/>
              </a:rPr>
              <a:t>Role Reported = </a:t>
            </a:r>
            <a:endParaRPr lang="en-US" dirty="0"/>
          </a:p>
          <a:p>
            <a:pPr marL="0" marR="0" indent="0" algn="ctr" defTabSz="914400" rtl="0" eaLnBrk="0" fontAlgn="base" latinLnBrk="0" hangingPunct="0">
              <a:lnSpc>
                <a:spcPct val="100000"/>
              </a:lnSpc>
              <a:spcBef>
                <a:spcPct val="0"/>
              </a:spcBef>
              <a:spcAft>
                <a:spcPct val="0"/>
              </a:spcAft>
              <a:buClrTx/>
              <a:buSzTx/>
              <a:buFontTx/>
              <a:buNone/>
              <a:tabLst/>
            </a:pPr>
            <a:r>
              <a:rPr lang="en-US" dirty="0" err="1"/>
              <a:t>Endpoint:Error</a:t>
            </a:r>
            <a:r>
              <a:rPr lang="en-US" dirty="0"/>
              <a:t>  GREATER_THAN  %{Authorization:[Time Source]:</a:t>
            </a:r>
            <a:r>
              <a:rPr lang="en-US" dirty="0" err="1"/>
              <a:t>FirstThing</a:t>
            </a:r>
            <a:r>
              <a:rPr lang="en-US" dirty="0"/>
              <a:t> DT}</a:t>
            </a:r>
          </a:p>
          <a:p>
            <a:pPr marL="0" marR="0" indent="0" algn="ctr" defTabSz="914400" rtl="0" eaLnBrk="0" fontAlgn="base" latinLnBrk="0" hangingPunct="0">
              <a:lnSpc>
                <a:spcPct val="100000"/>
              </a:lnSpc>
              <a:spcBef>
                <a:spcPct val="0"/>
              </a:spcBef>
              <a:spcAft>
                <a:spcPct val="0"/>
              </a:spcAft>
              <a:buClrTx/>
              <a:buSzTx/>
              <a:buFontTx/>
              <a:buNone/>
              <a:tabLst/>
            </a:pPr>
            <a:r>
              <a:rPr lang="en-GB" dirty="0"/>
              <a:t>Hence will only trigger that day</a:t>
            </a:r>
            <a:endParaRPr lang="en-US" dirty="0"/>
          </a:p>
        </p:txBody>
      </p:sp>
      <p:sp>
        <p:nvSpPr>
          <p:cNvPr id="16" name="Rounded Rectangular Callout 15"/>
          <p:cNvSpPr/>
          <p:nvPr/>
        </p:nvSpPr>
        <p:spPr bwMode="auto">
          <a:xfrm>
            <a:off x="7693332" y="2357365"/>
            <a:ext cx="4041468" cy="725237"/>
          </a:xfrm>
          <a:prstGeom prst="wedgeRoundRectCallout">
            <a:avLst>
              <a:gd name="adj1" fmla="val -122598"/>
              <a:gd name="adj2" fmla="val -3530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Email the operator that the device is disabled - discussed later</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599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73193" y="509268"/>
            <a:ext cx="6718645" cy="4711942"/>
            <a:chOff x="331162" y="839278"/>
            <a:chExt cx="6718645" cy="4711942"/>
          </a:xfrm>
        </p:grpSpPr>
        <p:pic>
          <p:nvPicPr>
            <p:cNvPr id="26" name="Picture 25"/>
            <p:cNvPicPr>
              <a:picLocks noChangeAspect="1"/>
            </p:cNvPicPr>
            <p:nvPr/>
          </p:nvPicPr>
          <p:blipFill>
            <a:blip r:embed="rId2"/>
            <a:stretch>
              <a:fillRect/>
            </a:stretch>
          </p:blipFill>
          <p:spPr>
            <a:xfrm>
              <a:off x="331162" y="839278"/>
              <a:ext cx="6718645" cy="4711942"/>
            </a:xfrm>
            <a:prstGeom prst="rect">
              <a:avLst/>
            </a:prstGeom>
          </p:spPr>
        </p:pic>
        <p:pic>
          <p:nvPicPr>
            <p:cNvPr id="27" name="Picture 26"/>
            <p:cNvPicPr>
              <a:picLocks noChangeAspect="1"/>
            </p:cNvPicPr>
            <p:nvPr/>
          </p:nvPicPr>
          <p:blipFill>
            <a:blip r:embed="rId3"/>
            <a:stretch>
              <a:fillRect/>
            </a:stretch>
          </p:blipFill>
          <p:spPr>
            <a:xfrm>
              <a:off x="2953846" y="2058541"/>
              <a:ext cx="4095961" cy="3492679"/>
            </a:xfrm>
            <a:prstGeom prst="rect">
              <a:avLst/>
            </a:prstGeom>
          </p:spPr>
        </p:pic>
      </p:grpSp>
      <p:sp>
        <p:nvSpPr>
          <p:cNvPr id="2" name="Title 1"/>
          <p:cNvSpPr>
            <a:spLocks noGrp="1"/>
          </p:cNvSpPr>
          <p:nvPr>
            <p:ph type="title"/>
          </p:nvPr>
        </p:nvSpPr>
        <p:spPr>
          <a:xfrm>
            <a:off x="-20626" y="-9694"/>
            <a:ext cx="0" cy="0"/>
          </a:xfrm>
        </p:spPr>
        <p:txBody>
          <a:bodyPr/>
          <a:lstStyle/>
          <a:p>
            <a:r>
              <a:rPr lang="en-GB" dirty="0"/>
              <a:t>Enforcement  Policy – Context Profiles</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grpSp>
        <p:nvGrpSpPr>
          <p:cNvPr id="7" name="Group 6"/>
          <p:cNvGrpSpPr/>
          <p:nvPr/>
        </p:nvGrpSpPr>
        <p:grpSpPr>
          <a:xfrm>
            <a:off x="7432078" y="639897"/>
            <a:ext cx="4606376" cy="1993300"/>
            <a:chOff x="7432078" y="639897"/>
            <a:chExt cx="4606376" cy="1993300"/>
          </a:xfrm>
        </p:grpSpPr>
        <p:sp>
          <p:nvSpPr>
            <p:cNvPr id="5" name="Rectangular Callout 4"/>
            <p:cNvSpPr/>
            <p:nvPr/>
          </p:nvSpPr>
          <p:spPr bwMode="auto">
            <a:xfrm>
              <a:off x="7432078" y="639897"/>
              <a:ext cx="4606376" cy="1993300"/>
            </a:xfrm>
            <a:prstGeom prst="wedgeRectCallout">
              <a:avLst>
                <a:gd name="adj1" fmla="val -113370"/>
                <a:gd name="adj2" fmla="val 8526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pic>
          <p:nvPicPr>
            <p:cNvPr id="16" name="Picture 15"/>
            <p:cNvPicPr>
              <a:picLocks noChangeAspect="1"/>
            </p:cNvPicPr>
            <p:nvPr/>
          </p:nvPicPr>
          <p:blipFill>
            <a:blip r:embed="rId4"/>
            <a:stretch>
              <a:fillRect/>
            </a:stretch>
          </p:blipFill>
          <p:spPr>
            <a:xfrm>
              <a:off x="7542263" y="743531"/>
              <a:ext cx="4400776" cy="1790792"/>
            </a:xfrm>
            <a:prstGeom prst="rect">
              <a:avLst/>
            </a:prstGeom>
          </p:spPr>
        </p:pic>
      </p:grpSp>
      <p:grpSp>
        <p:nvGrpSpPr>
          <p:cNvPr id="6" name="Group 5"/>
          <p:cNvGrpSpPr/>
          <p:nvPr/>
        </p:nvGrpSpPr>
        <p:grpSpPr>
          <a:xfrm>
            <a:off x="5321277" y="3895073"/>
            <a:ext cx="6792804" cy="2873550"/>
            <a:chOff x="5341903" y="3506625"/>
            <a:chExt cx="6792804" cy="2873550"/>
          </a:xfrm>
        </p:grpSpPr>
        <p:sp>
          <p:nvSpPr>
            <p:cNvPr id="28" name="Rectangular Callout 27"/>
            <p:cNvSpPr/>
            <p:nvPr/>
          </p:nvSpPr>
          <p:spPr bwMode="auto">
            <a:xfrm>
              <a:off x="5341903" y="3506625"/>
              <a:ext cx="6792804" cy="2873550"/>
            </a:xfrm>
            <a:prstGeom prst="wedgeRectCallout">
              <a:avLst>
                <a:gd name="adj1" fmla="val -77309"/>
                <a:gd name="adj2" fmla="val -6605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pic>
          <p:nvPicPr>
            <p:cNvPr id="17" name="Picture 16"/>
            <p:cNvPicPr>
              <a:picLocks noChangeAspect="1"/>
            </p:cNvPicPr>
            <p:nvPr/>
          </p:nvPicPr>
          <p:blipFill>
            <a:blip r:embed="rId5"/>
            <a:stretch>
              <a:fillRect/>
            </a:stretch>
          </p:blipFill>
          <p:spPr>
            <a:xfrm>
              <a:off x="5460353" y="3605499"/>
              <a:ext cx="6578938" cy="2692538"/>
            </a:xfrm>
            <a:prstGeom prst="rect">
              <a:avLst/>
            </a:prstGeom>
          </p:spPr>
        </p:pic>
      </p:grpSp>
      <p:sp>
        <p:nvSpPr>
          <p:cNvPr id="29" name="Rounded Rectangular Callout 28"/>
          <p:cNvSpPr/>
          <p:nvPr/>
        </p:nvSpPr>
        <p:spPr bwMode="auto">
          <a:xfrm>
            <a:off x="9879527" y="1139283"/>
            <a:ext cx="1993923" cy="957406"/>
          </a:xfrm>
          <a:prstGeom prst="wedgeRoundRectCallout">
            <a:avLst>
              <a:gd name="adj1" fmla="val -73038"/>
              <a:gd name="adj2" fmla="val 28287"/>
              <a:gd name="adj3" fmla="val 16667"/>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Only applied if </a:t>
            </a:r>
            <a:r>
              <a:rPr lang="en-GB" dirty="0">
                <a:latin typeface="Arial" charset="0"/>
                <a:ea typeface="ＭＳ Ｐゴシック" pitchFamily="34" charset="-128"/>
              </a:rPr>
              <a:t>NAS in the Controller group</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30" name="Rounded Rectangular Callout 29"/>
          <p:cNvSpPr/>
          <p:nvPr/>
        </p:nvSpPr>
        <p:spPr bwMode="auto">
          <a:xfrm>
            <a:off x="8828770" y="4382810"/>
            <a:ext cx="1993923" cy="957406"/>
          </a:xfrm>
          <a:prstGeom prst="wedgeRoundRectCallout">
            <a:avLst>
              <a:gd name="adj1" fmla="val -129242"/>
              <a:gd name="adj2" fmla="val 26132"/>
              <a:gd name="adj3" fmla="val 16667"/>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Only applied if </a:t>
            </a:r>
            <a:r>
              <a:rPr lang="en-GB" dirty="0">
                <a:latin typeface="Arial" charset="0"/>
                <a:ea typeface="ＭＳ Ｐゴシック" pitchFamily="34" charset="-128"/>
              </a:rPr>
              <a:t>NAS in the IAP group</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12707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Enforcement  Policy – Cluster Wide Parameters</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pic>
        <p:nvPicPr>
          <p:cNvPr id="4" name="Picture 3"/>
          <p:cNvPicPr>
            <a:picLocks noChangeAspect="1"/>
          </p:cNvPicPr>
          <p:nvPr/>
        </p:nvPicPr>
        <p:blipFill>
          <a:blip r:embed="rId2"/>
          <a:stretch>
            <a:fillRect/>
          </a:stretch>
        </p:blipFill>
        <p:spPr>
          <a:xfrm>
            <a:off x="295276" y="969618"/>
            <a:ext cx="8490386" cy="2711589"/>
          </a:xfrm>
          <a:prstGeom prst="rect">
            <a:avLst/>
          </a:prstGeom>
        </p:spPr>
      </p:pic>
      <p:pic>
        <p:nvPicPr>
          <p:cNvPr id="8" name="Picture 7"/>
          <p:cNvPicPr>
            <a:picLocks noChangeAspect="1"/>
          </p:cNvPicPr>
          <p:nvPr/>
        </p:nvPicPr>
        <p:blipFill>
          <a:blip r:embed="rId3"/>
          <a:stretch>
            <a:fillRect/>
          </a:stretch>
        </p:blipFill>
        <p:spPr>
          <a:xfrm>
            <a:off x="3836400" y="3081355"/>
            <a:ext cx="5696243" cy="3314870"/>
          </a:xfrm>
          <a:prstGeom prst="rect">
            <a:avLst/>
          </a:prstGeom>
        </p:spPr>
      </p:pic>
      <p:sp>
        <p:nvSpPr>
          <p:cNvPr id="18" name="Rounded Rectangular Callout 17"/>
          <p:cNvSpPr/>
          <p:nvPr/>
        </p:nvSpPr>
        <p:spPr bwMode="auto">
          <a:xfrm>
            <a:off x="9532643" y="4656082"/>
            <a:ext cx="2459660" cy="1311076"/>
          </a:xfrm>
          <a:prstGeom prst="wedgeRoundRectCallout">
            <a:avLst>
              <a:gd name="adj1" fmla="val -141599"/>
              <a:gd name="adj2" fmla="val 5812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NOTE</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When using newer Context Server enable Post-</a:t>
            </a:r>
            <a:r>
              <a:rPr lang="en-GB" dirty="0" err="1">
                <a:latin typeface="Arial" charset="0"/>
                <a:ea typeface="ＭＳ Ｐゴシック" pitchFamily="34" charset="-128"/>
              </a:rPr>
              <a:t>Auth</a:t>
            </a:r>
            <a:r>
              <a:rPr lang="en-GB" dirty="0">
                <a:latin typeface="Arial" charset="0"/>
                <a:ea typeface="ＭＳ Ｐゴシック" pitchFamily="34" charset="-128"/>
              </a:rPr>
              <a:t> v2</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10" name="Straight Arrow Connector 9"/>
          <p:cNvCxnSpPr/>
          <p:nvPr/>
        </p:nvCxnSpPr>
        <p:spPr bwMode="auto">
          <a:xfrm flipH="1">
            <a:off x="8282152" y="1566041"/>
            <a:ext cx="59909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20" name="Rounded Rectangular Callout 19"/>
          <p:cNvSpPr/>
          <p:nvPr/>
        </p:nvSpPr>
        <p:spPr bwMode="auto">
          <a:xfrm>
            <a:off x="388883" y="4056993"/>
            <a:ext cx="3058510" cy="2217683"/>
          </a:xfrm>
          <a:prstGeom prst="wedgeRoundRectCallout">
            <a:avLst>
              <a:gd name="adj1" fmla="val 64131"/>
              <a:gd name="adj2" fmla="val 32872"/>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If no UPS on appliance set this to normal or full to minimise </a:t>
            </a:r>
            <a:r>
              <a:rPr lang="en-GB" dirty="0" err="1">
                <a:solidFill>
                  <a:schemeClr val="bg1"/>
                </a:solidFill>
                <a:latin typeface="Arial" charset="0"/>
                <a:ea typeface="ＭＳ Ｐゴシック" pitchFamily="34" charset="-128"/>
              </a:rPr>
              <a:t>db</a:t>
            </a:r>
            <a:r>
              <a:rPr lang="en-GB" dirty="0">
                <a:solidFill>
                  <a:schemeClr val="bg1"/>
                </a:solidFill>
                <a:latin typeface="Arial" charset="0"/>
                <a:ea typeface="ＭＳ Ｐゴシック" pitchFamily="34" charset="-128"/>
              </a:rPr>
              <a:t> corruption on power outage</a:t>
            </a:r>
          </a:p>
          <a:p>
            <a:pPr marL="0" marR="0" indent="0" algn="ctr" defTabSz="914400" rtl="0" eaLnBrk="0" fontAlgn="base" latinLnBrk="0" hangingPunct="0">
              <a:lnSpc>
                <a:spcPct val="100000"/>
              </a:lnSpc>
              <a:spcBef>
                <a:spcPct val="0"/>
              </a:spcBef>
              <a:spcAft>
                <a:spcPct val="0"/>
              </a:spcAft>
              <a:buClrTx/>
              <a:buSzTx/>
              <a:buFontTx/>
              <a:buNone/>
              <a:tabLst/>
            </a:pPr>
            <a:r>
              <a:rPr lang="en-GB" dirty="0">
                <a:solidFill>
                  <a:schemeClr val="bg1"/>
                </a:solidFill>
                <a:latin typeface="Arial" charset="0"/>
                <a:ea typeface="ＭＳ Ｐゴシック" pitchFamily="34" charset="-128"/>
              </a:rPr>
              <a:t>This does directly affect appliance performance</a:t>
            </a:r>
            <a:endParaRPr kumimoji="0" lang="en-US" b="0" i="0" u="none" strike="noStrike" cap="none" normalizeH="0" baseline="0" dirty="0">
              <a:ln>
                <a:noFill/>
              </a:ln>
              <a:solidFill>
                <a:schemeClr val="bg1"/>
              </a:solidFill>
              <a:effectLst/>
              <a:latin typeface="Arial" charset="0"/>
              <a:ea typeface="ＭＳ Ｐゴシック" pitchFamily="34" charset="-128"/>
            </a:endParaRPr>
          </a:p>
        </p:txBody>
      </p:sp>
      <p:cxnSp>
        <p:nvCxnSpPr>
          <p:cNvPr id="23" name="Straight Arrow Connector 22"/>
          <p:cNvCxnSpPr/>
          <p:nvPr/>
        </p:nvCxnSpPr>
        <p:spPr bwMode="auto">
          <a:xfrm flipH="1">
            <a:off x="8077200" y="3515710"/>
            <a:ext cx="59909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24" name="Straight Arrow Connector 23"/>
          <p:cNvCxnSpPr/>
          <p:nvPr/>
        </p:nvCxnSpPr>
        <p:spPr bwMode="auto">
          <a:xfrm flipH="1">
            <a:off x="7478110" y="4424855"/>
            <a:ext cx="59909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31" name="Straight Arrow Connector 30"/>
          <p:cNvCxnSpPr/>
          <p:nvPr/>
        </p:nvCxnSpPr>
        <p:spPr bwMode="auto">
          <a:xfrm flipH="1">
            <a:off x="7630510" y="4577255"/>
            <a:ext cx="59909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244416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Enforcement  Policy – Isolation Portal</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pic>
        <p:nvPicPr>
          <p:cNvPr id="4" name="Picture 3"/>
          <p:cNvPicPr>
            <a:picLocks noChangeAspect="1"/>
          </p:cNvPicPr>
          <p:nvPr/>
        </p:nvPicPr>
        <p:blipFill>
          <a:blip r:embed="rId2"/>
          <a:stretch>
            <a:fillRect/>
          </a:stretch>
        </p:blipFill>
        <p:spPr>
          <a:xfrm>
            <a:off x="606826" y="879317"/>
            <a:ext cx="7112366" cy="4737343"/>
          </a:xfrm>
          <a:prstGeom prst="rect">
            <a:avLst/>
          </a:prstGeom>
        </p:spPr>
      </p:pic>
      <p:pic>
        <p:nvPicPr>
          <p:cNvPr id="8" name="Picture 7"/>
          <p:cNvPicPr>
            <a:picLocks noChangeAspect="1"/>
          </p:cNvPicPr>
          <p:nvPr/>
        </p:nvPicPr>
        <p:blipFill>
          <a:blip r:embed="rId3"/>
          <a:stretch>
            <a:fillRect/>
          </a:stretch>
        </p:blipFill>
        <p:spPr>
          <a:xfrm>
            <a:off x="9020953" y="879317"/>
            <a:ext cx="2235315" cy="4972306"/>
          </a:xfrm>
          <a:prstGeom prst="rect">
            <a:avLst/>
          </a:prstGeom>
        </p:spPr>
      </p:pic>
      <p:sp>
        <p:nvSpPr>
          <p:cNvPr id="5" name="Rounded Rectangular Callout 4"/>
          <p:cNvSpPr/>
          <p:nvPr/>
        </p:nvSpPr>
        <p:spPr bwMode="auto">
          <a:xfrm>
            <a:off x="5662865" y="3365470"/>
            <a:ext cx="1876926" cy="709225"/>
          </a:xfrm>
          <a:prstGeom prst="wedgeRoundRectCallout">
            <a:avLst>
              <a:gd name="adj1" fmla="val -19261"/>
              <a:gd name="adj2" fmla="val -11216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Web-redirect to isolation page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99528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Enforcement  Policy – Isolation Portal 2</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sp>
        <p:nvSpPr>
          <p:cNvPr id="9" name="Rectangle 8"/>
          <p:cNvSpPr/>
          <p:nvPr/>
        </p:nvSpPr>
        <p:spPr>
          <a:xfrm>
            <a:off x="7782714" y="671691"/>
            <a:ext cx="4248864" cy="6017032"/>
          </a:xfrm>
          <a:prstGeom prst="rect">
            <a:avLst/>
          </a:prstGeom>
          <a:solidFill>
            <a:schemeClr val="bg1"/>
          </a:solidFill>
        </p:spPr>
        <p:txBody>
          <a:bodyPr wrap="square">
            <a:spAutoFit/>
          </a:bodyPr>
          <a:lstStyle/>
          <a:p>
            <a:r>
              <a:rPr lang="en-US" sz="1100" dirty="0">
                <a:latin typeface="Courier New" panose="02070309020205020404" pitchFamily="49" charset="0"/>
                <a:cs typeface="Courier New" panose="02070309020205020404" pitchFamily="49" charset="0"/>
              </a:rPr>
              <a:t>    {assign </a:t>
            </a:r>
            <a:r>
              <a:rPr lang="en-US" sz="1100" dirty="0" err="1">
                <a:latin typeface="Courier New" panose="02070309020205020404" pitchFamily="49" charset="0"/>
                <a:cs typeface="Courier New" panose="02070309020205020404" pitchFamily="49" charset="0"/>
              </a:rPr>
              <a:t>var</a:t>
            </a:r>
            <a:r>
              <a:rPr lang="en-US" sz="1100" dirty="0">
                <a:latin typeface="Courier New" panose="02070309020205020404" pitchFamily="49" charset="0"/>
                <a:cs typeface="Courier New" panose="02070309020205020404" pitchFamily="49" charset="0"/>
              </a:rPr>
              <a:t>=</a:t>
            </a:r>
            <a:r>
              <a:rPr lang="en-US" sz="1100" dirty="0" err="1">
                <a:latin typeface="Courier New" panose="02070309020205020404" pitchFamily="49" charset="0"/>
                <a:cs typeface="Courier New" panose="02070309020205020404" pitchFamily="49" charset="0"/>
              </a:rPr>
              <a:t>MDM_State</a:t>
            </a:r>
            <a:r>
              <a:rPr lang="en-US" sz="1100" dirty="0">
                <a:latin typeface="Courier New" panose="02070309020205020404" pitchFamily="49" charset="0"/>
                <a:cs typeface="Courier New" panose="02070309020205020404" pitchFamily="49" charset="0"/>
              </a:rPr>
              <a:t> value='MDM Enabled'}</a:t>
            </a:r>
          </a:p>
          <a:p>
            <a:r>
              <a:rPr lang="en-US" sz="1100" dirty="0">
                <a:latin typeface="Courier New" panose="02070309020205020404" pitchFamily="49" charset="0"/>
                <a:cs typeface="Courier New" panose="02070309020205020404" pitchFamily="49" charset="0"/>
              </a:rPr>
              <a:t>    {if </a:t>
            </a:r>
            <a:r>
              <a:rPr lang="en-US" sz="1100" b="1" dirty="0">
                <a:latin typeface="Courier New" panose="02070309020205020404" pitchFamily="49" charset="0"/>
                <a:cs typeface="Courier New" panose="02070309020205020404" pitchFamily="49" charset="0"/>
              </a:rPr>
              <a:t>$_endpoint.$</a:t>
            </a:r>
            <a:r>
              <a:rPr lang="en-US" sz="1100" b="1" dirty="0" err="1">
                <a:latin typeface="Courier New" panose="02070309020205020404" pitchFamily="49" charset="0"/>
                <a:cs typeface="Courier New" panose="02070309020205020404" pitchFamily="49" charset="0"/>
              </a:rPr>
              <a:t>MDM_State</a:t>
            </a:r>
            <a:r>
              <a:rPr lang="en-US" sz="1100" b="1" dirty="0">
                <a:latin typeface="Courier New" panose="02070309020205020404" pitchFamily="49" charset="0"/>
                <a:cs typeface="Courier New" panose="02070309020205020404" pitchFamily="49" charset="0"/>
              </a:rPr>
              <a:t> </a:t>
            </a:r>
            <a:r>
              <a:rPr lang="en-US" sz="1100" dirty="0">
                <a:latin typeface="Courier New" panose="02070309020205020404" pitchFamily="49" charset="0"/>
                <a:cs typeface="Courier New" panose="02070309020205020404" pitchFamily="49" charset="0"/>
              </a:rPr>
              <a:t>== 'false'}</a:t>
            </a:r>
          </a:p>
          <a:p>
            <a:r>
              <a:rPr lang="en-US" sz="1100" dirty="0">
                <a:latin typeface="Courier New" panose="02070309020205020404" pitchFamily="49" charset="0"/>
                <a:cs typeface="Courier New" panose="02070309020205020404" pitchFamily="49" charset="0"/>
              </a:rPr>
              <a:t>      MDM Enabled = False&lt;BR&gt;</a:t>
            </a:r>
          </a:p>
          <a:p>
            <a:r>
              <a:rPr lang="en-US" sz="1100" dirty="0">
                <a:latin typeface="Courier New" panose="02070309020205020404" pitchFamily="49" charset="0"/>
                <a:cs typeface="Courier New" panose="02070309020205020404" pitchFamily="49" charset="0"/>
              </a:rPr>
              <a:t>    {/if}</a:t>
            </a:r>
          </a:p>
          <a:p>
            <a:r>
              <a:rPr lang="en-US" sz="1100" dirty="0">
                <a:latin typeface="Courier New" panose="02070309020205020404" pitchFamily="49" charset="0"/>
                <a:cs typeface="Courier New" panose="02070309020205020404" pitchFamily="49" charset="0"/>
              </a:rPr>
              <a:t>  {/if}</a:t>
            </a:r>
          </a:p>
          <a:p>
            <a:r>
              <a:rPr lang="en-US" sz="1100" dirty="0">
                <a:latin typeface="Courier New" panose="02070309020205020404" pitchFamily="49" charset="0"/>
                <a:cs typeface="Courier New" panose="02070309020205020404" pitchFamily="49" charset="0"/>
              </a:rPr>
              <a:t>&lt;/p&gt;</a:t>
            </a:r>
          </a:p>
          <a:p>
            <a:r>
              <a:rPr lang="en-US" sz="1100" dirty="0">
                <a:latin typeface="Courier New" panose="02070309020205020404" pitchFamily="49" charset="0"/>
                <a:cs typeface="Courier New" panose="02070309020205020404" pitchFamily="49" charset="0"/>
              </a:rPr>
              <a:t>&lt;p&gt;Network Details&lt;BR&gt;</a:t>
            </a:r>
          </a:p>
          <a:p>
            <a:r>
              <a:rPr lang="en-US" sz="1100" dirty="0">
                <a:latin typeface="Courier New" panose="02070309020205020404" pitchFamily="49" charset="0"/>
                <a:cs typeface="Courier New" panose="02070309020205020404" pitchFamily="49" charset="0"/>
              </a:rPr>
              <a:t>{if </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extra_fields.essid</a:t>
            </a:r>
            <a:r>
              <a:rPr lang="en-US" sz="1100" dirty="0">
                <a:latin typeface="Courier New" panose="02070309020205020404" pitchFamily="49" charset="0"/>
                <a:cs typeface="Courier New" panose="02070309020205020404" pitchFamily="49" charset="0"/>
              </a:rPr>
              <a:t>}</a:t>
            </a:r>
          </a:p>
          <a:p>
            <a:r>
              <a:rPr lang="en-US" sz="1100" dirty="0">
                <a:latin typeface="Courier New" panose="02070309020205020404" pitchFamily="49" charset="0"/>
                <a:cs typeface="Courier New" panose="02070309020205020404" pitchFamily="49" charset="0"/>
              </a:rPr>
              <a:t>  NAS </a:t>
            </a:r>
            <a:r>
              <a:rPr lang="en-US" sz="1100" dirty="0" err="1">
                <a:latin typeface="Courier New" panose="02070309020205020404" pitchFamily="49" charset="0"/>
                <a:cs typeface="Courier New" panose="02070309020205020404" pitchFamily="49" charset="0"/>
              </a:rPr>
              <a:t>name&amp;nbsp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extra_fields.vcname</a:t>
            </a:r>
            <a:r>
              <a:rPr lang="en-US" sz="1100" dirty="0">
                <a:latin typeface="Courier New" panose="02070309020205020404" pitchFamily="49" charset="0"/>
                <a:cs typeface="Courier New" panose="02070309020205020404" pitchFamily="49" charset="0"/>
              </a:rPr>
              <a:t>}&amp;</a:t>
            </a:r>
            <a:r>
              <a:rPr lang="en-US" sz="1100" dirty="0" err="1">
                <a:latin typeface="Courier New" panose="02070309020205020404" pitchFamily="49" charset="0"/>
                <a:cs typeface="Courier New" panose="02070309020205020404" pitchFamily="49" charset="0"/>
              </a:rPr>
              <a:t>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extra_fields.ip</a:t>
            </a:r>
            <a:r>
              <a:rPr lang="en-US" sz="1100" dirty="0">
                <a:latin typeface="Courier New" panose="02070309020205020404" pitchFamily="49" charset="0"/>
                <a:cs typeface="Courier New" panose="02070309020205020404" pitchFamily="49" charset="0"/>
              </a:rPr>
              <a:t>})&lt;BR&gt;</a:t>
            </a:r>
          </a:p>
          <a:p>
            <a:r>
              <a:rPr lang="en-US" sz="1100" dirty="0">
                <a:latin typeface="Courier New" panose="02070309020205020404" pitchFamily="49" charset="0"/>
                <a:cs typeface="Courier New" panose="02070309020205020404" pitchFamily="49" charset="0"/>
              </a:rPr>
              <a:t>  Wireless </a:t>
            </a:r>
            <a:r>
              <a:rPr lang="en-US" sz="1100" dirty="0" err="1">
                <a:latin typeface="Courier New" panose="02070309020205020404" pitchFamily="49" charset="0"/>
                <a:cs typeface="Courier New" panose="02070309020205020404" pitchFamily="49" charset="0"/>
              </a:rPr>
              <a:t>SSID&amp;nbsp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extra_fields.essid</a:t>
            </a:r>
            <a:r>
              <a:rPr lang="en-US" sz="1100" dirty="0">
                <a:latin typeface="Courier New" panose="02070309020205020404" pitchFamily="49" charset="0"/>
                <a:cs typeface="Courier New" panose="02070309020205020404" pitchFamily="49" charset="0"/>
              </a:rPr>
              <a:t>}&lt;BR&gt;</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AP&amp;nbsp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extra_fields.apname</a:t>
            </a:r>
            <a:r>
              <a:rPr lang="en-US" sz="1100" dirty="0">
                <a:latin typeface="Courier New" panose="02070309020205020404" pitchFamily="49" charset="0"/>
                <a:cs typeface="Courier New" panose="02070309020205020404" pitchFamily="49" charset="0"/>
              </a:rPr>
              <a:t>}&lt;BR&gt;</a:t>
            </a:r>
          </a:p>
          <a:p>
            <a:r>
              <a:rPr lang="en-US" sz="1100" dirty="0">
                <a:latin typeface="Courier New" panose="02070309020205020404" pitchFamily="49" charset="0"/>
                <a:cs typeface="Courier New" panose="02070309020205020404" pitchFamily="49" charset="0"/>
              </a:rPr>
              <a:t>{/if}</a:t>
            </a:r>
          </a:p>
          <a:p>
            <a:r>
              <a:rPr lang="en-US" sz="1100" dirty="0">
                <a:latin typeface="Courier New" panose="02070309020205020404" pitchFamily="49" charset="0"/>
                <a:cs typeface="Courier New" panose="02070309020205020404" pitchFamily="49" charset="0"/>
              </a:rPr>
              <a:t>&lt;/p&gt;</a:t>
            </a:r>
          </a:p>
          <a:p>
            <a:r>
              <a:rPr lang="en-US" sz="1100" dirty="0">
                <a:latin typeface="Courier New" panose="02070309020205020404" pitchFamily="49" charset="0"/>
                <a:cs typeface="Courier New" panose="02070309020205020404" pitchFamily="49" charset="0"/>
              </a:rPr>
              <a:t>&lt;/div&gt;</a:t>
            </a:r>
          </a:p>
          <a:p>
            <a:r>
              <a:rPr lang="en-US" sz="1100" dirty="0">
                <a:latin typeface="Courier New" panose="02070309020205020404" pitchFamily="49" charset="0"/>
                <a:cs typeface="Courier New" panose="02070309020205020404" pitchFamily="49" charset="0"/>
              </a:rPr>
              <a:t>&lt;!--</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=$action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=$source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a:t>
            </a:r>
            <a:r>
              <a:rPr lang="en-US" sz="1100" i="1" dirty="0" err="1">
                <a:latin typeface="Courier New" panose="02070309020205020404" pitchFamily="49" charset="0"/>
                <a:cs typeface="Courier New" panose="02070309020205020404" pitchFamily="49" charset="0"/>
              </a:rPr>
              <a:t>result.error</a:t>
            </a:r>
            <a:r>
              <a:rPr lang="en-US" sz="1100" i="1" dirty="0">
                <a:latin typeface="Courier New" panose="02070309020205020404" pitchFamily="49" charset="0"/>
                <a:cs typeface="Courier New" panose="02070309020205020404" pitchFamily="49" charset="0"/>
              </a:rPr>
              <a:t>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a:t>
            </a:r>
            <a:r>
              <a:rPr lang="en-US" sz="1100" i="1" dirty="0" err="1">
                <a:latin typeface="Courier New" panose="02070309020205020404" pitchFamily="49" charset="0"/>
                <a:cs typeface="Courier New" panose="02070309020205020404" pitchFamily="49" charset="0"/>
              </a:rPr>
              <a:t>result.message</a:t>
            </a:r>
            <a:r>
              <a:rPr lang="en-US" sz="1100" i="1" dirty="0">
                <a:latin typeface="Courier New" panose="02070309020205020404" pitchFamily="49" charset="0"/>
                <a:cs typeface="Courier New" panose="02070309020205020404" pitchFamily="49" charset="0"/>
              </a:rPr>
              <a:t>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=$timestamp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a:t>
            </a:r>
            <a:r>
              <a:rPr lang="en-US" sz="1100" i="1" dirty="0" err="1">
                <a:latin typeface="Courier New" panose="02070309020205020404" pitchFamily="49" charset="0"/>
                <a:cs typeface="Courier New" panose="02070309020205020404" pitchFamily="49" charset="0"/>
              </a:rPr>
              <a:t>site_ssid</a:t>
            </a:r>
            <a:r>
              <a:rPr lang="en-US" sz="1100" i="1" dirty="0">
                <a:latin typeface="Courier New" panose="02070309020205020404" pitchFamily="49" charset="0"/>
                <a:cs typeface="Courier New" panose="02070309020205020404" pitchFamily="49" charset="0"/>
              </a:rPr>
              <a:t>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a:t>
            </a:r>
            <a:r>
              <a:rPr lang="en-US" sz="1100" i="1" dirty="0" err="1">
                <a:latin typeface="Courier New" panose="02070309020205020404" pitchFamily="49" charset="0"/>
                <a:cs typeface="Courier New" panose="02070309020205020404" pitchFamily="49" charset="0"/>
              </a:rPr>
              <a:t>site_wpa_key</a:t>
            </a:r>
            <a:r>
              <a:rPr lang="en-US" sz="1100" i="1" dirty="0">
                <a:latin typeface="Courier New" panose="02070309020205020404" pitchFamily="49" charset="0"/>
                <a:cs typeface="Courier New" panose="02070309020205020404" pitchFamily="49" charset="0"/>
              </a:rPr>
              <a:t>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=$u export=html}	</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=$c export=html}	</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=$_</a:t>
            </a:r>
            <a:r>
              <a:rPr lang="en-US" sz="1100" i="1" dirty="0" err="1">
                <a:latin typeface="Courier New" panose="02070309020205020404" pitchFamily="49" charset="0"/>
                <a:cs typeface="Courier New" panose="02070309020205020404" pitchFamily="49" charset="0"/>
              </a:rPr>
              <a:t>wpl</a:t>
            </a:r>
            <a:r>
              <a:rPr lang="en-US" sz="1100" i="1" dirty="0">
                <a:latin typeface="Courier New" panose="02070309020205020404" pitchFamily="49" charset="0"/>
                <a:cs typeface="Courier New" panose="02070309020205020404" pitchFamily="49" charset="0"/>
              </a:rPr>
              <a:t> export=html}	</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=$_endpoint export=html} </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=$_user export=html} </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=$_</a:t>
            </a:r>
            <a:r>
              <a:rPr lang="en-US" sz="1100" i="1" dirty="0" err="1">
                <a:latin typeface="Courier New" panose="02070309020205020404" pitchFamily="49" charset="0"/>
                <a:cs typeface="Courier New" panose="02070309020205020404" pitchFamily="49" charset="0"/>
              </a:rPr>
              <a:t>param</a:t>
            </a:r>
            <a:r>
              <a:rPr lang="en-US" sz="1100" i="1" dirty="0">
                <a:latin typeface="Courier New" panose="02070309020205020404" pitchFamily="49" charset="0"/>
                <a:cs typeface="Courier New" panose="02070309020205020404" pitchFamily="49" charset="0"/>
              </a:rPr>
              <a:t> export=html}</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=$_</a:t>
            </a:r>
            <a:r>
              <a:rPr lang="en-US" sz="1100" i="1" dirty="0" err="1">
                <a:latin typeface="Courier New" panose="02070309020205020404" pitchFamily="49" charset="0"/>
                <a:cs typeface="Courier New" panose="02070309020205020404" pitchFamily="49" charset="0"/>
              </a:rPr>
              <a:t>login_args</a:t>
            </a:r>
            <a:r>
              <a:rPr lang="en-US" sz="1100" i="1" dirty="0">
                <a:latin typeface="Courier New" panose="02070309020205020404" pitchFamily="49" charset="0"/>
                <a:cs typeface="Courier New" panose="02070309020205020404" pitchFamily="49" charset="0"/>
              </a:rPr>
              <a:t> export=html} 	</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=$_</a:t>
            </a:r>
            <a:r>
              <a:rPr lang="en-US" sz="1100" i="1" dirty="0" err="1">
                <a:latin typeface="Courier New" panose="02070309020205020404" pitchFamily="49" charset="0"/>
                <a:cs typeface="Courier New" panose="02070309020205020404" pitchFamily="49" charset="0"/>
              </a:rPr>
              <a:t>url</a:t>
            </a:r>
            <a:r>
              <a:rPr lang="en-US" sz="1100" i="1" dirty="0">
                <a:latin typeface="Courier New" panose="02070309020205020404" pitchFamily="49" charset="0"/>
                <a:cs typeface="Courier New" panose="02070309020205020404" pitchFamily="49" charset="0"/>
              </a:rPr>
              <a:t> export=html} 	</a:t>
            </a:r>
          </a:p>
          <a:p>
            <a:r>
              <a:rPr lang="en-US" sz="1100" i="1" dirty="0">
                <a:latin typeface="Courier New" panose="02070309020205020404" pitchFamily="49" charset="0"/>
                <a:cs typeface="Courier New" panose="02070309020205020404" pitchFamily="49" charset="0"/>
              </a:rPr>
              <a:t>{dump </a:t>
            </a:r>
            <a:r>
              <a:rPr lang="en-US" sz="1100" i="1" dirty="0" err="1">
                <a:latin typeface="Courier New" panose="02070309020205020404" pitchFamily="49" charset="0"/>
                <a:cs typeface="Courier New" panose="02070309020205020404" pitchFamily="49" charset="0"/>
              </a:rPr>
              <a:t>var</a:t>
            </a:r>
            <a:r>
              <a:rPr lang="en-US" sz="1100" i="1" dirty="0">
                <a:latin typeface="Courier New" panose="02070309020205020404" pitchFamily="49" charset="0"/>
                <a:cs typeface="Courier New" panose="02070309020205020404" pitchFamily="49" charset="0"/>
              </a:rPr>
              <a:t>=$</a:t>
            </a:r>
            <a:r>
              <a:rPr lang="en-US" sz="1100" i="1" dirty="0" err="1">
                <a:latin typeface="Courier New" panose="02070309020205020404" pitchFamily="49" charset="0"/>
                <a:cs typeface="Courier New" panose="02070309020205020404" pitchFamily="49" charset="0"/>
              </a:rPr>
              <a:t>extra_fields</a:t>
            </a:r>
            <a:r>
              <a:rPr lang="en-US" sz="1100" i="1" dirty="0">
                <a:latin typeface="Courier New" panose="02070309020205020404" pitchFamily="49" charset="0"/>
                <a:cs typeface="Courier New" panose="02070309020205020404" pitchFamily="49" charset="0"/>
              </a:rPr>
              <a:t> export=html}</a:t>
            </a:r>
          </a:p>
          <a:p>
            <a:r>
              <a:rPr lang="en-US" sz="1100" dirty="0">
                <a:latin typeface="Courier New" panose="02070309020205020404" pitchFamily="49" charset="0"/>
                <a:cs typeface="Courier New" panose="02070309020205020404" pitchFamily="49" charset="0"/>
              </a:rPr>
              <a:t>--&gt;</a:t>
            </a:r>
          </a:p>
        </p:txBody>
      </p:sp>
      <p:sp>
        <p:nvSpPr>
          <p:cNvPr id="5" name="Rectangle 4"/>
          <p:cNvSpPr/>
          <p:nvPr/>
        </p:nvSpPr>
        <p:spPr>
          <a:xfrm>
            <a:off x="192505" y="587052"/>
            <a:ext cx="7356451" cy="6186309"/>
          </a:xfrm>
          <a:prstGeom prst="rect">
            <a:avLst/>
          </a:prstGeom>
          <a:solidFill>
            <a:schemeClr val="bg1"/>
          </a:solidFill>
        </p:spPr>
        <p:txBody>
          <a:bodyPr wrap="square">
            <a:spAutoFit/>
          </a:bodyPr>
          <a:lstStyle/>
          <a:p>
            <a:r>
              <a:rPr lang="en-US" sz="1100" dirty="0">
                <a:latin typeface="Courier New" panose="02070309020205020404" pitchFamily="49" charset="0"/>
                <a:cs typeface="Courier New" panose="02070309020205020404" pitchFamily="49" charset="0"/>
              </a:rPr>
              <a:t>&lt;link </a:t>
            </a:r>
            <a:r>
              <a:rPr lang="en-US" sz="1100" dirty="0" err="1">
                <a:latin typeface="Courier New" panose="02070309020205020404" pitchFamily="49" charset="0"/>
                <a:cs typeface="Courier New" panose="02070309020205020404" pitchFamily="49" charset="0"/>
              </a:rPr>
              <a:t>href</a:t>
            </a:r>
            <a:r>
              <a:rPr lang="en-US" sz="1100" dirty="0">
                <a:latin typeface="Courier New" panose="02070309020205020404" pitchFamily="49" charset="0"/>
                <a:cs typeface="Courier New" panose="02070309020205020404" pitchFamily="49" charset="0"/>
              </a:rPr>
              <a:t>="external/font-awesome/</a:t>
            </a:r>
            <a:r>
              <a:rPr lang="en-US" sz="1100" dirty="0" err="1">
                <a:latin typeface="Courier New" panose="02070309020205020404" pitchFamily="49" charset="0"/>
                <a:cs typeface="Courier New" panose="02070309020205020404" pitchFamily="49" charset="0"/>
              </a:rPr>
              <a:t>css</a:t>
            </a:r>
            <a:r>
              <a:rPr lang="en-US" sz="1100" dirty="0">
                <a:latin typeface="Courier New" panose="02070309020205020404" pitchFamily="49" charset="0"/>
                <a:cs typeface="Courier New" panose="02070309020205020404" pitchFamily="49" charset="0"/>
              </a:rPr>
              <a:t>/font-awesome.min.css" </a:t>
            </a:r>
            <a:r>
              <a:rPr lang="en-US" sz="1100" dirty="0" err="1">
                <a:latin typeface="Courier New" panose="02070309020205020404" pitchFamily="49" charset="0"/>
                <a:cs typeface="Courier New" panose="02070309020205020404" pitchFamily="49" charset="0"/>
              </a:rPr>
              <a:t>rel</a:t>
            </a:r>
            <a:r>
              <a:rPr lang="en-US" sz="1100" dirty="0">
                <a:latin typeface="Courier New" panose="02070309020205020404" pitchFamily="49" charset="0"/>
                <a:cs typeface="Courier New" panose="02070309020205020404" pitchFamily="49" charset="0"/>
              </a:rPr>
              <a:t>="stylesheet" type="text/</a:t>
            </a:r>
            <a:r>
              <a:rPr lang="en-US" sz="1100" dirty="0" err="1">
                <a:latin typeface="Courier New" panose="02070309020205020404" pitchFamily="49" charset="0"/>
                <a:cs typeface="Courier New" panose="02070309020205020404" pitchFamily="49" charset="0"/>
              </a:rPr>
              <a:t>css</a:t>
            </a:r>
            <a:r>
              <a:rPr lang="en-US" sz="1100" dirty="0">
                <a:latin typeface="Courier New" panose="02070309020205020404" pitchFamily="49" charset="0"/>
                <a:cs typeface="Courier New" panose="02070309020205020404" pitchFamily="49" charset="0"/>
              </a:rPr>
              <a:t>"&gt;</a:t>
            </a:r>
          </a:p>
          <a:p>
            <a:r>
              <a:rPr lang="en-US" sz="1100" dirty="0">
                <a:latin typeface="Courier New" panose="02070309020205020404" pitchFamily="49" charset="0"/>
                <a:cs typeface="Courier New" panose="02070309020205020404" pitchFamily="49" charset="0"/>
              </a:rPr>
              <a:t>&lt;div style="width: 300px; margin: 0 auto; text-align: center;"&gt;</a:t>
            </a:r>
          </a:p>
          <a:p>
            <a:r>
              <a:rPr lang="en-US" sz="1100" dirty="0">
                <a:latin typeface="Courier New" panose="02070309020205020404" pitchFamily="49" charset="0"/>
                <a:cs typeface="Courier New" panose="02070309020205020404" pitchFamily="49" charset="0"/>
              </a:rPr>
              <a:t> &lt;p&gt;&lt;span class="fa fa-user-times" style="font-size: 200px; color: #0885bf;"&gt;&lt;/span&gt;</a:t>
            </a:r>
          </a:p>
          <a:p>
            <a:r>
              <a:rPr lang="en-US" sz="1100" dirty="0">
                <a:latin typeface="Courier New" panose="02070309020205020404" pitchFamily="49" charset="0"/>
                <a:cs typeface="Courier New" panose="02070309020205020404" pitchFamily="49" charset="0"/>
              </a:rPr>
              <a:t> &lt;h1 style="margin: 20px 5px;"&gt;Isolation!&lt;/h1&gt;</a:t>
            </a:r>
          </a:p>
          <a:p>
            <a:r>
              <a:rPr lang="en-US" sz="1100" dirty="0">
                <a:latin typeface="Courier New" panose="02070309020205020404" pitchFamily="49" charset="0"/>
                <a:cs typeface="Courier New" panose="02070309020205020404" pitchFamily="49" charset="0"/>
              </a:rPr>
              <a:t> &lt;p&gt;There is a problem with your client.&lt;/p&gt;</a:t>
            </a:r>
          </a:p>
          <a:p>
            <a:r>
              <a:rPr lang="en-US" sz="1100" dirty="0">
                <a:latin typeface="Courier New" panose="02070309020205020404" pitchFamily="49" charset="0"/>
                <a:cs typeface="Courier New" panose="02070309020205020404" pitchFamily="49" charset="0"/>
              </a:rPr>
              <a:t>&lt;p&gt;Click &lt;a </a:t>
            </a:r>
            <a:r>
              <a:rPr lang="en-US" sz="1100" dirty="0" err="1">
                <a:latin typeface="Courier New" panose="02070309020205020404" pitchFamily="49" charset="0"/>
                <a:cs typeface="Courier New" panose="02070309020205020404" pitchFamily="49" charset="0"/>
              </a:rPr>
              <a:t>href</a:t>
            </a:r>
            <a:r>
              <a:rPr lang="en-US" sz="1100" dirty="0">
                <a:latin typeface="Courier New" panose="02070309020205020404" pitchFamily="49" charset="0"/>
                <a:cs typeface="Courier New" panose="02070309020205020404" pitchFamily="49" charset="0"/>
              </a:rPr>
              <a:t>=\"https:/clearpass.hpearubademo.com/guest/</a:t>
            </a:r>
            <a:r>
              <a:rPr lang="en-US" sz="1100" b="1" dirty="0" err="1">
                <a:latin typeface="Courier New" panose="02070309020205020404" pitchFamily="49" charset="0"/>
                <a:cs typeface="Courier New" panose="02070309020205020404" pitchFamily="49" charset="0"/>
              </a:rPr>
              <a:t>mac_create.php</a:t>
            </a:r>
            <a:r>
              <a:rPr lang="en-US" sz="1100" dirty="0" err="1">
                <a:latin typeface="Courier New" panose="02070309020205020404" pitchFamily="49" charset="0"/>
                <a:cs typeface="Courier New" panose="02070309020205020404" pitchFamily="49" charset="0"/>
              </a:rPr>
              <a:t>?</a:t>
            </a:r>
            <a:r>
              <a:rPr lang="en-US" sz="1100" u="sng" dirty="0" err="1">
                <a:latin typeface="Courier New" panose="02070309020205020404" pitchFamily="49" charset="0"/>
                <a:cs typeface="Courier New" panose="02070309020205020404" pitchFamily="49" charset="0"/>
              </a:rPr>
              <a:t>mac</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endpoint.mac_address</a:t>
            </a:r>
            <a:r>
              <a:rPr lang="en-US" sz="1100" dirty="0">
                <a:latin typeface="Courier New" panose="02070309020205020404" pitchFamily="49" charset="0"/>
                <a:cs typeface="Courier New" panose="02070309020205020404" pitchFamily="49" charset="0"/>
              </a:rPr>
              <a:t>}&amp;</a:t>
            </a:r>
            <a:r>
              <a:rPr lang="en-US" sz="1100" u="sng" dirty="0" err="1">
                <a:latin typeface="Courier New" panose="02070309020205020404" pitchFamily="49" charset="0"/>
                <a:cs typeface="Courier New" panose="02070309020205020404" pitchFamily="49" charset="0"/>
              </a:rPr>
              <a:t>device_name</a:t>
            </a:r>
            <a:r>
              <a:rPr lang="en-US" sz="1100" u="sng" dirty="0">
                <a:latin typeface="Courier New" panose="02070309020205020404" pitchFamily="49" charset="0"/>
                <a:cs typeface="Courier New" panose="02070309020205020404" pitchFamily="49" charset="0"/>
              </a:rPr>
              <a:t>=</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endpoint.profile_device_name</a:t>
            </a:r>
            <a:r>
              <a:rPr lang="en-US" sz="1100" dirty="0">
                <a:latin typeface="Courier New" panose="02070309020205020404" pitchFamily="49" charset="0"/>
                <a:cs typeface="Courier New" panose="02070309020205020404" pitchFamily="49" charset="0"/>
              </a:rPr>
              <a:t>}\"&gt;here&lt;/a&gt; to register this device for the MPSK SSID&lt;/p&gt;&lt;/</a:t>
            </a:r>
            <a:r>
              <a:rPr lang="en-US" sz="1100" dirty="0" err="1">
                <a:latin typeface="Courier New" panose="02070309020205020404" pitchFamily="49" charset="0"/>
                <a:cs typeface="Courier New" panose="02070309020205020404" pitchFamily="49" charset="0"/>
              </a:rPr>
              <a:t>br</a:t>
            </a:r>
            <a:r>
              <a:rPr lang="en-US" sz="1100" dirty="0">
                <a:latin typeface="Courier New" panose="02070309020205020404" pitchFamily="49" charset="0"/>
                <a:cs typeface="Courier New" panose="02070309020205020404" pitchFamily="49" charset="0"/>
              </a:rPr>
              <a:t>&gt;</a:t>
            </a:r>
          </a:p>
          <a:p>
            <a:r>
              <a:rPr lang="en-US" sz="1100" dirty="0">
                <a:latin typeface="Courier New" panose="02070309020205020404" pitchFamily="49" charset="0"/>
                <a:cs typeface="Courier New" panose="02070309020205020404" pitchFamily="49" charset="0"/>
              </a:rPr>
              <a:t>&lt;p&gt;Please contact IT admin - tell them the following information&lt;/p&gt;</a:t>
            </a:r>
          </a:p>
          <a:p>
            <a:r>
              <a:rPr lang="en-US" sz="1100" dirty="0">
                <a:latin typeface="Courier New" panose="02070309020205020404" pitchFamily="49" charset="0"/>
                <a:cs typeface="Courier New" panose="02070309020205020404" pitchFamily="49" charset="0"/>
              </a:rPr>
              <a:t>&lt;p&gt;MAC </a:t>
            </a:r>
            <a:r>
              <a:rPr lang="en-US" sz="1100" dirty="0" err="1">
                <a:latin typeface="Courier New" panose="02070309020205020404" pitchFamily="49" charset="0"/>
                <a:cs typeface="Courier New" panose="02070309020205020404" pitchFamily="49" charset="0"/>
              </a:rPr>
              <a:t>address&amp;nbsp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endpoint.mac_address</a:t>
            </a:r>
            <a:r>
              <a:rPr lang="en-US" sz="1100" dirty="0">
                <a:latin typeface="Courier New" panose="02070309020205020404" pitchFamily="49" charset="0"/>
                <a:cs typeface="Courier New" panose="02070309020205020404" pitchFamily="49" charset="0"/>
              </a:rPr>
              <a:t>}&lt;BR&gt;</a:t>
            </a:r>
          </a:p>
          <a:p>
            <a:r>
              <a:rPr lang="en-US" sz="1100" dirty="0">
                <a:latin typeface="Courier New" panose="02070309020205020404" pitchFamily="49" charset="0"/>
                <a:cs typeface="Courier New" panose="02070309020205020404" pitchFamily="49" charset="0"/>
              </a:rPr>
              <a:t>ClearPass </a:t>
            </a:r>
            <a:r>
              <a:rPr lang="en-US" sz="1100" dirty="0" err="1">
                <a:latin typeface="Courier New" panose="02070309020205020404" pitchFamily="49" charset="0"/>
                <a:cs typeface="Courier New" panose="02070309020205020404" pitchFamily="49" charset="0"/>
              </a:rPr>
              <a:t>status&amp;nbsp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endpoint.status</a:t>
            </a:r>
            <a:r>
              <a:rPr lang="en-US" sz="1100" dirty="0">
                <a:latin typeface="Courier New" panose="02070309020205020404" pitchFamily="49" charset="0"/>
                <a:cs typeface="Courier New" panose="02070309020205020404" pitchFamily="49" charset="0"/>
              </a:rPr>
              <a:t>}&lt;BR&gt;</a:t>
            </a:r>
          </a:p>
          <a:p>
            <a:r>
              <a:rPr lang="en-US" sz="1100" dirty="0">
                <a:latin typeface="Courier New" panose="02070309020205020404" pitchFamily="49" charset="0"/>
                <a:cs typeface="Courier New" panose="02070309020205020404" pitchFamily="49" charset="0"/>
              </a:rPr>
              <a:t>IP </a:t>
            </a:r>
            <a:r>
              <a:rPr lang="en-US" sz="1100" dirty="0" err="1">
                <a:latin typeface="Courier New" panose="02070309020205020404" pitchFamily="49" charset="0"/>
                <a:cs typeface="Courier New" panose="02070309020205020404" pitchFamily="49" charset="0"/>
              </a:rPr>
              <a:t>address&amp;nbsp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endpoint.profile_ip</a:t>
            </a:r>
            <a:r>
              <a:rPr lang="en-US" sz="1100" dirty="0">
                <a:latin typeface="Courier New" panose="02070309020205020404" pitchFamily="49" charset="0"/>
                <a:cs typeface="Courier New" panose="02070309020205020404" pitchFamily="49" charset="0"/>
              </a:rPr>
              <a:t>}&lt;BR&gt;</a:t>
            </a:r>
          </a:p>
          <a:p>
            <a:r>
              <a:rPr lang="en-US" sz="1100" dirty="0" err="1">
                <a:latin typeface="Courier New" panose="02070309020205020404" pitchFamily="49" charset="0"/>
                <a:cs typeface="Courier New" panose="02070309020205020404" pitchFamily="49" charset="0"/>
              </a:rPr>
              <a:t>Hostname&amp;nbsp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endpoint.profile_hostname</a:t>
            </a:r>
            <a:r>
              <a:rPr lang="en-US" sz="1100" dirty="0">
                <a:latin typeface="Courier New" panose="02070309020205020404" pitchFamily="49" charset="0"/>
                <a:cs typeface="Courier New" panose="02070309020205020404" pitchFamily="49" charset="0"/>
              </a:rPr>
              <a:t>}&lt;BR&gt;</a:t>
            </a:r>
          </a:p>
          <a:p>
            <a:r>
              <a:rPr lang="en-US" sz="1100" dirty="0" err="1">
                <a:latin typeface="Courier New" panose="02070309020205020404" pitchFamily="49" charset="0"/>
                <a:cs typeface="Courier New" panose="02070309020205020404" pitchFamily="49" charset="0"/>
              </a:rPr>
              <a:t>Category&amp;nbsp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endpoint.profile_device_category</a:t>
            </a:r>
            <a:r>
              <a:rPr lang="en-US" sz="1100" dirty="0">
                <a:latin typeface="Courier New" panose="02070309020205020404" pitchFamily="49" charset="0"/>
                <a:cs typeface="Courier New" panose="02070309020205020404" pitchFamily="49" charset="0"/>
              </a:rPr>
              <a:t>}&lt;BR&gt;</a:t>
            </a:r>
          </a:p>
          <a:p>
            <a:r>
              <a:rPr lang="en-US" sz="1100" dirty="0" err="1">
                <a:latin typeface="Courier New" panose="02070309020205020404" pitchFamily="49" charset="0"/>
                <a:cs typeface="Courier New" panose="02070309020205020404" pitchFamily="49" charset="0"/>
              </a:rPr>
              <a:t>Family&amp;nbsp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endpoint.profile_device_family</a:t>
            </a:r>
            <a:r>
              <a:rPr lang="en-US" sz="1100" dirty="0">
                <a:latin typeface="Courier New" panose="02070309020205020404" pitchFamily="49" charset="0"/>
                <a:cs typeface="Courier New" panose="02070309020205020404" pitchFamily="49" charset="0"/>
              </a:rPr>
              <a:t>}&lt;BR&gt;</a:t>
            </a:r>
          </a:p>
          <a:p>
            <a:r>
              <a:rPr lang="en-US" sz="1100" dirty="0" err="1">
                <a:latin typeface="Courier New" panose="02070309020205020404" pitchFamily="49" charset="0"/>
                <a:cs typeface="Courier New" panose="02070309020205020404" pitchFamily="49" charset="0"/>
              </a:rPr>
              <a:t>Type&amp;nbsp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endpoint.profile_device_name</a:t>
            </a:r>
            <a:r>
              <a:rPr lang="en-US" sz="1100" dirty="0">
                <a:latin typeface="Courier New" panose="02070309020205020404" pitchFamily="49" charset="0"/>
                <a:cs typeface="Courier New" panose="02070309020205020404" pitchFamily="49" charset="0"/>
              </a:rPr>
              <a:t>}&lt;BR&gt;</a:t>
            </a:r>
          </a:p>
          <a:p>
            <a:r>
              <a:rPr lang="en-US" sz="1100" dirty="0">
                <a:latin typeface="Courier New" panose="02070309020205020404" pitchFamily="49" charset="0"/>
                <a:cs typeface="Courier New" panose="02070309020205020404" pitchFamily="49" charset="0"/>
              </a:rPr>
              <a:t>Posture </a:t>
            </a:r>
          </a:p>
          <a:p>
            <a:r>
              <a:rPr lang="en-US" sz="1100" dirty="0">
                <a:latin typeface="Courier New" panose="02070309020205020404" pitchFamily="49" charset="0"/>
                <a:cs typeface="Courier New" panose="02070309020205020404" pitchFamily="49" charset="0"/>
              </a:rPr>
              <a:t>{if </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endpoint.Posture_Status</a:t>
            </a:r>
            <a:r>
              <a:rPr lang="en-US" sz="1100" dirty="0">
                <a:latin typeface="Courier New" panose="02070309020205020404" pitchFamily="49" charset="0"/>
                <a:cs typeface="Courier New" panose="02070309020205020404" pitchFamily="49" charset="0"/>
              </a:rPr>
              <a:t>}    </a:t>
            </a:r>
          </a:p>
          <a:p>
            <a:r>
              <a:rPr lang="en-US" sz="1100" dirty="0">
                <a:latin typeface="Courier New" panose="02070309020205020404" pitchFamily="49" charset="0"/>
                <a:cs typeface="Courier New" panose="02070309020205020404" pitchFamily="49" charset="0"/>
              </a:rPr>
              <a:t>  &amp;</a:t>
            </a:r>
            <a:r>
              <a:rPr lang="en-US" sz="1100" dirty="0" err="1">
                <a:latin typeface="Courier New" panose="02070309020205020404" pitchFamily="49" charset="0"/>
                <a:cs typeface="Courier New" panose="02070309020205020404" pitchFamily="49" charset="0"/>
              </a:rPr>
              <a:t>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endpoint.Posture_Status</a:t>
            </a:r>
            <a:r>
              <a:rPr lang="en-US" sz="1100" dirty="0">
                <a:latin typeface="Courier New" panose="02070309020205020404" pitchFamily="49" charset="0"/>
                <a:cs typeface="Courier New" panose="02070309020205020404" pitchFamily="49" charset="0"/>
              </a:rPr>
              <a:t>}&amp;</a:t>
            </a:r>
            <a:r>
              <a:rPr lang="en-US" sz="1100" dirty="0" err="1">
                <a:latin typeface="Courier New" panose="02070309020205020404" pitchFamily="49" charset="0"/>
                <a:cs typeface="Courier New" panose="02070309020205020404" pitchFamily="49" charset="0"/>
              </a:rPr>
              <a:t>nbspat&amp;nbsp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endpoint.Last_Posture</a:t>
            </a:r>
            <a:r>
              <a:rPr lang="en-US" sz="1100" dirty="0">
                <a:latin typeface="Courier New" panose="02070309020205020404" pitchFamily="49" charset="0"/>
                <a:cs typeface="Courier New" panose="02070309020205020404" pitchFamily="49" charset="0"/>
              </a:rPr>
              <a:t>}</a:t>
            </a:r>
          </a:p>
          <a:p>
            <a:r>
              <a:rPr lang="en-US" sz="1100" dirty="0">
                <a:latin typeface="Courier New" panose="02070309020205020404" pitchFamily="49" charset="0"/>
                <a:cs typeface="Courier New" panose="02070309020205020404" pitchFamily="49" charset="0"/>
              </a:rPr>
              <a:t>{else} &amp;</a:t>
            </a:r>
            <a:r>
              <a:rPr lang="en-US" sz="1100" dirty="0" err="1">
                <a:latin typeface="Courier New" panose="02070309020205020404" pitchFamily="49" charset="0"/>
                <a:cs typeface="Courier New" panose="02070309020205020404" pitchFamily="49" charset="0"/>
              </a:rPr>
              <a:t>nbspUnknown</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{/if}</a:t>
            </a:r>
          </a:p>
          <a:p>
            <a:r>
              <a:rPr lang="en-US" sz="1100" dirty="0">
                <a:latin typeface="Courier New" panose="02070309020205020404" pitchFamily="49" charset="0"/>
                <a:cs typeface="Courier New" panose="02070309020205020404" pitchFamily="49" charset="0"/>
              </a:rPr>
              <a:t>&lt;/p&gt;</a:t>
            </a:r>
          </a:p>
          <a:p>
            <a:r>
              <a:rPr lang="en-US" sz="1100" dirty="0">
                <a:latin typeface="Courier New" panose="02070309020205020404" pitchFamily="49" charset="0"/>
                <a:cs typeface="Courier New" panose="02070309020205020404" pitchFamily="49" charset="0"/>
              </a:rPr>
              <a:t>{if </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endpoint.Source</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airwatch</a:t>
            </a:r>
            <a:r>
              <a:rPr lang="en-US" sz="1100" dirty="0">
                <a:latin typeface="Courier New" panose="02070309020205020404" pitchFamily="49" charset="0"/>
                <a:cs typeface="Courier New" panose="02070309020205020404" pitchFamily="49" charset="0"/>
              </a:rPr>
              <a:t>'}</a:t>
            </a:r>
          </a:p>
          <a:p>
            <a:r>
              <a:rPr lang="en-US" sz="1100" dirty="0">
                <a:latin typeface="Courier New" panose="02070309020205020404" pitchFamily="49" charset="0"/>
                <a:cs typeface="Courier New" panose="02070309020205020404" pitchFamily="49" charset="0"/>
              </a:rPr>
              <a:t>&lt;p&gt;</a:t>
            </a:r>
          </a:p>
          <a:p>
            <a:r>
              <a:rPr lang="en-US" sz="1100" dirty="0" err="1">
                <a:latin typeface="Courier New" panose="02070309020205020404" pitchFamily="49" charset="0"/>
                <a:cs typeface="Courier New" panose="02070309020205020404" pitchFamily="49" charset="0"/>
              </a:rPr>
              <a:t>Airwatch</a:t>
            </a:r>
            <a:r>
              <a:rPr lang="en-US" sz="1100" dirty="0">
                <a:latin typeface="Courier New" panose="02070309020205020404" pitchFamily="49" charset="0"/>
                <a:cs typeface="Courier New" panose="02070309020205020404" pitchFamily="49" charset="0"/>
              </a:rPr>
              <a:t> managed device&lt;BR&gt;</a:t>
            </a:r>
          </a:p>
          <a:p>
            <a:r>
              <a:rPr lang="en-US" sz="1100" dirty="0" err="1">
                <a:latin typeface="Courier New" panose="02070309020205020404" pitchFamily="49" charset="0"/>
                <a:cs typeface="Courier New" panose="02070309020205020404" pitchFamily="49" charset="0"/>
              </a:rPr>
              <a:t>Expires&amp;nbsp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endpoint.Expire</a:t>
            </a:r>
            <a:r>
              <a:rPr lang="en-US" sz="1100" dirty="0">
                <a:latin typeface="Courier New" panose="02070309020205020404" pitchFamily="49" charset="0"/>
                <a:cs typeface="Courier New" panose="02070309020205020404" pitchFamily="49" charset="0"/>
              </a:rPr>
              <a:t>}&lt;BR&gt;</a:t>
            </a:r>
          </a:p>
          <a:p>
            <a:r>
              <a:rPr lang="en-US" sz="1100" dirty="0" err="1">
                <a:latin typeface="Courier New" panose="02070309020205020404" pitchFamily="49" charset="0"/>
                <a:cs typeface="Courier New" panose="02070309020205020404" pitchFamily="49" charset="0"/>
              </a:rPr>
              <a:t>Username&amp;nbsp</a:t>
            </a:r>
            <a:r>
              <a:rPr lang="en-US" sz="1100" dirty="0">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endpoint.Username</a:t>
            </a:r>
            <a:r>
              <a:rPr lang="en-US" sz="1100" dirty="0">
                <a:latin typeface="Courier New" panose="02070309020205020404" pitchFamily="49" charset="0"/>
                <a:cs typeface="Courier New" panose="02070309020205020404" pitchFamily="49" charset="0"/>
              </a:rPr>
              <a:t>}&lt;BR&gt;</a:t>
            </a:r>
          </a:p>
          <a:p>
            <a:r>
              <a:rPr lang="en-US" sz="1100" dirty="0">
                <a:latin typeface="Courier New" panose="02070309020205020404" pitchFamily="49" charset="0"/>
                <a:cs typeface="Courier New" panose="02070309020205020404" pitchFamily="49" charset="0"/>
              </a:rPr>
              <a:t>{if </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endpoint.Blacklis</a:t>
            </a:r>
            <a:r>
              <a:rPr lang="en-US" sz="1100" dirty="0" err="1">
                <a:latin typeface="Courier New" panose="02070309020205020404" pitchFamily="49" charset="0"/>
                <a:cs typeface="Courier New" panose="02070309020205020404" pitchFamily="49" charset="0"/>
              </a:rPr>
              <a:t>t</a:t>
            </a:r>
            <a:r>
              <a:rPr lang="en-US" sz="1100" dirty="0">
                <a:latin typeface="Courier New" panose="02070309020205020404" pitchFamily="49" charset="0"/>
                <a:cs typeface="Courier New" panose="02070309020205020404" pitchFamily="49" charset="0"/>
              </a:rPr>
              <a:t> == 'true'} </a:t>
            </a:r>
          </a:p>
          <a:p>
            <a:r>
              <a:rPr lang="en-US" sz="1100" dirty="0">
                <a:latin typeface="Courier New" panose="02070309020205020404" pitchFamily="49" charset="0"/>
                <a:cs typeface="Courier New" panose="02070309020205020404" pitchFamily="49" charset="0"/>
              </a:rPr>
              <a:t>  Blacklist = True&lt;BR&gt;{/if}</a:t>
            </a:r>
          </a:p>
          <a:p>
            <a:r>
              <a:rPr lang="en-US" sz="1100" dirty="0">
                <a:latin typeface="Courier New" panose="02070309020205020404" pitchFamily="49" charset="0"/>
                <a:cs typeface="Courier New" panose="02070309020205020404" pitchFamily="49" charset="0"/>
              </a:rPr>
              <a:t>{if </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endpoint.Compliance</a:t>
            </a:r>
            <a:r>
              <a:rPr lang="en-US" sz="1100" dirty="0">
                <a:latin typeface="Courier New" panose="02070309020205020404" pitchFamily="49" charset="0"/>
                <a:cs typeface="Courier New" panose="02070309020205020404" pitchFamily="49" charset="0"/>
              </a:rPr>
              <a:t> != 'Compliant'}</a:t>
            </a:r>
          </a:p>
          <a:p>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Compiance</a:t>
            </a:r>
            <a:r>
              <a:rPr lang="en-US" sz="1100" dirty="0">
                <a:latin typeface="Courier New" panose="02070309020205020404" pitchFamily="49" charset="0"/>
                <a:cs typeface="Courier New" panose="02070309020205020404" pitchFamily="49" charset="0"/>
              </a:rPr>
              <a:t> = {</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endpoint.Compliance</a:t>
            </a:r>
            <a:r>
              <a:rPr lang="en-US" sz="1100" dirty="0">
                <a:latin typeface="Courier New" panose="02070309020205020404" pitchFamily="49" charset="0"/>
                <a:cs typeface="Courier New" panose="02070309020205020404" pitchFamily="49" charset="0"/>
              </a:rPr>
              <a:t>}&lt;BR&gt;{/if}</a:t>
            </a:r>
          </a:p>
          <a:p>
            <a:r>
              <a:rPr lang="en-US" sz="1100" dirty="0">
                <a:latin typeface="Courier New" panose="02070309020205020404" pitchFamily="49" charset="0"/>
                <a:cs typeface="Courier New" panose="02070309020205020404" pitchFamily="49" charset="0"/>
              </a:rPr>
              <a:t>{if </a:t>
            </a:r>
            <a:r>
              <a:rPr lang="en-US" sz="1100" b="1" dirty="0">
                <a:latin typeface="Courier New" panose="02070309020205020404" pitchFamily="49" charset="0"/>
                <a:cs typeface="Courier New" panose="02070309020205020404" pitchFamily="49" charset="0"/>
              </a:rPr>
              <a:t>$_</a:t>
            </a:r>
            <a:r>
              <a:rPr lang="en-US" sz="1100" b="1" dirty="0" err="1">
                <a:latin typeface="Courier New" panose="02070309020205020404" pitchFamily="49" charset="0"/>
                <a:cs typeface="Courier New" panose="02070309020205020404" pitchFamily="49" charset="0"/>
              </a:rPr>
              <a:t>endpoint.Compromised</a:t>
            </a:r>
            <a:r>
              <a:rPr lang="en-US" sz="1100" dirty="0">
                <a:latin typeface="Courier New" panose="02070309020205020404" pitchFamily="49" charset="0"/>
                <a:cs typeface="Courier New" panose="02070309020205020404" pitchFamily="49" charset="0"/>
              </a:rPr>
              <a:t> == 'true'}</a:t>
            </a:r>
          </a:p>
          <a:p>
            <a:r>
              <a:rPr lang="en-US" sz="1100" dirty="0">
                <a:latin typeface="Courier New" panose="02070309020205020404" pitchFamily="49" charset="0"/>
                <a:cs typeface="Courier New" panose="02070309020205020404" pitchFamily="49" charset="0"/>
              </a:rPr>
              <a:t>  Compromised = True&lt;BR&gt;{/if}</a:t>
            </a:r>
            <a:endParaRPr lang="en-US" sz="1100" dirty="0"/>
          </a:p>
        </p:txBody>
      </p:sp>
      <p:sp>
        <p:nvSpPr>
          <p:cNvPr id="6" name="Rounded Rectangular Callout 5"/>
          <p:cNvSpPr/>
          <p:nvPr/>
        </p:nvSpPr>
        <p:spPr bwMode="auto">
          <a:xfrm>
            <a:off x="10013712" y="4776793"/>
            <a:ext cx="1921927" cy="755036"/>
          </a:xfrm>
          <a:prstGeom prst="wedgeRoundRectCallout">
            <a:avLst>
              <a:gd name="adj1" fmla="val 50131"/>
              <a:gd name="adj2" fmla="val -140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Shows available variables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7" name="Rounded Rectangular Callout 6"/>
          <p:cNvSpPr/>
          <p:nvPr/>
        </p:nvSpPr>
        <p:spPr bwMode="auto">
          <a:xfrm>
            <a:off x="5549389" y="2631420"/>
            <a:ext cx="1616086" cy="962011"/>
          </a:xfrm>
          <a:prstGeom prst="wedgeRoundRectCallout">
            <a:avLst>
              <a:gd name="adj1" fmla="val 15438"/>
              <a:gd name="adj2" fmla="val -11731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URL to CPG login to enrol this device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8" name="Rounded Rectangular Callout 7"/>
          <p:cNvSpPr/>
          <p:nvPr/>
        </p:nvSpPr>
        <p:spPr bwMode="auto">
          <a:xfrm>
            <a:off x="4568147" y="4936991"/>
            <a:ext cx="2271138" cy="987670"/>
          </a:xfrm>
          <a:prstGeom prst="wedgeRoundRectCallout">
            <a:avLst>
              <a:gd name="adj1" fmla="val -26277"/>
              <a:gd name="adj2" fmla="val -1274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Endpoint attributes accessibly using _endpoint variables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6432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Tune Access Tracker</a:t>
            </a:r>
            <a:br>
              <a:rPr lang="en-GB" dirty="0"/>
            </a:b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pic>
        <p:nvPicPr>
          <p:cNvPr id="6" name="Picture 5"/>
          <p:cNvPicPr>
            <a:picLocks noChangeAspect="1"/>
          </p:cNvPicPr>
          <p:nvPr/>
        </p:nvPicPr>
        <p:blipFill>
          <a:blip r:embed="rId2"/>
          <a:stretch>
            <a:fillRect/>
          </a:stretch>
        </p:blipFill>
        <p:spPr>
          <a:xfrm>
            <a:off x="222406" y="610811"/>
            <a:ext cx="8484036" cy="3010055"/>
          </a:xfrm>
          <a:prstGeom prst="rect">
            <a:avLst/>
          </a:prstGeom>
        </p:spPr>
      </p:pic>
      <p:pic>
        <p:nvPicPr>
          <p:cNvPr id="15" name="Picture 14"/>
          <p:cNvPicPr>
            <a:picLocks noChangeAspect="1"/>
          </p:cNvPicPr>
          <p:nvPr/>
        </p:nvPicPr>
        <p:blipFill>
          <a:blip r:embed="rId3"/>
          <a:stretch>
            <a:fillRect/>
          </a:stretch>
        </p:blipFill>
        <p:spPr>
          <a:xfrm>
            <a:off x="2618495" y="4208893"/>
            <a:ext cx="9182572" cy="2235315"/>
          </a:xfrm>
          <a:prstGeom prst="rect">
            <a:avLst/>
          </a:prstGeom>
        </p:spPr>
      </p:pic>
      <p:sp>
        <p:nvSpPr>
          <p:cNvPr id="11" name="Rounded Rectangular Callout 10"/>
          <p:cNvSpPr/>
          <p:nvPr/>
        </p:nvSpPr>
        <p:spPr bwMode="auto">
          <a:xfrm>
            <a:off x="2805077" y="3510863"/>
            <a:ext cx="2330688" cy="1221388"/>
          </a:xfrm>
          <a:prstGeom prst="wedgeRoundRectCallout">
            <a:avLst>
              <a:gd name="adj1" fmla="val 29329"/>
              <a:gd name="adj2" fmla="val 9517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New 6.8 </a:t>
            </a:r>
          </a:p>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NAS Name – reliant on RADIUS NAS-Id attribute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6" name="Rounded Rectangular Callout 15"/>
          <p:cNvSpPr/>
          <p:nvPr/>
        </p:nvSpPr>
        <p:spPr bwMode="auto">
          <a:xfrm>
            <a:off x="5432544" y="3725272"/>
            <a:ext cx="1147011" cy="483621"/>
          </a:xfrm>
          <a:prstGeom prst="wedgeRoundRectCallout">
            <a:avLst>
              <a:gd name="adj1" fmla="val -20411"/>
              <a:gd name="adj2" fmla="val 26831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New 6.8 </a:t>
            </a:r>
          </a:p>
        </p:txBody>
      </p:sp>
      <p:sp>
        <p:nvSpPr>
          <p:cNvPr id="17" name="Rounded Rectangular Callout 16"/>
          <p:cNvSpPr/>
          <p:nvPr/>
        </p:nvSpPr>
        <p:spPr bwMode="auto">
          <a:xfrm>
            <a:off x="10024024" y="3183212"/>
            <a:ext cx="1534313" cy="1025682"/>
          </a:xfrm>
          <a:prstGeom prst="wedgeRoundRectCallout">
            <a:avLst>
              <a:gd name="adj1" fmla="val 14092"/>
              <a:gd name="adj2" fmla="val 15460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Shows what Profiles are applied</a:t>
            </a:r>
          </a:p>
        </p:txBody>
      </p:sp>
    </p:spTree>
    <p:extLst>
      <p:ext uri="{BB962C8B-B14F-4D97-AF65-F5344CB8AC3E}">
        <p14:creationId xmlns:p14="http://schemas.microsoft.com/office/powerpoint/2010/main" val="23976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Improved </a:t>
            </a:r>
            <a:r>
              <a:rPr lang="en-GB" dirty="0" err="1"/>
              <a:t>RoleMapping</a:t>
            </a:r>
            <a:r>
              <a:rPr lang="en-GB" dirty="0"/>
              <a:t> &amp; Enforcement Policy Editing</a:t>
            </a:r>
            <a:br>
              <a:rPr lang="en-GB" dirty="0"/>
            </a:b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pic>
        <p:nvPicPr>
          <p:cNvPr id="4" name="Picture 3"/>
          <p:cNvPicPr>
            <a:picLocks noChangeAspect="1"/>
          </p:cNvPicPr>
          <p:nvPr/>
        </p:nvPicPr>
        <p:blipFill>
          <a:blip r:embed="rId2"/>
          <a:stretch>
            <a:fillRect/>
          </a:stretch>
        </p:blipFill>
        <p:spPr>
          <a:xfrm>
            <a:off x="2602900" y="664088"/>
            <a:ext cx="6642441" cy="5131064"/>
          </a:xfrm>
          <a:prstGeom prst="rect">
            <a:avLst/>
          </a:prstGeom>
        </p:spPr>
      </p:pic>
      <p:sp>
        <p:nvSpPr>
          <p:cNvPr id="5" name="Rounded Rectangular Callout 4"/>
          <p:cNvSpPr/>
          <p:nvPr/>
        </p:nvSpPr>
        <p:spPr bwMode="auto">
          <a:xfrm>
            <a:off x="4379023" y="5971693"/>
            <a:ext cx="2358109" cy="481659"/>
          </a:xfrm>
          <a:prstGeom prst="wedgeRoundRectCallout">
            <a:avLst>
              <a:gd name="adj1" fmla="val 22525"/>
              <a:gd name="adj2" fmla="val -1082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2) Copy condition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6" name="Rounded Rectangular Callout 5"/>
          <p:cNvSpPr/>
          <p:nvPr/>
        </p:nvSpPr>
        <p:spPr bwMode="auto">
          <a:xfrm>
            <a:off x="8704028" y="2490952"/>
            <a:ext cx="2184689" cy="427408"/>
          </a:xfrm>
          <a:prstGeom prst="wedgeRoundRectCallout">
            <a:avLst>
              <a:gd name="adj1" fmla="val -76411"/>
              <a:gd name="adj2" fmla="val 2806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1) Select condition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7" name="Rounded Rectangular Callout 6"/>
          <p:cNvSpPr/>
          <p:nvPr/>
        </p:nvSpPr>
        <p:spPr bwMode="auto">
          <a:xfrm>
            <a:off x="8671904" y="3128644"/>
            <a:ext cx="2363958" cy="735646"/>
          </a:xfrm>
          <a:prstGeom prst="wedgeRoundRectCallout">
            <a:avLst>
              <a:gd name="adj1" fmla="val -81502"/>
              <a:gd name="adj2" fmla="val -7921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3</a:t>
            </a:r>
            <a:r>
              <a:rPr kumimoji="0" lang="en-GB" b="0" i="0" u="none" strike="noStrike" cap="none" normalizeH="0" baseline="0" dirty="0">
                <a:ln>
                  <a:noFill/>
                </a:ln>
                <a:solidFill>
                  <a:schemeClr val="tx1"/>
                </a:solidFill>
                <a:effectLst/>
                <a:latin typeface="Arial" charset="0"/>
                <a:ea typeface="ＭＳ Ｐゴシック" pitchFamily="34" charset="-128"/>
              </a:rPr>
              <a:t>) Creates identical</a:t>
            </a:r>
            <a:r>
              <a:rPr kumimoji="0" lang="en-GB" b="0" i="0" u="none" strike="noStrike" cap="none" normalizeH="0" dirty="0">
                <a:ln>
                  <a:noFill/>
                </a:ln>
                <a:solidFill>
                  <a:schemeClr val="tx1"/>
                </a:solidFill>
                <a:effectLst/>
                <a:latin typeface="Arial" charset="0"/>
                <a:ea typeface="ＭＳ Ｐゴシック" pitchFamily="34" charset="-128"/>
              </a:rPr>
              <a:t> condition below…</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02301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580763" y="521419"/>
            <a:ext cx="10969625"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5pPr>
            <a:lvl6pPr marL="456998"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6pPr>
            <a:lvl7pPr marL="913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7pPr>
            <a:lvl8pPr marL="1370995"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8pPr>
            <a:lvl9pPr marL="1827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9pPr>
          </a:lstStyle>
          <a:p>
            <a:r>
              <a:rPr lang="en-GB" dirty="0">
                <a:solidFill>
                  <a:schemeClr val="bg1"/>
                </a:solidFill>
              </a:rPr>
              <a:t>Visibility &amp; Profiling</a:t>
            </a:r>
          </a:p>
          <a:p>
            <a:r>
              <a:rPr lang="en-GB" sz="2400" b="0" i="1" dirty="0">
                <a:solidFill>
                  <a:schemeClr val="bg1"/>
                </a:solidFill>
              </a:rPr>
              <a:t>Active Subnet Scan</a:t>
            </a:r>
          </a:p>
        </p:txBody>
      </p:sp>
      <p:cxnSp>
        <p:nvCxnSpPr>
          <p:cNvPr id="10" name="Straight Connector 9"/>
          <p:cNvCxnSpPr/>
          <p:nvPr/>
        </p:nvCxnSpPr>
        <p:spPr>
          <a:xfrm>
            <a:off x="5872453" y="4002073"/>
            <a:ext cx="3797984" cy="3275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9820562" y="4357993"/>
            <a:ext cx="7698" cy="139371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4629035" y="2407630"/>
            <a:ext cx="5870055" cy="3215248"/>
          </a:xfrm>
          <a:custGeom>
            <a:avLst/>
            <a:gdLst>
              <a:gd name="connsiteX0" fmla="*/ 0 w 5609229"/>
              <a:gd name="connsiteY0" fmla="*/ 0 h 3084394"/>
              <a:gd name="connsiteX1" fmla="*/ 2497540 w 5609229"/>
              <a:gd name="connsiteY1" fmla="*/ 1173707 h 3084394"/>
              <a:gd name="connsiteX2" fmla="*/ 5008728 w 5609229"/>
              <a:gd name="connsiteY2" fmla="*/ 1978925 h 3084394"/>
              <a:gd name="connsiteX3" fmla="*/ 5609229 w 5609229"/>
              <a:gd name="connsiteY3" fmla="*/ 3084394 h 3084394"/>
              <a:gd name="connsiteX0" fmla="*/ 0 w 5609229"/>
              <a:gd name="connsiteY0" fmla="*/ 0 h 3084394"/>
              <a:gd name="connsiteX1" fmla="*/ 3326215 w 5609229"/>
              <a:gd name="connsiteY1" fmla="*/ 887957 h 3084394"/>
              <a:gd name="connsiteX2" fmla="*/ 5008728 w 5609229"/>
              <a:gd name="connsiteY2" fmla="*/ 1978925 h 3084394"/>
              <a:gd name="connsiteX3" fmla="*/ 5609229 w 5609229"/>
              <a:gd name="connsiteY3" fmla="*/ 3084394 h 3084394"/>
              <a:gd name="connsiteX0" fmla="*/ 0 w 5982811"/>
              <a:gd name="connsiteY0" fmla="*/ 0 h 3084394"/>
              <a:gd name="connsiteX1" fmla="*/ 3326215 w 5982811"/>
              <a:gd name="connsiteY1" fmla="*/ 887957 h 3084394"/>
              <a:gd name="connsiteX2" fmla="*/ 5799303 w 5982811"/>
              <a:gd name="connsiteY2" fmla="*/ 1026425 h 3084394"/>
              <a:gd name="connsiteX3" fmla="*/ 5609229 w 5982811"/>
              <a:gd name="connsiteY3" fmla="*/ 3084394 h 3084394"/>
              <a:gd name="connsiteX0" fmla="*/ 0 w 6096366"/>
              <a:gd name="connsiteY0" fmla="*/ 0 h 3084394"/>
              <a:gd name="connsiteX1" fmla="*/ 3326215 w 6096366"/>
              <a:gd name="connsiteY1" fmla="*/ 887957 h 3084394"/>
              <a:gd name="connsiteX2" fmla="*/ 5932653 w 6096366"/>
              <a:gd name="connsiteY2" fmla="*/ 988325 h 3084394"/>
              <a:gd name="connsiteX3" fmla="*/ 5609229 w 6096366"/>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259540 w 6119533"/>
              <a:gd name="connsiteY1" fmla="*/ 859382 h 3084394"/>
              <a:gd name="connsiteX2" fmla="*/ 5932653 w 6119533"/>
              <a:gd name="connsiteY2" fmla="*/ 988325 h 3084394"/>
              <a:gd name="connsiteX3" fmla="*/ 5609229 w 6119533"/>
              <a:gd name="connsiteY3" fmla="*/ 3084394 h 30843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041802"/>
              <a:gd name="connsiteY0" fmla="*/ 0 h 3160594"/>
              <a:gd name="connsiteX1" fmla="*/ 3259540 w 6041802"/>
              <a:gd name="connsiteY1" fmla="*/ 935582 h 3160594"/>
              <a:gd name="connsiteX2" fmla="*/ 5837403 w 6041802"/>
              <a:gd name="connsiteY2" fmla="*/ 978800 h 3160594"/>
              <a:gd name="connsiteX3" fmla="*/ 5609229 w 6041802"/>
              <a:gd name="connsiteY3" fmla="*/ 3160594 h 3160594"/>
              <a:gd name="connsiteX0" fmla="*/ 0 w 6041802"/>
              <a:gd name="connsiteY0" fmla="*/ 0 h 3160594"/>
              <a:gd name="connsiteX1" fmla="*/ 3173815 w 6041802"/>
              <a:gd name="connsiteY1" fmla="*/ 811757 h 3160594"/>
              <a:gd name="connsiteX2" fmla="*/ 5837403 w 6041802"/>
              <a:gd name="connsiteY2" fmla="*/ 978800 h 3160594"/>
              <a:gd name="connsiteX3" fmla="*/ 5609229 w 6041802"/>
              <a:gd name="connsiteY3" fmla="*/ 3160594 h 3160594"/>
              <a:gd name="connsiteX0" fmla="*/ 0 w 6041802"/>
              <a:gd name="connsiteY0" fmla="*/ 0 h 3160594"/>
              <a:gd name="connsiteX1" fmla="*/ 3593444 w 6041802"/>
              <a:gd name="connsiteY1" fmla="*/ 781510 h 3160594"/>
              <a:gd name="connsiteX2" fmla="*/ 5837403 w 6041802"/>
              <a:gd name="connsiteY2" fmla="*/ 978800 h 3160594"/>
              <a:gd name="connsiteX3" fmla="*/ 5609229 w 6041802"/>
              <a:gd name="connsiteY3" fmla="*/ 3160594 h 3160594"/>
              <a:gd name="connsiteX0" fmla="*/ 0 w 6065367"/>
              <a:gd name="connsiteY0" fmla="*/ 0 h 3160594"/>
              <a:gd name="connsiteX1" fmla="*/ 3593444 w 6065367"/>
              <a:gd name="connsiteY1" fmla="*/ 781510 h 3160594"/>
              <a:gd name="connsiteX2" fmla="*/ 5866679 w 6065367"/>
              <a:gd name="connsiteY2" fmla="*/ 867894 h 3160594"/>
              <a:gd name="connsiteX3" fmla="*/ 5609229 w 6065367"/>
              <a:gd name="connsiteY3" fmla="*/ 3160594 h 3160594"/>
              <a:gd name="connsiteX0" fmla="*/ 0 w 6065367"/>
              <a:gd name="connsiteY0" fmla="*/ 0 h 3160594"/>
              <a:gd name="connsiteX1" fmla="*/ 3437303 w 6065367"/>
              <a:gd name="connsiteY1" fmla="*/ 680687 h 3160594"/>
              <a:gd name="connsiteX2" fmla="*/ 5866679 w 6065367"/>
              <a:gd name="connsiteY2" fmla="*/ 867894 h 3160594"/>
              <a:gd name="connsiteX3" fmla="*/ 5609229 w 6065367"/>
              <a:gd name="connsiteY3" fmla="*/ 3160594 h 3160594"/>
              <a:gd name="connsiteX0" fmla="*/ 0 w 6065367"/>
              <a:gd name="connsiteY0" fmla="*/ 0 h 3160594"/>
              <a:gd name="connsiteX1" fmla="*/ 4168499 w 6065367"/>
              <a:gd name="connsiteY1" fmla="*/ 691649 h 3160594"/>
              <a:gd name="connsiteX2" fmla="*/ 5866679 w 6065367"/>
              <a:gd name="connsiteY2" fmla="*/ 867894 h 3160594"/>
              <a:gd name="connsiteX3" fmla="*/ 5609229 w 6065367"/>
              <a:gd name="connsiteY3" fmla="*/ 3160594 h 3160594"/>
              <a:gd name="connsiteX0" fmla="*/ 0 w 6065367"/>
              <a:gd name="connsiteY0" fmla="*/ 0 h 3160594"/>
              <a:gd name="connsiteX1" fmla="*/ 4168499 w 6065367"/>
              <a:gd name="connsiteY1" fmla="*/ 691649 h 3160594"/>
              <a:gd name="connsiteX2" fmla="*/ 5866679 w 6065367"/>
              <a:gd name="connsiteY2" fmla="*/ 867894 h 3160594"/>
              <a:gd name="connsiteX3" fmla="*/ 5609229 w 6065367"/>
              <a:gd name="connsiteY3" fmla="*/ 3160594 h 3160594"/>
              <a:gd name="connsiteX0" fmla="*/ 0 w 6074646"/>
              <a:gd name="connsiteY0" fmla="*/ 0 h 3160594"/>
              <a:gd name="connsiteX1" fmla="*/ 4168499 w 6074646"/>
              <a:gd name="connsiteY1" fmla="*/ 691649 h 3160594"/>
              <a:gd name="connsiteX2" fmla="*/ 5878104 w 6074646"/>
              <a:gd name="connsiteY2" fmla="*/ 1010395 h 3160594"/>
              <a:gd name="connsiteX3" fmla="*/ 5609229 w 6074646"/>
              <a:gd name="connsiteY3" fmla="*/ 3160594 h 3160594"/>
              <a:gd name="connsiteX0" fmla="*/ 0 w 6112189"/>
              <a:gd name="connsiteY0" fmla="*/ 0 h 3160594"/>
              <a:gd name="connsiteX1" fmla="*/ 4168499 w 6112189"/>
              <a:gd name="connsiteY1" fmla="*/ 691649 h 3160594"/>
              <a:gd name="connsiteX2" fmla="*/ 5923804 w 6112189"/>
              <a:gd name="connsiteY2" fmla="*/ 1076165 h 3160594"/>
              <a:gd name="connsiteX3" fmla="*/ 5609229 w 6112189"/>
              <a:gd name="connsiteY3" fmla="*/ 3160594 h 3160594"/>
              <a:gd name="connsiteX0" fmla="*/ 0 w 6016182"/>
              <a:gd name="connsiteY0" fmla="*/ 0 h 3160594"/>
              <a:gd name="connsiteX1" fmla="*/ 4168499 w 6016182"/>
              <a:gd name="connsiteY1" fmla="*/ 691649 h 3160594"/>
              <a:gd name="connsiteX2" fmla="*/ 5923804 w 6016182"/>
              <a:gd name="connsiteY2" fmla="*/ 1076165 h 3160594"/>
              <a:gd name="connsiteX3" fmla="*/ 5609229 w 6016182"/>
              <a:gd name="connsiteY3" fmla="*/ 3160594 h 3160594"/>
              <a:gd name="connsiteX0" fmla="*/ 0 w 6146607"/>
              <a:gd name="connsiteY0" fmla="*/ 0 h 3160594"/>
              <a:gd name="connsiteX1" fmla="*/ 4168499 w 6146607"/>
              <a:gd name="connsiteY1" fmla="*/ 691649 h 3160594"/>
              <a:gd name="connsiteX2" fmla="*/ 5923804 w 6146607"/>
              <a:gd name="connsiteY2" fmla="*/ 1076165 h 3160594"/>
              <a:gd name="connsiteX3" fmla="*/ 5609229 w 6146607"/>
              <a:gd name="connsiteY3" fmla="*/ 3160594 h 3160594"/>
              <a:gd name="connsiteX0" fmla="*/ 0 w 6046004"/>
              <a:gd name="connsiteY0" fmla="*/ 0 h 3160594"/>
              <a:gd name="connsiteX1" fmla="*/ 4168499 w 6046004"/>
              <a:gd name="connsiteY1" fmla="*/ 691649 h 3160594"/>
              <a:gd name="connsiteX2" fmla="*/ 5798130 w 6046004"/>
              <a:gd name="connsiteY2" fmla="*/ 1043279 h 3160594"/>
              <a:gd name="connsiteX3" fmla="*/ 5609229 w 6046004"/>
              <a:gd name="connsiteY3" fmla="*/ 3160594 h 3160594"/>
              <a:gd name="connsiteX0" fmla="*/ 0 w 6046004"/>
              <a:gd name="connsiteY0" fmla="*/ 0 h 3160594"/>
              <a:gd name="connsiteX1" fmla="*/ 4168499 w 6046004"/>
              <a:gd name="connsiteY1" fmla="*/ 691649 h 3160594"/>
              <a:gd name="connsiteX2" fmla="*/ 5798130 w 6046004"/>
              <a:gd name="connsiteY2" fmla="*/ 1043279 h 3160594"/>
              <a:gd name="connsiteX3" fmla="*/ 5609229 w 6046004"/>
              <a:gd name="connsiteY3" fmla="*/ 3160594 h 3160594"/>
              <a:gd name="connsiteX0" fmla="*/ 0 w 6046004"/>
              <a:gd name="connsiteY0" fmla="*/ 0 h 3160594"/>
              <a:gd name="connsiteX1" fmla="*/ 2866056 w 6046004"/>
              <a:gd name="connsiteY1" fmla="*/ 834151 h 3160594"/>
              <a:gd name="connsiteX2" fmla="*/ 5798130 w 6046004"/>
              <a:gd name="connsiteY2" fmla="*/ 1043279 h 3160594"/>
              <a:gd name="connsiteX3" fmla="*/ 5609229 w 6046004"/>
              <a:gd name="connsiteY3" fmla="*/ 3160594 h 3160594"/>
              <a:gd name="connsiteX0" fmla="*/ 0 w 6046004"/>
              <a:gd name="connsiteY0" fmla="*/ 0 h 3160594"/>
              <a:gd name="connsiteX1" fmla="*/ 2866056 w 6046004"/>
              <a:gd name="connsiteY1" fmla="*/ 834151 h 3160594"/>
              <a:gd name="connsiteX2" fmla="*/ 5798130 w 6046004"/>
              <a:gd name="connsiteY2" fmla="*/ 1043279 h 3160594"/>
              <a:gd name="connsiteX3" fmla="*/ 5609229 w 6046004"/>
              <a:gd name="connsiteY3" fmla="*/ 3160594 h 3160594"/>
              <a:gd name="connsiteX0" fmla="*/ 0 w 5993536"/>
              <a:gd name="connsiteY0" fmla="*/ 0 h 3160594"/>
              <a:gd name="connsiteX1" fmla="*/ 2866056 w 5993536"/>
              <a:gd name="connsiteY1" fmla="*/ 834151 h 3160594"/>
              <a:gd name="connsiteX2" fmla="*/ 5729580 w 5993536"/>
              <a:gd name="connsiteY2" fmla="*/ 977510 h 3160594"/>
              <a:gd name="connsiteX3" fmla="*/ 5609229 w 5993536"/>
              <a:gd name="connsiteY3" fmla="*/ 3160594 h 3160594"/>
              <a:gd name="connsiteX0" fmla="*/ 0 w 5993536"/>
              <a:gd name="connsiteY0" fmla="*/ 0 h 3160594"/>
              <a:gd name="connsiteX1" fmla="*/ 2866056 w 5993536"/>
              <a:gd name="connsiteY1" fmla="*/ 834151 h 3160594"/>
              <a:gd name="connsiteX2" fmla="*/ 5729580 w 5993536"/>
              <a:gd name="connsiteY2" fmla="*/ 977510 h 3160594"/>
              <a:gd name="connsiteX3" fmla="*/ 5609229 w 5993536"/>
              <a:gd name="connsiteY3" fmla="*/ 3160594 h 3160594"/>
              <a:gd name="connsiteX0" fmla="*/ 0 w 6095060"/>
              <a:gd name="connsiteY0" fmla="*/ 0 h 3160594"/>
              <a:gd name="connsiteX1" fmla="*/ 2866056 w 6095060"/>
              <a:gd name="connsiteY1" fmla="*/ 834151 h 3160594"/>
              <a:gd name="connsiteX2" fmla="*/ 5729580 w 6095060"/>
              <a:gd name="connsiteY2" fmla="*/ 977510 h 3160594"/>
              <a:gd name="connsiteX3" fmla="*/ 5609229 w 6095060"/>
              <a:gd name="connsiteY3" fmla="*/ 3160594 h 3160594"/>
              <a:gd name="connsiteX0" fmla="*/ 0 w 6164764"/>
              <a:gd name="connsiteY0" fmla="*/ 0 h 3160594"/>
              <a:gd name="connsiteX1" fmla="*/ 2866056 w 6164764"/>
              <a:gd name="connsiteY1" fmla="*/ 834151 h 3160594"/>
              <a:gd name="connsiteX2" fmla="*/ 5820979 w 6164764"/>
              <a:gd name="connsiteY2" fmla="*/ 1032318 h 3160594"/>
              <a:gd name="connsiteX3" fmla="*/ 5609229 w 6164764"/>
              <a:gd name="connsiteY3" fmla="*/ 3160594 h 3160594"/>
              <a:gd name="connsiteX0" fmla="*/ 0 w 6018689"/>
              <a:gd name="connsiteY0" fmla="*/ 0 h 3160594"/>
              <a:gd name="connsiteX1" fmla="*/ 2866056 w 6018689"/>
              <a:gd name="connsiteY1" fmla="*/ 834151 h 3160594"/>
              <a:gd name="connsiteX2" fmla="*/ 5820979 w 6018689"/>
              <a:gd name="connsiteY2" fmla="*/ 1032318 h 3160594"/>
              <a:gd name="connsiteX3" fmla="*/ 5609229 w 6018689"/>
              <a:gd name="connsiteY3" fmla="*/ 3160594 h 3160594"/>
              <a:gd name="connsiteX0" fmla="*/ 0 w 6134465"/>
              <a:gd name="connsiteY0" fmla="*/ 0 h 3160594"/>
              <a:gd name="connsiteX1" fmla="*/ 2866056 w 6134465"/>
              <a:gd name="connsiteY1" fmla="*/ 834151 h 3160594"/>
              <a:gd name="connsiteX2" fmla="*/ 5820979 w 6134465"/>
              <a:gd name="connsiteY2" fmla="*/ 1032318 h 3160594"/>
              <a:gd name="connsiteX3" fmla="*/ 5609229 w 6134465"/>
              <a:gd name="connsiteY3" fmla="*/ 3160594 h 3160594"/>
              <a:gd name="connsiteX0" fmla="*/ 0 w 6014140"/>
              <a:gd name="connsiteY0" fmla="*/ 0 h 3160594"/>
              <a:gd name="connsiteX1" fmla="*/ 2866056 w 6014140"/>
              <a:gd name="connsiteY1" fmla="*/ 834151 h 3160594"/>
              <a:gd name="connsiteX2" fmla="*/ 5661031 w 6014140"/>
              <a:gd name="connsiteY2" fmla="*/ 1010395 h 3160594"/>
              <a:gd name="connsiteX3" fmla="*/ 5609229 w 6014140"/>
              <a:gd name="connsiteY3" fmla="*/ 3160594 h 3160594"/>
              <a:gd name="connsiteX0" fmla="*/ 0 w 6014140"/>
              <a:gd name="connsiteY0" fmla="*/ 0 h 3160594"/>
              <a:gd name="connsiteX1" fmla="*/ 3140254 w 6014140"/>
              <a:gd name="connsiteY1" fmla="*/ 812228 h 3160594"/>
              <a:gd name="connsiteX2" fmla="*/ 5661031 w 6014140"/>
              <a:gd name="connsiteY2" fmla="*/ 1010395 h 3160594"/>
              <a:gd name="connsiteX3" fmla="*/ 5609229 w 6014140"/>
              <a:gd name="connsiteY3" fmla="*/ 3160594 h 3160594"/>
              <a:gd name="connsiteX0" fmla="*/ 0 w 6014140"/>
              <a:gd name="connsiteY0" fmla="*/ 0 h 3160594"/>
              <a:gd name="connsiteX1" fmla="*/ 2717532 w 6014140"/>
              <a:gd name="connsiteY1" fmla="*/ 921845 h 3160594"/>
              <a:gd name="connsiteX2" fmla="*/ 5661031 w 6014140"/>
              <a:gd name="connsiteY2" fmla="*/ 1010395 h 3160594"/>
              <a:gd name="connsiteX3" fmla="*/ 5609229 w 6014140"/>
              <a:gd name="connsiteY3" fmla="*/ 3160594 h 3160594"/>
            </a:gdLst>
            <a:ahLst/>
            <a:cxnLst>
              <a:cxn ang="0">
                <a:pos x="connsiteX0" y="connsiteY0"/>
              </a:cxn>
              <a:cxn ang="0">
                <a:pos x="connsiteX1" y="connsiteY1"/>
              </a:cxn>
              <a:cxn ang="0">
                <a:pos x="connsiteX2" y="connsiteY2"/>
              </a:cxn>
              <a:cxn ang="0">
                <a:pos x="connsiteX3" y="connsiteY3"/>
              </a:cxn>
            </a:cxnLst>
            <a:rect l="l" t="t" r="r" b="b"/>
            <a:pathLst>
              <a:path w="6014140" h="3160594">
                <a:moveTo>
                  <a:pt x="0" y="0"/>
                </a:moveTo>
                <a:cubicBezTo>
                  <a:pt x="1115125" y="319510"/>
                  <a:pt x="1774027" y="753446"/>
                  <a:pt x="2717532" y="921845"/>
                </a:cubicBezTo>
                <a:cubicBezTo>
                  <a:pt x="3661037" y="1090244"/>
                  <a:pt x="5167191" y="787728"/>
                  <a:pt x="5661031" y="1010395"/>
                </a:cubicBezTo>
                <a:cubicBezTo>
                  <a:pt x="6419570" y="1219229"/>
                  <a:pt x="5739736" y="2767083"/>
                  <a:pt x="5609229" y="3160594"/>
                </a:cubicBezTo>
              </a:path>
            </a:pathLst>
          </a:custGeom>
          <a:noFill/>
          <a:ln w="19050">
            <a:solidFill>
              <a:schemeClr val="accent1"/>
            </a:solidFill>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ounded Rectangular Callout 2"/>
          <p:cNvSpPr/>
          <p:nvPr/>
        </p:nvSpPr>
        <p:spPr>
          <a:xfrm>
            <a:off x="8901663" y="1019295"/>
            <a:ext cx="2563044" cy="1331964"/>
          </a:xfrm>
          <a:prstGeom prst="wedgeRoundRectCallout">
            <a:avLst>
              <a:gd name="adj1" fmla="val -18681"/>
              <a:gd name="adj2" fmla="val 251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Particularly useful to identify and monitor static IP addresses</a:t>
            </a:r>
            <a:endParaRPr lang="en-US"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9184503" y="3366015"/>
            <a:ext cx="1272117" cy="1272117"/>
          </a:xfrm>
          <a:prstGeom prst="rect">
            <a:avLst/>
          </a:prstGeom>
        </p:spPr>
      </p:pic>
      <p:pic>
        <p:nvPicPr>
          <p:cNvPr id="13" name="Picture 12"/>
          <p:cNvPicPr>
            <a:picLocks noChangeAspect="1"/>
          </p:cNvPicPr>
          <p:nvPr/>
        </p:nvPicPr>
        <p:blipFill>
          <a:blip r:embed="rId3"/>
          <a:stretch>
            <a:fillRect/>
          </a:stretch>
        </p:blipFill>
        <p:spPr>
          <a:xfrm>
            <a:off x="7096166" y="3351887"/>
            <a:ext cx="1175112" cy="1211085"/>
          </a:xfrm>
          <a:prstGeom prst="rect">
            <a:avLst/>
          </a:prstGeom>
        </p:spPr>
      </p:pic>
      <p:sp>
        <p:nvSpPr>
          <p:cNvPr id="31" name="TextBox 30"/>
          <p:cNvSpPr txBox="1"/>
          <p:nvPr/>
        </p:nvSpPr>
        <p:spPr>
          <a:xfrm>
            <a:off x="7618241" y="1867882"/>
            <a:ext cx="978335" cy="369332"/>
          </a:xfrm>
          <a:prstGeom prst="rect">
            <a:avLst/>
          </a:prstGeom>
          <a:noFill/>
        </p:spPr>
        <p:txBody>
          <a:bodyPr wrap="square" rtlCol="0">
            <a:spAutoFit/>
          </a:bodyPr>
          <a:lstStyle/>
          <a:p>
            <a:r>
              <a:rPr lang="en-GB" dirty="0">
                <a:solidFill>
                  <a:schemeClr val="bg1"/>
                </a:solidFill>
              </a:rPr>
              <a:t>DHCP</a:t>
            </a:r>
          </a:p>
        </p:txBody>
      </p:sp>
      <p:sp>
        <p:nvSpPr>
          <p:cNvPr id="32" name="TextBox 31"/>
          <p:cNvSpPr txBox="1"/>
          <p:nvPr/>
        </p:nvSpPr>
        <p:spPr>
          <a:xfrm>
            <a:off x="4545397" y="1905469"/>
            <a:ext cx="1557747" cy="369332"/>
          </a:xfrm>
          <a:prstGeom prst="rect">
            <a:avLst/>
          </a:prstGeom>
          <a:noFill/>
        </p:spPr>
        <p:txBody>
          <a:bodyPr wrap="square" rtlCol="0">
            <a:spAutoFit/>
          </a:bodyPr>
          <a:lstStyle/>
          <a:p>
            <a:r>
              <a:rPr lang="en-GB" dirty="0">
                <a:solidFill>
                  <a:schemeClr val="bg1"/>
                </a:solidFill>
              </a:rPr>
              <a:t>ClearPass</a:t>
            </a:r>
          </a:p>
        </p:txBody>
      </p:sp>
      <p:pic>
        <p:nvPicPr>
          <p:cNvPr id="33" name="Picture 32"/>
          <p:cNvPicPr>
            <a:picLocks noChangeAspect="1"/>
          </p:cNvPicPr>
          <p:nvPr/>
        </p:nvPicPr>
        <p:blipFill>
          <a:blip r:embed="rId2"/>
          <a:stretch>
            <a:fillRect/>
          </a:stretch>
        </p:blipFill>
        <p:spPr>
          <a:xfrm>
            <a:off x="5031697" y="3366015"/>
            <a:ext cx="1272117" cy="1272117"/>
          </a:xfrm>
          <a:prstGeom prst="rect">
            <a:avLst/>
          </a:prstGeom>
        </p:spPr>
      </p:pic>
      <p:pic>
        <p:nvPicPr>
          <p:cNvPr id="21" name="Picture 20"/>
          <p:cNvPicPr>
            <a:picLocks noChangeAspect="1"/>
          </p:cNvPicPr>
          <p:nvPr/>
        </p:nvPicPr>
        <p:blipFill>
          <a:blip r:embed="rId4"/>
          <a:stretch>
            <a:fillRect/>
          </a:stretch>
        </p:blipFill>
        <p:spPr>
          <a:xfrm>
            <a:off x="9203955" y="5437407"/>
            <a:ext cx="1356045" cy="1356045"/>
          </a:xfrm>
          <a:prstGeom prst="rect">
            <a:avLst/>
          </a:prstGeom>
        </p:spPr>
      </p:pic>
      <p:cxnSp>
        <p:nvCxnSpPr>
          <p:cNvPr id="44" name="Straight Connector 43"/>
          <p:cNvCxnSpPr/>
          <p:nvPr/>
        </p:nvCxnSpPr>
        <p:spPr>
          <a:xfrm flipH="1" flipV="1">
            <a:off x="4019077" y="2313704"/>
            <a:ext cx="1627729" cy="12593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640136" y="2512040"/>
            <a:ext cx="1430486" cy="1070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5">
            <a:duotone>
              <a:schemeClr val="accent1">
                <a:shade val="45000"/>
                <a:satMod val="135000"/>
              </a:schemeClr>
              <a:prstClr val="white"/>
            </a:duotone>
          </a:blip>
          <a:stretch>
            <a:fillRect/>
          </a:stretch>
        </p:blipFill>
        <p:spPr>
          <a:xfrm>
            <a:off x="3334729" y="1333469"/>
            <a:ext cx="1679214" cy="1679214"/>
          </a:xfrm>
          <a:prstGeom prst="rect">
            <a:avLst/>
          </a:prstGeom>
        </p:spPr>
      </p:pic>
      <p:pic>
        <p:nvPicPr>
          <p:cNvPr id="29" name="Picture 28"/>
          <p:cNvPicPr>
            <a:picLocks noChangeAspect="1"/>
          </p:cNvPicPr>
          <p:nvPr/>
        </p:nvPicPr>
        <p:blipFill>
          <a:blip r:embed="rId5">
            <a:duotone>
              <a:schemeClr val="accent3">
                <a:shade val="45000"/>
                <a:satMod val="135000"/>
              </a:schemeClr>
              <a:prstClr val="white"/>
            </a:duotone>
          </a:blip>
          <a:stretch>
            <a:fillRect/>
          </a:stretch>
        </p:blipFill>
        <p:spPr>
          <a:xfrm>
            <a:off x="6437759" y="1346775"/>
            <a:ext cx="1669650" cy="1669650"/>
          </a:xfrm>
          <a:prstGeom prst="rect">
            <a:avLst/>
          </a:prstGeom>
        </p:spPr>
      </p:pic>
      <p:grpSp>
        <p:nvGrpSpPr>
          <p:cNvPr id="2" name="Group 1"/>
          <p:cNvGrpSpPr/>
          <p:nvPr/>
        </p:nvGrpSpPr>
        <p:grpSpPr>
          <a:xfrm>
            <a:off x="720282" y="3703005"/>
            <a:ext cx="3301804" cy="481542"/>
            <a:chOff x="720282" y="3703005"/>
            <a:chExt cx="3301804" cy="481542"/>
          </a:xfrm>
        </p:grpSpPr>
        <p:sp>
          <p:nvSpPr>
            <p:cNvPr id="30" name="TextBox 29"/>
            <p:cNvSpPr txBox="1"/>
            <p:nvPr/>
          </p:nvSpPr>
          <p:spPr>
            <a:xfrm>
              <a:off x="994654" y="3703005"/>
              <a:ext cx="3027432" cy="481542"/>
            </a:xfrm>
            <a:prstGeom prst="rect">
              <a:avLst/>
            </a:prstGeom>
            <a:noFill/>
          </p:spPr>
          <p:txBody>
            <a:bodyPr wrap="none" rtlCol="0" anchor="ctr">
              <a:spAutoFit/>
            </a:bodyPr>
            <a:lstStyle/>
            <a:p>
              <a:pPr>
                <a:lnSpc>
                  <a:spcPts val="3500"/>
                </a:lnSpc>
              </a:pPr>
              <a:r>
                <a:rPr lang="en-GB" dirty="0">
                  <a:solidFill>
                    <a:schemeClr val="bg1"/>
                  </a:solidFill>
                </a:rPr>
                <a:t>Scan subnet for IP address </a:t>
              </a:r>
            </a:p>
          </p:txBody>
        </p:sp>
        <p:sp>
          <p:nvSpPr>
            <p:cNvPr id="54" name="TextBox 53"/>
            <p:cNvSpPr txBox="1"/>
            <p:nvPr/>
          </p:nvSpPr>
          <p:spPr>
            <a:xfrm>
              <a:off x="720282" y="3775054"/>
              <a:ext cx="523200" cy="349002"/>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sp>
        <p:nvSpPr>
          <p:cNvPr id="70" name="TextBox 69"/>
          <p:cNvSpPr txBox="1"/>
          <p:nvPr/>
        </p:nvSpPr>
        <p:spPr>
          <a:xfrm>
            <a:off x="8971958" y="2987317"/>
            <a:ext cx="1557747" cy="338554"/>
          </a:xfrm>
          <a:prstGeom prst="rect">
            <a:avLst/>
          </a:prstGeom>
          <a:noFill/>
        </p:spPr>
        <p:txBody>
          <a:bodyPr wrap="square" rtlCol="0">
            <a:spAutoFit/>
          </a:bodyPr>
          <a:lstStyle/>
          <a:p>
            <a:r>
              <a:rPr lang="en-GB" sz="1600" dirty="0">
                <a:solidFill>
                  <a:schemeClr val="bg1"/>
                </a:solidFill>
              </a:rPr>
              <a:t>ICMP</a:t>
            </a:r>
          </a:p>
        </p:txBody>
      </p:sp>
      <p:grpSp>
        <p:nvGrpSpPr>
          <p:cNvPr id="4" name="Group 3"/>
          <p:cNvGrpSpPr/>
          <p:nvPr/>
        </p:nvGrpSpPr>
        <p:grpSpPr>
          <a:xfrm>
            <a:off x="709070" y="4099458"/>
            <a:ext cx="3499589" cy="481542"/>
            <a:chOff x="709070" y="4099458"/>
            <a:chExt cx="3499589" cy="481542"/>
          </a:xfrm>
        </p:grpSpPr>
        <p:sp>
          <p:nvSpPr>
            <p:cNvPr id="55" name="TextBox 54"/>
            <p:cNvSpPr txBox="1"/>
            <p:nvPr/>
          </p:nvSpPr>
          <p:spPr>
            <a:xfrm>
              <a:off x="1001627" y="4099458"/>
              <a:ext cx="3207032" cy="481542"/>
            </a:xfrm>
            <a:prstGeom prst="rect">
              <a:avLst/>
            </a:prstGeom>
            <a:noFill/>
          </p:spPr>
          <p:txBody>
            <a:bodyPr wrap="none" rtlCol="0" anchor="ctr">
              <a:spAutoFit/>
            </a:bodyPr>
            <a:lstStyle/>
            <a:p>
              <a:pPr>
                <a:lnSpc>
                  <a:spcPts val="3500"/>
                </a:lnSpc>
              </a:pPr>
              <a:r>
                <a:rPr lang="en-GB" dirty="0">
                  <a:solidFill>
                    <a:schemeClr val="bg1"/>
                  </a:solidFill>
                </a:rPr>
                <a:t>Probes SNMP, SSH and WMI</a:t>
              </a:r>
            </a:p>
          </p:txBody>
        </p:sp>
        <p:sp>
          <p:nvSpPr>
            <p:cNvPr id="34" name="TextBox 33"/>
            <p:cNvSpPr txBox="1"/>
            <p:nvPr/>
          </p:nvSpPr>
          <p:spPr>
            <a:xfrm>
              <a:off x="709070" y="4162146"/>
              <a:ext cx="523200" cy="370435"/>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grpSp>
        <p:nvGrpSpPr>
          <p:cNvPr id="5" name="Group 4"/>
          <p:cNvGrpSpPr/>
          <p:nvPr/>
        </p:nvGrpSpPr>
        <p:grpSpPr>
          <a:xfrm>
            <a:off x="709070" y="4534595"/>
            <a:ext cx="4329047" cy="481542"/>
            <a:chOff x="709070" y="4534595"/>
            <a:chExt cx="4329047" cy="481542"/>
          </a:xfrm>
        </p:grpSpPr>
        <p:sp>
          <p:nvSpPr>
            <p:cNvPr id="56" name="TextBox 55"/>
            <p:cNvSpPr txBox="1"/>
            <p:nvPr/>
          </p:nvSpPr>
          <p:spPr>
            <a:xfrm>
              <a:off x="1001627" y="4534595"/>
              <a:ext cx="4036490" cy="481542"/>
            </a:xfrm>
            <a:prstGeom prst="rect">
              <a:avLst/>
            </a:prstGeom>
            <a:noFill/>
          </p:spPr>
          <p:txBody>
            <a:bodyPr wrap="none" rtlCol="0" anchor="ctr">
              <a:spAutoFit/>
            </a:bodyPr>
            <a:lstStyle/>
            <a:p>
              <a:pPr>
                <a:lnSpc>
                  <a:spcPts val="3500"/>
                </a:lnSpc>
              </a:pPr>
              <a:r>
                <a:rPr lang="en-GB" dirty="0">
                  <a:solidFill>
                    <a:schemeClr val="bg1"/>
                  </a:solidFill>
                </a:rPr>
                <a:t>Reads ARP tables off Access Routers</a:t>
              </a:r>
            </a:p>
          </p:txBody>
        </p:sp>
        <p:sp>
          <p:nvSpPr>
            <p:cNvPr id="35" name="TextBox 34"/>
            <p:cNvSpPr txBox="1"/>
            <p:nvPr/>
          </p:nvSpPr>
          <p:spPr>
            <a:xfrm>
              <a:off x="709070" y="4610775"/>
              <a:ext cx="523200" cy="391856"/>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grpSp>
        <p:nvGrpSpPr>
          <p:cNvPr id="7" name="Group 6"/>
          <p:cNvGrpSpPr/>
          <p:nvPr/>
        </p:nvGrpSpPr>
        <p:grpSpPr>
          <a:xfrm>
            <a:off x="693694" y="4970816"/>
            <a:ext cx="4929711" cy="481542"/>
            <a:chOff x="693694" y="4970816"/>
            <a:chExt cx="4929711" cy="481542"/>
          </a:xfrm>
        </p:grpSpPr>
        <p:sp>
          <p:nvSpPr>
            <p:cNvPr id="58" name="TextBox 57"/>
            <p:cNvSpPr txBox="1"/>
            <p:nvPr/>
          </p:nvSpPr>
          <p:spPr>
            <a:xfrm>
              <a:off x="1001627" y="4970816"/>
              <a:ext cx="4621778" cy="481542"/>
            </a:xfrm>
            <a:prstGeom prst="rect">
              <a:avLst/>
            </a:prstGeom>
            <a:noFill/>
          </p:spPr>
          <p:txBody>
            <a:bodyPr wrap="none" rtlCol="0" anchor="ctr">
              <a:spAutoFit/>
            </a:bodyPr>
            <a:lstStyle/>
            <a:p>
              <a:pPr>
                <a:lnSpc>
                  <a:spcPts val="3500"/>
                </a:lnSpc>
              </a:pPr>
              <a:r>
                <a:rPr lang="en-GB" dirty="0">
                  <a:solidFill>
                    <a:schemeClr val="bg1"/>
                  </a:solidFill>
                </a:rPr>
                <a:t>Record first positive response as fingerprint</a:t>
              </a:r>
            </a:p>
          </p:txBody>
        </p:sp>
        <p:sp>
          <p:nvSpPr>
            <p:cNvPr id="36" name="TextBox 35"/>
            <p:cNvSpPr txBox="1"/>
            <p:nvPr/>
          </p:nvSpPr>
          <p:spPr>
            <a:xfrm>
              <a:off x="693694" y="5036086"/>
              <a:ext cx="523200" cy="384308"/>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grpSp>
        <p:nvGrpSpPr>
          <p:cNvPr id="9" name="Group 8"/>
          <p:cNvGrpSpPr/>
          <p:nvPr/>
        </p:nvGrpSpPr>
        <p:grpSpPr>
          <a:xfrm>
            <a:off x="693694" y="5365642"/>
            <a:ext cx="8661502" cy="481542"/>
            <a:chOff x="693694" y="5365642"/>
            <a:chExt cx="8661502" cy="481542"/>
          </a:xfrm>
        </p:grpSpPr>
        <p:sp>
          <p:nvSpPr>
            <p:cNvPr id="59" name="TextBox 58"/>
            <p:cNvSpPr txBox="1"/>
            <p:nvPr/>
          </p:nvSpPr>
          <p:spPr>
            <a:xfrm>
              <a:off x="1001627" y="5365642"/>
              <a:ext cx="8353569" cy="481542"/>
            </a:xfrm>
            <a:prstGeom prst="rect">
              <a:avLst/>
            </a:prstGeom>
            <a:noFill/>
          </p:spPr>
          <p:txBody>
            <a:bodyPr wrap="none" rtlCol="0" anchor="ctr">
              <a:spAutoFit/>
            </a:bodyPr>
            <a:lstStyle/>
            <a:p>
              <a:pPr>
                <a:lnSpc>
                  <a:spcPts val="3500"/>
                </a:lnSpc>
              </a:pPr>
              <a:r>
                <a:rPr lang="en-GB" dirty="0">
                  <a:solidFill>
                    <a:schemeClr val="bg1"/>
                  </a:solidFill>
                </a:rPr>
                <a:t>If subsequent fingerprint changes: Potential spoof attack. Set “Conflict” attribute </a:t>
              </a:r>
              <a:endParaRPr lang="en-US" dirty="0">
                <a:solidFill>
                  <a:schemeClr val="bg1"/>
                </a:solidFill>
              </a:endParaRPr>
            </a:p>
          </p:txBody>
        </p:sp>
        <p:sp>
          <p:nvSpPr>
            <p:cNvPr id="37" name="TextBox 36"/>
            <p:cNvSpPr txBox="1"/>
            <p:nvPr/>
          </p:nvSpPr>
          <p:spPr>
            <a:xfrm>
              <a:off x="693694" y="5428339"/>
              <a:ext cx="523200" cy="382989"/>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endParaRPr lang="en-GB" sz="3200" dirty="0">
                <a:solidFill>
                  <a:schemeClr val="bg1"/>
                </a:solidFill>
              </a:endParaRPr>
            </a:p>
          </p:txBody>
        </p:sp>
      </p:grpSp>
      <p:sp>
        <p:nvSpPr>
          <p:cNvPr id="43" name="Freeform 42"/>
          <p:cNvSpPr/>
          <p:nvPr/>
        </p:nvSpPr>
        <p:spPr bwMode="ltGray">
          <a:xfrm>
            <a:off x="4545397" y="2640293"/>
            <a:ext cx="2671528" cy="1176953"/>
          </a:xfrm>
          <a:custGeom>
            <a:avLst/>
            <a:gdLst>
              <a:gd name="connsiteX0" fmla="*/ 5419493 w 5419493"/>
              <a:gd name="connsiteY0" fmla="*/ 614098 h 614098"/>
              <a:gd name="connsiteX1" fmla="*/ 0 w 5419493"/>
              <a:gd name="connsiteY1" fmla="*/ 781 h 614098"/>
              <a:gd name="connsiteX0" fmla="*/ 5419493 w 5419493"/>
              <a:gd name="connsiteY0" fmla="*/ 614106 h 614106"/>
              <a:gd name="connsiteX1" fmla="*/ 2877015 w 5419493"/>
              <a:gd name="connsiteY1" fmla="*/ 279570 h 614106"/>
              <a:gd name="connsiteX2" fmla="*/ 0 w 5419493"/>
              <a:gd name="connsiteY2" fmla="*/ 789 h 614106"/>
              <a:gd name="connsiteX0" fmla="*/ 5419493 w 5419493"/>
              <a:gd name="connsiteY0" fmla="*/ 613618 h 814640"/>
              <a:gd name="connsiteX1" fmla="*/ 1059367 w 5419493"/>
              <a:gd name="connsiteY1" fmla="*/ 814341 h 814640"/>
              <a:gd name="connsiteX2" fmla="*/ 0 w 5419493"/>
              <a:gd name="connsiteY2" fmla="*/ 301 h 814640"/>
              <a:gd name="connsiteX0" fmla="*/ 5419493 w 5419493"/>
              <a:gd name="connsiteY0" fmla="*/ 613317 h 814549"/>
              <a:gd name="connsiteX1" fmla="*/ 1059367 w 5419493"/>
              <a:gd name="connsiteY1" fmla="*/ 814040 h 814549"/>
              <a:gd name="connsiteX2" fmla="*/ 0 w 5419493"/>
              <a:gd name="connsiteY2" fmla="*/ 0 h 814549"/>
              <a:gd name="connsiteX0" fmla="*/ 5419493 w 5419493"/>
              <a:gd name="connsiteY0" fmla="*/ 613317 h 814040"/>
              <a:gd name="connsiteX1" fmla="*/ 1059367 w 5419493"/>
              <a:gd name="connsiteY1" fmla="*/ 814040 h 814040"/>
              <a:gd name="connsiteX2" fmla="*/ 0 w 5419493"/>
              <a:gd name="connsiteY2" fmla="*/ 0 h 814040"/>
              <a:gd name="connsiteX0" fmla="*/ 5419493 w 5419493"/>
              <a:gd name="connsiteY0" fmla="*/ 613317 h 863967"/>
              <a:gd name="connsiteX1" fmla="*/ 1059367 w 5419493"/>
              <a:gd name="connsiteY1" fmla="*/ 814040 h 863967"/>
              <a:gd name="connsiteX2" fmla="*/ 0 w 5419493"/>
              <a:gd name="connsiteY2" fmla="*/ 0 h 863967"/>
              <a:gd name="connsiteX0" fmla="*/ 5107259 w 5107259"/>
              <a:gd name="connsiteY0" fmla="*/ 1005704 h 1027775"/>
              <a:gd name="connsiteX1" fmla="*/ 1059367 w 5107259"/>
              <a:gd name="connsiteY1" fmla="*/ 814040 h 1027775"/>
              <a:gd name="connsiteX2" fmla="*/ 0 w 5107259"/>
              <a:gd name="connsiteY2" fmla="*/ 0 h 1027775"/>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2138775 w 5107259"/>
              <a:gd name="connsiteY1" fmla="*/ 788966 h 1005704"/>
              <a:gd name="connsiteX2" fmla="*/ 0 w 5107259"/>
              <a:gd name="connsiteY2" fmla="*/ 0 h 1005704"/>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04073 w 4886972"/>
              <a:gd name="connsiteY1" fmla="*/ 765951 h 1268980"/>
              <a:gd name="connsiteX2" fmla="*/ 0 w 4886972"/>
              <a:gd name="connsiteY2" fmla="*/ 0 h 1268980"/>
            </a:gdLst>
            <a:ahLst/>
            <a:cxnLst>
              <a:cxn ang="0">
                <a:pos x="connsiteX0" y="connsiteY0"/>
              </a:cxn>
              <a:cxn ang="0">
                <a:pos x="connsiteX1" y="connsiteY1"/>
              </a:cxn>
              <a:cxn ang="0">
                <a:pos x="connsiteX2" y="connsiteY2"/>
              </a:cxn>
            </a:cxnLst>
            <a:rect l="l" t="t" r="r" b="b"/>
            <a:pathLst>
              <a:path w="4886972" h="1268980">
                <a:moveTo>
                  <a:pt x="4886972" y="1268980"/>
                </a:moveTo>
                <a:cubicBezTo>
                  <a:pt x="3433595" y="1072593"/>
                  <a:pt x="3277945" y="970829"/>
                  <a:pt x="2304073" y="765951"/>
                </a:cubicBezTo>
                <a:cubicBezTo>
                  <a:pt x="1820853" y="583813"/>
                  <a:pt x="890617" y="391193"/>
                  <a:pt x="0" y="0"/>
                </a:cubicBezTo>
              </a:path>
            </a:pathLst>
          </a:custGeom>
          <a:noFill/>
          <a:ln w="19050">
            <a:solidFill>
              <a:schemeClr val="accent5"/>
            </a:solidFill>
            <a:headEnd type="arrow"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5" name="Freeform 44"/>
          <p:cNvSpPr/>
          <p:nvPr/>
        </p:nvSpPr>
        <p:spPr bwMode="ltGray">
          <a:xfrm>
            <a:off x="4482584" y="2794625"/>
            <a:ext cx="2694159" cy="1176953"/>
          </a:xfrm>
          <a:custGeom>
            <a:avLst/>
            <a:gdLst>
              <a:gd name="connsiteX0" fmla="*/ 5419493 w 5419493"/>
              <a:gd name="connsiteY0" fmla="*/ 614098 h 614098"/>
              <a:gd name="connsiteX1" fmla="*/ 0 w 5419493"/>
              <a:gd name="connsiteY1" fmla="*/ 781 h 614098"/>
              <a:gd name="connsiteX0" fmla="*/ 5419493 w 5419493"/>
              <a:gd name="connsiteY0" fmla="*/ 614106 h 614106"/>
              <a:gd name="connsiteX1" fmla="*/ 2877015 w 5419493"/>
              <a:gd name="connsiteY1" fmla="*/ 279570 h 614106"/>
              <a:gd name="connsiteX2" fmla="*/ 0 w 5419493"/>
              <a:gd name="connsiteY2" fmla="*/ 789 h 614106"/>
              <a:gd name="connsiteX0" fmla="*/ 5419493 w 5419493"/>
              <a:gd name="connsiteY0" fmla="*/ 613618 h 814640"/>
              <a:gd name="connsiteX1" fmla="*/ 1059367 w 5419493"/>
              <a:gd name="connsiteY1" fmla="*/ 814341 h 814640"/>
              <a:gd name="connsiteX2" fmla="*/ 0 w 5419493"/>
              <a:gd name="connsiteY2" fmla="*/ 301 h 814640"/>
              <a:gd name="connsiteX0" fmla="*/ 5419493 w 5419493"/>
              <a:gd name="connsiteY0" fmla="*/ 613317 h 814549"/>
              <a:gd name="connsiteX1" fmla="*/ 1059367 w 5419493"/>
              <a:gd name="connsiteY1" fmla="*/ 814040 h 814549"/>
              <a:gd name="connsiteX2" fmla="*/ 0 w 5419493"/>
              <a:gd name="connsiteY2" fmla="*/ 0 h 814549"/>
              <a:gd name="connsiteX0" fmla="*/ 5419493 w 5419493"/>
              <a:gd name="connsiteY0" fmla="*/ 613317 h 814040"/>
              <a:gd name="connsiteX1" fmla="*/ 1059367 w 5419493"/>
              <a:gd name="connsiteY1" fmla="*/ 814040 h 814040"/>
              <a:gd name="connsiteX2" fmla="*/ 0 w 5419493"/>
              <a:gd name="connsiteY2" fmla="*/ 0 h 814040"/>
              <a:gd name="connsiteX0" fmla="*/ 5419493 w 5419493"/>
              <a:gd name="connsiteY0" fmla="*/ 613317 h 863967"/>
              <a:gd name="connsiteX1" fmla="*/ 1059367 w 5419493"/>
              <a:gd name="connsiteY1" fmla="*/ 814040 h 863967"/>
              <a:gd name="connsiteX2" fmla="*/ 0 w 5419493"/>
              <a:gd name="connsiteY2" fmla="*/ 0 h 863967"/>
              <a:gd name="connsiteX0" fmla="*/ 5107259 w 5107259"/>
              <a:gd name="connsiteY0" fmla="*/ 1005704 h 1027775"/>
              <a:gd name="connsiteX1" fmla="*/ 1059367 w 5107259"/>
              <a:gd name="connsiteY1" fmla="*/ 814040 h 1027775"/>
              <a:gd name="connsiteX2" fmla="*/ 0 w 5107259"/>
              <a:gd name="connsiteY2" fmla="*/ 0 h 1027775"/>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2138775 w 5107259"/>
              <a:gd name="connsiteY1" fmla="*/ 788966 h 1005704"/>
              <a:gd name="connsiteX2" fmla="*/ 0 w 5107259"/>
              <a:gd name="connsiteY2" fmla="*/ 0 h 1005704"/>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04073 w 4886972"/>
              <a:gd name="connsiteY1" fmla="*/ 765951 h 1268980"/>
              <a:gd name="connsiteX2" fmla="*/ 0 w 4886972"/>
              <a:gd name="connsiteY2" fmla="*/ 0 h 1268980"/>
            </a:gdLst>
            <a:ahLst/>
            <a:cxnLst>
              <a:cxn ang="0">
                <a:pos x="connsiteX0" y="connsiteY0"/>
              </a:cxn>
              <a:cxn ang="0">
                <a:pos x="connsiteX1" y="connsiteY1"/>
              </a:cxn>
              <a:cxn ang="0">
                <a:pos x="connsiteX2" y="connsiteY2"/>
              </a:cxn>
            </a:cxnLst>
            <a:rect l="l" t="t" r="r" b="b"/>
            <a:pathLst>
              <a:path w="4886972" h="1268980">
                <a:moveTo>
                  <a:pt x="4886972" y="1268980"/>
                </a:moveTo>
                <a:cubicBezTo>
                  <a:pt x="3433595" y="1072593"/>
                  <a:pt x="3277945" y="970829"/>
                  <a:pt x="2304073" y="765951"/>
                </a:cubicBezTo>
                <a:cubicBezTo>
                  <a:pt x="1820853" y="583813"/>
                  <a:pt x="890617" y="391193"/>
                  <a:pt x="0" y="0"/>
                </a:cubicBezTo>
              </a:path>
            </a:pathLst>
          </a:custGeom>
          <a:noFill/>
          <a:ln w="19050">
            <a:solidFill>
              <a:schemeClr val="accent5"/>
            </a:solidFill>
            <a:headEnd type="none"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Freeform 46"/>
          <p:cNvSpPr/>
          <p:nvPr/>
        </p:nvSpPr>
        <p:spPr>
          <a:xfrm>
            <a:off x="4226227" y="2807680"/>
            <a:ext cx="5411414" cy="2637320"/>
          </a:xfrm>
          <a:custGeom>
            <a:avLst/>
            <a:gdLst>
              <a:gd name="connsiteX0" fmla="*/ 5336275 w 5336275"/>
              <a:gd name="connsiteY0" fmla="*/ 2524836 h 2524836"/>
              <a:gd name="connsiteX1" fmla="*/ 5227093 w 5336275"/>
              <a:gd name="connsiteY1" fmla="*/ 1965278 h 2524836"/>
              <a:gd name="connsiteX2" fmla="*/ 4708478 w 5336275"/>
              <a:gd name="connsiteY2" fmla="*/ 1610436 h 2524836"/>
              <a:gd name="connsiteX3" fmla="*/ 2033517 w 5336275"/>
              <a:gd name="connsiteY3" fmla="*/ 1023582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3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4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4708478 w 5336275"/>
              <a:gd name="connsiteY1" fmla="*/ 1610436 h 2524836"/>
              <a:gd name="connsiteX2" fmla="*/ 724967 w 5336275"/>
              <a:gd name="connsiteY2" fmla="*/ 1414449 h 2524836"/>
              <a:gd name="connsiteX3" fmla="*/ 0 w 5336275"/>
              <a:gd name="connsiteY3" fmla="*/ 0 h 2524836"/>
              <a:gd name="connsiteX0" fmla="*/ 5326653 w 5326653"/>
              <a:gd name="connsiteY0" fmla="*/ 2400091 h 2400091"/>
              <a:gd name="connsiteX1" fmla="*/ 4708478 w 5326653"/>
              <a:gd name="connsiteY1" fmla="*/ 1610436 h 2400091"/>
              <a:gd name="connsiteX2" fmla="*/ 724967 w 5326653"/>
              <a:gd name="connsiteY2" fmla="*/ 1414449 h 2400091"/>
              <a:gd name="connsiteX3" fmla="*/ 0 w 5326653"/>
              <a:gd name="connsiteY3" fmla="*/ 0 h 2400091"/>
              <a:gd name="connsiteX0" fmla="*/ 5326653 w 5326653"/>
              <a:gd name="connsiteY0" fmla="*/ 2400091 h 2400091"/>
              <a:gd name="connsiteX1" fmla="*/ 4708478 w 5326653"/>
              <a:gd name="connsiteY1" fmla="*/ 1610436 h 2400091"/>
              <a:gd name="connsiteX2" fmla="*/ 647994 w 5326653"/>
              <a:gd name="connsiteY2" fmla="*/ 1572459 h 2400091"/>
              <a:gd name="connsiteX3" fmla="*/ 0 w 5326653"/>
              <a:gd name="connsiteY3" fmla="*/ 0 h 2400091"/>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609507 w 5490222"/>
              <a:gd name="connsiteY2" fmla="*/ 1115062 h 2358509"/>
              <a:gd name="connsiteX3" fmla="*/ 0 w 5490222"/>
              <a:gd name="connsiteY3" fmla="*/ 0 h 2358509"/>
              <a:gd name="connsiteX0" fmla="*/ 5490222 w 5490222"/>
              <a:gd name="connsiteY0" fmla="*/ 2358509 h 2358509"/>
              <a:gd name="connsiteX1" fmla="*/ 4872047 w 5490222"/>
              <a:gd name="connsiteY1" fmla="*/ 1568854 h 2358509"/>
              <a:gd name="connsiteX2" fmla="*/ 1464762 w 5490222"/>
              <a:gd name="connsiteY2" fmla="*/ 1136717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657616 w 5490222"/>
              <a:gd name="connsiteY2" fmla="*/ 1322970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09242 w 5490222"/>
              <a:gd name="connsiteY1" fmla="*/ 1638661 h 2358509"/>
              <a:gd name="connsiteX2" fmla="*/ 927023 w 5490222"/>
              <a:gd name="connsiteY2" fmla="*/ 1498622 h 2358509"/>
              <a:gd name="connsiteX3" fmla="*/ 0 w 5490222"/>
              <a:gd name="connsiteY3" fmla="*/ 0 h 2358509"/>
              <a:gd name="connsiteX0" fmla="*/ 5490222 w 5490222"/>
              <a:gd name="connsiteY0" fmla="*/ 2358509 h 2358509"/>
              <a:gd name="connsiteX1" fmla="*/ 4809242 w 5490222"/>
              <a:gd name="connsiteY1" fmla="*/ 1638661 h 2358509"/>
              <a:gd name="connsiteX2" fmla="*/ 1006217 w 5490222"/>
              <a:gd name="connsiteY2" fmla="*/ 1588374 h 2358509"/>
              <a:gd name="connsiteX3" fmla="*/ 0 w 5490222"/>
              <a:gd name="connsiteY3" fmla="*/ 0 h 2358509"/>
              <a:gd name="connsiteX0" fmla="*/ 5490222 w 5490222"/>
              <a:gd name="connsiteY0" fmla="*/ 2358509 h 2358509"/>
              <a:gd name="connsiteX1" fmla="*/ 4809242 w 5490222"/>
              <a:gd name="connsiteY1" fmla="*/ 1638661 h 2358509"/>
              <a:gd name="connsiteX2" fmla="*/ 938336 w 5490222"/>
              <a:gd name="connsiteY2" fmla="*/ 1538513 h 2358509"/>
              <a:gd name="connsiteX3" fmla="*/ 0 w 5490222"/>
              <a:gd name="connsiteY3" fmla="*/ 0 h 2358509"/>
            </a:gdLst>
            <a:ahLst/>
            <a:cxnLst>
              <a:cxn ang="0">
                <a:pos x="connsiteX0" y="connsiteY0"/>
              </a:cxn>
              <a:cxn ang="0">
                <a:pos x="connsiteX1" y="connsiteY1"/>
              </a:cxn>
              <a:cxn ang="0">
                <a:pos x="connsiteX2" y="connsiteY2"/>
              </a:cxn>
              <a:cxn ang="0">
                <a:pos x="connsiteX3" y="connsiteY3"/>
              </a:cxn>
            </a:cxnLst>
            <a:rect l="l" t="t" r="r" b="b"/>
            <a:pathLst>
              <a:path w="5490222" h="2358509">
                <a:moveTo>
                  <a:pt x="5490222" y="2358509"/>
                </a:moveTo>
                <a:cubicBezTo>
                  <a:pt x="5465270" y="2168009"/>
                  <a:pt x="5567890" y="1775327"/>
                  <a:pt x="4809242" y="1638661"/>
                </a:cubicBezTo>
                <a:cubicBezTo>
                  <a:pt x="4050594" y="1501995"/>
                  <a:pt x="1750344" y="1799989"/>
                  <a:pt x="938336" y="1538513"/>
                </a:cubicBezTo>
                <a:cubicBezTo>
                  <a:pt x="326781" y="1273940"/>
                  <a:pt x="287625" y="527281"/>
                  <a:pt x="0" y="0"/>
                </a:cubicBezTo>
              </a:path>
            </a:pathLst>
          </a:custGeom>
          <a:noFill/>
          <a:ln w="19050">
            <a:solidFill>
              <a:schemeClr val="accent3"/>
            </a:solidFill>
            <a:headEnd type="none" w="med" len="sm"/>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4" name="Group 13"/>
          <p:cNvGrpSpPr/>
          <p:nvPr/>
        </p:nvGrpSpPr>
        <p:grpSpPr>
          <a:xfrm>
            <a:off x="4320776" y="2782827"/>
            <a:ext cx="5435048" cy="2653517"/>
            <a:chOff x="4320776" y="2782827"/>
            <a:chExt cx="5435048" cy="2653517"/>
          </a:xfrm>
        </p:grpSpPr>
        <p:sp>
          <p:nvSpPr>
            <p:cNvPr id="71" name="TextBox 70"/>
            <p:cNvSpPr txBox="1"/>
            <p:nvPr/>
          </p:nvSpPr>
          <p:spPr>
            <a:xfrm>
              <a:off x="6523524" y="4716297"/>
              <a:ext cx="1916918" cy="338554"/>
            </a:xfrm>
            <a:prstGeom prst="rect">
              <a:avLst/>
            </a:prstGeom>
            <a:noFill/>
          </p:spPr>
          <p:txBody>
            <a:bodyPr wrap="square" rtlCol="0">
              <a:spAutoFit/>
            </a:bodyPr>
            <a:lstStyle/>
            <a:p>
              <a:r>
                <a:rPr lang="en-GB" sz="1600" dirty="0">
                  <a:solidFill>
                    <a:schemeClr val="bg1"/>
                  </a:solidFill>
                </a:rPr>
                <a:t>SNMP/SSH/WMI</a:t>
              </a:r>
            </a:p>
          </p:txBody>
        </p:sp>
        <p:sp>
          <p:nvSpPr>
            <p:cNvPr id="48" name="Freeform 47"/>
            <p:cNvSpPr/>
            <p:nvPr/>
          </p:nvSpPr>
          <p:spPr>
            <a:xfrm>
              <a:off x="4320776" y="2782827"/>
              <a:ext cx="5435048" cy="2653517"/>
            </a:xfrm>
            <a:custGeom>
              <a:avLst/>
              <a:gdLst>
                <a:gd name="connsiteX0" fmla="*/ 5336275 w 5336275"/>
                <a:gd name="connsiteY0" fmla="*/ 2524836 h 2524836"/>
                <a:gd name="connsiteX1" fmla="*/ 5227093 w 5336275"/>
                <a:gd name="connsiteY1" fmla="*/ 1965278 h 2524836"/>
                <a:gd name="connsiteX2" fmla="*/ 4708478 w 5336275"/>
                <a:gd name="connsiteY2" fmla="*/ 1610436 h 2524836"/>
                <a:gd name="connsiteX3" fmla="*/ 2033517 w 5336275"/>
                <a:gd name="connsiteY3" fmla="*/ 1023582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3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4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4708478 w 5336275"/>
                <a:gd name="connsiteY1" fmla="*/ 1610436 h 2524836"/>
                <a:gd name="connsiteX2" fmla="*/ 724967 w 5336275"/>
                <a:gd name="connsiteY2" fmla="*/ 1414449 h 2524836"/>
                <a:gd name="connsiteX3" fmla="*/ 0 w 5336275"/>
                <a:gd name="connsiteY3" fmla="*/ 0 h 2524836"/>
                <a:gd name="connsiteX0" fmla="*/ 5326653 w 5326653"/>
                <a:gd name="connsiteY0" fmla="*/ 2400091 h 2400091"/>
                <a:gd name="connsiteX1" fmla="*/ 4708478 w 5326653"/>
                <a:gd name="connsiteY1" fmla="*/ 1610436 h 2400091"/>
                <a:gd name="connsiteX2" fmla="*/ 724967 w 5326653"/>
                <a:gd name="connsiteY2" fmla="*/ 1414449 h 2400091"/>
                <a:gd name="connsiteX3" fmla="*/ 0 w 5326653"/>
                <a:gd name="connsiteY3" fmla="*/ 0 h 2400091"/>
                <a:gd name="connsiteX0" fmla="*/ 5326653 w 5326653"/>
                <a:gd name="connsiteY0" fmla="*/ 2400091 h 2400091"/>
                <a:gd name="connsiteX1" fmla="*/ 4708478 w 5326653"/>
                <a:gd name="connsiteY1" fmla="*/ 1610436 h 2400091"/>
                <a:gd name="connsiteX2" fmla="*/ 647994 w 5326653"/>
                <a:gd name="connsiteY2" fmla="*/ 1572459 h 2400091"/>
                <a:gd name="connsiteX3" fmla="*/ 0 w 5326653"/>
                <a:gd name="connsiteY3" fmla="*/ 0 h 2400091"/>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609507 w 5490222"/>
                <a:gd name="connsiteY2" fmla="*/ 1115062 h 2358509"/>
                <a:gd name="connsiteX3" fmla="*/ 0 w 5490222"/>
                <a:gd name="connsiteY3" fmla="*/ 0 h 2358509"/>
                <a:gd name="connsiteX0" fmla="*/ 5490222 w 5490222"/>
                <a:gd name="connsiteY0" fmla="*/ 2358509 h 2358509"/>
                <a:gd name="connsiteX1" fmla="*/ 4872047 w 5490222"/>
                <a:gd name="connsiteY1" fmla="*/ 1568854 h 2358509"/>
                <a:gd name="connsiteX2" fmla="*/ 1464762 w 5490222"/>
                <a:gd name="connsiteY2" fmla="*/ 1136717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657616 w 5490222"/>
                <a:gd name="connsiteY2" fmla="*/ 1322970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Lst>
              <a:ahLst/>
              <a:cxnLst>
                <a:cxn ang="0">
                  <a:pos x="connsiteX0" y="connsiteY0"/>
                </a:cxn>
                <a:cxn ang="0">
                  <a:pos x="connsiteX1" y="connsiteY1"/>
                </a:cxn>
                <a:cxn ang="0">
                  <a:pos x="connsiteX2" y="connsiteY2"/>
                </a:cxn>
                <a:cxn ang="0">
                  <a:pos x="connsiteX3" y="connsiteY3"/>
                </a:cxn>
              </a:cxnLst>
              <a:rect l="l" t="t" r="r" b="b"/>
              <a:pathLst>
                <a:path w="5490222" h="2358509">
                  <a:moveTo>
                    <a:pt x="5490222" y="2358509"/>
                  </a:moveTo>
                  <a:cubicBezTo>
                    <a:pt x="5465270" y="2168009"/>
                    <a:pt x="5603716" y="1712168"/>
                    <a:pt x="4843183" y="1568854"/>
                  </a:cubicBezTo>
                  <a:cubicBezTo>
                    <a:pt x="4082650" y="1425540"/>
                    <a:pt x="1739031" y="1760098"/>
                    <a:pt x="927023" y="1498622"/>
                  </a:cubicBezTo>
                  <a:cubicBezTo>
                    <a:pt x="315468" y="1234049"/>
                    <a:pt x="287625" y="527281"/>
                    <a:pt x="0" y="0"/>
                  </a:cubicBezTo>
                </a:path>
              </a:pathLst>
            </a:custGeom>
            <a:noFill/>
            <a:ln w="19050">
              <a:solidFill>
                <a:schemeClr val="accent3"/>
              </a:solidFill>
              <a:headEnd type="arrow" w="med" len="sm"/>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9" name="TextBox 38"/>
          <p:cNvSpPr txBox="1"/>
          <p:nvPr/>
        </p:nvSpPr>
        <p:spPr>
          <a:xfrm>
            <a:off x="616060" y="3275668"/>
            <a:ext cx="2193549" cy="369332"/>
          </a:xfrm>
          <a:prstGeom prst="rect">
            <a:avLst/>
          </a:prstGeom>
          <a:noFill/>
        </p:spPr>
        <p:txBody>
          <a:bodyPr wrap="square" rtlCol="0">
            <a:spAutoFit/>
          </a:bodyPr>
          <a:lstStyle/>
          <a:p>
            <a:r>
              <a:rPr lang="en-GB" b="1" dirty="0">
                <a:solidFill>
                  <a:schemeClr val="bg1"/>
                </a:solidFill>
              </a:rPr>
              <a:t>ClearPass Actions</a:t>
            </a:r>
          </a:p>
        </p:txBody>
      </p:sp>
      <p:sp>
        <p:nvSpPr>
          <p:cNvPr id="40" name="TextBox 39"/>
          <p:cNvSpPr txBox="1"/>
          <p:nvPr/>
        </p:nvSpPr>
        <p:spPr>
          <a:xfrm>
            <a:off x="5228278" y="2966352"/>
            <a:ext cx="1062620" cy="584775"/>
          </a:xfrm>
          <a:prstGeom prst="rect">
            <a:avLst/>
          </a:prstGeom>
          <a:noFill/>
        </p:spPr>
        <p:txBody>
          <a:bodyPr wrap="square" rtlCol="0">
            <a:spAutoFit/>
          </a:bodyPr>
          <a:lstStyle/>
          <a:p>
            <a:pPr algn="ctr"/>
            <a:r>
              <a:rPr lang="en-GB" sz="1600" dirty="0">
                <a:solidFill>
                  <a:schemeClr val="bg1"/>
                </a:solidFill>
              </a:rPr>
              <a:t>ARP </a:t>
            </a:r>
          </a:p>
          <a:p>
            <a:pPr algn="ctr"/>
            <a:r>
              <a:rPr lang="en-GB" sz="1600" dirty="0">
                <a:solidFill>
                  <a:schemeClr val="bg1"/>
                </a:solidFill>
              </a:rPr>
              <a:t>table</a:t>
            </a:r>
          </a:p>
        </p:txBody>
      </p:sp>
    </p:spTree>
    <p:extLst>
      <p:ext uri="{BB962C8B-B14F-4D97-AF65-F5344CB8AC3E}">
        <p14:creationId xmlns:p14="http://schemas.microsoft.com/office/powerpoint/2010/main" val="36736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right)">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2" presetClass="entr" presetSubtype="1"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up)">
                                      <p:cBhvr>
                                        <p:cTn id="27" dur="500"/>
                                        <p:tgtEl>
                                          <p:spTgt spid="4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P spid="45" grpId="0" animBg="1"/>
      <p:bldP spid="47" grpId="0" animBg="1"/>
      <p:bldP spid="4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loud">
            <a:extLst>
              <a:ext uri="{FF2B5EF4-FFF2-40B4-BE49-F238E27FC236}">
                <a16:creationId xmlns:a16="http://schemas.microsoft.com/office/drawing/2014/main" id="{804B66AA-1B75-46E7-8E0B-26DA1FC0AC9C}"/>
              </a:ext>
            </a:extLst>
          </p:cNvPr>
          <p:cNvSpPr>
            <a:spLocks noChangeAspect="1" noEditPoints="1" noChangeArrowheads="1"/>
          </p:cNvSpPr>
          <p:nvPr/>
        </p:nvSpPr>
        <p:spPr bwMode="auto">
          <a:xfrm>
            <a:off x="1476638" y="1588054"/>
            <a:ext cx="5311775" cy="208835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a:p>
            <a:pPr algn="r"/>
            <a:r>
              <a:rPr lang="en-US" dirty="0">
                <a:latin typeface="Aharoni" panose="02010803020104030203" pitchFamily="2" charset="-79"/>
                <a:cs typeface="Aharoni" panose="02010803020104030203" pitchFamily="2" charset="-79"/>
              </a:rPr>
              <a:t>               Corp Network</a:t>
            </a:r>
          </a:p>
        </p:txBody>
      </p:sp>
      <p:sp>
        <p:nvSpPr>
          <p:cNvPr id="2" name="Title 1"/>
          <p:cNvSpPr>
            <a:spLocks noGrp="1"/>
          </p:cNvSpPr>
          <p:nvPr>
            <p:ph type="title"/>
          </p:nvPr>
        </p:nvSpPr>
        <p:spPr/>
        <p:txBody>
          <a:bodyPr/>
          <a:lstStyle/>
          <a:p>
            <a:endParaRPr lang="en-US" dirty="0"/>
          </a:p>
        </p:txBody>
      </p:sp>
      <p:sp>
        <p:nvSpPr>
          <p:cNvPr id="3" name="Rectangle 2"/>
          <p:cNvSpPr/>
          <p:nvPr/>
        </p:nvSpPr>
        <p:spPr>
          <a:xfrm>
            <a:off x="8113615" y="4050281"/>
            <a:ext cx="1257300" cy="70658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NAS</a:t>
            </a:r>
            <a:endParaRPr lang="en-US" dirty="0">
              <a:solidFill>
                <a:schemeClr val="bg1"/>
              </a:solidFill>
            </a:endParaRPr>
          </a:p>
        </p:txBody>
      </p:sp>
      <p:cxnSp>
        <p:nvCxnSpPr>
          <p:cNvPr id="5" name="Straight Connector 4"/>
          <p:cNvCxnSpPr>
            <a:stCxn id="7" idx="3"/>
            <a:endCxn id="3" idx="1"/>
          </p:cNvCxnSpPr>
          <p:nvPr/>
        </p:nvCxnSpPr>
        <p:spPr>
          <a:xfrm>
            <a:off x="6424138" y="3893188"/>
            <a:ext cx="1689477" cy="510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166838" y="3539897"/>
            <a:ext cx="1257300" cy="70658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Access</a:t>
            </a:r>
            <a:br>
              <a:rPr lang="en-GB" dirty="0">
                <a:solidFill>
                  <a:schemeClr val="bg1"/>
                </a:solidFill>
              </a:rPr>
            </a:br>
            <a:r>
              <a:rPr lang="en-GB" dirty="0">
                <a:solidFill>
                  <a:schemeClr val="bg1"/>
                </a:solidFill>
              </a:rPr>
              <a:t>router</a:t>
            </a:r>
            <a:endParaRPr lang="en-US" dirty="0">
              <a:solidFill>
                <a:schemeClr val="bg1"/>
              </a:solidFill>
            </a:endParaRPr>
          </a:p>
        </p:txBody>
      </p:sp>
      <p:cxnSp>
        <p:nvCxnSpPr>
          <p:cNvPr id="8" name="Straight Connector 7"/>
          <p:cNvCxnSpPr>
            <a:stCxn id="7" idx="0"/>
          </p:cNvCxnSpPr>
          <p:nvPr/>
        </p:nvCxnSpPr>
        <p:spPr>
          <a:xfrm flipH="1" flipV="1">
            <a:off x="5783855" y="3355276"/>
            <a:ext cx="11633" cy="1846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043044" y="1992949"/>
            <a:ext cx="1257300" cy="870518"/>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schemeClr val="tx1"/>
                </a:solidFill>
              </a:rPr>
              <a:t>Corporate</a:t>
            </a:r>
          </a:p>
          <a:p>
            <a:pPr algn="r"/>
            <a:r>
              <a:rPr lang="en-GB" dirty="0">
                <a:solidFill>
                  <a:schemeClr val="tx1"/>
                </a:solidFill>
              </a:rPr>
              <a:t>NAC</a:t>
            </a:r>
          </a:p>
        </p:txBody>
      </p:sp>
      <p:sp>
        <p:nvSpPr>
          <p:cNvPr id="10" name="Rectangle 9"/>
          <p:cNvSpPr/>
          <p:nvPr/>
        </p:nvSpPr>
        <p:spPr>
          <a:xfrm>
            <a:off x="8333556" y="5641818"/>
            <a:ext cx="817418" cy="5195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Device</a:t>
            </a:r>
            <a:endParaRPr lang="en-US" sz="1600" dirty="0">
              <a:solidFill>
                <a:schemeClr val="tx1"/>
              </a:solidFill>
            </a:endParaRPr>
          </a:p>
        </p:txBody>
      </p:sp>
      <p:cxnSp>
        <p:nvCxnSpPr>
          <p:cNvPr id="11" name="Straight Connector 10"/>
          <p:cNvCxnSpPr>
            <a:stCxn id="10" idx="0"/>
            <a:endCxn id="3" idx="2"/>
          </p:cNvCxnSpPr>
          <p:nvPr/>
        </p:nvCxnSpPr>
        <p:spPr>
          <a:xfrm flipV="1">
            <a:off x="8742265" y="4756863"/>
            <a:ext cx="0" cy="884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92665" y="2826143"/>
            <a:ext cx="1915974" cy="646331"/>
          </a:xfrm>
          <a:prstGeom prst="rect">
            <a:avLst/>
          </a:prstGeom>
          <a:noFill/>
        </p:spPr>
        <p:txBody>
          <a:bodyPr wrap="none" rtlCol="0">
            <a:spAutoFit/>
          </a:bodyPr>
          <a:lstStyle/>
          <a:p>
            <a:r>
              <a:rPr lang="en-GB" dirty="0"/>
              <a:t>7) RADIUS </a:t>
            </a:r>
            <a:r>
              <a:rPr lang="en-GB" dirty="0" err="1"/>
              <a:t>Rsp</a:t>
            </a:r>
            <a:r>
              <a:rPr lang="en-GB" dirty="0"/>
              <a:t> </a:t>
            </a:r>
          </a:p>
          <a:p>
            <a:r>
              <a:rPr lang="en-GB" dirty="0"/>
              <a:t>     Accept</a:t>
            </a:r>
          </a:p>
        </p:txBody>
      </p:sp>
      <p:sp>
        <p:nvSpPr>
          <p:cNvPr id="13" name="TextBox 12"/>
          <p:cNvSpPr txBox="1"/>
          <p:nvPr/>
        </p:nvSpPr>
        <p:spPr>
          <a:xfrm>
            <a:off x="7174052" y="5701310"/>
            <a:ext cx="1223412" cy="646331"/>
          </a:xfrm>
          <a:prstGeom prst="rect">
            <a:avLst/>
          </a:prstGeom>
          <a:noFill/>
        </p:spPr>
        <p:txBody>
          <a:bodyPr wrap="none" rtlCol="0">
            <a:spAutoFit/>
          </a:bodyPr>
          <a:lstStyle/>
          <a:p>
            <a:r>
              <a:rPr lang="en-GB" dirty="0">
                <a:solidFill>
                  <a:schemeClr val="bg1"/>
                </a:solidFill>
              </a:rPr>
              <a:t>1) Device </a:t>
            </a:r>
            <a:br>
              <a:rPr lang="en-GB" dirty="0">
                <a:solidFill>
                  <a:schemeClr val="bg1"/>
                </a:solidFill>
              </a:rPr>
            </a:br>
            <a:r>
              <a:rPr lang="en-GB" dirty="0">
                <a:solidFill>
                  <a:schemeClr val="bg1"/>
                </a:solidFill>
              </a:rPr>
              <a:t>connects</a:t>
            </a:r>
            <a:endParaRPr lang="en-US" dirty="0">
              <a:solidFill>
                <a:schemeClr val="bg1"/>
              </a:solidFill>
            </a:endParaRPr>
          </a:p>
        </p:txBody>
      </p:sp>
      <p:sp>
        <p:nvSpPr>
          <p:cNvPr id="14" name="TextBox 13"/>
          <p:cNvSpPr txBox="1"/>
          <p:nvPr/>
        </p:nvSpPr>
        <p:spPr>
          <a:xfrm>
            <a:off x="9440156" y="4455807"/>
            <a:ext cx="2202270" cy="646331"/>
          </a:xfrm>
          <a:prstGeom prst="rect">
            <a:avLst/>
          </a:prstGeom>
          <a:noFill/>
        </p:spPr>
        <p:txBody>
          <a:bodyPr wrap="none" rtlCol="0">
            <a:spAutoFit/>
          </a:bodyPr>
          <a:lstStyle/>
          <a:p>
            <a:r>
              <a:rPr lang="en-GB" dirty="0">
                <a:solidFill>
                  <a:schemeClr val="bg1"/>
                </a:solidFill>
              </a:rPr>
              <a:t>2) AOS initiates </a:t>
            </a:r>
            <a:br>
              <a:rPr lang="en-GB" dirty="0">
                <a:solidFill>
                  <a:schemeClr val="bg1"/>
                </a:solidFill>
              </a:rPr>
            </a:br>
            <a:r>
              <a:rPr lang="en-GB" dirty="0">
                <a:solidFill>
                  <a:schemeClr val="bg1"/>
                </a:solidFill>
              </a:rPr>
              <a:t>     </a:t>
            </a:r>
            <a:r>
              <a:rPr lang="en-GB" dirty="0" err="1">
                <a:solidFill>
                  <a:schemeClr val="bg1"/>
                </a:solidFill>
              </a:rPr>
              <a:t>EAPoL</a:t>
            </a:r>
            <a:r>
              <a:rPr lang="en-GB" dirty="0">
                <a:solidFill>
                  <a:schemeClr val="bg1"/>
                </a:solidFill>
              </a:rPr>
              <a:t> to device</a:t>
            </a:r>
            <a:endParaRPr lang="en-US" dirty="0">
              <a:solidFill>
                <a:schemeClr val="bg1"/>
              </a:solidFill>
            </a:endParaRPr>
          </a:p>
        </p:txBody>
      </p:sp>
      <p:sp>
        <p:nvSpPr>
          <p:cNvPr id="15" name="TextBox 14"/>
          <p:cNvSpPr txBox="1"/>
          <p:nvPr/>
        </p:nvSpPr>
        <p:spPr>
          <a:xfrm>
            <a:off x="9276073" y="5464894"/>
            <a:ext cx="2236510" cy="646331"/>
          </a:xfrm>
          <a:prstGeom prst="rect">
            <a:avLst/>
          </a:prstGeom>
          <a:noFill/>
        </p:spPr>
        <p:txBody>
          <a:bodyPr wrap="none" rtlCol="0">
            <a:spAutoFit/>
          </a:bodyPr>
          <a:lstStyle/>
          <a:p>
            <a:r>
              <a:rPr lang="en-GB" dirty="0">
                <a:solidFill>
                  <a:schemeClr val="bg1"/>
                </a:solidFill>
              </a:rPr>
              <a:t>3) Device responds </a:t>
            </a:r>
            <a:br>
              <a:rPr lang="en-GB" dirty="0">
                <a:solidFill>
                  <a:schemeClr val="bg1"/>
                </a:solidFill>
              </a:rPr>
            </a:br>
            <a:r>
              <a:rPr lang="en-GB" dirty="0">
                <a:solidFill>
                  <a:schemeClr val="bg1"/>
                </a:solidFill>
              </a:rPr>
              <a:t>with certificate</a:t>
            </a:r>
            <a:endParaRPr lang="en-US" dirty="0">
              <a:solidFill>
                <a:schemeClr val="bg1"/>
              </a:solidFill>
            </a:endParaRPr>
          </a:p>
        </p:txBody>
      </p:sp>
      <p:cxnSp>
        <p:nvCxnSpPr>
          <p:cNvPr id="16" name="Straight Arrow Connector 15"/>
          <p:cNvCxnSpPr/>
          <p:nvPr/>
        </p:nvCxnSpPr>
        <p:spPr>
          <a:xfrm>
            <a:off x="8579067" y="4799414"/>
            <a:ext cx="6162" cy="77873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457129" y="3757241"/>
            <a:ext cx="1787733" cy="646331"/>
          </a:xfrm>
          <a:prstGeom prst="rect">
            <a:avLst/>
          </a:prstGeom>
          <a:noFill/>
        </p:spPr>
        <p:txBody>
          <a:bodyPr wrap="none" rtlCol="0">
            <a:spAutoFit/>
          </a:bodyPr>
          <a:lstStyle/>
          <a:p>
            <a:r>
              <a:rPr lang="en-GB" dirty="0">
                <a:solidFill>
                  <a:schemeClr val="bg1"/>
                </a:solidFill>
              </a:rPr>
              <a:t>8) AOS applies </a:t>
            </a:r>
            <a:br>
              <a:rPr lang="en-GB" dirty="0">
                <a:solidFill>
                  <a:schemeClr val="bg1"/>
                </a:solidFill>
              </a:rPr>
            </a:br>
            <a:r>
              <a:rPr lang="en-GB" dirty="0">
                <a:solidFill>
                  <a:schemeClr val="bg1"/>
                </a:solidFill>
              </a:rPr>
              <a:t>    VLAN to port</a:t>
            </a:r>
          </a:p>
        </p:txBody>
      </p:sp>
      <p:sp>
        <p:nvSpPr>
          <p:cNvPr id="18" name="Freeform 17"/>
          <p:cNvSpPr/>
          <p:nvPr/>
        </p:nvSpPr>
        <p:spPr>
          <a:xfrm>
            <a:off x="3333122" y="2265634"/>
            <a:ext cx="4728308" cy="1961662"/>
          </a:xfrm>
          <a:custGeom>
            <a:avLst/>
            <a:gdLst>
              <a:gd name="connsiteX0" fmla="*/ 4728308 w 4728308"/>
              <a:gd name="connsiteY0" fmla="*/ 1961662 h 1961662"/>
              <a:gd name="connsiteX1" fmla="*/ 2993293 w 4728308"/>
              <a:gd name="connsiteY1" fmla="*/ 1484923 h 1961662"/>
              <a:gd name="connsiteX2" fmla="*/ 1891323 w 4728308"/>
              <a:gd name="connsiteY2" fmla="*/ 633047 h 1961662"/>
              <a:gd name="connsiteX3" fmla="*/ 0 w 4728308"/>
              <a:gd name="connsiteY3" fmla="*/ 0 h 1961662"/>
            </a:gdLst>
            <a:ahLst/>
            <a:cxnLst>
              <a:cxn ang="0">
                <a:pos x="connsiteX0" y="connsiteY0"/>
              </a:cxn>
              <a:cxn ang="0">
                <a:pos x="connsiteX1" y="connsiteY1"/>
              </a:cxn>
              <a:cxn ang="0">
                <a:pos x="connsiteX2" y="connsiteY2"/>
              </a:cxn>
              <a:cxn ang="0">
                <a:pos x="connsiteX3" y="connsiteY3"/>
              </a:cxn>
            </a:cxnLst>
            <a:rect l="l" t="t" r="r" b="b"/>
            <a:pathLst>
              <a:path w="4728308" h="1961662">
                <a:moveTo>
                  <a:pt x="4728308" y="1961662"/>
                </a:moveTo>
                <a:cubicBezTo>
                  <a:pt x="4097216" y="1834010"/>
                  <a:pt x="3466124" y="1706359"/>
                  <a:pt x="2993293" y="1484923"/>
                </a:cubicBezTo>
                <a:cubicBezTo>
                  <a:pt x="2520462" y="1263487"/>
                  <a:pt x="2390205" y="880534"/>
                  <a:pt x="1891323" y="633047"/>
                </a:cubicBezTo>
                <a:cubicBezTo>
                  <a:pt x="1392441" y="385560"/>
                  <a:pt x="696220" y="192780"/>
                  <a:pt x="0" y="0"/>
                </a:cubicBezTo>
              </a:path>
            </a:pathLst>
          </a:custGeom>
          <a:noFill/>
          <a:ln>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342285" y="2583640"/>
            <a:ext cx="4750676" cy="1944413"/>
          </a:xfrm>
          <a:custGeom>
            <a:avLst/>
            <a:gdLst>
              <a:gd name="connsiteX0" fmla="*/ 0 w 4750676"/>
              <a:gd name="connsiteY0" fmla="*/ 0 h 1944413"/>
              <a:gd name="connsiteX1" fmla="*/ 1387366 w 4750676"/>
              <a:gd name="connsiteY1" fmla="*/ 241738 h 1944413"/>
              <a:gd name="connsiteX2" fmla="*/ 3079531 w 4750676"/>
              <a:gd name="connsiteY2" fmla="*/ 1429407 h 1944413"/>
              <a:gd name="connsiteX3" fmla="*/ 4750676 w 4750676"/>
              <a:gd name="connsiteY3" fmla="*/ 1944413 h 1944413"/>
            </a:gdLst>
            <a:ahLst/>
            <a:cxnLst>
              <a:cxn ang="0">
                <a:pos x="connsiteX0" y="connsiteY0"/>
              </a:cxn>
              <a:cxn ang="0">
                <a:pos x="connsiteX1" y="connsiteY1"/>
              </a:cxn>
              <a:cxn ang="0">
                <a:pos x="connsiteX2" y="connsiteY2"/>
              </a:cxn>
              <a:cxn ang="0">
                <a:pos x="connsiteX3" y="connsiteY3"/>
              </a:cxn>
            </a:cxnLst>
            <a:rect l="l" t="t" r="r" b="b"/>
            <a:pathLst>
              <a:path w="4750676" h="1944413">
                <a:moveTo>
                  <a:pt x="0" y="0"/>
                </a:moveTo>
                <a:cubicBezTo>
                  <a:pt x="437055" y="1752"/>
                  <a:pt x="874111" y="3504"/>
                  <a:pt x="1387366" y="241738"/>
                </a:cubicBezTo>
                <a:cubicBezTo>
                  <a:pt x="1900621" y="479972"/>
                  <a:pt x="2518979" y="1145628"/>
                  <a:pt x="3079531" y="1429407"/>
                </a:cubicBezTo>
                <a:cubicBezTo>
                  <a:pt x="3640083" y="1713186"/>
                  <a:pt x="4489669" y="1860330"/>
                  <a:pt x="4750676" y="1944413"/>
                </a:cubicBezTo>
              </a:path>
            </a:pathLst>
          </a:custGeom>
          <a:noFill/>
          <a:ln>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8917885" y="4799414"/>
            <a:ext cx="6162" cy="778730"/>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72173" y="3337221"/>
            <a:ext cx="2586990" cy="646331"/>
          </a:xfrm>
          <a:prstGeom prst="rect">
            <a:avLst/>
          </a:prstGeom>
          <a:noFill/>
        </p:spPr>
        <p:txBody>
          <a:bodyPr wrap="none" rtlCol="0">
            <a:spAutoFit/>
          </a:bodyPr>
          <a:lstStyle/>
          <a:p>
            <a:r>
              <a:rPr lang="en-GB" dirty="0">
                <a:solidFill>
                  <a:schemeClr val="bg1"/>
                </a:solidFill>
              </a:rPr>
              <a:t>4) Converts </a:t>
            </a:r>
            <a:r>
              <a:rPr lang="en-GB" dirty="0" err="1">
                <a:solidFill>
                  <a:schemeClr val="bg1"/>
                </a:solidFill>
              </a:rPr>
              <a:t>EAPoL</a:t>
            </a:r>
            <a:r>
              <a:rPr lang="en-GB" dirty="0">
                <a:solidFill>
                  <a:schemeClr val="bg1"/>
                </a:solidFill>
              </a:rPr>
              <a:t> into</a:t>
            </a:r>
            <a:br>
              <a:rPr lang="en-GB" dirty="0">
                <a:solidFill>
                  <a:schemeClr val="bg1"/>
                </a:solidFill>
              </a:rPr>
            </a:br>
            <a:r>
              <a:rPr lang="en-GB" dirty="0">
                <a:solidFill>
                  <a:schemeClr val="bg1"/>
                </a:solidFill>
              </a:rPr>
              <a:t>RADIUS </a:t>
            </a:r>
            <a:r>
              <a:rPr lang="en-GB" dirty="0" err="1">
                <a:solidFill>
                  <a:schemeClr val="bg1"/>
                </a:solidFill>
              </a:rPr>
              <a:t>Req</a:t>
            </a:r>
            <a:r>
              <a:rPr lang="en-GB" dirty="0">
                <a:solidFill>
                  <a:schemeClr val="bg1"/>
                </a:solidFill>
              </a:rPr>
              <a:t> TLS</a:t>
            </a:r>
            <a:endParaRPr lang="en-US" dirty="0">
              <a:solidFill>
                <a:schemeClr val="bg1"/>
              </a:solidFill>
            </a:endParaRPr>
          </a:p>
        </p:txBody>
      </p:sp>
      <p:sp>
        <p:nvSpPr>
          <p:cNvPr id="22" name="TextBox 21"/>
          <p:cNvSpPr txBox="1"/>
          <p:nvPr/>
        </p:nvSpPr>
        <p:spPr>
          <a:xfrm>
            <a:off x="2285787" y="1096836"/>
            <a:ext cx="2787943" cy="646331"/>
          </a:xfrm>
          <a:prstGeom prst="rect">
            <a:avLst/>
          </a:prstGeom>
          <a:noFill/>
        </p:spPr>
        <p:txBody>
          <a:bodyPr wrap="none" rtlCol="0">
            <a:spAutoFit/>
          </a:bodyPr>
          <a:lstStyle/>
          <a:p>
            <a:r>
              <a:rPr lang="en-GB" dirty="0">
                <a:solidFill>
                  <a:schemeClr val="bg1"/>
                </a:solidFill>
              </a:rPr>
              <a:t>6) ClearPass determines </a:t>
            </a:r>
            <a:br>
              <a:rPr lang="en-GB" dirty="0">
                <a:solidFill>
                  <a:schemeClr val="bg1"/>
                </a:solidFill>
              </a:rPr>
            </a:br>
            <a:r>
              <a:rPr lang="en-GB" dirty="0">
                <a:solidFill>
                  <a:schemeClr val="bg1"/>
                </a:solidFill>
              </a:rPr>
              <a:t>role to assign</a:t>
            </a:r>
          </a:p>
        </p:txBody>
      </p:sp>
      <p:sp>
        <p:nvSpPr>
          <p:cNvPr id="23" name="TextBox 22"/>
          <p:cNvSpPr txBox="1"/>
          <p:nvPr/>
        </p:nvSpPr>
        <p:spPr>
          <a:xfrm>
            <a:off x="165277" y="3521887"/>
            <a:ext cx="3454792" cy="923330"/>
          </a:xfrm>
          <a:prstGeom prst="rect">
            <a:avLst/>
          </a:prstGeom>
          <a:noFill/>
        </p:spPr>
        <p:txBody>
          <a:bodyPr wrap="none" rtlCol="0">
            <a:spAutoFit/>
          </a:bodyPr>
          <a:lstStyle/>
          <a:p>
            <a:r>
              <a:rPr lang="en-GB" dirty="0">
                <a:solidFill>
                  <a:schemeClr val="bg1"/>
                </a:solidFill>
              </a:rPr>
              <a:t>5) ClearPass verifies Corp cert, </a:t>
            </a:r>
            <a:br>
              <a:rPr lang="en-GB" dirty="0">
                <a:solidFill>
                  <a:schemeClr val="bg1"/>
                </a:solidFill>
              </a:rPr>
            </a:br>
            <a:r>
              <a:rPr lang="en-GB" dirty="0">
                <a:solidFill>
                  <a:schemeClr val="bg1"/>
                </a:solidFill>
              </a:rPr>
              <a:t>not expired and not in CRL </a:t>
            </a:r>
          </a:p>
          <a:p>
            <a:r>
              <a:rPr lang="en-GB" dirty="0">
                <a:solidFill>
                  <a:schemeClr val="bg1"/>
                </a:solidFill>
              </a:rPr>
              <a:t>or OSCP is good</a:t>
            </a:r>
          </a:p>
        </p:txBody>
      </p:sp>
      <p:sp>
        <p:nvSpPr>
          <p:cNvPr id="24" name="Isosceles Triangle 23"/>
          <p:cNvSpPr/>
          <p:nvPr/>
        </p:nvSpPr>
        <p:spPr>
          <a:xfrm>
            <a:off x="4918219" y="1240160"/>
            <a:ext cx="953096" cy="82840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AD</a:t>
            </a:r>
            <a:endParaRPr lang="en-US" sz="1600" dirty="0">
              <a:latin typeface="Arial" panose="020B0604020202020204" pitchFamily="34" charset="0"/>
              <a:cs typeface="Arial" panose="020B0604020202020204" pitchFamily="34" charset="0"/>
            </a:endParaRPr>
          </a:p>
        </p:txBody>
      </p:sp>
      <p:cxnSp>
        <p:nvCxnSpPr>
          <p:cNvPr id="25" name="Straight Arrow Connector 24"/>
          <p:cNvCxnSpPr/>
          <p:nvPr/>
        </p:nvCxnSpPr>
        <p:spPr>
          <a:xfrm flipH="1">
            <a:off x="3413415" y="1742624"/>
            <a:ext cx="1570509" cy="325943"/>
          </a:xfrm>
          <a:prstGeom prst="straightConnector1">
            <a:avLst/>
          </a:prstGeom>
          <a:ln>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375182" y="1572524"/>
            <a:ext cx="1570509" cy="325943"/>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62700" y="1424042"/>
            <a:ext cx="1676931" cy="56890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020765">
            <a:off x="380559" y="1648820"/>
            <a:ext cx="1501373" cy="369332"/>
          </a:xfrm>
          <a:prstGeom prst="rect">
            <a:avLst/>
          </a:prstGeom>
          <a:noFill/>
        </p:spPr>
        <p:txBody>
          <a:bodyPr wrap="none" rtlCol="0">
            <a:spAutoFit/>
          </a:bodyPr>
          <a:lstStyle/>
          <a:p>
            <a:r>
              <a:rPr lang="en-GB" dirty="0">
                <a:solidFill>
                  <a:schemeClr val="bg1"/>
                </a:solidFill>
              </a:rPr>
              <a:t>OCSP check</a:t>
            </a:r>
          </a:p>
        </p:txBody>
      </p:sp>
      <p:cxnSp>
        <p:nvCxnSpPr>
          <p:cNvPr id="29" name="Straight Arrow Connector 28"/>
          <p:cNvCxnSpPr/>
          <p:nvPr/>
        </p:nvCxnSpPr>
        <p:spPr>
          <a:xfrm flipH="1" flipV="1">
            <a:off x="239716" y="1674023"/>
            <a:ext cx="1676931" cy="568907"/>
          </a:xfrm>
          <a:prstGeom prst="straightConnector1">
            <a:avLst/>
          </a:prstGeom>
          <a:ln>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067800" y="2405094"/>
            <a:ext cx="643824" cy="447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CRL</a:t>
            </a:r>
            <a:endParaRPr lang="en-US" sz="1600" b="1" dirty="0">
              <a:latin typeface="Arial" panose="020B0604020202020204" pitchFamily="34" charset="0"/>
              <a:cs typeface="Arial" panose="020B0604020202020204" pitchFamily="34" charset="0"/>
            </a:endParaRPr>
          </a:p>
        </p:txBody>
      </p:sp>
      <p:grpSp>
        <p:nvGrpSpPr>
          <p:cNvPr id="31" name="Group 30"/>
          <p:cNvGrpSpPr/>
          <p:nvPr/>
        </p:nvGrpSpPr>
        <p:grpSpPr>
          <a:xfrm>
            <a:off x="2975528" y="1686418"/>
            <a:ext cx="426154" cy="494852"/>
            <a:chOff x="887118" y="2071177"/>
            <a:chExt cx="426154" cy="494852"/>
          </a:xfrm>
        </p:grpSpPr>
        <p:sp>
          <p:nvSpPr>
            <p:cNvPr id="32" name="Oval 31"/>
            <p:cNvSpPr/>
            <p:nvPr/>
          </p:nvSpPr>
          <p:spPr>
            <a:xfrm>
              <a:off x="887118" y="2435874"/>
              <a:ext cx="421449" cy="13015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91823" y="2151099"/>
              <a:ext cx="421449" cy="33998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Db</a:t>
              </a:r>
              <a:endParaRPr lang="en-US" sz="1200" dirty="0"/>
            </a:p>
          </p:txBody>
        </p:sp>
        <p:sp>
          <p:nvSpPr>
            <p:cNvPr id="34" name="Oval 33"/>
            <p:cNvSpPr/>
            <p:nvPr/>
          </p:nvSpPr>
          <p:spPr>
            <a:xfrm>
              <a:off x="891822" y="2071177"/>
              <a:ext cx="421449" cy="13015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7A804EEE-77D6-4EB9-A006-F3514B308CA3}"/>
              </a:ext>
            </a:extLst>
          </p:cNvPr>
          <p:cNvSpPr txBox="1"/>
          <p:nvPr/>
        </p:nvSpPr>
        <p:spPr>
          <a:xfrm>
            <a:off x="1747935" y="8890"/>
            <a:ext cx="8881470" cy="707886"/>
          </a:xfrm>
          <a:prstGeom prst="rect">
            <a:avLst/>
          </a:prstGeom>
          <a:noFill/>
        </p:spPr>
        <p:txBody>
          <a:bodyPr wrap="none" rtlCol="0">
            <a:spAutoFit/>
          </a:bodyPr>
          <a:lstStyle/>
          <a:p>
            <a:r>
              <a:rPr lang="en-GB" sz="4000" b="1" dirty="0">
                <a:solidFill>
                  <a:schemeClr val="bg1"/>
                </a:solidFill>
              </a:rPr>
              <a:t>Wireless 802.1X TLS Authentication</a:t>
            </a:r>
          </a:p>
        </p:txBody>
      </p:sp>
    </p:spTree>
    <p:extLst>
      <p:ext uri="{BB962C8B-B14F-4D97-AF65-F5344CB8AC3E}">
        <p14:creationId xmlns:p14="http://schemas.microsoft.com/office/powerpoint/2010/main" val="326673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22" presetClass="entr" presetSubtype="2"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righ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par>
                          <p:cTn id="40" fill="hold">
                            <p:stCondLst>
                              <p:cond delay="0"/>
                            </p:stCondLst>
                            <p:childTnLst>
                              <p:par>
                                <p:cTn id="41" presetID="22" presetClass="entr" presetSubtype="2"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par>
                                <p:cTn id="44" presetID="22" presetClass="entr" presetSubtype="2"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par>
                          <p:cTn id="57" fill="hold">
                            <p:stCondLst>
                              <p:cond delay="0"/>
                            </p:stCondLst>
                            <p:childTnLst>
                              <p:par>
                                <p:cTn id="58" presetID="22" presetClass="entr" presetSubtype="8" fill="hold"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left)">
                                      <p:cBhvr>
                                        <p:cTn id="60" dur="500"/>
                                        <p:tgtEl>
                                          <p:spTgt spid="2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righ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2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7" grpId="0"/>
      <p:bldP spid="18" grpId="0" animBg="1"/>
      <p:bldP spid="19" grpId="0" animBg="1"/>
      <p:bldP spid="21" grpId="0"/>
      <p:bldP spid="22" grpId="0"/>
      <p:bldP spid="23" grpId="0"/>
      <p:bldP spid="28" grpId="0"/>
      <p:bldP spid="3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636989" y="908720"/>
            <a:ext cx="10355555" cy="4520046"/>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2800" dirty="0">
                <a:latin typeface="Arial" panose="020B0604020202020204" pitchFamily="34" charset="0"/>
                <a:cs typeface="Arial" panose="020B0604020202020204" pitchFamily="34" charset="0"/>
              </a:rPr>
              <a:t>ClearPass</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5" name="Rectangle 4"/>
          <p:cNvSpPr/>
          <p:nvPr/>
        </p:nvSpPr>
        <p:spPr>
          <a:xfrm>
            <a:off x="837895" y="1481556"/>
            <a:ext cx="9705103" cy="35848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Arial" panose="020B0604020202020204" pitchFamily="34" charset="0"/>
                <a:cs typeface="Arial" panose="020B0604020202020204" pitchFamily="34" charset="0"/>
              </a:rPr>
              <a:t>Service 1</a:t>
            </a:r>
          </a:p>
          <a:p>
            <a:r>
              <a:rPr lang="en-GB" sz="2800" dirty="0">
                <a:latin typeface="Arial" panose="020B0604020202020204" pitchFamily="34" charset="0"/>
                <a:cs typeface="Arial" panose="020B0604020202020204" pitchFamily="34" charset="0"/>
              </a:rPr>
              <a:t>Policy Manager Login Service</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6" name="Rectangle 5"/>
          <p:cNvSpPr/>
          <p:nvPr/>
        </p:nvSpPr>
        <p:spPr>
          <a:xfrm>
            <a:off x="962214" y="1658477"/>
            <a:ext cx="9705103" cy="35848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Arial" panose="020B0604020202020204" pitchFamily="34" charset="0"/>
                <a:cs typeface="Arial" panose="020B0604020202020204" pitchFamily="34" charset="0"/>
              </a:rPr>
              <a:t>Service 5</a:t>
            </a:r>
          </a:p>
          <a:p>
            <a:r>
              <a:rPr lang="en-GB" sz="2800" dirty="0">
                <a:latin typeface="Arial" panose="020B0604020202020204" pitchFamily="34" charset="0"/>
                <a:cs typeface="Arial" panose="020B0604020202020204" pitchFamily="34" charset="0"/>
              </a:rPr>
              <a:t>Aruba </a:t>
            </a:r>
            <a:r>
              <a:rPr lang="en-GB" sz="2800" dirty="0" err="1">
                <a:latin typeface="Arial" panose="020B0604020202020204" pitchFamily="34" charset="0"/>
                <a:cs typeface="Arial" panose="020B0604020202020204" pitchFamily="34" charset="0"/>
              </a:rPr>
              <a:t>Wifi</a:t>
            </a:r>
            <a:r>
              <a:rPr lang="en-GB" sz="2800" dirty="0">
                <a:latin typeface="Arial" panose="020B0604020202020204" pitchFamily="34" charset="0"/>
                <a:cs typeface="Arial" panose="020B0604020202020204" pitchFamily="34" charset="0"/>
              </a:rPr>
              <a:t> Infrastructure Access Service </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7" name="Rectangle 6"/>
          <p:cNvSpPr/>
          <p:nvPr/>
        </p:nvSpPr>
        <p:spPr>
          <a:xfrm>
            <a:off x="1127448" y="1788352"/>
            <a:ext cx="9705103" cy="3584864"/>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Arial" panose="020B0604020202020204" pitchFamily="34" charset="0"/>
                <a:cs typeface="Arial" panose="020B0604020202020204" pitchFamily="34" charset="0"/>
              </a:rPr>
              <a:t>Service 19</a:t>
            </a:r>
          </a:p>
          <a:p>
            <a:r>
              <a:rPr lang="en-GB" sz="2800" dirty="0">
                <a:latin typeface="Arial" panose="020B0604020202020204" pitchFamily="34" charset="0"/>
                <a:cs typeface="Arial" panose="020B0604020202020204" pitchFamily="34" charset="0"/>
              </a:rPr>
              <a:t>Wireless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802.1X Auth </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8" name="Rectangle 7"/>
          <p:cNvSpPr/>
          <p:nvPr/>
        </p:nvSpPr>
        <p:spPr>
          <a:xfrm>
            <a:off x="6001854" y="2350344"/>
            <a:ext cx="4604478" cy="2829952"/>
          </a:xfrm>
          <a:prstGeom prst="rect">
            <a:avLst/>
          </a:prstGeom>
          <a:solidFill>
            <a:schemeClr val="accent4">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50" dirty="0">
                <a:solidFill>
                  <a:schemeClr val="tx1"/>
                </a:solidFill>
              </a:rPr>
              <a:t>Authorization</a:t>
            </a:r>
          </a:p>
          <a:p>
            <a:endParaRPr lang="en-US" sz="1650" dirty="0">
              <a:solidFill>
                <a:schemeClr val="tx1"/>
              </a:solidFill>
            </a:endParaRPr>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endParaRPr lang="en-US" sz="1350" dirty="0"/>
          </a:p>
        </p:txBody>
      </p:sp>
      <p:sp>
        <p:nvSpPr>
          <p:cNvPr id="9" name="Rectangle 8"/>
          <p:cNvSpPr/>
          <p:nvPr/>
        </p:nvSpPr>
        <p:spPr>
          <a:xfrm>
            <a:off x="3804745" y="2343808"/>
            <a:ext cx="1587707" cy="1085192"/>
          </a:xfrm>
          <a:prstGeom prst="rect">
            <a:avLst/>
          </a:pr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Authenticate</a:t>
            </a:r>
          </a:p>
          <a:p>
            <a:pPr algn="ctr"/>
            <a:r>
              <a:rPr lang="en-US" sz="1400" dirty="0"/>
              <a:t>Cert expired?</a:t>
            </a:r>
          </a:p>
          <a:p>
            <a:pPr algn="ctr"/>
            <a:r>
              <a:rPr lang="en-US" sz="1400" dirty="0"/>
              <a:t>OCSP or CRL are good?</a:t>
            </a:r>
          </a:p>
        </p:txBody>
      </p:sp>
      <p:sp>
        <p:nvSpPr>
          <p:cNvPr id="10" name="Rectangle 9"/>
          <p:cNvSpPr/>
          <p:nvPr/>
        </p:nvSpPr>
        <p:spPr>
          <a:xfrm>
            <a:off x="6062836" y="2636093"/>
            <a:ext cx="1257300" cy="571500"/>
          </a:xfrm>
          <a:prstGeom prst="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t>Role</a:t>
            </a:r>
          </a:p>
        </p:txBody>
      </p:sp>
      <p:sp>
        <p:nvSpPr>
          <p:cNvPr id="11" name="Rectangle 10"/>
          <p:cNvSpPr/>
          <p:nvPr/>
        </p:nvSpPr>
        <p:spPr>
          <a:xfrm>
            <a:off x="8148881" y="2636093"/>
            <a:ext cx="2343150" cy="571500"/>
          </a:xfrm>
          <a:prstGeom prst="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dirty="0"/>
              <a:t>Enforcement</a:t>
            </a:r>
          </a:p>
        </p:txBody>
      </p:sp>
      <p:sp>
        <p:nvSpPr>
          <p:cNvPr id="12" name="Rectangle 11"/>
          <p:cNvSpPr/>
          <p:nvPr/>
        </p:nvSpPr>
        <p:spPr>
          <a:xfrm>
            <a:off x="8148881" y="3264744"/>
            <a:ext cx="2343150" cy="1863425"/>
          </a:xfrm>
          <a:prstGeom prst="rect">
            <a:avLst/>
          </a:prstGeom>
          <a:solidFill>
            <a:schemeClr val="accent4">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tx1"/>
                </a:solidFill>
              </a:rPr>
              <a:t>Policy</a:t>
            </a:r>
          </a:p>
          <a:p>
            <a:endParaRPr lang="en-US" sz="1350" b="1" dirty="0">
              <a:solidFill>
                <a:schemeClr val="tx1"/>
              </a:solidFill>
            </a:endParaRPr>
          </a:p>
          <a:p>
            <a:endParaRPr lang="en-US" sz="1350" b="1" dirty="0">
              <a:solidFill>
                <a:schemeClr val="tx1"/>
              </a:solidFill>
            </a:endParaRPr>
          </a:p>
          <a:p>
            <a:endParaRPr lang="en-US" sz="1350" b="1" dirty="0">
              <a:solidFill>
                <a:schemeClr val="tx1"/>
              </a:solidFill>
            </a:endParaRPr>
          </a:p>
          <a:p>
            <a:endParaRPr lang="en-US" sz="1350" b="1" dirty="0">
              <a:solidFill>
                <a:schemeClr val="tx1"/>
              </a:solidFill>
            </a:endParaRPr>
          </a:p>
          <a:p>
            <a:endParaRPr lang="en-US" sz="1350" dirty="0"/>
          </a:p>
          <a:p>
            <a:endParaRPr lang="en-US" sz="1350" dirty="0"/>
          </a:p>
          <a:p>
            <a:endParaRPr lang="en-US" sz="1350" dirty="0"/>
          </a:p>
          <a:p>
            <a:endParaRPr lang="en-US" sz="1350" dirty="0"/>
          </a:p>
        </p:txBody>
      </p:sp>
      <p:cxnSp>
        <p:nvCxnSpPr>
          <p:cNvPr id="13" name="Straight Arrow Connector 12"/>
          <p:cNvCxnSpPr/>
          <p:nvPr/>
        </p:nvCxnSpPr>
        <p:spPr>
          <a:xfrm>
            <a:off x="7283479" y="2921843"/>
            <a:ext cx="828745"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6989" y="5953844"/>
            <a:ext cx="10355554" cy="5715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Network Access Server (Controller)</a:t>
            </a:r>
          </a:p>
        </p:txBody>
      </p:sp>
      <p:grpSp>
        <p:nvGrpSpPr>
          <p:cNvPr id="15" name="Group 14"/>
          <p:cNvGrpSpPr/>
          <p:nvPr/>
        </p:nvGrpSpPr>
        <p:grpSpPr>
          <a:xfrm>
            <a:off x="5382343" y="2384448"/>
            <a:ext cx="643454" cy="507831"/>
            <a:chOff x="5288809" y="2372369"/>
            <a:chExt cx="643454" cy="507831"/>
          </a:xfrm>
        </p:grpSpPr>
        <p:cxnSp>
          <p:nvCxnSpPr>
            <p:cNvPr id="16" name="Straight Arrow Connector 15"/>
            <p:cNvCxnSpPr/>
            <p:nvPr/>
          </p:nvCxnSpPr>
          <p:spPr>
            <a:xfrm>
              <a:off x="5323299" y="2636093"/>
              <a:ext cx="608964" cy="14332"/>
            </a:xfrm>
            <a:prstGeom prst="straightConnector1">
              <a:avLst/>
            </a:prstGeom>
            <a:ln w="5715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88809" y="2372369"/>
              <a:ext cx="607859" cy="507831"/>
            </a:xfrm>
            <a:prstGeom prst="rect">
              <a:avLst/>
            </a:prstGeom>
            <a:noFill/>
            <a:ln>
              <a:solidFill>
                <a:srgbClr val="00B050"/>
              </a:solidFill>
              <a:prstDash val="sysDot"/>
            </a:ln>
          </p:spPr>
          <p:txBody>
            <a:bodyPr wrap="none" rtlCol="0">
              <a:spAutoFit/>
            </a:bodyPr>
            <a:lstStyle/>
            <a:p>
              <a:r>
                <a:rPr lang="en-US" sz="1350" dirty="0">
                  <a:solidFill>
                    <a:schemeClr val="bg1"/>
                  </a:solidFill>
                </a:rPr>
                <a:t>Good</a:t>
              </a:r>
            </a:p>
            <a:p>
              <a:r>
                <a:rPr lang="en-US" sz="1350" dirty="0">
                  <a:solidFill>
                    <a:schemeClr val="bg1"/>
                  </a:solidFill>
                </a:rPr>
                <a:t>Cert</a:t>
              </a:r>
            </a:p>
          </p:txBody>
        </p:sp>
      </p:grpSp>
      <p:sp>
        <p:nvSpPr>
          <p:cNvPr id="23" name="Rectangle 22"/>
          <p:cNvSpPr/>
          <p:nvPr/>
        </p:nvSpPr>
        <p:spPr>
          <a:xfrm>
            <a:off x="6062836" y="3264744"/>
            <a:ext cx="1257300" cy="1863425"/>
          </a:xfrm>
          <a:prstGeom prst="rect">
            <a:avLst/>
          </a:prstGeom>
          <a:solidFill>
            <a:schemeClr val="accent4">
              <a:lumMod val="60000"/>
              <a:lumOff val="40000"/>
            </a:schemeClr>
          </a:solid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Role Mapping</a:t>
            </a:r>
          </a:p>
          <a:p>
            <a:pPr algn="ctr"/>
            <a:endParaRPr lang="en-US" sz="1200" b="1" dirty="0">
              <a:solidFill>
                <a:schemeClr val="tx1"/>
              </a:solidFill>
            </a:endParaRPr>
          </a:p>
          <a:p>
            <a:pPr algn="ctr"/>
            <a:endParaRPr lang="en-US" sz="1200" b="1" dirty="0">
              <a:solidFill>
                <a:schemeClr val="tx1"/>
              </a:solidFill>
            </a:endParaRPr>
          </a:p>
          <a:p>
            <a:pPr algn="ctr"/>
            <a:endParaRPr lang="en-US" sz="1200" b="1" dirty="0">
              <a:solidFill>
                <a:schemeClr val="tx1"/>
              </a:solidFill>
            </a:endParaRPr>
          </a:p>
          <a:p>
            <a:pPr algn="ctr"/>
            <a:endParaRPr lang="en-US" sz="1200" dirty="0"/>
          </a:p>
          <a:p>
            <a:pPr algn="ctr"/>
            <a:endParaRPr lang="en-US" sz="1200" dirty="0"/>
          </a:p>
          <a:p>
            <a:pPr algn="ctr"/>
            <a:endParaRPr lang="en-US" sz="1200" dirty="0"/>
          </a:p>
          <a:p>
            <a:pPr algn="ctr"/>
            <a:endParaRPr lang="en-US" sz="1200" dirty="0"/>
          </a:p>
          <a:p>
            <a:pPr algn="ctr"/>
            <a:endParaRPr lang="en-US" sz="1200" dirty="0"/>
          </a:p>
        </p:txBody>
      </p:sp>
      <p:sp>
        <p:nvSpPr>
          <p:cNvPr id="24" name="Rectangle 23"/>
          <p:cNvSpPr/>
          <p:nvPr/>
        </p:nvSpPr>
        <p:spPr>
          <a:xfrm>
            <a:off x="6154561" y="3590315"/>
            <a:ext cx="1028700" cy="351651"/>
          </a:xfrm>
          <a:prstGeom prst="rect">
            <a:avLst/>
          </a:prstGeom>
          <a:solidFill>
            <a:schemeClr val="bg1">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Blocked</a:t>
            </a:r>
          </a:p>
        </p:txBody>
      </p:sp>
      <p:sp>
        <p:nvSpPr>
          <p:cNvPr id="25" name="Rectangle 24"/>
          <p:cNvSpPr/>
          <p:nvPr/>
        </p:nvSpPr>
        <p:spPr>
          <a:xfrm>
            <a:off x="6154561" y="3977239"/>
            <a:ext cx="1028700" cy="351651"/>
          </a:xfrm>
          <a:prstGeom prst="rect">
            <a:avLst/>
          </a:prstGeom>
          <a:solidFill>
            <a:schemeClr val="bg1">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Spoof</a:t>
            </a:r>
          </a:p>
        </p:txBody>
      </p:sp>
      <p:sp>
        <p:nvSpPr>
          <p:cNvPr id="26" name="Rectangle 25"/>
          <p:cNvSpPr/>
          <p:nvPr/>
        </p:nvSpPr>
        <p:spPr>
          <a:xfrm>
            <a:off x="6154561" y="4364162"/>
            <a:ext cx="1028700" cy="351651"/>
          </a:xfrm>
          <a:prstGeom prst="rect">
            <a:avLst/>
          </a:prstGeom>
          <a:solidFill>
            <a:schemeClr val="accent4">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Machine</a:t>
            </a:r>
            <a:endParaRPr lang="en-US" sz="1050" dirty="0"/>
          </a:p>
        </p:txBody>
      </p:sp>
      <p:sp>
        <p:nvSpPr>
          <p:cNvPr id="28" name="Rectangle 27"/>
          <p:cNvSpPr/>
          <p:nvPr/>
        </p:nvSpPr>
        <p:spPr>
          <a:xfrm>
            <a:off x="8272214" y="3538613"/>
            <a:ext cx="2000250" cy="1330547"/>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Condition#1</a:t>
            </a:r>
          </a:p>
          <a:p>
            <a:r>
              <a:rPr lang="en-GB" sz="1350" dirty="0"/>
              <a:t>Blocked</a:t>
            </a:r>
            <a:endParaRPr lang="en-GB" sz="1200" dirty="0"/>
          </a:p>
          <a:p>
            <a:endParaRPr lang="en-GB" sz="1200" dirty="0"/>
          </a:p>
          <a:p>
            <a:endParaRPr lang="en-GB" sz="1200" dirty="0"/>
          </a:p>
          <a:p>
            <a:endParaRPr lang="en-GB" sz="1200" dirty="0"/>
          </a:p>
          <a:p>
            <a:endParaRPr lang="en-US" sz="1200" dirty="0"/>
          </a:p>
        </p:txBody>
      </p:sp>
      <p:sp>
        <p:nvSpPr>
          <p:cNvPr id="29" name="Rectangle 28"/>
          <p:cNvSpPr/>
          <p:nvPr/>
        </p:nvSpPr>
        <p:spPr>
          <a:xfrm>
            <a:off x="8328248" y="3573016"/>
            <a:ext cx="2000250" cy="1330547"/>
          </a:xfrm>
          <a:prstGeom prst="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Condition#2</a:t>
            </a:r>
          </a:p>
          <a:p>
            <a:r>
              <a:rPr lang="en-GB" sz="1350" dirty="0"/>
              <a:t>Spoof</a:t>
            </a:r>
            <a:endParaRPr lang="en-GB" sz="1200" dirty="0"/>
          </a:p>
          <a:p>
            <a:endParaRPr lang="en-GB" sz="1200" dirty="0"/>
          </a:p>
          <a:p>
            <a:endParaRPr lang="en-GB" sz="1200" dirty="0"/>
          </a:p>
          <a:p>
            <a:endParaRPr lang="en-GB" sz="1200" dirty="0"/>
          </a:p>
          <a:p>
            <a:endParaRPr lang="en-US" sz="1200" dirty="0"/>
          </a:p>
        </p:txBody>
      </p:sp>
      <p:sp>
        <p:nvSpPr>
          <p:cNvPr id="30" name="Rectangle 29"/>
          <p:cNvSpPr/>
          <p:nvPr/>
        </p:nvSpPr>
        <p:spPr>
          <a:xfrm>
            <a:off x="8377481" y="3607645"/>
            <a:ext cx="2000250" cy="1330547"/>
          </a:xfrm>
          <a:prstGeom prst="rect">
            <a:avLst/>
          </a:prstGeom>
          <a:solidFill>
            <a:schemeClr val="accent4">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Condition#3</a:t>
            </a:r>
          </a:p>
          <a:p>
            <a:r>
              <a:rPr lang="en-GB" sz="1350" dirty="0"/>
              <a:t>Machine Auth Only</a:t>
            </a:r>
            <a:endParaRPr lang="en-GB" sz="1200" dirty="0"/>
          </a:p>
          <a:p>
            <a:endParaRPr lang="en-GB" sz="1200" dirty="0"/>
          </a:p>
          <a:p>
            <a:endParaRPr lang="en-GB" sz="1200" dirty="0"/>
          </a:p>
          <a:p>
            <a:endParaRPr lang="en-GB" sz="1200" dirty="0"/>
          </a:p>
          <a:p>
            <a:endParaRPr lang="en-US" sz="1200" dirty="0"/>
          </a:p>
        </p:txBody>
      </p:sp>
      <p:sp>
        <p:nvSpPr>
          <p:cNvPr id="32" name="Rectangle 31"/>
          <p:cNvSpPr/>
          <p:nvPr/>
        </p:nvSpPr>
        <p:spPr>
          <a:xfrm>
            <a:off x="8976320" y="4149081"/>
            <a:ext cx="1314450" cy="246164"/>
          </a:xfrm>
          <a:prstGeom prst="rect">
            <a:avLst/>
          </a:prstGeom>
          <a:solidFill>
            <a:schemeClr val="accent4">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ym typeface="Wingdings" pitchFamily="2" charset="2"/>
              </a:rPr>
              <a:t>Corp VLAN</a:t>
            </a:r>
            <a:endParaRPr lang="en-US" sz="1200" dirty="0"/>
          </a:p>
        </p:txBody>
      </p:sp>
      <p:grpSp>
        <p:nvGrpSpPr>
          <p:cNvPr id="36" name="Group 35"/>
          <p:cNvGrpSpPr/>
          <p:nvPr/>
        </p:nvGrpSpPr>
        <p:grpSpPr>
          <a:xfrm>
            <a:off x="7197825" y="4293281"/>
            <a:ext cx="914399" cy="300082"/>
            <a:chOff x="4191000" y="3896639"/>
            <a:chExt cx="847269" cy="400109"/>
          </a:xfrm>
        </p:grpSpPr>
        <p:sp>
          <p:nvSpPr>
            <p:cNvPr id="37" name="TextBox 36"/>
            <p:cNvSpPr txBox="1"/>
            <p:nvPr/>
          </p:nvSpPr>
          <p:spPr>
            <a:xfrm>
              <a:off x="4276036" y="3896639"/>
              <a:ext cx="432644" cy="400109"/>
            </a:xfrm>
            <a:prstGeom prst="rect">
              <a:avLst/>
            </a:prstGeom>
            <a:noFill/>
          </p:spPr>
          <p:txBody>
            <a:bodyPr wrap="none" rtlCol="0">
              <a:spAutoFit/>
            </a:bodyPr>
            <a:lstStyle/>
            <a:p>
              <a:r>
                <a:rPr lang="en-US" sz="1350" dirty="0"/>
                <a:t>Yes</a:t>
              </a:r>
            </a:p>
          </p:txBody>
        </p:sp>
        <p:cxnSp>
          <p:nvCxnSpPr>
            <p:cNvPr id="38" name="Straight Arrow Connector 37"/>
            <p:cNvCxnSpPr/>
            <p:nvPr/>
          </p:nvCxnSpPr>
          <p:spPr>
            <a:xfrm>
              <a:off x="4191000" y="4224636"/>
              <a:ext cx="847269" cy="0"/>
            </a:xfrm>
            <a:prstGeom prst="straightConnector1">
              <a:avLst/>
            </a:prstGeom>
            <a:ln w="571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043792" y="5480175"/>
            <a:ext cx="886781" cy="507831"/>
          </a:xfrm>
          <a:prstGeom prst="rect">
            <a:avLst/>
          </a:prstGeom>
          <a:noFill/>
        </p:spPr>
        <p:txBody>
          <a:bodyPr wrap="none" rtlCol="0">
            <a:spAutoFit/>
          </a:bodyPr>
          <a:lstStyle/>
          <a:p>
            <a:r>
              <a:rPr lang="en-US" sz="1350" dirty="0">
                <a:solidFill>
                  <a:schemeClr val="bg1"/>
                </a:solidFill>
              </a:rPr>
              <a:t>RADIUS </a:t>
            </a:r>
          </a:p>
          <a:p>
            <a:r>
              <a:rPr lang="en-US" sz="1350" dirty="0">
                <a:solidFill>
                  <a:schemeClr val="bg1"/>
                </a:solidFill>
              </a:rPr>
              <a:t>Request</a:t>
            </a:r>
          </a:p>
        </p:txBody>
      </p:sp>
      <p:sp>
        <p:nvSpPr>
          <p:cNvPr id="47" name="TextBox 46"/>
          <p:cNvSpPr txBox="1"/>
          <p:nvPr/>
        </p:nvSpPr>
        <p:spPr>
          <a:xfrm>
            <a:off x="2375635" y="1016703"/>
            <a:ext cx="2084225"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Match service</a:t>
            </a:r>
            <a:endParaRPr lang="en-US" sz="2400" dirty="0" err="1">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268" y="3675782"/>
            <a:ext cx="1020289" cy="1001924"/>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5806" y="4151622"/>
            <a:ext cx="475301" cy="466746"/>
          </a:xfrm>
          <a:prstGeom prst="rect">
            <a:avLst/>
          </a:prstGeom>
        </p:spPr>
      </p:pic>
      <p:cxnSp>
        <p:nvCxnSpPr>
          <p:cNvPr id="45" name="Straight Arrow Connector 44"/>
          <p:cNvCxnSpPr/>
          <p:nvPr/>
        </p:nvCxnSpPr>
        <p:spPr>
          <a:xfrm flipV="1">
            <a:off x="1847528" y="5373216"/>
            <a:ext cx="0" cy="5760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3797535" y="3425758"/>
            <a:ext cx="1661349" cy="2557301"/>
            <a:chOff x="-393747" y="2595676"/>
            <a:chExt cx="2215117" cy="3088061"/>
          </a:xfrm>
        </p:grpSpPr>
        <p:sp>
          <p:nvSpPr>
            <p:cNvPr id="51" name="TextBox 50"/>
            <p:cNvSpPr txBox="1"/>
            <p:nvPr/>
          </p:nvSpPr>
          <p:spPr>
            <a:xfrm>
              <a:off x="664651" y="3073244"/>
              <a:ext cx="1156719" cy="362363"/>
            </a:xfrm>
            <a:prstGeom prst="rect">
              <a:avLst/>
            </a:prstGeom>
            <a:noFill/>
          </p:spPr>
          <p:txBody>
            <a:bodyPr wrap="none" rtlCol="0">
              <a:spAutoFit/>
            </a:bodyPr>
            <a:lstStyle/>
            <a:p>
              <a:r>
                <a:rPr lang="en-US" sz="1350" dirty="0">
                  <a:solidFill>
                    <a:schemeClr val="bg1"/>
                  </a:solidFill>
                </a:rPr>
                <a:t>Bad Cert</a:t>
              </a:r>
            </a:p>
          </p:txBody>
        </p:sp>
        <p:grpSp>
          <p:nvGrpSpPr>
            <p:cNvPr id="52" name="Group 51"/>
            <p:cNvGrpSpPr/>
            <p:nvPr/>
          </p:nvGrpSpPr>
          <p:grpSpPr>
            <a:xfrm>
              <a:off x="-393747" y="2595676"/>
              <a:ext cx="1182368" cy="3088061"/>
              <a:chOff x="-393747" y="2595676"/>
              <a:chExt cx="1182368" cy="3088061"/>
            </a:xfrm>
          </p:grpSpPr>
          <p:cxnSp>
            <p:nvCxnSpPr>
              <p:cNvPr id="53" name="Straight Arrow Connector 52"/>
              <p:cNvCxnSpPr>
                <a:cxnSpLocks/>
              </p:cNvCxnSpPr>
              <p:nvPr/>
            </p:nvCxnSpPr>
            <p:spPr>
              <a:xfrm flipH="1">
                <a:off x="664651" y="2595676"/>
                <a:ext cx="16920" cy="308806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93747" y="5023744"/>
                <a:ext cx="1182368" cy="613230"/>
              </a:xfrm>
              <a:prstGeom prst="rect">
                <a:avLst/>
              </a:prstGeom>
              <a:noFill/>
            </p:spPr>
            <p:txBody>
              <a:bodyPr wrap="none" rtlCol="0">
                <a:spAutoFit/>
              </a:bodyPr>
              <a:lstStyle/>
              <a:p>
                <a:r>
                  <a:rPr lang="en-US" sz="1350" dirty="0">
                    <a:solidFill>
                      <a:schemeClr val="bg1"/>
                    </a:solidFill>
                  </a:rPr>
                  <a:t>RADIUS </a:t>
                </a:r>
              </a:p>
              <a:p>
                <a:r>
                  <a:rPr lang="en-US" sz="1350" dirty="0">
                    <a:solidFill>
                      <a:schemeClr val="bg1"/>
                    </a:solidFill>
                  </a:rPr>
                  <a:t>Reject</a:t>
                </a:r>
              </a:p>
            </p:txBody>
          </p:sp>
        </p:grpSp>
      </p:grpSp>
      <p:grpSp>
        <p:nvGrpSpPr>
          <p:cNvPr id="58" name="Group 57"/>
          <p:cNvGrpSpPr/>
          <p:nvPr/>
        </p:nvGrpSpPr>
        <p:grpSpPr>
          <a:xfrm>
            <a:off x="6883813" y="4869160"/>
            <a:ext cx="2745526" cy="1084684"/>
            <a:chOff x="-2988851" y="4373930"/>
            <a:chExt cx="3660678" cy="1309807"/>
          </a:xfrm>
        </p:grpSpPr>
        <p:cxnSp>
          <p:nvCxnSpPr>
            <p:cNvPr id="59" name="Straight Arrow Connector 58"/>
            <p:cNvCxnSpPr/>
            <p:nvPr/>
          </p:nvCxnSpPr>
          <p:spPr>
            <a:xfrm flipH="1">
              <a:off x="664651" y="4373930"/>
              <a:ext cx="7176" cy="130980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988851" y="5052987"/>
              <a:ext cx="3549813" cy="613230"/>
            </a:xfrm>
            <a:prstGeom prst="rect">
              <a:avLst/>
            </a:prstGeom>
            <a:noFill/>
          </p:spPr>
          <p:txBody>
            <a:bodyPr wrap="square" rtlCol="0">
              <a:spAutoFit/>
            </a:bodyPr>
            <a:lstStyle/>
            <a:p>
              <a:pPr algn="r"/>
              <a:r>
                <a:rPr lang="en-US" sz="1350" dirty="0">
                  <a:solidFill>
                    <a:schemeClr val="bg1"/>
                  </a:solidFill>
                </a:rPr>
                <a:t>RADIUS </a:t>
              </a:r>
            </a:p>
            <a:p>
              <a:pPr algn="r"/>
              <a:r>
                <a:rPr lang="en-US" sz="1350" dirty="0" err="1">
                  <a:solidFill>
                    <a:schemeClr val="bg1"/>
                  </a:solidFill>
                </a:rPr>
                <a:t>Accept+VLAN+dACL</a:t>
              </a:r>
              <a:r>
                <a:rPr lang="en-US" sz="1350" dirty="0">
                  <a:solidFill>
                    <a:schemeClr val="bg1"/>
                  </a:solidFill>
                </a:rPr>
                <a:t> /Reject </a:t>
              </a:r>
            </a:p>
          </p:txBody>
        </p:sp>
      </p:grpSp>
      <p:sp>
        <p:nvSpPr>
          <p:cNvPr id="42" name="Rectangle 41"/>
          <p:cNvSpPr/>
          <p:nvPr/>
        </p:nvSpPr>
        <p:spPr>
          <a:xfrm>
            <a:off x="8976320" y="4406972"/>
            <a:ext cx="1314450" cy="246164"/>
          </a:xfrm>
          <a:prstGeom prst="rect">
            <a:avLst/>
          </a:prstGeom>
          <a:solidFill>
            <a:schemeClr val="accent4">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ym typeface="Wingdings" pitchFamily="2" charset="2"/>
              </a:rPr>
              <a:t>Internal </a:t>
            </a:r>
            <a:r>
              <a:rPr lang="en-US" sz="1200" dirty="0" err="1">
                <a:sym typeface="Wingdings" pitchFamily="2" charset="2"/>
              </a:rPr>
              <a:t>dACL</a:t>
            </a:r>
            <a:endParaRPr lang="en-US" sz="1200" dirty="0"/>
          </a:p>
        </p:txBody>
      </p:sp>
      <p:sp>
        <p:nvSpPr>
          <p:cNvPr id="43" name="Rectangle 42"/>
          <p:cNvSpPr/>
          <p:nvPr/>
        </p:nvSpPr>
        <p:spPr>
          <a:xfrm>
            <a:off x="8976320" y="4653136"/>
            <a:ext cx="1314450" cy="246164"/>
          </a:xfrm>
          <a:prstGeom prst="rect">
            <a:avLst/>
          </a:prstGeom>
          <a:solidFill>
            <a:schemeClr val="accent4">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ym typeface="Wingdings" pitchFamily="2" charset="2"/>
              </a:rPr>
              <a:t>Accept</a:t>
            </a:r>
            <a:endParaRPr lang="en-US" sz="1200" dirty="0"/>
          </a:p>
        </p:txBody>
      </p:sp>
      <p:sp>
        <p:nvSpPr>
          <p:cNvPr id="55" name="Rectangle 54">
            <a:extLst>
              <a:ext uri="{FF2B5EF4-FFF2-40B4-BE49-F238E27FC236}">
                <a16:creationId xmlns:a16="http://schemas.microsoft.com/office/drawing/2014/main" id="{9428579D-F495-4C08-BB8C-EFC49706B51E}"/>
              </a:ext>
            </a:extLst>
          </p:cNvPr>
          <p:cNvSpPr/>
          <p:nvPr/>
        </p:nvSpPr>
        <p:spPr>
          <a:xfrm>
            <a:off x="6156969" y="4744938"/>
            <a:ext cx="1028700" cy="351651"/>
          </a:xfrm>
          <a:prstGeom prst="rect">
            <a:avLst/>
          </a:prstGeom>
          <a:solidFill>
            <a:schemeClr val="bg1">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User</a:t>
            </a:r>
          </a:p>
        </p:txBody>
      </p:sp>
      <p:sp>
        <p:nvSpPr>
          <p:cNvPr id="3" name="TextBox 2">
            <a:extLst>
              <a:ext uri="{FF2B5EF4-FFF2-40B4-BE49-F238E27FC236}">
                <a16:creationId xmlns:a16="http://schemas.microsoft.com/office/drawing/2014/main" id="{9CE4E55E-FC23-40BB-A418-0E0635B9105D}"/>
              </a:ext>
            </a:extLst>
          </p:cNvPr>
          <p:cNvSpPr txBox="1"/>
          <p:nvPr/>
        </p:nvSpPr>
        <p:spPr>
          <a:xfrm>
            <a:off x="796432" y="79042"/>
            <a:ext cx="10367133" cy="707886"/>
          </a:xfrm>
          <a:prstGeom prst="rect">
            <a:avLst/>
          </a:prstGeom>
          <a:noFill/>
        </p:spPr>
        <p:txBody>
          <a:bodyPr wrap="none" rtlCol="0">
            <a:spAutoFit/>
          </a:bodyPr>
          <a:lstStyle/>
          <a:p>
            <a:r>
              <a:rPr lang="en-GB" sz="4000" b="1" dirty="0">
                <a:solidFill>
                  <a:schemeClr val="bg1"/>
                </a:solidFill>
              </a:rPr>
              <a:t>ClearPass Processing of 802.1X TLS Auth</a:t>
            </a:r>
          </a:p>
        </p:txBody>
      </p:sp>
    </p:spTree>
    <p:extLst>
      <p:ext uri="{BB962C8B-B14F-4D97-AF65-F5344CB8AC3E}">
        <p14:creationId xmlns:p14="http://schemas.microsoft.com/office/powerpoint/2010/main" val="185926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par>
                          <p:cTn id="72" fill="hold">
                            <p:stCondLst>
                              <p:cond delay="1000"/>
                            </p:stCondLst>
                            <p:childTnLst>
                              <p:par>
                                <p:cTn id="73" presetID="1"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par>
                          <p:cTn id="75" fill="hold">
                            <p:stCondLst>
                              <p:cond delay="1000"/>
                            </p:stCondLst>
                            <p:childTnLst>
                              <p:par>
                                <p:cTn id="76" presetID="1"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nodeType="after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grpId="0" nodeType="after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0" nodeType="after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up)">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23" grpId="0" animBg="1"/>
      <p:bldP spid="24" grpId="0" animBg="1"/>
      <p:bldP spid="25" grpId="0" animBg="1"/>
      <p:bldP spid="26" grpId="0" animBg="1"/>
      <p:bldP spid="28" grpId="0" animBg="1"/>
      <p:bldP spid="29" grpId="0" animBg="1"/>
      <p:bldP spid="30" grpId="0" animBg="1"/>
      <p:bldP spid="32" grpId="0" animBg="1"/>
      <p:bldP spid="46" grpId="0"/>
      <p:bldP spid="47" grpId="0"/>
      <p:bldP spid="42" grpId="0" animBg="1"/>
      <p:bldP spid="43" grpId="0" animBg="1"/>
      <p:bldP spid="5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Access Tracker: Corporate PC Login</a:t>
            </a:r>
            <a:endParaRPr lang="en-US" dirty="0"/>
          </a:p>
        </p:txBody>
      </p:sp>
      <p:sp>
        <p:nvSpPr>
          <p:cNvPr id="3" name="Content Placeholder 2"/>
          <p:cNvSpPr>
            <a:spLocks noGrp="1"/>
          </p:cNvSpPr>
          <p:nvPr>
            <p:ph idx="1"/>
          </p:nvPr>
        </p:nvSpPr>
        <p:spPr>
          <a:xfrm>
            <a:off x="-20626" y="-9694"/>
            <a:ext cx="0" cy="0"/>
          </a:xfrm>
        </p:spPr>
        <p:txBody>
          <a:bodyPr/>
          <a:lstStyle/>
          <a:p>
            <a:r>
              <a:rPr lang="en-GB" dirty="0"/>
              <a:t>Tune  </a:t>
            </a:r>
            <a:endParaRPr lang="en-US" dirty="0"/>
          </a:p>
        </p:txBody>
      </p:sp>
      <p:pic>
        <p:nvPicPr>
          <p:cNvPr id="4" name="Picture 3"/>
          <p:cNvPicPr>
            <a:picLocks noChangeAspect="1"/>
          </p:cNvPicPr>
          <p:nvPr/>
        </p:nvPicPr>
        <p:blipFill>
          <a:blip r:embed="rId2"/>
          <a:stretch>
            <a:fillRect/>
          </a:stretch>
        </p:blipFill>
        <p:spPr>
          <a:xfrm>
            <a:off x="1330407" y="630965"/>
            <a:ext cx="9182572" cy="2235315"/>
          </a:xfrm>
          <a:prstGeom prst="rect">
            <a:avLst/>
          </a:prstGeom>
        </p:spPr>
      </p:pic>
      <p:grpSp>
        <p:nvGrpSpPr>
          <p:cNvPr id="16" name="Group 15"/>
          <p:cNvGrpSpPr/>
          <p:nvPr/>
        </p:nvGrpSpPr>
        <p:grpSpPr>
          <a:xfrm>
            <a:off x="627799" y="3098169"/>
            <a:ext cx="4349974" cy="2908156"/>
            <a:chOff x="345915" y="3111750"/>
            <a:chExt cx="4349974" cy="2908156"/>
          </a:xfrm>
        </p:grpSpPr>
        <p:pic>
          <p:nvPicPr>
            <p:cNvPr id="17" name="Picture 16"/>
            <p:cNvPicPr>
              <a:picLocks noChangeAspect="1"/>
            </p:cNvPicPr>
            <p:nvPr/>
          </p:nvPicPr>
          <p:blipFill>
            <a:blip r:embed="rId3"/>
            <a:stretch>
              <a:fillRect/>
            </a:stretch>
          </p:blipFill>
          <p:spPr>
            <a:xfrm>
              <a:off x="345915" y="3111750"/>
              <a:ext cx="4349974" cy="2197213"/>
            </a:xfrm>
            <a:prstGeom prst="rect">
              <a:avLst/>
            </a:prstGeom>
          </p:spPr>
        </p:pic>
        <p:pic>
          <p:nvPicPr>
            <p:cNvPr id="18" name="Picture 17"/>
            <p:cNvPicPr>
              <a:picLocks noChangeAspect="1"/>
            </p:cNvPicPr>
            <p:nvPr/>
          </p:nvPicPr>
          <p:blipFill>
            <a:blip r:embed="rId4"/>
            <a:stretch>
              <a:fillRect/>
            </a:stretch>
          </p:blipFill>
          <p:spPr>
            <a:xfrm>
              <a:off x="345915" y="5308669"/>
              <a:ext cx="4349974" cy="711237"/>
            </a:xfrm>
            <a:prstGeom prst="rect">
              <a:avLst/>
            </a:prstGeom>
          </p:spPr>
        </p:pic>
      </p:grpSp>
      <p:sp>
        <p:nvSpPr>
          <p:cNvPr id="13" name="Rounded Rectangular Callout 12"/>
          <p:cNvSpPr/>
          <p:nvPr/>
        </p:nvSpPr>
        <p:spPr bwMode="auto">
          <a:xfrm>
            <a:off x="2966576" y="2859599"/>
            <a:ext cx="1756805" cy="806407"/>
          </a:xfrm>
          <a:prstGeom prst="wedgeRoundRectCallout">
            <a:avLst>
              <a:gd name="adj1" fmla="val -46605"/>
              <a:gd name="adj2" fmla="val -1033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Machine login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grpSp>
        <p:nvGrpSpPr>
          <p:cNvPr id="23" name="Group 22"/>
          <p:cNvGrpSpPr/>
          <p:nvPr/>
        </p:nvGrpSpPr>
        <p:grpSpPr>
          <a:xfrm>
            <a:off x="7021723" y="3112986"/>
            <a:ext cx="4349974" cy="2908450"/>
            <a:chOff x="7021723" y="3310837"/>
            <a:chExt cx="4349974" cy="2908450"/>
          </a:xfrm>
        </p:grpSpPr>
        <p:pic>
          <p:nvPicPr>
            <p:cNvPr id="19" name="Picture 18"/>
            <p:cNvPicPr>
              <a:picLocks noChangeAspect="1"/>
            </p:cNvPicPr>
            <p:nvPr/>
          </p:nvPicPr>
          <p:blipFill>
            <a:blip r:embed="rId5"/>
            <a:stretch>
              <a:fillRect/>
            </a:stretch>
          </p:blipFill>
          <p:spPr>
            <a:xfrm>
              <a:off x="7021723" y="3310837"/>
              <a:ext cx="4349974" cy="2197213"/>
            </a:xfrm>
            <a:prstGeom prst="rect">
              <a:avLst/>
            </a:prstGeom>
          </p:spPr>
        </p:pic>
        <p:pic>
          <p:nvPicPr>
            <p:cNvPr id="22" name="Picture 21"/>
            <p:cNvPicPr>
              <a:picLocks noChangeAspect="1"/>
            </p:cNvPicPr>
            <p:nvPr/>
          </p:nvPicPr>
          <p:blipFill>
            <a:blip r:embed="rId6"/>
            <a:stretch>
              <a:fillRect/>
            </a:stretch>
          </p:blipFill>
          <p:spPr>
            <a:xfrm>
              <a:off x="7021723" y="5508050"/>
              <a:ext cx="4349974" cy="711237"/>
            </a:xfrm>
            <a:prstGeom prst="rect">
              <a:avLst/>
            </a:prstGeom>
          </p:spPr>
        </p:pic>
      </p:grpSp>
      <p:sp>
        <p:nvSpPr>
          <p:cNvPr id="15" name="Rounded Rectangular Callout 14"/>
          <p:cNvSpPr/>
          <p:nvPr/>
        </p:nvSpPr>
        <p:spPr bwMode="auto">
          <a:xfrm>
            <a:off x="9938424" y="2811471"/>
            <a:ext cx="1756805" cy="1260462"/>
          </a:xfrm>
          <a:prstGeom prst="wedgeRoundRectCallout">
            <a:avLst>
              <a:gd name="adj1" fmla="val -45822"/>
              <a:gd name="adj2" fmla="val -395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User login with previous cached machine login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25" name="Straight Arrow Connector 24"/>
          <p:cNvCxnSpPr/>
          <p:nvPr/>
        </p:nvCxnSpPr>
        <p:spPr bwMode="auto">
          <a:xfrm flipH="1">
            <a:off x="4902009" y="2806140"/>
            <a:ext cx="871052" cy="678934"/>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26" name="Straight Arrow Connector 25"/>
          <p:cNvCxnSpPr/>
          <p:nvPr/>
        </p:nvCxnSpPr>
        <p:spPr bwMode="auto">
          <a:xfrm>
            <a:off x="6359549" y="2418088"/>
            <a:ext cx="816619" cy="934712"/>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20" name="Rounded Rectangular Callout 19"/>
          <p:cNvSpPr/>
          <p:nvPr/>
        </p:nvSpPr>
        <p:spPr bwMode="auto">
          <a:xfrm>
            <a:off x="10129377" y="4373448"/>
            <a:ext cx="1681624" cy="686501"/>
          </a:xfrm>
          <a:prstGeom prst="wedgeRoundRectCallout">
            <a:avLst>
              <a:gd name="adj1" fmla="val -21977"/>
              <a:gd name="adj2" fmla="val 8880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Cached machine login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1" name="Rounded Rectangular Callout 20"/>
          <p:cNvSpPr/>
          <p:nvPr/>
        </p:nvSpPr>
        <p:spPr bwMode="auto">
          <a:xfrm>
            <a:off x="10279174" y="5450978"/>
            <a:ext cx="745671" cy="699294"/>
          </a:xfrm>
          <a:prstGeom prst="wedgeRoundRectCallout">
            <a:avLst>
              <a:gd name="adj1" fmla="val -135311"/>
              <a:gd name="adj2" fmla="val -4587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User login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4" name="Rounded Rectangular Callout 23"/>
          <p:cNvSpPr/>
          <p:nvPr/>
        </p:nvSpPr>
        <p:spPr bwMode="auto">
          <a:xfrm>
            <a:off x="2966577" y="5450978"/>
            <a:ext cx="1148223" cy="952500"/>
          </a:xfrm>
          <a:prstGeom prst="wedgeRoundRectCallout">
            <a:avLst>
              <a:gd name="adj1" fmla="val -91774"/>
              <a:gd name="adj2" fmla="val -3330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Assign machine only role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7" name="Rounded Rectangular Callout 26"/>
          <p:cNvSpPr/>
          <p:nvPr/>
        </p:nvSpPr>
        <p:spPr bwMode="auto">
          <a:xfrm>
            <a:off x="8768929" y="5776189"/>
            <a:ext cx="1360448" cy="952500"/>
          </a:xfrm>
          <a:prstGeom prst="wedgeRoundRectCallout">
            <a:avLst>
              <a:gd name="adj1" fmla="val -19451"/>
              <a:gd name="adj2" fmla="val -5464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Assign machine &amp; user role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8" name="Rounded Rectangular Callout 27"/>
          <p:cNvSpPr/>
          <p:nvPr/>
        </p:nvSpPr>
        <p:spPr bwMode="auto">
          <a:xfrm>
            <a:off x="7021723" y="5776189"/>
            <a:ext cx="1553827" cy="952500"/>
          </a:xfrm>
          <a:prstGeom prst="wedgeRoundRectCallout">
            <a:avLst>
              <a:gd name="adj1" fmla="val 30710"/>
              <a:gd name="adj2" fmla="val -585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Inject User &amp; IP details into firewall</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9" name="Rounded Rectangular Callout 28"/>
          <p:cNvSpPr/>
          <p:nvPr/>
        </p:nvSpPr>
        <p:spPr bwMode="auto">
          <a:xfrm>
            <a:off x="5001956" y="3971552"/>
            <a:ext cx="2019767" cy="1374884"/>
          </a:xfrm>
          <a:prstGeom prst="wedgeRoundRectCallout">
            <a:avLst>
              <a:gd name="adj1" fmla="val -69101"/>
              <a:gd name="adj2" fmla="val 470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Default to 24 hours </a:t>
            </a:r>
            <a:r>
              <a:rPr lang="en-GB" dirty="0" err="1">
                <a:latin typeface="Arial" charset="0"/>
                <a:ea typeface="ＭＳ Ｐゴシック" pitchFamily="34" charset="-128"/>
              </a:rPr>
              <a:t>config</a:t>
            </a:r>
            <a:r>
              <a:rPr lang="en-GB" dirty="0">
                <a:latin typeface="Arial" charset="0"/>
                <a:ea typeface="ＭＳ Ｐゴシック" pitchFamily="34" charset="-128"/>
              </a:rPr>
              <a:t> in </a:t>
            </a:r>
            <a:r>
              <a:rPr lang="en-GB" dirty="0" err="1">
                <a:latin typeface="Arial" charset="0"/>
                <a:ea typeface="ＭＳ Ｐゴシック" pitchFamily="34" charset="-128"/>
              </a:rPr>
              <a:t>ServiceParam</a:t>
            </a:r>
            <a:r>
              <a:rPr lang="en-GB" dirty="0" err="1">
                <a:latin typeface="Arial" charset="0"/>
                <a:ea typeface="ＭＳ Ｐゴシック" pitchFamily="34" charset="-128"/>
                <a:sym typeface="Wingdings" panose="05000000000000000000" pitchFamily="2" charset="2"/>
              </a:rPr>
              <a:t>PolicyServer</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135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Access Tracker: Input fields</a:t>
            </a:r>
            <a:endParaRPr lang="en-US" dirty="0"/>
          </a:p>
        </p:txBody>
      </p:sp>
      <p:sp>
        <p:nvSpPr>
          <p:cNvPr id="3" name="Content Placeholder 2"/>
          <p:cNvSpPr>
            <a:spLocks noGrp="1"/>
          </p:cNvSpPr>
          <p:nvPr>
            <p:ph idx="1"/>
          </p:nvPr>
        </p:nvSpPr>
        <p:spPr>
          <a:xfrm>
            <a:off x="-20626" y="-9694"/>
            <a:ext cx="0" cy="0"/>
          </a:xfrm>
        </p:spPr>
        <p:txBody>
          <a:bodyPr/>
          <a:lstStyle/>
          <a:p>
            <a:r>
              <a:rPr lang="en-GB" dirty="0"/>
              <a:t>Tune  </a:t>
            </a:r>
            <a:endParaRPr lang="en-US" dirty="0"/>
          </a:p>
        </p:txBody>
      </p:sp>
      <p:grpSp>
        <p:nvGrpSpPr>
          <p:cNvPr id="7" name="Group 6"/>
          <p:cNvGrpSpPr/>
          <p:nvPr/>
        </p:nvGrpSpPr>
        <p:grpSpPr>
          <a:xfrm>
            <a:off x="153409" y="1910600"/>
            <a:ext cx="4349974" cy="2908156"/>
            <a:chOff x="345915" y="3111750"/>
            <a:chExt cx="4349974" cy="2908156"/>
          </a:xfrm>
        </p:grpSpPr>
        <p:pic>
          <p:nvPicPr>
            <p:cNvPr id="5" name="Picture 4"/>
            <p:cNvPicPr>
              <a:picLocks noChangeAspect="1"/>
            </p:cNvPicPr>
            <p:nvPr/>
          </p:nvPicPr>
          <p:blipFill>
            <a:blip r:embed="rId2"/>
            <a:stretch>
              <a:fillRect/>
            </a:stretch>
          </p:blipFill>
          <p:spPr>
            <a:xfrm>
              <a:off x="345915" y="3111750"/>
              <a:ext cx="4349974" cy="2197213"/>
            </a:xfrm>
            <a:prstGeom prst="rect">
              <a:avLst/>
            </a:prstGeom>
          </p:spPr>
        </p:pic>
        <p:pic>
          <p:nvPicPr>
            <p:cNvPr id="6" name="Picture 5"/>
            <p:cNvPicPr>
              <a:picLocks noChangeAspect="1"/>
            </p:cNvPicPr>
            <p:nvPr/>
          </p:nvPicPr>
          <p:blipFill>
            <a:blip r:embed="rId3"/>
            <a:stretch>
              <a:fillRect/>
            </a:stretch>
          </p:blipFill>
          <p:spPr>
            <a:xfrm>
              <a:off x="345915" y="5308669"/>
              <a:ext cx="4349974" cy="711237"/>
            </a:xfrm>
            <a:prstGeom prst="rect">
              <a:avLst/>
            </a:prstGeom>
          </p:spPr>
        </p:pic>
      </p:grpSp>
      <p:grpSp>
        <p:nvGrpSpPr>
          <p:cNvPr id="24" name="Group 23"/>
          <p:cNvGrpSpPr/>
          <p:nvPr/>
        </p:nvGrpSpPr>
        <p:grpSpPr>
          <a:xfrm>
            <a:off x="3568359" y="738965"/>
            <a:ext cx="4419828" cy="5834973"/>
            <a:chOff x="3201850" y="732606"/>
            <a:chExt cx="4419828" cy="5834973"/>
          </a:xfrm>
        </p:grpSpPr>
        <p:pic>
          <p:nvPicPr>
            <p:cNvPr id="17" name="Picture 16"/>
            <p:cNvPicPr>
              <a:picLocks noChangeAspect="1"/>
            </p:cNvPicPr>
            <p:nvPr/>
          </p:nvPicPr>
          <p:blipFill>
            <a:blip r:embed="rId4"/>
            <a:stretch>
              <a:fillRect/>
            </a:stretch>
          </p:blipFill>
          <p:spPr>
            <a:xfrm>
              <a:off x="3201851" y="3062199"/>
              <a:ext cx="4419827" cy="2063856"/>
            </a:xfrm>
            <a:prstGeom prst="rect">
              <a:avLst/>
            </a:prstGeom>
          </p:spPr>
        </p:pic>
        <p:pic>
          <p:nvPicPr>
            <p:cNvPr id="18" name="Picture 17"/>
            <p:cNvPicPr>
              <a:picLocks noChangeAspect="1"/>
            </p:cNvPicPr>
            <p:nvPr/>
          </p:nvPicPr>
          <p:blipFill>
            <a:blip r:embed="rId5"/>
            <a:stretch>
              <a:fillRect/>
            </a:stretch>
          </p:blipFill>
          <p:spPr>
            <a:xfrm>
              <a:off x="3201850" y="732606"/>
              <a:ext cx="4419827" cy="2343270"/>
            </a:xfrm>
            <a:prstGeom prst="rect">
              <a:avLst/>
            </a:prstGeom>
          </p:spPr>
        </p:pic>
        <p:pic>
          <p:nvPicPr>
            <p:cNvPr id="19" name="Picture 18"/>
            <p:cNvPicPr>
              <a:picLocks noChangeAspect="1"/>
            </p:cNvPicPr>
            <p:nvPr/>
          </p:nvPicPr>
          <p:blipFill>
            <a:blip r:embed="rId6"/>
            <a:stretch>
              <a:fillRect/>
            </a:stretch>
          </p:blipFill>
          <p:spPr>
            <a:xfrm>
              <a:off x="3201850" y="5126055"/>
              <a:ext cx="4419827" cy="1441524"/>
            </a:xfrm>
            <a:prstGeom prst="rect">
              <a:avLst/>
            </a:prstGeom>
          </p:spPr>
        </p:pic>
      </p:grpSp>
      <p:sp>
        <p:nvSpPr>
          <p:cNvPr id="12" name="Rounded Rectangular Callout 11"/>
          <p:cNvSpPr/>
          <p:nvPr/>
        </p:nvSpPr>
        <p:spPr bwMode="auto">
          <a:xfrm>
            <a:off x="5829564" y="1886419"/>
            <a:ext cx="1767656" cy="952331"/>
          </a:xfrm>
          <a:prstGeom prst="wedgeRoundRectCallout">
            <a:avLst>
              <a:gd name="adj1" fmla="val -21115"/>
              <a:gd name="adj2" fmla="val 4632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If attribute not in Input field can’t be used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grpSp>
        <p:nvGrpSpPr>
          <p:cNvPr id="27" name="Group 26"/>
          <p:cNvGrpSpPr/>
          <p:nvPr/>
        </p:nvGrpSpPr>
        <p:grpSpPr>
          <a:xfrm>
            <a:off x="7676613" y="135726"/>
            <a:ext cx="4419827" cy="7137675"/>
            <a:chOff x="7566610" y="135726"/>
            <a:chExt cx="4419827" cy="7137675"/>
          </a:xfrm>
        </p:grpSpPr>
        <p:grpSp>
          <p:nvGrpSpPr>
            <p:cNvPr id="25" name="Group 24"/>
            <p:cNvGrpSpPr/>
            <p:nvPr/>
          </p:nvGrpSpPr>
          <p:grpSpPr>
            <a:xfrm>
              <a:off x="7566610" y="135726"/>
              <a:ext cx="4419827" cy="6147024"/>
              <a:chOff x="7566610" y="1215130"/>
              <a:chExt cx="4419827" cy="6147024"/>
            </a:xfrm>
          </p:grpSpPr>
          <p:pic>
            <p:nvPicPr>
              <p:cNvPr id="21" name="Picture 20"/>
              <p:cNvPicPr>
                <a:picLocks noChangeAspect="1"/>
              </p:cNvPicPr>
              <p:nvPr/>
            </p:nvPicPr>
            <p:blipFill>
              <a:blip r:embed="rId7"/>
              <a:stretch>
                <a:fillRect/>
              </a:stretch>
            </p:blipFill>
            <p:spPr>
              <a:xfrm>
                <a:off x="7566610" y="1215130"/>
                <a:ext cx="4419827" cy="2070206"/>
              </a:xfrm>
              <a:prstGeom prst="rect">
                <a:avLst/>
              </a:prstGeom>
            </p:spPr>
          </p:pic>
          <p:pic>
            <p:nvPicPr>
              <p:cNvPr id="22" name="Picture 21"/>
              <p:cNvPicPr>
                <a:picLocks noChangeAspect="1"/>
              </p:cNvPicPr>
              <p:nvPr/>
            </p:nvPicPr>
            <p:blipFill>
              <a:blip r:embed="rId8"/>
              <a:stretch>
                <a:fillRect/>
              </a:stretch>
            </p:blipFill>
            <p:spPr>
              <a:xfrm>
                <a:off x="7566610" y="3284403"/>
                <a:ext cx="4419827" cy="2127359"/>
              </a:xfrm>
              <a:prstGeom prst="rect">
                <a:avLst/>
              </a:prstGeom>
            </p:spPr>
          </p:pic>
          <p:pic>
            <p:nvPicPr>
              <p:cNvPr id="23" name="Picture 22"/>
              <p:cNvPicPr>
                <a:picLocks noChangeAspect="1"/>
              </p:cNvPicPr>
              <p:nvPr/>
            </p:nvPicPr>
            <p:blipFill>
              <a:blip r:embed="rId9"/>
              <a:stretch>
                <a:fillRect/>
              </a:stretch>
            </p:blipFill>
            <p:spPr>
              <a:xfrm>
                <a:off x="7566610" y="5380852"/>
                <a:ext cx="4419827" cy="1981302"/>
              </a:xfrm>
              <a:prstGeom prst="rect">
                <a:avLst/>
              </a:prstGeom>
            </p:spPr>
          </p:pic>
        </p:grpSp>
        <p:pic>
          <p:nvPicPr>
            <p:cNvPr id="26" name="Picture 25"/>
            <p:cNvPicPr>
              <a:picLocks noChangeAspect="1"/>
            </p:cNvPicPr>
            <p:nvPr/>
          </p:nvPicPr>
          <p:blipFill>
            <a:blip r:embed="rId10"/>
            <a:stretch>
              <a:fillRect/>
            </a:stretch>
          </p:blipFill>
          <p:spPr>
            <a:xfrm>
              <a:off x="7566610" y="6282750"/>
              <a:ext cx="4419827" cy="990651"/>
            </a:xfrm>
            <a:prstGeom prst="rect">
              <a:avLst/>
            </a:prstGeom>
          </p:spPr>
        </p:pic>
      </p:grpSp>
    </p:spTree>
    <p:extLst>
      <p:ext uri="{BB962C8B-B14F-4D97-AF65-F5344CB8AC3E}">
        <p14:creationId xmlns:p14="http://schemas.microsoft.com/office/powerpoint/2010/main" val="389214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Access Tracker: Output fields</a:t>
            </a:r>
            <a:endParaRPr lang="en-US" dirty="0"/>
          </a:p>
        </p:txBody>
      </p:sp>
      <p:sp>
        <p:nvSpPr>
          <p:cNvPr id="3" name="Content Placeholder 2"/>
          <p:cNvSpPr>
            <a:spLocks noGrp="1"/>
          </p:cNvSpPr>
          <p:nvPr>
            <p:ph idx="1"/>
          </p:nvPr>
        </p:nvSpPr>
        <p:spPr>
          <a:xfrm>
            <a:off x="-20626" y="-9694"/>
            <a:ext cx="0" cy="0"/>
          </a:xfrm>
        </p:spPr>
        <p:txBody>
          <a:bodyPr/>
          <a:lstStyle/>
          <a:p>
            <a:r>
              <a:rPr lang="en-GB" dirty="0"/>
              <a:t>Tune  </a:t>
            </a:r>
            <a:endParaRPr lang="en-US" dirty="0"/>
          </a:p>
        </p:txBody>
      </p:sp>
      <p:grpSp>
        <p:nvGrpSpPr>
          <p:cNvPr id="11" name="Group 10"/>
          <p:cNvGrpSpPr/>
          <p:nvPr/>
        </p:nvGrpSpPr>
        <p:grpSpPr>
          <a:xfrm>
            <a:off x="319661" y="1022970"/>
            <a:ext cx="4349974" cy="2902100"/>
            <a:chOff x="359666" y="1886419"/>
            <a:chExt cx="4349974" cy="2902100"/>
          </a:xfrm>
        </p:grpSpPr>
        <p:pic>
          <p:nvPicPr>
            <p:cNvPr id="4" name="Picture 3"/>
            <p:cNvPicPr>
              <a:picLocks noChangeAspect="1"/>
            </p:cNvPicPr>
            <p:nvPr/>
          </p:nvPicPr>
          <p:blipFill>
            <a:blip r:embed="rId2"/>
            <a:stretch>
              <a:fillRect/>
            </a:stretch>
          </p:blipFill>
          <p:spPr>
            <a:xfrm>
              <a:off x="359666" y="1886419"/>
              <a:ext cx="4349974" cy="2190863"/>
            </a:xfrm>
            <a:prstGeom prst="rect">
              <a:avLst/>
            </a:prstGeom>
          </p:spPr>
        </p:pic>
        <p:pic>
          <p:nvPicPr>
            <p:cNvPr id="10" name="Picture 9"/>
            <p:cNvPicPr>
              <a:picLocks noChangeAspect="1"/>
            </p:cNvPicPr>
            <p:nvPr/>
          </p:nvPicPr>
          <p:blipFill>
            <a:blip r:embed="rId3"/>
            <a:stretch>
              <a:fillRect/>
            </a:stretch>
          </p:blipFill>
          <p:spPr>
            <a:xfrm>
              <a:off x="359666" y="4077282"/>
              <a:ext cx="4349974" cy="711237"/>
            </a:xfrm>
            <a:prstGeom prst="rect">
              <a:avLst/>
            </a:prstGeom>
          </p:spPr>
        </p:pic>
      </p:grpSp>
      <p:pic>
        <p:nvPicPr>
          <p:cNvPr id="13" name="Picture 12"/>
          <p:cNvPicPr>
            <a:picLocks noChangeAspect="1"/>
          </p:cNvPicPr>
          <p:nvPr/>
        </p:nvPicPr>
        <p:blipFill>
          <a:blip r:embed="rId4"/>
          <a:stretch>
            <a:fillRect/>
          </a:stretch>
        </p:blipFill>
        <p:spPr>
          <a:xfrm>
            <a:off x="4908661" y="1613551"/>
            <a:ext cx="2851297" cy="1720938"/>
          </a:xfrm>
          <a:prstGeom prst="rect">
            <a:avLst/>
          </a:prstGeom>
        </p:spPr>
      </p:pic>
      <p:pic>
        <p:nvPicPr>
          <p:cNvPr id="14" name="Picture 13"/>
          <p:cNvPicPr>
            <a:picLocks noChangeAspect="1"/>
          </p:cNvPicPr>
          <p:nvPr/>
        </p:nvPicPr>
        <p:blipFill>
          <a:blip r:embed="rId5"/>
          <a:stretch>
            <a:fillRect/>
          </a:stretch>
        </p:blipFill>
        <p:spPr>
          <a:xfrm>
            <a:off x="7998984" y="1704294"/>
            <a:ext cx="3575234" cy="1765391"/>
          </a:xfrm>
          <a:prstGeom prst="rect">
            <a:avLst/>
          </a:prstGeom>
        </p:spPr>
      </p:pic>
      <p:pic>
        <p:nvPicPr>
          <p:cNvPr id="16" name="Picture 15"/>
          <p:cNvPicPr>
            <a:picLocks noChangeAspect="1"/>
          </p:cNvPicPr>
          <p:nvPr/>
        </p:nvPicPr>
        <p:blipFill>
          <a:blip r:embed="rId6"/>
          <a:stretch>
            <a:fillRect/>
          </a:stretch>
        </p:blipFill>
        <p:spPr>
          <a:xfrm>
            <a:off x="8749321" y="3724454"/>
            <a:ext cx="2921150" cy="2400423"/>
          </a:xfrm>
          <a:prstGeom prst="rect">
            <a:avLst/>
          </a:prstGeom>
        </p:spPr>
      </p:pic>
      <p:cxnSp>
        <p:nvCxnSpPr>
          <p:cNvPr id="29" name="Straight Arrow Connector 28"/>
          <p:cNvCxnSpPr/>
          <p:nvPr/>
        </p:nvCxnSpPr>
        <p:spPr bwMode="auto">
          <a:xfrm>
            <a:off x="6809645" y="2566050"/>
            <a:ext cx="1392454" cy="2283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298377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Access Tracker: Link to Endpoints</a:t>
            </a:r>
            <a:endParaRPr lang="en-US" dirty="0"/>
          </a:p>
        </p:txBody>
      </p:sp>
      <p:sp>
        <p:nvSpPr>
          <p:cNvPr id="3" name="Content Placeholder 2"/>
          <p:cNvSpPr>
            <a:spLocks noGrp="1"/>
          </p:cNvSpPr>
          <p:nvPr>
            <p:ph idx="1"/>
          </p:nvPr>
        </p:nvSpPr>
        <p:spPr>
          <a:xfrm>
            <a:off x="-20626" y="-9694"/>
            <a:ext cx="0" cy="0"/>
          </a:xfrm>
        </p:spPr>
        <p:txBody>
          <a:bodyPr/>
          <a:lstStyle/>
          <a:p>
            <a:r>
              <a:rPr lang="en-GB" dirty="0"/>
              <a:t>Tune  </a:t>
            </a:r>
            <a:endParaRPr lang="en-US" dirty="0"/>
          </a:p>
        </p:txBody>
      </p:sp>
      <p:grpSp>
        <p:nvGrpSpPr>
          <p:cNvPr id="11" name="Group 10"/>
          <p:cNvGrpSpPr/>
          <p:nvPr/>
        </p:nvGrpSpPr>
        <p:grpSpPr>
          <a:xfrm>
            <a:off x="977388" y="1472871"/>
            <a:ext cx="4349974" cy="2902100"/>
            <a:chOff x="359666" y="1886419"/>
            <a:chExt cx="4349974" cy="2902100"/>
          </a:xfrm>
        </p:grpSpPr>
        <p:pic>
          <p:nvPicPr>
            <p:cNvPr id="4" name="Picture 3"/>
            <p:cNvPicPr>
              <a:picLocks noChangeAspect="1"/>
            </p:cNvPicPr>
            <p:nvPr/>
          </p:nvPicPr>
          <p:blipFill>
            <a:blip r:embed="rId2"/>
            <a:stretch>
              <a:fillRect/>
            </a:stretch>
          </p:blipFill>
          <p:spPr>
            <a:xfrm>
              <a:off x="359666" y="1886419"/>
              <a:ext cx="4349974" cy="2190863"/>
            </a:xfrm>
            <a:prstGeom prst="rect">
              <a:avLst/>
            </a:prstGeom>
          </p:spPr>
        </p:pic>
        <p:pic>
          <p:nvPicPr>
            <p:cNvPr id="10" name="Picture 9"/>
            <p:cNvPicPr>
              <a:picLocks noChangeAspect="1"/>
            </p:cNvPicPr>
            <p:nvPr/>
          </p:nvPicPr>
          <p:blipFill>
            <a:blip r:embed="rId3"/>
            <a:stretch>
              <a:fillRect/>
            </a:stretch>
          </p:blipFill>
          <p:spPr>
            <a:xfrm>
              <a:off x="359666" y="4077282"/>
              <a:ext cx="4349974" cy="711237"/>
            </a:xfrm>
            <a:prstGeom prst="rect">
              <a:avLst/>
            </a:prstGeom>
          </p:spPr>
        </p:pic>
      </p:grpSp>
      <p:grpSp>
        <p:nvGrpSpPr>
          <p:cNvPr id="9" name="Group 8"/>
          <p:cNvGrpSpPr/>
          <p:nvPr/>
        </p:nvGrpSpPr>
        <p:grpSpPr>
          <a:xfrm>
            <a:off x="6310784" y="1563777"/>
            <a:ext cx="4680191" cy="3035456"/>
            <a:chOff x="6310784" y="1563777"/>
            <a:chExt cx="4680191" cy="3035456"/>
          </a:xfrm>
        </p:grpSpPr>
        <p:pic>
          <p:nvPicPr>
            <p:cNvPr id="31" name="Picture 30"/>
            <p:cNvPicPr>
              <a:picLocks noChangeAspect="1"/>
            </p:cNvPicPr>
            <p:nvPr/>
          </p:nvPicPr>
          <p:blipFill>
            <a:blip r:embed="rId4"/>
            <a:stretch>
              <a:fillRect/>
            </a:stretch>
          </p:blipFill>
          <p:spPr>
            <a:xfrm>
              <a:off x="6310784" y="1563777"/>
              <a:ext cx="4680191" cy="3035456"/>
            </a:xfrm>
            <a:prstGeom prst="rect">
              <a:avLst/>
            </a:prstGeom>
          </p:spPr>
        </p:pic>
        <p:sp>
          <p:nvSpPr>
            <p:cNvPr id="8" name="Rectangle 7"/>
            <p:cNvSpPr/>
            <p:nvPr/>
          </p:nvSpPr>
          <p:spPr bwMode="auto">
            <a:xfrm>
              <a:off x="6352674" y="3860800"/>
              <a:ext cx="2556042" cy="21389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grpSp>
      <p:cxnSp>
        <p:nvCxnSpPr>
          <p:cNvPr id="32" name="Straight Arrow Connector 31"/>
          <p:cNvCxnSpPr/>
          <p:nvPr/>
        </p:nvCxnSpPr>
        <p:spPr bwMode="auto">
          <a:xfrm>
            <a:off x="2769938" y="2171032"/>
            <a:ext cx="3727115" cy="171115"/>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7276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AOS</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15" name="Picture 14"/>
          <p:cNvPicPr>
            <a:picLocks noChangeAspect="1"/>
          </p:cNvPicPr>
          <p:nvPr/>
        </p:nvPicPr>
        <p:blipFill>
          <a:blip r:embed="rId2"/>
          <a:stretch>
            <a:fillRect/>
          </a:stretch>
        </p:blipFill>
        <p:spPr>
          <a:xfrm>
            <a:off x="742675" y="940353"/>
            <a:ext cx="10706650" cy="4496031"/>
          </a:xfrm>
          <a:prstGeom prst="rect">
            <a:avLst/>
          </a:prstGeom>
        </p:spPr>
      </p:pic>
      <p:cxnSp>
        <p:nvCxnSpPr>
          <p:cNvPr id="6" name="Straight Arrow Connector 5"/>
          <p:cNvCxnSpPr/>
          <p:nvPr/>
        </p:nvCxnSpPr>
        <p:spPr bwMode="auto">
          <a:xfrm flipH="1" flipV="1">
            <a:off x="3362960" y="2926080"/>
            <a:ext cx="386080" cy="36576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9" name="Straight Arrow Connector 8"/>
          <p:cNvCxnSpPr/>
          <p:nvPr/>
        </p:nvCxnSpPr>
        <p:spPr bwMode="auto">
          <a:xfrm flipH="1" flipV="1">
            <a:off x="6096000" y="2926080"/>
            <a:ext cx="386080" cy="36576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228406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Machine Only Authentication: Identify the User</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5" name="Picture 4"/>
          <p:cNvPicPr>
            <a:picLocks noChangeAspect="1"/>
          </p:cNvPicPr>
          <p:nvPr/>
        </p:nvPicPr>
        <p:blipFill>
          <a:blip r:embed="rId2"/>
          <a:stretch>
            <a:fillRect/>
          </a:stretch>
        </p:blipFill>
        <p:spPr>
          <a:xfrm>
            <a:off x="686206" y="890687"/>
            <a:ext cx="8909508" cy="3626036"/>
          </a:xfrm>
          <a:prstGeom prst="rect">
            <a:avLst/>
          </a:prstGeom>
        </p:spPr>
      </p:pic>
      <p:pic>
        <p:nvPicPr>
          <p:cNvPr id="6" name="Picture 5"/>
          <p:cNvPicPr>
            <a:picLocks noChangeAspect="1"/>
          </p:cNvPicPr>
          <p:nvPr/>
        </p:nvPicPr>
        <p:blipFill>
          <a:blip r:embed="rId3"/>
          <a:stretch>
            <a:fillRect/>
          </a:stretch>
        </p:blipFill>
        <p:spPr>
          <a:xfrm>
            <a:off x="6938538" y="2468213"/>
            <a:ext cx="4146763" cy="1797142"/>
          </a:xfrm>
          <a:prstGeom prst="rect">
            <a:avLst/>
          </a:prstGeom>
        </p:spPr>
      </p:pic>
      <p:cxnSp>
        <p:nvCxnSpPr>
          <p:cNvPr id="9" name="Straight Arrow Connector 8"/>
          <p:cNvCxnSpPr/>
          <p:nvPr/>
        </p:nvCxnSpPr>
        <p:spPr bwMode="auto">
          <a:xfrm flipH="1">
            <a:off x="5798820" y="3382613"/>
            <a:ext cx="54864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11" name="Straight Arrow Connector 10"/>
          <p:cNvCxnSpPr/>
          <p:nvPr/>
        </p:nvCxnSpPr>
        <p:spPr bwMode="auto">
          <a:xfrm flipH="1">
            <a:off x="9321394" y="3169253"/>
            <a:ext cx="54864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12" name="Straight Arrow Connector 11"/>
          <p:cNvCxnSpPr/>
          <p:nvPr/>
        </p:nvCxnSpPr>
        <p:spPr bwMode="auto">
          <a:xfrm flipH="1">
            <a:off x="9976714" y="3540696"/>
            <a:ext cx="548640"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0" name="Rounded Rectangular Callout 9"/>
          <p:cNvSpPr/>
          <p:nvPr/>
        </p:nvSpPr>
        <p:spPr bwMode="auto">
          <a:xfrm>
            <a:off x="2397141" y="3851106"/>
            <a:ext cx="3981450" cy="880914"/>
          </a:xfrm>
          <a:prstGeom prst="wedgeRoundRectCallout">
            <a:avLst>
              <a:gd name="adj1" fmla="val -20833"/>
              <a:gd name="adj2" fmla="val 4762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These will effectively track machine/user</a:t>
            </a:r>
            <a:r>
              <a:rPr kumimoji="0" lang="en-GB" sz="2400" b="0" i="0" u="none" strike="noStrike" cap="none" normalizeH="0" dirty="0">
                <a:ln>
                  <a:noFill/>
                </a:ln>
                <a:solidFill>
                  <a:schemeClr val="tx1"/>
                </a:solidFill>
                <a:effectLst/>
                <a:latin typeface="Arial" charset="0"/>
                <a:ea typeface="ＭＳ Ｐゴシック" pitchFamily="34" charset="-128"/>
              </a:rPr>
              <a:t> login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pic>
        <p:nvPicPr>
          <p:cNvPr id="13" name="Picture 12"/>
          <p:cNvPicPr>
            <a:picLocks noChangeAspect="1"/>
          </p:cNvPicPr>
          <p:nvPr/>
        </p:nvPicPr>
        <p:blipFill>
          <a:blip r:embed="rId4"/>
          <a:stretch>
            <a:fillRect/>
          </a:stretch>
        </p:blipFill>
        <p:spPr>
          <a:xfrm>
            <a:off x="1629830" y="4875637"/>
            <a:ext cx="8337979" cy="1860646"/>
          </a:xfrm>
          <a:prstGeom prst="rect">
            <a:avLst/>
          </a:prstGeom>
        </p:spPr>
      </p:pic>
      <p:sp>
        <p:nvSpPr>
          <p:cNvPr id="16" name="Rounded Rectangular Callout 15"/>
          <p:cNvSpPr/>
          <p:nvPr/>
        </p:nvSpPr>
        <p:spPr bwMode="auto">
          <a:xfrm>
            <a:off x="3495040" y="5113803"/>
            <a:ext cx="2987040" cy="1384314"/>
          </a:xfrm>
          <a:prstGeom prst="wedgeRoundRectCallout">
            <a:avLst>
              <a:gd name="adj1" fmla="val 54297"/>
              <a:gd name="adj2" fmla="val -26503"/>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charset="0"/>
                <a:ea typeface="ＭＳ Ｐゴシック" pitchFamily="34" charset="-128"/>
              </a:rPr>
              <a:t>How can</a:t>
            </a:r>
            <a:r>
              <a:rPr kumimoji="0" lang="en-GB" sz="2400" b="0" i="0" u="none" strike="noStrike" cap="none" normalizeH="0" dirty="0">
                <a:ln>
                  <a:noFill/>
                </a:ln>
                <a:solidFill>
                  <a:schemeClr val="bg1"/>
                </a:solidFill>
                <a:effectLst/>
                <a:latin typeface="Arial" charset="0"/>
                <a:ea typeface="ＭＳ Ｐゴシック" pitchFamily="34" charset="-128"/>
              </a:rPr>
              <a:t> the username inject into upper-layer???</a:t>
            </a:r>
            <a:endParaRPr kumimoji="0" lang="en-US" sz="2400" b="0" i="0" u="none" strike="noStrike" cap="none" normalizeH="0" baseline="0" dirty="0">
              <a:ln>
                <a:noFill/>
              </a:ln>
              <a:solidFill>
                <a:schemeClr val="bg1"/>
              </a:solidFill>
              <a:effectLst/>
              <a:latin typeface="Arial" charset="0"/>
              <a:ea typeface="ＭＳ Ｐゴシック" pitchFamily="34" charset="-128"/>
            </a:endParaRPr>
          </a:p>
        </p:txBody>
      </p:sp>
      <p:sp>
        <p:nvSpPr>
          <p:cNvPr id="18" name="Rounded Rectangular Callout 17"/>
          <p:cNvSpPr/>
          <p:nvPr/>
        </p:nvSpPr>
        <p:spPr bwMode="auto">
          <a:xfrm>
            <a:off x="10206990" y="4875637"/>
            <a:ext cx="1786890" cy="1384314"/>
          </a:xfrm>
          <a:prstGeom prst="wedgeRoundRectCallout">
            <a:avLst>
              <a:gd name="adj1" fmla="val -20833"/>
              <a:gd name="adj2" fmla="val 47624"/>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bg1"/>
                </a:solidFill>
                <a:effectLst/>
                <a:latin typeface="Arial" charset="0"/>
                <a:ea typeface="ＭＳ Ｐゴシック" pitchFamily="34" charset="-128"/>
              </a:rPr>
              <a:t>Could</a:t>
            </a:r>
            <a:r>
              <a:rPr kumimoji="0" lang="en-GB" sz="2400" b="0" i="0" u="none" strike="noStrike" cap="none" normalizeH="0" dirty="0">
                <a:ln>
                  <a:noFill/>
                </a:ln>
                <a:solidFill>
                  <a:schemeClr val="bg1"/>
                </a:solidFill>
                <a:effectLst/>
                <a:latin typeface="Arial" charset="0"/>
                <a:ea typeface="ＭＳ Ｐゴシック" pitchFamily="34" charset="-128"/>
              </a:rPr>
              <a:t> do via syslog???</a:t>
            </a:r>
            <a:endParaRPr kumimoji="0" lang="en-US" sz="2400" b="0" i="0" u="none" strike="noStrike" cap="none" normalizeH="0" baseline="0" dirty="0">
              <a:ln>
                <a:noFill/>
              </a:ln>
              <a:solidFill>
                <a:schemeClr val="bg1"/>
              </a:solidFill>
              <a:effectLst/>
              <a:latin typeface="Arial" charset="0"/>
              <a:ea typeface="ＭＳ Ｐゴシック" pitchFamily="34" charset="-128"/>
            </a:endParaRPr>
          </a:p>
        </p:txBody>
      </p:sp>
      <p:sp>
        <p:nvSpPr>
          <p:cNvPr id="14" name="Rounded Rectangular Callout 13"/>
          <p:cNvSpPr/>
          <p:nvPr/>
        </p:nvSpPr>
        <p:spPr bwMode="auto">
          <a:xfrm>
            <a:off x="7604989" y="841701"/>
            <a:ext cx="3981450" cy="1375144"/>
          </a:xfrm>
          <a:prstGeom prst="wedgeRoundRectCallout">
            <a:avLst>
              <a:gd name="adj1" fmla="val -20833"/>
              <a:gd name="adj2" fmla="val 4762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OnGuard Persistent Agent must be installed</a:t>
            </a:r>
          </a:p>
          <a:p>
            <a:pPr marL="0" marR="0" indent="0" algn="ctr" defTabSz="914400" rtl="0" eaLnBrk="0" fontAlgn="base" latinLnBrk="0" hangingPunct="0">
              <a:lnSpc>
                <a:spcPct val="100000"/>
              </a:lnSpc>
              <a:spcBef>
                <a:spcPct val="0"/>
              </a:spcBef>
              <a:spcAft>
                <a:spcPct val="0"/>
              </a:spcAft>
              <a:buClrTx/>
              <a:buSzTx/>
              <a:buFontTx/>
              <a:buNone/>
              <a:tabLst/>
            </a:pPr>
            <a:r>
              <a:rPr lang="en-GB" sz="2400" dirty="0">
                <a:latin typeface="Arial" charset="0"/>
                <a:ea typeface="ＭＳ Ｐゴシック" pitchFamily="34" charset="-128"/>
              </a:rPr>
              <a:t>Does not use any license</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89218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err="1"/>
              <a:t>Cleanup</a:t>
            </a:r>
            <a:r>
              <a:rPr lang="en-GB" dirty="0"/>
              <a:t> Intervals</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4" name="Picture 3"/>
          <p:cNvPicPr>
            <a:picLocks noChangeAspect="1"/>
          </p:cNvPicPr>
          <p:nvPr/>
        </p:nvPicPr>
        <p:blipFill>
          <a:blip r:embed="rId2"/>
          <a:stretch>
            <a:fillRect/>
          </a:stretch>
        </p:blipFill>
        <p:spPr>
          <a:xfrm>
            <a:off x="263229" y="919141"/>
            <a:ext cx="8909508" cy="2794144"/>
          </a:xfrm>
          <a:prstGeom prst="rect">
            <a:avLst/>
          </a:prstGeom>
        </p:spPr>
      </p:pic>
      <p:pic>
        <p:nvPicPr>
          <p:cNvPr id="5" name="Picture 4"/>
          <p:cNvPicPr>
            <a:picLocks noChangeAspect="1"/>
          </p:cNvPicPr>
          <p:nvPr/>
        </p:nvPicPr>
        <p:blipFill>
          <a:blip r:embed="rId3"/>
          <a:stretch>
            <a:fillRect/>
          </a:stretch>
        </p:blipFill>
        <p:spPr>
          <a:xfrm>
            <a:off x="3718403" y="3861636"/>
            <a:ext cx="6096313" cy="1860646"/>
          </a:xfrm>
          <a:prstGeom prst="rect">
            <a:avLst/>
          </a:prstGeom>
        </p:spPr>
      </p:pic>
      <p:sp>
        <p:nvSpPr>
          <p:cNvPr id="7" name="Rounded Rectangular Callout 6"/>
          <p:cNvSpPr/>
          <p:nvPr/>
        </p:nvSpPr>
        <p:spPr bwMode="auto">
          <a:xfrm>
            <a:off x="10038236" y="4511876"/>
            <a:ext cx="1767656" cy="952331"/>
          </a:xfrm>
          <a:prstGeom prst="wedgeRoundRectCallout">
            <a:avLst>
              <a:gd name="adj1" fmla="val -101008"/>
              <a:gd name="adj2" fmla="val -59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Purge unknown endpoints!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8" name="Rounded Rectangular Callout 7"/>
          <p:cNvSpPr/>
          <p:nvPr/>
        </p:nvSpPr>
        <p:spPr bwMode="auto">
          <a:xfrm>
            <a:off x="1320956" y="4676807"/>
            <a:ext cx="1767656" cy="1263565"/>
          </a:xfrm>
          <a:prstGeom prst="wedgeRoundRectCallout">
            <a:avLst>
              <a:gd name="adj1" fmla="val 88092"/>
              <a:gd name="adj2" fmla="val -1680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How long do I need to hold an expired guest?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0170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0BD8-EA2B-4146-929A-BC000105779C}"/>
              </a:ext>
            </a:extLst>
          </p:cNvPr>
          <p:cNvSpPr>
            <a:spLocks noGrp="1"/>
          </p:cNvSpPr>
          <p:nvPr>
            <p:ph type="title"/>
          </p:nvPr>
        </p:nvSpPr>
        <p:spPr>
          <a:xfrm>
            <a:off x="608013" y="1447800"/>
            <a:ext cx="6181669" cy="1700209"/>
          </a:xfrm>
        </p:spPr>
        <p:txBody>
          <a:bodyPr/>
          <a:lstStyle/>
          <a:p>
            <a:r>
              <a:rPr lang="en-GB" sz="6000" dirty="0">
                <a:solidFill>
                  <a:schemeClr val="tx1"/>
                </a:solidFill>
              </a:rPr>
              <a:t>Optimised CPG Operator Login</a:t>
            </a:r>
            <a:endParaRPr lang="en-GB" dirty="0">
              <a:solidFill>
                <a:schemeClr val="tx1"/>
              </a:solidFill>
            </a:endParaRPr>
          </a:p>
        </p:txBody>
      </p:sp>
      <p:sp>
        <p:nvSpPr>
          <p:cNvPr id="3" name="Text Placeholder 2">
            <a:extLst>
              <a:ext uri="{FF2B5EF4-FFF2-40B4-BE49-F238E27FC236}">
                <a16:creationId xmlns:a16="http://schemas.microsoft.com/office/drawing/2014/main" id="{38B93521-5D33-4555-94BE-5ACB5DC8E9FC}"/>
              </a:ext>
            </a:extLst>
          </p:cNvPr>
          <p:cNvSpPr>
            <a:spLocks noGrp="1"/>
          </p:cNvSpPr>
          <p:nvPr>
            <p:ph type="body" sz="quarter" idx="14"/>
          </p:nvPr>
        </p:nvSpPr>
        <p:spPr/>
        <p:txBody>
          <a:bodyPr/>
          <a:lstStyle/>
          <a:p>
            <a:r>
              <a:rPr lang="en-GB" dirty="0">
                <a:solidFill>
                  <a:schemeClr val="tx1"/>
                </a:solidFill>
              </a:rPr>
              <a:t>Customizable </a:t>
            </a:r>
            <a:br>
              <a:rPr lang="en-GB" dirty="0">
                <a:solidFill>
                  <a:schemeClr val="tx1"/>
                </a:solidFill>
              </a:rPr>
            </a:br>
            <a:r>
              <a:rPr lang="en-GB" dirty="0">
                <a:solidFill>
                  <a:schemeClr val="tx1"/>
                </a:solidFill>
              </a:rPr>
              <a:t>Operator pages</a:t>
            </a:r>
          </a:p>
        </p:txBody>
      </p:sp>
    </p:spTree>
    <p:extLst>
      <p:ext uri="{BB962C8B-B14F-4D97-AF65-F5344CB8AC3E}">
        <p14:creationId xmlns:p14="http://schemas.microsoft.com/office/powerpoint/2010/main" val="21493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580763" y="521419"/>
            <a:ext cx="10969625"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800" b="1"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tx1"/>
                </a:solidFill>
                <a:latin typeface="Arial" charset="0"/>
                <a:ea typeface="MS PGothic" panose="020B0600070205080204" pitchFamily="34" charset="-128"/>
                <a:cs typeface="ＭＳ Ｐゴシック" charset="0"/>
              </a:defRPr>
            </a:lvl5pPr>
            <a:lvl6pPr marL="456998"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6pPr>
            <a:lvl7pPr marL="913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7pPr>
            <a:lvl8pPr marL="1370995"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8pPr>
            <a:lvl9pPr marL="1827997" algn="l" rtl="0" fontAlgn="base">
              <a:lnSpc>
                <a:spcPct val="90000"/>
              </a:lnSpc>
              <a:spcBef>
                <a:spcPct val="0"/>
              </a:spcBef>
              <a:spcAft>
                <a:spcPct val="0"/>
              </a:spcAft>
              <a:defRPr sz="2800" b="1">
                <a:solidFill>
                  <a:schemeClr val="tx1"/>
                </a:solidFill>
                <a:latin typeface="Arial" charset="0"/>
                <a:ea typeface="ＭＳ Ｐゴシック" charset="0"/>
                <a:cs typeface="ＭＳ Ｐゴシック" charset="0"/>
              </a:defRPr>
            </a:lvl9pPr>
          </a:lstStyle>
          <a:p>
            <a:r>
              <a:rPr lang="en-GB" dirty="0">
                <a:solidFill>
                  <a:schemeClr val="bg1"/>
                </a:solidFill>
              </a:rPr>
              <a:t>Visibility &amp; Profiling</a:t>
            </a:r>
          </a:p>
          <a:p>
            <a:r>
              <a:rPr lang="en-GB" sz="2400" b="0" i="1" dirty="0">
                <a:solidFill>
                  <a:schemeClr val="bg1"/>
                </a:solidFill>
              </a:rPr>
              <a:t>Active Network Discovery Scan</a:t>
            </a:r>
          </a:p>
        </p:txBody>
      </p:sp>
      <p:cxnSp>
        <p:nvCxnSpPr>
          <p:cNvPr id="10" name="Straight Connector 9"/>
          <p:cNvCxnSpPr/>
          <p:nvPr/>
        </p:nvCxnSpPr>
        <p:spPr>
          <a:xfrm>
            <a:off x="5861820" y="4002073"/>
            <a:ext cx="3797984" cy="3275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9809929" y="4357993"/>
            <a:ext cx="7698" cy="139371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4629035" y="2407630"/>
            <a:ext cx="5870055" cy="3215248"/>
          </a:xfrm>
          <a:custGeom>
            <a:avLst/>
            <a:gdLst>
              <a:gd name="connsiteX0" fmla="*/ 0 w 5609229"/>
              <a:gd name="connsiteY0" fmla="*/ 0 h 3084394"/>
              <a:gd name="connsiteX1" fmla="*/ 2497540 w 5609229"/>
              <a:gd name="connsiteY1" fmla="*/ 1173707 h 3084394"/>
              <a:gd name="connsiteX2" fmla="*/ 5008728 w 5609229"/>
              <a:gd name="connsiteY2" fmla="*/ 1978925 h 3084394"/>
              <a:gd name="connsiteX3" fmla="*/ 5609229 w 5609229"/>
              <a:gd name="connsiteY3" fmla="*/ 3084394 h 3084394"/>
              <a:gd name="connsiteX0" fmla="*/ 0 w 5609229"/>
              <a:gd name="connsiteY0" fmla="*/ 0 h 3084394"/>
              <a:gd name="connsiteX1" fmla="*/ 3326215 w 5609229"/>
              <a:gd name="connsiteY1" fmla="*/ 887957 h 3084394"/>
              <a:gd name="connsiteX2" fmla="*/ 5008728 w 5609229"/>
              <a:gd name="connsiteY2" fmla="*/ 1978925 h 3084394"/>
              <a:gd name="connsiteX3" fmla="*/ 5609229 w 5609229"/>
              <a:gd name="connsiteY3" fmla="*/ 3084394 h 3084394"/>
              <a:gd name="connsiteX0" fmla="*/ 0 w 5982811"/>
              <a:gd name="connsiteY0" fmla="*/ 0 h 3084394"/>
              <a:gd name="connsiteX1" fmla="*/ 3326215 w 5982811"/>
              <a:gd name="connsiteY1" fmla="*/ 887957 h 3084394"/>
              <a:gd name="connsiteX2" fmla="*/ 5799303 w 5982811"/>
              <a:gd name="connsiteY2" fmla="*/ 1026425 h 3084394"/>
              <a:gd name="connsiteX3" fmla="*/ 5609229 w 5982811"/>
              <a:gd name="connsiteY3" fmla="*/ 3084394 h 3084394"/>
              <a:gd name="connsiteX0" fmla="*/ 0 w 6096366"/>
              <a:gd name="connsiteY0" fmla="*/ 0 h 3084394"/>
              <a:gd name="connsiteX1" fmla="*/ 3326215 w 6096366"/>
              <a:gd name="connsiteY1" fmla="*/ 887957 h 3084394"/>
              <a:gd name="connsiteX2" fmla="*/ 5932653 w 6096366"/>
              <a:gd name="connsiteY2" fmla="*/ 988325 h 3084394"/>
              <a:gd name="connsiteX3" fmla="*/ 5609229 w 6096366"/>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326215 w 6119533"/>
              <a:gd name="connsiteY1" fmla="*/ 887957 h 3084394"/>
              <a:gd name="connsiteX2" fmla="*/ 5932653 w 6119533"/>
              <a:gd name="connsiteY2" fmla="*/ 988325 h 3084394"/>
              <a:gd name="connsiteX3" fmla="*/ 5609229 w 6119533"/>
              <a:gd name="connsiteY3" fmla="*/ 3084394 h 3084394"/>
              <a:gd name="connsiteX0" fmla="*/ 0 w 6119533"/>
              <a:gd name="connsiteY0" fmla="*/ 0 h 3084394"/>
              <a:gd name="connsiteX1" fmla="*/ 3259540 w 6119533"/>
              <a:gd name="connsiteY1" fmla="*/ 859382 h 3084394"/>
              <a:gd name="connsiteX2" fmla="*/ 5932653 w 6119533"/>
              <a:gd name="connsiteY2" fmla="*/ 988325 h 3084394"/>
              <a:gd name="connsiteX3" fmla="*/ 5609229 w 6119533"/>
              <a:gd name="connsiteY3" fmla="*/ 3084394 h 30843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119533"/>
              <a:gd name="connsiteY0" fmla="*/ 0 h 3160594"/>
              <a:gd name="connsiteX1" fmla="*/ 3259540 w 6119533"/>
              <a:gd name="connsiteY1" fmla="*/ 935582 h 3160594"/>
              <a:gd name="connsiteX2" fmla="*/ 5932653 w 6119533"/>
              <a:gd name="connsiteY2" fmla="*/ 1064525 h 3160594"/>
              <a:gd name="connsiteX3" fmla="*/ 5609229 w 6119533"/>
              <a:gd name="connsiteY3" fmla="*/ 3160594 h 3160594"/>
              <a:gd name="connsiteX0" fmla="*/ 0 w 6041802"/>
              <a:gd name="connsiteY0" fmla="*/ 0 h 3160594"/>
              <a:gd name="connsiteX1" fmla="*/ 3259540 w 6041802"/>
              <a:gd name="connsiteY1" fmla="*/ 935582 h 3160594"/>
              <a:gd name="connsiteX2" fmla="*/ 5837403 w 6041802"/>
              <a:gd name="connsiteY2" fmla="*/ 978800 h 3160594"/>
              <a:gd name="connsiteX3" fmla="*/ 5609229 w 6041802"/>
              <a:gd name="connsiteY3" fmla="*/ 3160594 h 3160594"/>
              <a:gd name="connsiteX0" fmla="*/ 0 w 6041802"/>
              <a:gd name="connsiteY0" fmla="*/ 0 h 3160594"/>
              <a:gd name="connsiteX1" fmla="*/ 3173815 w 6041802"/>
              <a:gd name="connsiteY1" fmla="*/ 811757 h 3160594"/>
              <a:gd name="connsiteX2" fmla="*/ 5837403 w 6041802"/>
              <a:gd name="connsiteY2" fmla="*/ 978800 h 3160594"/>
              <a:gd name="connsiteX3" fmla="*/ 5609229 w 6041802"/>
              <a:gd name="connsiteY3" fmla="*/ 3160594 h 3160594"/>
              <a:gd name="connsiteX0" fmla="*/ 0 w 6041802"/>
              <a:gd name="connsiteY0" fmla="*/ 0 h 3160594"/>
              <a:gd name="connsiteX1" fmla="*/ 3593444 w 6041802"/>
              <a:gd name="connsiteY1" fmla="*/ 781510 h 3160594"/>
              <a:gd name="connsiteX2" fmla="*/ 5837403 w 6041802"/>
              <a:gd name="connsiteY2" fmla="*/ 978800 h 3160594"/>
              <a:gd name="connsiteX3" fmla="*/ 5609229 w 6041802"/>
              <a:gd name="connsiteY3" fmla="*/ 3160594 h 3160594"/>
              <a:gd name="connsiteX0" fmla="*/ 0 w 6065367"/>
              <a:gd name="connsiteY0" fmla="*/ 0 h 3160594"/>
              <a:gd name="connsiteX1" fmla="*/ 3593444 w 6065367"/>
              <a:gd name="connsiteY1" fmla="*/ 781510 h 3160594"/>
              <a:gd name="connsiteX2" fmla="*/ 5866679 w 6065367"/>
              <a:gd name="connsiteY2" fmla="*/ 867894 h 3160594"/>
              <a:gd name="connsiteX3" fmla="*/ 5609229 w 6065367"/>
              <a:gd name="connsiteY3" fmla="*/ 3160594 h 3160594"/>
              <a:gd name="connsiteX0" fmla="*/ 0 w 6065367"/>
              <a:gd name="connsiteY0" fmla="*/ 0 h 3160594"/>
              <a:gd name="connsiteX1" fmla="*/ 3437303 w 6065367"/>
              <a:gd name="connsiteY1" fmla="*/ 680687 h 3160594"/>
              <a:gd name="connsiteX2" fmla="*/ 5866679 w 6065367"/>
              <a:gd name="connsiteY2" fmla="*/ 867894 h 3160594"/>
              <a:gd name="connsiteX3" fmla="*/ 5609229 w 6065367"/>
              <a:gd name="connsiteY3" fmla="*/ 3160594 h 3160594"/>
              <a:gd name="connsiteX0" fmla="*/ 0 w 6065367"/>
              <a:gd name="connsiteY0" fmla="*/ 0 h 3160594"/>
              <a:gd name="connsiteX1" fmla="*/ 4168499 w 6065367"/>
              <a:gd name="connsiteY1" fmla="*/ 691649 h 3160594"/>
              <a:gd name="connsiteX2" fmla="*/ 5866679 w 6065367"/>
              <a:gd name="connsiteY2" fmla="*/ 867894 h 3160594"/>
              <a:gd name="connsiteX3" fmla="*/ 5609229 w 6065367"/>
              <a:gd name="connsiteY3" fmla="*/ 3160594 h 3160594"/>
              <a:gd name="connsiteX0" fmla="*/ 0 w 6065367"/>
              <a:gd name="connsiteY0" fmla="*/ 0 h 3160594"/>
              <a:gd name="connsiteX1" fmla="*/ 4168499 w 6065367"/>
              <a:gd name="connsiteY1" fmla="*/ 691649 h 3160594"/>
              <a:gd name="connsiteX2" fmla="*/ 5866679 w 6065367"/>
              <a:gd name="connsiteY2" fmla="*/ 867894 h 3160594"/>
              <a:gd name="connsiteX3" fmla="*/ 5609229 w 6065367"/>
              <a:gd name="connsiteY3" fmla="*/ 3160594 h 3160594"/>
              <a:gd name="connsiteX0" fmla="*/ 0 w 6074646"/>
              <a:gd name="connsiteY0" fmla="*/ 0 h 3160594"/>
              <a:gd name="connsiteX1" fmla="*/ 4168499 w 6074646"/>
              <a:gd name="connsiteY1" fmla="*/ 691649 h 3160594"/>
              <a:gd name="connsiteX2" fmla="*/ 5878104 w 6074646"/>
              <a:gd name="connsiteY2" fmla="*/ 1010395 h 3160594"/>
              <a:gd name="connsiteX3" fmla="*/ 5609229 w 6074646"/>
              <a:gd name="connsiteY3" fmla="*/ 3160594 h 3160594"/>
              <a:gd name="connsiteX0" fmla="*/ 0 w 6112189"/>
              <a:gd name="connsiteY0" fmla="*/ 0 h 3160594"/>
              <a:gd name="connsiteX1" fmla="*/ 4168499 w 6112189"/>
              <a:gd name="connsiteY1" fmla="*/ 691649 h 3160594"/>
              <a:gd name="connsiteX2" fmla="*/ 5923804 w 6112189"/>
              <a:gd name="connsiteY2" fmla="*/ 1076165 h 3160594"/>
              <a:gd name="connsiteX3" fmla="*/ 5609229 w 6112189"/>
              <a:gd name="connsiteY3" fmla="*/ 3160594 h 3160594"/>
              <a:gd name="connsiteX0" fmla="*/ 0 w 6016182"/>
              <a:gd name="connsiteY0" fmla="*/ 0 h 3160594"/>
              <a:gd name="connsiteX1" fmla="*/ 4168499 w 6016182"/>
              <a:gd name="connsiteY1" fmla="*/ 691649 h 3160594"/>
              <a:gd name="connsiteX2" fmla="*/ 5923804 w 6016182"/>
              <a:gd name="connsiteY2" fmla="*/ 1076165 h 3160594"/>
              <a:gd name="connsiteX3" fmla="*/ 5609229 w 6016182"/>
              <a:gd name="connsiteY3" fmla="*/ 3160594 h 3160594"/>
              <a:gd name="connsiteX0" fmla="*/ 0 w 6146607"/>
              <a:gd name="connsiteY0" fmla="*/ 0 h 3160594"/>
              <a:gd name="connsiteX1" fmla="*/ 4168499 w 6146607"/>
              <a:gd name="connsiteY1" fmla="*/ 691649 h 3160594"/>
              <a:gd name="connsiteX2" fmla="*/ 5923804 w 6146607"/>
              <a:gd name="connsiteY2" fmla="*/ 1076165 h 3160594"/>
              <a:gd name="connsiteX3" fmla="*/ 5609229 w 6146607"/>
              <a:gd name="connsiteY3" fmla="*/ 3160594 h 3160594"/>
              <a:gd name="connsiteX0" fmla="*/ 0 w 6046004"/>
              <a:gd name="connsiteY0" fmla="*/ 0 h 3160594"/>
              <a:gd name="connsiteX1" fmla="*/ 4168499 w 6046004"/>
              <a:gd name="connsiteY1" fmla="*/ 691649 h 3160594"/>
              <a:gd name="connsiteX2" fmla="*/ 5798130 w 6046004"/>
              <a:gd name="connsiteY2" fmla="*/ 1043279 h 3160594"/>
              <a:gd name="connsiteX3" fmla="*/ 5609229 w 6046004"/>
              <a:gd name="connsiteY3" fmla="*/ 3160594 h 3160594"/>
              <a:gd name="connsiteX0" fmla="*/ 0 w 6046004"/>
              <a:gd name="connsiteY0" fmla="*/ 0 h 3160594"/>
              <a:gd name="connsiteX1" fmla="*/ 4168499 w 6046004"/>
              <a:gd name="connsiteY1" fmla="*/ 691649 h 3160594"/>
              <a:gd name="connsiteX2" fmla="*/ 5798130 w 6046004"/>
              <a:gd name="connsiteY2" fmla="*/ 1043279 h 3160594"/>
              <a:gd name="connsiteX3" fmla="*/ 5609229 w 6046004"/>
              <a:gd name="connsiteY3" fmla="*/ 3160594 h 3160594"/>
              <a:gd name="connsiteX0" fmla="*/ 0 w 6046004"/>
              <a:gd name="connsiteY0" fmla="*/ 0 h 3160594"/>
              <a:gd name="connsiteX1" fmla="*/ 2866056 w 6046004"/>
              <a:gd name="connsiteY1" fmla="*/ 834151 h 3160594"/>
              <a:gd name="connsiteX2" fmla="*/ 5798130 w 6046004"/>
              <a:gd name="connsiteY2" fmla="*/ 1043279 h 3160594"/>
              <a:gd name="connsiteX3" fmla="*/ 5609229 w 6046004"/>
              <a:gd name="connsiteY3" fmla="*/ 3160594 h 3160594"/>
              <a:gd name="connsiteX0" fmla="*/ 0 w 6046004"/>
              <a:gd name="connsiteY0" fmla="*/ 0 h 3160594"/>
              <a:gd name="connsiteX1" fmla="*/ 2866056 w 6046004"/>
              <a:gd name="connsiteY1" fmla="*/ 834151 h 3160594"/>
              <a:gd name="connsiteX2" fmla="*/ 5798130 w 6046004"/>
              <a:gd name="connsiteY2" fmla="*/ 1043279 h 3160594"/>
              <a:gd name="connsiteX3" fmla="*/ 5609229 w 6046004"/>
              <a:gd name="connsiteY3" fmla="*/ 3160594 h 3160594"/>
              <a:gd name="connsiteX0" fmla="*/ 0 w 5993536"/>
              <a:gd name="connsiteY0" fmla="*/ 0 h 3160594"/>
              <a:gd name="connsiteX1" fmla="*/ 2866056 w 5993536"/>
              <a:gd name="connsiteY1" fmla="*/ 834151 h 3160594"/>
              <a:gd name="connsiteX2" fmla="*/ 5729580 w 5993536"/>
              <a:gd name="connsiteY2" fmla="*/ 977510 h 3160594"/>
              <a:gd name="connsiteX3" fmla="*/ 5609229 w 5993536"/>
              <a:gd name="connsiteY3" fmla="*/ 3160594 h 3160594"/>
              <a:gd name="connsiteX0" fmla="*/ 0 w 5993536"/>
              <a:gd name="connsiteY0" fmla="*/ 0 h 3160594"/>
              <a:gd name="connsiteX1" fmla="*/ 2866056 w 5993536"/>
              <a:gd name="connsiteY1" fmla="*/ 834151 h 3160594"/>
              <a:gd name="connsiteX2" fmla="*/ 5729580 w 5993536"/>
              <a:gd name="connsiteY2" fmla="*/ 977510 h 3160594"/>
              <a:gd name="connsiteX3" fmla="*/ 5609229 w 5993536"/>
              <a:gd name="connsiteY3" fmla="*/ 3160594 h 3160594"/>
              <a:gd name="connsiteX0" fmla="*/ 0 w 6095060"/>
              <a:gd name="connsiteY0" fmla="*/ 0 h 3160594"/>
              <a:gd name="connsiteX1" fmla="*/ 2866056 w 6095060"/>
              <a:gd name="connsiteY1" fmla="*/ 834151 h 3160594"/>
              <a:gd name="connsiteX2" fmla="*/ 5729580 w 6095060"/>
              <a:gd name="connsiteY2" fmla="*/ 977510 h 3160594"/>
              <a:gd name="connsiteX3" fmla="*/ 5609229 w 6095060"/>
              <a:gd name="connsiteY3" fmla="*/ 3160594 h 3160594"/>
              <a:gd name="connsiteX0" fmla="*/ 0 w 6164764"/>
              <a:gd name="connsiteY0" fmla="*/ 0 h 3160594"/>
              <a:gd name="connsiteX1" fmla="*/ 2866056 w 6164764"/>
              <a:gd name="connsiteY1" fmla="*/ 834151 h 3160594"/>
              <a:gd name="connsiteX2" fmla="*/ 5820979 w 6164764"/>
              <a:gd name="connsiteY2" fmla="*/ 1032318 h 3160594"/>
              <a:gd name="connsiteX3" fmla="*/ 5609229 w 6164764"/>
              <a:gd name="connsiteY3" fmla="*/ 3160594 h 3160594"/>
              <a:gd name="connsiteX0" fmla="*/ 0 w 6018689"/>
              <a:gd name="connsiteY0" fmla="*/ 0 h 3160594"/>
              <a:gd name="connsiteX1" fmla="*/ 2866056 w 6018689"/>
              <a:gd name="connsiteY1" fmla="*/ 834151 h 3160594"/>
              <a:gd name="connsiteX2" fmla="*/ 5820979 w 6018689"/>
              <a:gd name="connsiteY2" fmla="*/ 1032318 h 3160594"/>
              <a:gd name="connsiteX3" fmla="*/ 5609229 w 6018689"/>
              <a:gd name="connsiteY3" fmla="*/ 3160594 h 3160594"/>
              <a:gd name="connsiteX0" fmla="*/ 0 w 6134465"/>
              <a:gd name="connsiteY0" fmla="*/ 0 h 3160594"/>
              <a:gd name="connsiteX1" fmla="*/ 2866056 w 6134465"/>
              <a:gd name="connsiteY1" fmla="*/ 834151 h 3160594"/>
              <a:gd name="connsiteX2" fmla="*/ 5820979 w 6134465"/>
              <a:gd name="connsiteY2" fmla="*/ 1032318 h 3160594"/>
              <a:gd name="connsiteX3" fmla="*/ 5609229 w 6134465"/>
              <a:gd name="connsiteY3" fmla="*/ 3160594 h 3160594"/>
              <a:gd name="connsiteX0" fmla="*/ 0 w 6014140"/>
              <a:gd name="connsiteY0" fmla="*/ 0 h 3160594"/>
              <a:gd name="connsiteX1" fmla="*/ 2866056 w 6014140"/>
              <a:gd name="connsiteY1" fmla="*/ 834151 h 3160594"/>
              <a:gd name="connsiteX2" fmla="*/ 5661031 w 6014140"/>
              <a:gd name="connsiteY2" fmla="*/ 1010395 h 3160594"/>
              <a:gd name="connsiteX3" fmla="*/ 5609229 w 6014140"/>
              <a:gd name="connsiteY3" fmla="*/ 3160594 h 3160594"/>
              <a:gd name="connsiteX0" fmla="*/ 0 w 6014140"/>
              <a:gd name="connsiteY0" fmla="*/ 0 h 3160594"/>
              <a:gd name="connsiteX1" fmla="*/ 3140254 w 6014140"/>
              <a:gd name="connsiteY1" fmla="*/ 812228 h 3160594"/>
              <a:gd name="connsiteX2" fmla="*/ 5661031 w 6014140"/>
              <a:gd name="connsiteY2" fmla="*/ 1010395 h 3160594"/>
              <a:gd name="connsiteX3" fmla="*/ 5609229 w 6014140"/>
              <a:gd name="connsiteY3" fmla="*/ 3160594 h 3160594"/>
              <a:gd name="connsiteX0" fmla="*/ 0 w 6014140"/>
              <a:gd name="connsiteY0" fmla="*/ 0 h 3160594"/>
              <a:gd name="connsiteX1" fmla="*/ 2717532 w 6014140"/>
              <a:gd name="connsiteY1" fmla="*/ 921845 h 3160594"/>
              <a:gd name="connsiteX2" fmla="*/ 5661031 w 6014140"/>
              <a:gd name="connsiteY2" fmla="*/ 1010395 h 3160594"/>
              <a:gd name="connsiteX3" fmla="*/ 5609229 w 6014140"/>
              <a:gd name="connsiteY3" fmla="*/ 3160594 h 3160594"/>
            </a:gdLst>
            <a:ahLst/>
            <a:cxnLst>
              <a:cxn ang="0">
                <a:pos x="connsiteX0" y="connsiteY0"/>
              </a:cxn>
              <a:cxn ang="0">
                <a:pos x="connsiteX1" y="connsiteY1"/>
              </a:cxn>
              <a:cxn ang="0">
                <a:pos x="connsiteX2" y="connsiteY2"/>
              </a:cxn>
              <a:cxn ang="0">
                <a:pos x="connsiteX3" y="connsiteY3"/>
              </a:cxn>
            </a:cxnLst>
            <a:rect l="l" t="t" r="r" b="b"/>
            <a:pathLst>
              <a:path w="6014140" h="3160594">
                <a:moveTo>
                  <a:pt x="0" y="0"/>
                </a:moveTo>
                <a:cubicBezTo>
                  <a:pt x="1115125" y="319510"/>
                  <a:pt x="1774027" y="753446"/>
                  <a:pt x="2717532" y="921845"/>
                </a:cubicBezTo>
                <a:cubicBezTo>
                  <a:pt x="3661037" y="1090244"/>
                  <a:pt x="5167191" y="787728"/>
                  <a:pt x="5661031" y="1010395"/>
                </a:cubicBezTo>
                <a:cubicBezTo>
                  <a:pt x="6419570" y="1219229"/>
                  <a:pt x="5739736" y="2767083"/>
                  <a:pt x="5609229" y="3160594"/>
                </a:cubicBezTo>
              </a:path>
            </a:pathLst>
          </a:custGeom>
          <a:noFill/>
          <a:ln w="19050">
            <a:solidFill>
              <a:schemeClr val="accent1"/>
            </a:solidFill>
            <a:headEnd type="arrow"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ounded Rectangular Callout 2"/>
          <p:cNvSpPr/>
          <p:nvPr/>
        </p:nvSpPr>
        <p:spPr>
          <a:xfrm>
            <a:off x="8901663" y="1019295"/>
            <a:ext cx="2563044" cy="1331964"/>
          </a:xfrm>
          <a:prstGeom prst="wedgeRoundRectCallout">
            <a:avLst>
              <a:gd name="adj1" fmla="val -18681"/>
              <a:gd name="adj2" fmla="val 251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Arial" panose="020B0604020202020204" pitchFamily="34" charset="0"/>
                <a:cs typeface="Arial" panose="020B0604020202020204" pitchFamily="34" charset="0"/>
              </a:rPr>
              <a:t>Particularly useful to identify and monitor static IP addresses</a:t>
            </a:r>
            <a:endParaRPr lang="en-US"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9184503" y="3366015"/>
            <a:ext cx="1272117" cy="1272117"/>
          </a:xfrm>
          <a:prstGeom prst="rect">
            <a:avLst/>
          </a:prstGeom>
        </p:spPr>
      </p:pic>
      <p:pic>
        <p:nvPicPr>
          <p:cNvPr id="13" name="Picture 12"/>
          <p:cNvPicPr>
            <a:picLocks noChangeAspect="1"/>
          </p:cNvPicPr>
          <p:nvPr/>
        </p:nvPicPr>
        <p:blipFill>
          <a:blip r:embed="rId3"/>
          <a:stretch>
            <a:fillRect/>
          </a:stretch>
        </p:blipFill>
        <p:spPr>
          <a:xfrm>
            <a:off x="7085533" y="3351887"/>
            <a:ext cx="1175112" cy="1211085"/>
          </a:xfrm>
          <a:prstGeom prst="rect">
            <a:avLst/>
          </a:prstGeom>
        </p:spPr>
      </p:pic>
      <p:sp>
        <p:nvSpPr>
          <p:cNvPr id="31" name="TextBox 30"/>
          <p:cNvSpPr txBox="1"/>
          <p:nvPr/>
        </p:nvSpPr>
        <p:spPr>
          <a:xfrm>
            <a:off x="7618241" y="1867882"/>
            <a:ext cx="978335" cy="369332"/>
          </a:xfrm>
          <a:prstGeom prst="rect">
            <a:avLst/>
          </a:prstGeom>
          <a:noFill/>
        </p:spPr>
        <p:txBody>
          <a:bodyPr wrap="square" rtlCol="0">
            <a:spAutoFit/>
          </a:bodyPr>
          <a:lstStyle/>
          <a:p>
            <a:r>
              <a:rPr lang="en-GB" dirty="0">
                <a:solidFill>
                  <a:schemeClr val="bg1"/>
                </a:solidFill>
              </a:rPr>
              <a:t>DHCP</a:t>
            </a:r>
          </a:p>
        </p:txBody>
      </p:sp>
      <p:sp>
        <p:nvSpPr>
          <p:cNvPr id="32" name="TextBox 31"/>
          <p:cNvSpPr txBox="1"/>
          <p:nvPr/>
        </p:nvSpPr>
        <p:spPr>
          <a:xfrm>
            <a:off x="4545397" y="1905469"/>
            <a:ext cx="1557747" cy="369332"/>
          </a:xfrm>
          <a:prstGeom prst="rect">
            <a:avLst/>
          </a:prstGeom>
          <a:noFill/>
        </p:spPr>
        <p:txBody>
          <a:bodyPr wrap="square" rtlCol="0">
            <a:spAutoFit/>
          </a:bodyPr>
          <a:lstStyle/>
          <a:p>
            <a:r>
              <a:rPr lang="en-GB" dirty="0">
                <a:solidFill>
                  <a:schemeClr val="bg1"/>
                </a:solidFill>
              </a:rPr>
              <a:t>ClearPass</a:t>
            </a:r>
          </a:p>
        </p:txBody>
      </p:sp>
      <p:pic>
        <p:nvPicPr>
          <p:cNvPr id="33" name="Picture 32"/>
          <p:cNvPicPr>
            <a:picLocks noChangeAspect="1"/>
          </p:cNvPicPr>
          <p:nvPr/>
        </p:nvPicPr>
        <p:blipFill>
          <a:blip r:embed="rId2"/>
          <a:stretch>
            <a:fillRect/>
          </a:stretch>
        </p:blipFill>
        <p:spPr>
          <a:xfrm>
            <a:off x="5021064" y="3366015"/>
            <a:ext cx="1272117" cy="1272117"/>
          </a:xfrm>
          <a:prstGeom prst="rect">
            <a:avLst/>
          </a:prstGeom>
        </p:spPr>
      </p:pic>
      <p:pic>
        <p:nvPicPr>
          <p:cNvPr id="21" name="Picture 20"/>
          <p:cNvPicPr>
            <a:picLocks noChangeAspect="1"/>
          </p:cNvPicPr>
          <p:nvPr/>
        </p:nvPicPr>
        <p:blipFill>
          <a:blip r:embed="rId4"/>
          <a:stretch>
            <a:fillRect/>
          </a:stretch>
        </p:blipFill>
        <p:spPr>
          <a:xfrm>
            <a:off x="9203955" y="5437407"/>
            <a:ext cx="1356045" cy="1356045"/>
          </a:xfrm>
          <a:prstGeom prst="rect">
            <a:avLst/>
          </a:prstGeom>
        </p:spPr>
      </p:pic>
      <p:cxnSp>
        <p:nvCxnSpPr>
          <p:cNvPr id="44" name="Straight Connector 43"/>
          <p:cNvCxnSpPr/>
          <p:nvPr/>
        </p:nvCxnSpPr>
        <p:spPr>
          <a:xfrm flipH="1" flipV="1">
            <a:off x="4019077" y="2313704"/>
            <a:ext cx="1627729" cy="12593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640136" y="2512040"/>
            <a:ext cx="1430486" cy="107017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5">
            <a:duotone>
              <a:schemeClr val="accent1">
                <a:shade val="45000"/>
                <a:satMod val="135000"/>
              </a:schemeClr>
              <a:prstClr val="white"/>
            </a:duotone>
          </a:blip>
          <a:stretch>
            <a:fillRect/>
          </a:stretch>
        </p:blipFill>
        <p:spPr>
          <a:xfrm>
            <a:off x="3334729" y="1333469"/>
            <a:ext cx="1679214" cy="1679214"/>
          </a:xfrm>
          <a:prstGeom prst="rect">
            <a:avLst/>
          </a:prstGeom>
        </p:spPr>
      </p:pic>
      <p:pic>
        <p:nvPicPr>
          <p:cNvPr id="29" name="Picture 28"/>
          <p:cNvPicPr>
            <a:picLocks noChangeAspect="1"/>
          </p:cNvPicPr>
          <p:nvPr/>
        </p:nvPicPr>
        <p:blipFill>
          <a:blip r:embed="rId5">
            <a:duotone>
              <a:schemeClr val="accent3">
                <a:shade val="45000"/>
                <a:satMod val="135000"/>
              </a:schemeClr>
              <a:prstClr val="white"/>
            </a:duotone>
          </a:blip>
          <a:stretch>
            <a:fillRect/>
          </a:stretch>
        </p:blipFill>
        <p:spPr>
          <a:xfrm>
            <a:off x="6437759" y="1346775"/>
            <a:ext cx="1669650" cy="1669650"/>
          </a:xfrm>
          <a:prstGeom prst="rect">
            <a:avLst/>
          </a:prstGeom>
        </p:spPr>
      </p:pic>
      <p:grpSp>
        <p:nvGrpSpPr>
          <p:cNvPr id="2" name="Group 1"/>
          <p:cNvGrpSpPr/>
          <p:nvPr/>
        </p:nvGrpSpPr>
        <p:grpSpPr>
          <a:xfrm>
            <a:off x="709649" y="3875216"/>
            <a:ext cx="3361756" cy="541174"/>
            <a:chOff x="720282" y="3673189"/>
            <a:chExt cx="3361756" cy="541174"/>
          </a:xfrm>
        </p:grpSpPr>
        <p:sp>
          <p:nvSpPr>
            <p:cNvPr id="30" name="TextBox 29"/>
            <p:cNvSpPr txBox="1"/>
            <p:nvPr/>
          </p:nvSpPr>
          <p:spPr>
            <a:xfrm>
              <a:off x="994654" y="3673189"/>
              <a:ext cx="3087384" cy="541174"/>
            </a:xfrm>
            <a:prstGeom prst="rect">
              <a:avLst/>
            </a:prstGeom>
            <a:noFill/>
          </p:spPr>
          <p:txBody>
            <a:bodyPr wrap="none" rtlCol="0" anchor="ctr">
              <a:spAutoFit/>
            </a:bodyPr>
            <a:lstStyle/>
            <a:p>
              <a:pPr>
                <a:lnSpc>
                  <a:spcPts val="3500"/>
                </a:lnSpc>
              </a:pPr>
              <a:r>
                <a:rPr lang="en-GB" dirty="0">
                  <a:solidFill>
                    <a:schemeClr val="bg1"/>
                  </a:solidFill>
                </a:rPr>
                <a:t>SNMP scan seed routers IP </a:t>
              </a:r>
            </a:p>
          </p:txBody>
        </p:sp>
        <p:sp>
          <p:nvSpPr>
            <p:cNvPr id="54" name="TextBox 53"/>
            <p:cNvSpPr txBox="1"/>
            <p:nvPr/>
          </p:nvSpPr>
          <p:spPr>
            <a:xfrm>
              <a:off x="720282" y="3775054"/>
              <a:ext cx="523200" cy="349002"/>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sp>
        <p:nvSpPr>
          <p:cNvPr id="70" name="TextBox 69"/>
          <p:cNvSpPr txBox="1"/>
          <p:nvPr/>
        </p:nvSpPr>
        <p:spPr>
          <a:xfrm>
            <a:off x="8971958" y="2987317"/>
            <a:ext cx="1557747" cy="338554"/>
          </a:xfrm>
          <a:prstGeom prst="rect">
            <a:avLst/>
          </a:prstGeom>
          <a:noFill/>
        </p:spPr>
        <p:txBody>
          <a:bodyPr wrap="square" rtlCol="0">
            <a:spAutoFit/>
          </a:bodyPr>
          <a:lstStyle/>
          <a:p>
            <a:r>
              <a:rPr lang="en-GB" sz="1600" dirty="0">
                <a:solidFill>
                  <a:schemeClr val="bg1"/>
                </a:solidFill>
              </a:rPr>
              <a:t>ICMP</a:t>
            </a:r>
          </a:p>
        </p:txBody>
      </p:sp>
      <p:grpSp>
        <p:nvGrpSpPr>
          <p:cNvPr id="4" name="Group 3"/>
          <p:cNvGrpSpPr/>
          <p:nvPr/>
        </p:nvGrpSpPr>
        <p:grpSpPr>
          <a:xfrm>
            <a:off x="698437" y="4341011"/>
            <a:ext cx="3610901" cy="646331"/>
            <a:chOff x="709070" y="4067864"/>
            <a:chExt cx="3610901" cy="646331"/>
          </a:xfrm>
        </p:grpSpPr>
        <p:sp>
          <p:nvSpPr>
            <p:cNvPr id="55" name="TextBox 54"/>
            <p:cNvSpPr txBox="1"/>
            <p:nvPr/>
          </p:nvSpPr>
          <p:spPr>
            <a:xfrm>
              <a:off x="1001627" y="4067864"/>
              <a:ext cx="3318344" cy="646331"/>
            </a:xfrm>
            <a:prstGeom prst="rect">
              <a:avLst/>
            </a:prstGeom>
            <a:noFill/>
          </p:spPr>
          <p:txBody>
            <a:bodyPr wrap="none" rtlCol="0" anchor="ctr">
              <a:spAutoFit/>
            </a:bodyPr>
            <a:lstStyle/>
            <a:p>
              <a:r>
                <a:rPr lang="en-GB" dirty="0">
                  <a:solidFill>
                    <a:schemeClr val="bg1"/>
                  </a:solidFill>
                </a:rPr>
                <a:t>Reads hostname, LLDP, CDP, </a:t>
              </a:r>
              <a:br>
                <a:rPr lang="en-GB" dirty="0">
                  <a:solidFill>
                    <a:schemeClr val="bg1"/>
                  </a:solidFill>
                </a:rPr>
              </a:br>
              <a:r>
                <a:rPr lang="en-GB" dirty="0">
                  <a:solidFill>
                    <a:schemeClr val="bg1"/>
                  </a:solidFill>
                </a:rPr>
                <a:t>router and ARP tables</a:t>
              </a:r>
            </a:p>
          </p:txBody>
        </p:sp>
        <p:sp>
          <p:nvSpPr>
            <p:cNvPr id="34" name="TextBox 33"/>
            <p:cNvSpPr txBox="1"/>
            <p:nvPr/>
          </p:nvSpPr>
          <p:spPr>
            <a:xfrm>
              <a:off x="709070" y="4162146"/>
              <a:ext cx="523200" cy="370435"/>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grpSp>
        <p:nvGrpSpPr>
          <p:cNvPr id="5" name="Group 4"/>
          <p:cNvGrpSpPr/>
          <p:nvPr/>
        </p:nvGrpSpPr>
        <p:grpSpPr>
          <a:xfrm>
            <a:off x="698437" y="4828726"/>
            <a:ext cx="7034916" cy="541174"/>
            <a:chOff x="709070" y="4504779"/>
            <a:chExt cx="7034916" cy="541174"/>
          </a:xfrm>
        </p:grpSpPr>
        <p:sp>
          <p:nvSpPr>
            <p:cNvPr id="56" name="TextBox 55"/>
            <p:cNvSpPr txBox="1"/>
            <p:nvPr/>
          </p:nvSpPr>
          <p:spPr>
            <a:xfrm>
              <a:off x="1001627" y="4504779"/>
              <a:ext cx="6742359" cy="541174"/>
            </a:xfrm>
            <a:prstGeom prst="rect">
              <a:avLst/>
            </a:prstGeom>
            <a:noFill/>
          </p:spPr>
          <p:txBody>
            <a:bodyPr wrap="none" rtlCol="0" anchor="ctr">
              <a:spAutoFit/>
            </a:bodyPr>
            <a:lstStyle/>
            <a:p>
              <a:pPr>
                <a:lnSpc>
                  <a:spcPts val="3500"/>
                </a:lnSpc>
              </a:pPr>
              <a:r>
                <a:rPr lang="en-GB" dirty="0">
                  <a:solidFill>
                    <a:schemeClr val="bg1"/>
                  </a:solidFill>
                </a:rPr>
                <a:t>Probes ICMP responsive IPs using NMAP, SNMP, WMI and SSH</a:t>
              </a:r>
            </a:p>
          </p:txBody>
        </p:sp>
        <p:sp>
          <p:nvSpPr>
            <p:cNvPr id="35" name="TextBox 34"/>
            <p:cNvSpPr txBox="1"/>
            <p:nvPr/>
          </p:nvSpPr>
          <p:spPr>
            <a:xfrm>
              <a:off x="709070" y="4610775"/>
              <a:ext cx="523200" cy="391856"/>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grpSp>
        <p:nvGrpSpPr>
          <p:cNvPr id="7" name="Group 6"/>
          <p:cNvGrpSpPr/>
          <p:nvPr/>
        </p:nvGrpSpPr>
        <p:grpSpPr>
          <a:xfrm>
            <a:off x="683061" y="5294763"/>
            <a:ext cx="4929711" cy="481542"/>
            <a:chOff x="693694" y="4970816"/>
            <a:chExt cx="4929711" cy="481542"/>
          </a:xfrm>
        </p:grpSpPr>
        <p:sp>
          <p:nvSpPr>
            <p:cNvPr id="58" name="TextBox 57"/>
            <p:cNvSpPr txBox="1"/>
            <p:nvPr/>
          </p:nvSpPr>
          <p:spPr>
            <a:xfrm>
              <a:off x="1001627" y="4970816"/>
              <a:ext cx="4621778" cy="481542"/>
            </a:xfrm>
            <a:prstGeom prst="rect">
              <a:avLst/>
            </a:prstGeom>
            <a:noFill/>
          </p:spPr>
          <p:txBody>
            <a:bodyPr wrap="none" rtlCol="0" anchor="ctr">
              <a:spAutoFit/>
            </a:bodyPr>
            <a:lstStyle/>
            <a:p>
              <a:pPr>
                <a:lnSpc>
                  <a:spcPts val="3500"/>
                </a:lnSpc>
              </a:pPr>
              <a:r>
                <a:rPr lang="en-GB" dirty="0">
                  <a:solidFill>
                    <a:schemeClr val="bg1"/>
                  </a:solidFill>
                </a:rPr>
                <a:t>Record first positive response as fingerprint</a:t>
              </a:r>
            </a:p>
          </p:txBody>
        </p:sp>
        <p:sp>
          <p:nvSpPr>
            <p:cNvPr id="36" name="TextBox 35"/>
            <p:cNvSpPr txBox="1"/>
            <p:nvPr/>
          </p:nvSpPr>
          <p:spPr>
            <a:xfrm>
              <a:off x="693694" y="5036086"/>
              <a:ext cx="523200" cy="384308"/>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p>
          </p:txBody>
        </p:sp>
      </p:grpSp>
      <p:grpSp>
        <p:nvGrpSpPr>
          <p:cNvPr id="9" name="Group 8"/>
          <p:cNvGrpSpPr/>
          <p:nvPr/>
        </p:nvGrpSpPr>
        <p:grpSpPr>
          <a:xfrm>
            <a:off x="683061" y="5690253"/>
            <a:ext cx="6981555" cy="541174"/>
            <a:chOff x="693694" y="5335826"/>
            <a:chExt cx="6981555" cy="541174"/>
          </a:xfrm>
        </p:grpSpPr>
        <p:sp>
          <p:nvSpPr>
            <p:cNvPr id="59" name="TextBox 58"/>
            <p:cNvSpPr txBox="1"/>
            <p:nvPr/>
          </p:nvSpPr>
          <p:spPr>
            <a:xfrm>
              <a:off x="1001627" y="5335826"/>
              <a:ext cx="6673622" cy="541174"/>
            </a:xfrm>
            <a:prstGeom prst="rect">
              <a:avLst/>
            </a:prstGeom>
            <a:noFill/>
          </p:spPr>
          <p:txBody>
            <a:bodyPr wrap="none" rtlCol="0" anchor="ctr">
              <a:spAutoFit/>
            </a:bodyPr>
            <a:lstStyle/>
            <a:p>
              <a:pPr>
                <a:lnSpc>
                  <a:spcPts val="3500"/>
                </a:lnSpc>
              </a:pPr>
              <a:r>
                <a:rPr lang="en-GB" dirty="0">
                  <a:solidFill>
                    <a:schemeClr val="bg1"/>
                  </a:solidFill>
                </a:rPr>
                <a:t>Repeat above on found routers – down to specified hop depth</a:t>
              </a:r>
              <a:endParaRPr lang="en-US" dirty="0">
                <a:solidFill>
                  <a:schemeClr val="bg1"/>
                </a:solidFill>
              </a:endParaRPr>
            </a:p>
          </p:txBody>
        </p:sp>
        <p:sp>
          <p:nvSpPr>
            <p:cNvPr id="37" name="TextBox 36"/>
            <p:cNvSpPr txBox="1"/>
            <p:nvPr/>
          </p:nvSpPr>
          <p:spPr>
            <a:xfrm>
              <a:off x="693694" y="5428339"/>
              <a:ext cx="523200" cy="382989"/>
            </a:xfrm>
            <a:prstGeom prst="rect">
              <a:avLst/>
            </a:prstGeom>
            <a:noFill/>
          </p:spPr>
          <p:txBody>
            <a:bodyPr wrap="square" lIns="0" tIns="0" rIns="0" bIns="0" rtlCol="0">
              <a:noAutofit/>
            </a:bodyPr>
            <a:lstStyle/>
            <a:p>
              <a:pPr>
                <a:lnSpc>
                  <a:spcPct val="90000"/>
                </a:lnSpc>
              </a:pPr>
              <a:r>
                <a:rPr lang="en-GB" sz="3200" dirty="0">
                  <a:solidFill>
                    <a:schemeClr val="bg1"/>
                  </a:solidFill>
                  <a:sym typeface="Wingdings" panose="05000000000000000000" pitchFamily="2" charset="2"/>
                </a:rPr>
                <a:t></a:t>
              </a:r>
              <a:endParaRPr lang="en-GB" sz="3200" dirty="0">
                <a:solidFill>
                  <a:schemeClr val="bg1"/>
                </a:solidFill>
              </a:endParaRPr>
            </a:p>
          </p:txBody>
        </p:sp>
      </p:grpSp>
      <p:sp>
        <p:nvSpPr>
          <p:cNvPr id="43" name="Freeform 42"/>
          <p:cNvSpPr/>
          <p:nvPr/>
        </p:nvSpPr>
        <p:spPr bwMode="ltGray">
          <a:xfrm>
            <a:off x="4545397" y="2640293"/>
            <a:ext cx="2671528" cy="1176953"/>
          </a:xfrm>
          <a:custGeom>
            <a:avLst/>
            <a:gdLst>
              <a:gd name="connsiteX0" fmla="*/ 5419493 w 5419493"/>
              <a:gd name="connsiteY0" fmla="*/ 614098 h 614098"/>
              <a:gd name="connsiteX1" fmla="*/ 0 w 5419493"/>
              <a:gd name="connsiteY1" fmla="*/ 781 h 614098"/>
              <a:gd name="connsiteX0" fmla="*/ 5419493 w 5419493"/>
              <a:gd name="connsiteY0" fmla="*/ 614106 h 614106"/>
              <a:gd name="connsiteX1" fmla="*/ 2877015 w 5419493"/>
              <a:gd name="connsiteY1" fmla="*/ 279570 h 614106"/>
              <a:gd name="connsiteX2" fmla="*/ 0 w 5419493"/>
              <a:gd name="connsiteY2" fmla="*/ 789 h 614106"/>
              <a:gd name="connsiteX0" fmla="*/ 5419493 w 5419493"/>
              <a:gd name="connsiteY0" fmla="*/ 613618 h 814640"/>
              <a:gd name="connsiteX1" fmla="*/ 1059367 w 5419493"/>
              <a:gd name="connsiteY1" fmla="*/ 814341 h 814640"/>
              <a:gd name="connsiteX2" fmla="*/ 0 w 5419493"/>
              <a:gd name="connsiteY2" fmla="*/ 301 h 814640"/>
              <a:gd name="connsiteX0" fmla="*/ 5419493 w 5419493"/>
              <a:gd name="connsiteY0" fmla="*/ 613317 h 814549"/>
              <a:gd name="connsiteX1" fmla="*/ 1059367 w 5419493"/>
              <a:gd name="connsiteY1" fmla="*/ 814040 h 814549"/>
              <a:gd name="connsiteX2" fmla="*/ 0 w 5419493"/>
              <a:gd name="connsiteY2" fmla="*/ 0 h 814549"/>
              <a:gd name="connsiteX0" fmla="*/ 5419493 w 5419493"/>
              <a:gd name="connsiteY0" fmla="*/ 613317 h 814040"/>
              <a:gd name="connsiteX1" fmla="*/ 1059367 w 5419493"/>
              <a:gd name="connsiteY1" fmla="*/ 814040 h 814040"/>
              <a:gd name="connsiteX2" fmla="*/ 0 w 5419493"/>
              <a:gd name="connsiteY2" fmla="*/ 0 h 814040"/>
              <a:gd name="connsiteX0" fmla="*/ 5419493 w 5419493"/>
              <a:gd name="connsiteY0" fmla="*/ 613317 h 863967"/>
              <a:gd name="connsiteX1" fmla="*/ 1059367 w 5419493"/>
              <a:gd name="connsiteY1" fmla="*/ 814040 h 863967"/>
              <a:gd name="connsiteX2" fmla="*/ 0 w 5419493"/>
              <a:gd name="connsiteY2" fmla="*/ 0 h 863967"/>
              <a:gd name="connsiteX0" fmla="*/ 5107259 w 5107259"/>
              <a:gd name="connsiteY0" fmla="*/ 1005704 h 1027775"/>
              <a:gd name="connsiteX1" fmla="*/ 1059367 w 5107259"/>
              <a:gd name="connsiteY1" fmla="*/ 814040 h 1027775"/>
              <a:gd name="connsiteX2" fmla="*/ 0 w 5107259"/>
              <a:gd name="connsiteY2" fmla="*/ 0 h 1027775"/>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2138775 w 5107259"/>
              <a:gd name="connsiteY1" fmla="*/ 788966 h 1005704"/>
              <a:gd name="connsiteX2" fmla="*/ 0 w 5107259"/>
              <a:gd name="connsiteY2" fmla="*/ 0 h 1005704"/>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04073 w 4886972"/>
              <a:gd name="connsiteY1" fmla="*/ 765951 h 1268980"/>
              <a:gd name="connsiteX2" fmla="*/ 0 w 4886972"/>
              <a:gd name="connsiteY2" fmla="*/ 0 h 1268980"/>
            </a:gdLst>
            <a:ahLst/>
            <a:cxnLst>
              <a:cxn ang="0">
                <a:pos x="connsiteX0" y="connsiteY0"/>
              </a:cxn>
              <a:cxn ang="0">
                <a:pos x="connsiteX1" y="connsiteY1"/>
              </a:cxn>
              <a:cxn ang="0">
                <a:pos x="connsiteX2" y="connsiteY2"/>
              </a:cxn>
            </a:cxnLst>
            <a:rect l="l" t="t" r="r" b="b"/>
            <a:pathLst>
              <a:path w="4886972" h="1268980">
                <a:moveTo>
                  <a:pt x="4886972" y="1268980"/>
                </a:moveTo>
                <a:cubicBezTo>
                  <a:pt x="3433595" y="1072593"/>
                  <a:pt x="3277945" y="970829"/>
                  <a:pt x="2304073" y="765951"/>
                </a:cubicBezTo>
                <a:cubicBezTo>
                  <a:pt x="1820853" y="583813"/>
                  <a:pt x="890617" y="391193"/>
                  <a:pt x="0" y="0"/>
                </a:cubicBezTo>
              </a:path>
            </a:pathLst>
          </a:custGeom>
          <a:noFill/>
          <a:ln w="19050">
            <a:solidFill>
              <a:schemeClr val="accent5"/>
            </a:solidFill>
            <a:headEnd type="arrow"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5" name="Freeform 44"/>
          <p:cNvSpPr/>
          <p:nvPr/>
        </p:nvSpPr>
        <p:spPr bwMode="ltGray">
          <a:xfrm>
            <a:off x="4482584" y="2794625"/>
            <a:ext cx="2694159" cy="1176953"/>
          </a:xfrm>
          <a:custGeom>
            <a:avLst/>
            <a:gdLst>
              <a:gd name="connsiteX0" fmla="*/ 5419493 w 5419493"/>
              <a:gd name="connsiteY0" fmla="*/ 614098 h 614098"/>
              <a:gd name="connsiteX1" fmla="*/ 0 w 5419493"/>
              <a:gd name="connsiteY1" fmla="*/ 781 h 614098"/>
              <a:gd name="connsiteX0" fmla="*/ 5419493 w 5419493"/>
              <a:gd name="connsiteY0" fmla="*/ 614106 h 614106"/>
              <a:gd name="connsiteX1" fmla="*/ 2877015 w 5419493"/>
              <a:gd name="connsiteY1" fmla="*/ 279570 h 614106"/>
              <a:gd name="connsiteX2" fmla="*/ 0 w 5419493"/>
              <a:gd name="connsiteY2" fmla="*/ 789 h 614106"/>
              <a:gd name="connsiteX0" fmla="*/ 5419493 w 5419493"/>
              <a:gd name="connsiteY0" fmla="*/ 613618 h 814640"/>
              <a:gd name="connsiteX1" fmla="*/ 1059367 w 5419493"/>
              <a:gd name="connsiteY1" fmla="*/ 814341 h 814640"/>
              <a:gd name="connsiteX2" fmla="*/ 0 w 5419493"/>
              <a:gd name="connsiteY2" fmla="*/ 301 h 814640"/>
              <a:gd name="connsiteX0" fmla="*/ 5419493 w 5419493"/>
              <a:gd name="connsiteY0" fmla="*/ 613317 h 814549"/>
              <a:gd name="connsiteX1" fmla="*/ 1059367 w 5419493"/>
              <a:gd name="connsiteY1" fmla="*/ 814040 h 814549"/>
              <a:gd name="connsiteX2" fmla="*/ 0 w 5419493"/>
              <a:gd name="connsiteY2" fmla="*/ 0 h 814549"/>
              <a:gd name="connsiteX0" fmla="*/ 5419493 w 5419493"/>
              <a:gd name="connsiteY0" fmla="*/ 613317 h 814040"/>
              <a:gd name="connsiteX1" fmla="*/ 1059367 w 5419493"/>
              <a:gd name="connsiteY1" fmla="*/ 814040 h 814040"/>
              <a:gd name="connsiteX2" fmla="*/ 0 w 5419493"/>
              <a:gd name="connsiteY2" fmla="*/ 0 h 814040"/>
              <a:gd name="connsiteX0" fmla="*/ 5419493 w 5419493"/>
              <a:gd name="connsiteY0" fmla="*/ 613317 h 863967"/>
              <a:gd name="connsiteX1" fmla="*/ 1059367 w 5419493"/>
              <a:gd name="connsiteY1" fmla="*/ 814040 h 863967"/>
              <a:gd name="connsiteX2" fmla="*/ 0 w 5419493"/>
              <a:gd name="connsiteY2" fmla="*/ 0 h 863967"/>
              <a:gd name="connsiteX0" fmla="*/ 5107259 w 5107259"/>
              <a:gd name="connsiteY0" fmla="*/ 1005704 h 1027775"/>
              <a:gd name="connsiteX1" fmla="*/ 1059367 w 5107259"/>
              <a:gd name="connsiteY1" fmla="*/ 814040 h 1027775"/>
              <a:gd name="connsiteX2" fmla="*/ 0 w 5107259"/>
              <a:gd name="connsiteY2" fmla="*/ 0 h 1027775"/>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059367 w 5107259"/>
              <a:gd name="connsiteY1" fmla="*/ 814040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1786314 w 5107259"/>
              <a:gd name="connsiteY1" fmla="*/ 738818 h 1005704"/>
              <a:gd name="connsiteX2" fmla="*/ 0 w 5107259"/>
              <a:gd name="connsiteY2" fmla="*/ 0 h 1005704"/>
              <a:gd name="connsiteX0" fmla="*/ 5107259 w 5107259"/>
              <a:gd name="connsiteY0" fmla="*/ 1005704 h 1005704"/>
              <a:gd name="connsiteX1" fmla="*/ 2138775 w 5107259"/>
              <a:gd name="connsiteY1" fmla="*/ 788966 h 1005704"/>
              <a:gd name="connsiteX2" fmla="*/ 0 w 5107259"/>
              <a:gd name="connsiteY2" fmla="*/ 0 h 1005704"/>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138775 w 4886972"/>
              <a:gd name="connsiteY1" fmla="*/ 788966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21497 w 4886972"/>
              <a:gd name="connsiteY1" fmla="*/ 714602 h 1268980"/>
              <a:gd name="connsiteX2" fmla="*/ 0 w 4886972"/>
              <a:gd name="connsiteY2" fmla="*/ 0 h 1268980"/>
              <a:gd name="connsiteX0" fmla="*/ 4886972 w 4886972"/>
              <a:gd name="connsiteY0" fmla="*/ 1268980 h 1268980"/>
              <a:gd name="connsiteX1" fmla="*/ 2304073 w 4886972"/>
              <a:gd name="connsiteY1" fmla="*/ 765951 h 1268980"/>
              <a:gd name="connsiteX2" fmla="*/ 0 w 4886972"/>
              <a:gd name="connsiteY2" fmla="*/ 0 h 1268980"/>
            </a:gdLst>
            <a:ahLst/>
            <a:cxnLst>
              <a:cxn ang="0">
                <a:pos x="connsiteX0" y="connsiteY0"/>
              </a:cxn>
              <a:cxn ang="0">
                <a:pos x="connsiteX1" y="connsiteY1"/>
              </a:cxn>
              <a:cxn ang="0">
                <a:pos x="connsiteX2" y="connsiteY2"/>
              </a:cxn>
            </a:cxnLst>
            <a:rect l="l" t="t" r="r" b="b"/>
            <a:pathLst>
              <a:path w="4886972" h="1268980">
                <a:moveTo>
                  <a:pt x="4886972" y="1268980"/>
                </a:moveTo>
                <a:cubicBezTo>
                  <a:pt x="3433595" y="1072593"/>
                  <a:pt x="3277945" y="970829"/>
                  <a:pt x="2304073" y="765951"/>
                </a:cubicBezTo>
                <a:cubicBezTo>
                  <a:pt x="1820853" y="583813"/>
                  <a:pt x="890617" y="391193"/>
                  <a:pt x="0" y="0"/>
                </a:cubicBezTo>
              </a:path>
            </a:pathLst>
          </a:custGeom>
          <a:noFill/>
          <a:ln w="19050">
            <a:solidFill>
              <a:schemeClr val="accent5"/>
            </a:solidFill>
            <a:headEnd type="none" w="med" len="sm"/>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Freeform 46"/>
          <p:cNvSpPr/>
          <p:nvPr/>
        </p:nvSpPr>
        <p:spPr>
          <a:xfrm>
            <a:off x="4226227" y="2807680"/>
            <a:ext cx="5411414" cy="2637320"/>
          </a:xfrm>
          <a:custGeom>
            <a:avLst/>
            <a:gdLst>
              <a:gd name="connsiteX0" fmla="*/ 5336275 w 5336275"/>
              <a:gd name="connsiteY0" fmla="*/ 2524836 h 2524836"/>
              <a:gd name="connsiteX1" fmla="*/ 5227093 w 5336275"/>
              <a:gd name="connsiteY1" fmla="*/ 1965278 h 2524836"/>
              <a:gd name="connsiteX2" fmla="*/ 4708478 w 5336275"/>
              <a:gd name="connsiteY2" fmla="*/ 1610436 h 2524836"/>
              <a:gd name="connsiteX3" fmla="*/ 2033517 w 5336275"/>
              <a:gd name="connsiteY3" fmla="*/ 1023582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3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4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4708478 w 5336275"/>
              <a:gd name="connsiteY1" fmla="*/ 1610436 h 2524836"/>
              <a:gd name="connsiteX2" fmla="*/ 724967 w 5336275"/>
              <a:gd name="connsiteY2" fmla="*/ 1414449 h 2524836"/>
              <a:gd name="connsiteX3" fmla="*/ 0 w 5336275"/>
              <a:gd name="connsiteY3" fmla="*/ 0 h 2524836"/>
              <a:gd name="connsiteX0" fmla="*/ 5326653 w 5326653"/>
              <a:gd name="connsiteY0" fmla="*/ 2400091 h 2400091"/>
              <a:gd name="connsiteX1" fmla="*/ 4708478 w 5326653"/>
              <a:gd name="connsiteY1" fmla="*/ 1610436 h 2400091"/>
              <a:gd name="connsiteX2" fmla="*/ 724967 w 5326653"/>
              <a:gd name="connsiteY2" fmla="*/ 1414449 h 2400091"/>
              <a:gd name="connsiteX3" fmla="*/ 0 w 5326653"/>
              <a:gd name="connsiteY3" fmla="*/ 0 h 2400091"/>
              <a:gd name="connsiteX0" fmla="*/ 5326653 w 5326653"/>
              <a:gd name="connsiteY0" fmla="*/ 2400091 h 2400091"/>
              <a:gd name="connsiteX1" fmla="*/ 4708478 w 5326653"/>
              <a:gd name="connsiteY1" fmla="*/ 1610436 h 2400091"/>
              <a:gd name="connsiteX2" fmla="*/ 647994 w 5326653"/>
              <a:gd name="connsiteY2" fmla="*/ 1572459 h 2400091"/>
              <a:gd name="connsiteX3" fmla="*/ 0 w 5326653"/>
              <a:gd name="connsiteY3" fmla="*/ 0 h 2400091"/>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609507 w 5490222"/>
              <a:gd name="connsiteY2" fmla="*/ 1115062 h 2358509"/>
              <a:gd name="connsiteX3" fmla="*/ 0 w 5490222"/>
              <a:gd name="connsiteY3" fmla="*/ 0 h 2358509"/>
              <a:gd name="connsiteX0" fmla="*/ 5490222 w 5490222"/>
              <a:gd name="connsiteY0" fmla="*/ 2358509 h 2358509"/>
              <a:gd name="connsiteX1" fmla="*/ 4872047 w 5490222"/>
              <a:gd name="connsiteY1" fmla="*/ 1568854 h 2358509"/>
              <a:gd name="connsiteX2" fmla="*/ 1464762 w 5490222"/>
              <a:gd name="connsiteY2" fmla="*/ 1136717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657616 w 5490222"/>
              <a:gd name="connsiteY2" fmla="*/ 1322970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09242 w 5490222"/>
              <a:gd name="connsiteY1" fmla="*/ 1638661 h 2358509"/>
              <a:gd name="connsiteX2" fmla="*/ 927023 w 5490222"/>
              <a:gd name="connsiteY2" fmla="*/ 1498622 h 2358509"/>
              <a:gd name="connsiteX3" fmla="*/ 0 w 5490222"/>
              <a:gd name="connsiteY3" fmla="*/ 0 h 2358509"/>
              <a:gd name="connsiteX0" fmla="*/ 5490222 w 5490222"/>
              <a:gd name="connsiteY0" fmla="*/ 2358509 h 2358509"/>
              <a:gd name="connsiteX1" fmla="*/ 4809242 w 5490222"/>
              <a:gd name="connsiteY1" fmla="*/ 1638661 h 2358509"/>
              <a:gd name="connsiteX2" fmla="*/ 1006217 w 5490222"/>
              <a:gd name="connsiteY2" fmla="*/ 1588374 h 2358509"/>
              <a:gd name="connsiteX3" fmla="*/ 0 w 5490222"/>
              <a:gd name="connsiteY3" fmla="*/ 0 h 2358509"/>
              <a:gd name="connsiteX0" fmla="*/ 5490222 w 5490222"/>
              <a:gd name="connsiteY0" fmla="*/ 2358509 h 2358509"/>
              <a:gd name="connsiteX1" fmla="*/ 4809242 w 5490222"/>
              <a:gd name="connsiteY1" fmla="*/ 1638661 h 2358509"/>
              <a:gd name="connsiteX2" fmla="*/ 938336 w 5490222"/>
              <a:gd name="connsiteY2" fmla="*/ 1538513 h 2358509"/>
              <a:gd name="connsiteX3" fmla="*/ 0 w 5490222"/>
              <a:gd name="connsiteY3" fmla="*/ 0 h 2358509"/>
            </a:gdLst>
            <a:ahLst/>
            <a:cxnLst>
              <a:cxn ang="0">
                <a:pos x="connsiteX0" y="connsiteY0"/>
              </a:cxn>
              <a:cxn ang="0">
                <a:pos x="connsiteX1" y="connsiteY1"/>
              </a:cxn>
              <a:cxn ang="0">
                <a:pos x="connsiteX2" y="connsiteY2"/>
              </a:cxn>
              <a:cxn ang="0">
                <a:pos x="connsiteX3" y="connsiteY3"/>
              </a:cxn>
            </a:cxnLst>
            <a:rect l="l" t="t" r="r" b="b"/>
            <a:pathLst>
              <a:path w="5490222" h="2358509">
                <a:moveTo>
                  <a:pt x="5490222" y="2358509"/>
                </a:moveTo>
                <a:cubicBezTo>
                  <a:pt x="5465270" y="2168009"/>
                  <a:pt x="5567890" y="1775327"/>
                  <a:pt x="4809242" y="1638661"/>
                </a:cubicBezTo>
                <a:cubicBezTo>
                  <a:pt x="4050594" y="1501995"/>
                  <a:pt x="1750344" y="1799989"/>
                  <a:pt x="938336" y="1538513"/>
                </a:cubicBezTo>
                <a:cubicBezTo>
                  <a:pt x="326781" y="1273940"/>
                  <a:pt x="287625" y="527281"/>
                  <a:pt x="0" y="0"/>
                </a:cubicBezTo>
              </a:path>
            </a:pathLst>
          </a:custGeom>
          <a:noFill/>
          <a:ln w="19050">
            <a:solidFill>
              <a:schemeClr val="accent3"/>
            </a:solidFill>
            <a:headEnd type="none" w="med" len="sm"/>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endParaRPr lang="en-US" dirty="0">
              <a:solidFill>
                <a:schemeClr val="bg1"/>
              </a:solidFill>
            </a:endParaRPr>
          </a:p>
        </p:txBody>
      </p:sp>
      <p:grpSp>
        <p:nvGrpSpPr>
          <p:cNvPr id="14" name="Group 13"/>
          <p:cNvGrpSpPr/>
          <p:nvPr/>
        </p:nvGrpSpPr>
        <p:grpSpPr>
          <a:xfrm>
            <a:off x="4320776" y="2782827"/>
            <a:ext cx="5435048" cy="2653517"/>
            <a:chOff x="4320776" y="2782827"/>
            <a:chExt cx="5435048" cy="2653517"/>
          </a:xfrm>
        </p:grpSpPr>
        <p:sp>
          <p:nvSpPr>
            <p:cNvPr id="71" name="TextBox 70"/>
            <p:cNvSpPr txBox="1"/>
            <p:nvPr/>
          </p:nvSpPr>
          <p:spPr>
            <a:xfrm>
              <a:off x="6724089" y="4566178"/>
              <a:ext cx="2542303" cy="338554"/>
            </a:xfrm>
            <a:prstGeom prst="rect">
              <a:avLst/>
            </a:prstGeom>
            <a:noFill/>
          </p:spPr>
          <p:txBody>
            <a:bodyPr wrap="square" rtlCol="0">
              <a:spAutoFit/>
            </a:bodyPr>
            <a:lstStyle/>
            <a:p>
              <a:r>
                <a:rPr lang="en-GB" sz="1600" dirty="0">
                  <a:solidFill>
                    <a:schemeClr val="bg1"/>
                  </a:solidFill>
                </a:rPr>
                <a:t>NMAP/SNMP/SSH/WMI</a:t>
              </a:r>
            </a:p>
          </p:txBody>
        </p:sp>
        <p:sp>
          <p:nvSpPr>
            <p:cNvPr id="48" name="Freeform 47"/>
            <p:cNvSpPr/>
            <p:nvPr/>
          </p:nvSpPr>
          <p:spPr>
            <a:xfrm>
              <a:off x="4320776" y="2782827"/>
              <a:ext cx="5435048" cy="2653517"/>
            </a:xfrm>
            <a:custGeom>
              <a:avLst/>
              <a:gdLst>
                <a:gd name="connsiteX0" fmla="*/ 5336275 w 5336275"/>
                <a:gd name="connsiteY0" fmla="*/ 2524836 h 2524836"/>
                <a:gd name="connsiteX1" fmla="*/ 5227093 w 5336275"/>
                <a:gd name="connsiteY1" fmla="*/ 1965278 h 2524836"/>
                <a:gd name="connsiteX2" fmla="*/ 4708478 w 5336275"/>
                <a:gd name="connsiteY2" fmla="*/ 1610436 h 2524836"/>
                <a:gd name="connsiteX3" fmla="*/ 2033517 w 5336275"/>
                <a:gd name="connsiteY3" fmla="*/ 1023582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227093 w 5336275"/>
                <a:gd name="connsiteY1" fmla="*/ 1965278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3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5169364 w 5336275"/>
                <a:gd name="connsiteY1" fmla="*/ 1749054 h 2524836"/>
                <a:gd name="connsiteX2" fmla="*/ 4708478 w 5336275"/>
                <a:gd name="connsiteY2" fmla="*/ 1610436 h 2524836"/>
                <a:gd name="connsiteX3" fmla="*/ 724967 w 5336275"/>
                <a:gd name="connsiteY3" fmla="*/ 1414449 h 2524836"/>
                <a:gd name="connsiteX4" fmla="*/ 0 w 5336275"/>
                <a:gd name="connsiteY4" fmla="*/ 0 h 2524836"/>
                <a:gd name="connsiteX0" fmla="*/ 5336275 w 5336275"/>
                <a:gd name="connsiteY0" fmla="*/ 2524836 h 2524836"/>
                <a:gd name="connsiteX1" fmla="*/ 4708478 w 5336275"/>
                <a:gd name="connsiteY1" fmla="*/ 1610436 h 2524836"/>
                <a:gd name="connsiteX2" fmla="*/ 724967 w 5336275"/>
                <a:gd name="connsiteY2" fmla="*/ 1414449 h 2524836"/>
                <a:gd name="connsiteX3" fmla="*/ 0 w 5336275"/>
                <a:gd name="connsiteY3" fmla="*/ 0 h 2524836"/>
                <a:gd name="connsiteX0" fmla="*/ 5326653 w 5326653"/>
                <a:gd name="connsiteY0" fmla="*/ 2400091 h 2400091"/>
                <a:gd name="connsiteX1" fmla="*/ 4708478 w 5326653"/>
                <a:gd name="connsiteY1" fmla="*/ 1610436 h 2400091"/>
                <a:gd name="connsiteX2" fmla="*/ 724967 w 5326653"/>
                <a:gd name="connsiteY2" fmla="*/ 1414449 h 2400091"/>
                <a:gd name="connsiteX3" fmla="*/ 0 w 5326653"/>
                <a:gd name="connsiteY3" fmla="*/ 0 h 2400091"/>
                <a:gd name="connsiteX0" fmla="*/ 5326653 w 5326653"/>
                <a:gd name="connsiteY0" fmla="*/ 2400091 h 2400091"/>
                <a:gd name="connsiteX1" fmla="*/ 4708478 w 5326653"/>
                <a:gd name="connsiteY1" fmla="*/ 1610436 h 2400091"/>
                <a:gd name="connsiteX2" fmla="*/ 647994 w 5326653"/>
                <a:gd name="connsiteY2" fmla="*/ 1572459 h 2400091"/>
                <a:gd name="connsiteX3" fmla="*/ 0 w 5326653"/>
                <a:gd name="connsiteY3" fmla="*/ 0 h 2400091"/>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811563 w 5490222"/>
                <a:gd name="connsiteY2" fmla="*/ 1530877 h 2358509"/>
                <a:gd name="connsiteX3" fmla="*/ 0 w 5490222"/>
                <a:gd name="connsiteY3" fmla="*/ 0 h 2358509"/>
                <a:gd name="connsiteX0" fmla="*/ 5490222 w 5490222"/>
                <a:gd name="connsiteY0" fmla="*/ 2358509 h 2358509"/>
                <a:gd name="connsiteX1" fmla="*/ 4872047 w 5490222"/>
                <a:gd name="connsiteY1" fmla="*/ 1568854 h 2358509"/>
                <a:gd name="connsiteX2" fmla="*/ 609507 w 5490222"/>
                <a:gd name="connsiteY2" fmla="*/ 1115062 h 2358509"/>
                <a:gd name="connsiteX3" fmla="*/ 0 w 5490222"/>
                <a:gd name="connsiteY3" fmla="*/ 0 h 2358509"/>
                <a:gd name="connsiteX0" fmla="*/ 5490222 w 5490222"/>
                <a:gd name="connsiteY0" fmla="*/ 2358509 h 2358509"/>
                <a:gd name="connsiteX1" fmla="*/ 4872047 w 5490222"/>
                <a:gd name="connsiteY1" fmla="*/ 1568854 h 2358509"/>
                <a:gd name="connsiteX2" fmla="*/ 1464762 w 5490222"/>
                <a:gd name="connsiteY2" fmla="*/ 1136717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09507 w 5490222"/>
                <a:gd name="connsiteY3" fmla="*/ 1115062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1301193 w 5490222"/>
                <a:gd name="connsiteY2" fmla="*/ 1502635 h 2358509"/>
                <a:gd name="connsiteX3" fmla="*/ 657616 w 5490222"/>
                <a:gd name="connsiteY3" fmla="*/ 1322970 h 2358509"/>
                <a:gd name="connsiteX4" fmla="*/ 0 w 5490222"/>
                <a:gd name="connsiteY4" fmla="*/ 0 h 2358509"/>
                <a:gd name="connsiteX0" fmla="*/ 5490222 w 5490222"/>
                <a:gd name="connsiteY0" fmla="*/ 2358509 h 2358509"/>
                <a:gd name="connsiteX1" fmla="*/ 4872047 w 5490222"/>
                <a:gd name="connsiteY1" fmla="*/ 1568854 h 2358509"/>
                <a:gd name="connsiteX2" fmla="*/ 657616 w 5490222"/>
                <a:gd name="connsiteY2" fmla="*/ 1322970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782698 w 5490222"/>
                <a:gd name="connsiteY2" fmla="*/ 1439399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72047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56031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 name="connsiteX0" fmla="*/ 5490222 w 5490222"/>
                <a:gd name="connsiteY0" fmla="*/ 2358509 h 2358509"/>
                <a:gd name="connsiteX1" fmla="*/ 4843183 w 5490222"/>
                <a:gd name="connsiteY1" fmla="*/ 1568854 h 2358509"/>
                <a:gd name="connsiteX2" fmla="*/ 927023 w 5490222"/>
                <a:gd name="connsiteY2" fmla="*/ 1498622 h 2358509"/>
                <a:gd name="connsiteX3" fmla="*/ 0 w 5490222"/>
                <a:gd name="connsiteY3" fmla="*/ 0 h 2358509"/>
              </a:gdLst>
              <a:ahLst/>
              <a:cxnLst>
                <a:cxn ang="0">
                  <a:pos x="connsiteX0" y="connsiteY0"/>
                </a:cxn>
                <a:cxn ang="0">
                  <a:pos x="connsiteX1" y="connsiteY1"/>
                </a:cxn>
                <a:cxn ang="0">
                  <a:pos x="connsiteX2" y="connsiteY2"/>
                </a:cxn>
                <a:cxn ang="0">
                  <a:pos x="connsiteX3" y="connsiteY3"/>
                </a:cxn>
              </a:cxnLst>
              <a:rect l="l" t="t" r="r" b="b"/>
              <a:pathLst>
                <a:path w="5490222" h="2358509">
                  <a:moveTo>
                    <a:pt x="5490222" y="2358509"/>
                  </a:moveTo>
                  <a:cubicBezTo>
                    <a:pt x="5465270" y="2168009"/>
                    <a:pt x="5603716" y="1712168"/>
                    <a:pt x="4843183" y="1568854"/>
                  </a:cubicBezTo>
                  <a:cubicBezTo>
                    <a:pt x="4082650" y="1425540"/>
                    <a:pt x="1739031" y="1760098"/>
                    <a:pt x="927023" y="1498622"/>
                  </a:cubicBezTo>
                  <a:cubicBezTo>
                    <a:pt x="315468" y="1234049"/>
                    <a:pt x="287625" y="527281"/>
                    <a:pt x="0" y="0"/>
                  </a:cubicBezTo>
                </a:path>
              </a:pathLst>
            </a:custGeom>
            <a:noFill/>
            <a:ln w="19050">
              <a:solidFill>
                <a:schemeClr val="accent3"/>
              </a:solidFill>
              <a:headEnd type="arrow" w="med" len="sm"/>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endParaRPr lang="en-US" dirty="0">
                <a:solidFill>
                  <a:schemeClr val="bg1"/>
                </a:solidFill>
              </a:endParaRPr>
            </a:p>
          </p:txBody>
        </p:sp>
      </p:grpSp>
      <p:sp>
        <p:nvSpPr>
          <p:cNvPr id="39" name="TextBox 38"/>
          <p:cNvSpPr txBox="1"/>
          <p:nvPr/>
        </p:nvSpPr>
        <p:spPr>
          <a:xfrm>
            <a:off x="605427" y="3477695"/>
            <a:ext cx="2193549" cy="369332"/>
          </a:xfrm>
          <a:prstGeom prst="rect">
            <a:avLst/>
          </a:prstGeom>
          <a:noFill/>
        </p:spPr>
        <p:txBody>
          <a:bodyPr wrap="square" rtlCol="0">
            <a:spAutoFit/>
          </a:bodyPr>
          <a:lstStyle/>
          <a:p>
            <a:r>
              <a:rPr lang="en-GB" b="1" dirty="0">
                <a:solidFill>
                  <a:schemeClr val="bg1"/>
                </a:solidFill>
              </a:rPr>
              <a:t>ClearPass Actions</a:t>
            </a:r>
          </a:p>
        </p:txBody>
      </p:sp>
      <p:sp>
        <p:nvSpPr>
          <p:cNvPr id="42" name="TextBox 41"/>
          <p:cNvSpPr txBox="1"/>
          <p:nvPr/>
        </p:nvSpPr>
        <p:spPr>
          <a:xfrm>
            <a:off x="980834" y="6136629"/>
            <a:ext cx="8353569" cy="481542"/>
          </a:xfrm>
          <a:prstGeom prst="rect">
            <a:avLst/>
          </a:prstGeom>
          <a:noFill/>
        </p:spPr>
        <p:txBody>
          <a:bodyPr wrap="none" rtlCol="0" anchor="ctr">
            <a:spAutoFit/>
          </a:bodyPr>
          <a:lstStyle/>
          <a:p>
            <a:pPr>
              <a:lnSpc>
                <a:spcPts val="3500"/>
              </a:lnSpc>
            </a:pPr>
            <a:r>
              <a:rPr lang="en-GB" dirty="0">
                <a:solidFill>
                  <a:schemeClr val="bg1"/>
                </a:solidFill>
              </a:rPr>
              <a:t>If subsequent fingerprint changes: Potential spoof attack. Set “Conflict” attribute </a:t>
            </a:r>
            <a:endParaRPr lang="en-US" dirty="0">
              <a:solidFill>
                <a:schemeClr val="bg1"/>
              </a:solidFill>
            </a:endParaRPr>
          </a:p>
        </p:txBody>
      </p:sp>
      <p:sp>
        <p:nvSpPr>
          <p:cNvPr id="49" name="TextBox 48"/>
          <p:cNvSpPr txBox="1"/>
          <p:nvPr/>
        </p:nvSpPr>
        <p:spPr>
          <a:xfrm>
            <a:off x="5133043" y="3025666"/>
            <a:ext cx="1557747" cy="584775"/>
          </a:xfrm>
          <a:prstGeom prst="rect">
            <a:avLst/>
          </a:prstGeom>
          <a:noFill/>
        </p:spPr>
        <p:txBody>
          <a:bodyPr wrap="square" rtlCol="0">
            <a:spAutoFit/>
          </a:bodyPr>
          <a:lstStyle/>
          <a:p>
            <a:pPr algn="ctr"/>
            <a:r>
              <a:rPr lang="en-GB" sz="1600" dirty="0">
                <a:solidFill>
                  <a:schemeClr val="bg1"/>
                </a:solidFill>
              </a:rPr>
              <a:t>Scan seed routes</a:t>
            </a:r>
          </a:p>
        </p:txBody>
      </p:sp>
    </p:spTree>
    <p:extLst>
      <p:ext uri="{BB962C8B-B14F-4D97-AF65-F5344CB8AC3E}">
        <p14:creationId xmlns:p14="http://schemas.microsoft.com/office/powerpoint/2010/main" val="139751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wipe(up)">
                                      <p:cBhvr>
                                        <p:cTn id="9" dur="500"/>
                                        <p:tgtEl>
                                          <p:spTgt spid="4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right)">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P spid="45" grpId="0" animBg="1"/>
      <p:bldP spid="47" grpId="0" animBg="1"/>
      <p:bldP spid="42" grpId="0"/>
      <p:bldP spid="4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3315" y="1372228"/>
            <a:ext cx="3880049" cy="2317869"/>
          </a:xfrm>
          <a:prstGeom prst="rect">
            <a:avLst/>
          </a:prstGeom>
        </p:spPr>
      </p:pic>
      <p:pic>
        <p:nvPicPr>
          <p:cNvPr id="7" name="Picture 6"/>
          <p:cNvPicPr>
            <a:picLocks noChangeAspect="1"/>
          </p:cNvPicPr>
          <p:nvPr/>
        </p:nvPicPr>
        <p:blipFill>
          <a:blip r:embed="rId4"/>
          <a:stretch>
            <a:fillRect/>
          </a:stretch>
        </p:blipFill>
        <p:spPr>
          <a:xfrm>
            <a:off x="316502" y="3455658"/>
            <a:ext cx="5385077" cy="2736991"/>
          </a:xfrm>
          <a:prstGeom prst="rect">
            <a:avLst/>
          </a:prstGeom>
        </p:spPr>
      </p:pic>
      <p:sp>
        <p:nvSpPr>
          <p:cNvPr id="2" name="Title 1"/>
          <p:cNvSpPr>
            <a:spLocks noGrp="1"/>
          </p:cNvSpPr>
          <p:nvPr>
            <p:ph type="title"/>
          </p:nvPr>
        </p:nvSpPr>
        <p:spPr>
          <a:xfrm>
            <a:off x="-20626" y="-9694"/>
            <a:ext cx="0" cy="0"/>
          </a:xfrm>
        </p:spPr>
        <p:txBody>
          <a:bodyPr/>
          <a:lstStyle/>
          <a:p>
            <a:r>
              <a:rPr lang="en-GB" dirty="0"/>
              <a:t>Staff Guest Operator</a:t>
            </a:r>
            <a:endParaRPr lang="en-US" dirty="0"/>
          </a:p>
        </p:txBody>
      </p:sp>
      <p:sp>
        <p:nvSpPr>
          <p:cNvPr id="3" name="Content Placeholder 2"/>
          <p:cNvSpPr>
            <a:spLocks noGrp="1"/>
          </p:cNvSpPr>
          <p:nvPr>
            <p:ph idx="1"/>
          </p:nvPr>
        </p:nvSpPr>
        <p:spPr>
          <a:xfrm>
            <a:off x="-20626" y="-9694"/>
            <a:ext cx="0" cy="0"/>
          </a:xfrm>
        </p:spPr>
        <p:txBody>
          <a:bodyPr/>
          <a:lstStyle/>
          <a:p>
            <a:pPr algn="r"/>
            <a:r>
              <a:rPr lang="en-GB" dirty="0"/>
              <a:t>  </a:t>
            </a:r>
            <a:endParaRPr lang="en-US" dirty="0"/>
          </a:p>
        </p:txBody>
      </p:sp>
      <p:sp>
        <p:nvSpPr>
          <p:cNvPr id="29" name="Rounded Rectangular Callout 28"/>
          <p:cNvSpPr/>
          <p:nvPr/>
        </p:nvSpPr>
        <p:spPr bwMode="auto">
          <a:xfrm>
            <a:off x="3448601" y="3638539"/>
            <a:ext cx="1529035" cy="569073"/>
          </a:xfrm>
          <a:prstGeom prst="wedgeRoundRectCallout">
            <a:avLst>
              <a:gd name="adj1" fmla="val 21350"/>
              <a:gd name="adj2" fmla="val -3934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Home page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5" name="Picture 4"/>
          <p:cNvPicPr>
            <a:picLocks noChangeAspect="1"/>
          </p:cNvPicPr>
          <p:nvPr/>
        </p:nvPicPr>
        <p:blipFill>
          <a:blip r:embed="rId5"/>
          <a:stretch>
            <a:fillRect/>
          </a:stretch>
        </p:blipFill>
        <p:spPr>
          <a:xfrm>
            <a:off x="7205197" y="114764"/>
            <a:ext cx="4831579" cy="4554167"/>
          </a:xfrm>
          <a:prstGeom prst="rect">
            <a:avLst/>
          </a:prstGeom>
        </p:spPr>
      </p:pic>
      <p:sp>
        <p:nvSpPr>
          <p:cNvPr id="31" name="Rounded Rectangular Callout 30"/>
          <p:cNvSpPr/>
          <p:nvPr/>
        </p:nvSpPr>
        <p:spPr bwMode="auto">
          <a:xfrm>
            <a:off x="6524469" y="1855098"/>
            <a:ext cx="1318655" cy="1018730"/>
          </a:xfrm>
          <a:prstGeom prst="wedgeRoundRectCallout">
            <a:avLst>
              <a:gd name="adj1" fmla="val 69917"/>
              <a:gd name="adj2" fmla="val -176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Flexible device enrolment</a:t>
            </a:r>
          </a:p>
        </p:txBody>
      </p:sp>
      <p:sp>
        <p:nvSpPr>
          <p:cNvPr id="16" name="Rounded Rectangular Callout 15"/>
          <p:cNvSpPr/>
          <p:nvPr/>
        </p:nvSpPr>
        <p:spPr bwMode="auto">
          <a:xfrm>
            <a:off x="4213118" y="5075258"/>
            <a:ext cx="2027322" cy="1018730"/>
          </a:xfrm>
          <a:prstGeom prst="wedgeRoundRectCallout">
            <a:avLst>
              <a:gd name="adj1" fmla="val -70143"/>
              <a:gd name="adj2" fmla="val 1874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Only show devices register to this user</a:t>
            </a:r>
          </a:p>
        </p:txBody>
      </p:sp>
      <p:pic>
        <p:nvPicPr>
          <p:cNvPr id="8" name="Picture 7"/>
          <p:cNvPicPr>
            <a:picLocks noChangeAspect="1"/>
          </p:cNvPicPr>
          <p:nvPr/>
        </p:nvPicPr>
        <p:blipFill>
          <a:blip r:embed="rId6"/>
          <a:stretch>
            <a:fillRect/>
          </a:stretch>
        </p:blipFill>
        <p:spPr>
          <a:xfrm>
            <a:off x="7548956" y="4764362"/>
            <a:ext cx="4403360" cy="1765498"/>
          </a:xfrm>
          <a:prstGeom prst="rect">
            <a:avLst/>
          </a:prstGeom>
        </p:spPr>
      </p:pic>
      <p:sp>
        <p:nvSpPr>
          <p:cNvPr id="18" name="Rounded Rectangular Callout 17"/>
          <p:cNvSpPr/>
          <p:nvPr/>
        </p:nvSpPr>
        <p:spPr bwMode="auto">
          <a:xfrm>
            <a:off x="6734246" y="5767706"/>
            <a:ext cx="1629420" cy="762154"/>
          </a:xfrm>
          <a:prstGeom prst="wedgeRoundRectCallout">
            <a:avLst>
              <a:gd name="adj1" fmla="val 23504"/>
              <a:gd name="adj2" fmla="val -6009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Guest management</a:t>
            </a:r>
          </a:p>
        </p:txBody>
      </p:sp>
      <p:sp>
        <p:nvSpPr>
          <p:cNvPr id="12" name="TextBox 11"/>
          <p:cNvSpPr txBox="1"/>
          <p:nvPr/>
        </p:nvSpPr>
        <p:spPr>
          <a:xfrm>
            <a:off x="147211" y="541231"/>
            <a:ext cx="5259004" cy="830997"/>
          </a:xfrm>
          <a:prstGeom prst="rect">
            <a:avLst/>
          </a:prstGeom>
          <a:noFill/>
        </p:spPr>
        <p:txBody>
          <a:bodyPr wrap="none" rtlCol="0">
            <a:spAutoFit/>
          </a:bodyPr>
          <a:lstStyle/>
          <a:p>
            <a:r>
              <a:rPr lang="en-GB" sz="2400" dirty="0">
                <a:solidFill>
                  <a:schemeClr val="bg1"/>
                </a:solidFill>
              </a:rPr>
              <a:t>Allows staff to create guest accounts </a:t>
            </a:r>
            <a:br>
              <a:rPr lang="en-GB" sz="2400" dirty="0">
                <a:solidFill>
                  <a:schemeClr val="bg1"/>
                </a:solidFill>
              </a:rPr>
            </a:br>
            <a:r>
              <a:rPr lang="en-GB" sz="2400" dirty="0">
                <a:solidFill>
                  <a:schemeClr val="bg1"/>
                </a:solidFill>
              </a:rPr>
              <a:t>and enrol device</a:t>
            </a:r>
            <a:endParaRPr lang="en-US" sz="2400" dirty="0">
              <a:solidFill>
                <a:schemeClr val="bg1"/>
              </a:solidFill>
            </a:endParaRPr>
          </a:p>
        </p:txBody>
      </p:sp>
    </p:spTree>
    <p:extLst>
      <p:ext uri="{BB962C8B-B14F-4D97-AF65-F5344CB8AC3E}">
        <p14:creationId xmlns:p14="http://schemas.microsoft.com/office/powerpoint/2010/main" val="354620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                                           Student Guest Operator</a:t>
            </a:r>
            <a:endParaRPr lang="en-US" dirty="0"/>
          </a:p>
        </p:txBody>
      </p:sp>
      <p:sp>
        <p:nvSpPr>
          <p:cNvPr id="3" name="Content Placeholder 2"/>
          <p:cNvSpPr>
            <a:spLocks noGrp="1"/>
          </p:cNvSpPr>
          <p:nvPr>
            <p:ph idx="1"/>
          </p:nvPr>
        </p:nvSpPr>
        <p:spPr>
          <a:xfrm>
            <a:off x="-20626" y="-9694"/>
            <a:ext cx="0" cy="0"/>
          </a:xfrm>
        </p:spPr>
        <p:txBody>
          <a:bodyPr/>
          <a:lstStyle/>
          <a:p>
            <a:pPr algn="r"/>
            <a:r>
              <a:rPr lang="en-GB" dirty="0"/>
              <a:t>  </a:t>
            </a:r>
            <a:endParaRPr lang="en-US" dirty="0"/>
          </a:p>
        </p:txBody>
      </p:sp>
      <p:pic>
        <p:nvPicPr>
          <p:cNvPr id="19" name="Picture 18"/>
          <p:cNvPicPr>
            <a:picLocks noChangeAspect="1"/>
          </p:cNvPicPr>
          <p:nvPr/>
        </p:nvPicPr>
        <p:blipFill>
          <a:blip r:embed="rId3"/>
          <a:stretch>
            <a:fillRect/>
          </a:stretch>
        </p:blipFill>
        <p:spPr>
          <a:xfrm>
            <a:off x="644905" y="598121"/>
            <a:ext cx="3765744" cy="2273417"/>
          </a:xfrm>
          <a:prstGeom prst="rect">
            <a:avLst/>
          </a:prstGeom>
        </p:spPr>
      </p:pic>
      <p:pic>
        <p:nvPicPr>
          <p:cNvPr id="23" name="Picture 22"/>
          <p:cNvPicPr>
            <a:picLocks noChangeAspect="1"/>
          </p:cNvPicPr>
          <p:nvPr/>
        </p:nvPicPr>
        <p:blipFill>
          <a:blip r:embed="rId4"/>
          <a:stretch>
            <a:fillRect/>
          </a:stretch>
        </p:blipFill>
        <p:spPr>
          <a:xfrm>
            <a:off x="6731785" y="3738383"/>
            <a:ext cx="4159464" cy="2571882"/>
          </a:xfrm>
          <a:prstGeom prst="rect">
            <a:avLst/>
          </a:prstGeom>
        </p:spPr>
      </p:pic>
      <p:pic>
        <p:nvPicPr>
          <p:cNvPr id="24" name="Picture 23"/>
          <p:cNvPicPr>
            <a:picLocks noChangeAspect="1"/>
          </p:cNvPicPr>
          <p:nvPr/>
        </p:nvPicPr>
        <p:blipFill>
          <a:blip r:embed="rId5"/>
          <a:stretch>
            <a:fillRect/>
          </a:stretch>
        </p:blipFill>
        <p:spPr>
          <a:xfrm>
            <a:off x="7020725" y="1410531"/>
            <a:ext cx="3581584" cy="2152761"/>
          </a:xfrm>
          <a:prstGeom prst="rect">
            <a:avLst/>
          </a:prstGeom>
        </p:spPr>
      </p:pic>
      <p:pic>
        <p:nvPicPr>
          <p:cNvPr id="26" name="Picture 25"/>
          <p:cNvPicPr>
            <a:picLocks noChangeAspect="1"/>
          </p:cNvPicPr>
          <p:nvPr/>
        </p:nvPicPr>
        <p:blipFill>
          <a:blip r:embed="rId6"/>
          <a:stretch>
            <a:fillRect/>
          </a:stretch>
        </p:blipFill>
        <p:spPr>
          <a:xfrm>
            <a:off x="541777" y="2658828"/>
            <a:ext cx="5289822" cy="2159111"/>
          </a:xfrm>
          <a:prstGeom prst="rect">
            <a:avLst/>
          </a:prstGeom>
        </p:spPr>
      </p:pic>
      <p:pic>
        <p:nvPicPr>
          <p:cNvPr id="28" name="Picture 27"/>
          <p:cNvPicPr>
            <a:picLocks noChangeAspect="1"/>
          </p:cNvPicPr>
          <p:nvPr/>
        </p:nvPicPr>
        <p:blipFill>
          <a:blip r:embed="rId7"/>
          <a:stretch>
            <a:fillRect/>
          </a:stretch>
        </p:blipFill>
        <p:spPr>
          <a:xfrm>
            <a:off x="2527777" y="5014865"/>
            <a:ext cx="1924149" cy="1174810"/>
          </a:xfrm>
          <a:prstGeom prst="rect">
            <a:avLst/>
          </a:prstGeom>
        </p:spPr>
      </p:pic>
      <p:sp>
        <p:nvSpPr>
          <p:cNvPr id="29" name="Rounded Rectangular Callout 28"/>
          <p:cNvSpPr/>
          <p:nvPr/>
        </p:nvSpPr>
        <p:spPr bwMode="auto">
          <a:xfrm>
            <a:off x="3489852" y="2889146"/>
            <a:ext cx="1529035" cy="569073"/>
          </a:xfrm>
          <a:prstGeom prst="wedgeRoundRectCallout">
            <a:avLst>
              <a:gd name="adj1" fmla="val 21350"/>
              <a:gd name="adj2" fmla="val -3934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Home page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30" name="Rounded Rectangular Callout 29"/>
          <p:cNvSpPr/>
          <p:nvPr/>
        </p:nvSpPr>
        <p:spPr bwMode="auto">
          <a:xfrm>
            <a:off x="524330" y="5395916"/>
            <a:ext cx="1727035" cy="698556"/>
          </a:xfrm>
          <a:prstGeom prst="wedgeRoundRectCallout">
            <a:avLst>
              <a:gd name="adj1" fmla="val 69917"/>
              <a:gd name="adj2" fmla="val -176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Create Guest account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31" name="Rounded Rectangular Callout 30"/>
          <p:cNvSpPr/>
          <p:nvPr/>
        </p:nvSpPr>
        <p:spPr bwMode="auto">
          <a:xfrm>
            <a:off x="6239927" y="2585869"/>
            <a:ext cx="1727035" cy="698556"/>
          </a:xfrm>
          <a:prstGeom prst="wedgeRoundRectCallout">
            <a:avLst>
              <a:gd name="adj1" fmla="val 69917"/>
              <a:gd name="adj2" fmla="val -1769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Enrol devices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32" name="Rounded Rectangular Callout 31"/>
          <p:cNvSpPr/>
          <p:nvPr/>
        </p:nvSpPr>
        <p:spPr bwMode="auto">
          <a:xfrm>
            <a:off x="4548671" y="4800993"/>
            <a:ext cx="2027322" cy="1018730"/>
          </a:xfrm>
          <a:prstGeom prst="wedgeRoundRectCallout">
            <a:avLst>
              <a:gd name="adj1" fmla="val -26056"/>
              <a:gd name="adj2" fmla="val -7978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Only show devices register to this user</a:t>
            </a:r>
          </a:p>
        </p:txBody>
      </p:sp>
      <p:sp>
        <p:nvSpPr>
          <p:cNvPr id="4" name="TextBox 3"/>
          <p:cNvSpPr txBox="1"/>
          <p:nvPr/>
        </p:nvSpPr>
        <p:spPr>
          <a:xfrm>
            <a:off x="4716161" y="467021"/>
            <a:ext cx="6175088" cy="830997"/>
          </a:xfrm>
          <a:prstGeom prst="rect">
            <a:avLst/>
          </a:prstGeom>
          <a:noFill/>
        </p:spPr>
        <p:txBody>
          <a:bodyPr wrap="none" rtlCol="0">
            <a:spAutoFit/>
          </a:bodyPr>
          <a:lstStyle/>
          <a:p>
            <a:r>
              <a:rPr lang="en-GB" sz="2400" dirty="0">
                <a:solidFill>
                  <a:schemeClr val="bg1"/>
                </a:solidFill>
              </a:rPr>
              <a:t>Allows students to you to enrol their devices</a:t>
            </a:r>
          </a:p>
          <a:p>
            <a:r>
              <a:rPr lang="en-GB" sz="2400" dirty="0">
                <a:solidFill>
                  <a:schemeClr val="bg1"/>
                </a:solidFill>
              </a:rPr>
              <a:t>Guest account is their unique password</a:t>
            </a:r>
            <a:endParaRPr lang="en-US" sz="2400" dirty="0">
              <a:solidFill>
                <a:schemeClr val="bg1"/>
              </a:solidFill>
            </a:endParaRPr>
          </a:p>
        </p:txBody>
      </p:sp>
    </p:spTree>
    <p:extLst>
      <p:ext uri="{BB962C8B-B14F-4D97-AF65-F5344CB8AC3E}">
        <p14:creationId xmlns:p14="http://schemas.microsoft.com/office/powerpoint/2010/main" val="23956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947897" y="1372797"/>
            <a:ext cx="2235315" cy="4972306"/>
          </a:xfrm>
          <a:prstGeom prst="rect">
            <a:avLst/>
          </a:prstGeom>
        </p:spPr>
      </p:pic>
      <p:pic>
        <p:nvPicPr>
          <p:cNvPr id="7" name="Picture 6"/>
          <p:cNvPicPr>
            <a:picLocks noChangeAspect="1"/>
          </p:cNvPicPr>
          <p:nvPr/>
        </p:nvPicPr>
        <p:blipFill>
          <a:blip r:embed="rId4"/>
          <a:stretch>
            <a:fillRect/>
          </a:stretch>
        </p:blipFill>
        <p:spPr>
          <a:xfrm>
            <a:off x="6224337" y="2168684"/>
            <a:ext cx="5232669" cy="3264068"/>
          </a:xfrm>
          <a:prstGeom prst="rect">
            <a:avLst/>
          </a:prstGeom>
        </p:spPr>
      </p:pic>
      <p:sp>
        <p:nvSpPr>
          <p:cNvPr id="2" name="Title 1"/>
          <p:cNvSpPr>
            <a:spLocks noGrp="1"/>
          </p:cNvSpPr>
          <p:nvPr>
            <p:ph type="title"/>
          </p:nvPr>
        </p:nvSpPr>
        <p:spPr>
          <a:xfrm>
            <a:off x="-20626" y="-9694"/>
            <a:ext cx="0" cy="0"/>
          </a:xfrm>
        </p:spPr>
        <p:txBody>
          <a:bodyPr/>
          <a:lstStyle/>
          <a:p>
            <a:r>
              <a:rPr lang="en-GB" dirty="0"/>
              <a:t>Student Guest Operator</a:t>
            </a:r>
            <a:endParaRPr lang="en-US" dirty="0"/>
          </a:p>
        </p:txBody>
      </p:sp>
      <p:sp>
        <p:nvSpPr>
          <p:cNvPr id="3" name="Content Placeholder 2"/>
          <p:cNvSpPr>
            <a:spLocks noGrp="1"/>
          </p:cNvSpPr>
          <p:nvPr>
            <p:ph idx="1"/>
          </p:nvPr>
        </p:nvSpPr>
        <p:spPr>
          <a:xfrm>
            <a:off x="-20626" y="-9694"/>
            <a:ext cx="0" cy="0"/>
          </a:xfrm>
        </p:spPr>
        <p:txBody>
          <a:bodyPr/>
          <a:lstStyle/>
          <a:p>
            <a:pPr algn="r"/>
            <a:r>
              <a:rPr lang="en-GB" dirty="0"/>
              <a:t>  </a:t>
            </a:r>
            <a:endParaRPr lang="en-US" dirty="0"/>
          </a:p>
        </p:txBody>
      </p:sp>
      <p:sp>
        <p:nvSpPr>
          <p:cNvPr id="31" name="Rounded Rectangular Callout 30"/>
          <p:cNvSpPr/>
          <p:nvPr/>
        </p:nvSpPr>
        <p:spPr bwMode="auto">
          <a:xfrm>
            <a:off x="1334640" y="3800718"/>
            <a:ext cx="5973157" cy="698556"/>
          </a:xfrm>
          <a:prstGeom prst="wedgeRoundRectCallout">
            <a:avLst>
              <a:gd name="adj1" fmla="val -5014"/>
              <a:gd name="adj2" fmla="val -4033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a:hlinkClick r:id="rId5"/>
              </a:rPr>
              <a:t>https://cppm.hpearubademo.com/guest/mac_create.php?mac=000011112222&amp;device_name=Test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9" name="Straight Arrow Connector 8"/>
          <p:cNvCxnSpPr/>
          <p:nvPr/>
        </p:nvCxnSpPr>
        <p:spPr bwMode="auto">
          <a:xfrm flipV="1">
            <a:off x="3069715" y="3491826"/>
            <a:ext cx="3234832" cy="22918"/>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0" name="TextBox 9"/>
          <p:cNvSpPr txBox="1"/>
          <p:nvPr/>
        </p:nvSpPr>
        <p:spPr>
          <a:xfrm>
            <a:off x="179295" y="625158"/>
            <a:ext cx="5886548" cy="461665"/>
          </a:xfrm>
          <a:prstGeom prst="rect">
            <a:avLst/>
          </a:prstGeom>
          <a:noFill/>
        </p:spPr>
        <p:txBody>
          <a:bodyPr wrap="none" rtlCol="0">
            <a:spAutoFit/>
          </a:bodyPr>
          <a:lstStyle/>
          <a:p>
            <a:r>
              <a:rPr lang="en-GB" sz="2400" dirty="0">
                <a:solidFill>
                  <a:schemeClr val="bg1"/>
                </a:solidFill>
              </a:rPr>
              <a:t>Isolation page has link to enrol this device</a:t>
            </a:r>
            <a:endParaRPr lang="en-US" sz="2400" dirty="0">
              <a:solidFill>
                <a:schemeClr val="bg1"/>
              </a:solidFill>
            </a:endParaRPr>
          </a:p>
        </p:txBody>
      </p:sp>
    </p:spTree>
    <p:extLst>
      <p:ext uri="{BB962C8B-B14F-4D97-AF65-F5344CB8AC3E}">
        <p14:creationId xmlns:p14="http://schemas.microsoft.com/office/powerpoint/2010/main" val="370217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                                      Guest Operator Logins service</a:t>
            </a:r>
            <a:endParaRPr lang="en-US" dirty="0"/>
          </a:p>
        </p:txBody>
      </p:sp>
      <p:sp>
        <p:nvSpPr>
          <p:cNvPr id="3" name="Content Placeholder 2"/>
          <p:cNvSpPr>
            <a:spLocks noGrp="1"/>
          </p:cNvSpPr>
          <p:nvPr>
            <p:ph idx="1"/>
          </p:nvPr>
        </p:nvSpPr>
        <p:spPr>
          <a:xfrm>
            <a:off x="-20626" y="-9694"/>
            <a:ext cx="0" cy="0"/>
          </a:xfrm>
        </p:spPr>
        <p:txBody>
          <a:bodyPr/>
          <a:lstStyle/>
          <a:p>
            <a:pPr algn="r"/>
            <a:r>
              <a:rPr lang="en-GB" dirty="0"/>
              <a:t>  </a:t>
            </a:r>
            <a:endParaRPr lang="en-US" dirty="0"/>
          </a:p>
        </p:txBody>
      </p:sp>
      <p:pic>
        <p:nvPicPr>
          <p:cNvPr id="5" name="Picture 4"/>
          <p:cNvPicPr>
            <a:picLocks noChangeAspect="1"/>
          </p:cNvPicPr>
          <p:nvPr/>
        </p:nvPicPr>
        <p:blipFill>
          <a:blip r:embed="rId2"/>
          <a:stretch>
            <a:fillRect/>
          </a:stretch>
        </p:blipFill>
        <p:spPr>
          <a:xfrm>
            <a:off x="127294" y="123891"/>
            <a:ext cx="3917830" cy="4334497"/>
          </a:xfrm>
          <a:prstGeom prst="rect">
            <a:avLst/>
          </a:prstGeom>
        </p:spPr>
      </p:pic>
      <p:pic>
        <p:nvPicPr>
          <p:cNvPr id="6" name="Picture 5"/>
          <p:cNvPicPr>
            <a:picLocks noChangeAspect="1"/>
          </p:cNvPicPr>
          <p:nvPr/>
        </p:nvPicPr>
        <p:blipFill>
          <a:blip r:embed="rId3"/>
          <a:stretch>
            <a:fillRect/>
          </a:stretch>
        </p:blipFill>
        <p:spPr>
          <a:xfrm>
            <a:off x="2650880" y="2400654"/>
            <a:ext cx="3854172" cy="2905097"/>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stretch>
            <a:fillRect/>
          </a:stretch>
        </p:blipFill>
        <p:spPr>
          <a:xfrm>
            <a:off x="7142260" y="2634899"/>
            <a:ext cx="4652784" cy="3009264"/>
          </a:xfrm>
          <a:prstGeom prst="rect">
            <a:avLst/>
          </a:prstGeom>
        </p:spPr>
      </p:pic>
      <p:sp>
        <p:nvSpPr>
          <p:cNvPr id="8" name="Rounded Rectangular Callout 7"/>
          <p:cNvSpPr/>
          <p:nvPr/>
        </p:nvSpPr>
        <p:spPr bwMode="auto">
          <a:xfrm>
            <a:off x="8923841" y="5837341"/>
            <a:ext cx="3107585" cy="825022"/>
          </a:xfrm>
          <a:prstGeom prst="wedgeRoundRectCallout">
            <a:avLst>
              <a:gd name="adj1" fmla="val 21102"/>
              <a:gd name="adj2" fmla="val -12134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dirty="0" err="1">
                <a:latin typeface="Arial" charset="0"/>
                <a:ea typeface="ＭＳ Ｐゴシック" pitchFamily="34" charset="-128"/>
              </a:rPr>
              <a:t>a</a:t>
            </a:r>
            <a:r>
              <a:rPr kumimoji="0" lang="en-GB" b="0" i="0" u="none" strike="noStrike" cap="none" normalizeH="0" baseline="0" dirty="0" err="1">
                <a:ln>
                  <a:noFill/>
                </a:ln>
                <a:solidFill>
                  <a:schemeClr val="tx1"/>
                </a:solidFill>
                <a:effectLst/>
                <a:latin typeface="Arial" charset="0"/>
                <a:ea typeface="ＭＳ Ｐゴシック" pitchFamily="34" charset="-128"/>
              </a:rPr>
              <a:t>dmin_privileges</a:t>
            </a:r>
            <a:r>
              <a:rPr kumimoji="0" lang="en-GB" b="0" i="0" u="none" strike="noStrike" cap="none" normalizeH="0" baseline="0" dirty="0">
                <a:ln>
                  <a:noFill/>
                </a:ln>
                <a:solidFill>
                  <a:schemeClr val="tx1"/>
                </a:solidFill>
                <a:effectLst/>
                <a:latin typeface="Arial" charset="0"/>
                <a:ea typeface="ＭＳ Ｐゴシック" pitchFamily="34" charset="-128"/>
              </a:rPr>
              <a:t>=</a:t>
            </a:r>
            <a:r>
              <a:rPr lang="en-US" dirty="0"/>
              <a:t>MPSK Student Device Registration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cxnSp>
        <p:nvCxnSpPr>
          <p:cNvPr id="12" name="Straight Arrow Connector 11"/>
          <p:cNvCxnSpPr/>
          <p:nvPr/>
        </p:nvCxnSpPr>
        <p:spPr bwMode="auto">
          <a:xfrm>
            <a:off x="6428301" y="5232018"/>
            <a:ext cx="783771"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cxnSp>
        <p:nvCxnSpPr>
          <p:cNvPr id="16" name="Straight Arrow Connector 15"/>
          <p:cNvCxnSpPr/>
          <p:nvPr/>
        </p:nvCxnSpPr>
        <p:spPr bwMode="auto">
          <a:xfrm>
            <a:off x="5871411" y="5081908"/>
            <a:ext cx="1340661"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8" name="Rounded Rectangular Callout 17"/>
          <p:cNvSpPr/>
          <p:nvPr/>
        </p:nvSpPr>
        <p:spPr bwMode="auto">
          <a:xfrm>
            <a:off x="9523453" y="3028180"/>
            <a:ext cx="2271591" cy="825022"/>
          </a:xfrm>
          <a:prstGeom prst="wedgeRoundRectCallout">
            <a:avLst>
              <a:gd name="adj1" fmla="val 20396"/>
              <a:gd name="adj2" fmla="val 19166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GB" dirty="0" err="1">
                <a:latin typeface="Arial" charset="0"/>
                <a:ea typeface="ＭＳ Ｐゴシック" pitchFamily="34" charset="-128"/>
              </a:rPr>
              <a:t>a</a:t>
            </a:r>
            <a:r>
              <a:rPr kumimoji="0" lang="en-GB" b="0" i="0" u="none" strike="noStrike" cap="none" normalizeH="0" baseline="0" dirty="0" err="1">
                <a:ln>
                  <a:noFill/>
                </a:ln>
                <a:solidFill>
                  <a:schemeClr val="tx1"/>
                </a:solidFill>
                <a:effectLst/>
                <a:latin typeface="Arial" charset="0"/>
                <a:ea typeface="ＭＳ Ｐゴシック" pitchFamily="34" charset="-128"/>
              </a:rPr>
              <a:t>dmin_privileges</a:t>
            </a:r>
            <a:r>
              <a:rPr kumimoji="0" lang="en-GB" b="0" i="0" u="none" strike="noStrike" cap="none" normalizeH="0" baseline="0" dirty="0">
                <a:ln>
                  <a:noFill/>
                </a:ln>
                <a:solidFill>
                  <a:schemeClr val="tx1"/>
                </a:solidFill>
                <a:effectLst/>
                <a:latin typeface="Arial" charset="0"/>
                <a:ea typeface="ＭＳ Ｐゴシック" pitchFamily="34" charset="-128"/>
              </a:rPr>
              <a:t>=</a:t>
            </a:r>
            <a:r>
              <a:rPr lang="en-US" dirty="0"/>
              <a:t>Device Registration</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31107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40634" y="3792822"/>
            <a:ext cx="3391074" cy="1263715"/>
          </a:xfrm>
          <a:prstGeom prst="rect">
            <a:avLst/>
          </a:prstGeom>
        </p:spPr>
      </p:pic>
      <p:sp>
        <p:nvSpPr>
          <p:cNvPr id="2" name="Title 1"/>
          <p:cNvSpPr>
            <a:spLocks noGrp="1"/>
          </p:cNvSpPr>
          <p:nvPr>
            <p:ph type="title"/>
          </p:nvPr>
        </p:nvSpPr>
        <p:spPr>
          <a:xfrm>
            <a:off x="-20626" y="-9694"/>
            <a:ext cx="0" cy="0"/>
          </a:xfrm>
        </p:spPr>
        <p:txBody>
          <a:bodyPr/>
          <a:lstStyle/>
          <a:p>
            <a:r>
              <a:rPr lang="en-GB" dirty="0"/>
              <a:t>Guest Operator Logins service</a:t>
            </a:r>
            <a:endParaRPr lang="en-US" dirty="0"/>
          </a:p>
        </p:txBody>
      </p:sp>
      <p:sp>
        <p:nvSpPr>
          <p:cNvPr id="3" name="Content Placeholder 2"/>
          <p:cNvSpPr>
            <a:spLocks noGrp="1"/>
          </p:cNvSpPr>
          <p:nvPr>
            <p:ph idx="1"/>
          </p:nvPr>
        </p:nvSpPr>
        <p:spPr>
          <a:xfrm>
            <a:off x="-20626" y="-9694"/>
            <a:ext cx="0" cy="0"/>
          </a:xfrm>
        </p:spPr>
        <p:txBody>
          <a:bodyPr/>
          <a:lstStyle/>
          <a:p>
            <a:pPr algn="r"/>
            <a:r>
              <a:rPr lang="en-GB" dirty="0"/>
              <a:t>  </a:t>
            </a:r>
            <a:endParaRPr lang="en-US" dirty="0"/>
          </a:p>
        </p:txBody>
      </p:sp>
      <p:pic>
        <p:nvPicPr>
          <p:cNvPr id="4" name="Picture 3"/>
          <p:cNvPicPr>
            <a:picLocks noChangeAspect="1"/>
          </p:cNvPicPr>
          <p:nvPr/>
        </p:nvPicPr>
        <p:blipFill>
          <a:blip r:embed="rId3"/>
          <a:stretch>
            <a:fillRect/>
          </a:stretch>
        </p:blipFill>
        <p:spPr>
          <a:xfrm>
            <a:off x="887564" y="741276"/>
            <a:ext cx="3460928" cy="2451226"/>
          </a:xfrm>
          <a:prstGeom prst="rect">
            <a:avLst/>
          </a:prstGeom>
        </p:spPr>
      </p:pic>
      <p:pic>
        <p:nvPicPr>
          <p:cNvPr id="10" name="Picture 9"/>
          <p:cNvPicPr>
            <a:picLocks noChangeAspect="1"/>
          </p:cNvPicPr>
          <p:nvPr/>
        </p:nvPicPr>
        <p:blipFill>
          <a:blip r:embed="rId4"/>
          <a:stretch>
            <a:fillRect/>
          </a:stretch>
        </p:blipFill>
        <p:spPr>
          <a:xfrm>
            <a:off x="4761487" y="795254"/>
            <a:ext cx="4426177" cy="2343270"/>
          </a:xfrm>
          <a:prstGeom prst="rect">
            <a:avLst/>
          </a:prstGeom>
        </p:spPr>
      </p:pic>
      <p:cxnSp>
        <p:nvCxnSpPr>
          <p:cNvPr id="20" name="Straight Arrow Connector 19"/>
          <p:cNvCxnSpPr/>
          <p:nvPr/>
        </p:nvCxnSpPr>
        <p:spPr bwMode="auto">
          <a:xfrm>
            <a:off x="3245089" y="3192502"/>
            <a:ext cx="206255" cy="1482626"/>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25" name="TextBox 24"/>
          <p:cNvSpPr txBox="1"/>
          <p:nvPr/>
        </p:nvSpPr>
        <p:spPr>
          <a:xfrm>
            <a:off x="9597762" y="3295419"/>
            <a:ext cx="1300356" cy="369332"/>
          </a:xfrm>
          <a:prstGeom prst="rect">
            <a:avLst/>
          </a:prstGeom>
          <a:noFill/>
        </p:spPr>
        <p:txBody>
          <a:bodyPr wrap="none" rtlCol="0">
            <a:spAutoFit/>
          </a:bodyPr>
          <a:lstStyle/>
          <a:p>
            <a:r>
              <a:rPr lang="en-GB" b="1" dirty="0"/>
              <a:t>CPG Logs</a:t>
            </a:r>
            <a:endParaRPr lang="en-US" b="1" dirty="0"/>
          </a:p>
        </p:txBody>
      </p:sp>
      <p:sp>
        <p:nvSpPr>
          <p:cNvPr id="26" name="TextBox 25"/>
          <p:cNvSpPr txBox="1"/>
          <p:nvPr/>
        </p:nvSpPr>
        <p:spPr>
          <a:xfrm>
            <a:off x="2509444" y="741276"/>
            <a:ext cx="1813382" cy="369332"/>
          </a:xfrm>
          <a:prstGeom prst="rect">
            <a:avLst/>
          </a:prstGeom>
          <a:noFill/>
        </p:spPr>
        <p:txBody>
          <a:bodyPr wrap="none" rtlCol="0">
            <a:spAutoFit/>
          </a:bodyPr>
          <a:lstStyle/>
          <a:p>
            <a:r>
              <a:rPr lang="en-GB" b="1" dirty="0" err="1"/>
              <a:t>AccessTracker</a:t>
            </a:r>
            <a:endParaRPr lang="en-US" b="1" dirty="0"/>
          </a:p>
        </p:txBody>
      </p:sp>
      <p:grpSp>
        <p:nvGrpSpPr>
          <p:cNvPr id="7" name="Group 6"/>
          <p:cNvGrpSpPr/>
          <p:nvPr/>
        </p:nvGrpSpPr>
        <p:grpSpPr>
          <a:xfrm>
            <a:off x="7212072" y="3295419"/>
            <a:ext cx="4870700" cy="3352972"/>
            <a:chOff x="7212072" y="3295419"/>
            <a:chExt cx="4870700" cy="3352972"/>
          </a:xfrm>
        </p:grpSpPr>
        <p:pic>
          <p:nvPicPr>
            <p:cNvPr id="11" name="Picture 10"/>
            <p:cNvPicPr>
              <a:picLocks noChangeAspect="1"/>
            </p:cNvPicPr>
            <p:nvPr/>
          </p:nvPicPr>
          <p:blipFill>
            <a:blip r:embed="rId5"/>
            <a:stretch>
              <a:fillRect/>
            </a:stretch>
          </p:blipFill>
          <p:spPr>
            <a:xfrm>
              <a:off x="7212072" y="3295419"/>
              <a:ext cx="4870700" cy="3352972"/>
            </a:xfrm>
            <a:prstGeom prst="rect">
              <a:avLst/>
            </a:prstGeom>
          </p:spPr>
        </p:pic>
        <p:pic>
          <p:nvPicPr>
            <p:cNvPr id="6" name="Picture 5"/>
            <p:cNvPicPr>
              <a:picLocks noChangeAspect="1"/>
            </p:cNvPicPr>
            <p:nvPr/>
          </p:nvPicPr>
          <p:blipFill>
            <a:blip r:embed="rId6"/>
            <a:stretch>
              <a:fillRect/>
            </a:stretch>
          </p:blipFill>
          <p:spPr>
            <a:xfrm>
              <a:off x="7367137" y="6262431"/>
              <a:ext cx="2171812" cy="228612"/>
            </a:xfrm>
            <a:prstGeom prst="rect">
              <a:avLst/>
            </a:prstGeom>
          </p:spPr>
        </p:pic>
      </p:grpSp>
      <p:sp>
        <p:nvSpPr>
          <p:cNvPr id="13" name="Rounded Rectangle 12"/>
          <p:cNvSpPr/>
          <p:nvPr/>
        </p:nvSpPr>
        <p:spPr bwMode="auto">
          <a:xfrm>
            <a:off x="7308325" y="6242671"/>
            <a:ext cx="2289437" cy="268132"/>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cxnSp>
        <p:nvCxnSpPr>
          <p:cNvPr id="12" name="Straight Arrow Connector 11"/>
          <p:cNvCxnSpPr/>
          <p:nvPr/>
        </p:nvCxnSpPr>
        <p:spPr bwMode="auto">
          <a:xfrm flipV="1">
            <a:off x="5118410" y="4173239"/>
            <a:ext cx="2378815" cy="1"/>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8859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850" y="859176"/>
            <a:ext cx="6210619" cy="5499383"/>
          </a:xfrm>
          <a:prstGeom prst="rect">
            <a:avLst/>
          </a:prstGeom>
        </p:spPr>
      </p:pic>
      <p:sp>
        <p:nvSpPr>
          <p:cNvPr id="2" name="Title 1"/>
          <p:cNvSpPr>
            <a:spLocks noGrp="1"/>
          </p:cNvSpPr>
          <p:nvPr>
            <p:ph type="title"/>
          </p:nvPr>
        </p:nvSpPr>
        <p:spPr>
          <a:xfrm>
            <a:off x="-20626" y="-9694"/>
            <a:ext cx="0" cy="0"/>
          </a:xfrm>
        </p:spPr>
        <p:txBody>
          <a:bodyPr/>
          <a:lstStyle/>
          <a:p>
            <a:r>
              <a:rPr lang="en-GB" dirty="0"/>
              <a:t>CPG Profiles</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sp>
        <p:nvSpPr>
          <p:cNvPr id="9" name="Rounded Rectangular Callout 8"/>
          <p:cNvSpPr/>
          <p:nvPr/>
        </p:nvSpPr>
        <p:spPr bwMode="auto">
          <a:xfrm>
            <a:off x="1220573" y="4064059"/>
            <a:ext cx="1127531" cy="412511"/>
          </a:xfrm>
          <a:prstGeom prst="wedgeRoundRectCallout">
            <a:avLst>
              <a:gd name="adj1" fmla="val 68801"/>
              <a:gd name="adj2" fmla="val -2253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Student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1220574" y="3521012"/>
            <a:ext cx="1127531" cy="412511"/>
          </a:xfrm>
          <a:prstGeom prst="wedgeRoundRectCallout">
            <a:avLst>
              <a:gd name="adj1" fmla="val 68801"/>
              <a:gd name="adj2" fmla="val -2253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Staff</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12" name="Picture 11"/>
          <p:cNvPicPr>
            <a:picLocks noChangeAspect="1"/>
          </p:cNvPicPr>
          <p:nvPr/>
        </p:nvPicPr>
        <p:blipFill>
          <a:blip r:embed="rId3"/>
          <a:stretch>
            <a:fillRect/>
          </a:stretch>
        </p:blipFill>
        <p:spPr>
          <a:xfrm>
            <a:off x="6659754" y="1727139"/>
            <a:ext cx="5073911" cy="2336920"/>
          </a:xfrm>
          <a:prstGeom prst="rect">
            <a:avLst/>
          </a:prstGeom>
        </p:spPr>
      </p:pic>
      <p:sp>
        <p:nvSpPr>
          <p:cNvPr id="13" name="Rounded Rectangular Callout 12"/>
          <p:cNvSpPr/>
          <p:nvPr/>
        </p:nvSpPr>
        <p:spPr bwMode="auto">
          <a:xfrm>
            <a:off x="7817660" y="4709503"/>
            <a:ext cx="2758097" cy="1003778"/>
          </a:xfrm>
          <a:prstGeom prst="wedgeRoundRectCallout">
            <a:avLst>
              <a:gd name="adj1" fmla="val -22901"/>
              <a:gd name="adj2" fmla="val -12782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Translation rules will apply the </a:t>
            </a:r>
            <a:r>
              <a:rPr kumimoji="0" lang="en-GB" b="0" i="0" u="none" strike="noStrike" cap="none" normalizeH="0" baseline="0" dirty="0" err="1">
                <a:ln>
                  <a:noFill/>
                </a:ln>
                <a:solidFill>
                  <a:schemeClr val="tx1"/>
                </a:solidFill>
                <a:effectLst/>
                <a:latin typeface="Arial" charset="0"/>
                <a:ea typeface="ＭＳ Ｐゴシック" pitchFamily="34" charset="-128"/>
              </a:rPr>
              <a:t>admin_privileges</a:t>
            </a:r>
            <a:r>
              <a:rPr kumimoji="0" lang="en-GB" b="0" i="0" u="none" strike="noStrike" cap="none" normalizeH="0" baseline="0" dirty="0">
                <a:ln>
                  <a:noFill/>
                </a:ln>
                <a:solidFill>
                  <a:schemeClr val="tx1"/>
                </a:solidFill>
                <a:effectLst/>
                <a:latin typeface="Arial" charset="0"/>
                <a:ea typeface="ＭＳ Ｐゴシック" pitchFamily="34" charset="-128"/>
              </a:rPr>
              <a:t> value</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54623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Student Profile - 1</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4" name="Picture 3"/>
          <p:cNvPicPr>
            <a:picLocks noChangeAspect="1"/>
          </p:cNvPicPr>
          <p:nvPr/>
        </p:nvPicPr>
        <p:blipFill>
          <a:blip r:embed="rId2"/>
          <a:stretch>
            <a:fillRect/>
          </a:stretch>
        </p:blipFill>
        <p:spPr>
          <a:xfrm>
            <a:off x="807945" y="920303"/>
            <a:ext cx="4965955" cy="4343623"/>
          </a:xfrm>
          <a:prstGeom prst="rect">
            <a:avLst/>
          </a:prstGeom>
        </p:spPr>
      </p:pic>
      <p:pic>
        <p:nvPicPr>
          <p:cNvPr id="10" name="Picture 9"/>
          <p:cNvPicPr>
            <a:picLocks noChangeAspect="1"/>
          </p:cNvPicPr>
          <p:nvPr/>
        </p:nvPicPr>
        <p:blipFill>
          <a:blip r:embed="rId3"/>
          <a:stretch>
            <a:fillRect/>
          </a:stretch>
        </p:blipFill>
        <p:spPr>
          <a:xfrm>
            <a:off x="6498211" y="685342"/>
            <a:ext cx="4159464" cy="4813547"/>
          </a:xfrm>
          <a:prstGeom prst="rect">
            <a:avLst/>
          </a:prstGeom>
        </p:spPr>
      </p:pic>
      <p:cxnSp>
        <p:nvCxnSpPr>
          <p:cNvPr id="7" name="Straight Arrow Connector 6"/>
          <p:cNvCxnSpPr/>
          <p:nvPr/>
        </p:nvCxnSpPr>
        <p:spPr bwMode="auto">
          <a:xfrm>
            <a:off x="5170142" y="4008235"/>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8" name="Straight Arrow Connector 7"/>
          <p:cNvCxnSpPr/>
          <p:nvPr/>
        </p:nvCxnSpPr>
        <p:spPr bwMode="auto">
          <a:xfrm>
            <a:off x="5170142" y="5075035"/>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9" name="Straight Arrow Connector 8"/>
          <p:cNvCxnSpPr/>
          <p:nvPr/>
        </p:nvCxnSpPr>
        <p:spPr bwMode="auto">
          <a:xfrm>
            <a:off x="10074431" y="2298605"/>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11" name="Straight Arrow Connector 10"/>
          <p:cNvCxnSpPr/>
          <p:nvPr/>
        </p:nvCxnSpPr>
        <p:spPr bwMode="auto">
          <a:xfrm>
            <a:off x="10074431" y="3887919"/>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12" name="Straight Arrow Connector 11"/>
          <p:cNvCxnSpPr/>
          <p:nvPr/>
        </p:nvCxnSpPr>
        <p:spPr bwMode="auto">
          <a:xfrm>
            <a:off x="10074431" y="4679712"/>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13" name="Straight Arrow Connector 12"/>
          <p:cNvCxnSpPr/>
          <p:nvPr/>
        </p:nvCxnSpPr>
        <p:spPr bwMode="auto">
          <a:xfrm>
            <a:off x="9752443" y="5327127"/>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spTree>
    <p:extLst>
      <p:ext uri="{BB962C8B-B14F-4D97-AF65-F5344CB8AC3E}">
        <p14:creationId xmlns:p14="http://schemas.microsoft.com/office/powerpoint/2010/main" val="298537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Student Profile - 2</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6" name="Picture 5"/>
          <p:cNvPicPr>
            <a:picLocks noChangeAspect="1"/>
          </p:cNvPicPr>
          <p:nvPr/>
        </p:nvPicPr>
        <p:blipFill>
          <a:blip r:embed="rId2"/>
          <a:stretch>
            <a:fillRect/>
          </a:stretch>
        </p:blipFill>
        <p:spPr>
          <a:xfrm>
            <a:off x="760854" y="1085075"/>
            <a:ext cx="4965955" cy="5086611"/>
          </a:xfrm>
          <a:prstGeom prst="rect">
            <a:avLst/>
          </a:prstGeom>
        </p:spPr>
      </p:pic>
      <p:grpSp>
        <p:nvGrpSpPr>
          <p:cNvPr id="14" name="Group 13"/>
          <p:cNvGrpSpPr/>
          <p:nvPr/>
        </p:nvGrpSpPr>
        <p:grpSpPr>
          <a:xfrm>
            <a:off x="6840812" y="195473"/>
            <a:ext cx="4185732" cy="6390957"/>
            <a:chOff x="6060589" y="195473"/>
            <a:chExt cx="4965955" cy="7086964"/>
          </a:xfrm>
        </p:grpSpPr>
        <p:pic>
          <p:nvPicPr>
            <p:cNvPr id="11" name="Picture 10"/>
            <p:cNvPicPr>
              <a:picLocks noChangeAspect="1"/>
            </p:cNvPicPr>
            <p:nvPr/>
          </p:nvPicPr>
          <p:blipFill>
            <a:blip r:embed="rId3"/>
            <a:stretch>
              <a:fillRect/>
            </a:stretch>
          </p:blipFill>
          <p:spPr>
            <a:xfrm>
              <a:off x="6060589" y="195473"/>
              <a:ext cx="4965955" cy="5270771"/>
            </a:xfrm>
            <a:prstGeom prst="rect">
              <a:avLst/>
            </a:prstGeom>
          </p:spPr>
        </p:pic>
        <p:pic>
          <p:nvPicPr>
            <p:cNvPr id="13" name="Picture 12"/>
            <p:cNvPicPr>
              <a:picLocks noChangeAspect="1"/>
            </p:cNvPicPr>
            <p:nvPr/>
          </p:nvPicPr>
          <p:blipFill>
            <a:blip r:embed="rId4"/>
            <a:stretch>
              <a:fillRect/>
            </a:stretch>
          </p:blipFill>
          <p:spPr>
            <a:xfrm>
              <a:off x="6060589" y="5466244"/>
              <a:ext cx="4965955" cy="1816193"/>
            </a:xfrm>
            <a:prstGeom prst="rect">
              <a:avLst/>
            </a:prstGeom>
          </p:spPr>
        </p:pic>
      </p:grpSp>
      <p:cxnSp>
        <p:nvCxnSpPr>
          <p:cNvPr id="15" name="Straight Arrow Connector 14"/>
          <p:cNvCxnSpPr/>
          <p:nvPr/>
        </p:nvCxnSpPr>
        <p:spPr bwMode="auto">
          <a:xfrm>
            <a:off x="2401721" y="2209228"/>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16" name="Straight Arrow Connector 15"/>
          <p:cNvCxnSpPr/>
          <p:nvPr/>
        </p:nvCxnSpPr>
        <p:spPr bwMode="auto">
          <a:xfrm>
            <a:off x="3358518" y="3413531"/>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17" name="Straight Arrow Connector 16"/>
          <p:cNvCxnSpPr/>
          <p:nvPr/>
        </p:nvCxnSpPr>
        <p:spPr bwMode="auto">
          <a:xfrm>
            <a:off x="2672145" y="5174725"/>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18" name="Straight Arrow Connector 17"/>
          <p:cNvCxnSpPr/>
          <p:nvPr/>
        </p:nvCxnSpPr>
        <p:spPr bwMode="auto">
          <a:xfrm>
            <a:off x="3358518" y="5987143"/>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19" name="Straight Arrow Connector 18"/>
          <p:cNvCxnSpPr/>
          <p:nvPr/>
        </p:nvCxnSpPr>
        <p:spPr bwMode="auto">
          <a:xfrm>
            <a:off x="8646683" y="1670671"/>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20" name="Straight Arrow Connector 19"/>
          <p:cNvCxnSpPr/>
          <p:nvPr/>
        </p:nvCxnSpPr>
        <p:spPr bwMode="auto">
          <a:xfrm>
            <a:off x="8970963" y="2195478"/>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21" name="Straight Arrow Connector 20"/>
          <p:cNvCxnSpPr/>
          <p:nvPr/>
        </p:nvCxnSpPr>
        <p:spPr bwMode="auto">
          <a:xfrm>
            <a:off x="8428969" y="3303529"/>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22" name="Straight Arrow Connector 21"/>
          <p:cNvCxnSpPr/>
          <p:nvPr/>
        </p:nvCxnSpPr>
        <p:spPr bwMode="auto">
          <a:xfrm>
            <a:off x="8646683" y="5532236"/>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cxnSp>
        <p:nvCxnSpPr>
          <p:cNvPr id="23" name="Straight Arrow Connector 22"/>
          <p:cNvCxnSpPr/>
          <p:nvPr/>
        </p:nvCxnSpPr>
        <p:spPr bwMode="auto">
          <a:xfrm>
            <a:off x="8970963" y="5801515"/>
            <a:ext cx="783771" cy="0"/>
          </a:xfrm>
          <a:prstGeom prst="straightConnector1">
            <a:avLst/>
          </a:prstGeom>
          <a:solidFill>
            <a:schemeClr val="accent1"/>
          </a:solidFill>
          <a:ln w="38100" cap="flat" cmpd="sng" algn="ctr">
            <a:solidFill>
              <a:srgbClr val="C00000"/>
            </a:solidFill>
            <a:prstDash val="solid"/>
            <a:round/>
            <a:headEnd type="triangle" w="lg" len="lg"/>
            <a:tailEnd type="none" w="lg" len="lg"/>
          </a:ln>
          <a:effectLst/>
        </p:spPr>
      </p:cxnSp>
    </p:spTree>
    <p:extLst>
      <p:ext uri="{BB962C8B-B14F-4D97-AF65-F5344CB8AC3E}">
        <p14:creationId xmlns:p14="http://schemas.microsoft.com/office/powerpoint/2010/main" val="367619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bwMode="auto">
          <a:xfrm>
            <a:off x="8442668" y="2745963"/>
            <a:ext cx="2743492" cy="1941971"/>
          </a:xfrm>
          <a:prstGeom prst="wedgeRoundRectCallout">
            <a:avLst>
              <a:gd name="adj1" fmla="val -44250"/>
              <a:gd name="adj2" fmla="val -252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Page look</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 name="Title 1"/>
          <p:cNvSpPr>
            <a:spLocks noGrp="1"/>
          </p:cNvSpPr>
          <p:nvPr>
            <p:ph type="title"/>
          </p:nvPr>
        </p:nvSpPr>
        <p:spPr>
          <a:xfrm>
            <a:off x="-20626" y="-9694"/>
            <a:ext cx="0" cy="0"/>
          </a:xfrm>
        </p:spPr>
        <p:txBody>
          <a:bodyPr/>
          <a:lstStyle/>
          <a:p>
            <a:r>
              <a:rPr lang="en-GB" dirty="0"/>
              <a:t>Student Forms – mactrac_create_2</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7" name="Picture 6"/>
          <p:cNvPicPr>
            <a:picLocks noChangeAspect="1"/>
          </p:cNvPicPr>
          <p:nvPr/>
        </p:nvPicPr>
        <p:blipFill>
          <a:blip r:embed="rId2"/>
          <a:stretch>
            <a:fillRect/>
          </a:stretch>
        </p:blipFill>
        <p:spPr>
          <a:xfrm>
            <a:off x="848718" y="888817"/>
            <a:ext cx="3124361" cy="5245370"/>
          </a:xfrm>
          <a:prstGeom prst="rect">
            <a:avLst/>
          </a:prstGeom>
        </p:spPr>
      </p:pic>
      <p:sp>
        <p:nvSpPr>
          <p:cNvPr id="24" name="Rounded Rectangular Callout 23"/>
          <p:cNvSpPr/>
          <p:nvPr/>
        </p:nvSpPr>
        <p:spPr bwMode="auto">
          <a:xfrm>
            <a:off x="4444789" y="1176230"/>
            <a:ext cx="4054464" cy="988882"/>
          </a:xfrm>
          <a:prstGeom prst="wedgeRoundRectCallout">
            <a:avLst>
              <a:gd name="adj1" fmla="val -65598"/>
              <a:gd name="adj2" fmla="val -2835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Initial Value=array (  'generator' =&gt; '</a:t>
            </a:r>
            <a:r>
              <a:rPr lang="en-GB" dirty="0" err="1">
                <a:latin typeface="Arial" charset="0"/>
                <a:ea typeface="ＭＳ Ｐゴシック" pitchFamily="34" charset="-128"/>
              </a:rPr>
              <a:t>GeneratorFromRequest</a:t>
            </a:r>
            <a:r>
              <a:rPr lang="en-GB" dirty="0">
                <a:latin typeface="Arial" charset="0"/>
                <a:ea typeface="ＭＳ Ｐゴシック" pitchFamily="34" charset="-128"/>
              </a:rPr>
              <a:t>',  '</a:t>
            </a:r>
            <a:r>
              <a:rPr lang="en-GB" dirty="0" err="1">
                <a:latin typeface="Arial" charset="0"/>
                <a:ea typeface="ＭＳ Ｐゴシック" pitchFamily="34" charset="-128"/>
              </a:rPr>
              <a:t>generator_args</a:t>
            </a:r>
            <a:r>
              <a:rPr lang="en-GB" dirty="0">
                <a:latin typeface="Arial" charset="0"/>
                <a:ea typeface="ＭＳ Ｐゴシック" pitchFamily="34" charset="-128"/>
              </a:rPr>
              <a:t>' =&gt; '</a:t>
            </a:r>
            <a:r>
              <a:rPr lang="en-GB" dirty="0" err="1">
                <a:latin typeface="Arial" charset="0"/>
                <a:ea typeface="ＭＳ Ｐゴシック" pitchFamily="34" charset="-128"/>
              </a:rPr>
              <a:t>device_name</a:t>
            </a:r>
            <a:r>
              <a:rPr lang="en-GB" dirty="0">
                <a:latin typeface="Arial" charset="0"/>
                <a:ea typeface="ＭＳ Ｐゴシック" pitchFamily="34" charset="-128"/>
              </a:rPr>
              <a:t>',)</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grpSp>
        <p:nvGrpSpPr>
          <p:cNvPr id="25" name="Group 24"/>
          <p:cNvGrpSpPr/>
          <p:nvPr/>
        </p:nvGrpSpPr>
        <p:grpSpPr>
          <a:xfrm>
            <a:off x="4451653" y="3149410"/>
            <a:ext cx="2970081" cy="3244516"/>
            <a:chOff x="7995844" y="3273163"/>
            <a:chExt cx="2970081" cy="3244516"/>
          </a:xfrm>
        </p:grpSpPr>
        <p:sp>
          <p:nvSpPr>
            <p:cNvPr id="12" name="Rectangular Callout 11"/>
            <p:cNvSpPr/>
            <p:nvPr/>
          </p:nvSpPr>
          <p:spPr bwMode="auto">
            <a:xfrm>
              <a:off x="7995844" y="3273163"/>
              <a:ext cx="2970081" cy="3244516"/>
            </a:xfrm>
            <a:prstGeom prst="wedgeRectCallout">
              <a:avLst>
                <a:gd name="adj1" fmla="val -71433"/>
                <a:gd name="adj2" fmla="val -1924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tx1"/>
                  </a:solidFill>
                  <a:effectLst/>
                  <a:latin typeface="Arial" charset="0"/>
                  <a:ea typeface="ＭＳ Ｐゴシック" pitchFamily="34" charset="-128"/>
                </a:rPr>
                <a:t>Initial Value</a:t>
              </a:r>
              <a:r>
                <a:rPr kumimoji="0" lang="en-GB" b="0" i="0" u="none" strike="noStrike" cap="none" normalizeH="0" dirty="0">
                  <a:ln>
                    <a:noFill/>
                  </a:ln>
                  <a:solidFill>
                    <a:schemeClr val="tx1"/>
                  </a:solidFill>
                  <a:effectLst/>
                  <a:latin typeface="Arial" charset="0"/>
                  <a:ea typeface="ＭＳ Ｐゴシック" pitchFamily="34" charset="-128"/>
                </a:rPr>
                <a:t> = 5</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grpSp>
          <p:nvGrpSpPr>
            <p:cNvPr id="10" name="Group 9"/>
            <p:cNvGrpSpPr/>
            <p:nvPr/>
          </p:nvGrpSpPr>
          <p:grpSpPr>
            <a:xfrm>
              <a:off x="8121118" y="3662803"/>
              <a:ext cx="2756042" cy="2794144"/>
              <a:chOff x="5178617" y="2542410"/>
              <a:chExt cx="2756042" cy="2794144"/>
            </a:xfrm>
          </p:grpSpPr>
          <p:pic>
            <p:nvPicPr>
              <p:cNvPr id="8" name="Picture 7"/>
              <p:cNvPicPr>
                <a:picLocks noChangeAspect="1"/>
              </p:cNvPicPr>
              <p:nvPr/>
            </p:nvPicPr>
            <p:blipFill>
              <a:blip r:embed="rId3"/>
              <a:stretch>
                <a:fillRect/>
              </a:stretch>
            </p:blipFill>
            <p:spPr>
              <a:xfrm>
                <a:off x="5178617" y="2542410"/>
                <a:ext cx="2756042" cy="2794144"/>
              </a:xfrm>
              <a:prstGeom prst="rect">
                <a:avLst/>
              </a:prstGeom>
            </p:spPr>
          </p:pic>
          <p:pic>
            <p:nvPicPr>
              <p:cNvPr id="9" name="Picture 8"/>
              <p:cNvPicPr>
                <a:picLocks noChangeAspect="1"/>
              </p:cNvPicPr>
              <p:nvPr/>
            </p:nvPicPr>
            <p:blipFill>
              <a:blip r:embed="rId4"/>
              <a:stretch>
                <a:fillRect/>
              </a:stretch>
            </p:blipFill>
            <p:spPr>
              <a:xfrm>
                <a:off x="6918607" y="3691295"/>
                <a:ext cx="1016052" cy="1638384"/>
              </a:xfrm>
              <a:prstGeom prst="rect">
                <a:avLst/>
              </a:prstGeom>
            </p:spPr>
          </p:pic>
        </p:grpSp>
      </p:grpSp>
      <p:sp>
        <p:nvSpPr>
          <p:cNvPr id="26" name="Rounded Rectangular Callout 25"/>
          <p:cNvSpPr/>
          <p:nvPr/>
        </p:nvSpPr>
        <p:spPr bwMode="auto">
          <a:xfrm>
            <a:off x="1606482" y="6191967"/>
            <a:ext cx="1824237" cy="403917"/>
          </a:xfrm>
          <a:prstGeom prst="wedgeRoundRectCallout">
            <a:avLst>
              <a:gd name="adj1" fmla="val -34020"/>
              <a:gd name="adj2" fmla="val -1185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Initial Value = 1</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27" name="Picture 26"/>
          <p:cNvPicPr>
            <a:picLocks noChangeAspect="1"/>
          </p:cNvPicPr>
          <p:nvPr/>
        </p:nvPicPr>
        <p:blipFill>
          <a:blip r:embed="rId5"/>
          <a:stretch>
            <a:fillRect/>
          </a:stretch>
        </p:blipFill>
        <p:spPr>
          <a:xfrm>
            <a:off x="8630078" y="3291650"/>
            <a:ext cx="2368672" cy="1136708"/>
          </a:xfrm>
          <a:prstGeom prst="rect">
            <a:avLst/>
          </a:prstGeom>
        </p:spPr>
      </p:pic>
      <p:sp>
        <p:nvSpPr>
          <p:cNvPr id="13" name="Rounded Rectangular Callout 12"/>
          <p:cNvSpPr/>
          <p:nvPr/>
        </p:nvSpPr>
        <p:spPr bwMode="auto">
          <a:xfrm>
            <a:off x="8835389" y="1176230"/>
            <a:ext cx="2993803" cy="988882"/>
          </a:xfrm>
          <a:prstGeom prst="wedgeRoundRectCallout">
            <a:avLst>
              <a:gd name="adj1" fmla="val -65598"/>
              <a:gd name="adj2" fmla="val -2835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This will match URL attribute </a:t>
            </a:r>
            <a:r>
              <a:rPr lang="en-GB" dirty="0" err="1">
                <a:latin typeface="Arial" charset="0"/>
                <a:ea typeface="ＭＳ Ｐゴシック" pitchFamily="34" charset="-128"/>
              </a:rPr>
              <a:t>device_name</a:t>
            </a:r>
            <a:r>
              <a:rPr lang="en-GB" dirty="0">
                <a:latin typeface="Arial" charset="0"/>
                <a:ea typeface="ＭＳ Ｐゴシック" pitchFamily="34" charset="-128"/>
              </a:rPr>
              <a:t>=xyz</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6355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bwMode="auto">
          <a:xfrm>
            <a:off x="8910321" y="2265681"/>
            <a:ext cx="1869440" cy="1361440"/>
          </a:xfrm>
          <a:prstGeom prst="wedgeRoundRectCallout">
            <a:avLst>
              <a:gd name="adj1" fmla="val -44250"/>
              <a:gd name="adj2" fmla="val -252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Page look</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4" name="Picture 3"/>
          <p:cNvPicPr>
            <a:picLocks noChangeAspect="1"/>
          </p:cNvPicPr>
          <p:nvPr/>
        </p:nvPicPr>
        <p:blipFill>
          <a:blip r:embed="rId2"/>
          <a:stretch>
            <a:fillRect/>
          </a:stretch>
        </p:blipFill>
        <p:spPr>
          <a:xfrm>
            <a:off x="1019813" y="948117"/>
            <a:ext cx="2654436" cy="5181866"/>
          </a:xfrm>
          <a:prstGeom prst="rect">
            <a:avLst/>
          </a:prstGeom>
        </p:spPr>
      </p:pic>
      <p:sp>
        <p:nvSpPr>
          <p:cNvPr id="2" name="Title 1"/>
          <p:cNvSpPr>
            <a:spLocks noGrp="1"/>
          </p:cNvSpPr>
          <p:nvPr>
            <p:ph type="title"/>
          </p:nvPr>
        </p:nvSpPr>
        <p:spPr>
          <a:xfrm>
            <a:off x="-20626" y="-9694"/>
            <a:ext cx="0" cy="0"/>
          </a:xfrm>
        </p:spPr>
        <p:txBody>
          <a:bodyPr/>
          <a:lstStyle/>
          <a:p>
            <a:r>
              <a:rPr lang="en-GB" dirty="0"/>
              <a:t>Student Forms – create_user_3</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sp>
        <p:nvSpPr>
          <p:cNvPr id="26" name="Rounded Rectangular Callout 25"/>
          <p:cNvSpPr/>
          <p:nvPr/>
        </p:nvSpPr>
        <p:spPr bwMode="auto">
          <a:xfrm>
            <a:off x="1606482" y="6191967"/>
            <a:ext cx="1810486" cy="403917"/>
          </a:xfrm>
          <a:prstGeom prst="wedgeRoundRectCallout">
            <a:avLst>
              <a:gd name="adj1" fmla="val -34020"/>
              <a:gd name="adj2" fmla="val -11857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Initial Value= 1</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4" name="Rounded Rectangular Callout 13"/>
          <p:cNvSpPr/>
          <p:nvPr/>
        </p:nvSpPr>
        <p:spPr bwMode="auto">
          <a:xfrm>
            <a:off x="4048588" y="1748529"/>
            <a:ext cx="3277162" cy="403917"/>
          </a:xfrm>
          <a:prstGeom prst="wedgeRoundRectCallout">
            <a:avLst>
              <a:gd name="adj1" fmla="val -71782"/>
              <a:gd name="adj2" fmla="val 14355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Initial Value = </a:t>
            </a:r>
            <a:r>
              <a:rPr lang="en-GB" dirty="0" err="1">
                <a:latin typeface="Arial" charset="0"/>
                <a:ea typeface="ＭＳ Ｐゴシック" pitchFamily="34" charset="-128"/>
              </a:rPr>
              <a:t>sponsor_email</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5" name="Rounded Rectangular Callout 14"/>
          <p:cNvSpPr/>
          <p:nvPr/>
        </p:nvSpPr>
        <p:spPr bwMode="auto">
          <a:xfrm>
            <a:off x="4211148" y="3044036"/>
            <a:ext cx="2249084" cy="403917"/>
          </a:xfrm>
          <a:prstGeom prst="wedgeRoundRectCallout">
            <a:avLst>
              <a:gd name="adj1" fmla="val -77251"/>
              <a:gd name="adj2" fmla="val 2938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Initial Value = now()</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6" name="Rounded Rectangular Callout 15"/>
          <p:cNvSpPr/>
          <p:nvPr/>
        </p:nvSpPr>
        <p:spPr bwMode="auto">
          <a:xfrm>
            <a:off x="4211148" y="3730267"/>
            <a:ext cx="2310961" cy="403917"/>
          </a:xfrm>
          <a:prstGeom prst="wedgeRoundRectCallout">
            <a:avLst>
              <a:gd name="adj1" fmla="val -76735"/>
              <a:gd name="adj2" fmla="val -10262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Initial Value = 1y</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17" name="Rounded Rectangular Callout 16"/>
          <p:cNvSpPr/>
          <p:nvPr/>
        </p:nvSpPr>
        <p:spPr bwMode="auto">
          <a:xfrm>
            <a:off x="4048587" y="4749925"/>
            <a:ext cx="4150551" cy="688349"/>
          </a:xfrm>
          <a:prstGeom prst="wedgeRoundRectCallout">
            <a:avLst>
              <a:gd name="adj1" fmla="val -65989"/>
              <a:gd name="adj2" fmla="val -6232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Initial Value = 5 associates to Student in </a:t>
            </a:r>
            <a:r>
              <a:rPr lang="en-GB" dirty="0" err="1">
                <a:latin typeface="Arial" charset="0"/>
                <a:ea typeface="ＭＳ Ｐゴシック" pitchFamily="34" charset="-128"/>
              </a:rPr>
              <a:t>RoleMapping</a:t>
            </a:r>
            <a:r>
              <a:rPr lang="en-GB" dirty="0">
                <a:latin typeface="Arial" charset="0"/>
                <a:ea typeface="ＭＳ Ｐゴシック" pitchFamily="34" charset="-128"/>
              </a:rPr>
              <a:t> [Guest Roles]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5" name="Picture 4"/>
          <p:cNvPicPr>
            <a:picLocks noChangeAspect="1"/>
          </p:cNvPicPr>
          <p:nvPr/>
        </p:nvPicPr>
        <p:blipFill>
          <a:blip r:embed="rId3"/>
          <a:stretch>
            <a:fillRect/>
          </a:stretch>
        </p:blipFill>
        <p:spPr>
          <a:xfrm>
            <a:off x="9178256" y="2802664"/>
            <a:ext cx="1333569" cy="628682"/>
          </a:xfrm>
          <a:prstGeom prst="rect">
            <a:avLst/>
          </a:prstGeom>
        </p:spPr>
      </p:pic>
    </p:spTree>
    <p:extLst>
      <p:ext uri="{BB962C8B-B14F-4D97-AF65-F5344CB8AC3E}">
        <p14:creationId xmlns:p14="http://schemas.microsoft.com/office/powerpoint/2010/main" val="9046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CD50C2F-7F0B-D84C-998E-B7CDFDDAB6FF}"/>
              </a:ext>
            </a:extLst>
          </p:cNvPr>
          <p:cNvSpPr txBox="1">
            <a:spLocks/>
          </p:cNvSpPr>
          <p:nvPr/>
        </p:nvSpPr>
        <p:spPr>
          <a:xfrm>
            <a:off x="3718559" y="475202"/>
            <a:ext cx="5073225"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Define the scan techniques criteria</a:t>
            </a:r>
            <a:endParaRPr lang="en-US" sz="3751" kern="0" dirty="0">
              <a:solidFill>
                <a:srgbClr val="F8981E"/>
              </a:solidFill>
            </a:endParaRPr>
          </a:p>
        </p:txBody>
      </p:sp>
      <p:pic>
        <p:nvPicPr>
          <p:cNvPr id="6" name="Picture 5"/>
          <p:cNvPicPr>
            <a:picLocks noChangeAspect="1"/>
          </p:cNvPicPr>
          <p:nvPr/>
        </p:nvPicPr>
        <p:blipFill>
          <a:blip r:embed="rId3"/>
          <a:stretch>
            <a:fillRect/>
          </a:stretch>
        </p:blipFill>
        <p:spPr>
          <a:xfrm>
            <a:off x="1391117" y="1790356"/>
            <a:ext cx="6699594" cy="2863997"/>
          </a:xfrm>
          <a:prstGeom prst="rect">
            <a:avLst/>
          </a:prstGeom>
        </p:spPr>
      </p:pic>
      <p:pic>
        <p:nvPicPr>
          <p:cNvPr id="8" name="Picture 7"/>
          <p:cNvPicPr>
            <a:picLocks noChangeAspect="1"/>
          </p:cNvPicPr>
          <p:nvPr/>
        </p:nvPicPr>
        <p:blipFill>
          <a:blip r:embed="rId4"/>
          <a:stretch>
            <a:fillRect/>
          </a:stretch>
        </p:blipFill>
        <p:spPr>
          <a:xfrm>
            <a:off x="3392239" y="4606278"/>
            <a:ext cx="4394426" cy="1612983"/>
          </a:xfrm>
          <a:prstGeom prst="rect">
            <a:avLst/>
          </a:prstGeom>
          <a:effectLst>
            <a:outerShdw blurRad="63500" sx="102000" sy="102000" algn="ctr" rotWithShape="0">
              <a:prstClr val="black">
                <a:alpha val="40000"/>
              </a:prstClr>
            </a:outerShdw>
          </a:effectLst>
        </p:spPr>
      </p:pic>
      <p:sp>
        <p:nvSpPr>
          <p:cNvPr id="9" name="Rounded Rectangular Callout 8"/>
          <p:cNvSpPr/>
          <p:nvPr/>
        </p:nvSpPr>
        <p:spPr bwMode="auto">
          <a:xfrm>
            <a:off x="8649547" y="1706880"/>
            <a:ext cx="3027680" cy="2052319"/>
          </a:xfrm>
          <a:prstGeom prst="wedgeRoundRectCallout">
            <a:avLst>
              <a:gd name="adj1" fmla="val -102206"/>
              <a:gd name="adj2" fmla="val 4075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WARNING</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Changing</a:t>
            </a:r>
            <a:r>
              <a:rPr kumimoji="0" lang="en-GB" sz="2400" b="0" i="0" u="none" strike="noStrike" cap="none" normalizeH="0" dirty="0">
                <a:ln>
                  <a:noFill/>
                </a:ln>
                <a:solidFill>
                  <a:schemeClr val="tx1"/>
                </a:solidFill>
                <a:effectLst/>
                <a:latin typeface="Arial" charset="0"/>
                <a:ea typeface="ＭＳ Ｐゴシック" pitchFamily="34" charset="-128"/>
              </a:rPr>
              <a:t> the details will not be applied to existing scans!!!</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
        <p:nvSpPr>
          <p:cNvPr id="10" name="Rounded Rectangular Callout 9"/>
          <p:cNvSpPr/>
          <p:nvPr/>
        </p:nvSpPr>
        <p:spPr bwMode="auto">
          <a:xfrm>
            <a:off x="8950960" y="3960007"/>
            <a:ext cx="2424854" cy="943886"/>
          </a:xfrm>
          <a:prstGeom prst="wedgeRoundRectCallout">
            <a:avLst>
              <a:gd name="adj1" fmla="val 19665"/>
              <a:gd name="adj2" fmla="val -8142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Have to update each scan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cxnSp>
        <p:nvCxnSpPr>
          <p:cNvPr id="4" name="Straight Arrow Connector 3"/>
          <p:cNvCxnSpPr/>
          <p:nvPr/>
        </p:nvCxnSpPr>
        <p:spPr bwMode="auto">
          <a:xfrm flipH="1">
            <a:off x="6440557" y="2716696"/>
            <a:ext cx="649356" cy="2187197"/>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1" name="Rounded Rectangular Callout 10"/>
          <p:cNvSpPr/>
          <p:nvPr/>
        </p:nvSpPr>
        <p:spPr bwMode="auto">
          <a:xfrm>
            <a:off x="8649547" y="5104702"/>
            <a:ext cx="3027680" cy="911786"/>
          </a:xfrm>
          <a:prstGeom prst="wedgeRoundRectCallout">
            <a:avLst>
              <a:gd name="adj1" fmla="val -107021"/>
              <a:gd name="adj2" fmla="val 2040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ea typeface="ＭＳ Ｐゴシック" pitchFamily="34" charset="-128"/>
              </a:rPr>
              <a:t>Define the</a:t>
            </a:r>
            <a:r>
              <a:rPr kumimoji="0" lang="en-GB" sz="2400" b="0" i="0" u="none" strike="noStrike" cap="none" normalizeH="0" dirty="0">
                <a:ln>
                  <a:noFill/>
                </a:ln>
                <a:solidFill>
                  <a:schemeClr val="tx1"/>
                </a:solidFill>
                <a:effectLst/>
                <a:latin typeface="Arial" charset="0"/>
                <a:ea typeface="ＭＳ Ｐゴシック" pitchFamily="34" charset="-128"/>
              </a:rPr>
              <a:t> IP range of the scan</a:t>
            </a:r>
            <a:endParaRPr kumimoji="0" lang="en-US"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47783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bwMode="auto">
          <a:xfrm>
            <a:off x="7250122" y="1908662"/>
            <a:ext cx="4047797" cy="2866537"/>
          </a:xfrm>
          <a:prstGeom prst="wedgeRoundRectCallout">
            <a:avLst>
              <a:gd name="adj1" fmla="val -44250"/>
              <a:gd name="adj2" fmla="val -252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Page look</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grpSp>
        <p:nvGrpSpPr>
          <p:cNvPr id="8" name="Group 7"/>
          <p:cNvGrpSpPr/>
          <p:nvPr/>
        </p:nvGrpSpPr>
        <p:grpSpPr>
          <a:xfrm>
            <a:off x="603004" y="186971"/>
            <a:ext cx="3249522" cy="6550713"/>
            <a:chOff x="276871" y="613233"/>
            <a:chExt cx="3594286" cy="7245722"/>
          </a:xfrm>
        </p:grpSpPr>
        <p:pic>
          <p:nvPicPr>
            <p:cNvPr id="6" name="Picture 5"/>
            <p:cNvPicPr>
              <a:picLocks noChangeAspect="1"/>
            </p:cNvPicPr>
            <p:nvPr/>
          </p:nvPicPr>
          <p:blipFill>
            <a:blip r:embed="rId2"/>
            <a:stretch>
              <a:fillRect/>
            </a:stretch>
          </p:blipFill>
          <p:spPr>
            <a:xfrm>
              <a:off x="276872" y="613233"/>
              <a:ext cx="3594285" cy="5397777"/>
            </a:xfrm>
            <a:prstGeom prst="rect">
              <a:avLst/>
            </a:prstGeom>
          </p:spPr>
        </p:pic>
        <p:pic>
          <p:nvPicPr>
            <p:cNvPr id="7" name="Picture 6"/>
            <p:cNvPicPr>
              <a:picLocks noChangeAspect="1"/>
            </p:cNvPicPr>
            <p:nvPr/>
          </p:nvPicPr>
          <p:blipFill>
            <a:blip r:embed="rId3"/>
            <a:stretch>
              <a:fillRect/>
            </a:stretch>
          </p:blipFill>
          <p:spPr>
            <a:xfrm>
              <a:off x="276871" y="6011010"/>
              <a:ext cx="3594285" cy="1847945"/>
            </a:xfrm>
            <a:prstGeom prst="rect">
              <a:avLst/>
            </a:prstGeom>
          </p:spPr>
        </p:pic>
      </p:grpSp>
      <p:sp>
        <p:nvSpPr>
          <p:cNvPr id="2" name="Title 1"/>
          <p:cNvSpPr>
            <a:spLocks noGrp="1"/>
          </p:cNvSpPr>
          <p:nvPr>
            <p:ph type="title"/>
          </p:nvPr>
        </p:nvSpPr>
        <p:spPr>
          <a:xfrm>
            <a:off x="-20626" y="-9694"/>
            <a:ext cx="0" cy="0"/>
          </a:xfrm>
        </p:spPr>
        <p:txBody>
          <a:bodyPr/>
          <a:lstStyle/>
          <a:p>
            <a:r>
              <a:rPr lang="en-GB" dirty="0"/>
              <a:t>                                      Student Forms – </a:t>
            </a:r>
            <a:r>
              <a:rPr lang="en-GB" dirty="0" err="1"/>
              <a:t>mactrac_edit</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sp>
        <p:nvSpPr>
          <p:cNvPr id="14" name="Rounded Rectangular Callout 13"/>
          <p:cNvSpPr/>
          <p:nvPr/>
        </p:nvSpPr>
        <p:spPr bwMode="auto">
          <a:xfrm>
            <a:off x="3912743" y="2529602"/>
            <a:ext cx="3277162" cy="403917"/>
          </a:xfrm>
          <a:prstGeom prst="wedgeRoundRectCallout">
            <a:avLst>
              <a:gd name="adj1" fmla="val -16607"/>
              <a:gd name="adj2" fmla="val 4143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Nothing special</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9" name="Picture 8"/>
          <p:cNvPicPr>
            <a:picLocks noChangeAspect="1"/>
          </p:cNvPicPr>
          <p:nvPr/>
        </p:nvPicPr>
        <p:blipFill>
          <a:blip r:embed="rId4"/>
          <a:stretch>
            <a:fillRect/>
          </a:stretch>
        </p:blipFill>
        <p:spPr>
          <a:xfrm>
            <a:off x="7511805" y="2397522"/>
            <a:ext cx="3524431" cy="2235315"/>
          </a:xfrm>
          <a:prstGeom prst="rect">
            <a:avLst/>
          </a:prstGeom>
        </p:spPr>
      </p:pic>
    </p:spTree>
    <p:extLst>
      <p:ext uri="{BB962C8B-B14F-4D97-AF65-F5344CB8AC3E}">
        <p14:creationId xmlns:p14="http://schemas.microsoft.com/office/powerpoint/2010/main" val="108925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bwMode="auto">
          <a:xfrm>
            <a:off x="6035040" y="2274423"/>
            <a:ext cx="5466080" cy="2267098"/>
          </a:xfrm>
          <a:prstGeom prst="wedgeRoundRectCallout">
            <a:avLst>
              <a:gd name="adj1" fmla="val -44250"/>
              <a:gd name="adj2" fmla="val -252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Page look</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pic>
        <p:nvPicPr>
          <p:cNvPr id="6" name="Picture 5"/>
          <p:cNvPicPr>
            <a:picLocks noChangeAspect="1"/>
          </p:cNvPicPr>
          <p:nvPr/>
        </p:nvPicPr>
        <p:blipFill>
          <a:blip r:embed="rId2"/>
          <a:stretch>
            <a:fillRect/>
          </a:stretch>
        </p:blipFill>
        <p:spPr>
          <a:xfrm>
            <a:off x="780413" y="2125712"/>
            <a:ext cx="3384724" cy="2235315"/>
          </a:xfrm>
          <a:prstGeom prst="rect">
            <a:avLst/>
          </a:prstGeom>
        </p:spPr>
      </p:pic>
      <p:sp>
        <p:nvSpPr>
          <p:cNvPr id="2" name="Title 1"/>
          <p:cNvSpPr>
            <a:spLocks noGrp="1"/>
          </p:cNvSpPr>
          <p:nvPr>
            <p:ph type="title"/>
          </p:nvPr>
        </p:nvSpPr>
        <p:spPr>
          <a:xfrm>
            <a:off x="-20626" y="-9694"/>
            <a:ext cx="0" cy="0"/>
          </a:xfrm>
        </p:spPr>
        <p:txBody>
          <a:bodyPr/>
          <a:lstStyle/>
          <a:p>
            <a:r>
              <a:rPr lang="en-GB" dirty="0"/>
              <a:t>Student Forms – </a:t>
            </a:r>
            <a:r>
              <a:rPr lang="en-GB" dirty="0" err="1"/>
              <a:t>mactrac_list</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7" name="Picture 6"/>
          <p:cNvPicPr>
            <a:picLocks noChangeAspect="1"/>
          </p:cNvPicPr>
          <p:nvPr/>
        </p:nvPicPr>
        <p:blipFill>
          <a:blip r:embed="rId3"/>
          <a:stretch>
            <a:fillRect/>
          </a:stretch>
        </p:blipFill>
        <p:spPr>
          <a:xfrm>
            <a:off x="6226617" y="2869317"/>
            <a:ext cx="5073911" cy="1479626"/>
          </a:xfrm>
          <a:prstGeom prst="rect">
            <a:avLst/>
          </a:prstGeom>
        </p:spPr>
      </p:pic>
      <p:cxnSp>
        <p:nvCxnSpPr>
          <p:cNvPr id="18" name="Straight Arrow Connector 17"/>
          <p:cNvCxnSpPr/>
          <p:nvPr/>
        </p:nvCxnSpPr>
        <p:spPr bwMode="auto">
          <a:xfrm>
            <a:off x="4503248" y="3397487"/>
            <a:ext cx="1340661"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
        <p:nvSpPr>
          <p:cNvPr id="19" name="Rounded Rectangular Callout 18"/>
          <p:cNvSpPr/>
          <p:nvPr/>
        </p:nvSpPr>
        <p:spPr bwMode="auto">
          <a:xfrm>
            <a:off x="3642950" y="1222954"/>
            <a:ext cx="4150551" cy="688349"/>
          </a:xfrm>
          <a:prstGeom prst="wedgeRoundRectCallout">
            <a:avLst>
              <a:gd name="adj1" fmla="val -41474"/>
              <a:gd name="adj2" fmla="val 18936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Could remove the </a:t>
            </a:r>
            <a:r>
              <a:rPr lang="en-GB" dirty="0" err="1">
                <a:latin typeface="Arial" charset="0"/>
                <a:ea typeface="ＭＳ Ｐゴシック" pitchFamily="34" charset="-128"/>
              </a:rPr>
              <a:t>mpsk</a:t>
            </a:r>
            <a:r>
              <a:rPr lang="en-GB" dirty="0">
                <a:latin typeface="Arial" charset="0"/>
                <a:ea typeface="ＭＳ Ｐゴシック" pitchFamily="34" charset="-128"/>
              </a:rPr>
              <a:t> and </a:t>
            </a:r>
            <a:r>
              <a:rPr lang="en-GB" dirty="0" err="1">
                <a:latin typeface="Arial" charset="0"/>
                <a:ea typeface="ＭＳ Ｐゴシック" pitchFamily="34" charset="-128"/>
              </a:rPr>
              <a:t>mpsk_enable</a:t>
            </a:r>
            <a:r>
              <a:rPr lang="en-GB" dirty="0">
                <a:latin typeface="Arial" charset="0"/>
                <a:ea typeface="ＭＳ Ｐゴシック" pitchFamily="34" charset="-128"/>
              </a:rPr>
              <a:t> fields</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7247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bwMode="auto">
          <a:xfrm>
            <a:off x="5943600" y="1908663"/>
            <a:ext cx="5354319" cy="2517578"/>
          </a:xfrm>
          <a:prstGeom prst="wedgeRoundRectCallout">
            <a:avLst>
              <a:gd name="adj1" fmla="val -44250"/>
              <a:gd name="adj2" fmla="val -252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dirty="0">
                <a:latin typeface="Arial" charset="0"/>
                <a:ea typeface="ＭＳ Ｐゴシック" pitchFamily="34" charset="-128"/>
              </a:rPr>
              <a:t>Page look</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
        <p:nvSpPr>
          <p:cNvPr id="2" name="Title 1"/>
          <p:cNvSpPr>
            <a:spLocks noGrp="1"/>
          </p:cNvSpPr>
          <p:nvPr>
            <p:ph type="title"/>
          </p:nvPr>
        </p:nvSpPr>
        <p:spPr>
          <a:xfrm>
            <a:off x="-20626" y="-9694"/>
            <a:ext cx="0" cy="0"/>
          </a:xfrm>
        </p:spPr>
        <p:txBody>
          <a:bodyPr/>
          <a:lstStyle/>
          <a:p>
            <a:r>
              <a:rPr lang="en-GB" dirty="0"/>
              <a:t>Student Forms – guest_users_2</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cxnSp>
        <p:nvCxnSpPr>
          <p:cNvPr id="18" name="Straight Arrow Connector 17"/>
          <p:cNvCxnSpPr/>
          <p:nvPr/>
        </p:nvCxnSpPr>
        <p:spPr bwMode="auto">
          <a:xfrm>
            <a:off x="4503248" y="3397487"/>
            <a:ext cx="1340661"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pic>
        <p:nvPicPr>
          <p:cNvPr id="4" name="Picture 3"/>
          <p:cNvPicPr>
            <a:picLocks noChangeAspect="1"/>
          </p:cNvPicPr>
          <p:nvPr/>
        </p:nvPicPr>
        <p:blipFill>
          <a:blip r:embed="rId2"/>
          <a:stretch>
            <a:fillRect/>
          </a:stretch>
        </p:blipFill>
        <p:spPr>
          <a:xfrm>
            <a:off x="696259" y="2368734"/>
            <a:ext cx="3594285" cy="2057506"/>
          </a:xfrm>
          <a:prstGeom prst="rect">
            <a:avLst/>
          </a:prstGeom>
        </p:spPr>
      </p:pic>
      <p:pic>
        <p:nvPicPr>
          <p:cNvPr id="5" name="Picture 4"/>
          <p:cNvPicPr>
            <a:picLocks noChangeAspect="1"/>
          </p:cNvPicPr>
          <p:nvPr/>
        </p:nvPicPr>
        <p:blipFill>
          <a:blip r:embed="rId3"/>
          <a:stretch>
            <a:fillRect/>
          </a:stretch>
        </p:blipFill>
        <p:spPr>
          <a:xfrm>
            <a:off x="6118730" y="2497696"/>
            <a:ext cx="5004057" cy="1600282"/>
          </a:xfrm>
          <a:prstGeom prst="rect">
            <a:avLst/>
          </a:prstGeom>
        </p:spPr>
      </p:pic>
    </p:spTree>
    <p:extLst>
      <p:ext uri="{BB962C8B-B14F-4D97-AF65-F5344CB8AC3E}">
        <p14:creationId xmlns:p14="http://schemas.microsoft.com/office/powerpoint/2010/main" val="2057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Portal page flexibility</a:t>
            </a:r>
            <a:endParaRPr lang="en-US" dirty="0"/>
          </a:p>
        </p:txBody>
      </p:sp>
      <p:sp>
        <p:nvSpPr>
          <p:cNvPr id="3" name="Content Placeholder 2"/>
          <p:cNvSpPr>
            <a:spLocks noGrp="1"/>
          </p:cNvSpPr>
          <p:nvPr>
            <p:ph idx="1"/>
          </p:nvPr>
        </p:nvSpPr>
        <p:spPr>
          <a:xfrm>
            <a:off x="-20626" y="-9694"/>
            <a:ext cx="0" cy="0"/>
          </a:xfrm>
        </p:spPr>
        <p:txBody>
          <a:bodyPr/>
          <a:lstStyle/>
          <a:p>
            <a:endParaRPr lang="en-US" dirty="0"/>
          </a:p>
        </p:txBody>
      </p:sp>
      <p:pic>
        <p:nvPicPr>
          <p:cNvPr id="4" name="Picture 3"/>
          <p:cNvPicPr>
            <a:picLocks noChangeAspect="1"/>
          </p:cNvPicPr>
          <p:nvPr/>
        </p:nvPicPr>
        <p:blipFill>
          <a:blip r:embed="rId2"/>
          <a:stretch>
            <a:fillRect/>
          </a:stretch>
        </p:blipFill>
        <p:spPr>
          <a:xfrm>
            <a:off x="2779581" y="1390046"/>
            <a:ext cx="6509085" cy="3981655"/>
          </a:xfrm>
          <a:prstGeom prst="rect">
            <a:avLst/>
          </a:prstGeom>
        </p:spPr>
      </p:pic>
      <p:sp>
        <p:nvSpPr>
          <p:cNvPr id="9" name="Rounded Rectangular Callout 8"/>
          <p:cNvSpPr/>
          <p:nvPr/>
        </p:nvSpPr>
        <p:spPr bwMode="auto">
          <a:xfrm>
            <a:off x="8738366" y="2090058"/>
            <a:ext cx="2437634" cy="666893"/>
          </a:xfrm>
          <a:prstGeom prst="wedgeRoundRectCallout">
            <a:avLst>
              <a:gd name="adj1" fmla="val -99083"/>
              <a:gd name="adj2" fmla="val 3471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Adds more flexibility to URL processing </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83091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6" y="-9694"/>
            <a:ext cx="0" cy="0"/>
          </a:xfrm>
        </p:spPr>
        <p:txBody>
          <a:bodyPr/>
          <a:lstStyle/>
          <a:p>
            <a:r>
              <a:rPr lang="en-GB" dirty="0"/>
              <a:t>Allow Password Display</a:t>
            </a:r>
            <a:endParaRPr lang="en-US" dirty="0"/>
          </a:p>
        </p:txBody>
      </p:sp>
      <p:sp>
        <p:nvSpPr>
          <p:cNvPr id="3" name="Content Placeholder 2"/>
          <p:cNvSpPr>
            <a:spLocks noGrp="1"/>
          </p:cNvSpPr>
          <p:nvPr>
            <p:ph idx="1"/>
          </p:nvPr>
        </p:nvSpPr>
        <p:spPr>
          <a:xfrm>
            <a:off x="-20626" y="-9694"/>
            <a:ext cx="0" cy="0"/>
          </a:xfrm>
        </p:spPr>
        <p:txBody>
          <a:bodyPr/>
          <a:lstStyle/>
          <a:p>
            <a:r>
              <a:rPr lang="en-GB" dirty="0"/>
              <a:t>  </a:t>
            </a:r>
            <a:endParaRPr lang="en-US" dirty="0"/>
          </a:p>
        </p:txBody>
      </p:sp>
      <p:pic>
        <p:nvPicPr>
          <p:cNvPr id="4" name="Picture 3"/>
          <p:cNvPicPr>
            <a:picLocks noChangeAspect="1"/>
          </p:cNvPicPr>
          <p:nvPr/>
        </p:nvPicPr>
        <p:blipFill>
          <a:blip r:embed="rId2"/>
          <a:stretch>
            <a:fillRect/>
          </a:stretch>
        </p:blipFill>
        <p:spPr>
          <a:xfrm>
            <a:off x="2914486" y="780914"/>
            <a:ext cx="6363027" cy="5296172"/>
          </a:xfrm>
          <a:prstGeom prst="rect">
            <a:avLst/>
          </a:prstGeom>
        </p:spPr>
      </p:pic>
      <p:sp>
        <p:nvSpPr>
          <p:cNvPr id="5" name="Rounded Rectangular Callout 4"/>
          <p:cNvSpPr/>
          <p:nvPr/>
        </p:nvSpPr>
        <p:spPr bwMode="auto">
          <a:xfrm>
            <a:off x="9687140" y="4977635"/>
            <a:ext cx="1608793" cy="955651"/>
          </a:xfrm>
          <a:prstGeom prst="wedgeRoundRectCallout">
            <a:avLst>
              <a:gd name="adj1" fmla="val -126839"/>
              <a:gd name="adj2" fmla="val 3560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charset="0"/>
                <a:ea typeface="ＭＳ Ｐゴシック" pitchFamily="34" charset="-128"/>
              </a:rPr>
              <a:t>By default passwords are disabled</a:t>
            </a:r>
            <a:endParaRPr kumimoji="0" lang="en-US"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3445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0BD8-EA2B-4146-929A-BC000105779C}"/>
              </a:ext>
            </a:extLst>
          </p:cNvPr>
          <p:cNvSpPr>
            <a:spLocks noGrp="1"/>
          </p:cNvSpPr>
          <p:nvPr>
            <p:ph type="title"/>
          </p:nvPr>
        </p:nvSpPr>
        <p:spPr>
          <a:xfrm>
            <a:off x="608013" y="1447800"/>
            <a:ext cx="6540371" cy="1700209"/>
          </a:xfrm>
        </p:spPr>
        <p:txBody>
          <a:bodyPr/>
          <a:lstStyle/>
          <a:p>
            <a:r>
              <a:rPr lang="en-GB" sz="6000" dirty="0">
                <a:solidFill>
                  <a:schemeClr val="tx1"/>
                </a:solidFill>
              </a:rPr>
              <a:t>CPG Operator Login with SAML</a:t>
            </a:r>
            <a:endParaRPr lang="en-GB" dirty="0">
              <a:solidFill>
                <a:schemeClr val="tx1"/>
              </a:solidFill>
            </a:endParaRPr>
          </a:p>
        </p:txBody>
      </p:sp>
      <p:sp>
        <p:nvSpPr>
          <p:cNvPr id="3" name="Text Placeholder 2">
            <a:extLst>
              <a:ext uri="{FF2B5EF4-FFF2-40B4-BE49-F238E27FC236}">
                <a16:creationId xmlns:a16="http://schemas.microsoft.com/office/drawing/2014/main" id="{38B93521-5D33-4555-94BE-5ACB5DC8E9FC}"/>
              </a:ext>
            </a:extLst>
          </p:cNvPr>
          <p:cNvSpPr>
            <a:spLocks noGrp="1"/>
          </p:cNvSpPr>
          <p:nvPr>
            <p:ph type="body" sz="quarter" idx="14"/>
          </p:nvPr>
        </p:nvSpPr>
        <p:spPr>
          <a:xfrm>
            <a:off x="608015" y="3149200"/>
            <a:ext cx="5947244" cy="1575199"/>
          </a:xfrm>
        </p:spPr>
        <p:txBody>
          <a:bodyPr/>
          <a:lstStyle/>
          <a:p>
            <a:endParaRPr lang="en-GB" dirty="0">
              <a:solidFill>
                <a:schemeClr val="tx1"/>
              </a:solidFill>
            </a:endParaRPr>
          </a:p>
        </p:txBody>
      </p:sp>
      <p:sp>
        <p:nvSpPr>
          <p:cNvPr id="4" name="Rounded Rectangular Callout 3"/>
          <p:cNvSpPr/>
          <p:nvPr/>
        </p:nvSpPr>
        <p:spPr>
          <a:xfrm>
            <a:off x="1461310" y="3819258"/>
            <a:ext cx="2795730" cy="1331862"/>
          </a:xfrm>
          <a:prstGeom prst="wedgeRoundRectCallout">
            <a:avLst>
              <a:gd name="adj1" fmla="val 18469"/>
              <a:gd name="adj2" fmla="val -4218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WARNING</a:t>
            </a:r>
          </a:p>
          <a:p>
            <a:pPr algn="ctr"/>
            <a:r>
              <a:rPr lang="en-GB" dirty="0"/>
              <a:t>Struggling to get this working on 6.8.x!</a:t>
            </a:r>
          </a:p>
        </p:txBody>
      </p:sp>
    </p:spTree>
    <p:extLst>
      <p:ext uri="{BB962C8B-B14F-4D97-AF65-F5344CB8AC3E}">
        <p14:creationId xmlns:p14="http://schemas.microsoft.com/office/powerpoint/2010/main" val="226977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428625" y="3503"/>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SAML: Customizable CPG Operator Login Page</a:t>
            </a:r>
          </a:p>
        </p:txBody>
      </p:sp>
      <p:pic>
        <p:nvPicPr>
          <p:cNvPr id="10" name="Picture 9"/>
          <p:cNvPicPr>
            <a:picLocks noChangeAspect="1"/>
          </p:cNvPicPr>
          <p:nvPr/>
        </p:nvPicPr>
        <p:blipFill>
          <a:blip r:embed="rId3"/>
          <a:stretch>
            <a:fillRect/>
          </a:stretch>
        </p:blipFill>
        <p:spPr>
          <a:xfrm>
            <a:off x="6883487" y="2757147"/>
            <a:ext cx="3518043" cy="3589295"/>
          </a:xfrm>
          <a:prstGeom prst="rect">
            <a:avLst/>
          </a:prstGeom>
          <a:effectLst>
            <a:outerShdw blurRad="63500" sx="102000" sy="102000" algn="ctr" rotWithShape="0">
              <a:prstClr val="black">
                <a:alpha val="40000"/>
              </a:prstClr>
            </a:outerShdw>
          </a:effectLst>
        </p:spPr>
      </p:pic>
      <p:sp>
        <p:nvSpPr>
          <p:cNvPr id="13" name="Rounded Rectangular Callout 12"/>
          <p:cNvSpPr/>
          <p:nvPr/>
        </p:nvSpPr>
        <p:spPr>
          <a:xfrm>
            <a:off x="4682030" y="2447658"/>
            <a:ext cx="1413970" cy="873940"/>
          </a:xfrm>
          <a:prstGeom prst="wedgeRoundRectCallout">
            <a:avLst>
              <a:gd name="adj1" fmla="val 17742"/>
              <a:gd name="adj2" fmla="val -826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Could be Azure</a:t>
            </a:r>
            <a:endParaRPr lang="en-US" dirty="0">
              <a:solidFill>
                <a:schemeClr val="tx1"/>
              </a:solidFill>
            </a:endParaRPr>
          </a:p>
        </p:txBody>
      </p:sp>
      <p:sp>
        <p:nvSpPr>
          <p:cNvPr id="7" name="TextBox 6"/>
          <p:cNvSpPr txBox="1"/>
          <p:nvPr/>
        </p:nvSpPr>
        <p:spPr>
          <a:xfrm>
            <a:off x="1230999" y="1372456"/>
            <a:ext cx="9475671" cy="830997"/>
          </a:xfrm>
          <a:prstGeom prst="rect">
            <a:avLst/>
          </a:prstGeom>
          <a:noFill/>
        </p:spPr>
        <p:txBody>
          <a:bodyPr wrap="none" rtlCol="0">
            <a:spAutoFit/>
          </a:bodyPr>
          <a:lstStyle/>
          <a:p>
            <a:pPr marL="457200" indent="-457200" defTabSz="914363">
              <a:buFont typeface="Arial" panose="020B0604020202020204" pitchFamily="34" charset="0"/>
              <a:buChar char="•"/>
            </a:pPr>
            <a:r>
              <a:rPr lang="en-US" sz="2400" kern="0" dirty="0">
                <a:solidFill>
                  <a:srgbClr val="FFFFFF"/>
                </a:solidFill>
              </a:rPr>
              <a:t>ClearPass acting as SAML </a:t>
            </a:r>
            <a:r>
              <a:rPr lang="en-US" sz="2400" kern="0" dirty="0" err="1">
                <a:solidFill>
                  <a:srgbClr val="FFFFFF"/>
                </a:solidFill>
              </a:rPr>
              <a:t>ServiceProvider</a:t>
            </a:r>
            <a:r>
              <a:rPr lang="en-US" sz="2400" kern="0" dirty="0">
                <a:solidFill>
                  <a:srgbClr val="FFFFFF"/>
                </a:solidFill>
              </a:rPr>
              <a:t> for CPG Operator </a:t>
            </a:r>
          </a:p>
          <a:p>
            <a:pPr marL="457200" indent="-457200" defTabSz="914363">
              <a:buFont typeface="Arial" panose="020B0604020202020204" pitchFamily="34" charset="0"/>
              <a:buChar char="•"/>
            </a:pPr>
            <a:r>
              <a:rPr lang="en-US" sz="2400" kern="0" dirty="0">
                <a:solidFill>
                  <a:srgbClr val="FFFFFF"/>
                </a:solidFill>
              </a:rPr>
              <a:t>ClearPass acting as SAML Identity Provider</a:t>
            </a:r>
            <a:endParaRPr lang="en-US" sz="2400" kern="0" dirty="0">
              <a:solidFill>
                <a:srgbClr val="F8981E"/>
              </a:solidFill>
            </a:endParaRPr>
          </a:p>
        </p:txBody>
      </p:sp>
    </p:spTree>
    <p:extLst>
      <p:ext uri="{BB962C8B-B14F-4D97-AF65-F5344CB8AC3E}">
        <p14:creationId xmlns:p14="http://schemas.microsoft.com/office/powerpoint/2010/main" val="218340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428625" y="3503"/>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SAML </a:t>
            </a:r>
            <a:r>
              <a:rPr lang="en-US" sz="3751" kern="0" dirty="0" err="1">
                <a:solidFill>
                  <a:srgbClr val="FFFFFF"/>
                </a:solidFill>
              </a:rPr>
              <a:t>IdP</a:t>
            </a:r>
            <a:r>
              <a:rPr lang="en-US" sz="3751" kern="0" dirty="0">
                <a:solidFill>
                  <a:srgbClr val="FFFFFF"/>
                </a:solidFill>
              </a:rPr>
              <a:t>: Create Identity Provider</a:t>
            </a:r>
          </a:p>
        </p:txBody>
      </p:sp>
      <p:pic>
        <p:nvPicPr>
          <p:cNvPr id="6" name="Picture 5"/>
          <p:cNvPicPr>
            <a:picLocks noChangeAspect="1"/>
          </p:cNvPicPr>
          <p:nvPr/>
        </p:nvPicPr>
        <p:blipFill>
          <a:blip r:embed="rId3"/>
          <a:stretch>
            <a:fillRect/>
          </a:stretch>
        </p:blipFill>
        <p:spPr>
          <a:xfrm>
            <a:off x="838200" y="1140042"/>
            <a:ext cx="8007762" cy="327041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5041576" y="1953996"/>
            <a:ext cx="6312224" cy="4222967"/>
          </a:xfrm>
          <a:prstGeom prst="rect">
            <a:avLst/>
          </a:prstGeom>
          <a:effectLst>
            <a:outerShdw blurRad="63500" sx="102000" sy="102000" algn="ctr" rotWithShape="0">
              <a:prstClr val="black">
                <a:alpha val="40000"/>
              </a:prstClr>
            </a:outerShdw>
          </a:effectLst>
        </p:spPr>
      </p:pic>
      <p:cxnSp>
        <p:nvCxnSpPr>
          <p:cNvPr id="4" name="Straight Arrow Connector 3"/>
          <p:cNvCxnSpPr/>
          <p:nvPr/>
        </p:nvCxnSpPr>
        <p:spPr bwMode="auto">
          <a:xfrm flipH="1">
            <a:off x="7961293" y="3653914"/>
            <a:ext cx="484551" cy="0"/>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18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556054" y="3503"/>
            <a:ext cx="11207321"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r" defTabSz="914363"/>
            <a:r>
              <a:rPr lang="en-US" sz="3751" kern="0" dirty="0">
                <a:solidFill>
                  <a:srgbClr val="FFFFFF"/>
                </a:solidFill>
              </a:rPr>
              <a:t>SAML </a:t>
            </a:r>
            <a:r>
              <a:rPr lang="en-US" sz="3751" kern="0" dirty="0" err="1">
                <a:solidFill>
                  <a:srgbClr val="FFFFFF"/>
                </a:solidFill>
              </a:rPr>
              <a:t>IdP</a:t>
            </a:r>
            <a:r>
              <a:rPr lang="en-US" sz="3751" kern="0" dirty="0">
                <a:solidFill>
                  <a:srgbClr val="FFFFFF"/>
                </a:solidFill>
              </a:rPr>
              <a:t>: Login Service</a:t>
            </a:r>
          </a:p>
        </p:txBody>
      </p:sp>
      <p:grpSp>
        <p:nvGrpSpPr>
          <p:cNvPr id="31" name="Group 30"/>
          <p:cNvGrpSpPr/>
          <p:nvPr/>
        </p:nvGrpSpPr>
        <p:grpSpPr>
          <a:xfrm>
            <a:off x="838200" y="1165253"/>
            <a:ext cx="5815170" cy="5151042"/>
            <a:chOff x="838200" y="1165253"/>
            <a:chExt cx="5815170" cy="5151042"/>
          </a:xfrm>
          <a:effectLst>
            <a:outerShdw blurRad="63500" sx="102000" sy="102000" algn="ctr" rotWithShape="0">
              <a:prstClr val="black">
                <a:alpha val="40000"/>
              </a:prstClr>
            </a:outerShdw>
          </a:effectLst>
        </p:grpSpPr>
        <p:pic>
          <p:nvPicPr>
            <p:cNvPr id="32" name="Picture 31"/>
            <p:cNvPicPr>
              <a:picLocks noChangeAspect="1"/>
            </p:cNvPicPr>
            <p:nvPr/>
          </p:nvPicPr>
          <p:blipFill>
            <a:blip r:embed="rId3"/>
            <a:stretch>
              <a:fillRect/>
            </a:stretch>
          </p:blipFill>
          <p:spPr>
            <a:xfrm>
              <a:off x="838200" y="1165253"/>
              <a:ext cx="5815170" cy="3264995"/>
            </a:xfrm>
            <a:prstGeom prst="rect">
              <a:avLst/>
            </a:prstGeom>
          </p:spPr>
        </p:pic>
        <p:pic>
          <p:nvPicPr>
            <p:cNvPr id="33" name="Picture 32"/>
            <p:cNvPicPr>
              <a:picLocks noChangeAspect="1"/>
            </p:cNvPicPr>
            <p:nvPr/>
          </p:nvPicPr>
          <p:blipFill>
            <a:blip r:embed="rId4"/>
            <a:stretch>
              <a:fillRect/>
            </a:stretch>
          </p:blipFill>
          <p:spPr>
            <a:xfrm>
              <a:off x="838200" y="4430248"/>
              <a:ext cx="5810549" cy="1886047"/>
            </a:xfrm>
            <a:prstGeom prst="rect">
              <a:avLst/>
            </a:prstGeom>
          </p:spPr>
        </p:pic>
      </p:grpSp>
      <p:grpSp>
        <p:nvGrpSpPr>
          <p:cNvPr id="34" name="Group 33"/>
          <p:cNvGrpSpPr/>
          <p:nvPr/>
        </p:nvGrpSpPr>
        <p:grpSpPr>
          <a:xfrm>
            <a:off x="6794266" y="1825625"/>
            <a:ext cx="4559534" cy="1641982"/>
            <a:chOff x="6794266" y="1825625"/>
            <a:chExt cx="4559534" cy="1641982"/>
          </a:xfrm>
          <a:effectLst>
            <a:outerShdw blurRad="63500" sx="102000" sy="102000" algn="ctr" rotWithShape="0">
              <a:prstClr val="black">
                <a:alpha val="40000"/>
              </a:prstClr>
            </a:outerShdw>
          </a:effectLst>
        </p:grpSpPr>
        <p:pic>
          <p:nvPicPr>
            <p:cNvPr id="35" name="Picture 34"/>
            <p:cNvPicPr>
              <a:picLocks noChangeAspect="1"/>
            </p:cNvPicPr>
            <p:nvPr/>
          </p:nvPicPr>
          <p:blipFill>
            <a:blip r:embed="rId5"/>
            <a:stretch>
              <a:fillRect/>
            </a:stretch>
          </p:blipFill>
          <p:spPr>
            <a:xfrm>
              <a:off x="6794266" y="1825625"/>
              <a:ext cx="4559534" cy="546128"/>
            </a:xfrm>
            <a:prstGeom prst="rect">
              <a:avLst/>
            </a:prstGeom>
          </p:spPr>
        </p:pic>
        <p:pic>
          <p:nvPicPr>
            <p:cNvPr id="36" name="Picture 35"/>
            <p:cNvPicPr>
              <a:picLocks noChangeAspect="1"/>
            </p:cNvPicPr>
            <p:nvPr/>
          </p:nvPicPr>
          <p:blipFill>
            <a:blip r:embed="rId6"/>
            <a:stretch>
              <a:fillRect/>
            </a:stretch>
          </p:blipFill>
          <p:spPr>
            <a:xfrm>
              <a:off x="6794266" y="2371753"/>
              <a:ext cx="4559534" cy="1095854"/>
            </a:xfrm>
            <a:prstGeom prst="rect">
              <a:avLst/>
            </a:prstGeom>
          </p:spPr>
        </p:pic>
      </p:grpSp>
      <p:pic>
        <p:nvPicPr>
          <p:cNvPr id="37" name="Picture 36"/>
          <p:cNvPicPr>
            <a:picLocks noChangeAspect="1"/>
          </p:cNvPicPr>
          <p:nvPr/>
        </p:nvPicPr>
        <p:blipFill>
          <a:blip r:embed="rId7"/>
          <a:stretch>
            <a:fillRect/>
          </a:stretch>
        </p:blipFill>
        <p:spPr>
          <a:xfrm>
            <a:off x="7070505" y="3962188"/>
            <a:ext cx="4007056" cy="1835244"/>
          </a:xfrm>
          <a:prstGeom prst="rect">
            <a:avLst/>
          </a:prstGeom>
          <a:effectLst>
            <a:outerShdw blurRad="63500" sx="102000" sy="102000" algn="ctr" rotWithShape="0">
              <a:prstClr val="black">
                <a:alpha val="40000"/>
              </a:prstClr>
            </a:outerShdw>
          </a:effectLst>
        </p:spPr>
      </p:pic>
      <p:cxnSp>
        <p:nvCxnSpPr>
          <p:cNvPr id="38" name="Straight Arrow Connector 37"/>
          <p:cNvCxnSpPr/>
          <p:nvPr/>
        </p:nvCxnSpPr>
        <p:spPr bwMode="auto">
          <a:xfrm flipH="1">
            <a:off x="9316995" y="3467607"/>
            <a:ext cx="759941" cy="832544"/>
          </a:xfrm>
          <a:prstGeom prst="straightConnector1">
            <a:avLst/>
          </a:prstGeom>
          <a:solidFill>
            <a:schemeClr val="accent1"/>
          </a:solidFill>
          <a:ln w="38100" cap="flat" cmpd="sng" algn="ctr">
            <a:solidFill>
              <a:srgbClr val="C00000"/>
            </a:solidFill>
            <a:prstDash val="solid"/>
            <a:round/>
            <a:headEnd type="none" w="med" len="med"/>
            <a:tailEnd type="triangle" w="lg" len="lg"/>
          </a:ln>
          <a:effectLst/>
        </p:spPr>
      </p:cxnSp>
    </p:spTree>
    <p:extLst>
      <p:ext uri="{BB962C8B-B14F-4D97-AF65-F5344CB8AC3E}">
        <p14:creationId xmlns:p14="http://schemas.microsoft.com/office/powerpoint/2010/main" val="29023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F59B9F8-9460-0E40-B256-6646327F29DA}"/>
              </a:ext>
            </a:extLst>
          </p:cNvPr>
          <p:cNvSpPr txBox="1">
            <a:spLocks/>
          </p:cNvSpPr>
          <p:nvPr/>
        </p:nvSpPr>
        <p:spPr>
          <a:xfrm>
            <a:off x="428625" y="3503"/>
            <a:ext cx="11334750" cy="1030870"/>
          </a:xfrm>
          <a:prstGeom prst="rect">
            <a:avLst/>
          </a:prstGeom>
        </p:spPr>
        <p:txBody>
          <a:bodyPr anchor="ctr" anchorCtr="1"/>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05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09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12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914363"/>
            <a:r>
              <a:rPr lang="en-US" sz="3751" kern="0" dirty="0">
                <a:solidFill>
                  <a:srgbClr val="FFFFFF"/>
                </a:solidFill>
              </a:rPr>
              <a:t>SAML SP: Set </a:t>
            </a:r>
            <a:r>
              <a:rPr lang="en-US" sz="3751" kern="0" dirty="0" err="1">
                <a:solidFill>
                  <a:srgbClr val="FFFFFF"/>
                </a:solidFill>
              </a:rPr>
              <a:t>GuestOperators</a:t>
            </a:r>
            <a:r>
              <a:rPr lang="en-US" sz="3751" kern="0" dirty="0">
                <a:solidFill>
                  <a:srgbClr val="FFFFFF"/>
                </a:solidFill>
              </a:rPr>
              <a:t> as a Service</a:t>
            </a:r>
          </a:p>
        </p:txBody>
      </p:sp>
      <p:pic>
        <p:nvPicPr>
          <p:cNvPr id="6" name="Picture 5"/>
          <p:cNvPicPr>
            <a:picLocks noChangeAspect="1"/>
          </p:cNvPicPr>
          <p:nvPr/>
        </p:nvPicPr>
        <p:blipFill>
          <a:blip r:embed="rId3"/>
          <a:stretch>
            <a:fillRect/>
          </a:stretch>
        </p:blipFill>
        <p:spPr>
          <a:xfrm>
            <a:off x="2277139" y="1030191"/>
            <a:ext cx="7554433" cy="3966320"/>
          </a:xfrm>
          <a:prstGeom prst="rect">
            <a:avLst/>
          </a:prstGeom>
        </p:spPr>
      </p:pic>
      <p:pic>
        <p:nvPicPr>
          <p:cNvPr id="8" name="Picture 7"/>
          <p:cNvPicPr>
            <a:picLocks noChangeAspect="1"/>
          </p:cNvPicPr>
          <p:nvPr/>
        </p:nvPicPr>
        <p:blipFill>
          <a:blip r:embed="rId4"/>
          <a:stretch>
            <a:fillRect/>
          </a:stretch>
        </p:blipFill>
        <p:spPr>
          <a:xfrm>
            <a:off x="3860458" y="4996511"/>
            <a:ext cx="5964026" cy="1590407"/>
          </a:xfrm>
          <a:prstGeom prst="rect">
            <a:avLst/>
          </a:prstGeom>
        </p:spPr>
      </p:pic>
      <p:sp>
        <p:nvSpPr>
          <p:cNvPr id="9" name="Rounded Rectangular Callout 8"/>
          <p:cNvSpPr/>
          <p:nvPr/>
        </p:nvSpPr>
        <p:spPr>
          <a:xfrm>
            <a:off x="7546556" y="1880466"/>
            <a:ext cx="2678463" cy="1132885"/>
          </a:xfrm>
          <a:prstGeom prst="wedgeRoundRectCallout">
            <a:avLst>
              <a:gd name="adj1" fmla="val -69473"/>
              <a:gd name="adj2" fmla="val -289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Any browse to a page/form controlled via Guest will be forced to authenticate</a:t>
            </a:r>
            <a:endParaRPr lang="en-US" dirty="0">
              <a:solidFill>
                <a:schemeClr val="tx1"/>
              </a:solidFill>
            </a:endParaRPr>
          </a:p>
        </p:txBody>
      </p:sp>
    </p:spTree>
    <p:extLst>
      <p:ext uri="{BB962C8B-B14F-4D97-AF65-F5344CB8AC3E}">
        <p14:creationId xmlns:p14="http://schemas.microsoft.com/office/powerpoint/2010/main" val="379287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BC794070-0530-4921-97AA-49E074527811}&quot;/&gt;&lt;isInvalidForFieldText val=&quot;0&quot;/&gt;&lt;Image&gt;&lt;filename val=&quot;C:\Users\leadbetr\AppData\Local\Temp\CP119281565676921Session\CPTrustFolder119281565676937\PPTImport119281565880175\data\asimages\{BC794070-0530-4921-97AA-49E074527811}_8.png&quot;/&gt;&lt;left val=&quot;1470&quot;/&gt;&lt;top val=&quot;833&quot;/&gt;&lt;width val=&quot;66&quot;/&gt;&lt;height val=&quot;5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EB493BF4-C8D2-4E73-92F6-D53ED716DE13}&quot;/&gt;&lt;isInvalidForFieldText val=&quot;0&quot;/&gt;&lt;Image&gt;&lt;filename val=&quot;C:\Users\leadbetr\AppData\Local\Temp\CP119281565676921Session\CPTrustFolder119281565676937\PPTImport119281565880175\data\asimages\{EB493BF4-C8D2-4E73-92F6-D53ED716DE13}_1.png&quot;/&gt;&lt;left val=&quot;1470&quot;/&gt;&lt;top val=&quot;833&quot;/&gt;&lt;width val=&quot;66&quot;/&gt;&lt;height val=&quot;57&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8&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5FA0B7F9-07F1-6042-A5FD-7637741C5961}"/>
    </a:ext>
  </a:extLst>
</a:theme>
</file>

<file path=ppt/theme/theme10.xml><?xml version="1.0" encoding="utf-8"?>
<a:theme xmlns:a="http://schemas.openxmlformats.org/drawingml/2006/main" name="29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8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3.xml><?xml version="1.0" encoding="utf-8"?>
<a:theme xmlns:a="http://schemas.openxmlformats.org/drawingml/2006/main" name="1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4.xml><?xml version="1.0" encoding="utf-8"?>
<a:theme xmlns:a="http://schemas.openxmlformats.org/drawingml/2006/main" name="30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7.xml><?xml version="1.0" encoding="utf-8"?>
<a:theme xmlns:a="http://schemas.openxmlformats.org/drawingml/2006/main" name="31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9.xml><?xml version="1.0" encoding="utf-8"?>
<a:theme xmlns:a="http://schemas.openxmlformats.org/drawingml/2006/main" name="3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docProps/app.xml><?xml version="1.0" encoding="utf-8"?>
<Properties xmlns="http://schemas.openxmlformats.org/officeDocument/2006/extended-properties" xmlns:vt="http://schemas.openxmlformats.org/officeDocument/2006/docPropsVTypes">
  <TotalTime>109471</TotalTime>
  <Words>14834</Words>
  <Application>Microsoft Office PowerPoint</Application>
  <PresentationFormat>Widescreen</PresentationFormat>
  <Paragraphs>2030</Paragraphs>
  <Slides>219</Slides>
  <Notes>84</Notes>
  <HiddenSlides>3</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219</vt:i4>
      </vt:variant>
    </vt:vector>
  </HeadingPairs>
  <TitlesOfParts>
    <vt:vector size="241" baseType="lpstr">
      <vt:lpstr>Aharoni</vt:lpstr>
      <vt:lpstr>Arial</vt:lpstr>
      <vt:lpstr>Berlin Sans FB</vt:lpstr>
      <vt:lpstr>Calibri</vt:lpstr>
      <vt:lpstr>Courier New</vt:lpstr>
      <vt:lpstr>Lucida Grande</vt:lpstr>
      <vt:lpstr>MetricHPE</vt:lpstr>
      <vt:lpstr>Times</vt:lpstr>
      <vt:lpstr>Verdana</vt:lpstr>
      <vt:lpstr>Wingdings</vt:lpstr>
      <vt:lpstr>aruba_title-library_16x9</vt:lpstr>
      <vt:lpstr>Aruba_16x9_Master-Template_011916</vt:lpstr>
      <vt:lpstr>1_Aruba_16x9_Master-Template_011916</vt:lpstr>
      <vt:lpstr>30_Aruba Light Version</vt:lpstr>
      <vt:lpstr>4_Aruba Light Version</vt:lpstr>
      <vt:lpstr>HPE_Standard_Arial_16x9_v5</vt:lpstr>
      <vt:lpstr>31_Aruba Light Version</vt:lpstr>
      <vt:lpstr>2_Aruba_16x9_Master-Template_011916</vt:lpstr>
      <vt:lpstr>3_Aruba_16x9_Master-Template_011916</vt:lpstr>
      <vt:lpstr>29_Aruba Light Version</vt:lpstr>
      <vt:lpstr>28_Aruba Light Version</vt:lpstr>
      <vt:lpstr>35_Aruba Light Version</vt:lpstr>
      <vt:lpstr>PowerPoint Presentation</vt:lpstr>
      <vt:lpstr>PowerPoint Presentation</vt:lpstr>
      <vt:lpstr>Visibility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ClearPass User Experience: Endpoints Details</vt:lpstr>
      <vt:lpstr>PowerPoint Presentation</vt:lpstr>
      <vt:lpstr>PowerPoint Presentation</vt:lpstr>
      <vt:lpstr>PowerPoint Presentation</vt:lpstr>
      <vt:lpstr>ClearPass Operator Experience: Endpoints</vt:lpstr>
      <vt:lpstr>Discovered NAS</vt:lpstr>
      <vt:lpstr>Stakeholder Report</vt:lpstr>
      <vt:lpstr>PowerPoint Presentation</vt:lpstr>
      <vt:lpstr>PowerPoint Presentation</vt:lpstr>
      <vt:lpstr>Setup Stakeholder Report</vt:lpstr>
      <vt:lpstr>Create Stakeholder Reports 6.8.x</vt:lpstr>
      <vt:lpstr>Fingerprints</vt:lpstr>
      <vt:lpstr>PowerPoint Presentation</vt:lpstr>
      <vt:lpstr>PowerPoint Presentation</vt:lpstr>
      <vt:lpstr>PowerPoint Presentation</vt:lpstr>
      <vt:lpstr>PowerPoint Presentation</vt:lpstr>
      <vt:lpstr>PowerPoint Presentation</vt:lpstr>
      <vt:lpstr>PowerPoint Presentation</vt:lpstr>
      <vt:lpstr>ClearPass  Device Insight</vt:lpstr>
      <vt:lpstr>PowerPoint Presentation</vt:lpstr>
      <vt:lpstr>PowerPoint Presentation</vt:lpstr>
      <vt:lpstr>Operator Experience</vt:lpstr>
      <vt:lpstr>PowerPoint Presentation</vt:lpstr>
      <vt:lpstr>New devices appearing </vt:lpstr>
      <vt:lpstr>Find particular device</vt:lpstr>
      <vt:lpstr>Drill down in to device</vt:lpstr>
      <vt:lpstr>Drill into device</vt:lpstr>
      <vt:lpstr>Find all switches with Telnet enabled - 1</vt:lpstr>
      <vt:lpstr>Drill into device</vt:lpstr>
      <vt:lpstr>Drill into device</vt:lpstr>
      <vt:lpstr>Generate report of devices in this cluster - 2</vt:lpstr>
      <vt:lpstr>Create a Tag</vt:lpstr>
      <vt:lpstr>Generic Groups</vt:lpstr>
      <vt:lpstr>Components of devices are shown</vt:lpstr>
      <vt:lpstr>Classify cluster: using generic categories</vt:lpstr>
      <vt:lpstr>Classify cluster: using rules - 1 </vt:lpstr>
      <vt:lpstr>Classify cluster: using rules - 2</vt:lpstr>
      <vt:lpstr>Look at User Classified Devices</vt:lpstr>
      <vt:lpstr>CPDI/ClearPass Integration</vt:lpstr>
      <vt:lpstr>ClearPass &amp; CPDI Integration</vt:lpstr>
      <vt:lpstr>ClearPass &amp; CPDI Integration Better CDPI Visibility</vt:lpstr>
      <vt:lpstr>ClearPass &amp; CPDI Integration Better Visibility in ClearPass</vt:lpstr>
      <vt:lpstr>Review Operation</vt:lpstr>
      <vt:lpstr>Services</vt:lpstr>
      <vt:lpstr>Example Service</vt:lpstr>
      <vt:lpstr>TLS Authentiation</vt:lpstr>
      <vt:lpstr>Roles and Role Mapping</vt:lpstr>
      <vt:lpstr>Customer AD LDAP – Account Disabled</vt:lpstr>
      <vt:lpstr>Direct Roles from Endpoint Repository</vt:lpstr>
      <vt:lpstr>Time Source</vt:lpstr>
      <vt:lpstr>Enforcement  Policy - 1</vt:lpstr>
      <vt:lpstr>Enforcement  Policy - 2</vt:lpstr>
      <vt:lpstr>Enforcement  Policy – Context Profiles</vt:lpstr>
      <vt:lpstr>Enforcement  Policy – Cluster Wide Parameters</vt:lpstr>
      <vt:lpstr>Enforcement  Policy – Isolation Portal</vt:lpstr>
      <vt:lpstr>Enforcement  Policy – Isolation Portal 2</vt:lpstr>
      <vt:lpstr>Tune Access Tracker </vt:lpstr>
      <vt:lpstr>Improved RoleMapping &amp; Enforcement Policy Editing </vt:lpstr>
      <vt:lpstr>PowerPoint Presentation</vt:lpstr>
      <vt:lpstr>PowerPoint Presentation</vt:lpstr>
      <vt:lpstr>Access Tracker: Corporate PC Login</vt:lpstr>
      <vt:lpstr>Access Tracker: Input fields</vt:lpstr>
      <vt:lpstr>Access Tracker: Output fields</vt:lpstr>
      <vt:lpstr>Access Tracker: Link to Endpoints</vt:lpstr>
      <vt:lpstr>AOS</vt:lpstr>
      <vt:lpstr>Machine Only Authentication: Identify the User</vt:lpstr>
      <vt:lpstr>Cleanup Intervals</vt:lpstr>
      <vt:lpstr>Optimised CPG Operator Login</vt:lpstr>
      <vt:lpstr>Staff Guest Operator</vt:lpstr>
      <vt:lpstr>                                           Student Guest Operator</vt:lpstr>
      <vt:lpstr>Student Guest Operator</vt:lpstr>
      <vt:lpstr>                                      Guest Operator Logins service</vt:lpstr>
      <vt:lpstr>Guest Operator Logins service</vt:lpstr>
      <vt:lpstr>CPG Profiles</vt:lpstr>
      <vt:lpstr>Student Profile - 1</vt:lpstr>
      <vt:lpstr>Student Profile - 2</vt:lpstr>
      <vt:lpstr>Student Forms – mactrac_create_2</vt:lpstr>
      <vt:lpstr>Student Forms – create_user_3</vt:lpstr>
      <vt:lpstr>                                      Student Forms – mactrac_edit</vt:lpstr>
      <vt:lpstr>Student Forms – mactrac_list</vt:lpstr>
      <vt:lpstr>Student Forms – guest_users_2</vt:lpstr>
      <vt:lpstr>Portal page flexibility</vt:lpstr>
      <vt:lpstr>Allow Password Display</vt:lpstr>
      <vt:lpstr>CPG Operator Login with SAML</vt:lpstr>
      <vt:lpstr>PowerPoint Presentation</vt:lpstr>
      <vt:lpstr>PowerPoint Presentation</vt:lpstr>
      <vt:lpstr>PowerPoint Presentation</vt:lpstr>
      <vt:lpstr>PowerPoint Presentation</vt:lpstr>
      <vt:lpstr>PowerPoint Presentation</vt:lpstr>
      <vt:lpstr>PowerPoint Presentation</vt:lpstr>
      <vt:lpstr>Wired Monitor Mode  Safely Develop Policy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Lock Down</vt:lpstr>
      <vt:lpstr>PowerPoint Presentation</vt:lpstr>
      <vt:lpstr>VLAN Switching</vt:lpstr>
      <vt:lpstr>PowerPoint Presentation</vt:lpstr>
      <vt:lpstr>PowerPoint Presentation</vt:lpstr>
      <vt:lpstr>PowerPoint Presentation</vt:lpstr>
      <vt:lpstr>PowerPoint Presentation</vt:lpstr>
      <vt:lpstr>Colorless  Ports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Configuration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MPSK </vt:lpstr>
      <vt:lpstr>PowerPoint Presentation</vt:lpstr>
      <vt:lpstr>PowerPoint Presentation</vt:lpstr>
      <vt:lpstr>MPSK Student BYOD IoT</vt:lpstr>
      <vt:lpstr>PowerPoint Presentation</vt:lpstr>
      <vt:lpstr>Student Experience - 1 </vt:lpstr>
      <vt:lpstr>Student Experience - 2 </vt:lpstr>
      <vt:lpstr>Operator Perspective </vt:lpstr>
      <vt:lpstr>AccessTracker –  1</vt:lpstr>
      <vt:lpstr>Customer AD LDAP – Tie AP location to a user</vt:lpstr>
      <vt:lpstr>AccessTracker - 2</vt:lpstr>
      <vt:lpstr>Enroll Device</vt:lpstr>
      <vt:lpstr>AccessTracker - 3</vt:lpstr>
      <vt:lpstr>AccessTracker - 4</vt:lpstr>
      <vt:lpstr>AccessTracker - 5</vt:lpstr>
      <vt:lpstr>MPSK BYOD with Browser User Experience </vt:lpstr>
      <vt:lpstr>User Experience - 1</vt:lpstr>
      <vt:lpstr>User Experience - 2</vt:lpstr>
      <vt:lpstr>User Experience - 3</vt:lpstr>
      <vt:lpstr>User Experience - 4</vt:lpstr>
      <vt:lpstr>MPSK Configuration</vt:lpstr>
      <vt:lpstr>Setup Service</vt:lpstr>
      <vt:lpstr>Setup Email</vt:lpstr>
      <vt:lpstr>PowerPoint Presentation</vt:lpstr>
      <vt:lpstr>PowerPoint Presentation</vt:lpstr>
      <vt:lpstr>Device references the user’s password</vt:lpstr>
      <vt:lpstr>PowerPoint Presentation</vt:lpstr>
      <vt:lpstr>MPSK Config - 1</vt:lpstr>
      <vt:lpstr>Specify the SSID to be used by the receipt - 1</vt:lpstr>
      <vt:lpstr>Specify the SSID to be used by the receipt - 2</vt:lpstr>
      <vt:lpstr>Informing owner device will expire soon</vt:lpstr>
      <vt:lpstr>AOS Configuration</vt:lpstr>
      <vt:lpstr>AOS Configuration - 1</vt:lpstr>
      <vt:lpstr>AOS Configuration - 2</vt:lpstr>
      <vt:lpstr>AOS Configuration - 3</vt:lpstr>
      <vt:lpstr>Correct the AOS Policy - 1</vt:lpstr>
      <vt:lpstr>Correct the AOS Policy - 2</vt:lpstr>
      <vt:lpstr>Correct the AOS Policy - 3</vt:lpstr>
      <vt:lpstr>AOS/IAP</vt:lpstr>
      <vt:lpstr>MPSK Bulk Import</vt:lpstr>
      <vt:lpstr>Create a CSV</vt:lpstr>
      <vt:lpstr>Import Devices</vt:lpstr>
      <vt:lpstr>Infrastructure Management</vt:lpstr>
      <vt:lpstr>PowerPoint Presentation</vt:lpstr>
      <vt:lpstr>PowerPoint Presentation</vt:lpstr>
      <vt:lpstr>PowerPoint Presentation</vt:lpstr>
      <vt:lpstr>PowerPoint Presentation</vt:lpstr>
      <vt:lpstr>PowerPoint Presentation</vt:lpstr>
      <vt:lpstr>IPv6           Support</vt:lpstr>
      <vt:lpstr>ClearPass support for IPv6</vt:lpstr>
      <vt:lpstr>Certificate distribution</vt:lpstr>
      <vt:lpstr>PowerPoint Presentation</vt:lpstr>
      <vt:lpstr>ClearPass Operational Health 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Security Enabling Security through advanced Visibility</dc:title>
  <dc:creator>Leadbetter, Richard</dc:creator>
  <cp:lastModifiedBy>Derin Mellor</cp:lastModifiedBy>
  <cp:revision>883</cp:revision>
  <cp:lastPrinted>2018-12-12T13:56:54Z</cp:lastPrinted>
  <dcterms:created xsi:type="dcterms:W3CDTF">2018-07-19T12:25:43Z</dcterms:created>
  <dcterms:modified xsi:type="dcterms:W3CDTF">2020-10-08T14:54:32Z</dcterms:modified>
</cp:coreProperties>
</file>