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2" r:id="rId2"/>
  </p:sldMasterIdLst>
  <p:notesMasterIdLst>
    <p:notesMasterId r:id="rId29"/>
  </p:notesMasterIdLst>
  <p:handoutMasterIdLst>
    <p:handoutMasterId r:id="rId30"/>
  </p:handoutMasterIdLst>
  <p:sldIdLst>
    <p:sldId id="259" r:id="rId3"/>
    <p:sldId id="267" r:id="rId4"/>
    <p:sldId id="269" r:id="rId5"/>
    <p:sldId id="272" r:id="rId6"/>
    <p:sldId id="268" r:id="rId7"/>
    <p:sldId id="276" r:id="rId8"/>
    <p:sldId id="261" r:id="rId9"/>
    <p:sldId id="266" r:id="rId10"/>
    <p:sldId id="262" r:id="rId11"/>
    <p:sldId id="273" r:id="rId12"/>
    <p:sldId id="277" r:id="rId13"/>
    <p:sldId id="288" r:id="rId14"/>
    <p:sldId id="263" r:id="rId15"/>
    <p:sldId id="284" r:id="rId16"/>
    <p:sldId id="283" r:id="rId17"/>
    <p:sldId id="264" r:id="rId18"/>
    <p:sldId id="289" r:id="rId19"/>
    <p:sldId id="265" r:id="rId20"/>
    <p:sldId id="286" r:id="rId21"/>
    <p:sldId id="287" r:id="rId22"/>
    <p:sldId id="285" r:id="rId23"/>
    <p:sldId id="278" r:id="rId24"/>
    <p:sldId id="279" r:id="rId25"/>
    <p:sldId id="280" r:id="rId26"/>
    <p:sldId id="282" r:id="rId27"/>
    <p:sldId id="281" r:id="rId28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40">
          <p15:clr>
            <a:srgbClr val="A4A3A4"/>
          </p15:clr>
        </p15:guide>
        <p15:guide id="6" pos="384">
          <p15:clr>
            <a:srgbClr val="A4A3A4"/>
          </p15:clr>
        </p15:guide>
        <p15:guide id="7" pos="7296">
          <p15:clr>
            <a:srgbClr val="A4A3A4"/>
          </p15:clr>
        </p15:guide>
        <p15:guide id="8" orient="horz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D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5" autoAdjust="0"/>
    <p:restoredTop sz="79581" autoAdjust="0"/>
  </p:normalViewPr>
  <p:slideViewPr>
    <p:cSldViewPr>
      <p:cViewPr varScale="1">
        <p:scale>
          <a:sx n="82" d="100"/>
          <a:sy n="82" d="100"/>
        </p:scale>
        <p:origin x="850" y="62"/>
      </p:cViewPr>
      <p:guideLst>
        <p:guide orient="horz" pos="2160"/>
        <p:guide orient="horz" pos="3840"/>
        <p:guide pos="3840"/>
        <p:guide pos="384"/>
        <p:guide pos="7296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39" d="100"/>
          <a:sy n="139" d="100"/>
        </p:scale>
        <p:origin x="3888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61830-C416-483F-955E-54203C65B711}" type="datetimeFigureOut">
              <a:rPr lang="en-US"/>
              <a:t>7/25/2016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31B20-3646-4475-8BC4-560CAF715D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924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4572001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/>
            </a:lvl1pPr>
          </a:lstStyle>
          <a:p>
            <a:fld id="{5BFEAE42-E3FE-4405-B7FC-4425D05B92A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63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" indent="-36576" algn="l" defTabSz="914400" rtl="0" eaLnBrk="1" latinLnBrk="0" hangingPunct="1">
      <a:spcBef>
        <a:spcPts val="600"/>
      </a:spcBef>
      <a:buSzPct val="25000"/>
      <a:buFont typeface="Arial" panose="020B0604020202020204" pitchFamily="34" charset="0"/>
      <a:buChar char=" 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28600" indent="-13716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6576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4864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73152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7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Tunneled-node</a:t>
            </a:r>
            <a:r>
              <a:rPr lang="en-US" baseline="0" dirty="0" smtClean="0"/>
              <a:t> can be applied up to 120 physical ports.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5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Port 8211 is the PAPI (Aruba Proprietary) protocol</a:t>
            </a:r>
            <a:r>
              <a:rPr lang="en-US" baseline="0" dirty="0" smtClean="0"/>
              <a:t> – For more information go to https://arubapedia.arubanetworks.com/arubapedia/index.php/PAPI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6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3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50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u="sng" dirty="0" smtClean="0"/>
              <a:t>Example</a:t>
            </a:r>
            <a:r>
              <a:rPr lang="en-US" u="sng" baseline="0" dirty="0" smtClean="0"/>
              <a:t> Controller AAA </a:t>
            </a:r>
            <a:r>
              <a:rPr lang="en-US" u="sng" baseline="0" dirty="0" err="1" smtClean="0"/>
              <a:t>config</a:t>
            </a:r>
            <a:r>
              <a:rPr lang="en-US" u="sng" baseline="0" dirty="0" smtClean="0"/>
              <a:t> :</a:t>
            </a:r>
          </a:p>
          <a:p>
            <a:endParaRPr lang="en-US" baseline="0" dirty="0" smtClean="0"/>
          </a:p>
          <a:p>
            <a:r>
              <a:rPr lang="en-US" dirty="0" err="1" smtClean="0"/>
              <a:t>aaa</a:t>
            </a:r>
            <a:r>
              <a:rPr lang="en-US" dirty="0" smtClean="0"/>
              <a:t> rfc-3576-server "10.1.0.197"</a:t>
            </a:r>
          </a:p>
          <a:p>
            <a:r>
              <a:rPr lang="en-US" dirty="0" smtClean="0"/>
              <a:t>!</a:t>
            </a:r>
          </a:p>
          <a:p>
            <a:r>
              <a:rPr lang="en-US" dirty="0" err="1" smtClean="0"/>
              <a:t>aaa</a:t>
            </a:r>
            <a:r>
              <a:rPr lang="en-US" dirty="0" smtClean="0"/>
              <a:t> authentication mac "default"</a:t>
            </a:r>
          </a:p>
          <a:p>
            <a:r>
              <a:rPr lang="en-US" dirty="0" smtClean="0"/>
              <a:t>!</a:t>
            </a:r>
          </a:p>
          <a:p>
            <a:r>
              <a:rPr lang="en-US" dirty="0" err="1" smtClean="0"/>
              <a:t>aaa</a:t>
            </a:r>
            <a:r>
              <a:rPr lang="en-US" dirty="0" smtClean="0"/>
              <a:t> authentication dot1x "default"</a:t>
            </a:r>
          </a:p>
          <a:p>
            <a:r>
              <a:rPr lang="en-US" dirty="0" smtClean="0"/>
              <a:t>!</a:t>
            </a:r>
          </a:p>
          <a:p>
            <a:r>
              <a:rPr lang="en-US" dirty="0" err="1" smtClean="0"/>
              <a:t>aaa</a:t>
            </a:r>
            <a:r>
              <a:rPr lang="en-US" dirty="0" smtClean="0"/>
              <a:t> authentication dot1x "NewDot1x"</a:t>
            </a:r>
          </a:p>
          <a:p>
            <a:r>
              <a:rPr lang="en-US" dirty="0" smtClean="0"/>
              <a:t>!</a:t>
            </a:r>
          </a:p>
          <a:p>
            <a:r>
              <a:rPr lang="en-US" dirty="0" err="1" smtClean="0"/>
              <a:t>aaa</a:t>
            </a:r>
            <a:r>
              <a:rPr lang="en-US" dirty="0" smtClean="0"/>
              <a:t> authentication-server radius "10.1.0.197"</a:t>
            </a:r>
          </a:p>
          <a:p>
            <a:r>
              <a:rPr lang="en-US" dirty="0" smtClean="0"/>
              <a:t>   host "10.1.0.197"</a:t>
            </a:r>
          </a:p>
          <a:p>
            <a:r>
              <a:rPr lang="en-US" dirty="0" smtClean="0"/>
              <a:t>   key 6b63f476e437838c6a4ac563e07cd8a5e14166fd391049c5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nas</a:t>
            </a:r>
            <a:r>
              <a:rPr lang="en-US" dirty="0" smtClean="0"/>
              <a:t>-identifier "10.1.0.197"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nas-ip</a:t>
            </a:r>
            <a:r>
              <a:rPr lang="en-US" dirty="0" smtClean="0"/>
              <a:t> 10.1.0.197</a:t>
            </a:r>
          </a:p>
          <a:p>
            <a:r>
              <a:rPr lang="en-US" dirty="0" smtClean="0"/>
              <a:t>!</a:t>
            </a:r>
          </a:p>
          <a:p>
            <a:r>
              <a:rPr lang="en-US" dirty="0" err="1" smtClean="0"/>
              <a:t>aaa</a:t>
            </a:r>
            <a:r>
              <a:rPr lang="en-US" dirty="0" smtClean="0"/>
              <a:t> server-group "CPPM"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auth</a:t>
            </a:r>
            <a:r>
              <a:rPr lang="en-US" dirty="0" smtClean="0"/>
              <a:t>-server 10.1.0.197</a:t>
            </a:r>
          </a:p>
          <a:p>
            <a:r>
              <a:rPr lang="en-US" dirty="0" smtClean="0"/>
              <a:t>!</a:t>
            </a:r>
          </a:p>
          <a:p>
            <a:r>
              <a:rPr lang="en-US" dirty="0" err="1" smtClean="0"/>
              <a:t>aaa</a:t>
            </a:r>
            <a:r>
              <a:rPr lang="en-US" dirty="0" smtClean="0"/>
              <a:t> server-group "default"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auth</a:t>
            </a:r>
            <a:r>
              <a:rPr lang="en-US" dirty="0" smtClean="0"/>
              <a:t>-server Internal</a:t>
            </a:r>
          </a:p>
          <a:p>
            <a:r>
              <a:rPr lang="en-US" dirty="0" smtClean="0"/>
              <a:t> set role condition role value-of</a:t>
            </a:r>
          </a:p>
          <a:p>
            <a:r>
              <a:rPr lang="en-US" dirty="0" smtClean="0"/>
              <a:t>!</a:t>
            </a:r>
          </a:p>
          <a:p>
            <a:r>
              <a:rPr lang="en-US" dirty="0" err="1" smtClean="0"/>
              <a:t>aaa</a:t>
            </a:r>
            <a:r>
              <a:rPr lang="en-US" dirty="0" smtClean="0"/>
              <a:t> profile "CPPM-dot1x"</a:t>
            </a:r>
          </a:p>
          <a:p>
            <a:r>
              <a:rPr lang="en-US" dirty="0" smtClean="0"/>
              <a:t>   authentication-dot1x "NewDot1x"</a:t>
            </a:r>
          </a:p>
          <a:p>
            <a:r>
              <a:rPr lang="en-US" dirty="0" smtClean="0"/>
              <a:t>   dot1x-server-group "CPPM"</a:t>
            </a:r>
          </a:p>
          <a:p>
            <a:r>
              <a:rPr lang="en-US" dirty="0" smtClean="0"/>
              <a:t>   rfc-3576-server "10.1.0.197"</a:t>
            </a:r>
          </a:p>
          <a:p>
            <a:r>
              <a:rPr lang="en-US" dirty="0" smtClean="0"/>
              <a:t>!</a:t>
            </a:r>
          </a:p>
          <a:p>
            <a:r>
              <a:rPr lang="en-US" dirty="0" err="1" smtClean="0"/>
              <a:t>aaa</a:t>
            </a:r>
            <a:r>
              <a:rPr lang="en-US" dirty="0" smtClean="0"/>
              <a:t> profile "default"</a:t>
            </a:r>
          </a:p>
          <a:p>
            <a:r>
              <a:rPr lang="en-US" dirty="0" smtClean="0"/>
              <a:t>!</a:t>
            </a:r>
          </a:p>
          <a:p>
            <a:r>
              <a:rPr lang="en-US" dirty="0" err="1" smtClean="0"/>
              <a:t>aaa</a:t>
            </a:r>
            <a:r>
              <a:rPr lang="en-US" dirty="0" smtClean="0"/>
              <a:t> authentication captive-portal "default"</a:t>
            </a:r>
          </a:p>
          <a:p>
            <a:r>
              <a:rPr lang="en-US" dirty="0" smtClean="0"/>
              <a:t>!</a:t>
            </a:r>
          </a:p>
          <a:p>
            <a:r>
              <a:rPr lang="en-US" dirty="0" err="1" smtClean="0"/>
              <a:t>aaa</a:t>
            </a:r>
            <a:r>
              <a:rPr lang="en-US" dirty="0" smtClean="0"/>
              <a:t> authentication </a:t>
            </a:r>
            <a:r>
              <a:rPr lang="en-US" dirty="0" err="1" smtClean="0"/>
              <a:t>wispr</a:t>
            </a:r>
            <a:r>
              <a:rPr lang="en-US" dirty="0" smtClean="0"/>
              <a:t> "default"</a:t>
            </a:r>
          </a:p>
          <a:p>
            <a:r>
              <a:rPr lang="en-US" dirty="0" smtClean="0"/>
              <a:t>!</a:t>
            </a:r>
          </a:p>
          <a:p>
            <a:r>
              <a:rPr lang="en-US" dirty="0" err="1" smtClean="0"/>
              <a:t>aaa</a:t>
            </a:r>
            <a:r>
              <a:rPr lang="en-US" dirty="0" smtClean="0"/>
              <a:t> authentication </a:t>
            </a:r>
            <a:r>
              <a:rPr lang="en-US" dirty="0" err="1" smtClean="0"/>
              <a:t>vpn</a:t>
            </a:r>
            <a:r>
              <a:rPr lang="en-US" dirty="0" smtClean="0"/>
              <a:t> "default"</a:t>
            </a:r>
          </a:p>
          <a:p>
            <a:r>
              <a:rPr lang="en-US" dirty="0" smtClean="0"/>
              <a:t>!</a:t>
            </a:r>
          </a:p>
          <a:p>
            <a:r>
              <a:rPr lang="en-US" dirty="0" err="1" smtClean="0"/>
              <a:t>aaa</a:t>
            </a:r>
            <a:r>
              <a:rPr lang="en-US" dirty="0" smtClean="0"/>
              <a:t> authentication </a:t>
            </a:r>
            <a:r>
              <a:rPr lang="en-US" dirty="0" err="1" smtClean="0"/>
              <a:t>vpn</a:t>
            </a:r>
            <a:r>
              <a:rPr lang="en-US" dirty="0" smtClean="0"/>
              <a:t> "default-rap"</a:t>
            </a:r>
          </a:p>
          <a:p>
            <a:r>
              <a:rPr lang="en-US" dirty="0" smtClean="0"/>
              <a:t>!</a:t>
            </a:r>
          </a:p>
          <a:p>
            <a:r>
              <a:rPr lang="en-US" dirty="0" err="1" smtClean="0"/>
              <a:t>aaa</a:t>
            </a:r>
            <a:r>
              <a:rPr lang="en-US" dirty="0" smtClean="0"/>
              <a:t> authentication </a:t>
            </a:r>
            <a:r>
              <a:rPr lang="en-US" dirty="0" err="1" smtClean="0"/>
              <a:t>mgmt</a:t>
            </a:r>
            <a:endParaRPr lang="en-US" dirty="0" smtClean="0"/>
          </a:p>
          <a:p>
            <a:r>
              <a:rPr lang="en-US" dirty="0" smtClean="0"/>
              <a:t>!</a:t>
            </a:r>
          </a:p>
          <a:p>
            <a:r>
              <a:rPr lang="en-US" dirty="0" err="1" smtClean="0"/>
              <a:t>aaa</a:t>
            </a:r>
            <a:r>
              <a:rPr lang="en-US" dirty="0" smtClean="0"/>
              <a:t> authentication </a:t>
            </a:r>
            <a:r>
              <a:rPr lang="en-US" dirty="0" err="1" smtClean="0"/>
              <a:t>stateful-ntlm</a:t>
            </a:r>
            <a:r>
              <a:rPr lang="en-US" dirty="0" smtClean="0"/>
              <a:t> "default"</a:t>
            </a:r>
          </a:p>
          <a:p>
            <a:r>
              <a:rPr lang="en-US" dirty="0" smtClean="0"/>
              <a:t>!</a:t>
            </a:r>
          </a:p>
          <a:p>
            <a:r>
              <a:rPr lang="en-US" dirty="0" err="1" smtClean="0"/>
              <a:t>aaa</a:t>
            </a:r>
            <a:r>
              <a:rPr lang="en-US" dirty="0" smtClean="0"/>
              <a:t> authentication </a:t>
            </a:r>
            <a:r>
              <a:rPr lang="en-US" dirty="0" err="1" smtClean="0"/>
              <a:t>stateful-kerberos</a:t>
            </a:r>
            <a:r>
              <a:rPr lang="en-US" dirty="0" smtClean="0"/>
              <a:t> "default"</a:t>
            </a:r>
          </a:p>
          <a:p>
            <a:r>
              <a:rPr lang="en-US" dirty="0" smtClean="0"/>
              <a:t>!</a:t>
            </a:r>
          </a:p>
          <a:p>
            <a:r>
              <a:rPr lang="en-US" dirty="0" err="1" smtClean="0"/>
              <a:t>aaa</a:t>
            </a:r>
            <a:r>
              <a:rPr lang="en-US" dirty="0" smtClean="0"/>
              <a:t> authentication stateful-dot1x</a:t>
            </a:r>
          </a:p>
          <a:p>
            <a:r>
              <a:rPr lang="en-US" dirty="0" smtClean="0"/>
              <a:t>!</a:t>
            </a:r>
          </a:p>
          <a:p>
            <a:r>
              <a:rPr lang="en-US" dirty="0" err="1" smtClean="0"/>
              <a:t>aaa</a:t>
            </a:r>
            <a:r>
              <a:rPr lang="en-US" dirty="0" smtClean="0"/>
              <a:t> authentication wired</a:t>
            </a:r>
          </a:p>
          <a:p>
            <a:r>
              <a:rPr lang="en-US" dirty="0" smtClean="0"/>
              <a:t>   profile "CPPM-dot1x"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 bwMode="lt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3" y="581396"/>
            <a:ext cx="2404872" cy="11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3810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28194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dirty="0"/>
              <a:t>Click </a:t>
            </a:r>
            <a:r>
              <a:rPr lang="en-US" dirty="0" smtClean="0"/>
              <a:t>to add quoted person’s name, title, company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60591"/>
            <a:ext cx="847346" cy="44500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330728" y="6441416"/>
            <a:ext cx="251671" cy="2215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0" algn="r" defTabSz="914400" rtl="0" eaLnBrk="1" latinLnBrk="0" hangingPunct="1">
              <a:lnSpc>
                <a:spcPct val="90000"/>
              </a:lnSpc>
            </a:pPr>
            <a:fld id="{DC2F7041-B349-41E1-9410-B2256D05E940}" type="slidenum">
              <a:rPr lang="en-US" sz="16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>
                <a:lnSpc>
                  <a:spcPct val="90000"/>
                </a:lnSpc>
              </a:pPr>
              <a:t>‹#›</a:t>
            </a:fld>
            <a:endParaRPr lang="en-US" sz="1600" kern="120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t Blue Quo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3810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28194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dirty="0" smtClean="0"/>
              <a:t>Click to add quoted person’s name, title, company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60591"/>
            <a:ext cx="847346" cy="44500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330728" y="6441416"/>
            <a:ext cx="251671" cy="2215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0" algn="r" defTabSz="914400" rtl="0" eaLnBrk="1" latinLnBrk="0" hangingPunct="1">
              <a:lnSpc>
                <a:spcPct val="90000"/>
              </a:lnSpc>
            </a:pPr>
            <a:fld id="{DC2F7041-B349-41E1-9410-B2256D05E940}" type="slidenum">
              <a: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>
                <a:lnSpc>
                  <a:spcPct val="90000"/>
                </a:lnSpc>
              </a:pPr>
              <a:t>‹#›</a:t>
            </a:fld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303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552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69784" cy="4571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306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52400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8152"/>
            <a:ext cx="10969784" cy="41178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0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497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</p:spTree>
    <p:extLst>
      <p:ext uri="{BB962C8B-B14F-4D97-AF65-F5344CB8AC3E}">
        <p14:creationId xmlns:p14="http://schemas.microsoft.com/office/powerpoint/2010/main" val="31293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9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524000"/>
            <a:ext cx="530352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524000"/>
            <a:ext cx="530352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32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905000"/>
            <a:ext cx="530352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523999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5864" y="1905000"/>
            <a:ext cx="530352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29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Dark Picture">
    <p:bg bwMode="lt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82229"/>
            <a:ext cx="2404872" cy="117037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176868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40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906552"/>
            <a:ext cx="5303520" cy="41894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5240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5864" y="1906552"/>
            <a:ext cx="5303520" cy="41894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08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25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14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263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8610600" y="1524000"/>
            <a:ext cx="2968784" cy="4572000"/>
          </a:xfrm>
          <a:solidFill>
            <a:schemeClr val="accent3"/>
          </a:solidFill>
          <a:ln>
            <a:solidFill>
              <a:schemeClr val="tx2"/>
            </a:solidFill>
          </a:ln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2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467600" y="1524000"/>
            <a:ext cx="4111784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98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7470616" y="1524000"/>
            <a:ext cx="4111784" cy="4572000"/>
          </a:xfrm>
          <a:solidFill>
            <a:schemeClr val="accent6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14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5257800" cy="852364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2819400"/>
            <a:ext cx="3657600" cy="1981200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5999" y="519236"/>
            <a:ext cx="5486399" cy="5576764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771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953000"/>
            <a:ext cx="5312664" cy="1143000"/>
          </a:xfrm>
          <a:solidFill>
            <a:schemeClr val="accent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6266720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6266720" y="4953000"/>
            <a:ext cx="5312664" cy="1143000"/>
          </a:xfrm>
          <a:solidFill>
            <a:srgbClr val="00837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18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267200"/>
            <a:ext cx="3429000" cy="1828800"/>
          </a:xfrm>
          <a:solidFill>
            <a:srgbClr val="004876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381500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381500" y="4267200"/>
            <a:ext cx="3429000" cy="1828800"/>
          </a:xfrm>
          <a:solidFill>
            <a:schemeClr val="accent6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8150384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8150384" y="4267200"/>
            <a:ext cx="3429000" cy="1828800"/>
          </a:xfrm>
          <a:solidFill>
            <a:schemeClr val="accent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5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4939693"/>
            <a:ext cx="9141619" cy="699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44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3" y="5791200"/>
            <a:ext cx="9141619" cy="4572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3" y="581396"/>
            <a:ext cx="2404872" cy="11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5015893"/>
            <a:ext cx="9141619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3" y="581396"/>
            <a:ext cx="2404872" cy="11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3" y="581396"/>
            <a:ext cx="2404872" cy="11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6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3926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519236"/>
            <a:ext cx="1219198" cy="557676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19235"/>
            <a:ext cx="9677400" cy="55767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01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 bwMode="lt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23" y="581396"/>
            <a:ext cx="2404872" cy="11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Dark Picture">
    <p:bg bwMode="lt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82229"/>
            <a:ext cx="2404872" cy="117037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61859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Dark Picture">
    <p:bg bwMode="lt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82229"/>
            <a:ext cx="2404872" cy="1170371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532671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8011" cy="1936016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45616"/>
            <a:ext cx="8228011" cy="608426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6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t Blue 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990599"/>
            <a:ext cx="8228011" cy="60385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1600885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0"/>
            <a:ext cx="12192000" cy="3048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30702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Blue Frame Divi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60591"/>
            <a:ext cx="847346" cy="44500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330728" y="6441416"/>
            <a:ext cx="251671" cy="2215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0" algn="r" defTabSz="914400" rtl="0" eaLnBrk="1" latinLnBrk="0" hangingPunct="1">
              <a:lnSpc>
                <a:spcPct val="90000"/>
              </a:lnSpc>
            </a:pPr>
            <a:fld id="{DC2F7041-B349-41E1-9410-B2256D05E940}" type="slidenum">
              <a:rPr lang="en-US" sz="16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>
                <a:lnSpc>
                  <a:spcPct val="90000"/>
                </a:lnSpc>
              </a:pPr>
              <a:t>‹#›</a:t>
            </a:fld>
            <a:endParaRPr lang="en-US" sz="1600" kern="120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15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 Frame Divi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60591"/>
            <a:ext cx="847346" cy="44500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330728" y="6441416"/>
            <a:ext cx="251671" cy="2215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0" algn="r" defTabSz="914400" rtl="0" eaLnBrk="1" latinLnBrk="0" hangingPunct="1">
              <a:lnSpc>
                <a:spcPct val="90000"/>
              </a:lnSpc>
            </a:pPr>
            <a:fld id="{DC2F7041-B349-41E1-9410-B2256D05E940}" type="slidenum">
              <a:rPr lang="en-US" sz="16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>
                <a:lnSpc>
                  <a:spcPct val="90000"/>
                </a:lnSpc>
              </a:pPr>
              <a:t>‹#›</a:t>
            </a:fld>
            <a:endParaRPr lang="en-US" sz="1600" kern="120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5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Blue Full Frame Divi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60591"/>
            <a:ext cx="847346" cy="44500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330728" y="6441416"/>
            <a:ext cx="251671" cy="2215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0" algn="r" defTabSz="914400" rtl="0" eaLnBrk="1" latinLnBrk="0" hangingPunct="1">
              <a:lnSpc>
                <a:spcPct val="90000"/>
              </a:lnSpc>
            </a:pPr>
            <a:fld id="{DC2F7041-B349-41E1-9410-B2256D05E940}" type="slidenum">
              <a: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>
                <a:lnSpc>
                  <a:spcPct val="90000"/>
                </a:lnSpc>
              </a:pPr>
              <a:t>‹#›</a:t>
            </a:fld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641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 Full Frame Divi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60591"/>
            <a:ext cx="847346" cy="44500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330728" y="6441416"/>
            <a:ext cx="251671" cy="2215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0" algn="r" defTabSz="914400" rtl="0" eaLnBrk="1" latinLnBrk="0" hangingPunct="1">
              <a:lnSpc>
                <a:spcPct val="90000"/>
              </a:lnSpc>
            </a:pPr>
            <a:fld id="{DC2F7041-B349-41E1-9410-B2256D05E940}" type="slidenum">
              <a: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>
                <a:lnSpc>
                  <a:spcPct val="90000"/>
                </a:lnSpc>
              </a:pPr>
              <a:t>‹#›</a:t>
            </a:fld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5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69784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60591"/>
            <a:ext cx="847346" cy="4450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30728" y="6441416"/>
            <a:ext cx="251671" cy="2215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0" algn="r" defTabSz="914400" rtl="0" eaLnBrk="1" latinLnBrk="0" hangingPunct="1">
              <a:lnSpc>
                <a:spcPct val="90000"/>
              </a:lnSpc>
            </a:pPr>
            <a:fld id="{DC2F7041-B349-41E1-9410-B2256D05E940}" type="slidenum">
              <a:rPr lang="en-US" sz="16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pPr marL="0" algn="r" defTabSz="914400" rtl="0" eaLnBrk="1" latinLnBrk="0" hangingPunct="1">
                <a:lnSpc>
                  <a:spcPct val="90000"/>
                </a:lnSpc>
              </a:pPr>
              <a:t>‹#›</a:t>
            </a:fld>
            <a:endParaRPr lang="en-US" sz="1600" kern="120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-1"/>
            <a:ext cx="12192000" cy="182880"/>
            <a:chOff x="0" y="-1"/>
            <a:chExt cx="12192000" cy="182880"/>
          </a:xfrm>
        </p:grpSpPr>
        <p:sp>
          <p:nvSpPr>
            <p:cNvPr id="9" name="Rectangle 8"/>
            <p:cNvSpPr/>
            <p:nvPr userDrawn="1"/>
          </p:nvSpPr>
          <p:spPr bwMode="ltGray">
            <a:xfrm>
              <a:off x="0" y="-1"/>
              <a:ext cx="12192000" cy="1828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10" name="Rectangle 10"/>
            <p:cNvSpPr/>
            <p:nvPr userDrawn="1"/>
          </p:nvSpPr>
          <p:spPr bwMode="ltGray">
            <a:xfrm>
              <a:off x="1456946" y="-1"/>
              <a:ext cx="10735054" cy="182880"/>
            </a:xfrm>
            <a:custGeom>
              <a:avLst/>
              <a:gdLst>
                <a:gd name="connsiteX0" fmla="*/ 0 w 10735054"/>
                <a:gd name="connsiteY0" fmla="*/ 0 h 182880"/>
                <a:gd name="connsiteX1" fmla="*/ 10735054 w 10735054"/>
                <a:gd name="connsiteY1" fmla="*/ 0 h 182880"/>
                <a:gd name="connsiteX2" fmla="*/ 10735054 w 10735054"/>
                <a:gd name="connsiteY2" fmla="*/ 182880 h 182880"/>
                <a:gd name="connsiteX3" fmla="*/ 0 w 10735054"/>
                <a:gd name="connsiteY3" fmla="*/ 182880 h 182880"/>
                <a:gd name="connsiteX4" fmla="*/ 0 w 10735054"/>
                <a:gd name="connsiteY4" fmla="*/ 0 h 182880"/>
                <a:gd name="connsiteX0" fmla="*/ 9692640 w 10735054"/>
                <a:gd name="connsiteY0" fmla="*/ 9144 h 182880"/>
                <a:gd name="connsiteX1" fmla="*/ 10735054 w 10735054"/>
                <a:gd name="connsiteY1" fmla="*/ 0 h 182880"/>
                <a:gd name="connsiteX2" fmla="*/ 10735054 w 10735054"/>
                <a:gd name="connsiteY2" fmla="*/ 182880 h 182880"/>
                <a:gd name="connsiteX3" fmla="*/ 0 w 10735054"/>
                <a:gd name="connsiteY3" fmla="*/ 182880 h 182880"/>
                <a:gd name="connsiteX4" fmla="*/ 9692640 w 10735054"/>
                <a:gd name="connsiteY4" fmla="*/ 9144 h 182880"/>
                <a:gd name="connsiteX0" fmla="*/ 7452360 w 10735054"/>
                <a:gd name="connsiteY0" fmla="*/ 9144 h 182880"/>
                <a:gd name="connsiteX1" fmla="*/ 10735054 w 10735054"/>
                <a:gd name="connsiteY1" fmla="*/ 0 h 182880"/>
                <a:gd name="connsiteX2" fmla="*/ 10735054 w 10735054"/>
                <a:gd name="connsiteY2" fmla="*/ 182880 h 182880"/>
                <a:gd name="connsiteX3" fmla="*/ 0 w 10735054"/>
                <a:gd name="connsiteY3" fmla="*/ 182880 h 182880"/>
                <a:gd name="connsiteX4" fmla="*/ 7452360 w 10735054"/>
                <a:gd name="connsiteY4" fmla="*/ 9144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5054" h="182880">
                  <a:moveTo>
                    <a:pt x="7452360" y="9144"/>
                  </a:moveTo>
                  <a:lnTo>
                    <a:pt x="10735054" y="0"/>
                  </a:lnTo>
                  <a:lnTo>
                    <a:pt x="10735054" y="182880"/>
                  </a:lnTo>
                  <a:lnTo>
                    <a:pt x="0" y="182880"/>
                  </a:lnTo>
                  <a:lnTo>
                    <a:pt x="7452360" y="914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68365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60" r:id="rId3"/>
    <p:sldLayoutId id="2147483651" r:id="rId4"/>
    <p:sldLayoutId id="2147483661" r:id="rId5"/>
    <p:sldLayoutId id="2147483663" r:id="rId6"/>
    <p:sldLayoutId id="2147483662" r:id="rId7"/>
    <p:sldLayoutId id="2147483664" r:id="rId8"/>
    <p:sldLayoutId id="2147483665" r:id="rId9"/>
    <p:sldLayoutId id="2147483666" r:id="rId10"/>
    <p:sldLayoutId id="2147483667" r:id="rId11"/>
    <p:sldLayoutId id="2147483650" r:id="rId12"/>
    <p:sldLayoutId id="2147483668" r:id="rId13"/>
    <p:sldLayoutId id="2147483669" r:id="rId14"/>
    <p:sldLayoutId id="2147483654" r:id="rId15"/>
    <p:sldLayoutId id="2147483679" r:id="rId16"/>
    <p:sldLayoutId id="2147483655" r:id="rId17"/>
    <p:sldLayoutId id="2147483652" r:id="rId18"/>
    <p:sldLayoutId id="2147483653" r:id="rId19"/>
    <p:sldLayoutId id="2147483670" r:id="rId20"/>
    <p:sldLayoutId id="2147483671" r:id="rId21"/>
    <p:sldLayoutId id="2147483672" r:id="rId22"/>
    <p:sldLayoutId id="2147483673" r:id="rId23"/>
    <p:sldLayoutId id="2147483656" r:id="rId24"/>
    <p:sldLayoutId id="2147483674" r:id="rId25"/>
    <p:sldLayoutId id="2147483657" r:id="rId26"/>
    <p:sldLayoutId id="2147483675" r:id="rId27"/>
    <p:sldLayoutId id="2147483676" r:id="rId28"/>
    <p:sldLayoutId id="2147483677" r:id="rId29"/>
    <p:sldLayoutId id="2147483678" r:id="rId30"/>
    <p:sldLayoutId id="2147483649" r:id="rId31"/>
    <p:sldLayoutId id="2147483658" r:id="rId32"/>
    <p:sldLayoutId id="2147483659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960" userDrawn="1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69784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260591"/>
            <a:ext cx="847346" cy="4450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30728" y="6441416"/>
            <a:ext cx="251671" cy="2215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>
              <a:lnSpc>
                <a:spcPct val="90000"/>
              </a:lnSpc>
            </a:pPr>
            <a:fld id="{DC2F7041-B349-41E1-9410-B2256D05E940}" type="slidenum">
              <a:rPr lang="en-US" sz="1600" smtClean="0">
                <a:solidFill>
                  <a:srgbClr val="646569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1600" dirty="0">
              <a:solidFill>
                <a:srgbClr val="64656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1"/>
            <a:ext cx="12192000" cy="182880"/>
            <a:chOff x="0" y="-1"/>
            <a:chExt cx="12192000" cy="182880"/>
          </a:xfrm>
        </p:grpSpPr>
        <p:sp>
          <p:nvSpPr>
            <p:cNvPr id="8" name="Rectangle 7"/>
            <p:cNvSpPr/>
            <p:nvPr userDrawn="1"/>
          </p:nvSpPr>
          <p:spPr bwMode="ltGray">
            <a:xfrm>
              <a:off x="0" y="-1"/>
              <a:ext cx="12192000" cy="1828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9" name="Rectangle 10"/>
            <p:cNvSpPr/>
            <p:nvPr userDrawn="1"/>
          </p:nvSpPr>
          <p:spPr bwMode="ltGray">
            <a:xfrm>
              <a:off x="1456946" y="-1"/>
              <a:ext cx="10735054" cy="182880"/>
            </a:xfrm>
            <a:custGeom>
              <a:avLst/>
              <a:gdLst>
                <a:gd name="connsiteX0" fmla="*/ 0 w 10735054"/>
                <a:gd name="connsiteY0" fmla="*/ 0 h 182880"/>
                <a:gd name="connsiteX1" fmla="*/ 10735054 w 10735054"/>
                <a:gd name="connsiteY1" fmla="*/ 0 h 182880"/>
                <a:gd name="connsiteX2" fmla="*/ 10735054 w 10735054"/>
                <a:gd name="connsiteY2" fmla="*/ 182880 h 182880"/>
                <a:gd name="connsiteX3" fmla="*/ 0 w 10735054"/>
                <a:gd name="connsiteY3" fmla="*/ 182880 h 182880"/>
                <a:gd name="connsiteX4" fmla="*/ 0 w 10735054"/>
                <a:gd name="connsiteY4" fmla="*/ 0 h 182880"/>
                <a:gd name="connsiteX0" fmla="*/ 9692640 w 10735054"/>
                <a:gd name="connsiteY0" fmla="*/ 9144 h 182880"/>
                <a:gd name="connsiteX1" fmla="*/ 10735054 w 10735054"/>
                <a:gd name="connsiteY1" fmla="*/ 0 h 182880"/>
                <a:gd name="connsiteX2" fmla="*/ 10735054 w 10735054"/>
                <a:gd name="connsiteY2" fmla="*/ 182880 h 182880"/>
                <a:gd name="connsiteX3" fmla="*/ 0 w 10735054"/>
                <a:gd name="connsiteY3" fmla="*/ 182880 h 182880"/>
                <a:gd name="connsiteX4" fmla="*/ 9692640 w 10735054"/>
                <a:gd name="connsiteY4" fmla="*/ 9144 h 182880"/>
                <a:gd name="connsiteX0" fmla="*/ 7452360 w 10735054"/>
                <a:gd name="connsiteY0" fmla="*/ 9144 h 182880"/>
                <a:gd name="connsiteX1" fmla="*/ 10735054 w 10735054"/>
                <a:gd name="connsiteY1" fmla="*/ 0 h 182880"/>
                <a:gd name="connsiteX2" fmla="*/ 10735054 w 10735054"/>
                <a:gd name="connsiteY2" fmla="*/ 182880 h 182880"/>
                <a:gd name="connsiteX3" fmla="*/ 0 w 10735054"/>
                <a:gd name="connsiteY3" fmla="*/ 182880 h 182880"/>
                <a:gd name="connsiteX4" fmla="*/ 7452360 w 10735054"/>
                <a:gd name="connsiteY4" fmla="*/ 9144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5054" h="182880">
                  <a:moveTo>
                    <a:pt x="7452360" y="9144"/>
                  </a:moveTo>
                  <a:lnTo>
                    <a:pt x="10735054" y="0"/>
                  </a:lnTo>
                  <a:lnTo>
                    <a:pt x="10735054" y="182880"/>
                  </a:lnTo>
                  <a:lnTo>
                    <a:pt x="0" y="182880"/>
                  </a:lnTo>
                  <a:lnTo>
                    <a:pt x="7452360" y="914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3078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4" r:id="rId2"/>
    <p:sldLayoutId id="214748368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960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ArubaOS-Switch Tunneled Node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Justin Noonan – Global TME</a:t>
            </a:r>
          </a:p>
          <a:p>
            <a:r>
              <a:rPr lang="en-US" dirty="0" smtClean="0"/>
              <a:t>Ruben Iglesias – Global TME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7344" y="5638800"/>
            <a:ext cx="5489578" cy="339214"/>
          </a:xfrm>
        </p:spPr>
        <p:txBody>
          <a:bodyPr/>
          <a:lstStyle/>
          <a:p>
            <a:r>
              <a:rPr lang="en-US" dirty="0" smtClean="0"/>
              <a:t>July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 bwMode="ltGray">
          <a:xfrm>
            <a:off x="2407667" y="2536879"/>
            <a:ext cx="3733800" cy="2497187"/>
          </a:xfrm>
          <a:prstGeom prst="roundRect">
            <a:avLst>
              <a:gd name="adj" fmla="val 8657"/>
            </a:avLst>
          </a:prstGeom>
          <a:noFill/>
          <a:ln w="19050">
            <a:solidFill>
              <a:srgbClr val="9FD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16" y="223901"/>
            <a:ext cx="10969943" cy="852364"/>
          </a:xfrm>
        </p:spPr>
        <p:txBody>
          <a:bodyPr/>
          <a:lstStyle/>
          <a:p>
            <a:r>
              <a:rPr lang="en-US" dirty="0" smtClean="0"/>
              <a:t>Tunneled Node and NAT: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ot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upported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1" name="Straight Connector 60"/>
          <p:cNvCxnSpPr>
            <a:stCxn id="124" idx="1"/>
            <a:endCxn id="116" idx="3"/>
          </p:cNvCxnSpPr>
          <p:nvPr/>
        </p:nvCxnSpPr>
        <p:spPr>
          <a:xfrm flipH="1" flipV="1">
            <a:off x="4495800" y="2438400"/>
            <a:ext cx="4803673" cy="1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2559878" y="4769265"/>
            <a:ext cx="1293112" cy="23751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smtClean="0"/>
              <a:t>Private IPs</a:t>
            </a:r>
            <a:endParaRPr lang="en-US" sz="1200"/>
          </a:p>
        </p:txBody>
      </p:sp>
      <p:sp>
        <p:nvSpPr>
          <p:cNvPr id="62" name="TextBox 61"/>
          <p:cNvSpPr txBox="1"/>
          <p:nvPr/>
        </p:nvSpPr>
        <p:spPr>
          <a:xfrm>
            <a:off x="3840541" y="1930856"/>
            <a:ext cx="914400" cy="2434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</a:rPr>
              <a:t>NAT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3" name="&quot;No&quot; Symbol 62"/>
          <p:cNvSpPr/>
          <p:nvPr/>
        </p:nvSpPr>
        <p:spPr bwMode="ltGray">
          <a:xfrm>
            <a:off x="8007741" y="2532608"/>
            <a:ext cx="693678" cy="616462"/>
          </a:xfrm>
          <a:prstGeom prst="noSmoking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 bwMode="ltGray">
          <a:xfrm>
            <a:off x="3760479" y="3849142"/>
            <a:ext cx="366814" cy="329833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85" name="Oval 84"/>
          <p:cNvSpPr/>
          <p:nvPr/>
        </p:nvSpPr>
        <p:spPr bwMode="ltGray">
          <a:xfrm>
            <a:off x="4494107" y="3849142"/>
            <a:ext cx="366814" cy="329833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grpSp>
        <p:nvGrpSpPr>
          <p:cNvPr id="89" name="Group 88"/>
          <p:cNvGrpSpPr/>
          <p:nvPr/>
        </p:nvGrpSpPr>
        <p:grpSpPr>
          <a:xfrm>
            <a:off x="3217761" y="3149070"/>
            <a:ext cx="2107236" cy="109944"/>
            <a:chOff x="1012161" y="2819400"/>
            <a:chExt cx="1313238" cy="76200"/>
          </a:xfrm>
        </p:grpSpPr>
        <p:sp>
          <p:nvSpPr>
            <p:cNvPr id="90" name="Rectangle 89"/>
            <p:cNvSpPr/>
            <p:nvPr/>
          </p:nvSpPr>
          <p:spPr bwMode="ltGray">
            <a:xfrm>
              <a:off x="1012161" y="2819400"/>
              <a:ext cx="246438" cy="76200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/>
            </a:p>
          </p:txBody>
        </p:sp>
        <p:sp>
          <p:nvSpPr>
            <p:cNvPr id="92" name="Rectangle 91"/>
            <p:cNvSpPr/>
            <p:nvPr/>
          </p:nvSpPr>
          <p:spPr bwMode="ltGray">
            <a:xfrm>
              <a:off x="2078961" y="2819400"/>
              <a:ext cx="246438" cy="76200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/>
            </a:p>
          </p:txBody>
        </p:sp>
      </p:grpSp>
      <p:cxnSp>
        <p:nvCxnSpPr>
          <p:cNvPr id="101" name="Straight Connector 100"/>
          <p:cNvCxnSpPr>
            <a:stCxn id="92" idx="1"/>
            <a:endCxn id="85" idx="7"/>
          </p:cNvCxnSpPr>
          <p:nvPr/>
        </p:nvCxnSpPr>
        <p:spPr>
          <a:xfrm flipH="1">
            <a:off x="4807202" y="3204042"/>
            <a:ext cx="122358" cy="69340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2" idx="1"/>
            <a:endCxn id="83" idx="7"/>
          </p:cNvCxnSpPr>
          <p:nvPr/>
        </p:nvCxnSpPr>
        <p:spPr>
          <a:xfrm flipH="1">
            <a:off x="4073574" y="3204042"/>
            <a:ext cx="855986" cy="69340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0" idx="3"/>
            <a:endCxn id="85" idx="1"/>
          </p:cNvCxnSpPr>
          <p:nvPr/>
        </p:nvCxnSpPr>
        <p:spPr>
          <a:xfrm>
            <a:off x="3613198" y="3204042"/>
            <a:ext cx="934628" cy="69340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90" idx="3"/>
            <a:endCxn id="83" idx="1"/>
          </p:cNvCxnSpPr>
          <p:nvPr/>
        </p:nvCxnSpPr>
        <p:spPr>
          <a:xfrm>
            <a:off x="3613198" y="3204042"/>
            <a:ext cx="201000" cy="69340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876" y="3702674"/>
            <a:ext cx="515817" cy="47630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847" y="2966656"/>
            <a:ext cx="513540" cy="474774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742" y="3702674"/>
            <a:ext cx="515817" cy="476301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930" y="2966656"/>
            <a:ext cx="513540" cy="474774"/>
          </a:xfrm>
          <a:prstGeom prst="rect">
            <a:avLst/>
          </a:prstGeom>
        </p:spPr>
      </p:pic>
      <p:cxnSp>
        <p:nvCxnSpPr>
          <p:cNvPr id="115" name="Straight Connector 114"/>
          <p:cNvCxnSpPr>
            <a:endCxn id="110" idx="1"/>
          </p:cNvCxnSpPr>
          <p:nvPr/>
        </p:nvCxnSpPr>
        <p:spPr>
          <a:xfrm>
            <a:off x="4195657" y="3934749"/>
            <a:ext cx="230085" cy="607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209800"/>
            <a:ext cx="457200" cy="457200"/>
          </a:xfrm>
          <a:prstGeom prst="rect">
            <a:avLst/>
          </a:prstGeom>
        </p:spPr>
      </p:pic>
      <p:cxnSp>
        <p:nvCxnSpPr>
          <p:cNvPr id="121" name="Straight Connector 120"/>
          <p:cNvCxnSpPr>
            <a:stCxn id="116" idx="2"/>
            <a:endCxn id="110" idx="0"/>
          </p:cNvCxnSpPr>
          <p:nvPr/>
        </p:nvCxnSpPr>
        <p:spPr>
          <a:xfrm>
            <a:off x="4267200" y="2667000"/>
            <a:ext cx="416451" cy="103567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6" idx="2"/>
            <a:endCxn id="107" idx="0"/>
          </p:cNvCxnSpPr>
          <p:nvPr/>
        </p:nvCxnSpPr>
        <p:spPr>
          <a:xfrm flipH="1">
            <a:off x="3945785" y="2667000"/>
            <a:ext cx="321415" cy="103567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275535" y="23446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smtClean="0"/>
              <a:t>DC Router</a:t>
            </a:r>
            <a:endParaRPr lang="en-US" sz="1200"/>
          </a:p>
        </p:txBody>
      </p:sp>
      <p:sp>
        <p:nvSpPr>
          <p:cNvPr id="123" name="TextBox 122"/>
          <p:cNvSpPr txBox="1"/>
          <p:nvPr/>
        </p:nvSpPr>
        <p:spPr>
          <a:xfrm>
            <a:off x="2676109" y="326457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smtClean="0"/>
              <a:t>Mobility</a:t>
            </a:r>
          </a:p>
          <a:p>
            <a:pPr>
              <a:lnSpc>
                <a:spcPct val="90000"/>
              </a:lnSpc>
            </a:pPr>
            <a:r>
              <a:rPr lang="en-US" sz="1200" smtClean="0"/>
              <a:t>controllers</a:t>
            </a:r>
          </a:p>
        </p:txBody>
      </p:sp>
      <p:sp>
        <p:nvSpPr>
          <p:cNvPr id="71" name="Cloud 70"/>
          <p:cNvSpPr/>
          <p:nvPr/>
        </p:nvSpPr>
        <p:spPr bwMode="ltGray">
          <a:xfrm>
            <a:off x="6522467" y="1973349"/>
            <a:ext cx="990600" cy="916303"/>
          </a:xfrm>
          <a:prstGeom prst="cloud">
            <a:avLst/>
          </a:prstGeom>
          <a:solidFill>
            <a:srgbClr val="9FD4C9"/>
          </a:solidFill>
          <a:ln w="19050">
            <a:solidFill>
              <a:srgbClr val="9FD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9473" y="2202900"/>
            <a:ext cx="513540" cy="471001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8993888" y="2770896"/>
            <a:ext cx="1293112" cy="23751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smtClean="0"/>
              <a:t>Public IPs</a:t>
            </a:r>
            <a:endParaRPr lang="en-US" sz="1200"/>
          </a:p>
        </p:txBody>
      </p:sp>
      <p:sp>
        <p:nvSpPr>
          <p:cNvPr id="126" name="TextBox 125"/>
          <p:cNvSpPr txBox="1"/>
          <p:nvPr/>
        </p:nvSpPr>
        <p:spPr>
          <a:xfrm>
            <a:off x="7878142" y="2825636"/>
            <a:ext cx="1065780" cy="37735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smtClean="0"/>
              <a:t>Tunneled note</a:t>
            </a:r>
          </a:p>
        </p:txBody>
      </p:sp>
      <p:cxnSp>
        <p:nvCxnSpPr>
          <p:cNvPr id="127" name="Straight Connector 126"/>
          <p:cNvCxnSpPr>
            <a:stCxn id="109" idx="3"/>
            <a:endCxn id="124" idx="1"/>
          </p:cNvCxnSpPr>
          <p:nvPr/>
        </p:nvCxnSpPr>
        <p:spPr>
          <a:xfrm flipV="1">
            <a:off x="5364387" y="2438401"/>
            <a:ext cx="3935086" cy="7656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34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ltGray">
          <a:xfrm>
            <a:off x="259616" y="808069"/>
            <a:ext cx="11322784" cy="26209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91" name="Rectangle 90"/>
          <p:cNvSpPr/>
          <p:nvPr/>
        </p:nvSpPr>
        <p:spPr bwMode="ltGray">
          <a:xfrm>
            <a:off x="259616" y="3559451"/>
            <a:ext cx="11322784" cy="26209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74" name="Rounded Rectangle 73"/>
          <p:cNvSpPr/>
          <p:nvPr/>
        </p:nvSpPr>
        <p:spPr bwMode="ltGray">
          <a:xfrm>
            <a:off x="2514600" y="1371600"/>
            <a:ext cx="3733800" cy="1752600"/>
          </a:xfrm>
          <a:prstGeom prst="roundRect">
            <a:avLst>
              <a:gd name="adj" fmla="val 8657"/>
            </a:avLst>
          </a:prstGeom>
          <a:noFill/>
          <a:ln w="19050">
            <a:solidFill>
              <a:srgbClr val="9FD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16" y="223901"/>
            <a:ext cx="10969943" cy="852364"/>
          </a:xfrm>
        </p:spPr>
        <p:txBody>
          <a:bodyPr/>
          <a:lstStyle/>
          <a:p>
            <a:r>
              <a:rPr lang="en-US" dirty="0" smtClean="0"/>
              <a:t>Remote Tunneled Node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1" name="Straight Connector 60"/>
          <p:cNvCxnSpPr>
            <a:stCxn id="36" idx="1"/>
            <a:endCxn id="116" idx="3"/>
          </p:cNvCxnSpPr>
          <p:nvPr/>
        </p:nvCxnSpPr>
        <p:spPr>
          <a:xfrm flipH="1">
            <a:off x="4602733" y="1273120"/>
            <a:ext cx="472897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2654362" y="2797287"/>
            <a:ext cx="1293112" cy="23751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smtClean="0"/>
              <a:t>Private IPs</a:t>
            </a:r>
            <a:endParaRPr lang="en-US" sz="1200"/>
          </a:p>
        </p:txBody>
      </p:sp>
      <p:sp>
        <p:nvSpPr>
          <p:cNvPr id="62" name="TextBox 61"/>
          <p:cNvSpPr txBox="1"/>
          <p:nvPr/>
        </p:nvSpPr>
        <p:spPr>
          <a:xfrm>
            <a:off x="3947474" y="838200"/>
            <a:ext cx="914400" cy="2434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smtClean="0"/>
              <a:t>NAT</a:t>
            </a:r>
            <a:endParaRPr lang="en-US" sz="1400" b="1"/>
          </a:p>
        </p:txBody>
      </p:sp>
      <p:sp>
        <p:nvSpPr>
          <p:cNvPr id="83" name="Oval 82"/>
          <p:cNvSpPr/>
          <p:nvPr/>
        </p:nvSpPr>
        <p:spPr bwMode="ltGray">
          <a:xfrm>
            <a:off x="3867412" y="2683862"/>
            <a:ext cx="366814" cy="329833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85" name="Oval 84"/>
          <p:cNvSpPr/>
          <p:nvPr/>
        </p:nvSpPr>
        <p:spPr bwMode="ltGray">
          <a:xfrm>
            <a:off x="4601040" y="2683862"/>
            <a:ext cx="366814" cy="329833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grpSp>
        <p:nvGrpSpPr>
          <p:cNvPr id="89" name="Group 88"/>
          <p:cNvGrpSpPr/>
          <p:nvPr/>
        </p:nvGrpSpPr>
        <p:grpSpPr>
          <a:xfrm>
            <a:off x="3324694" y="1983790"/>
            <a:ext cx="2107236" cy="109944"/>
            <a:chOff x="1012161" y="2819400"/>
            <a:chExt cx="1313238" cy="76200"/>
          </a:xfrm>
        </p:grpSpPr>
        <p:sp>
          <p:nvSpPr>
            <p:cNvPr id="90" name="Rectangle 89"/>
            <p:cNvSpPr/>
            <p:nvPr/>
          </p:nvSpPr>
          <p:spPr bwMode="ltGray">
            <a:xfrm>
              <a:off x="1012161" y="2819400"/>
              <a:ext cx="246438" cy="76200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/>
            </a:p>
          </p:txBody>
        </p:sp>
        <p:sp>
          <p:nvSpPr>
            <p:cNvPr id="92" name="Rectangle 91"/>
            <p:cNvSpPr/>
            <p:nvPr/>
          </p:nvSpPr>
          <p:spPr bwMode="ltGray">
            <a:xfrm>
              <a:off x="2078961" y="2819400"/>
              <a:ext cx="246438" cy="76200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/>
            </a:p>
          </p:txBody>
        </p:sp>
      </p:grpSp>
      <p:cxnSp>
        <p:nvCxnSpPr>
          <p:cNvPr id="101" name="Straight Connector 100"/>
          <p:cNvCxnSpPr>
            <a:stCxn id="92" idx="1"/>
            <a:endCxn id="85" idx="7"/>
          </p:cNvCxnSpPr>
          <p:nvPr/>
        </p:nvCxnSpPr>
        <p:spPr>
          <a:xfrm flipH="1">
            <a:off x="4914135" y="2038762"/>
            <a:ext cx="122358" cy="69340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2" idx="1"/>
            <a:endCxn id="83" idx="7"/>
          </p:cNvCxnSpPr>
          <p:nvPr/>
        </p:nvCxnSpPr>
        <p:spPr>
          <a:xfrm flipH="1">
            <a:off x="4180507" y="2038762"/>
            <a:ext cx="855986" cy="69340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0" idx="3"/>
            <a:endCxn id="85" idx="1"/>
          </p:cNvCxnSpPr>
          <p:nvPr/>
        </p:nvCxnSpPr>
        <p:spPr>
          <a:xfrm>
            <a:off x="3720131" y="2038762"/>
            <a:ext cx="934628" cy="69340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90" idx="3"/>
            <a:endCxn id="83" idx="1"/>
          </p:cNvCxnSpPr>
          <p:nvPr/>
        </p:nvCxnSpPr>
        <p:spPr>
          <a:xfrm>
            <a:off x="3720131" y="2038762"/>
            <a:ext cx="201000" cy="69340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809" y="2537394"/>
            <a:ext cx="515817" cy="47630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780" y="1801376"/>
            <a:ext cx="513540" cy="474774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675" y="2537394"/>
            <a:ext cx="515817" cy="476301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863" y="1801376"/>
            <a:ext cx="513540" cy="474774"/>
          </a:xfrm>
          <a:prstGeom prst="rect">
            <a:avLst/>
          </a:prstGeom>
        </p:spPr>
      </p:pic>
      <p:cxnSp>
        <p:nvCxnSpPr>
          <p:cNvPr id="115" name="Straight Connector 114"/>
          <p:cNvCxnSpPr>
            <a:endCxn id="110" idx="1"/>
          </p:cNvCxnSpPr>
          <p:nvPr/>
        </p:nvCxnSpPr>
        <p:spPr>
          <a:xfrm>
            <a:off x="4302590" y="2769469"/>
            <a:ext cx="230085" cy="607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533" y="1044520"/>
            <a:ext cx="457200" cy="457200"/>
          </a:xfrm>
          <a:prstGeom prst="rect">
            <a:avLst/>
          </a:prstGeom>
        </p:spPr>
      </p:pic>
      <p:cxnSp>
        <p:nvCxnSpPr>
          <p:cNvPr id="121" name="Straight Connector 120"/>
          <p:cNvCxnSpPr>
            <a:stCxn id="116" idx="2"/>
            <a:endCxn id="110" idx="0"/>
          </p:cNvCxnSpPr>
          <p:nvPr/>
        </p:nvCxnSpPr>
        <p:spPr>
          <a:xfrm>
            <a:off x="4374133" y="1501720"/>
            <a:ext cx="416451" cy="103567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6" idx="2"/>
            <a:endCxn id="107" idx="0"/>
          </p:cNvCxnSpPr>
          <p:nvPr/>
        </p:nvCxnSpPr>
        <p:spPr>
          <a:xfrm flipH="1">
            <a:off x="4052718" y="1501720"/>
            <a:ext cx="321415" cy="103567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382468" y="117933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smtClean="0"/>
              <a:t>Router</a:t>
            </a:r>
            <a:endParaRPr lang="en-US" sz="1200"/>
          </a:p>
        </p:txBody>
      </p:sp>
      <p:sp>
        <p:nvSpPr>
          <p:cNvPr id="123" name="TextBox 122"/>
          <p:cNvSpPr txBox="1"/>
          <p:nvPr/>
        </p:nvSpPr>
        <p:spPr>
          <a:xfrm>
            <a:off x="2783042" y="209929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smtClean="0"/>
              <a:t>Mobility</a:t>
            </a:r>
          </a:p>
          <a:p>
            <a:pPr>
              <a:lnSpc>
                <a:spcPct val="90000"/>
              </a:lnSpc>
            </a:pPr>
            <a:r>
              <a:rPr lang="en-US" sz="1200" smtClean="0"/>
              <a:t>controllers</a:t>
            </a:r>
          </a:p>
        </p:txBody>
      </p:sp>
      <p:sp>
        <p:nvSpPr>
          <p:cNvPr id="71" name="Cloud 70"/>
          <p:cNvSpPr/>
          <p:nvPr/>
        </p:nvSpPr>
        <p:spPr bwMode="ltGray">
          <a:xfrm>
            <a:off x="6629400" y="808069"/>
            <a:ext cx="990600" cy="916303"/>
          </a:xfrm>
          <a:prstGeom prst="cloud">
            <a:avLst/>
          </a:prstGeom>
          <a:solidFill>
            <a:srgbClr val="9FD4C9"/>
          </a:solidFill>
          <a:ln w="19050">
            <a:solidFill>
              <a:srgbClr val="9FD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0780" y="2093734"/>
            <a:ext cx="513540" cy="471001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 bwMode="ltGray">
          <a:xfrm>
            <a:off x="7700774" y="1371600"/>
            <a:ext cx="3733800" cy="1752600"/>
          </a:xfrm>
          <a:prstGeom prst="roundRect">
            <a:avLst>
              <a:gd name="adj" fmla="val 8657"/>
            </a:avLst>
          </a:prstGeom>
          <a:noFill/>
          <a:ln w="19050">
            <a:solidFill>
              <a:srgbClr val="9FD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34" name="TextBox 33"/>
          <p:cNvSpPr txBox="1"/>
          <p:nvPr/>
        </p:nvSpPr>
        <p:spPr>
          <a:xfrm>
            <a:off x="7840536" y="2797287"/>
            <a:ext cx="1293112" cy="23751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smtClean="0"/>
              <a:t>Private IPs</a:t>
            </a:r>
            <a:endParaRPr lang="en-US" sz="1200"/>
          </a:p>
        </p:txBody>
      </p:sp>
      <p:sp>
        <p:nvSpPr>
          <p:cNvPr id="35" name="TextBox 34"/>
          <p:cNvSpPr txBox="1"/>
          <p:nvPr/>
        </p:nvSpPr>
        <p:spPr>
          <a:xfrm>
            <a:off x="9133648" y="838200"/>
            <a:ext cx="914400" cy="2434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smtClean="0"/>
              <a:t>NAT</a:t>
            </a:r>
            <a:endParaRPr lang="en-US" sz="1400" b="1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1707" y="1044520"/>
            <a:ext cx="457200" cy="4572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972040" y="117933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smtClean="0"/>
              <a:t>Router</a:t>
            </a:r>
            <a:endParaRPr lang="en-US" sz="1200"/>
          </a:p>
        </p:txBody>
      </p:sp>
      <p:cxnSp>
        <p:nvCxnSpPr>
          <p:cNvPr id="7" name="Straight Connector 6"/>
          <p:cNvCxnSpPr>
            <a:stCxn id="36" idx="2"/>
            <a:endCxn id="124" idx="0"/>
          </p:cNvCxnSpPr>
          <p:nvPr/>
        </p:nvCxnSpPr>
        <p:spPr>
          <a:xfrm>
            <a:off x="9560307" y="1501720"/>
            <a:ext cx="7243" cy="5920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09" idx="3"/>
            <a:endCxn id="124" idx="1"/>
          </p:cNvCxnSpPr>
          <p:nvPr/>
        </p:nvCxnSpPr>
        <p:spPr>
          <a:xfrm>
            <a:off x="5471320" y="2038763"/>
            <a:ext cx="3839460" cy="29047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&quot;No&quot; Symbol 62"/>
          <p:cNvSpPr/>
          <p:nvPr/>
        </p:nvSpPr>
        <p:spPr bwMode="ltGray">
          <a:xfrm>
            <a:off x="6682077" y="1995696"/>
            <a:ext cx="693678" cy="616462"/>
          </a:xfrm>
          <a:prstGeom prst="noSmoking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554220" y="2232613"/>
            <a:ext cx="1065780" cy="37735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smtClean="0"/>
              <a:t>Tunneled note</a:t>
            </a:r>
          </a:p>
        </p:txBody>
      </p:sp>
      <p:sp>
        <p:nvSpPr>
          <p:cNvPr id="43" name="Rounded Rectangle 42"/>
          <p:cNvSpPr/>
          <p:nvPr/>
        </p:nvSpPr>
        <p:spPr bwMode="ltGray">
          <a:xfrm>
            <a:off x="2512907" y="4309262"/>
            <a:ext cx="3733800" cy="1752600"/>
          </a:xfrm>
          <a:prstGeom prst="roundRect">
            <a:avLst>
              <a:gd name="adj" fmla="val 8657"/>
            </a:avLst>
          </a:prstGeom>
          <a:noFill/>
          <a:ln w="19050">
            <a:solidFill>
              <a:srgbClr val="9FD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cxnSp>
        <p:nvCxnSpPr>
          <p:cNvPr id="44" name="Straight Connector 60"/>
          <p:cNvCxnSpPr>
            <a:stCxn id="77" idx="1"/>
            <a:endCxn id="64" idx="3"/>
          </p:cNvCxnSpPr>
          <p:nvPr/>
        </p:nvCxnSpPr>
        <p:spPr>
          <a:xfrm flipH="1">
            <a:off x="4601040" y="4210782"/>
            <a:ext cx="472897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652669" y="5734949"/>
            <a:ext cx="1293112" cy="23751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smtClean="0"/>
              <a:t>Private IPs</a:t>
            </a:r>
            <a:endParaRPr lang="en-US" sz="1200"/>
          </a:p>
        </p:txBody>
      </p:sp>
      <p:sp>
        <p:nvSpPr>
          <p:cNvPr id="46" name="TextBox 45"/>
          <p:cNvSpPr txBox="1"/>
          <p:nvPr/>
        </p:nvSpPr>
        <p:spPr>
          <a:xfrm>
            <a:off x="3945781" y="3775862"/>
            <a:ext cx="914400" cy="2434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smtClean="0"/>
              <a:t>NAT</a:t>
            </a:r>
            <a:endParaRPr lang="en-US" sz="1400" b="1"/>
          </a:p>
        </p:txBody>
      </p:sp>
      <p:sp>
        <p:nvSpPr>
          <p:cNvPr id="47" name="Oval 46"/>
          <p:cNvSpPr/>
          <p:nvPr/>
        </p:nvSpPr>
        <p:spPr bwMode="ltGray">
          <a:xfrm>
            <a:off x="3865719" y="5621524"/>
            <a:ext cx="366814" cy="329833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48" name="Oval 47"/>
          <p:cNvSpPr/>
          <p:nvPr/>
        </p:nvSpPr>
        <p:spPr bwMode="ltGray">
          <a:xfrm>
            <a:off x="4599347" y="5621524"/>
            <a:ext cx="366814" cy="329833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grpSp>
        <p:nvGrpSpPr>
          <p:cNvPr id="49" name="Group 48"/>
          <p:cNvGrpSpPr/>
          <p:nvPr/>
        </p:nvGrpSpPr>
        <p:grpSpPr>
          <a:xfrm>
            <a:off x="3323001" y="4921452"/>
            <a:ext cx="2107236" cy="109944"/>
            <a:chOff x="1012161" y="2819400"/>
            <a:chExt cx="1313238" cy="76200"/>
          </a:xfrm>
        </p:grpSpPr>
        <p:sp>
          <p:nvSpPr>
            <p:cNvPr id="50" name="Rectangle 49"/>
            <p:cNvSpPr/>
            <p:nvPr/>
          </p:nvSpPr>
          <p:spPr bwMode="ltGray">
            <a:xfrm>
              <a:off x="1012161" y="2819400"/>
              <a:ext cx="246438" cy="76200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/>
            </a:p>
          </p:txBody>
        </p:sp>
        <p:sp>
          <p:nvSpPr>
            <p:cNvPr id="51" name="Rectangle 50"/>
            <p:cNvSpPr/>
            <p:nvPr/>
          </p:nvSpPr>
          <p:spPr bwMode="ltGray">
            <a:xfrm>
              <a:off x="2078961" y="2819400"/>
              <a:ext cx="246438" cy="76200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/>
            </a:p>
          </p:txBody>
        </p:sp>
      </p:grpSp>
      <p:cxnSp>
        <p:nvCxnSpPr>
          <p:cNvPr id="52" name="Straight Connector 51"/>
          <p:cNvCxnSpPr>
            <a:stCxn id="51" idx="1"/>
            <a:endCxn id="48" idx="7"/>
          </p:cNvCxnSpPr>
          <p:nvPr/>
        </p:nvCxnSpPr>
        <p:spPr>
          <a:xfrm flipH="1">
            <a:off x="4912442" y="4976424"/>
            <a:ext cx="122358" cy="69340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1" idx="1"/>
            <a:endCxn id="47" idx="7"/>
          </p:cNvCxnSpPr>
          <p:nvPr/>
        </p:nvCxnSpPr>
        <p:spPr>
          <a:xfrm flipH="1">
            <a:off x="4178814" y="4976424"/>
            <a:ext cx="855986" cy="69340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0" idx="3"/>
            <a:endCxn id="48" idx="1"/>
          </p:cNvCxnSpPr>
          <p:nvPr/>
        </p:nvCxnSpPr>
        <p:spPr>
          <a:xfrm>
            <a:off x="3718438" y="4976424"/>
            <a:ext cx="934628" cy="69340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0" idx="3"/>
            <a:endCxn id="47" idx="1"/>
          </p:cNvCxnSpPr>
          <p:nvPr/>
        </p:nvCxnSpPr>
        <p:spPr>
          <a:xfrm>
            <a:off x="3718438" y="4976424"/>
            <a:ext cx="201000" cy="69340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116" y="5475056"/>
            <a:ext cx="515817" cy="47630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087" y="4739038"/>
            <a:ext cx="513540" cy="47477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982" y="5475056"/>
            <a:ext cx="515817" cy="47630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170" y="4739038"/>
            <a:ext cx="513540" cy="474774"/>
          </a:xfrm>
          <a:prstGeom prst="rect">
            <a:avLst/>
          </a:prstGeom>
        </p:spPr>
      </p:pic>
      <p:cxnSp>
        <p:nvCxnSpPr>
          <p:cNvPr id="60" name="Straight Connector 59"/>
          <p:cNvCxnSpPr>
            <a:endCxn id="58" idx="1"/>
          </p:cNvCxnSpPr>
          <p:nvPr/>
        </p:nvCxnSpPr>
        <p:spPr>
          <a:xfrm>
            <a:off x="4300897" y="5707131"/>
            <a:ext cx="230085" cy="6076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840" y="3982182"/>
            <a:ext cx="457200" cy="457200"/>
          </a:xfrm>
          <a:prstGeom prst="rect">
            <a:avLst/>
          </a:prstGeom>
        </p:spPr>
      </p:pic>
      <p:cxnSp>
        <p:nvCxnSpPr>
          <p:cNvPr id="65" name="Straight Connector 64"/>
          <p:cNvCxnSpPr>
            <a:stCxn id="64" idx="2"/>
            <a:endCxn id="58" idx="0"/>
          </p:cNvCxnSpPr>
          <p:nvPr/>
        </p:nvCxnSpPr>
        <p:spPr>
          <a:xfrm>
            <a:off x="4372440" y="4439382"/>
            <a:ext cx="416451" cy="103567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4" idx="2"/>
            <a:endCxn id="56" idx="0"/>
          </p:cNvCxnSpPr>
          <p:nvPr/>
        </p:nvCxnSpPr>
        <p:spPr>
          <a:xfrm flipH="1">
            <a:off x="4051025" y="4439382"/>
            <a:ext cx="321415" cy="103567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380775" y="41169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smtClean="0"/>
              <a:t>Router</a:t>
            </a:r>
            <a:endParaRPr lang="en-US" sz="1200"/>
          </a:p>
        </p:txBody>
      </p:sp>
      <p:sp>
        <p:nvSpPr>
          <p:cNvPr id="69" name="TextBox 68"/>
          <p:cNvSpPr txBox="1"/>
          <p:nvPr/>
        </p:nvSpPr>
        <p:spPr>
          <a:xfrm>
            <a:off x="2781349" y="503695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smtClean="0"/>
              <a:t>Mobility</a:t>
            </a:r>
          </a:p>
          <a:p>
            <a:pPr>
              <a:lnSpc>
                <a:spcPct val="90000"/>
              </a:lnSpc>
            </a:pPr>
            <a:r>
              <a:rPr lang="en-US" sz="1200" smtClean="0"/>
              <a:t>controllers</a:t>
            </a:r>
          </a:p>
        </p:txBody>
      </p:sp>
      <p:sp>
        <p:nvSpPr>
          <p:cNvPr id="70" name="Cloud 69"/>
          <p:cNvSpPr/>
          <p:nvPr/>
        </p:nvSpPr>
        <p:spPr bwMode="ltGray">
          <a:xfrm>
            <a:off x="6627707" y="3745731"/>
            <a:ext cx="990600" cy="916303"/>
          </a:xfrm>
          <a:prstGeom prst="cloud">
            <a:avLst/>
          </a:prstGeom>
          <a:solidFill>
            <a:srgbClr val="9FD4C9"/>
          </a:solidFill>
          <a:ln w="19050">
            <a:solidFill>
              <a:srgbClr val="9FD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1844" y="5273681"/>
            <a:ext cx="513540" cy="471001"/>
          </a:xfrm>
          <a:prstGeom prst="rect">
            <a:avLst/>
          </a:prstGeom>
        </p:spPr>
      </p:pic>
      <p:sp>
        <p:nvSpPr>
          <p:cNvPr id="73" name="Rounded Rectangle 72"/>
          <p:cNvSpPr/>
          <p:nvPr/>
        </p:nvSpPr>
        <p:spPr bwMode="ltGray">
          <a:xfrm>
            <a:off x="7699081" y="4309262"/>
            <a:ext cx="3733800" cy="1752600"/>
          </a:xfrm>
          <a:prstGeom prst="roundRect">
            <a:avLst>
              <a:gd name="adj" fmla="val 8657"/>
            </a:avLst>
          </a:prstGeom>
          <a:noFill/>
          <a:ln w="19050">
            <a:solidFill>
              <a:srgbClr val="9FD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75" name="TextBox 74"/>
          <p:cNvSpPr txBox="1"/>
          <p:nvPr/>
        </p:nvSpPr>
        <p:spPr>
          <a:xfrm>
            <a:off x="7838843" y="5734949"/>
            <a:ext cx="1293112" cy="23751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smtClean="0"/>
              <a:t>Private IPs</a:t>
            </a:r>
            <a:endParaRPr lang="en-US" sz="1200"/>
          </a:p>
        </p:txBody>
      </p:sp>
      <p:sp>
        <p:nvSpPr>
          <p:cNvPr id="76" name="TextBox 75"/>
          <p:cNvSpPr txBox="1"/>
          <p:nvPr/>
        </p:nvSpPr>
        <p:spPr>
          <a:xfrm>
            <a:off x="9131955" y="3775862"/>
            <a:ext cx="914400" cy="2434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smtClean="0"/>
              <a:t>NAT</a:t>
            </a:r>
            <a:endParaRPr lang="en-US" sz="1400" b="1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014" y="3982182"/>
            <a:ext cx="457200" cy="45720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9970347" y="41169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smtClean="0"/>
              <a:t>Router</a:t>
            </a:r>
            <a:endParaRPr lang="en-US" sz="1200"/>
          </a:p>
        </p:txBody>
      </p:sp>
      <p:cxnSp>
        <p:nvCxnSpPr>
          <p:cNvPr id="79" name="Straight Connector 78"/>
          <p:cNvCxnSpPr>
            <a:stCxn id="77" idx="2"/>
            <a:endCxn id="72" idx="0"/>
          </p:cNvCxnSpPr>
          <p:nvPr/>
        </p:nvCxnSpPr>
        <p:spPr>
          <a:xfrm>
            <a:off x="9558614" y="4439382"/>
            <a:ext cx="0" cy="8342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087" y="4617624"/>
            <a:ext cx="513540" cy="47477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8105189" y="4777936"/>
            <a:ext cx="1293112" cy="23751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smtClean="0"/>
              <a:t>Local controller</a:t>
            </a:r>
            <a:endParaRPr lang="en-US" sz="1200"/>
          </a:p>
        </p:txBody>
      </p:sp>
      <p:sp>
        <p:nvSpPr>
          <p:cNvPr id="87" name="TextBox 86"/>
          <p:cNvSpPr txBox="1"/>
          <p:nvPr/>
        </p:nvSpPr>
        <p:spPr>
          <a:xfrm>
            <a:off x="9970347" y="5085002"/>
            <a:ext cx="1065780" cy="37735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smtClean="0"/>
              <a:t>Tunneled node</a:t>
            </a:r>
          </a:p>
        </p:txBody>
      </p:sp>
      <p:sp>
        <p:nvSpPr>
          <p:cNvPr id="11" name="Can 10"/>
          <p:cNvSpPr/>
          <p:nvPr/>
        </p:nvSpPr>
        <p:spPr bwMode="ltGray">
          <a:xfrm>
            <a:off x="9461003" y="4855011"/>
            <a:ext cx="256304" cy="490696"/>
          </a:xfrm>
          <a:prstGeom prst="can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88" name="TextBox 87"/>
          <p:cNvSpPr txBox="1"/>
          <p:nvPr/>
        </p:nvSpPr>
        <p:spPr>
          <a:xfrm>
            <a:off x="259496" y="800677"/>
            <a:ext cx="3636129" cy="35016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smtClean="0"/>
              <a:t>Remote controller: </a:t>
            </a:r>
            <a:r>
              <a:rPr lang="en-US" sz="1600" b="1" smtClean="0">
                <a:solidFill>
                  <a:srgbClr val="FF0000"/>
                </a:solidFill>
              </a:rPr>
              <a:t>not recommended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73546" y="3561304"/>
            <a:ext cx="2658901" cy="5217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smtClean="0"/>
              <a:t>Use local controller</a:t>
            </a:r>
          </a:p>
          <a:p>
            <a:pPr>
              <a:lnSpc>
                <a:spcPct val="90000"/>
              </a:lnSpc>
            </a:pPr>
            <a:r>
              <a:rPr lang="en-US" sz="1600" b="1" smtClean="0"/>
              <a:t> for tunneled node</a:t>
            </a: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21694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unneled Node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5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471364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unneled Node </a:t>
            </a:r>
            <a:r>
              <a:rPr lang="en-US" dirty="0"/>
              <a:t>C</a:t>
            </a:r>
            <a:r>
              <a:rPr lang="en-US" dirty="0" smtClean="0"/>
              <a:t>onfiguration – Switch Configuration Steps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11201559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Step 1</a:t>
            </a:r>
            <a:r>
              <a:rPr lang="en-US" dirty="0" smtClean="0"/>
              <a:t>: Setup Tunneled-Node-Server IP address (Aruba Mobility Controller)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Aruba-Stack-3810M(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)# tunneled-node-server controller-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10.2.10.11</a:t>
            </a:r>
          </a:p>
          <a:p>
            <a:pPr marL="0" indent="0">
              <a:buNone/>
            </a:pPr>
            <a:r>
              <a:rPr lang="en-US" dirty="0" smtClean="0"/>
              <a:t>	Optional</a:t>
            </a:r>
            <a:r>
              <a:rPr lang="en-US" dirty="0"/>
              <a:t>: Setup Backup </a:t>
            </a:r>
            <a:r>
              <a:rPr lang="en-US" dirty="0" smtClean="0"/>
              <a:t>Controller IP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Aruba-Stack-3810M(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)# tunneled-node-server backup-controller-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10.2.10.12</a:t>
            </a:r>
          </a:p>
          <a:p>
            <a:pPr marL="0" indent="0">
              <a:buNone/>
            </a:pPr>
            <a:r>
              <a:rPr lang="en-US" dirty="0" smtClean="0"/>
              <a:t>	Optional</a:t>
            </a:r>
            <a:r>
              <a:rPr lang="en-US" dirty="0"/>
              <a:t>: Set Tunneled-Node </a:t>
            </a:r>
            <a:r>
              <a:rPr lang="en-US" dirty="0" err="1"/>
              <a:t>Keepalive</a:t>
            </a:r>
            <a:r>
              <a:rPr lang="en-US" dirty="0"/>
              <a:t> timer – </a:t>
            </a:r>
            <a:r>
              <a:rPr lang="en-US" dirty="0" smtClean="0"/>
              <a:t>Set time interval between </a:t>
            </a:r>
            <a:r>
              <a:rPr lang="en-US" dirty="0" err="1" smtClean="0"/>
              <a:t>keepalive</a:t>
            </a:r>
            <a:r>
              <a:rPr lang="en-US" dirty="0" smtClean="0"/>
              <a:t> messages (Default = 8)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Aruba-Stack-3810M(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)# tunneled-node-server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keepalive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interval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1-8&gt;                 Configure the time interval between two successive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          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keepalive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messages sent to the controller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Step 2</a:t>
            </a:r>
            <a:r>
              <a:rPr lang="en-US" dirty="0"/>
              <a:t>: Enable Tunneled-Node on </a:t>
            </a:r>
            <a:r>
              <a:rPr lang="en-US" dirty="0" smtClean="0"/>
              <a:t>interface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Aruba-Stack-3810M(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)# interface 1/23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Aruba-Stack-3810M(eth-1/23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tunneled-node-server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/>
              <a:t>Step 3</a:t>
            </a:r>
            <a:r>
              <a:rPr lang="en-US" dirty="0" smtClean="0"/>
              <a:t>: Check to </a:t>
            </a:r>
            <a:r>
              <a:rPr lang="en-US" dirty="0"/>
              <a:t>see if Tunneled-Node is </a:t>
            </a:r>
            <a:r>
              <a:rPr lang="en-US" dirty="0" smtClean="0"/>
              <a:t>complete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	Aruba-Stack-3810M(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)# show tunneled-node-server state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Tunneled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Node Port State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Active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Controller IP Address  : 10.2.10.11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Port  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------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2/23  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133574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471364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unneled Node </a:t>
            </a:r>
            <a:r>
              <a:rPr lang="en-US" dirty="0"/>
              <a:t>C</a:t>
            </a:r>
            <a:r>
              <a:rPr lang="en-US" dirty="0" smtClean="0"/>
              <a:t>onfiguration – Statistic View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676400" y="990600"/>
            <a:ext cx="11201559" cy="56388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Aruba-Stack-3810M(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)# show tunneled-node-server statistics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Tunneled Node Statistics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Port : 2/23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Control Plane Statistics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Bootstrap packets sent      : 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Bootstrap packets received  : 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Bootstrap packets invalid   :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Tunnel Statistics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Rx Packets                                    : 302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Packets                                    :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Rx 5 Minute Weighted Average Rate (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Pkts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/sec)  :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5 Minute Weighted Average Rate (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Pkts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/sec)  :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Aggregate Statistics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Heartbeat packets sent           : 56607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Heartbeat packets received       : 56607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Heartbeat packets invalid        :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Fragmented Packets Dropped (Rx)  :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Packets to Non-Existent Tunnel   :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MTU Violation Drop               : 0</a:t>
            </a:r>
          </a:p>
        </p:txBody>
      </p:sp>
    </p:spTree>
    <p:extLst>
      <p:ext uri="{BB962C8B-B14F-4D97-AF65-F5344CB8AC3E}">
        <p14:creationId xmlns:p14="http://schemas.microsoft.com/office/powerpoint/2010/main" val="229650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471364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unneled Node </a:t>
            </a:r>
            <a:r>
              <a:rPr lang="en-US" dirty="0"/>
              <a:t>C</a:t>
            </a:r>
            <a:r>
              <a:rPr lang="en-US" dirty="0" smtClean="0"/>
              <a:t>onfiguration – 3810M switch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441" y="1454622"/>
            <a:ext cx="5303520" cy="471757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route 0.0.0.0 0.0.0.0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10.2.11.1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tunneled node-server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controller-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10.2.10.11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exit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interface 1/21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tunneled node-server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exit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interface 1/23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tunneled node-server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exit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interface 1/24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tunneled node-server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exit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6275864" y="1447800"/>
            <a:ext cx="5303520" cy="4648200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vlan 11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name "VLAN11"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untagged Trk1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ip address 10.2.11.3 255.255.255.0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exit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vlan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200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name "VLAN200"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untagged 1/21,1/23-1/24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tagged 1/1,Trk1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no ip address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ip helper-address 10.1.0.195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jumbo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exit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4834651"/>
            <a:ext cx="110459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Note: 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Mobility Access Switch will establish a single GRE tunnel between it and a Mobility Controller for Tunneled Node operation. </a:t>
            </a:r>
            <a:endParaRPr lang="en-US" sz="1600" dirty="0" smtClean="0"/>
          </a:p>
          <a:p>
            <a:pPr lvl="1"/>
            <a:r>
              <a:rPr lang="en-US" sz="1600" dirty="0" smtClean="0"/>
              <a:t>However </a:t>
            </a:r>
            <a:r>
              <a:rPr lang="en-US" sz="1600" dirty="0"/>
              <a:t>from the perspective of the Mobility Controller, each Tunneled Node port from a single </a:t>
            </a:r>
            <a:r>
              <a:rPr lang="en-US" sz="1600" dirty="0" smtClean="0"/>
              <a:t>switch/stack </a:t>
            </a:r>
            <a:r>
              <a:rPr lang="en-US" sz="1600" dirty="0"/>
              <a:t>will appear as an individual tunnel and consume tunnel resources as such. </a:t>
            </a:r>
          </a:p>
        </p:txBody>
      </p:sp>
    </p:spTree>
    <p:extLst>
      <p:ext uri="{BB962C8B-B14F-4D97-AF65-F5344CB8AC3E}">
        <p14:creationId xmlns:p14="http://schemas.microsoft.com/office/powerpoint/2010/main" val="34487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unneled Node Configuration - </a:t>
            </a:r>
            <a:r>
              <a:rPr lang="en-US" dirty="0"/>
              <a:t>MAS 3500 switch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441" y="1524000"/>
            <a:ext cx="5303520" cy="4648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interface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vlan "11"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ip address 10.2.11.25 255.255.255.0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ip-profile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default-gateway 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10.2.11.1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interface-profile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switching-profile "10500 link"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access-vlan 11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native-vlan 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trunk allowed vlan 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interface-profile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switching-profile "TunneledPorts"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access-vlan 200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native-vlan 200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trunk allowed vlan 200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interface-profile tunneled node-profile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"default"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controller-ip 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10.2.10.11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6275864" y="1516156"/>
            <a:ext cx="5303520" cy="4579844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interface gigabitethernet "0/0/0"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switching-profile "10500 link"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interface gigabitethernet "0/0/23"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tunneled node-profile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"default"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switching-profile "TunneledPorts"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interface gigabitethernet "0/0/24"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tunneled node-profile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"default"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switching-profile "TunneledPorts"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interface gigabitethernet "0/0/25"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tunneled node-profile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"default"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switching-profile "TunneledPorts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2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471364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unneled Node Status – Aruba Mobility Controller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" y="3470346"/>
            <a:ext cx="110459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Note: </a:t>
            </a:r>
          </a:p>
          <a:p>
            <a:pPr lvl="1"/>
            <a:r>
              <a:rPr lang="en-US" sz="1600" dirty="0" smtClean="0"/>
              <a:t>Tunnel is automatically created when Tunneled-Node is enabled on switch interface</a:t>
            </a:r>
          </a:p>
          <a:p>
            <a:pPr lvl="1"/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49" y="1579125"/>
            <a:ext cx="115157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5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430919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unneled </a:t>
            </a:r>
            <a:r>
              <a:rPr lang="en-US" dirty="0"/>
              <a:t>N</a:t>
            </a:r>
            <a:r>
              <a:rPr lang="en-US" dirty="0" smtClean="0"/>
              <a:t>ode </a:t>
            </a:r>
            <a:r>
              <a:rPr lang="en-US" dirty="0"/>
              <a:t>C</a:t>
            </a:r>
            <a:r>
              <a:rPr lang="en-US" dirty="0" smtClean="0"/>
              <a:t>onfiguration – Mobility Controller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32687"/>
            <a:ext cx="7239000" cy="58751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ounded Rectangle 9"/>
          <p:cNvSpPr/>
          <p:nvPr/>
        </p:nvSpPr>
        <p:spPr bwMode="ltGray">
          <a:xfrm>
            <a:off x="2269374" y="6493625"/>
            <a:ext cx="778626" cy="1524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11" name="Rounded Rectangle 10"/>
          <p:cNvSpPr/>
          <p:nvPr/>
        </p:nvSpPr>
        <p:spPr bwMode="ltGray">
          <a:xfrm>
            <a:off x="3429000" y="2133600"/>
            <a:ext cx="3810000" cy="1524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13" name="Rounded Rectangle 12"/>
          <p:cNvSpPr/>
          <p:nvPr/>
        </p:nvSpPr>
        <p:spPr bwMode="ltGray">
          <a:xfrm>
            <a:off x="973243" y="2127544"/>
            <a:ext cx="440574" cy="30480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 smtClean="0"/>
              <a:t>2</a:t>
            </a:r>
            <a:endParaRPr lang="en-US" b="1" dirty="0" err="1" smtClean="0"/>
          </a:p>
        </p:txBody>
      </p:sp>
      <p:sp>
        <p:nvSpPr>
          <p:cNvPr id="14" name="Rounded Rectangle 13"/>
          <p:cNvSpPr/>
          <p:nvPr/>
        </p:nvSpPr>
        <p:spPr bwMode="ltGray">
          <a:xfrm>
            <a:off x="973243" y="2667000"/>
            <a:ext cx="440574" cy="30480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 smtClean="0"/>
              <a:t>3</a:t>
            </a:r>
            <a:endParaRPr lang="en-US" b="1" dirty="0" err="1" smtClean="0"/>
          </a:p>
        </p:txBody>
      </p:sp>
      <p:sp>
        <p:nvSpPr>
          <p:cNvPr id="15" name="Rounded Rectangle 14"/>
          <p:cNvSpPr/>
          <p:nvPr/>
        </p:nvSpPr>
        <p:spPr bwMode="ltGray">
          <a:xfrm>
            <a:off x="973243" y="1588089"/>
            <a:ext cx="440574" cy="30480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 smtClean="0"/>
              <a:t>1</a:t>
            </a:r>
            <a:endParaRPr lang="en-US" b="1" dirty="0" err="1" smtClean="0"/>
          </a:p>
        </p:txBody>
      </p:sp>
      <p:sp>
        <p:nvSpPr>
          <p:cNvPr id="17" name="Rounded Rectangle 16"/>
          <p:cNvSpPr/>
          <p:nvPr/>
        </p:nvSpPr>
        <p:spPr bwMode="ltGray">
          <a:xfrm>
            <a:off x="3352800" y="1194994"/>
            <a:ext cx="762000" cy="176606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cxnSp>
        <p:nvCxnSpPr>
          <p:cNvPr id="19" name="Elbow Connector 18"/>
          <p:cNvCxnSpPr>
            <a:stCxn id="15" idx="3"/>
            <a:endCxn id="17" idx="1"/>
          </p:cNvCxnSpPr>
          <p:nvPr/>
        </p:nvCxnSpPr>
        <p:spPr>
          <a:xfrm flipV="1">
            <a:off x="1413817" y="1283297"/>
            <a:ext cx="1938983" cy="457192"/>
          </a:xfrm>
          <a:prstGeom prst="bentConnector3">
            <a:avLst>
              <a:gd name="adj1" fmla="val 36281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3" idx="3"/>
            <a:endCxn id="10" idx="1"/>
          </p:cNvCxnSpPr>
          <p:nvPr/>
        </p:nvCxnSpPr>
        <p:spPr>
          <a:xfrm>
            <a:off x="1413817" y="2279944"/>
            <a:ext cx="855557" cy="4289881"/>
          </a:xfrm>
          <a:prstGeom prst="bentConnector3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4" idx="3"/>
          </p:cNvCxnSpPr>
          <p:nvPr/>
        </p:nvCxnSpPr>
        <p:spPr>
          <a:xfrm flipV="1">
            <a:off x="1413817" y="2226032"/>
            <a:ext cx="2074757" cy="593368"/>
          </a:xfrm>
          <a:prstGeom prst="bentConnector3">
            <a:avLst>
              <a:gd name="adj1" fmla="val 33573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14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ClearPass Authentication – Controller Wired Access Profile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2600" y="1295400"/>
            <a:ext cx="8244525" cy="2504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4114800"/>
            <a:ext cx="8153400" cy="198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Ensure that the Wired Access profile in the Aruba Mobility Controller is configured correctly and enabled.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This allows the controller to handle authentication when a client is plugged </a:t>
            </a:r>
            <a:r>
              <a:rPr lang="en-US" dirty="0" smtClean="0"/>
              <a:t>into </a:t>
            </a:r>
            <a:r>
              <a:rPr lang="en-US" dirty="0" smtClean="0"/>
              <a:t>a tunneled-node port on the switch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CLI example: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aaa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authentication wired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profile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"CPPM-dot1x"</a:t>
            </a:r>
          </a:p>
        </p:txBody>
      </p:sp>
      <p:sp>
        <p:nvSpPr>
          <p:cNvPr id="7" name="Rectangle 6"/>
          <p:cNvSpPr/>
          <p:nvPr/>
        </p:nvSpPr>
        <p:spPr bwMode="ltGray">
          <a:xfrm>
            <a:off x="1752600" y="1295400"/>
            <a:ext cx="2971800" cy="1524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8" name="Rectangle 7"/>
          <p:cNvSpPr/>
          <p:nvPr/>
        </p:nvSpPr>
        <p:spPr bwMode="ltGray">
          <a:xfrm>
            <a:off x="1828800" y="2514600"/>
            <a:ext cx="1600200" cy="2286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225169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4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ClearPass Authentication – Client View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0" y="945418"/>
            <a:ext cx="4380309" cy="2425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921" y="1447800"/>
            <a:ext cx="4800600" cy="15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Windows Client is plugged into tunneled-node port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Enter proper user credentials into 802.1x authentication settings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7848600" y="2438400"/>
            <a:ext cx="1219200" cy="5334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60" y="3505200"/>
            <a:ext cx="3886279" cy="2329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4854" y="4437814"/>
            <a:ext cx="4800600" cy="152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Client will authenticate and receive IP address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 bwMode="ltGray">
          <a:xfrm>
            <a:off x="2743200" y="4724400"/>
            <a:ext cx="609600" cy="235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307562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ClearPass Authentication – Access Tracker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800" y="1295095"/>
            <a:ext cx="7682309" cy="23383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594299"/>
            <a:ext cx="5105400" cy="1904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Client user access can be monitored from the Access Tracker in ClearPass.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Shows what source the user is authenticating with (i.e. RADIUS), which ClearPass service profile is being used, and whether the login was accepted or rejected.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ltGray">
          <a:xfrm>
            <a:off x="5181600" y="2362200"/>
            <a:ext cx="762000" cy="381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7" name="Rectangle 6"/>
          <p:cNvSpPr/>
          <p:nvPr/>
        </p:nvSpPr>
        <p:spPr bwMode="ltGray">
          <a:xfrm>
            <a:off x="7576508" y="2362200"/>
            <a:ext cx="1262691" cy="381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8" name="Rectangle 7"/>
          <p:cNvSpPr/>
          <p:nvPr/>
        </p:nvSpPr>
        <p:spPr bwMode="ltGray">
          <a:xfrm>
            <a:off x="8915401" y="2362200"/>
            <a:ext cx="762000" cy="381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229875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109786"/>
            <a:ext cx="6857734" cy="3400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Tunneled Node Frame Details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524000"/>
            <a:ext cx="4572000" cy="45719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When a port is configured for tunneled-node, ingress packets are encapsulated in an IP GRE frame which is then forwarded to the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A unique </a:t>
            </a:r>
            <a:r>
              <a:rPr lang="en-US"/>
              <a:t>GRE Key is needed – 1</a:t>
            </a:r>
            <a:r>
              <a:rPr lang="en-US">
                <a:sym typeface="Wingdings" panose="05000000000000000000" pitchFamily="2" charset="2"/>
              </a:rPr>
              <a:t> to 1 </a:t>
            </a:r>
            <a:r>
              <a:rPr lang="en-US" smtClean="0">
                <a:sym typeface="Wingdings" panose="05000000000000000000" pitchFamily="2" charset="2"/>
              </a:rPr>
              <a:t>Mapping</a:t>
            </a:r>
            <a:r>
              <a:rPr lang="en-US" smtClean="0"/>
              <a:t>:</a:t>
            </a:r>
            <a:endParaRPr lang="en-US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mtClean="0"/>
              <a:t>For </a:t>
            </a:r>
            <a:r>
              <a:rPr lang="en-US"/>
              <a:t>the controller to uniquely identify GRE packet source port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mtClean="0"/>
              <a:t>For </a:t>
            </a:r>
            <a:r>
              <a:rPr lang="en-US"/>
              <a:t>the switch to send de-capsulated packet to particular port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7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if?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400" b="0" dirty="0" smtClean="0"/>
              <a:t>AP is plugged into Tunneled-Node port</a:t>
            </a:r>
            <a:endParaRPr lang="en-US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5" y="2454203"/>
            <a:ext cx="5187211" cy="1847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514600"/>
            <a:ext cx="5475288" cy="1602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9235" y="2073203"/>
            <a:ext cx="2057400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3810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34400" y="2085109"/>
            <a:ext cx="2057400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MAS S3500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35635" y="2759003"/>
            <a:ext cx="5334000" cy="5726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9" name="Rectangle 8"/>
          <p:cNvSpPr/>
          <p:nvPr/>
        </p:nvSpPr>
        <p:spPr bwMode="ltGray">
          <a:xfrm>
            <a:off x="635635" y="3568675"/>
            <a:ext cx="5334000" cy="4964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10" name="Rectangle 9"/>
          <p:cNvSpPr/>
          <p:nvPr/>
        </p:nvSpPr>
        <p:spPr bwMode="ltGray">
          <a:xfrm>
            <a:off x="6296890" y="2873335"/>
            <a:ext cx="5590309" cy="4964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11" name="Rectangle 10"/>
          <p:cNvSpPr/>
          <p:nvPr/>
        </p:nvSpPr>
        <p:spPr bwMode="ltGray">
          <a:xfrm>
            <a:off x="6296890" y="3606807"/>
            <a:ext cx="5590309" cy="4964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12" name="TextBox 11"/>
          <p:cNvSpPr txBox="1"/>
          <p:nvPr/>
        </p:nvSpPr>
        <p:spPr>
          <a:xfrm>
            <a:off x="838200" y="5009258"/>
            <a:ext cx="5791200" cy="1219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Behavior: Tunnel in a tunnel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Can cause a network performance issue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Not an ideal scenario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0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Tunneled Node – Does not work with…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5334000" cy="426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u="sng" dirty="0" smtClean="0"/>
              <a:t>Globally</a:t>
            </a:r>
          </a:p>
          <a:p>
            <a:pPr>
              <a:lnSpc>
                <a:spcPct val="90000"/>
              </a:lnSpc>
            </a:pPr>
            <a:endParaRPr lang="en-US" b="1" u="sng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IP Multicast Routing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Openflow</a:t>
            </a:r>
            <a:endParaRPr lang="en-US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QinQ</a:t>
            </a:r>
            <a:endParaRPr lang="en-US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Distributed </a:t>
            </a:r>
            <a:r>
              <a:rPr lang="en-US" dirty="0" err="1" smtClean="0"/>
              <a:t>Trunking</a:t>
            </a:r>
            <a:endParaRPr lang="en-US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Switch Meshing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VXLAN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u="sng" dirty="0"/>
              <a:t>Per VLAN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IP addressing – manual &amp; </a:t>
            </a:r>
            <a:r>
              <a:rPr lang="en-US" dirty="0" smtClean="0"/>
              <a:t>DHCP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mtClean="0"/>
              <a:t>DHCP Snooping </a:t>
            </a:r>
            <a:r>
              <a:rPr lang="en-US" dirty="0" smtClean="0"/>
              <a:t>(IPv4/6)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ARP Protect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1333500"/>
            <a:ext cx="5334000" cy="426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u="sng" dirty="0" smtClean="0"/>
              <a:t>Per Port</a:t>
            </a:r>
          </a:p>
          <a:p>
            <a:pPr>
              <a:lnSpc>
                <a:spcPct val="90000"/>
              </a:lnSpc>
            </a:pPr>
            <a:endParaRPr lang="en-US" b="1" u="sng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802.1x/MAC </a:t>
            </a:r>
            <a:r>
              <a:rPr lang="en-US" dirty="0" err="1" smtClean="0"/>
              <a:t>Auth</a:t>
            </a:r>
            <a:r>
              <a:rPr lang="en-US" dirty="0" smtClean="0"/>
              <a:t>/Web </a:t>
            </a:r>
            <a:r>
              <a:rPr lang="en-US" dirty="0" err="1" smtClean="0"/>
              <a:t>Auth</a:t>
            </a:r>
            <a:r>
              <a:rPr lang="en-US" dirty="0" smtClean="0"/>
              <a:t>/LMA/Port Sec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RA Guard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MACSec</a:t>
            </a:r>
            <a:endParaRPr lang="en-US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DIPLD (IPv4/6</a:t>
            </a:r>
            <a:r>
              <a:rPr lang="en-US" dirty="0" smtClean="0"/>
              <a:t>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Port </a:t>
            </a:r>
            <a:r>
              <a:rPr lang="en-US" dirty="0" err="1" smtClean="0"/>
              <a:t>Trunking</a:t>
            </a:r>
            <a:r>
              <a:rPr lang="en-US" dirty="0" smtClean="0"/>
              <a:t> </a:t>
            </a:r>
            <a:endParaRPr lang="en-US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</a:pPr>
            <a:endParaRPr lang="en-US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0118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Tunneled Node – Best Practices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Recommendations:</a:t>
            </a:r>
          </a:p>
          <a:p>
            <a:pPr marL="18288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Avoid plugging access points </a:t>
            </a:r>
            <a:r>
              <a:rPr lang="en-US" dirty="0"/>
              <a:t>into </a:t>
            </a:r>
            <a:r>
              <a:rPr lang="en-US" dirty="0" smtClean="0"/>
              <a:t>wired tunneled-node ports.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This creates a “tunnel within a </a:t>
            </a:r>
            <a:r>
              <a:rPr lang="en-US" dirty="0"/>
              <a:t>tunnel”, which can impact </a:t>
            </a:r>
            <a:r>
              <a:rPr lang="en-US" dirty="0" smtClean="0"/>
              <a:t>performance.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Instead, set aside physical ports to use solely for access points and wired tunneled node ports (i.e. one block of ports for AP’s, one for wired tunneled node ports).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228600" lvl="1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Ensure that the wireless controller can handle the necessary bandwidth and number of tunnels (Max physical ports that can be used as tunnels is 120).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Ensure that the Tunneled-Node VLAN is present and enabled on both the controller and switch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Ensure that enough licenses are on the controller to handle the tunneled-node ports within the network (1 switch with Tunneled-Node ports enabled = 1 license on controller)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048000"/>
            <a:ext cx="3788593" cy="6821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5562600" y="3352800"/>
            <a:ext cx="1600200" cy="381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10" name="Rectangle 9"/>
          <p:cNvSpPr/>
          <p:nvPr/>
        </p:nvSpPr>
        <p:spPr bwMode="ltGray">
          <a:xfrm>
            <a:off x="7162800" y="3352800"/>
            <a:ext cx="1600200" cy="381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800600" y="3581400"/>
            <a:ext cx="6858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31407" y="3467100"/>
            <a:ext cx="11430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AP Ports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8" name="Straight Arrow Connector 17"/>
          <p:cNvCxnSpPr>
            <a:stCxn id="21" idx="1"/>
          </p:cNvCxnSpPr>
          <p:nvPr/>
        </p:nvCxnSpPr>
        <p:spPr>
          <a:xfrm flipH="1">
            <a:off x="8763000" y="3581400"/>
            <a:ext cx="98589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748893" y="3450772"/>
            <a:ext cx="2362200" cy="2612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Tunneled-Node Ports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1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Tunneled </a:t>
            </a:r>
            <a:r>
              <a:rPr lang="en-US" dirty="0"/>
              <a:t>N</a:t>
            </a:r>
            <a:r>
              <a:rPr lang="en-US" dirty="0" smtClean="0"/>
              <a:t>ode?</a:t>
            </a:r>
            <a:endParaRPr lang="en-US" dirty="0"/>
          </a:p>
        </p:txBody>
      </p:sp>
      <p:sp>
        <p:nvSpPr>
          <p:cNvPr id="4" name="Pentagon 3"/>
          <p:cNvSpPr/>
          <p:nvPr/>
        </p:nvSpPr>
        <p:spPr bwMode="ltGray">
          <a:xfrm>
            <a:off x="609442" y="1032780"/>
            <a:ext cx="2057559" cy="914400"/>
          </a:xfrm>
          <a:prstGeom prst="homePlate">
            <a:avLst>
              <a:gd name="adj" fmla="val 24545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b="1" dirty="0"/>
              <a:t>T</a:t>
            </a:r>
            <a:r>
              <a:rPr lang="en-US" b="1" dirty="0" smtClean="0"/>
              <a:t>unneled </a:t>
            </a:r>
            <a:r>
              <a:rPr lang="en-US" b="1" dirty="0"/>
              <a:t>N</a:t>
            </a:r>
            <a:r>
              <a:rPr lang="en-US" b="1" dirty="0" smtClean="0"/>
              <a:t>ode</a:t>
            </a:r>
          </a:p>
        </p:txBody>
      </p:sp>
      <p:sp>
        <p:nvSpPr>
          <p:cNvPr id="6" name="Rectangle 5"/>
          <p:cNvSpPr/>
          <p:nvPr/>
        </p:nvSpPr>
        <p:spPr bwMode="ltGray">
          <a:xfrm>
            <a:off x="2819400" y="1032780"/>
            <a:ext cx="8759984" cy="9143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Extends the AP-controller tunneling scheme to the access </a:t>
            </a:r>
            <a:r>
              <a:rPr lang="en-US" sz="1600" smtClean="0">
                <a:solidFill>
                  <a:schemeClr val="tx1"/>
                </a:solidFill>
              </a:rPr>
              <a:t>switches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8" name="Pentagon 17"/>
          <p:cNvSpPr/>
          <p:nvPr/>
        </p:nvSpPr>
        <p:spPr bwMode="ltGray">
          <a:xfrm>
            <a:off x="609442" y="2057400"/>
            <a:ext cx="2057558" cy="3018136"/>
          </a:xfrm>
          <a:prstGeom prst="homePlate">
            <a:avLst>
              <a:gd name="adj" fmla="val 988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b="1" smtClean="0">
                <a:solidFill>
                  <a:schemeClr val="accent1"/>
                </a:solidFill>
              </a:rPr>
              <a:t>Per-port tunnel</a:t>
            </a:r>
            <a:endParaRPr lang="en-US" b="1" dirty="0" err="1" smtClean="0">
              <a:solidFill>
                <a:schemeClr val="accent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ltGray">
          <a:xfrm>
            <a:off x="2819400" y="2057400"/>
            <a:ext cx="8759984" cy="301813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chemeClr val="tx1"/>
                </a:solidFill>
              </a:rPr>
              <a:t>A </a:t>
            </a:r>
            <a:r>
              <a:rPr lang="en-US" sz="1600" u="sng" smtClean="0">
                <a:solidFill>
                  <a:schemeClr val="tx1"/>
                </a:solidFill>
              </a:rPr>
              <a:t>single GRE tunnel</a:t>
            </a:r>
            <a:r>
              <a:rPr lang="en-US" sz="1600" smtClean="0">
                <a:solidFill>
                  <a:schemeClr val="tx1"/>
                </a:solidFill>
              </a:rPr>
              <a:t> transports all traffic to/from “tunneled”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chemeClr val="tx1"/>
                </a:solidFill>
              </a:rPr>
              <a:t>Traffic from other interfaces is forwarded normally by the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chemeClr val="tx1"/>
                </a:solidFill>
              </a:rPr>
              <a:t>Management and control traffic is NOT tunneled</a:t>
            </a:r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3657600" y="2362200"/>
            <a:ext cx="7309396" cy="1715330"/>
            <a:chOff x="3738278" y="2551870"/>
            <a:chExt cx="7457318" cy="1837866"/>
          </a:xfrm>
        </p:grpSpPr>
        <p:cxnSp>
          <p:nvCxnSpPr>
            <p:cNvPr id="52" name="Elbow Connector 51"/>
            <p:cNvCxnSpPr/>
            <p:nvPr/>
          </p:nvCxnSpPr>
          <p:spPr>
            <a:xfrm>
              <a:off x="8610601" y="3148499"/>
              <a:ext cx="1894561" cy="0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8278" y="3658867"/>
              <a:ext cx="3865264" cy="730869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7429696" y="2826100"/>
              <a:ext cx="2744986" cy="521678"/>
              <a:chOff x="591239" y="2894653"/>
              <a:chExt cx="2743200" cy="54055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1239" y="3155189"/>
                <a:ext cx="2743200" cy="280015"/>
              </a:xfrm>
              <a:prstGeom prst="rect">
                <a:avLst/>
              </a:prstGeom>
            </p:spPr>
          </p:pic>
          <p:sp>
            <p:nvSpPr>
              <p:cNvPr id="30" name="Trapezoid 29"/>
              <p:cNvSpPr/>
              <p:nvPr/>
            </p:nvSpPr>
            <p:spPr>
              <a:xfrm>
                <a:off x="591239" y="2894653"/>
                <a:ext cx="2743200" cy="264160"/>
              </a:xfrm>
              <a:prstGeom prst="trapezoid">
                <a:avLst>
                  <a:gd name="adj" fmla="val 10039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20068960">
              <a:off x="6659161" y="3309398"/>
              <a:ext cx="1456197" cy="341632"/>
              <a:chOff x="6030015" y="4656643"/>
              <a:chExt cx="1815000" cy="341632"/>
            </a:xfrm>
          </p:grpSpPr>
          <p:sp>
            <p:nvSpPr>
              <p:cNvPr id="27" name="Can 26"/>
              <p:cNvSpPr/>
              <p:nvPr/>
            </p:nvSpPr>
            <p:spPr bwMode="ltGray">
              <a:xfrm rot="16200000">
                <a:off x="6823215" y="3899945"/>
                <a:ext cx="228600" cy="1815000"/>
              </a:xfrm>
              <a:prstGeom prst="can">
                <a:avLst/>
              </a:prstGeom>
              <a:solidFill>
                <a:schemeClr val="accent1"/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err="1">
                  <a:solidFill>
                    <a:schemeClr val="dk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602359" y="4656643"/>
                <a:ext cx="684803" cy="341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>
                    <a:solidFill>
                      <a:schemeClr val="bg1"/>
                    </a:solidFill>
                  </a:rPr>
                  <a:t>GRE</a:t>
                </a:r>
                <a:endParaRPr lang="en-US" dirty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Rounded Rectangle 31"/>
            <p:cNvSpPr/>
            <p:nvPr/>
          </p:nvSpPr>
          <p:spPr bwMode="ltGray">
            <a:xfrm>
              <a:off x="4042620" y="4105872"/>
              <a:ext cx="152400" cy="110378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33" name="Rounded Rectangle 32"/>
            <p:cNvSpPr/>
            <p:nvPr/>
          </p:nvSpPr>
          <p:spPr bwMode="ltGray">
            <a:xfrm>
              <a:off x="6106409" y="4209668"/>
              <a:ext cx="152400" cy="110378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34" name="Rounded Rectangle 33"/>
            <p:cNvSpPr/>
            <p:nvPr/>
          </p:nvSpPr>
          <p:spPr bwMode="ltGray">
            <a:xfrm>
              <a:off x="4572001" y="4211487"/>
              <a:ext cx="152400" cy="110378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cxnSp>
          <p:nvCxnSpPr>
            <p:cNvPr id="36" name="Curved Connector 35"/>
            <p:cNvCxnSpPr>
              <a:stCxn id="32" idx="0"/>
              <a:endCxn id="27" idx="1"/>
            </p:cNvCxnSpPr>
            <p:nvPr/>
          </p:nvCxnSpPr>
          <p:spPr>
            <a:xfrm rot="5400000" flipH="1" flipV="1">
              <a:off x="5255158" y="2639468"/>
              <a:ext cx="330066" cy="2602742"/>
            </a:xfrm>
            <a:prstGeom prst="curvedConnector2">
              <a:avLst/>
            </a:prstGeom>
            <a:noFill/>
            <a:ln w="3810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Curved Connector 37"/>
            <p:cNvCxnSpPr>
              <a:stCxn id="33" idx="0"/>
              <a:endCxn id="27" idx="1"/>
            </p:cNvCxnSpPr>
            <p:nvPr/>
          </p:nvCxnSpPr>
          <p:spPr>
            <a:xfrm rot="5400000" flipH="1" flipV="1">
              <a:off x="6235154" y="3723261"/>
              <a:ext cx="433862" cy="538953"/>
            </a:xfrm>
            <a:prstGeom prst="curvedConnector2">
              <a:avLst/>
            </a:prstGeom>
            <a:noFill/>
            <a:ln w="3810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Curved Connector 41"/>
            <p:cNvCxnSpPr>
              <a:stCxn id="34" idx="0"/>
              <a:endCxn id="27" idx="1"/>
            </p:cNvCxnSpPr>
            <p:nvPr/>
          </p:nvCxnSpPr>
          <p:spPr>
            <a:xfrm rot="5400000" flipH="1" flipV="1">
              <a:off x="5467041" y="2956967"/>
              <a:ext cx="435681" cy="2073361"/>
            </a:xfrm>
            <a:prstGeom prst="curvedConnector2">
              <a:avLst/>
            </a:prstGeom>
            <a:noFill/>
            <a:ln w="3810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10318851" y="2551870"/>
              <a:ext cx="876745" cy="1306687"/>
              <a:chOff x="2747047" y="3893775"/>
              <a:chExt cx="1715252" cy="2579126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7047" y="4075754"/>
                <a:ext cx="1715252" cy="2397147"/>
              </a:xfrm>
              <a:prstGeom prst="rect">
                <a:avLst/>
              </a:prstGeom>
            </p:spPr>
          </p:pic>
          <p:sp>
            <p:nvSpPr>
              <p:cNvPr id="49" name="Trapezoid 48"/>
              <p:cNvSpPr/>
              <p:nvPr/>
            </p:nvSpPr>
            <p:spPr bwMode="ltGray">
              <a:xfrm>
                <a:off x="2747047" y="3893775"/>
                <a:ext cx="1677659" cy="181979"/>
              </a:xfrm>
              <a:prstGeom prst="trapezoid">
                <a:avLst>
                  <a:gd name="adj" fmla="val 14013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err="1" smtClean="0"/>
              </a:p>
            </p:txBody>
          </p:sp>
        </p:grpSp>
        <p:cxnSp>
          <p:nvCxnSpPr>
            <p:cNvPr id="51" name="Elbow Connector 50"/>
            <p:cNvCxnSpPr>
              <a:stCxn id="25" idx="3"/>
              <a:endCxn id="48" idx="2"/>
            </p:cNvCxnSpPr>
            <p:nvPr/>
          </p:nvCxnSpPr>
          <p:spPr>
            <a:xfrm flipV="1">
              <a:off x="7603542" y="3858557"/>
              <a:ext cx="3153682" cy="165745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urved Connector 58"/>
            <p:cNvCxnSpPr>
              <a:stCxn id="27" idx="3"/>
              <a:endCxn id="62" idx="1"/>
            </p:cNvCxnSpPr>
            <p:nvPr/>
          </p:nvCxnSpPr>
          <p:spPr>
            <a:xfrm flipV="1">
              <a:off x="8035714" y="3108172"/>
              <a:ext cx="337177" cy="40327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2" name="Rounded Rectangle 61"/>
            <p:cNvSpPr/>
            <p:nvPr/>
          </p:nvSpPr>
          <p:spPr bwMode="ltGray">
            <a:xfrm>
              <a:off x="8372891" y="2890903"/>
              <a:ext cx="1431339" cy="4345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200" b="1" smtClean="0">
                  <a:solidFill>
                    <a:schemeClr val="accent1"/>
                  </a:solidFill>
                </a:rPr>
                <a:t>Policy enforcement</a:t>
              </a:r>
              <a:endParaRPr lang="en-US" sz="1200" b="1" dirty="0" err="1" smtClean="0">
                <a:solidFill>
                  <a:schemeClr val="accent1"/>
                </a:solidFill>
              </a:endParaRPr>
            </a:p>
          </p:txBody>
        </p:sp>
        <p:cxnSp>
          <p:nvCxnSpPr>
            <p:cNvPr id="68" name="Curved Connector 67"/>
            <p:cNvCxnSpPr>
              <a:stCxn id="62" idx="3"/>
            </p:cNvCxnSpPr>
            <p:nvPr/>
          </p:nvCxnSpPr>
          <p:spPr>
            <a:xfrm>
              <a:off x="9804230" y="3108172"/>
              <a:ext cx="522852" cy="20163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2" name="Pentagon 71"/>
          <p:cNvSpPr/>
          <p:nvPr/>
        </p:nvSpPr>
        <p:spPr bwMode="ltGray">
          <a:xfrm>
            <a:off x="609441" y="5211992"/>
            <a:ext cx="2057559" cy="990600"/>
          </a:xfrm>
          <a:prstGeom prst="homePlate">
            <a:avLst>
              <a:gd name="adj" fmla="val 18952"/>
            </a:avLst>
          </a:prstGeom>
          <a:solidFill>
            <a:srgbClr val="FF8300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b="1" smtClean="0">
                <a:solidFill>
                  <a:schemeClr val="bg1"/>
                </a:solidFill>
              </a:rPr>
              <a:t>Products</a:t>
            </a:r>
            <a:endParaRPr lang="en-US" b="1" dirty="0" err="1" smtClean="0">
              <a:solidFill>
                <a:schemeClr val="bg1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813858" y="5207043"/>
            <a:ext cx="8769648" cy="914400"/>
            <a:chOff x="2906684" y="4948049"/>
            <a:chExt cx="8769648" cy="914400"/>
          </a:xfrm>
        </p:grpSpPr>
        <p:sp>
          <p:nvSpPr>
            <p:cNvPr id="74" name="Rectangle 73"/>
            <p:cNvSpPr/>
            <p:nvPr/>
          </p:nvSpPr>
          <p:spPr bwMode="ltGray">
            <a:xfrm>
              <a:off x="2906684" y="4948049"/>
              <a:ext cx="5034742" cy="9144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/>
                <a:t>5400R </a:t>
              </a:r>
              <a:r>
                <a:rPr lang="en-US" smtClean="0"/>
                <a:t>switch series with v2 </a:t>
              </a:r>
              <a:r>
                <a:rPr lang="en-US"/>
                <a:t>and </a:t>
              </a:r>
              <a:r>
                <a:rPr lang="en-US" smtClean="0"/>
                <a:t>v3</a:t>
              </a:r>
              <a:r>
                <a:rPr lang="en-US"/>
                <a:t> </a:t>
              </a:r>
              <a:r>
                <a:rPr lang="en-US" smtClean="0"/>
                <a:t>modules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mtClean="0"/>
                <a:t>3810 </a:t>
              </a:r>
              <a:r>
                <a:rPr lang="en-US"/>
                <a:t>switch </a:t>
              </a:r>
              <a:r>
                <a:rPr lang="en-US" smtClean="0"/>
                <a:t>series</a:t>
              </a:r>
            </a:p>
          </p:txBody>
        </p:sp>
        <p:sp>
          <p:nvSpPr>
            <p:cNvPr id="75" name="Rectangle 74"/>
            <p:cNvSpPr/>
            <p:nvPr/>
          </p:nvSpPr>
          <p:spPr bwMode="ltGray">
            <a:xfrm>
              <a:off x="7941426" y="4948049"/>
              <a:ext cx="3734906" cy="9144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/>
                <a:t>3800 switch series</a:t>
              </a:r>
              <a:endParaRPr lang="en-US">
                <a:solidFill>
                  <a:sysClr val="windowText" lastClr="000000"/>
                </a:solidFill>
              </a:endParaRP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mtClean="0"/>
                <a:t>2930F switch series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mtClean="0"/>
                <a:t>2920 switch series</a:t>
              </a:r>
              <a:endParaRPr lang="en-US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16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ounded Rectangle 76"/>
          <p:cNvSpPr/>
          <p:nvPr/>
        </p:nvSpPr>
        <p:spPr bwMode="ltGray">
          <a:xfrm>
            <a:off x="7199821" y="1197011"/>
            <a:ext cx="3962400" cy="2277008"/>
          </a:xfrm>
          <a:prstGeom prst="roundRect">
            <a:avLst>
              <a:gd name="adj" fmla="val 728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</a:pPr>
            <a:r>
              <a:rPr lang="en-US" b="1" smtClean="0">
                <a:solidFill>
                  <a:srgbClr val="FF8300"/>
                </a:solidFill>
              </a:rPr>
              <a:t>ClearPass</a:t>
            </a:r>
          </a:p>
          <a:p>
            <a:pPr algn="ctr">
              <a:lnSpc>
                <a:spcPct val="90000"/>
              </a:lnSpc>
            </a:pPr>
            <a:r>
              <a:rPr lang="en-US" b="1" smtClean="0">
                <a:solidFill>
                  <a:srgbClr val="FF8300"/>
                </a:solidFill>
              </a:rPr>
              <a:t>Policy Manager</a:t>
            </a:r>
            <a:endParaRPr lang="en-US" b="1" dirty="0" err="1" smtClean="0">
              <a:solidFill>
                <a:srgbClr val="FF83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case: Unified Policy Enforcement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221" y="2180821"/>
            <a:ext cx="1191965" cy="84652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ltGray">
          <a:xfrm>
            <a:off x="3657600" y="2286000"/>
            <a:ext cx="2387511" cy="1851782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 smtClean="0">
                <a:solidFill>
                  <a:srgbClr val="FF8300"/>
                </a:solidFill>
              </a:rPr>
              <a:t>Local controller</a:t>
            </a:r>
          </a:p>
          <a:p>
            <a:pPr algn="ctr">
              <a:lnSpc>
                <a:spcPct val="90000"/>
              </a:lnSpc>
            </a:pPr>
            <a:endParaRPr lang="en-US" smtClean="0"/>
          </a:p>
          <a:p>
            <a:pPr algn="ctr">
              <a:lnSpc>
                <a:spcPct val="90000"/>
              </a:lnSpc>
            </a:pPr>
            <a:r>
              <a:rPr lang="en-US" smtClean="0"/>
              <a:t>Policy enforcement</a:t>
            </a:r>
          </a:p>
          <a:p>
            <a:pPr algn="ctr">
              <a:lnSpc>
                <a:spcPct val="90000"/>
              </a:lnSpc>
            </a:pPr>
            <a:r>
              <a:rPr lang="en-US" sz="1400" smtClean="0"/>
              <a:t>(CPPM, Skype for Business, etc.)</a:t>
            </a:r>
            <a:endParaRPr lang="en-US" sz="1400" dirty="0" err="1" smtClean="0"/>
          </a:p>
        </p:txBody>
      </p:sp>
      <p:sp>
        <p:nvSpPr>
          <p:cNvPr id="78" name="Rounded Rectangle 77"/>
          <p:cNvSpPr/>
          <p:nvPr/>
        </p:nvSpPr>
        <p:spPr bwMode="ltGray">
          <a:xfrm>
            <a:off x="8723821" y="2317331"/>
            <a:ext cx="2578838" cy="30160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mtClean="0"/>
              <a:t>Guest mgmt</a:t>
            </a:r>
            <a:endParaRPr lang="en-US" dirty="0" err="1" smtClean="0"/>
          </a:p>
        </p:txBody>
      </p:sp>
      <p:sp>
        <p:nvSpPr>
          <p:cNvPr id="79" name="Rounded Rectangle 78"/>
          <p:cNvSpPr/>
          <p:nvPr/>
        </p:nvSpPr>
        <p:spPr bwMode="ltGray">
          <a:xfrm>
            <a:off x="8723822" y="2683617"/>
            <a:ext cx="2578838" cy="30160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mtClean="0"/>
              <a:t>Device profiling</a:t>
            </a:r>
            <a:endParaRPr lang="en-US" dirty="0" err="1" smtClean="0"/>
          </a:p>
        </p:txBody>
      </p:sp>
      <p:sp>
        <p:nvSpPr>
          <p:cNvPr id="80" name="Rounded Rectangle 79"/>
          <p:cNvSpPr/>
          <p:nvPr/>
        </p:nvSpPr>
        <p:spPr bwMode="ltGray">
          <a:xfrm>
            <a:off x="8723822" y="3049903"/>
            <a:ext cx="2578838" cy="301602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en-US" baseline="30000" smtClean="0">
                <a:solidFill>
                  <a:schemeClr val="bg2">
                    <a:lumMod val="75000"/>
                  </a:schemeClr>
                </a:solidFill>
              </a:rPr>
              <a:t>rd</a:t>
            </a:r>
            <a:r>
              <a:rPr lang="en-US" smtClean="0">
                <a:solidFill>
                  <a:schemeClr val="bg2">
                    <a:lumMod val="75000"/>
                  </a:schemeClr>
                </a:solidFill>
              </a:rPr>
              <a:t> party MDM </a:t>
            </a:r>
            <a:endParaRPr lang="en-US" dirty="0" err="1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3" name="Rounded Rectangle 82"/>
          <p:cNvSpPr/>
          <p:nvPr/>
        </p:nvSpPr>
        <p:spPr bwMode="ltGray">
          <a:xfrm>
            <a:off x="8723820" y="1951045"/>
            <a:ext cx="2578838" cy="301602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en-US" baseline="30000" smtClean="0">
                <a:solidFill>
                  <a:schemeClr val="bg2">
                    <a:lumMod val="75000"/>
                  </a:schemeClr>
                </a:solidFill>
              </a:rPr>
              <a:t>rd</a:t>
            </a:r>
            <a:r>
              <a:rPr lang="en-US" smtClean="0">
                <a:solidFill>
                  <a:schemeClr val="bg2">
                    <a:lumMod val="75000"/>
                  </a:schemeClr>
                </a:solidFill>
              </a:rPr>
              <a:t> Party Directory Svc</a:t>
            </a:r>
            <a:endParaRPr lang="en-US" dirty="0" err="1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Left-Right Arrow 15"/>
          <p:cNvSpPr/>
          <p:nvPr/>
        </p:nvSpPr>
        <p:spPr bwMode="ltGray">
          <a:xfrm>
            <a:off x="6074206" y="2583839"/>
            <a:ext cx="1125615" cy="602127"/>
          </a:xfrm>
          <a:prstGeom prst="leftRightArrow">
            <a:avLst>
              <a:gd name="adj1" fmla="val 63806"/>
              <a:gd name="adj2" fmla="val 50000"/>
            </a:avLst>
          </a:prstGeom>
          <a:solidFill>
            <a:schemeClr val="bg1"/>
          </a:solidFill>
          <a:ln w="19050">
            <a:solidFill>
              <a:srgbClr val="FF8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57" y="4839135"/>
            <a:ext cx="890422" cy="81960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90" y="4804436"/>
            <a:ext cx="1073225" cy="949099"/>
          </a:xfrm>
          <a:prstGeom prst="rect">
            <a:avLst/>
          </a:prstGeom>
        </p:spPr>
      </p:pic>
      <p:pic>
        <p:nvPicPr>
          <p:cNvPr id="101" name="Picture 8" descr="http://www.techiesense.com/wp-content/uploads/2015/07/H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177" y="5779842"/>
            <a:ext cx="932319" cy="61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8" descr="http://www.techiesense.com/wp-content/uploads/2015/07/H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96" y="5774466"/>
            <a:ext cx="932319" cy="61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Can 83"/>
          <p:cNvSpPr/>
          <p:nvPr/>
        </p:nvSpPr>
        <p:spPr bwMode="ltGray">
          <a:xfrm>
            <a:off x="5199940" y="4043968"/>
            <a:ext cx="478792" cy="990314"/>
          </a:xfrm>
          <a:prstGeom prst="can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600" dirty="0" err="1"/>
          </a:p>
        </p:txBody>
      </p:sp>
      <p:sp>
        <p:nvSpPr>
          <p:cNvPr id="7" name="Can 6"/>
          <p:cNvSpPr/>
          <p:nvPr/>
        </p:nvSpPr>
        <p:spPr bwMode="ltGray">
          <a:xfrm>
            <a:off x="4094759" y="4043968"/>
            <a:ext cx="478792" cy="990314"/>
          </a:xfrm>
          <a:prstGeom prst="can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600" dirty="0" err="1"/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1579" y="2622775"/>
            <a:ext cx="1147342" cy="1178233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106" idx="3"/>
            <a:endCxn id="4" idx="1"/>
          </p:cNvCxnSpPr>
          <p:nvPr/>
        </p:nvCxnSpPr>
        <p:spPr>
          <a:xfrm flipV="1">
            <a:off x="2448921" y="3211891"/>
            <a:ext cx="1208679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3935" y="2834418"/>
            <a:ext cx="990276" cy="5936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mtClean="0"/>
              <a:t>Core </a:t>
            </a:r>
          </a:p>
          <a:p>
            <a:pPr algn="r">
              <a:lnSpc>
                <a:spcPct val="90000"/>
              </a:lnSpc>
            </a:pPr>
            <a:r>
              <a:rPr lang="en-US" smtClean="0"/>
              <a:t>Switch </a:t>
            </a:r>
          </a:p>
          <a:p>
            <a:pPr algn="r">
              <a:lnSpc>
                <a:spcPct val="90000"/>
              </a:lnSpc>
            </a:pPr>
            <a:r>
              <a:rPr lang="en-US" smtClean="0"/>
              <a:t>(VSF/IRF)</a:t>
            </a:r>
            <a:endParaRPr lang="en-US"/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5438625" y="3851043"/>
            <a:ext cx="1422" cy="48383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5438625" y="5412708"/>
            <a:ext cx="1422" cy="48383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4333444" y="3848535"/>
            <a:ext cx="1422" cy="48383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4333444" y="5410200"/>
            <a:ext cx="1422" cy="48383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91940" y="4119882"/>
            <a:ext cx="1130209" cy="9144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mtClean="0"/>
              <a:t>WLAN</a:t>
            </a:r>
          </a:p>
          <a:p>
            <a:pPr algn="r">
              <a:lnSpc>
                <a:spcPct val="90000"/>
              </a:lnSpc>
            </a:pPr>
            <a:r>
              <a:rPr lang="en-US" smtClean="0"/>
              <a:t>Tunnel</a:t>
            </a:r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5707295" y="4150139"/>
            <a:ext cx="1130209" cy="9144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Wired LAN</a:t>
            </a:r>
          </a:p>
          <a:p>
            <a:pPr>
              <a:lnSpc>
                <a:spcPct val="90000"/>
              </a:lnSpc>
            </a:pPr>
            <a:r>
              <a:rPr lang="en-US" smtClean="0"/>
              <a:t>Tunnel</a:t>
            </a:r>
            <a:endParaRPr lang="en-US"/>
          </a:p>
        </p:txBody>
      </p:sp>
      <p:sp>
        <p:nvSpPr>
          <p:cNvPr id="120" name="Left-Right Arrow 119"/>
          <p:cNvSpPr/>
          <p:nvPr/>
        </p:nvSpPr>
        <p:spPr bwMode="ltGray">
          <a:xfrm>
            <a:off x="6077955" y="3585032"/>
            <a:ext cx="1125615" cy="458935"/>
          </a:xfrm>
          <a:prstGeom prst="leftRightArrow">
            <a:avLst>
              <a:gd name="adj1" fmla="val 63806"/>
              <a:gd name="adj2" fmla="val 50000"/>
            </a:avLst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SDN/API</a:t>
            </a:r>
            <a:endParaRPr lang="en-US" sz="1200" dirty="0" err="1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2" name="Rounded Rectangle 121"/>
          <p:cNvSpPr/>
          <p:nvPr/>
        </p:nvSpPr>
        <p:spPr bwMode="ltGray">
          <a:xfrm>
            <a:off x="7199821" y="3518444"/>
            <a:ext cx="3962400" cy="886592"/>
          </a:xfrm>
          <a:prstGeom prst="roundRect">
            <a:avLst>
              <a:gd name="adj" fmla="val 1385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smtClean="0">
                <a:solidFill>
                  <a:srgbClr val="425563"/>
                </a:solidFill>
              </a:rPr>
              <a:t>Skype for Business </a:t>
            </a:r>
          </a:p>
          <a:p>
            <a:pPr algn="ctr">
              <a:lnSpc>
                <a:spcPct val="90000"/>
              </a:lnSpc>
            </a:pPr>
            <a:r>
              <a:rPr lang="en-US" sz="1600" smtClean="0">
                <a:solidFill>
                  <a:srgbClr val="425563"/>
                </a:solidFill>
              </a:rPr>
              <a:t>(Lync Edge server)</a:t>
            </a:r>
            <a:endParaRPr lang="en-US" sz="1600" dirty="0" err="1" smtClean="0">
              <a:solidFill>
                <a:srgbClr val="425563"/>
              </a:solidFill>
            </a:endParaRPr>
          </a:p>
        </p:txBody>
      </p:sp>
      <p:cxnSp>
        <p:nvCxnSpPr>
          <p:cNvPr id="123" name="Straight Arrow Connector 122"/>
          <p:cNvCxnSpPr>
            <a:stCxn id="36" idx="3"/>
            <a:endCxn id="106" idx="2"/>
          </p:cNvCxnSpPr>
          <p:nvPr/>
        </p:nvCxnSpPr>
        <p:spPr>
          <a:xfrm flipH="1" flipV="1">
            <a:off x="1875250" y="3801008"/>
            <a:ext cx="6199" cy="52803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loud 35"/>
          <p:cNvSpPr/>
          <p:nvPr/>
        </p:nvSpPr>
        <p:spPr bwMode="ltGray">
          <a:xfrm>
            <a:off x="768198" y="4267200"/>
            <a:ext cx="2226501" cy="1081655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smtClean="0"/>
              <a:t>LAN</a:t>
            </a:r>
            <a:endParaRPr lang="en-US" sz="1200" dirty="0" err="1" smtClean="0"/>
          </a:p>
        </p:txBody>
      </p:sp>
      <p:sp>
        <p:nvSpPr>
          <p:cNvPr id="129" name="Cloud 128"/>
          <p:cNvSpPr/>
          <p:nvPr/>
        </p:nvSpPr>
        <p:spPr bwMode="ltGray">
          <a:xfrm>
            <a:off x="761998" y="1056522"/>
            <a:ext cx="2226501" cy="1081655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smtClean="0"/>
              <a:t>WWW </a:t>
            </a:r>
          </a:p>
          <a:p>
            <a:pPr algn="ctr">
              <a:lnSpc>
                <a:spcPct val="90000"/>
              </a:lnSpc>
            </a:pPr>
            <a:r>
              <a:rPr lang="en-US" sz="1200" smtClean="0"/>
              <a:t>WAN / VPNs</a:t>
            </a:r>
            <a:endParaRPr lang="en-US" sz="1200" dirty="0" err="1" smtClean="0"/>
          </a:p>
        </p:txBody>
      </p:sp>
      <p:cxnSp>
        <p:nvCxnSpPr>
          <p:cNvPr id="130" name="Straight Arrow Connector 129"/>
          <p:cNvCxnSpPr>
            <a:endCxn id="129" idx="1"/>
          </p:cNvCxnSpPr>
          <p:nvPr/>
        </p:nvCxnSpPr>
        <p:spPr>
          <a:xfrm flipH="1" flipV="1">
            <a:off x="1875249" y="2137025"/>
            <a:ext cx="2" cy="51737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45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unneled Node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layout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887" y="1366837"/>
            <a:ext cx="3324225" cy="4124325"/>
          </a:xfrm>
          <a:prstGeom prst="rect">
            <a:avLst/>
          </a:prstGeom>
        </p:spPr>
      </p:pic>
      <p:sp>
        <p:nvSpPr>
          <p:cNvPr id="6" name="Up-Down Arrow 5"/>
          <p:cNvSpPr/>
          <p:nvPr/>
        </p:nvSpPr>
        <p:spPr>
          <a:xfrm rot="21289300">
            <a:off x="6858191" y="2364821"/>
            <a:ext cx="247040" cy="1703948"/>
          </a:xfrm>
          <a:prstGeom prst="upDownArrow">
            <a:avLst>
              <a:gd name="adj1" fmla="val 100000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smtClean="0"/>
              <a:t>Tunnel</a:t>
            </a:r>
            <a:endParaRPr lang="en-US" sz="1100"/>
          </a:p>
        </p:txBody>
      </p:sp>
      <p:sp>
        <p:nvSpPr>
          <p:cNvPr id="7" name="TextBox 6"/>
          <p:cNvSpPr txBox="1"/>
          <p:nvPr/>
        </p:nvSpPr>
        <p:spPr>
          <a:xfrm>
            <a:off x="7298520" y="4114800"/>
            <a:ext cx="1971861" cy="53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Access switches: </a:t>
            </a:r>
          </a:p>
          <a:p>
            <a:pPr>
              <a:lnSpc>
                <a:spcPct val="90000"/>
              </a:lnSpc>
            </a:pPr>
            <a:r>
              <a:rPr lang="en-US" smtClean="0"/>
              <a:t>3810, etc.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07813" y="2111847"/>
            <a:ext cx="1962568" cy="48536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Mobility controllers: </a:t>
            </a:r>
          </a:p>
          <a:p>
            <a:pPr>
              <a:lnSpc>
                <a:spcPct val="90000"/>
              </a:lnSpc>
            </a:pPr>
            <a:r>
              <a:rPr lang="en-US" smtClean="0"/>
              <a:t>Aruba 72xx / 70xx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86200" y="2883633"/>
            <a:ext cx="1663390" cy="5453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Core switch: </a:t>
            </a:r>
          </a:p>
          <a:p>
            <a:pPr>
              <a:lnSpc>
                <a:spcPct val="90000"/>
              </a:lnSpc>
            </a:pPr>
            <a:r>
              <a:rPr lang="en-US" smtClean="0"/>
              <a:t>5400R / 10500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2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395164"/>
          </a:xfrm>
        </p:spPr>
        <p:txBody>
          <a:bodyPr/>
          <a:lstStyle/>
          <a:p>
            <a:r>
              <a:rPr lang="en-US" dirty="0" smtClean="0"/>
              <a:t>Tested layer 2 layout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219200" y="1143000"/>
            <a:ext cx="9943053" cy="4804096"/>
            <a:chOff x="189458" y="207633"/>
            <a:chExt cx="11506195" cy="5968063"/>
          </a:xfrm>
        </p:grpSpPr>
        <p:sp>
          <p:nvSpPr>
            <p:cNvPr id="3" name="Rectangle 2"/>
            <p:cNvSpPr/>
            <p:nvPr/>
          </p:nvSpPr>
          <p:spPr>
            <a:xfrm>
              <a:off x="4303552" y="218114"/>
              <a:ext cx="5368954" cy="26509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1100" smtClean="0"/>
                <a:t>10500</a:t>
              </a:r>
              <a:endParaRPr lang="en-US" sz="11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432336" y="3717721"/>
              <a:ext cx="3263317" cy="24579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r"/>
              <a:r>
                <a:rPr lang="en-US" sz="1100" smtClean="0"/>
                <a:t>3810</a:t>
              </a:r>
              <a:endParaRPr lang="en-US" sz="11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37235" y="3717721"/>
              <a:ext cx="3263317" cy="24579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sz="1100" smtClean="0"/>
                <a:t>MAS 3500</a:t>
              </a:r>
              <a:endParaRPr lang="en-US" sz="11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529121" y="2642532"/>
              <a:ext cx="746620" cy="22650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smtClean="0"/>
                <a:t>LAG1</a:t>
              </a:r>
              <a:endParaRPr lang="en-US" sz="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519023" y="3717721"/>
              <a:ext cx="746620" cy="22650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smtClean="0"/>
                <a:t>TRK1</a:t>
              </a:r>
              <a:endParaRPr lang="en-US" sz="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72419" y="2642532"/>
              <a:ext cx="746620" cy="22650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smtClean="0"/>
                <a:t>2/4/0/2</a:t>
              </a:r>
              <a:endParaRPr lang="en-US" sz="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52970" y="3717721"/>
              <a:ext cx="746620" cy="22650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smtClean="0"/>
                <a:t>0/0/0</a:t>
              </a:r>
              <a:endParaRPr lang="en-US" sz="800"/>
            </a:p>
          </p:txBody>
        </p:sp>
        <p:cxnSp>
          <p:nvCxnSpPr>
            <p:cNvPr id="10" name="Straight Connector 9"/>
            <p:cNvCxnSpPr>
              <a:stCxn id="8" idx="2"/>
              <a:endCxn id="9" idx="0"/>
            </p:cNvCxnSpPr>
            <p:nvPr/>
          </p:nvCxnSpPr>
          <p:spPr>
            <a:xfrm flipH="1">
              <a:off x="5426280" y="2869035"/>
              <a:ext cx="419449" cy="8486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2"/>
              <a:endCxn id="7" idx="0"/>
            </p:cNvCxnSpPr>
            <p:nvPr/>
          </p:nvCxnSpPr>
          <p:spPr>
            <a:xfrm>
              <a:off x="7902431" y="2869035"/>
              <a:ext cx="989902" cy="8486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89458" y="207633"/>
              <a:ext cx="3263317" cy="20888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1100" smtClean="0"/>
                <a:t>7010 MC (DHCP Server for VLAN 200)</a:t>
              </a:r>
              <a:endParaRPr lang="en-US" sz="11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06155" y="1511417"/>
              <a:ext cx="746620" cy="22650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smtClean="0"/>
                <a:t>0/0/2</a:t>
              </a:r>
              <a:endParaRPr lang="en-US" sz="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99361" y="1512816"/>
              <a:ext cx="746620" cy="22650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smtClean="0"/>
                <a:t>1/4/0/2</a:t>
              </a:r>
              <a:endParaRPr lang="en-US" sz="800"/>
            </a:p>
          </p:txBody>
        </p:sp>
        <p:cxnSp>
          <p:nvCxnSpPr>
            <p:cNvPr id="15" name="Straight Connector 14"/>
            <p:cNvCxnSpPr>
              <a:stCxn id="13" idx="3"/>
              <a:endCxn id="14" idx="1"/>
            </p:cNvCxnSpPr>
            <p:nvPr/>
          </p:nvCxnSpPr>
          <p:spPr>
            <a:xfrm>
              <a:off x="3452775" y="1624669"/>
              <a:ext cx="846586" cy="13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7076115" y="244680"/>
              <a:ext cx="1199626" cy="93956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smtClean="0"/>
                <a:t>R</a:t>
              </a:r>
              <a:endParaRPr lang="en-US" sz="1100" b="1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849933" y="1301623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V10</a:t>
              </a:r>
            </a:p>
            <a:p>
              <a:pPr algn="ctr"/>
              <a:r>
                <a:rPr lang="en-US" sz="1100" smtClean="0"/>
                <a:t>Def</a:t>
              </a:r>
              <a:endParaRPr lang="en-US" sz="110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553870" y="485642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V200</a:t>
              </a:r>
              <a:endParaRPr lang="en-US" sz="110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060110" y="4575495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V10</a:t>
              </a:r>
            </a:p>
            <a:p>
              <a:pPr algn="ctr"/>
              <a:r>
                <a:rPr lang="en-US" sz="1100" smtClean="0"/>
                <a:t>Def</a:t>
              </a:r>
              <a:endParaRPr lang="en-US" sz="110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0266726" y="4585982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V200</a:t>
              </a:r>
              <a:endParaRPr lang="en-US" sz="1100"/>
            </a:p>
          </p:txBody>
        </p:sp>
        <p:cxnSp>
          <p:nvCxnSpPr>
            <p:cNvPr id="22" name="Straight Connector 21"/>
            <p:cNvCxnSpPr>
              <a:stCxn id="18" idx="2"/>
              <a:endCxn id="6" idx="0"/>
            </p:cNvCxnSpPr>
            <p:nvPr/>
          </p:nvCxnSpPr>
          <p:spPr>
            <a:xfrm>
              <a:off x="6287560" y="1830130"/>
              <a:ext cx="1614872" cy="812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" idx="2"/>
              <a:endCxn id="20" idx="0"/>
            </p:cNvCxnSpPr>
            <p:nvPr/>
          </p:nvCxnSpPr>
          <p:spPr>
            <a:xfrm>
              <a:off x="8892333" y="3944224"/>
              <a:ext cx="605403" cy="6312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6" idx="3"/>
              <a:endCxn id="18" idx="3"/>
            </p:cNvCxnSpPr>
            <p:nvPr/>
          </p:nvCxnSpPr>
          <p:spPr>
            <a:xfrm flipH="1">
              <a:off x="6725185" y="1046651"/>
              <a:ext cx="526611" cy="5192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6" idx="2"/>
              <a:endCxn id="19" idx="3"/>
            </p:cNvCxnSpPr>
            <p:nvPr/>
          </p:nvCxnSpPr>
          <p:spPr>
            <a:xfrm flipH="1">
              <a:off x="6429122" y="714464"/>
              <a:ext cx="646993" cy="354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8" idx="2"/>
              <a:endCxn id="8" idx="0"/>
            </p:cNvCxnSpPr>
            <p:nvPr/>
          </p:nvCxnSpPr>
          <p:spPr>
            <a:xfrm flipH="1">
              <a:off x="5845729" y="1830130"/>
              <a:ext cx="441831" cy="812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4664282" y="4879595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V10</a:t>
              </a:r>
            </a:p>
            <a:p>
              <a:pPr algn="ctr"/>
              <a:r>
                <a:rPr lang="en-US" sz="1100" smtClean="0"/>
                <a:t>Def</a:t>
              </a:r>
              <a:endParaRPr lang="en-US" sz="110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870898" y="4890082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V200</a:t>
              </a:r>
              <a:endParaRPr lang="en-US" sz="1100"/>
            </a:p>
          </p:txBody>
        </p:sp>
        <p:cxnSp>
          <p:nvCxnSpPr>
            <p:cNvPr id="29" name="Straight Connector 28"/>
            <p:cNvCxnSpPr>
              <a:stCxn id="9" idx="2"/>
              <a:endCxn id="27" idx="0"/>
            </p:cNvCxnSpPr>
            <p:nvPr/>
          </p:nvCxnSpPr>
          <p:spPr>
            <a:xfrm flipH="1">
              <a:off x="5101908" y="3944224"/>
              <a:ext cx="324372" cy="9353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4" idx="3"/>
              <a:endCxn id="18" idx="1"/>
            </p:cNvCxnSpPr>
            <p:nvPr/>
          </p:nvCxnSpPr>
          <p:spPr>
            <a:xfrm flipV="1">
              <a:off x="5045981" y="1565877"/>
              <a:ext cx="803952" cy="601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4" idx="3"/>
              <a:endCxn id="19" idx="1"/>
            </p:cNvCxnSpPr>
            <p:nvPr/>
          </p:nvCxnSpPr>
          <p:spPr>
            <a:xfrm flipV="1">
              <a:off x="5045981" y="749896"/>
              <a:ext cx="507889" cy="8761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980126" y="1417740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V10</a:t>
              </a:r>
            </a:p>
            <a:p>
              <a:pPr algn="ctr"/>
              <a:r>
                <a:rPr lang="en-US" sz="1100" smtClean="0"/>
                <a:t>Def</a:t>
              </a:r>
              <a:endParaRPr lang="en-US" sz="110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969984" y="655740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V200</a:t>
              </a:r>
              <a:endParaRPr lang="en-US" sz="1100"/>
            </a:p>
          </p:txBody>
        </p:sp>
        <p:sp>
          <p:nvSpPr>
            <p:cNvPr id="34" name="Up-Down Arrow 33"/>
            <p:cNvSpPr/>
            <p:nvPr/>
          </p:nvSpPr>
          <p:spPr>
            <a:xfrm rot="18965310">
              <a:off x="3138229" y="1180178"/>
              <a:ext cx="306895" cy="4437776"/>
            </a:xfrm>
            <a:prstGeom prst="upDownArrow">
              <a:avLst>
                <a:gd name="adj1" fmla="val 100000"/>
                <a:gd name="adj2" fmla="val 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Tunnel</a:t>
              </a:r>
              <a:endParaRPr lang="en-US" sz="1100"/>
            </a:p>
          </p:txBody>
        </p:sp>
        <p:sp>
          <p:nvSpPr>
            <p:cNvPr id="35" name="Up-Down Arrow 34"/>
            <p:cNvSpPr/>
            <p:nvPr/>
          </p:nvSpPr>
          <p:spPr>
            <a:xfrm rot="17646378">
              <a:off x="5410000" y="-771395"/>
              <a:ext cx="306895" cy="8099182"/>
            </a:xfrm>
            <a:prstGeom prst="upDownArrow">
              <a:avLst>
                <a:gd name="adj1" fmla="val 100000"/>
                <a:gd name="adj2" fmla="val 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Tunnel</a:t>
              </a:r>
              <a:endParaRPr lang="en-US" sz="110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798793" y="2586951"/>
            <a:ext cx="914400" cy="1846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10.2.10.11</a:t>
            </a:r>
            <a:endParaRPr lang="en-US" sz="80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98699" y="1941673"/>
            <a:ext cx="914400" cy="1846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10.2.200.7</a:t>
            </a:r>
            <a:endParaRPr lang="en-US" sz="80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04445" y="2318336"/>
            <a:ext cx="914400" cy="1846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10.2.10.11</a:t>
            </a:r>
            <a:endParaRPr lang="en-US" sz="80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91384" y="1803779"/>
            <a:ext cx="914400" cy="1846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10.2.200.1</a:t>
            </a:r>
            <a:endParaRPr lang="en-US" sz="80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07082" y="5391826"/>
            <a:ext cx="914400" cy="1846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10.2.10.25</a:t>
            </a:r>
            <a:endParaRPr lang="en-US" sz="80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05727" y="5195403"/>
            <a:ext cx="914400" cy="1846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10.2.10.3</a:t>
            </a:r>
            <a:endParaRPr lang="en-US" sz="80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Cloud 42"/>
          <p:cNvSpPr/>
          <p:nvPr/>
        </p:nvSpPr>
        <p:spPr bwMode="ltGray">
          <a:xfrm>
            <a:off x="9717210" y="744016"/>
            <a:ext cx="2133600" cy="1195005"/>
          </a:xfrm>
          <a:prstGeom prst="cloud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mtClean="0"/>
              <a:t>Intranet /</a:t>
            </a:r>
          </a:p>
          <a:p>
            <a:pPr algn="ctr">
              <a:lnSpc>
                <a:spcPct val="90000"/>
              </a:lnSpc>
            </a:pPr>
            <a:r>
              <a:rPr lang="en-US" smtClean="0"/>
              <a:t>Internet</a:t>
            </a:r>
            <a:endParaRPr lang="en-US" dirty="0" err="1" smtClean="0"/>
          </a:p>
        </p:txBody>
      </p:sp>
      <p:cxnSp>
        <p:nvCxnSpPr>
          <p:cNvPr id="46" name="Straight Connector 45"/>
          <p:cNvCxnSpPr>
            <a:endCxn id="43" idx="2"/>
          </p:cNvCxnSpPr>
          <p:nvPr/>
        </p:nvCxnSpPr>
        <p:spPr>
          <a:xfrm flipV="1">
            <a:off x="8094353" y="1341519"/>
            <a:ext cx="1629475" cy="181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3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395164"/>
          </a:xfrm>
        </p:spPr>
        <p:txBody>
          <a:bodyPr/>
          <a:lstStyle/>
          <a:p>
            <a:r>
              <a:rPr lang="en-US" dirty="0" smtClean="0"/>
              <a:t>Tested routed </a:t>
            </a:r>
            <a:r>
              <a:rPr lang="en-US" dirty="0"/>
              <a:t>layout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219200" y="1143000"/>
            <a:ext cx="9943053" cy="4804096"/>
            <a:chOff x="189458" y="207633"/>
            <a:chExt cx="11506195" cy="5968063"/>
          </a:xfrm>
        </p:grpSpPr>
        <p:sp>
          <p:nvSpPr>
            <p:cNvPr id="3" name="Rectangle 2"/>
            <p:cNvSpPr/>
            <p:nvPr/>
          </p:nvSpPr>
          <p:spPr>
            <a:xfrm>
              <a:off x="4303552" y="218114"/>
              <a:ext cx="5368954" cy="26509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1100" smtClean="0"/>
                <a:t>Core switch: 10500</a:t>
              </a:r>
              <a:endParaRPr lang="en-US" sz="11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432336" y="3717721"/>
              <a:ext cx="3263317" cy="24579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r"/>
              <a:r>
                <a:rPr lang="en-US" sz="1100" smtClean="0"/>
                <a:t>3810</a:t>
              </a:r>
              <a:endParaRPr lang="en-US" sz="11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37235" y="3717721"/>
              <a:ext cx="3263317" cy="24579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sz="1100" smtClean="0"/>
                <a:t>MAS 3500</a:t>
              </a:r>
              <a:endParaRPr lang="en-US" sz="11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529121" y="2642532"/>
              <a:ext cx="746620" cy="22650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smtClean="0"/>
                <a:t>LAG1</a:t>
              </a:r>
              <a:endParaRPr lang="en-US" sz="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519023" y="3717721"/>
              <a:ext cx="746620" cy="22650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smtClean="0"/>
                <a:t>TRK1</a:t>
              </a:r>
              <a:endParaRPr lang="en-US" sz="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72419" y="2642532"/>
              <a:ext cx="746620" cy="22650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smtClean="0"/>
                <a:t>2/4/0/2</a:t>
              </a:r>
              <a:endParaRPr lang="en-US" sz="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52970" y="3717721"/>
              <a:ext cx="746620" cy="22650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smtClean="0"/>
                <a:t>0/0/0</a:t>
              </a:r>
              <a:endParaRPr lang="en-US" sz="800"/>
            </a:p>
          </p:txBody>
        </p:sp>
        <p:cxnSp>
          <p:nvCxnSpPr>
            <p:cNvPr id="10" name="Straight Connector 9"/>
            <p:cNvCxnSpPr>
              <a:stCxn id="8" idx="2"/>
              <a:endCxn id="9" idx="0"/>
            </p:cNvCxnSpPr>
            <p:nvPr/>
          </p:nvCxnSpPr>
          <p:spPr>
            <a:xfrm flipH="1">
              <a:off x="5426280" y="2869035"/>
              <a:ext cx="419449" cy="8486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2"/>
              <a:endCxn id="7" idx="0"/>
            </p:cNvCxnSpPr>
            <p:nvPr/>
          </p:nvCxnSpPr>
          <p:spPr>
            <a:xfrm>
              <a:off x="7902431" y="2869035"/>
              <a:ext cx="989902" cy="8486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89458" y="207633"/>
              <a:ext cx="3263317" cy="20888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1100" smtClean="0"/>
                <a:t>7010 MC (DHCP Server for VLAN 200)</a:t>
              </a:r>
              <a:endParaRPr lang="en-US" sz="11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06155" y="1511417"/>
              <a:ext cx="746620" cy="22650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smtClean="0"/>
                <a:t>0/0/2</a:t>
              </a:r>
              <a:endParaRPr lang="en-US" sz="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99361" y="1512816"/>
              <a:ext cx="746620" cy="226503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smtClean="0"/>
                <a:t>1/4/0/2</a:t>
              </a:r>
              <a:endParaRPr lang="en-US" sz="800"/>
            </a:p>
          </p:txBody>
        </p:sp>
        <p:cxnSp>
          <p:nvCxnSpPr>
            <p:cNvPr id="15" name="Straight Connector 14"/>
            <p:cNvCxnSpPr>
              <a:stCxn id="13" idx="3"/>
              <a:endCxn id="14" idx="1"/>
            </p:cNvCxnSpPr>
            <p:nvPr/>
          </p:nvCxnSpPr>
          <p:spPr>
            <a:xfrm>
              <a:off x="3452775" y="1624669"/>
              <a:ext cx="846586" cy="13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7076115" y="244680"/>
              <a:ext cx="1199626" cy="93956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smtClean="0"/>
                <a:t>R</a:t>
              </a:r>
              <a:endParaRPr lang="en-US" sz="1100" b="1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849933" y="1301623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V10</a:t>
              </a:r>
            </a:p>
            <a:p>
              <a:pPr algn="ctr"/>
              <a:r>
                <a:rPr lang="en-US" sz="1100" smtClean="0"/>
                <a:t>Def</a:t>
              </a:r>
              <a:endParaRPr lang="en-US" sz="110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553870" y="485642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V200</a:t>
              </a:r>
              <a:endParaRPr lang="en-US" sz="110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060110" y="4575495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V11</a:t>
              </a:r>
            </a:p>
            <a:p>
              <a:pPr algn="ctr"/>
              <a:r>
                <a:rPr lang="en-US" sz="1100" smtClean="0"/>
                <a:t>Def</a:t>
              </a:r>
              <a:endParaRPr lang="en-US" sz="110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0266726" y="4585982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V200</a:t>
              </a:r>
              <a:endParaRPr lang="en-US" sz="1100"/>
            </a:p>
          </p:txBody>
        </p:sp>
        <p:cxnSp>
          <p:nvCxnSpPr>
            <p:cNvPr id="22" name="Straight Connector 21"/>
            <p:cNvCxnSpPr>
              <a:stCxn id="36" idx="2"/>
              <a:endCxn id="6" idx="0"/>
            </p:cNvCxnSpPr>
            <p:nvPr/>
          </p:nvCxnSpPr>
          <p:spPr>
            <a:xfrm>
              <a:off x="7714381" y="2125561"/>
              <a:ext cx="188050" cy="5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" idx="2"/>
              <a:endCxn id="20" idx="0"/>
            </p:cNvCxnSpPr>
            <p:nvPr/>
          </p:nvCxnSpPr>
          <p:spPr>
            <a:xfrm>
              <a:off x="8892333" y="3944224"/>
              <a:ext cx="605403" cy="6312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6" idx="3"/>
              <a:endCxn id="18" idx="3"/>
            </p:cNvCxnSpPr>
            <p:nvPr/>
          </p:nvCxnSpPr>
          <p:spPr>
            <a:xfrm flipH="1">
              <a:off x="6725185" y="1046651"/>
              <a:ext cx="526611" cy="5192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6" idx="2"/>
              <a:endCxn id="19" idx="3"/>
            </p:cNvCxnSpPr>
            <p:nvPr/>
          </p:nvCxnSpPr>
          <p:spPr>
            <a:xfrm flipH="1">
              <a:off x="6429122" y="714464"/>
              <a:ext cx="646993" cy="354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36" idx="2"/>
              <a:endCxn id="8" idx="0"/>
            </p:cNvCxnSpPr>
            <p:nvPr/>
          </p:nvCxnSpPr>
          <p:spPr>
            <a:xfrm flipH="1">
              <a:off x="5845729" y="2125561"/>
              <a:ext cx="1868652" cy="5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4664282" y="4879595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V11</a:t>
              </a:r>
            </a:p>
            <a:p>
              <a:pPr algn="ctr"/>
              <a:r>
                <a:rPr lang="en-US" sz="1100" smtClean="0"/>
                <a:t>Def</a:t>
              </a:r>
              <a:endParaRPr lang="en-US" sz="110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870898" y="4890082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V200</a:t>
              </a:r>
              <a:endParaRPr lang="en-US" sz="1100"/>
            </a:p>
          </p:txBody>
        </p:sp>
        <p:cxnSp>
          <p:nvCxnSpPr>
            <p:cNvPr id="29" name="Straight Connector 28"/>
            <p:cNvCxnSpPr>
              <a:stCxn id="9" idx="2"/>
              <a:endCxn id="27" idx="0"/>
            </p:cNvCxnSpPr>
            <p:nvPr/>
          </p:nvCxnSpPr>
          <p:spPr>
            <a:xfrm flipH="1">
              <a:off x="5101908" y="3944224"/>
              <a:ext cx="324372" cy="9353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4" idx="3"/>
              <a:endCxn id="18" idx="1"/>
            </p:cNvCxnSpPr>
            <p:nvPr/>
          </p:nvCxnSpPr>
          <p:spPr>
            <a:xfrm flipV="1">
              <a:off x="5045981" y="1565877"/>
              <a:ext cx="803952" cy="601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4" idx="3"/>
              <a:endCxn id="19" idx="1"/>
            </p:cNvCxnSpPr>
            <p:nvPr/>
          </p:nvCxnSpPr>
          <p:spPr>
            <a:xfrm flipV="1">
              <a:off x="5045981" y="749896"/>
              <a:ext cx="507889" cy="8761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980126" y="1417740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V10</a:t>
              </a:r>
            </a:p>
            <a:p>
              <a:pPr algn="ctr"/>
              <a:r>
                <a:rPr lang="en-US" sz="1100" smtClean="0"/>
                <a:t>Def</a:t>
              </a:r>
              <a:endParaRPr lang="en-US" sz="110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969984" y="655740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V200</a:t>
              </a:r>
              <a:endParaRPr lang="en-US" sz="1100"/>
            </a:p>
          </p:txBody>
        </p:sp>
        <p:sp>
          <p:nvSpPr>
            <p:cNvPr id="34" name="Up-Down Arrow 33"/>
            <p:cNvSpPr/>
            <p:nvPr/>
          </p:nvSpPr>
          <p:spPr>
            <a:xfrm rot="18965310">
              <a:off x="3138229" y="1180178"/>
              <a:ext cx="306895" cy="4437776"/>
            </a:xfrm>
            <a:prstGeom prst="upDownArrow">
              <a:avLst>
                <a:gd name="adj1" fmla="val 100000"/>
                <a:gd name="adj2" fmla="val 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Tunnel</a:t>
              </a:r>
              <a:endParaRPr lang="en-US" sz="1100"/>
            </a:p>
          </p:txBody>
        </p:sp>
        <p:sp>
          <p:nvSpPr>
            <p:cNvPr id="35" name="Up-Down Arrow 34"/>
            <p:cNvSpPr/>
            <p:nvPr/>
          </p:nvSpPr>
          <p:spPr>
            <a:xfrm rot="17646378">
              <a:off x="5410000" y="-771395"/>
              <a:ext cx="306895" cy="8099182"/>
            </a:xfrm>
            <a:prstGeom prst="upDownArrow">
              <a:avLst>
                <a:gd name="adj1" fmla="val 100000"/>
                <a:gd name="adj2" fmla="val 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Tunnel</a:t>
              </a:r>
              <a:endParaRPr lang="en-US" sz="110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276755" y="1597054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V11</a:t>
              </a:r>
            </a:p>
            <a:p>
              <a:pPr algn="ctr"/>
              <a:r>
                <a:rPr lang="en-US" sz="1100" smtClean="0"/>
                <a:t>Def</a:t>
              </a:r>
              <a:endParaRPr lang="en-US" sz="1100"/>
            </a:p>
          </p:txBody>
        </p:sp>
        <p:cxnSp>
          <p:nvCxnSpPr>
            <p:cNvPr id="37" name="Straight Connector 36"/>
            <p:cNvCxnSpPr>
              <a:stCxn id="16" idx="4"/>
              <a:endCxn id="36" idx="0"/>
            </p:cNvCxnSpPr>
            <p:nvPr/>
          </p:nvCxnSpPr>
          <p:spPr>
            <a:xfrm>
              <a:off x="7675928" y="1184247"/>
              <a:ext cx="38453" cy="4128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798793" y="2586951"/>
            <a:ext cx="914400" cy="1846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10.2.10.11</a:t>
            </a:r>
            <a:endParaRPr lang="en-US" sz="80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98699" y="1941673"/>
            <a:ext cx="914400" cy="1846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10.2.200.7</a:t>
            </a:r>
            <a:endParaRPr lang="en-US" sz="80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31660" y="2460092"/>
            <a:ext cx="914400" cy="1846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10.2.10.1</a:t>
            </a:r>
            <a:endParaRPr lang="en-US" sz="80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91384" y="1803779"/>
            <a:ext cx="914400" cy="1846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10.2.200.1</a:t>
            </a:r>
            <a:endParaRPr lang="en-US" sz="80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82995" y="2097116"/>
            <a:ext cx="914400" cy="1846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10.2.11.1</a:t>
            </a:r>
            <a:endParaRPr lang="en-US" sz="80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07082" y="5391826"/>
            <a:ext cx="914400" cy="1846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10.2.11.25</a:t>
            </a:r>
            <a:endParaRPr lang="en-US" sz="80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05727" y="5195403"/>
            <a:ext cx="914400" cy="18466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10.2.11.3</a:t>
            </a:r>
            <a:endParaRPr lang="en-US" sz="80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Cloud 45"/>
          <p:cNvSpPr/>
          <p:nvPr/>
        </p:nvSpPr>
        <p:spPr bwMode="ltGray">
          <a:xfrm>
            <a:off x="9829800" y="786195"/>
            <a:ext cx="2133600" cy="1195005"/>
          </a:xfrm>
          <a:prstGeom prst="cloud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mtClean="0"/>
              <a:t>Intranet /</a:t>
            </a:r>
          </a:p>
          <a:p>
            <a:pPr algn="ctr">
              <a:lnSpc>
                <a:spcPct val="90000"/>
              </a:lnSpc>
            </a:pPr>
            <a:r>
              <a:rPr lang="en-US" smtClean="0"/>
              <a:t>Internet</a:t>
            </a:r>
            <a:endParaRPr lang="en-US" dirty="0" err="1" smtClean="0"/>
          </a:p>
        </p:txBody>
      </p:sp>
      <p:cxnSp>
        <p:nvCxnSpPr>
          <p:cNvPr id="47" name="Straight Connector 46"/>
          <p:cNvCxnSpPr>
            <a:endCxn id="46" idx="2"/>
          </p:cNvCxnSpPr>
          <p:nvPr/>
        </p:nvCxnSpPr>
        <p:spPr>
          <a:xfrm flipV="1">
            <a:off x="8206943" y="1383698"/>
            <a:ext cx="1629475" cy="181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86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40"/>
          <p:cNvSpPr/>
          <p:nvPr/>
        </p:nvSpPr>
        <p:spPr bwMode="ltGray">
          <a:xfrm>
            <a:off x="9753600" y="685800"/>
            <a:ext cx="2133600" cy="1195005"/>
          </a:xfrm>
          <a:prstGeom prst="cloud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mtClean="0"/>
              <a:t>Intranet /</a:t>
            </a:r>
          </a:p>
          <a:p>
            <a:pPr algn="ctr">
              <a:lnSpc>
                <a:spcPct val="90000"/>
              </a:lnSpc>
            </a:pPr>
            <a:r>
              <a:rPr lang="en-US" smtClean="0"/>
              <a:t>Internet</a:t>
            </a:r>
            <a:endParaRPr lang="en-US" dirty="0" err="1" smtClean="0"/>
          </a:p>
        </p:txBody>
      </p:sp>
      <p:cxnSp>
        <p:nvCxnSpPr>
          <p:cNvPr id="42" name="Straight Connector 41"/>
          <p:cNvCxnSpPr>
            <a:endCxn id="41" idx="2"/>
          </p:cNvCxnSpPr>
          <p:nvPr/>
        </p:nvCxnSpPr>
        <p:spPr>
          <a:xfrm flipV="1">
            <a:off x="8130743" y="1283303"/>
            <a:ext cx="1629475" cy="181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082" y="278319"/>
            <a:ext cx="10969943" cy="852364"/>
          </a:xfrm>
        </p:spPr>
        <p:txBody>
          <a:bodyPr/>
          <a:lstStyle/>
          <a:p>
            <a:r>
              <a:rPr lang="en-US" dirty="0" smtClean="0"/>
              <a:t>Tested filtered </a:t>
            </a:r>
            <a:r>
              <a:rPr lang="en-US" dirty="0"/>
              <a:t>l</a:t>
            </a:r>
            <a:r>
              <a:rPr lang="en-US" dirty="0" smtClean="0"/>
              <a:t>ayout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19200" y="1143000"/>
            <a:ext cx="9943053" cy="4804096"/>
            <a:chOff x="189458" y="207633"/>
            <a:chExt cx="11506195" cy="5968063"/>
          </a:xfrm>
        </p:grpSpPr>
        <p:sp>
          <p:nvSpPr>
            <p:cNvPr id="4" name="Rectangle 3"/>
            <p:cNvSpPr/>
            <p:nvPr/>
          </p:nvSpPr>
          <p:spPr>
            <a:xfrm>
              <a:off x="4303552" y="218114"/>
              <a:ext cx="5368954" cy="26509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1100" smtClean="0"/>
                <a:t>10500</a:t>
              </a:r>
              <a:endParaRPr lang="en-US" sz="11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432336" y="3717721"/>
              <a:ext cx="3263317" cy="24579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r"/>
              <a:r>
                <a:rPr lang="en-US" sz="1100" smtClean="0"/>
                <a:t>3810</a:t>
              </a:r>
              <a:endParaRPr lang="en-US" sz="11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37235" y="3717721"/>
              <a:ext cx="3263317" cy="24579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sz="1100" smtClean="0"/>
                <a:t>MAS 3500</a:t>
              </a:r>
              <a:endParaRPr lang="en-US" sz="11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529121" y="2642532"/>
              <a:ext cx="746620" cy="22650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smtClean="0"/>
                <a:t>LAG1</a:t>
              </a:r>
              <a:endParaRPr lang="en-US" sz="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519023" y="3717721"/>
              <a:ext cx="746620" cy="22650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smtClean="0"/>
                <a:t>TRK1</a:t>
              </a:r>
              <a:endParaRPr lang="en-US" sz="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72419" y="2642532"/>
              <a:ext cx="746620" cy="22650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smtClean="0"/>
                <a:t>2/4/0/2</a:t>
              </a:r>
              <a:endParaRPr lang="en-US" sz="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52970" y="3717721"/>
              <a:ext cx="746620" cy="22650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smtClean="0"/>
                <a:t>0/0/0</a:t>
              </a:r>
              <a:endParaRPr lang="en-US" sz="800"/>
            </a:p>
          </p:txBody>
        </p:sp>
        <p:cxnSp>
          <p:nvCxnSpPr>
            <p:cNvPr id="11" name="Straight Connector 10"/>
            <p:cNvCxnSpPr>
              <a:stCxn id="9" idx="2"/>
              <a:endCxn id="10" idx="0"/>
            </p:cNvCxnSpPr>
            <p:nvPr/>
          </p:nvCxnSpPr>
          <p:spPr>
            <a:xfrm flipH="1">
              <a:off x="5426280" y="2869035"/>
              <a:ext cx="419449" cy="8486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2"/>
              <a:endCxn id="8" idx="0"/>
            </p:cNvCxnSpPr>
            <p:nvPr/>
          </p:nvCxnSpPr>
          <p:spPr>
            <a:xfrm>
              <a:off x="7902431" y="2869035"/>
              <a:ext cx="989902" cy="8486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89458" y="207633"/>
              <a:ext cx="3263317" cy="20888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1100" smtClean="0"/>
                <a:t>7010 MC</a:t>
              </a:r>
              <a:endParaRPr lang="en-US" sz="11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06155" y="1511417"/>
              <a:ext cx="746620" cy="22650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smtClean="0"/>
                <a:t>0/0/2</a:t>
              </a:r>
              <a:endParaRPr lang="en-US" sz="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99361" y="1512816"/>
              <a:ext cx="746620" cy="22650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smtClean="0"/>
                <a:t>1/4/0/2</a:t>
              </a:r>
              <a:endParaRPr lang="en-US" sz="800"/>
            </a:p>
          </p:txBody>
        </p:sp>
        <p:cxnSp>
          <p:nvCxnSpPr>
            <p:cNvPr id="16" name="Straight Connector 15"/>
            <p:cNvCxnSpPr>
              <a:stCxn id="14" idx="3"/>
              <a:endCxn id="15" idx="1"/>
            </p:cNvCxnSpPr>
            <p:nvPr/>
          </p:nvCxnSpPr>
          <p:spPr>
            <a:xfrm>
              <a:off x="3452775" y="1624669"/>
              <a:ext cx="846586" cy="13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7076115" y="244680"/>
              <a:ext cx="1199626" cy="93956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smtClean="0"/>
                <a:t>R</a:t>
              </a:r>
              <a:endParaRPr lang="en-US" sz="1100" b="1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849933" y="1301623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V10</a:t>
              </a:r>
            </a:p>
            <a:p>
              <a:pPr algn="ctr"/>
              <a:r>
                <a:rPr lang="en-US" sz="1100" smtClean="0"/>
                <a:t>Def</a:t>
              </a:r>
              <a:endParaRPr lang="en-US" sz="110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553870" y="485642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V200</a:t>
              </a:r>
              <a:endParaRPr lang="en-US" sz="110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060110" y="4575495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V11</a:t>
              </a:r>
            </a:p>
            <a:p>
              <a:pPr algn="ctr"/>
              <a:r>
                <a:rPr lang="en-US" sz="1100" smtClean="0"/>
                <a:t>Def</a:t>
              </a:r>
              <a:endParaRPr lang="en-US" sz="110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0266726" y="4585982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V200</a:t>
              </a:r>
              <a:endParaRPr lang="en-US" sz="1100"/>
            </a:p>
          </p:txBody>
        </p:sp>
        <p:cxnSp>
          <p:nvCxnSpPr>
            <p:cNvPr id="23" name="Straight Connector 22"/>
            <p:cNvCxnSpPr>
              <a:stCxn id="37" idx="2"/>
              <a:endCxn id="7" idx="0"/>
            </p:cNvCxnSpPr>
            <p:nvPr/>
          </p:nvCxnSpPr>
          <p:spPr>
            <a:xfrm>
              <a:off x="7714381" y="2125561"/>
              <a:ext cx="188050" cy="5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8" idx="2"/>
              <a:endCxn id="21" idx="0"/>
            </p:cNvCxnSpPr>
            <p:nvPr/>
          </p:nvCxnSpPr>
          <p:spPr>
            <a:xfrm>
              <a:off x="8892333" y="3944224"/>
              <a:ext cx="605403" cy="6312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7" idx="3"/>
              <a:endCxn id="19" idx="3"/>
            </p:cNvCxnSpPr>
            <p:nvPr/>
          </p:nvCxnSpPr>
          <p:spPr>
            <a:xfrm flipH="1">
              <a:off x="6725185" y="1046651"/>
              <a:ext cx="526611" cy="5192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7" idx="2"/>
              <a:endCxn id="20" idx="3"/>
            </p:cNvCxnSpPr>
            <p:nvPr/>
          </p:nvCxnSpPr>
          <p:spPr>
            <a:xfrm flipH="1">
              <a:off x="6429122" y="714464"/>
              <a:ext cx="646993" cy="354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7" idx="2"/>
              <a:endCxn id="9" idx="0"/>
            </p:cNvCxnSpPr>
            <p:nvPr/>
          </p:nvCxnSpPr>
          <p:spPr>
            <a:xfrm flipH="1">
              <a:off x="5845729" y="2125561"/>
              <a:ext cx="1868652" cy="516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4664282" y="4879595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V11</a:t>
              </a:r>
            </a:p>
            <a:p>
              <a:pPr algn="ctr"/>
              <a:r>
                <a:rPr lang="en-US" sz="1100" smtClean="0"/>
                <a:t>Def</a:t>
              </a:r>
              <a:endParaRPr lang="en-US" sz="110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870898" y="4890082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V200</a:t>
              </a:r>
              <a:endParaRPr lang="en-US" sz="1100"/>
            </a:p>
          </p:txBody>
        </p:sp>
        <p:cxnSp>
          <p:nvCxnSpPr>
            <p:cNvPr id="30" name="Straight Connector 29"/>
            <p:cNvCxnSpPr>
              <a:stCxn id="10" idx="2"/>
              <a:endCxn id="28" idx="0"/>
            </p:cNvCxnSpPr>
            <p:nvPr/>
          </p:nvCxnSpPr>
          <p:spPr>
            <a:xfrm flipH="1">
              <a:off x="5101908" y="3944224"/>
              <a:ext cx="324372" cy="9353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5" idx="3"/>
              <a:endCxn id="19" idx="1"/>
            </p:cNvCxnSpPr>
            <p:nvPr/>
          </p:nvCxnSpPr>
          <p:spPr>
            <a:xfrm flipV="1">
              <a:off x="5045981" y="1565877"/>
              <a:ext cx="803952" cy="601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5" idx="3"/>
              <a:endCxn id="20" idx="1"/>
            </p:cNvCxnSpPr>
            <p:nvPr/>
          </p:nvCxnSpPr>
          <p:spPr>
            <a:xfrm flipV="1">
              <a:off x="5045981" y="749896"/>
              <a:ext cx="507889" cy="8761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980126" y="1417740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V10</a:t>
              </a:r>
            </a:p>
            <a:p>
              <a:pPr algn="ctr"/>
              <a:r>
                <a:rPr lang="en-US" sz="1100" smtClean="0"/>
                <a:t>Def</a:t>
              </a:r>
              <a:endParaRPr lang="en-US" sz="110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969984" y="655740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V200</a:t>
              </a:r>
              <a:endParaRPr lang="en-US" sz="1100"/>
            </a:p>
          </p:txBody>
        </p:sp>
        <p:sp>
          <p:nvSpPr>
            <p:cNvPr id="35" name="Up-Down Arrow 34"/>
            <p:cNvSpPr/>
            <p:nvPr/>
          </p:nvSpPr>
          <p:spPr>
            <a:xfrm rot="18965310">
              <a:off x="3138229" y="1180178"/>
              <a:ext cx="306895" cy="4437776"/>
            </a:xfrm>
            <a:prstGeom prst="upDownArrow">
              <a:avLst>
                <a:gd name="adj1" fmla="val 100000"/>
                <a:gd name="adj2" fmla="val 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Tunnel</a:t>
              </a:r>
              <a:endParaRPr lang="en-US" sz="1100"/>
            </a:p>
          </p:txBody>
        </p:sp>
        <p:sp>
          <p:nvSpPr>
            <p:cNvPr id="36" name="Up-Down Arrow 35"/>
            <p:cNvSpPr/>
            <p:nvPr/>
          </p:nvSpPr>
          <p:spPr>
            <a:xfrm rot="17646378">
              <a:off x="5410000" y="-771395"/>
              <a:ext cx="306895" cy="8099182"/>
            </a:xfrm>
            <a:prstGeom prst="upDownArrow">
              <a:avLst>
                <a:gd name="adj1" fmla="val 100000"/>
                <a:gd name="adj2" fmla="val 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Tunnel</a:t>
              </a:r>
              <a:endParaRPr lang="en-US" sz="110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276755" y="1597054"/>
              <a:ext cx="875252" cy="52850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smtClean="0"/>
                <a:t>V11</a:t>
              </a:r>
            </a:p>
            <a:p>
              <a:pPr algn="ctr"/>
              <a:r>
                <a:rPr lang="en-US" sz="1100" smtClean="0"/>
                <a:t>Def</a:t>
              </a:r>
              <a:endParaRPr lang="en-US" sz="1100"/>
            </a:p>
          </p:txBody>
        </p:sp>
        <p:cxnSp>
          <p:nvCxnSpPr>
            <p:cNvPr id="38" name="Straight Connector 37"/>
            <p:cNvCxnSpPr>
              <a:stCxn id="17" idx="4"/>
              <a:endCxn id="37" idx="0"/>
            </p:cNvCxnSpPr>
            <p:nvPr/>
          </p:nvCxnSpPr>
          <p:spPr>
            <a:xfrm>
              <a:off x="7675928" y="1184247"/>
              <a:ext cx="38453" cy="4128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ular Callout 39"/>
          <p:cNvSpPr/>
          <p:nvPr/>
        </p:nvSpPr>
        <p:spPr bwMode="ltGray">
          <a:xfrm>
            <a:off x="3523575" y="685800"/>
            <a:ext cx="3926920" cy="1029596"/>
          </a:xfrm>
          <a:prstGeom prst="wedgeRectCallout">
            <a:avLst>
              <a:gd name="adj1" fmla="val -10063"/>
              <a:gd name="adj2" fmla="val 9955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sv-SE" sz="900">
                <a:latin typeface="Courier New" panose="02070309020205020404" pitchFamily="49" charset="0"/>
                <a:cs typeface="Courier New" panose="02070309020205020404" pitchFamily="49" charset="0"/>
              </a:rPr>
              <a:t>interface GigabitEthernet1/4/0/2</a:t>
            </a:r>
          </a:p>
          <a:p>
            <a:pPr>
              <a:lnSpc>
                <a:spcPct val="90000"/>
              </a:lnSpc>
            </a:pPr>
            <a:r>
              <a:rPr lang="sv-SE" sz="900">
                <a:latin typeface="Courier New" panose="02070309020205020404" pitchFamily="49" charset="0"/>
                <a:cs typeface="Courier New" panose="02070309020205020404" pitchFamily="49" charset="0"/>
              </a:rPr>
              <a:t> port link-mode bridge</a:t>
            </a:r>
          </a:p>
          <a:p>
            <a:pPr>
              <a:lnSpc>
                <a:spcPct val="90000"/>
              </a:lnSpc>
            </a:pPr>
            <a:r>
              <a:rPr lang="sv-SE" sz="900">
                <a:latin typeface="Courier New" panose="02070309020205020404" pitchFamily="49" charset="0"/>
                <a:cs typeface="Courier New" panose="02070309020205020404" pitchFamily="49" charset="0"/>
              </a:rPr>
              <a:t> port link-type trunk</a:t>
            </a:r>
          </a:p>
          <a:p>
            <a:pPr>
              <a:lnSpc>
                <a:spcPct val="90000"/>
              </a:lnSpc>
            </a:pPr>
            <a:r>
              <a:rPr lang="sv-SE" sz="900">
                <a:latin typeface="Courier New" panose="02070309020205020404" pitchFamily="49" charset="0"/>
                <a:cs typeface="Courier New" panose="02070309020205020404" pitchFamily="49" charset="0"/>
              </a:rPr>
              <a:t> port trunk permit vlan 1 10 200</a:t>
            </a:r>
          </a:p>
          <a:p>
            <a:pPr>
              <a:lnSpc>
                <a:spcPct val="90000"/>
              </a:lnSpc>
            </a:pPr>
            <a:r>
              <a:rPr lang="sv-SE" sz="9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9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packet-filter 3001 outbound</a:t>
            </a:r>
          </a:p>
          <a:p>
            <a:pPr>
              <a:lnSpc>
                <a:spcPct val="90000"/>
              </a:lnSpc>
            </a:pPr>
            <a:endParaRPr lang="en-US" sz="900" dirty="0" err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9" name="Rectangular Callout 38"/>
          <p:cNvSpPr/>
          <p:nvPr/>
        </p:nvSpPr>
        <p:spPr bwMode="ltGray">
          <a:xfrm>
            <a:off x="6953322" y="201967"/>
            <a:ext cx="5223444" cy="1905310"/>
          </a:xfrm>
          <a:prstGeom prst="wedgeRectCallout">
            <a:avLst>
              <a:gd name="adj1" fmla="val -75109"/>
              <a:gd name="adj2" fmla="val 193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900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acl number 3001</a:t>
            </a:r>
          </a:p>
          <a:p>
            <a:pPr>
              <a:lnSpc>
                <a:spcPct val="90000"/>
              </a:lnSpc>
            </a:pP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 rule </a:t>
            </a:r>
            <a:r>
              <a:rPr lang="en-US" sz="900" smtClean="0">
                <a:latin typeface="Courier New" panose="02070309020205020404" pitchFamily="49" charset="0"/>
                <a:cs typeface="Courier New" panose="02070309020205020404" pitchFamily="49" charset="0"/>
              </a:rPr>
              <a:t>20 permit icmp</a:t>
            </a:r>
          </a:p>
          <a:p>
            <a:pPr>
              <a:lnSpc>
                <a:spcPct val="90000"/>
              </a:lnSpc>
            </a:pPr>
            <a:r>
              <a:rPr lang="en-US" sz="9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rule 50 permit gre</a:t>
            </a:r>
          </a:p>
          <a:p>
            <a:pPr>
              <a:lnSpc>
                <a:spcPct val="90000"/>
              </a:lnSpc>
            </a:pPr>
            <a:r>
              <a:rPr lang="en-US" sz="900" smtClean="0">
                <a:latin typeface="Courier New" panose="02070309020205020404" pitchFamily="49" charset="0"/>
                <a:cs typeface="Courier New" panose="02070309020205020404" pitchFamily="49" charset="0"/>
              </a:rPr>
              <a:t> rule 51 permit tcp destination-port eq 8080</a:t>
            </a:r>
          </a:p>
          <a:p>
            <a:pPr>
              <a:lnSpc>
                <a:spcPct val="90000"/>
              </a:lnSpc>
            </a:pPr>
            <a:r>
              <a:rPr lang="en-US" sz="900" smtClean="0">
                <a:latin typeface="Courier New" panose="02070309020205020404" pitchFamily="49" charset="0"/>
                <a:cs typeface="Courier New" panose="02070309020205020404" pitchFamily="49" charset="0"/>
              </a:rPr>
              <a:t> rule 52 permit tcp destination-port eq www</a:t>
            </a:r>
          </a:p>
          <a:p>
            <a:pPr>
              <a:lnSpc>
                <a:spcPct val="90000"/>
              </a:lnSpc>
            </a:pPr>
            <a:r>
              <a:rPr lang="en-US" sz="900" smtClean="0">
                <a:latin typeface="Courier New" panose="02070309020205020404" pitchFamily="49" charset="0"/>
                <a:cs typeface="Courier New" panose="02070309020205020404" pitchFamily="49" charset="0"/>
              </a:rPr>
              <a:t> rule 53 permit tcp destination-port eq 4343</a:t>
            </a:r>
          </a:p>
          <a:p>
            <a:pPr>
              <a:lnSpc>
                <a:spcPct val="90000"/>
              </a:lnSpc>
            </a:pPr>
            <a:r>
              <a:rPr lang="en-US" sz="900" smtClean="0">
                <a:latin typeface="Courier New" panose="02070309020205020404" pitchFamily="49" charset="0"/>
                <a:cs typeface="Courier New" panose="02070309020205020404" pitchFamily="49" charset="0"/>
              </a:rPr>
              <a:t> rule 54 permit udp destination-port eq tftp</a:t>
            </a:r>
          </a:p>
          <a:p>
            <a:pPr>
              <a:lnSpc>
                <a:spcPct val="90000"/>
              </a:lnSpc>
            </a:pPr>
            <a:r>
              <a:rPr lang="en-US" sz="900" smtClean="0">
                <a:latin typeface="Courier New" panose="02070309020205020404" pitchFamily="49" charset="0"/>
                <a:cs typeface="Courier New" panose="02070309020205020404" pitchFamily="49" charset="0"/>
              </a:rPr>
              <a:t> rule 55 permit udp destination-port eq 21</a:t>
            </a:r>
          </a:p>
          <a:p>
            <a:pPr>
              <a:lnSpc>
                <a:spcPct val="90000"/>
              </a:lnSpc>
            </a:pPr>
            <a:r>
              <a:rPr lang="en-US" sz="900" smtClean="0">
                <a:latin typeface="Courier New" panose="02070309020205020404" pitchFamily="49" charset="0"/>
                <a:cs typeface="Courier New" panose="02070309020205020404" pitchFamily="49" charset="0"/>
              </a:rPr>
              <a:t> rule 56 permit udp destination-port eq syslog</a:t>
            </a:r>
          </a:p>
          <a:p>
            <a:pPr>
              <a:lnSpc>
                <a:spcPct val="90000"/>
              </a:lnSpc>
            </a:pPr>
            <a:r>
              <a:rPr lang="en-US" sz="900" smtClean="0">
                <a:latin typeface="Courier New" panose="02070309020205020404" pitchFamily="49" charset="0"/>
                <a:cs typeface="Courier New" panose="02070309020205020404" pitchFamily="49" charset="0"/>
              </a:rPr>
              <a:t> rule 57 permit udp destination-port eq 443</a:t>
            </a:r>
          </a:p>
          <a:p>
            <a:pPr>
              <a:lnSpc>
                <a:spcPct val="90000"/>
              </a:lnSpc>
            </a:pPr>
            <a:r>
              <a:rPr lang="en-US" sz="900" smtClean="0">
                <a:latin typeface="Courier New" panose="02070309020205020404" pitchFamily="49" charset="0"/>
                <a:cs typeface="Courier New" panose="02070309020205020404" pitchFamily="49" charset="0"/>
              </a:rPr>
              <a:t> rule 58 permit udp destination-port eq 22</a:t>
            </a:r>
          </a:p>
          <a:p>
            <a:pPr>
              <a:lnSpc>
                <a:spcPct val="90000"/>
              </a:lnSpc>
            </a:pPr>
            <a:r>
              <a:rPr lang="en-US" sz="900" smtClean="0">
                <a:latin typeface="Courier New" panose="02070309020205020404" pitchFamily="49" charset="0"/>
                <a:cs typeface="Courier New" panose="02070309020205020404" pitchFamily="49" charset="0"/>
              </a:rPr>
              <a:t> rule 59 permit udp destination-port eq 23</a:t>
            </a:r>
          </a:p>
          <a:p>
            <a:pPr>
              <a:lnSpc>
                <a:spcPct val="90000"/>
              </a:lnSpc>
            </a:pPr>
            <a:r>
              <a:rPr lang="en-US" sz="9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rule 60 permit udp destination-port eq 8211</a:t>
            </a:r>
          </a:p>
          <a:p>
            <a:pPr>
              <a:lnSpc>
                <a:spcPct val="90000"/>
              </a:lnSpc>
            </a:pPr>
            <a:r>
              <a:rPr lang="en-US" sz="9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rule 100 deny ip</a:t>
            </a:r>
            <a:endParaRPr lang="en-US" sz="900" b="1" dirty="0" err="1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9156" y="4232410"/>
            <a:ext cx="3581400" cy="2667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Tunneled-Node uses ports 50 (GRE) and 8211 (PAPI)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92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ruba_16x9_Master-Template_011916">
  <a:themeElements>
    <a:clrScheme name="Aruba">
      <a:dk1>
        <a:sysClr val="windowText" lastClr="000000"/>
      </a:dk1>
      <a:lt1>
        <a:sysClr val="window" lastClr="FFFFFF"/>
      </a:lt1>
      <a:dk2>
        <a:srgbClr val="808285"/>
      </a:dk2>
      <a:lt2>
        <a:srgbClr val="C6C9CA"/>
      </a:lt2>
      <a:accent1>
        <a:srgbClr val="FF8300"/>
      </a:accent1>
      <a:accent2>
        <a:srgbClr val="004876"/>
      </a:accent2>
      <a:accent3>
        <a:srgbClr val="9FD4C9"/>
      </a:accent3>
      <a:accent4>
        <a:srgbClr val="646569"/>
      </a:accent4>
      <a:accent5>
        <a:srgbClr val="D5D654"/>
      </a:accent5>
      <a:accent6>
        <a:srgbClr val="00837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6"/>
        </a:solidFill>
        <a:ln w="19050">
          <a:solidFill>
            <a:schemeClr val="accent6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0|169|130">
      <a:srgbClr val="00A982"/>
    </a:custClr>
    <a:custClr name="128|116|110">
      <a:srgbClr val="80746E"/>
    </a:custClr>
    <a:custClr name="66|85|99">
      <a:srgbClr val="425563"/>
    </a:custClr>
  </a:custClrLst>
  <a:extLst>
    <a:ext uri="{05A4C25C-085E-4340-85A3-A5531E510DB2}">
      <thm15:themeFamily xmlns:thm15="http://schemas.microsoft.com/office/thememl/2012/main" name="Presentation1" id="{CA756C6A-00E6-4054-8543-40AD916C2A00}" vid="{2298C066-6F0E-467D-9F01-B36794BF226D}"/>
    </a:ext>
  </a:extLst>
</a:theme>
</file>

<file path=ppt/theme/theme2.xml><?xml version="1.0" encoding="utf-8"?>
<a:theme xmlns:a="http://schemas.openxmlformats.org/drawingml/2006/main" name="aruba_title-library_16x9">
  <a:themeElements>
    <a:clrScheme name="Aruba">
      <a:dk1>
        <a:sysClr val="windowText" lastClr="000000"/>
      </a:dk1>
      <a:lt1>
        <a:sysClr val="window" lastClr="FFFFFF"/>
      </a:lt1>
      <a:dk2>
        <a:srgbClr val="808285"/>
      </a:dk2>
      <a:lt2>
        <a:srgbClr val="C6C9CA"/>
      </a:lt2>
      <a:accent1>
        <a:srgbClr val="FF8300"/>
      </a:accent1>
      <a:accent2>
        <a:srgbClr val="004876"/>
      </a:accent2>
      <a:accent3>
        <a:srgbClr val="9FD4C9"/>
      </a:accent3>
      <a:accent4>
        <a:srgbClr val="646569"/>
      </a:accent4>
      <a:accent5>
        <a:srgbClr val="D5D654"/>
      </a:accent5>
      <a:accent6>
        <a:srgbClr val="00837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6"/>
        </a:solidFill>
        <a:ln w="19050">
          <a:solidFill>
            <a:schemeClr val="accent6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0|169|130">
      <a:srgbClr val="00A982"/>
    </a:custClr>
    <a:custClr name="128|116|110">
      <a:srgbClr val="80746E"/>
    </a:custClr>
    <a:custClr name="66|85|99">
      <a:srgbClr val="425563"/>
    </a:custClr>
  </a:custClrLst>
  <a:extLst>
    <a:ext uri="{05A4C25C-085E-4340-85A3-A5531E510DB2}">
      <thm15:themeFamily xmlns:thm15="http://schemas.microsoft.com/office/thememl/2012/main" name="Presentation1" id="{CA756C6A-00E6-4054-8543-40AD916C2A00}" vid="{D9A1D151-1717-4C09-AC1E-289641AFC0AE}"/>
    </a:ext>
  </a:extLst>
</a:theme>
</file>

<file path=ppt/theme/theme3.xml><?xml version="1.0" encoding="utf-8"?>
<a:theme xmlns:a="http://schemas.openxmlformats.org/drawingml/2006/main" name="Office Theme">
  <a:themeElements>
    <a:clrScheme name="HPE">
      <a:dk1>
        <a:sysClr val="windowText" lastClr="000000"/>
      </a:dk1>
      <a:lt1>
        <a:sysClr val="window" lastClr="FFFFFF"/>
      </a:lt1>
      <a:dk2>
        <a:srgbClr val="808285"/>
      </a:dk2>
      <a:lt2>
        <a:srgbClr val="C6C9CA"/>
      </a:lt2>
      <a:accent1>
        <a:srgbClr val="2AD2C9"/>
      </a:accent1>
      <a:accent2>
        <a:srgbClr val="614767"/>
      </a:accent2>
      <a:accent3>
        <a:srgbClr val="FF8D6D"/>
      </a:accent3>
      <a:accent4>
        <a:srgbClr val="5F7A76"/>
      </a:accent4>
      <a:accent5>
        <a:srgbClr val="C6C9CA"/>
      </a:accent5>
      <a:accent6>
        <a:srgbClr val="80828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0|169|130">
      <a:srgbClr val="00A982"/>
    </a:custClr>
    <a:custClr name="128|116|110">
      <a:srgbClr val="80746E"/>
    </a:custClr>
    <a:custClr name="66|85|99">
      <a:srgbClr val="42556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HPE">
      <a:dk1>
        <a:sysClr val="windowText" lastClr="000000"/>
      </a:dk1>
      <a:lt1>
        <a:sysClr val="window" lastClr="FFFFFF"/>
      </a:lt1>
      <a:dk2>
        <a:srgbClr val="808285"/>
      </a:dk2>
      <a:lt2>
        <a:srgbClr val="C6C9CA"/>
      </a:lt2>
      <a:accent1>
        <a:srgbClr val="2AD2C9"/>
      </a:accent1>
      <a:accent2>
        <a:srgbClr val="614767"/>
      </a:accent2>
      <a:accent3>
        <a:srgbClr val="FF8D6D"/>
      </a:accent3>
      <a:accent4>
        <a:srgbClr val="5F7A76"/>
      </a:accent4>
      <a:accent5>
        <a:srgbClr val="C6C9CA"/>
      </a:accent5>
      <a:accent6>
        <a:srgbClr val="808285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0|169|130">
      <a:srgbClr val="00A982"/>
    </a:custClr>
    <a:custClr name="128|116|110">
      <a:srgbClr val="80746E"/>
    </a:custClr>
    <a:custClr name="66|85|99">
      <a:srgbClr val="425563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Aruba_16x9_Powerpoint_Template</Template>
  <TotalTime>9226</TotalTime>
  <Words>1527</Words>
  <Application>Microsoft Office PowerPoint</Application>
  <PresentationFormat>Widescreen</PresentationFormat>
  <Paragraphs>466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Courier New</vt:lpstr>
      <vt:lpstr>Wingdings</vt:lpstr>
      <vt:lpstr>Aruba_16x9_Master-Template_011916</vt:lpstr>
      <vt:lpstr>aruba_title-library_16x9</vt:lpstr>
      <vt:lpstr>ArubaOS-Switch Tunneled Node</vt:lpstr>
      <vt:lpstr>Introduction</vt:lpstr>
      <vt:lpstr>What is Tunneled Node?</vt:lpstr>
      <vt:lpstr>Use case: Unified Policy Enforcement</vt:lpstr>
      <vt:lpstr>Tunneled Node Testing</vt:lpstr>
      <vt:lpstr>Generic layout</vt:lpstr>
      <vt:lpstr>Tested layer 2 layout</vt:lpstr>
      <vt:lpstr>Tested routed layout</vt:lpstr>
      <vt:lpstr>Tested filtered layout</vt:lpstr>
      <vt:lpstr>Tunneled Node and NAT: Not Supported</vt:lpstr>
      <vt:lpstr>Remote Tunneled Node</vt:lpstr>
      <vt:lpstr>Tunneled Node Configuration</vt:lpstr>
      <vt:lpstr>Tunneled Node Configuration – Switch Configuration Steps </vt:lpstr>
      <vt:lpstr>Tunneled Node Configuration – Statistic View  </vt:lpstr>
      <vt:lpstr>Tunneled Node Configuration – 3810M switch </vt:lpstr>
      <vt:lpstr>Tunneled Node Configuration - MAS 3500 switch </vt:lpstr>
      <vt:lpstr>Tunneled Node Status – Aruba Mobility Controller </vt:lpstr>
      <vt:lpstr>Tunneled Node Configuration – Mobility Controller</vt:lpstr>
      <vt:lpstr>ClearPass Authentication – Controller Wired Access Profile</vt:lpstr>
      <vt:lpstr>ClearPass Authentication – Client View</vt:lpstr>
      <vt:lpstr>ClearPass Authentication – Access Tracker</vt:lpstr>
      <vt:lpstr>Tunneled Node Frame Details</vt:lpstr>
      <vt:lpstr>What happens if?   AP is plugged into Tunneled-Node port</vt:lpstr>
      <vt:lpstr>Tunneled Node – Does not work with…</vt:lpstr>
      <vt:lpstr>Tunneled Node – Best Practices</vt:lpstr>
      <vt:lpstr>Thank you</vt:lpstr>
    </vt:vector>
  </TitlesOfParts>
  <Company>Hewlett 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picture</dc:title>
  <dc:creator>Iglesias, Ruben</dc:creator>
  <cp:lastModifiedBy>Noonan, Justin</cp:lastModifiedBy>
  <cp:revision>90</cp:revision>
  <dcterms:created xsi:type="dcterms:W3CDTF">2016-06-17T20:39:48Z</dcterms:created>
  <dcterms:modified xsi:type="dcterms:W3CDTF">2016-07-27T01:04:27Z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2289701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D6.0.7</vt:lpwstr>
  </property>
</Properties>
</file>